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9" r:id="rId2"/>
    <p:sldId id="289" r:id="rId3"/>
    <p:sldId id="310" r:id="rId4"/>
    <p:sldId id="377" r:id="rId5"/>
    <p:sldId id="376" r:id="rId6"/>
    <p:sldId id="374" r:id="rId7"/>
    <p:sldId id="375" r:id="rId8"/>
    <p:sldId id="380" r:id="rId9"/>
    <p:sldId id="381" r:id="rId10"/>
    <p:sldId id="373" r:id="rId11"/>
    <p:sldId id="341" r:id="rId12"/>
    <p:sldId id="346" r:id="rId13"/>
    <p:sldId id="372" r:id="rId14"/>
    <p:sldId id="371" r:id="rId15"/>
    <p:sldId id="360" r:id="rId16"/>
    <p:sldId id="366" r:id="rId17"/>
    <p:sldId id="367" r:id="rId18"/>
    <p:sldId id="368" r:id="rId19"/>
    <p:sldId id="369" r:id="rId20"/>
    <p:sldId id="342" r:id="rId21"/>
    <p:sldId id="352" r:id="rId22"/>
    <p:sldId id="353" r:id="rId23"/>
    <p:sldId id="343" r:id="rId24"/>
    <p:sldId id="382" r:id="rId25"/>
    <p:sldId id="345" r:id="rId26"/>
    <p:sldId id="362" r:id="rId27"/>
    <p:sldId id="348" r:id="rId28"/>
    <p:sldId id="363" r:id="rId29"/>
    <p:sldId id="364" r:id="rId30"/>
    <p:sldId id="3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89"/>
            <p14:sldId id="310"/>
            <p14:sldId id="377"/>
            <p14:sldId id="376"/>
            <p14:sldId id="374"/>
            <p14:sldId id="375"/>
            <p14:sldId id="380"/>
            <p14:sldId id="381"/>
            <p14:sldId id="373"/>
            <p14:sldId id="341"/>
            <p14:sldId id="346"/>
            <p14:sldId id="372"/>
            <p14:sldId id="371"/>
            <p14:sldId id="360"/>
            <p14:sldId id="366"/>
            <p14:sldId id="367"/>
            <p14:sldId id="368"/>
            <p14:sldId id="369"/>
            <p14:sldId id="342"/>
            <p14:sldId id="352"/>
            <p14:sldId id="353"/>
            <p14:sldId id="343"/>
            <p14:sldId id="382"/>
            <p14:sldId id="345"/>
            <p14:sldId id="362"/>
            <p14:sldId id="348"/>
            <p14:sldId id="363"/>
            <p14:sldId id="364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59" autoAdjust="0"/>
    <p:restoredTop sz="77138" autoAdjust="0"/>
  </p:normalViewPr>
  <p:slideViewPr>
    <p:cSldViewPr>
      <p:cViewPr varScale="1">
        <p:scale>
          <a:sx n="65" d="100"/>
          <a:sy n="65" d="100"/>
        </p:scale>
        <p:origin x="2024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4000" dirty="0">
                <a:latin typeface="Arial" charset="0"/>
                <a:ea typeface="ＭＳ Ｐゴシック" charset="0"/>
              </a:rPr>
              <a:t>Pode</a:t>
            </a:r>
            <a:r>
              <a:rPr lang="pt-BR" sz="4000" baseline="0" dirty="0">
                <a:latin typeface="Arial" charset="0"/>
                <a:ea typeface="ＭＳ Ｐゴシック" charset="0"/>
              </a:rPr>
              <a:t> ser </a:t>
            </a:r>
            <a:r>
              <a:rPr lang="pt-BR" sz="4000" baseline="0" dirty="0" err="1">
                <a:latin typeface="Arial" charset="0"/>
                <a:ea typeface="ＭＳ Ｐゴシック" charset="0"/>
              </a:rPr>
              <a:t>B-tree</a:t>
            </a:r>
            <a:r>
              <a:rPr lang="pt-BR" sz="4000" baseline="0" dirty="0">
                <a:latin typeface="Arial" charset="0"/>
                <a:ea typeface="ＭＳ Ｐゴシック" charset="0"/>
              </a:rPr>
              <a:t> e bitmap </a:t>
            </a:r>
            <a:endParaRPr lang="pt-BR" sz="4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B07A-BEF3-0C48-896F-D9D5472CE9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dirty="0"/>
              <a:t>Se usarmos índices de </a:t>
            </a:r>
            <a:r>
              <a:rPr lang="pt-PT" sz="1600" dirty="0" err="1"/>
              <a:t>bitmap</a:t>
            </a:r>
            <a:r>
              <a:rPr lang="pt-PT" sz="1600" dirty="0"/>
              <a:t>, os problemas de desempenho da DML poderão ser evitados simplesmente desativando  os índices antes da (s) operação(</a:t>
            </a:r>
            <a:r>
              <a:rPr lang="pt-PT" sz="1600" dirty="0" err="1"/>
              <a:t>ões</a:t>
            </a:r>
            <a:r>
              <a:rPr lang="pt-PT" sz="1600" dirty="0"/>
              <a:t>) DML e, em seguida, ativar ou reconstruindo-os após a conclusão da operação DML.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6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dirty="0">
                <a:latin typeface="Arial"/>
                <a:cs typeface="Arial"/>
              </a:rPr>
              <a:t>índices </a:t>
            </a:r>
            <a:r>
              <a:rPr lang="pt-PT" sz="1600" dirty="0" err="1">
                <a:latin typeface="Arial"/>
                <a:cs typeface="Arial"/>
              </a:rPr>
              <a:t>Bitmap</a:t>
            </a:r>
            <a:r>
              <a:rPr lang="pt-PT" sz="1600" dirty="0">
                <a:latin typeface="Arial"/>
                <a:cs typeface="Arial"/>
              </a:rPr>
              <a:t> </a:t>
            </a:r>
            <a:r>
              <a:rPr lang="pt-PT" sz="1600" dirty="0" err="1">
                <a:latin typeface="Arial"/>
                <a:cs typeface="Arial"/>
              </a:rPr>
              <a:t>Join</a:t>
            </a:r>
            <a:r>
              <a:rPr lang="pt-PT" sz="1600" dirty="0">
                <a:latin typeface="Arial"/>
                <a:cs typeface="Arial"/>
              </a:rPr>
              <a:t>  num esquema em estrela pode ajudar no desempenho da consulta porque as colunas unidas entre as tabelas de fatos e dimensões foram armazenadas no momento da criação do índice, o que ajuda no desempenho da consulta no tempo de execução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eaLnBrk="1" hangingPunct="1"/>
            <a:endParaRPr lang="pt-BR" sz="4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B07A-BEF3-0C48-896F-D9D5472CE9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000" dirty="0"/>
              <a:t>A Oracle pode combinar eficientemente índices de </a:t>
            </a:r>
            <a:r>
              <a:rPr lang="pt-PT" sz="4000" dirty="0" err="1"/>
              <a:t>bitmap</a:t>
            </a:r>
            <a:r>
              <a:rPr lang="pt-PT" sz="4000" dirty="0"/>
              <a:t> que correspondem a vários predicados em uma cláusula WHERE, usando operações booleanas para resolver as condições de AND e OU.</a:t>
            </a:r>
          </a:p>
          <a:p>
            <a:pPr eaLnBrk="1" hangingPunct="1"/>
            <a:endParaRPr lang="pt-BR" sz="4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B07A-BEF3-0C48-896F-D9D5472CE9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LOB  - large objects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4GB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binária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vídeos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single-byte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multi-byte,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colunas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única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</a:t>
            </a:r>
            <a:r>
              <a:rPr lang="en-US" dirty="0">
                <a:effectLst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dirty="0">
                <a:latin typeface="Arial"/>
                <a:cs typeface="Arial"/>
              </a:rPr>
              <a:t>Estamos a eliminar linhas </a:t>
            </a:r>
            <a:r>
              <a:rPr lang="pt-PT" sz="1200" dirty="0">
                <a:latin typeface="Arial"/>
                <a:cs typeface="Arial"/>
              </a:rPr>
              <a:t>e </a:t>
            </a:r>
            <a:r>
              <a:rPr lang="pt-PT" sz="1200" b="1" dirty="0">
                <a:latin typeface="Arial"/>
                <a:cs typeface="Arial"/>
              </a:rPr>
              <a:t>não estamos a fazer nenhuma varredura de intervalo na colun</a:t>
            </a:r>
            <a:r>
              <a:rPr lang="pt-PT" sz="1200" dirty="0">
                <a:latin typeface="Arial"/>
                <a:cs typeface="Arial"/>
              </a:rPr>
              <a:t>a de índice de chave reversa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 valor de hash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e </a:t>
            </a:r>
            <a:r>
              <a:rPr lang="en-US" dirty="0" err="1"/>
              <a:t>armazenado</a:t>
            </a:r>
            <a:r>
              <a:rPr lang="en-US" dirty="0"/>
              <a:t> no cache da </a:t>
            </a:r>
            <a:r>
              <a:rPr lang="en-US" dirty="0" err="1"/>
              <a:t>biblioteca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noProof="0" dirty="0">
                <a:latin typeface="Arial"/>
              </a:rPr>
              <a:t>um índice Oracle pode ser considerado como um par de ligação de uma chave simbólica, emparelhado com um ROWID.</a:t>
            </a:r>
          </a:p>
          <a:p>
            <a:endParaRPr lang="pt-PT" sz="1400" noProof="0" dirty="0">
              <a:latin typeface="Arial"/>
            </a:endParaRPr>
          </a:p>
          <a:p>
            <a:endParaRPr lang="pt-PT" sz="1400" noProof="0" dirty="0">
              <a:latin typeface="Arial"/>
            </a:endParaRPr>
          </a:p>
          <a:p>
            <a:r>
              <a:rPr lang="pt-PT" sz="1400" noProof="0" dirty="0" err="1">
                <a:latin typeface="Arial"/>
              </a:rPr>
              <a:t>Index</a:t>
            </a:r>
            <a:r>
              <a:rPr lang="pt-PT" sz="1400" noProof="0" dirty="0">
                <a:latin typeface="Arial"/>
              </a:rPr>
              <a:t> scan </a:t>
            </a:r>
            <a:r>
              <a:rPr lang="pt-PT" sz="1400" noProof="0" dirty="0" err="1">
                <a:latin typeface="Arial"/>
              </a:rPr>
              <a:t>indice</a:t>
            </a:r>
            <a:r>
              <a:rPr lang="pt-PT" sz="1400" noProof="0" dirty="0">
                <a:latin typeface="Arial"/>
              </a:rPr>
              <a:t> -</a:t>
            </a:r>
            <a:r>
              <a:rPr lang="pt-PT" sz="1400" baseline="0" noProof="0" dirty="0">
                <a:latin typeface="Arial"/>
              </a:rPr>
              <a:t> </a:t>
            </a:r>
            <a:r>
              <a:rPr lang="pt-PT" sz="1400" noProof="0" dirty="0">
                <a:latin typeface="Arial"/>
              </a:rPr>
              <a:t> é um dos métodos de acesso mais comuns. </a:t>
            </a:r>
          </a:p>
          <a:p>
            <a:r>
              <a:rPr lang="pt-PT" sz="1400" noProof="0" dirty="0">
                <a:latin typeface="Arial"/>
              </a:rPr>
              <a:t>Durante uma varredura do intervalo de índice, o Oracle acede</a:t>
            </a:r>
            <a:r>
              <a:rPr lang="pt-PT" sz="1400" baseline="0" noProof="0" dirty="0">
                <a:latin typeface="Arial"/>
              </a:rPr>
              <a:t> às</a:t>
            </a:r>
            <a:r>
              <a:rPr lang="pt-PT" sz="1400" noProof="0" dirty="0">
                <a:latin typeface="Arial"/>
              </a:rPr>
              <a:t> entradas de índice adjacentes e, em seguida, usa os valores ROWID no índice para recuperar as linhas da tabela.</a:t>
            </a:r>
          </a:p>
          <a:p>
            <a:endParaRPr lang="en-US" sz="14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pequena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5-10% dos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colunas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fizerem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parte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colunas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frequentemente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condição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A </a:t>
            </a:r>
            <a:r>
              <a:rPr lang="pt-PT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index</a:t>
            </a:r>
            <a:r>
              <a:rPr lang="pt-PT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 </a:t>
            </a:r>
            <a:r>
              <a:rPr lang="pt-PT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key</a:t>
            </a:r>
            <a:r>
              <a:rPr lang="pt-PT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 está ordenada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número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blocos de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índices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geral é pequeno quando comparado com o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número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blocos de dados; </a:t>
            </a:r>
            <a:endParaRPr lang="pt-PT" noProof="0" dirty="0"/>
          </a:p>
          <a:p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Tendo em vista que as chaves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são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classificadas, a pesquisa é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(pode-se usar um algoritmo de pesquisa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binária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pt-PT" noProof="0" dirty="0"/>
          </a:p>
          <a:p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pode ser pequeno o bastante para ser mantido permanentemente em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buffers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memória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principal. Nesse caso, uma pesquisa para uma determinada chave envolve apenas acessos à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memória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principal, sem precisar de </a:t>
            </a:r>
            <a:r>
              <a:rPr lang="pt-PT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operação</a:t>
            </a:r>
            <a:r>
              <a:rPr lang="pt-PT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I/O. </a:t>
            </a:r>
            <a:endParaRPr lang="pt-PT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esparso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um ficheiro de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índices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é um ficheiro ordenado podemos construir um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primário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o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próprio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ficheiro de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índices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é chamado de </a:t>
            </a:r>
            <a:r>
              <a:rPr lang="pt-PT" sz="1400" b="1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4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primeiro </a:t>
            </a:r>
            <a:r>
              <a:rPr lang="pt-PT" sz="1400" b="1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nível</a:t>
            </a:r>
            <a:r>
              <a:rPr lang="pt-PT" sz="14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o ficheiro de </a:t>
            </a:r>
            <a:r>
              <a:rPr lang="pt-PT" sz="14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índices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é chamado de </a:t>
            </a:r>
            <a:r>
              <a:rPr lang="pt-PT" sz="1400" b="1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índice</a:t>
            </a:r>
            <a:r>
              <a:rPr lang="pt-PT" sz="14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segundo </a:t>
            </a:r>
            <a:r>
              <a:rPr lang="pt-PT" sz="1400" b="1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nível</a:t>
            </a:r>
            <a:r>
              <a:rPr lang="pt-PT" sz="14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sz="1400" noProof="0" dirty="0">
              <a:effectLst/>
            </a:endParaRPr>
          </a:p>
          <a:p>
            <a:endParaRPr lang="en-US" dirty="0"/>
          </a:p>
          <a:p>
            <a:endParaRPr lang="pt-PT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endParaRPr lang="pt-BR" sz="4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B07A-BEF3-0C48-896F-D9D5472CE9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dirty="0"/>
              <a:t>A medida que uma tabela cresce e seu índice também, o tempo de resposta começa a degradar.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Para poder otimizar um pouco esta situação, o índice pode adotar uma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dirty="0"/>
              <a:t>A medida que uma tabela cresce e seu índice também, o tempo de resposta começa a degradar.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Para poder otimizar um pouco esta situação, o índice pode adotar uma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dirty="0">
                <a:solidFill>
                  <a:schemeClr val="bg1"/>
                </a:solidFill>
              </a:rPr>
              <a:t>Índices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7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pls/db10g/search?remark=quick_search&amp;word=CRE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oracle.com/pls/db10g/search?remark=quick_search&amp;word=REVERSE" TargetMode="External"/><Relationship Id="rId5" Type="http://schemas.openxmlformats.org/officeDocument/2006/relationships/hyperlink" Target="http://www.oracle.com/pls/db10g/search?remark=quick_search&amp;word=ON" TargetMode="External"/><Relationship Id="rId4" Type="http://schemas.openxmlformats.org/officeDocument/2006/relationships/hyperlink" Target="http://www.oracle.com/pls/db10g/search?remark=quick_search&amp;word=INDE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363543"/>
            <a:ext cx="3200400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PT" sz="1600" b="1" dirty="0">
                <a:ln w="6350">
                  <a:noFill/>
                </a:ln>
                <a:latin typeface="Verdana"/>
                <a:cs typeface="Verdana"/>
              </a:rPr>
              <a:t>Índices</a:t>
            </a:r>
          </a:p>
          <a:p>
            <a:pPr>
              <a:lnSpc>
                <a:spcPct val="120000"/>
              </a:lnSpc>
              <a:defRPr/>
            </a:pPr>
            <a:endParaRPr lang="pt-PT" sz="1600" b="1" dirty="0">
              <a:ln w="6350">
                <a:noFill/>
              </a:ln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12873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  <a:p>
            <a:r>
              <a:rPr lang="pt-PT" sz="1400"/>
              <a:t>Rosa </a:t>
            </a:r>
            <a:r>
              <a:rPr lang="pt-PT" sz="1400" dirty="0"/>
              <a:t>Reis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 Multinível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76800" y="1219200"/>
            <a:ext cx="4267200" cy="5105400"/>
            <a:chOff x="4876800" y="1219200"/>
            <a:chExt cx="4267200" cy="5257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770"/>
            <a:stretch/>
          </p:blipFill>
          <p:spPr>
            <a:xfrm rot="5400000">
              <a:off x="4535486" y="1868493"/>
              <a:ext cx="5254627" cy="39624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876800" y="1219200"/>
              <a:ext cx="1981200" cy="4800600"/>
              <a:chOff x="4876800" y="1219200"/>
              <a:chExt cx="1981200" cy="48006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876800" y="5181600"/>
                <a:ext cx="1295400" cy="838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50800" dist="254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57800" y="1219200"/>
                <a:ext cx="1600200" cy="228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50800" dist="254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292100" y="1752600"/>
            <a:ext cx="5118100" cy="278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sz="1600" dirty="0">
                <a:latin typeface="Calibri"/>
                <a:cs typeface="Calibri"/>
              </a:rPr>
              <a:t>Se um </a:t>
            </a:r>
            <a:r>
              <a:rPr lang="en-US" sz="1600" dirty="0" err="1">
                <a:latin typeface="Calibri"/>
                <a:cs typeface="Calibri"/>
              </a:rPr>
              <a:t>índice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primário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não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couber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todo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memória</a:t>
            </a:r>
            <a:r>
              <a:rPr lang="en-US" sz="1600" dirty="0">
                <a:latin typeface="Calibri"/>
                <a:cs typeface="Calibri"/>
              </a:rPr>
              <a:t>, o </a:t>
            </a:r>
            <a:r>
              <a:rPr lang="en-US" sz="1600" dirty="0" err="1">
                <a:latin typeface="Calibri"/>
                <a:cs typeface="Calibri"/>
              </a:rPr>
              <a:t>acesso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complica</a:t>
            </a:r>
            <a:r>
              <a:rPr lang="en-US" sz="1600" dirty="0">
                <a:latin typeface="Calibri"/>
                <a:cs typeface="Calibri"/>
              </a:rPr>
              <a:t>-se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L="536575" lvl="1" indent="-3619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para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reduzir</a:t>
            </a:r>
            <a:r>
              <a:rPr lang="en-US" sz="1600" dirty="0">
                <a:latin typeface="Calibri"/>
                <a:cs typeface="Calibri"/>
              </a:rPr>
              <a:t> o </a:t>
            </a:r>
            <a:r>
              <a:rPr lang="en-US" sz="1600" dirty="0" err="1">
                <a:latin typeface="Calibri"/>
                <a:cs typeface="Calibri"/>
              </a:rPr>
              <a:t>número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acessos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ao</a:t>
            </a:r>
            <a:r>
              <a:rPr lang="en-US" sz="1600" dirty="0">
                <a:latin typeface="Calibri"/>
                <a:cs typeface="Calibri"/>
              </a:rPr>
              <a:t> disco, </a:t>
            </a:r>
            <a:r>
              <a:rPr lang="en-US" sz="1600" b="1" dirty="0" err="1">
                <a:latin typeface="Calibri"/>
                <a:cs typeface="Calibri"/>
              </a:rPr>
              <a:t>trata</a:t>
            </a:r>
            <a:r>
              <a:rPr lang="en-US" sz="1600" b="1" dirty="0">
                <a:latin typeface="Calibri"/>
                <a:cs typeface="Calibri"/>
              </a:rPr>
              <a:t>-se o </a:t>
            </a:r>
            <a:r>
              <a:rPr lang="en-US" sz="1600" b="1" dirty="0" err="1">
                <a:latin typeface="Calibri"/>
                <a:cs typeface="Calibri"/>
              </a:rPr>
              <a:t>índice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como</a:t>
            </a:r>
            <a:r>
              <a:rPr lang="en-US" sz="1600" b="1" dirty="0">
                <a:latin typeface="Calibri"/>
                <a:cs typeface="Calibri"/>
              </a:rPr>
              <a:t> um </a:t>
            </a:r>
            <a:r>
              <a:rPr lang="en-US" sz="1600" b="1" dirty="0" err="1">
                <a:latin typeface="Calibri"/>
                <a:cs typeface="Calibri"/>
              </a:rPr>
              <a:t>ficheiro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sequencial</a:t>
            </a:r>
            <a:r>
              <a:rPr lang="en-US" sz="1600" b="1" dirty="0">
                <a:latin typeface="Calibri"/>
                <a:cs typeface="Calibri"/>
              </a:rPr>
              <a:t> e </a:t>
            </a:r>
          </a:p>
          <a:p>
            <a:pPr marL="536575" lvl="1" indent="-3619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err="1">
                <a:latin typeface="Calibri"/>
                <a:cs typeface="Calibri"/>
              </a:rPr>
              <a:t>cria</a:t>
            </a:r>
            <a:r>
              <a:rPr lang="en-US" sz="1600" b="1" dirty="0">
                <a:latin typeface="Calibri"/>
                <a:cs typeface="Calibri"/>
              </a:rPr>
              <a:t>-se um </a:t>
            </a:r>
            <a:r>
              <a:rPr lang="en-US" sz="1600" b="1" dirty="0" err="1">
                <a:latin typeface="Calibri"/>
                <a:cs typeface="Calibri"/>
              </a:rPr>
              <a:t>índice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esparso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para</a:t>
            </a:r>
            <a:r>
              <a:rPr lang="en-US" sz="1600" b="1" dirty="0">
                <a:latin typeface="Calibri"/>
                <a:cs typeface="Calibri"/>
              </a:rPr>
              <a:t> o </a:t>
            </a:r>
            <a:r>
              <a:rPr lang="en-US" sz="1600" b="1" dirty="0" err="1">
                <a:latin typeface="Calibri"/>
                <a:cs typeface="Calibri"/>
              </a:rPr>
              <a:t>índice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primário</a:t>
            </a:r>
            <a:endParaRPr lang="en-US" sz="1600" b="1" dirty="0">
              <a:latin typeface="Calibri"/>
              <a:cs typeface="Calibri"/>
            </a:endParaRPr>
          </a:p>
          <a:p>
            <a:pPr marL="536575" lvl="1" indent="-3619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se </a:t>
            </a:r>
            <a:r>
              <a:rPr lang="en-US" sz="1600" dirty="0" err="1">
                <a:latin typeface="Calibri"/>
                <a:cs typeface="Calibri"/>
              </a:rPr>
              <a:t>este</a:t>
            </a:r>
            <a:r>
              <a:rPr lang="en-US" sz="1600" dirty="0">
                <a:latin typeface="Calibri"/>
                <a:cs typeface="Calibri"/>
              </a:rPr>
              <a:t> for </a:t>
            </a:r>
            <a:r>
              <a:rPr lang="en-US" sz="1600" dirty="0" err="1">
                <a:latin typeface="Calibri"/>
                <a:cs typeface="Calibri"/>
              </a:rPr>
              <a:t>demasiado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grande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para</a:t>
            </a:r>
            <a:r>
              <a:rPr lang="en-US" sz="1600" dirty="0">
                <a:latin typeface="Calibri"/>
                <a:cs typeface="Calibri"/>
              </a:rPr>
              <a:t> caber </a:t>
            </a:r>
            <a:r>
              <a:rPr lang="en-US" sz="1600" dirty="0" err="1">
                <a:latin typeface="Calibri"/>
                <a:cs typeface="Calibri"/>
              </a:rPr>
              <a:t>em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memória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cs typeface="Calibri"/>
              </a:rPr>
              <a:t>cria</a:t>
            </a:r>
            <a:r>
              <a:rPr lang="en-US" sz="1600" dirty="0">
                <a:latin typeface="Calibri"/>
                <a:cs typeface="Calibri"/>
              </a:rPr>
              <a:t>-se </a:t>
            </a:r>
            <a:r>
              <a:rPr lang="en-US" sz="1600" b="1" dirty="0" err="1">
                <a:latin typeface="Calibri"/>
                <a:cs typeface="Calibri"/>
              </a:rPr>
              <a:t>ainda</a:t>
            </a:r>
            <a:r>
              <a:rPr lang="en-US" sz="1600" b="1" dirty="0">
                <a:latin typeface="Calibri"/>
                <a:cs typeface="Calibri"/>
              </a:rPr>
              <a:t> outro </a:t>
            </a:r>
            <a:r>
              <a:rPr lang="en-US" sz="1600" b="1" dirty="0" err="1">
                <a:latin typeface="Calibri"/>
                <a:cs typeface="Calibri"/>
              </a:rPr>
              <a:t>nível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648200"/>
            <a:ext cx="5029200" cy="168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charset="2"/>
              <a:buChar char="q"/>
            </a:pPr>
            <a:r>
              <a:rPr lang="en-US" sz="1600" dirty="0">
                <a:latin typeface="Calibri"/>
                <a:cs typeface="Calibri"/>
              </a:rPr>
              <a:t>Um </a:t>
            </a:r>
            <a:r>
              <a:rPr lang="en-US" sz="1600" dirty="0" err="1">
                <a:latin typeface="Calibri"/>
                <a:cs typeface="Calibri"/>
              </a:rPr>
              <a:t>índice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níveis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múltiplos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pode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criado</a:t>
            </a:r>
            <a:r>
              <a:rPr lang="en-US" sz="1600" dirty="0">
                <a:latin typeface="Calibri"/>
                <a:cs typeface="Calibri"/>
              </a:rPr>
              <a:t> a </a:t>
            </a:r>
            <a:r>
              <a:rPr lang="en-US" sz="1600" dirty="0" err="1">
                <a:latin typeface="Calibri"/>
                <a:cs typeface="Calibri"/>
              </a:rPr>
              <a:t>partir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qualquer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tipo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índice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primeiro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nível</a:t>
            </a:r>
            <a:r>
              <a:rPr lang="en-US" sz="1600" dirty="0">
                <a:latin typeface="Calibri"/>
                <a:cs typeface="Calibri"/>
              </a:rPr>
              <a:t> (</a:t>
            </a:r>
            <a:r>
              <a:rPr lang="en-US" sz="1600" dirty="0" err="1">
                <a:latin typeface="Calibri"/>
                <a:cs typeface="Calibri"/>
              </a:rPr>
              <a:t>primário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cs typeface="Calibri"/>
              </a:rPr>
              <a:t>secundário</a:t>
            </a:r>
            <a:r>
              <a:rPr lang="en-US" sz="1600" dirty="0">
                <a:latin typeface="Calibri"/>
                <a:cs typeface="Calibri"/>
              </a:rPr>
              <a:t>). </a:t>
            </a:r>
          </a:p>
          <a:p>
            <a:pPr marL="285750" indent="-285750">
              <a:lnSpc>
                <a:spcPct val="50000"/>
              </a:lnSpc>
              <a:buFont typeface="Wingdings" charset="2"/>
              <a:buChar char="q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q"/>
            </a:pPr>
            <a:r>
              <a:rPr lang="en-US" sz="1600" dirty="0" err="1">
                <a:latin typeface="Calibri"/>
                <a:cs typeface="Calibri"/>
              </a:rPr>
              <a:t>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índices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têm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que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mantidos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atualizados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todos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níveis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2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791990"/>
            <a:ext cx="701040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err="1">
                <a:latin typeface="Arial"/>
                <a:cs typeface="Arial"/>
              </a:rPr>
              <a:t>Criar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Índices</a:t>
            </a:r>
            <a:endParaRPr lang="en-US" sz="1600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1600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914400"/>
            <a:ext cx="89154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 err="1">
                <a:latin typeface="Times New Roman"/>
                <a:cs typeface="Times New Roman"/>
              </a:rPr>
              <a:t>Indices</a:t>
            </a:r>
            <a:r>
              <a:rPr lang="pt-PT" sz="2800" b="1" dirty="0">
                <a:latin typeface="Times New Roman"/>
                <a:cs typeface="Times New Roman"/>
              </a:rPr>
              <a:t> Oracle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283254"/>
            <a:ext cx="7772400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err="1">
                <a:latin typeface="Arial"/>
                <a:cs typeface="Arial"/>
              </a:rPr>
              <a:t>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índices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estão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subdivididos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4 </a:t>
            </a:r>
            <a:r>
              <a:rPr lang="en-US" sz="1600" dirty="0" err="1">
                <a:latin typeface="Arial"/>
                <a:cs typeface="Arial"/>
              </a:rPr>
              <a:t>grupos</a:t>
            </a:r>
            <a:r>
              <a:rPr lang="en-US" sz="1600" dirty="0">
                <a:latin typeface="Arial"/>
                <a:cs typeface="Arial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B</a:t>
            </a:r>
            <a:r>
              <a:rPr lang="en-US" sz="1600" baseline="30000" dirty="0">
                <a:latin typeface="Arial"/>
                <a:cs typeface="Arial"/>
              </a:rPr>
              <a:t>+</a:t>
            </a:r>
            <a:r>
              <a:rPr lang="en-US" sz="1600" dirty="0">
                <a:latin typeface="Arial"/>
                <a:cs typeface="Arial"/>
              </a:rPr>
              <a:t> Tree (Reverse Key)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Function Based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Bitmap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Application domain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67733"/>
            <a:ext cx="5791200" cy="179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/>
              <a:t>CREATE</a:t>
            </a:r>
            <a:r>
              <a:rPr lang="en-US" sz="1600" dirty="0"/>
              <a:t> [ </a:t>
            </a:r>
            <a:r>
              <a:rPr lang="en-US" sz="1600" b="1" dirty="0"/>
              <a:t>UNIQUE</a:t>
            </a:r>
            <a:r>
              <a:rPr lang="en-US" sz="1600" dirty="0"/>
              <a:t> | </a:t>
            </a:r>
            <a:r>
              <a:rPr lang="en-US" sz="1600" b="1" dirty="0"/>
              <a:t>BITMAP</a:t>
            </a:r>
            <a:r>
              <a:rPr lang="en-US" sz="1600" dirty="0"/>
              <a:t> ] </a:t>
            </a:r>
            <a:r>
              <a:rPr lang="en-US" sz="1600" b="1" dirty="0"/>
              <a:t>INDEX</a:t>
            </a:r>
            <a:r>
              <a:rPr lang="en-US" sz="1600" dirty="0"/>
              <a:t> [ schema. ]index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  </a:t>
            </a:r>
            <a:r>
              <a:rPr lang="en-US" sz="1600" b="1" dirty="0"/>
              <a:t>ON</a:t>
            </a:r>
            <a:r>
              <a:rPr lang="en-US" sz="1600" dirty="0"/>
              <a:t> { </a:t>
            </a:r>
            <a:r>
              <a:rPr lang="en-US" sz="1600" dirty="0" err="1"/>
              <a:t>cluster_index_clause</a:t>
            </a: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dirty="0"/>
              <a:t>     | </a:t>
            </a:r>
            <a:r>
              <a:rPr lang="en-US" sz="1600" dirty="0" err="1"/>
              <a:t>table_index_clause</a:t>
            </a: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dirty="0"/>
              <a:t>     | </a:t>
            </a:r>
            <a:r>
              <a:rPr lang="en-US" sz="1600" dirty="0" err="1"/>
              <a:t>bitmap_join_index_clause</a:t>
            </a:r>
            <a:endParaRPr lang="en-US" sz="1600" dirty="0"/>
          </a:p>
          <a:p>
            <a:pPr>
              <a:lnSpc>
                <a:spcPct val="140000"/>
              </a:lnSpc>
            </a:pPr>
            <a:r>
              <a:rPr lang="mr-IN" sz="1600" dirty="0"/>
              <a:t>     } ;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51816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50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23622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É considerado o índice padrão- através dele, o Oracle gere corretamente os bloco de dados, controlando a alocação dos ponteiros dentro de cada bloco.  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endParaRPr lang="en-US" sz="1600" dirty="0">
              <a:latin typeface="Arial"/>
              <a:cs typeface="Arial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A criação deste índice é </a:t>
            </a:r>
            <a:r>
              <a:rPr lang="pt-PT" sz="1600" b="1" dirty="0">
                <a:latin typeface="Arial"/>
                <a:cs typeface="Arial"/>
              </a:rPr>
              <a:t>recomendada</a:t>
            </a:r>
            <a:r>
              <a:rPr lang="pt-PT" sz="1600" dirty="0">
                <a:latin typeface="Arial"/>
                <a:cs typeface="Arial"/>
              </a:rPr>
              <a:t> quando se torna necessária a execução de </a:t>
            </a:r>
            <a:r>
              <a:rPr lang="pt-PT" sz="1600" b="1" dirty="0">
                <a:latin typeface="Arial"/>
                <a:cs typeface="Arial"/>
              </a:rPr>
              <a:t>consultas de colunas com alta cardinalidade </a:t>
            </a:r>
            <a:r>
              <a:rPr lang="pt-PT" sz="1600" dirty="0">
                <a:latin typeface="Arial"/>
                <a:cs typeface="Arial"/>
              </a:rPr>
              <a:t>(</a:t>
            </a:r>
            <a:r>
              <a:rPr lang="en-US" sz="1600" dirty="0">
                <a:latin typeface="Arial"/>
                <a:cs typeface="Arial"/>
              </a:rPr>
              <a:t>alto </a:t>
            </a:r>
            <a:r>
              <a:rPr lang="en-US" sz="1600" dirty="0" err="1">
                <a:latin typeface="Arial"/>
                <a:cs typeface="Arial"/>
              </a:rPr>
              <a:t>grau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distintos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valores</a:t>
            </a:r>
            <a:r>
              <a:rPr lang="en-US" sz="1600" dirty="0">
                <a:latin typeface="Arial"/>
                <a:cs typeface="Arial"/>
              </a:rPr>
              <a:t>) </a:t>
            </a:r>
            <a:r>
              <a:rPr lang="pt-PT" sz="1600" dirty="0">
                <a:latin typeface="Arial"/>
                <a:cs typeface="Arial"/>
              </a:rPr>
              <a:t>. 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endParaRPr lang="en-US" sz="1600" dirty="0">
              <a:latin typeface="Arial"/>
              <a:cs typeface="Arial"/>
            </a:endParaRPr>
          </a:p>
          <a:p>
            <a:pPr lvl="2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Como por exemplo, colunas em que há unicidade de valores, como as chaves primárias de uma tabela.</a:t>
            </a:r>
            <a:endParaRPr lang="en-US" sz="1600" dirty="0">
              <a:latin typeface="Arial"/>
              <a:cs typeface="Arial"/>
            </a:endParaRPr>
          </a:p>
          <a:p>
            <a:pPr lvl="1">
              <a:buFont typeface="Wingdings" charset="2"/>
              <a:buChar char="Ø"/>
            </a:pPr>
            <a:endParaRPr lang="pt-PT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  <a:r>
              <a:rPr lang="en-US" sz="2800" b="1" baseline="3000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64794" y="1535806"/>
            <a:ext cx="215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0"/>
            <a:ext cx="7620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dirty="0">
                <a:latin typeface="Arial"/>
                <a:cs typeface="Arial"/>
              </a:rPr>
              <a:t>Tem uma arquitetura de árvore para encadeamento das informações.</a:t>
            </a:r>
          </a:p>
        </p:txBody>
      </p:sp>
      <p:pic>
        <p:nvPicPr>
          <p:cNvPr id="6" name="Picture 5" descr="index-structur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7415" r="44107" b="5988"/>
          <a:stretch/>
        </p:blipFill>
        <p:spPr>
          <a:xfrm>
            <a:off x="1219200" y="2209800"/>
            <a:ext cx="6096000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589115"/>
            <a:ext cx="7848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600" b="1" dirty="0" err="1">
                <a:latin typeface="Arial"/>
                <a:cs typeface="Arial"/>
              </a:rPr>
              <a:t>Leaf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Nodes</a:t>
            </a:r>
            <a:r>
              <a:rPr lang="pt-PT" sz="1600" dirty="0">
                <a:latin typeface="Arial"/>
                <a:cs typeface="Arial"/>
              </a:rPr>
              <a:t>: contêm entradas que se referem diretamente as linhas das tabelas;</a:t>
            </a:r>
          </a:p>
          <a:p>
            <a:pPr>
              <a:lnSpc>
                <a:spcPct val="130000"/>
              </a:lnSpc>
            </a:pPr>
            <a:r>
              <a:rPr lang="pt-PT" sz="1600" b="1" dirty="0" err="1">
                <a:latin typeface="Arial"/>
                <a:cs typeface="Arial"/>
              </a:rPr>
              <a:t>Branch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Nodes</a:t>
            </a:r>
            <a:r>
              <a:rPr lang="pt-PT" sz="1600" b="1" dirty="0">
                <a:latin typeface="Arial"/>
                <a:cs typeface="Arial"/>
              </a:rPr>
              <a:t>: </a:t>
            </a:r>
            <a:r>
              <a:rPr lang="pt-PT" sz="1600" dirty="0">
                <a:latin typeface="Arial"/>
                <a:cs typeface="Arial"/>
              </a:rPr>
              <a:t>contêm entradas que se referem a “</a:t>
            </a:r>
            <a:r>
              <a:rPr lang="pt-PT" sz="1600" dirty="0" err="1">
                <a:latin typeface="Arial"/>
                <a:cs typeface="Arial"/>
              </a:rPr>
              <a:t>Leaf</a:t>
            </a:r>
            <a:r>
              <a:rPr lang="pt-PT" sz="1600" dirty="0">
                <a:latin typeface="Arial"/>
                <a:cs typeface="Arial"/>
              </a:rPr>
              <a:t> </a:t>
            </a:r>
            <a:r>
              <a:rPr lang="pt-PT" sz="1600" dirty="0" err="1">
                <a:latin typeface="Arial"/>
                <a:cs typeface="Arial"/>
              </a:rPr>
              <a:t>Nodes</a:t>
            </a:r>
            <a:r>
              <a:rPr lang="pt-PT" sz="1600" dirty="0">
                <a:latin typeface="Arial"/>
                <a:cs typeface="Arial"/>
              </a:rPr>
              <a:t>”; e</a:t>
            </a:r>
          </a:p>
          <a:p>
            <a:pPr>
              <a:lnSpc>
                <a:spcPct val="130000"/>
              </a:lnSpc>
            </a:pPr>
            <a:r>
              <a:rPr lang="pt-PT" sz="1600" b="1" dirty="0">
                <a:latin typeface="Arial"/>
                <a:cs typeface="Arial"/>
              </a:rPr>
              <a:t>Um único </a:t>
            </a:r>
            <a:r>
              <a:rPr lang="pt-PT" sz="1600" b="1" dirty="0" err="1">
                <a:latin typeface="Arial"/>
                <a:cs typeface="Arial"/>
              </a:rPr>
              <a:t>Root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Node</a:t>
            </a:r>
            <a:r>
              <a:rPr lang="pt-PT" sz="1600" dirty="0">
                <a:latin typeface="Arial"/>
                <a:cs typeface="Arial"/>
              </a:rPr>
              <a:t>: que é um “Ramo” , o topo da estrutura da árvore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  <a:r>
              <a:rPr lang="en-US" sz="2800" b="1" baseline="30000" dirty="0">
                <a:latin typeface="Arial"/>
                <a:cs typeface="Arial"/>
              </a:rPr>
              <a:t>+</a:t>
            </a:r>
            <a:r>
              <a:rPr lang="en-US" sz="2800" b="1" dirty="0">
                <a:latin typeface="Arial"/>
                <a:cs typeface="Arial"/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403202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603870"/>
            <a:ext cx="7620000" cy="450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b="1" dirty="0">
                <a:latin typeface="Arial"/>
                <a:cs typeface="Arial"/>
              </a:rPr>
              <a:t>Árvores </a:t>
            </a:r>
            <a:r>
              <a:rPr lang="pt-BR" sz="1600" b="1" dirty="0" err="1">
                <a:latin typeface="Arial"/>
                <a:cs typeface="Arial"/>
              </a:rPr>
              <a:t>B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armazenam as chaves de pesquisa sem redundância e uma em cada nó, sendo possível encontrar a informação durante o caminho, sem a necessidade de chegar até o nó folha.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b="1" dirty="0">
                <a:latin typeface="Arial"/>
                <a:cs typeface="Arial"/>
              </a:rPr>
              <a:t>Árvore </a:t>
            </a:r>
            <a:r>
              <a:rPr lang="pt-BR" sz="1600" b="1" dirty="0" err="1">
                <a:latin typeface="Arial"/>
                <a:cs typeface="Arial"/>
              </a:rPr>
              <a:t>B</a:t>
            </a:r>
            <a:r>
              <a:rPr lang="pt-BR" sz="1600" b="1" baseline="30000" dirty="0">
                <a:latin typeface="Arial"/>
                <a:cs typeface="Arial"/>
              </a:rPr>
              <a:t>+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tem a forma balanceada da raiz até as folhas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dirty="0">
                <a:latin typeface="Arial"/>
                <a:cs typeface="Arial"/>
              </a:rPr>
              <a:t>todo caminho da raiz até a folha é igual e previsível (</a:t>
            </a:r>
            <a:r>
              <a:rPr lang="pt-BR" sz="1600" dirty="0" err="1">
                <a:latin typeface="Arial"/>
                <a:cs typeface="Arial"/>
              </a:rPr>
              <a:t>n</a:t>
            </a:r>
            <a:r>
              <a:rPr lang="pt-BR" sz="1600" dirty="0">
                <a:latin typeface="Arial"/>
                <a:cs typeface="Arial"/>
              </a:rPr>
              <a:t>/2) onde </a:t>
            </a:r>
            <a:r>
              <a:rPr lang="pt-BR" sz="1600" dirty="0" err="1">
                <a:latin typeface="Arial"/>
                <a:cs typeface="Arial"/>
              </a:rPr>
              <a:t>n</a:t>
            </a:r>
            <a:r>
              <a:rPr lang="pt-BR" sz="1600" dirty="0">
                <a:latin typeface="Arial"/>
                <a:cs typeface="Arial"/>
              </a:rPr>
              <a:t> é o número de registos da tabela.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dirty="0">
                <a:latin typeface="Arial"/>
                <a:cs typeface="Arial"/>
              </a:rPr>
              <a:t>endereço do registo está sempre em um nó folha, ou seja é necessário percorrer toda a árvore (a raiz até a folha ) para identificar um registo.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dirty="0">
                <a:latin typeface="Arial"/>
                <a:cs typeface="Arial"/>
              </a:rPr>
              <a:t>O </a:t>
            </a:r>
            <a:r>
              <a:rPr lang="pt-BR" sz="1600" dirty="0" err="1">
                <a:latin typeface="Arial"/>
                <a:cs typeface="Arial"/>
              </a:rPr>
              <a:t>B</a:t>
            </a:r>
            <a:r>
              <a:rPr lang="pt-BR" sz="1600" baseline="30000" dirty="0">
                <a:latin typeface="Arial"/>
                <a:cs typeface="Arial"/>
              </a:rPr>
              <a:t>+ </a:t>
            </a:r>
            <a:r>
              <a:rPr lang="pt-BR" sz="1600" dirty="0">
                <a:latin typeface="Arial"/>
                <a:cs typeface="Arial"/>
              </a:rPr>
              <a:t>indica um </a:t>
            </a:r>
            <a:r>
              <a:rPr lang="pt-BR" altLang="en-US" sz="1600" dirty="0">
                <a:latin typeface="Arial"/>
                <a:cs typeface="Arial"/>
              </a:rPr>
              <a:t>“</a:t>
            </a:r>
            <a:r>
              <a:rPr lang="pt-BR" sz="1600" dirty="0">
                <a:latin typeface="Arial"/>
                <a:cs typeface="Arial"/>
              </a:rPr>
              <a:t>balanceamento</a:t>
            </a:r>
            <a:r>
              <a:rPr lang="pt-BR" altLang="en-US" sz="1600" dirty="0">
                <a:latin typeface="Arial"/>
                <a:cs typeface="Arial"/>
              </a:rPr>
              <a:t>”</a:t>
            </a:r>
            <a:r>
              <a:rPr lang="pt-BR" sz="1600" dirty="0">
                <a:latin typeface="Arial"/>
                <a:cs typeface="Arial"/>
              </a:rPr>
              <a:t> de carga, o que permite a igualdade de tempo para cada registo solicitado.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BR" sz="1600" dirty="0">
                <a:latin typeface="Arial"/>
                <a:cs typeface="Arial"/>
              </a:rPr>
              <a:t>Inserção e remoção são difíceis devido às constantes necessidades de </a:t>
            </a:r>
            <a:r>
              <a:rPr lang="pt-BR" altLang="en-US" sz="1600" dirty="0">
                <a:latin typeface="Arial"/>
                <a:cs typeface="Arial"/>
              </a:rPr>
              <a:t>“</a:t>
            </a:r>
            <a:r>
              <a:rPr lang="pt-BR" sz="1600" dirty="0" err="1">
                <a:latin typeface="Arial"/>
                <a:cs typeface="Arial"/>
              </a:rPr>
              <a:t>splits</a:t>
            </a:r>
            <a:r>
              <a:rPr lang="pt-BR" altLang="en-US" sz="1600" dirty="0" err="1">
                <a:latin typeface="Arial"/>
                <a:cs typeface="Arial"/>
              </a:rPr>
              <a:t>”</a:t>
            </a:r>
            <a:r>
              <a:rPr lang="pt-BR" sz="1600" dirty="0" err="1">
                <a:latin typeface="Arial"/>
                <a:cs typeface="Arial"/>
              </a:rPr>
              <a:t>no</a:t>
            </a:r>
            <a:r>
              <a:rPr lang="pt-BR" sz="1600" dirty="0">
                <a:latin typeface="Arial"/>
                <a:cs typeface="Arial"/>
              </a:rPr>
              <a:t> nó folha afim de manter a árvore balanceada.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  <a:r>
              <a:rPr lang="en-US" sz="2800" b="1" baseline="30000" dirty="0">
                <a:latin typeface="Arial"/>
                <a:cs typeface="Arial"/>
              </a:rPr>
              <a:t>+</a:t>
            </a:r>
            <a:r>
              <a:rPr lang="en-US" sz="2800" b="1" dirty="0">
                <a:latin typeface="Arial"/>
                <a:cs typeface="Arial"/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38763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  <a:r>
              <a:rPr lang="en-US" sz="2800" b="1" baseline="30000" dirty="0">
                <a:latin typeface="Arial"/>
                <a:cs typeface="Arial"/>
              </a:rPr>
              <a:t>+</a:t>
            </a:r>
            <a:r>
              <a:rPr lang="en-US" sz="2800" b="1" dirty="0">
                <a:latin typeface="Arial"/>
                <a:cs typeface="Arial"/>
              </a:rPr>
              <a:t>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888064"/>
            <a:ext cx="7143750" cy="3674536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237171" y="6260068"/>
            <a:ext cx="2906829" cy="307777"/>
          </a:xfrm>
          <a:prstGeom prst="rect">
            <a:avLst/>
          </a:prstGeom>
          <a:solidFill>
            <a:srgbClr val="C6D9F1"/>
          </a:solidFill>
        </p:spPr>
        <p:txBody>
          <a:bodyPr wrap="none">
            <a:spAutoFit/>
          </a:bodyPr>
          <a:lstStyle/>
          <a:p>
            <a:r>
              <a:rPr lang="mr-IN" sz="1400" dirty="0"/>
              <a:t>ROWID = '00000DC5.0000.0001'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192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888064"/>
            <a:ext cx="7143750" cy="3340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Arial"/>
                <a:cs typeface="Arial"/>
              </a:rPr>
              <a:t>Índices em </a:t>
            </a:r>
            <a:r>
              <a:rPr lang="pt-PT" sz="2800" b="1" dirty="0" err="1">
                <a:latin typeface="Arial"/>
                <a:cs typeface="Arial"/>
              </a:rPr>
              <a:t>Arvore</a:t>
            </a:r>
            <a:r>
              <a:rPr lang="pt-PT" sz="2800" b="1" dirty="0">
                <a:latin typeface="Arial"/>
                <a:cs typeface="Arial"/>
              </a:rPr>
              <a:t> B</a:t>
            </a:r>
            <a:r>
              <a:rPr lang="pt-PT" sz="2800" b="1" baseline="30000" dirty="0">
                <a:latin typeface="Arial"/>
                <a:cs typeface="Arial"/>
              </a:rPr>
              <a:t>+ </a:t>
            </a:r>
            <a:r>
              <a:rPr lang="pt-PT" sz="2800" b="1" dirty="0">
                <a:cs typeface="Arial" charset="0"/>
              </a:rPr>
              <a:t>- Inserção</a:t>
            </a:r>
            <a:endParaRPr lang="pt-PT" sz="2800" baseline="30000" dirty="0">
              <a:cs typeface="Arial" charset="0"/>
            </a:endParaRPr>
          </a:p>
          <a:p>
            <a:pPr algn="l">
              <a:lnSpc>
                <a:spcPct val="150000"/>
              </a:lnSpc>
              <a:spcBef>
                <a:spcPts val="1800"/>
              </a:spcBef>
            </a:pPr>
            <a:endParaRPr lang="en-US" sz="2800" b="1" baseline="300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2057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/>
                <a:cs typeface="Calibri"/>
              </a:rPr>
              <a:t>NOVO VALOR = 15</a:t>
            </a:r>
          </a:p>
        </p:txBody>
      </p:sp>
    </p:spTree>
    <p:extLst>
      <p:ext uri="{BB962C8B-B14F-4D97-AF65-F5344CB8AC3E}">
        <p14:creationId xmlns:p14="http://schemas.microsoft.com/office/powerpoint/2010/main" val="14664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828800"/>
            <a:ext cx="7124700" cy="3962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019800"/>
            <a:ext cx="811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insere</a:t>
            </a:r>
            <a:r>
              <a:rPr lang="en-US" dirty="0"/>
              <a:t>-se o novo valor 15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folha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ficará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demais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Arial"/>
                <a:cs typeface="Arial"/>
              </a:rPr>
              <a:t>Índices em </a:t>
            </a:r>
            <a:r>
              <a:rPr lang="pt-PT" sz="2800" b="1" dirty="0" err="1">
                <a:latin typeface="Arial"/>
                <a:cs typeface="Arial"/>
              </a:rPr>
              <a:t>Arvore</a:t>
            </a:r>
            <a:r>
              <a:rPr lang="pt-PT" sz="2800" b="1" dirty="0">
                <a:latin typeface="Arial"/>
                <a:cs typeface="Arial"/>
              </a:rPr>
              <a:t> B</a:t>
            </a:r>
            <a:r>
              <a:rPr lang="pt-PT" sz="2800" b="1" baseline="30000" dirty="0">
                <a:latin typeface="Arial"/>
                <a:cs typeface="Arial"/>
              </a:rPr>
              <a:t>+ </a:t>
            </a:r>
            <a:r>
              <a:rPr lang="pt-PT" sz="2800" b="1" dirty="0">
                <a:cs typeface="Arial" charset="0"/>
              </a:rPr>
              <a:t>- Inserção</a:t>
            </a:r>
            <a:endParaRPr lang="pt-PT" sz="2800" baseline="30000" dirty="0">
              <a:cs typeface="Arial" charset="0"/>
            </a:endParaRPr>
          </a:p>
          <a:p>
            <a:pPr algn="l">
              <a:lnSpc>
                <a:spcPct val="150000"/>
              </a:lnSpc>
              <a:spcBef>
                <a:spcPts val="1800"/>
              </a:spcBef>
            </a:pPr>
            <a:endParaRPr lang="en-US" sz="2800" b="1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2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258050" cy="444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80546" y="601980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folha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quebrada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Arial"/>
                <a:cs typeface="Arial"/>
              </a:rPr>
              <a:t>Índices em </a:t>
            </a:r>
            <a:r>
              <a:rPr lang="pt-PT" sz="2800" b="1" dirty="0" err="1">
                <a:latin typeface="Arial"/>
                <a:cs typeface="Arial"/>
              </a:rPr>
              <a:t>Arvore</a:t>
            </a:r>
            <a:r>
              <a:rPr lang="pt-PT" sz="2800" b="1" dirty="0">
                <a:latin typeface="Arial"/>
                <a:cs typeface="Arial"/>
              </a:rPr>
              <a:t> B</a:t>
            </a:r>
            <a:r>
              <a:rPr lang="pt-PT" sz="2800" b="1" baseline="30000" dirty="0">
                <a:latin typeface="Arial"/>
                <a:cs typeface="Arial"/>
              </a:rPr>
              <a:t>+ </a:t>
            </a:r>
            <a:r>
              <a:rPr lang="pt-PT" sz="2800" b="1" dirty="0">
                <a:cs typeface="Arial" charset="0"/>
              </a:rPr>
              <a:t>- Inserção</a:t>
            </a:r>
            <a:endParaRPr lang="pt-PT" sz="2800" baseline="30000" dirty="0">
              <a:cs typeface="Arial" charset="0"/>
            </a:endParaRPr>
          </a:p>
          <a:p>
            <a:pPr algn="l">
              <a:lnSpc>
                <a:spcPct val="150000"/>
              </a:lnSpc>
              <a:spcBef>
                <a:spcPts val="1800"/>
              </a:spcBef>
            </a:pPr>
            <a:endParaRPr lang="en-US" sz="2800" b="1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2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84866"/>
            <a:ext cx="7296150" cy="4182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791200"/>
            <a:ext cx="7810504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/>
              <a:t>primeiro</a:t>
            </a:r>
            <a:r>
              <a:rPr lang="en-US" sz="1600" dirty="0"/>
              <a:t> valor da </a:t>
            </a:r>
            <a:r>
              <a:rPr lang="en-US" sz="1600" dirty="0" err="1"/>
              <a:t>folha</a:t>
            </a:r>
            <a:r>
              <a:rPr lang="en-US" sz="1600" dirty="0"/>
              <a:t> da </a:t>
            </a:r>
            <a:r>
              <a:rPr lang="en-US" sz="1600" dirty="0" err="1"/>
              <a:t>direita</a:t>
            </a:r>
            <a:r>
              <a:rPr lang="en-US" sz="1600" dirty="0"/>
              <a:t>,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acaso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15,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inserido</a:t>
            </a:r>
            <a:r>
              <a:rPr lang="en-US" sz="1600" dirty="0"/>
              <a:t> no </a:t>
            </a:r>
            <a:r>
              <a:rPr lang="en-US" sz="1600" dirty="0" err="1"/>
              <a:t>pai</a:t>
            </a:r>
            <a:r>
              <a:rPr lang="en-US" sz="1600" dirty="0"/>
              <a:t>,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passa</a:t>
            </a:r>
            <a:r>
              <a:rPr lang="en-US" sz="1600" dirty="0"/>
              <a:t> a </a:t>
            </a:r>
            <a:r>
              <a:rPr lang="en-US" sz="1600" dirty="0" err="1"/>
              <a:t>ter</a:t>
            </a:r>
            <a:r>
              <a:rPr lang="en-US" sz="1600" dirty="0"/>
              <a:t> 1 novo </a:t>
            </a:r>
            <a:r>
              <a:rPr lang="en-US" sz="1600" dirty="0" err="1"/>
              <a:t>filho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Arial"/>
                <a:cs typeface="Arial"/>
              </a:rPr>
              <a:t>Índices em </a:t>
            </a:r>
            <a:r>
              <a:rPr lang="pt-PT" sz="2800" b="1" dirty="0" err="1">
                <a:latin typeface="Arial"/>
                <a:cs typeface="Arial"/>
              </a:rPr>
              <a:t>Arvore</a:t>
            </a:r>
            <a:r>
              <a:rPr lang="pt-PT" sz="2800" b="1" dirty="0">
                <a:latin typeface="Arial"/>
                <a:cs typeface="Arial"/>
              </a:rPr>
              <a:t> B</a:t>
            </a:r>
            <a:r>
              <a:rPr lang="pt-PT" sz="2800" b="1" baseline="30000" dirty="0">
                <a:latin typeface="Arial"/>
                <a:cs typeface="Arial"/>
              </a:rPr>
              <a:t>+ </a:t>
            </a:r>
            <a:r>
              <a:rPr lang="pt-PT" sz="2800" b="1" dirty="0">
                <a:cs typeface="Arial" charset="0"/>
              </a:rPr>
              <a:t>- Inserção</a:t>
            </a:r>
            <a:endParaRPr lang="pt-PT" sz="2800" baseline="30000" dirty="0">
              <a:cs typeface="Arial" charset="0"/>
            </a:endParaRPr>
          </a:p>
          <a:p>
            <a:pPr algn="l">
              <a:lnSpc>
                <a:spcPct val="150000"/>
              </a:lnSpc>
              <a:spcBef>
                <a:spcPts val="1800"/>
              </a:spcBef>
            </a:pPr>
            <a:endParaRPr lang="en-US" sz="2800" b="1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4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86800" cy="43434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pt-PT" sz="1600" b="1" dirty="0" err="1">
                <a:latin typeface="Arial"/>
                <a:cs typeface="Arial"/>
              </a:rPr>
              <a:t>Índices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dirty="0">
                <a:latin typeface="Arial"/>
                <a:cs typeface="Arial"/>
              </a:rPr>
              <a:t>ou </a:t>
            </a:r>
            <a:r>
              <a:rPr lang="pt-PT" sz="1600" b="1" dirty="0">
                <a:latin typeface="Arial"/>
                <a:cs typeface="Arial"/>
              </a:rPr>
              <a:t>estruturas de acesso secundarias </a:t>
            </a:r>
            <a:r>
              <a:rPr lang="pt-PT" sz="1600" dirty="0">
                <a:latin typeface="Arial"/>
                <a:cs typeface="Arial"/>
              </a:rPr>
              <a:t>são estruturas de dados auxiliares que visam minimizar o tempo de acesso a registos em resposta a operações de procura sobre determinados atributos. </a:t>
            </a:r>
          </a:p>
          <a:p>
            <a:pPr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Índices em bases de dados são listas de valores (</a:t>
            </a:r>
            <a:r>
              <a:rPr lang="pt-PT" sz="1600" b="1" dirty="0" err="1">
                <a:latin typeface="Arial"/>
                <a:cs typeface="Arial"/>
              </a:rPr>
              <a:t>index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key</a:t>
            </a:r>
            <a:r>
              <a:rPr lang="pt-PT" sz="1600" b="1" dirty="0">
                <a:latin typeface="Arial"/>
                <a:cs typeface="Arial"/>
              </a:rPr>
              <a:t>) e de apontadores guardados numa estrutura de memória (</a:t>
            </a:r>
            <a:r>
              <a:rPr lang="pt-PT" sz="1600" b="1" dirty="0" err="1">
                <a:latin typeface="Arial"/>
                <a:cs typeface="Arial"/>
              </a:rPr>
              <a:t>index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table</a:t>
            </a:r>
            <a:r>
              <a:rPr lang="pt-PT" sz="1600" b="1" dirty="0">
                <a:latin typeface="Arial"/>
                <a:cs typeface="Arial"/>
              </a:rPr>
              <a:t>), apontando para a localização física da informação, nos ficheiros de dados associados às tabelas</a:t>
            </a: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Os índices são construídos tendo por base os valores de um dos atributos (</a:t>
            </a:r>
            <a:r>
              <a:rPr lang="pt-PT" sz="1600" b="1" dirty="0">
                <a:latin typeface="Arial"/>
                <a:cs typeface="Arial"/>
              </a:rPr>
              <a:t>atributo de indexação</a:t>
            </a:r>
            <a:r>
              <a:rPr lang="pt-PT" sz="1600" dirty="0">
                <a:latin typeface="Arial"/>
                <a:cs typeface="Arial"/>
              </a:rPr>
              <a:t>).</a:t>
            </a:r>
          </a:p>
          <a:p>
            <a:pPr marL="1182688" lvl="1" indent="-285750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Qualquer atributo pode ser utilizado para construir um índice. </a:t>
            </a:r>
          </a:p>
          <a:p>
            <a:pPr marL="1182688" lvl="1" indent="-285750">
              <a:lnSpc>
                <a:spcPct val="50000"/>
              </a:lnSpc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marL="1182688" lvl="1" indent="-285750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Diferentes atributos podem ser utilizados para construir múltiplos índices</a:t>
            </a:r>
            <a:r>
              <a:rPr lang="pt-PT" sz="1400" dirty="0">
                <a:latin typeface="Arial"/>
                <a:cs typeface="Arial"/>
              </a:rPr>
              <a:t>.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Os índices não alteram a disposição física dos registos nos blocos em disco.</a:t>
            </a:r>
          </a:p>
          <a:p>
            <a:pPr>
              <a:buFont typeface="Wingdings" charset="2"/>
              <a:buChar char="Ø"/>
            </a:pPr>
            <a:endParaRPr lang="pt-PT" sz="1600" b="1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60000"/>
              <a:buFont typeface="Wingdings" charset="2"/>
              <a:buChar char="Ø"/>
            </a:pPr>
            <a:endParaRPr lang="pt-PT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863619"/>
            <a:ext cx="8229600" cy="888981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2800" b="1" dirty="0" err="1">
                <a:latin typeface="Times New Roman"/>
                <a:cs typeface="Times New Roman"/>
              </a:rPr>
              <a:t>Índices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144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36323"/>
              </p:ext>
            </p:extLst>
          </p:nvPr>
        </p:nvGraphicFramePr>
        <p:xfrm>
          <a:off x="7162800" y="1219200"/>
          <a:ext cx="18288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/>
                          <a:cs typeface="Calibri"/>
                        </a:rPr>
                        <a:t>Search Key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alibri"/>
                          <a:cs typeface="Calibri"/>
                        </a:rPr>
                        <a:t>Apontador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0" y="1444823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 err="1">
                <a:latin typeface="Calibri"/>
                <a:cs typeface="Calibri"/>
              </a:rPr>
              <a:t>index</a:t>
            </a:r>
            <a:r>
              <a:rPr lang="pt-PT" sz="1400" b="1" dirty="0">
                <a:latin typeface="Calibri"/>
                <a:cs typeface="Calibri"/>
              </a:rPr>
              <a:t> </a:t>
            </a:r>
            <a:r>
              <a:rPr lang="pt-PT" sz="1400" b="1" dirty="0" err="1">
                <a:latin typeface="Calibri"/>
                <a:cs typeface="Calibri"/>
              </a:rPr>
              <a:t>table</a:t>
            </a:r>
            <a:endParaRPr lang="pt-PT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Criado quando é necessário usar função(</a:t>
            </a:r>
            <a:r>
              <a:rPr lang="pt-PT" sz="1600" dirty="0" err="1">
                <a:latin typeface="Arial"/>
                <a:cs typeface="Arial"/>
              </a:rPr>
              <a:t>ões</a:t>
            </a:r>
            <a:r>
              <a:rPr lang="pt-PT" sz="1600" dirty="0">
                <a:latin typeface="Arial"/>
                <a:cs typeface="Arial"/>
              </a:rPr>
              <a:t>)  na(s) coluna(s) do(s) filtro(s).</a:t>
            </a:r>
          </a:p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 Oracle analisa sempre a cláusula </a:t>
            </a:r>
            <a:r>
              <a:rPr lang="pt-PT" sz="1600" dirty="0" err="1">
                <a:latin typeface="Arial"/>
                <a:cs typeface="Arial"/>
              </a:rPr>
              <a:t>where</a:t>
            </a:r>
            <a:r>
              <a:rPr lang="pt-PT" sz="1600" dirty="0">
                <a:latin typeface="Arial"/>
                <a:cs typeface="Arial"/>
              </a:rPr>
              <a:t> da instrução SQL para ver se existe um índice correspondente. </a:t>
            </a:r>
          </a:p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Usando índices baseados em função, o designer do Oracle pode criar um índice que corresponda exatamente aos predicados dentro da cláusula </a:t>
            </a:r>
            <a:r>
              <a:rPr lang="pt-PT" sz="1600" dirty="0" err="1">
                <a:latin typeface="Arial"/>
                <a:cs typeface="Arial"/>
              </a:rPr>
              <a:t>where</a:t>
            </a:r>
            <a:r>
              <a:rPr lang="pt-PT" sz="1600" dirty="0">
                <a:latin typeface="Arial"/>
                <a:cs typeface="Arial"/>
              </a:rPr>
              <a:t> do SQL. Isso garante que a consulta seja recuperada com uma quantidade mínima de E/S de disco e a velocidade mais rápida possível.</a:t>
            </a:r>
            <a:endParaRPr lang="en-US" sz="1600" dirty="0">
              <a:latin typeface="Arial"/>
              <a:cs typeface="Arial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</a:pPr>
            <a:endParaRPr lang="en-US" sz="1600" dirty="0">
              <a:latin typeface="Arial"/>
              <a:cs typeface="Arial"/>
            </a:endParaRPr>
          </a:p>
          <a:p>
            <a:pPr lvl="1" indent="-571500">
              <a:buFont typeface="Wingdings" charset="2"/>
              <a:buChar char="ü"/>
            </a:pPr>
            <a:endParaRPr lang="pt-PT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769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/>
                <a:cs typeface="Arial"/>
              </a:rPr>
              <a:t>Function</a:t>
            </a:r>
            <a:r>
              <a:rPr lang="pt-PT" sz="2800" b="1" dirty="0">
                <a:latin typeface="Arial"/>
                <a:cs typeface="Arial"/>
              </a:rPr>
              <a:t> </a:t>
            </a:r>
            <a:r>
              <a:rPr lang="pt-PT" sz="2800" b="1" dirty="0" err="1">
                <a:latin typeface="Arial"/>
                <a:cs typeface="Arial"/>
              </a:rPr>
              <a:t>Based</a:t>
            </a:r>
            <a:r>
              <a:rPr lang="pt-PT" sz="2800" b="1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5900" y="1566446"/>
            <a:ext cx="5118100" cy="338554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rial"/>
                <a:cs typeface="Arial"/>
              </a:rPr>
              <a:t>create index </a:t>
            </a:r>
            <a:r>
              <a:rPr lang="en-US" sz="1600" dirty="0" err="1">
                <a:latin typeface="Arial"/>
                <a:cs typeface="Arial"/>
              </a:rPr>
              <a:t>emp_upper_idx</a:t>
            </a:r>
            <a:r>
              <a:rPr lang="en-US" sz="1600" dirty="0">
                <a:latin typeface="Arial"/>
                <a:cs typeface="Arial"/>
              </a:rPr>
              <a:t> on </a:t>
            </a:r>
            <a:r>
              <a:rPr lang="en-US" sz="1600" dirty="0" err="1">
                <a:latin typeface="Arial"/>
                <a:cs typeface="Arial"/>
              </a:rPr>
              <a:t>emp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b="1" dirty="0">
                <a:latin typeface="Arial"/>
                <a:cs typeface="Arial"/>
              </a:rPr>
              <a:t>upper(</a:t>
            </a:r>
            <a:r>
              <a:rPr lang="en-US" sz="1600" b="1" dirty="0" err="1">
                <a:latin typeface="Arial"/>
                <a:cs typeface="Arial"/>
              </a:rPr>
              <a:t>ename</a:t>
            </a:r>
            <a:r>
              <a:rPr lang="en-US" sz="1600" b="1" dirty="0"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605046"/>
            <a:ext cx="7315200" cy="338554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select </a:t>
            </a:r>
            <a:r>
              <a:rPr lang="en-US" sz="1600" dirty="0" err="1">
                <a:latin typeface="Arial"/>
                <a:cs typeface="Arial"/>
              </a:rPr>
              <a:t>ename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empno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sal</a:t>
            </a:r>
            <a:r>
              <a:rPr lang="en-US" sz="1600" dirty="0">
                <a:latin typeface="Arial"/>
                <a:cs typeface="Arial"/>
              </a:rPr>
              <a:t> from </a:t>
            </a:r>
            <a:r>
              <a:rPr lang="en-US" sz="1600" dirty="0" err="1">
                <a:latin typeface="Arial"/>
                <a:cs typeface="Arial"/>
              </a:rPr>
              <a:t>emp</a:t>
            </a:r>
            <a:r>
              <a:rPr lang="en-US" sz="1600" dirty="0">
                <a:latin typeface="Arial"/>
                <a:cs typeface="Arial"/>
              </a:rPr>
              <a:t> where </a:t>
            </a:r>
            <a:r>
              <a:rPr lang="en-US" sz="1600" b="1" dirty="0">
                <a:latin typeface="Arial"/>
                <a:cs typeface="Arial"/>
              </a:rPr>
              <a:t>upper(</a:t>
            </a:r>
            <a:r>
              <a:rPr lang="en-US" sz="1600" b="1" dirty="0" err="1">
                <a:latin typeface="Arial"/>
                <a:cs typeface="Arial"/>
              </a:rPr>
              <a:t>ename</a:t>
            </a:r>
            <a:r>
              <a:rPr lang="en-US" sz="1600" b="1" dirty="0"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= 'KING';</a:t>
            </a:r>
          </a:p>
        </p:txBody>
      </p:sp>
    </p:spTree>
    <p:extLst>
      <p:ext uri="{BB962C8B-B14F-4D97-AF65-F5344CB8AC3E}">
        <p14:creationId xmlns:p14="http://schemas.microsoft.com/office/powerpoint/2010/main" val="14547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39624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Usados em Data </a:t>
            </a:r>
            <a:r>
              <a:rPr lang="pt-PT" sz="1600" dirty="0" err="1">
                <a:latin typeface="Arial"/>
                <a:cs typeface="Arial"/>
              </a:rPr>
              <a:t>Warehouse</a:t>
            </a:r>
            <a:r>
              <a:rPr lang="pt-PT" sz="1600" dirty="0">
                <a:latin typeface="Arial"/>
                <a:cs typeface="Arial"/>
              </a:rPr>
              <a:t>;</a:t>
            </a:r>
          </a:p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 pode ser usado fora do data </a:t>
            </a:r>
            <a:r>
              <a:rPr lang="pt-PT" sz="1600" dirty="0" err="1">
                <a:latin typeface="Arial"/>
                <a:cs typeface="Arial"/>
              </a:rPr>
              <a:t>warehouse</a:t>
            </a:r>
            <a:r>
              <a:rPr lang="pt-PT" sz="1600" dirty="0">
                <a:latin typeface="Arial"/>
                <a:cs typeface="Arial"/>
              </a:rPr>
              <a:t>,</a:t>
            </a: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r>
              <a:rPr lang="pt-PT" sz="1400" dirty="0">
                <a:latin typeface="Arial"/>
                <a:cs typeface="Arial"/>
              </a:rPr>
              <a:t> o índice </a:t>
            </a:r>
            <a:r>
              <a:rPr lang="pt-PT" sz="1400" dirty="0" err="1">
                <a:latin typeface="Arial"/>
                <a:cs typeface="Arial"/>
              </a:rPr>
              <a:t>Bbitmap</a:t>
            </a:r>
            <a:r>
              <a:rPr lang="pt-PT" sz="1400" dirty="0">
                <a:latin typeface="Arial"/>
                <a:cs typeface="Arial"/>
              </a:rPr>
              <a:t> </a:t>
            </a:r>
            <a:r>
              <a:rPr lang="pt-PT" sz="1400" dirty="0" err="1">
                <a:latin typeface="Arial"/>
                <a:cs typeface="Arial"/>
              </a:rPr>
              <a:t>Join</a:t>
            </a:r>
            <a:r>
              <a:rPr lang="pt-PT" sz="1400" dirty="0">
                <a:latin typeface="Arial"/>
                <a:cs typeface="Arial"/>
              </a:rPr>
              <a:t> foi  projetado especificamente para ser usado dentro do esquema em estrela, que é um modelo de dados criado para o ambiente do data </a:t>
            </a:r>
            <a:r>
              <a:rPr lang="pt-PT" sz="1400" dirty="0" err="1">
                <a:latin typeface="Arial"/>
                <a:cs typeface="Arial"/>
              </a:rPr>
              <a:t>warehouse</a:t>
            </a:r>
            <a:r>
              <a:rPr lang="pt-PT" sz="1400" dirty="0">
                <a:latin typeface="Arial"/>
                <a:cs typeface="Arial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PT" sz="1600" b="1" dirty="0">
                <a:latin typeface="Arial"/>
                <a:cs typeface="Arial"/>
              </a:rPr>
              <a:t>Vantagens:</a:t>
            </a:r>
            <a:endParaRPr lang="en-US" sz="1600" b="1" dirty="0">
              <a:latin typeface="Arial"/>
              <a:cs typeface="Arial"/>
            </a:endParaRPr>
          </a:p>
          <a:p>
            <a:pPr lvl="1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podem ser criados muito rapidamente</a:t>
            </a:r>
            <a:endParaRPr lang="en-US" sz="1600" dirty="0">
              <a:latin typeface="Arial"/>
              <a:cs typeface="Arial"/>
            </a:endParaRPr>
          </a:p>
          <a:p>
            <a:pPr lvl="1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 ocupam muito menos espaço do que um índice B- </a:t>
            </a:r>
            <a:r>
              <a:rPr lang="pt-PT" sz="1600" dirty="0" err="1">
                <a:latin typeface="Arial"/>
                <a:cs typeface="Arial"/>
              </a:rPr>
              <a:t>Tree</a:t>
            </a:r>
            <a:r>
              <a:rPr lang="pt-PT" sz="1600" dirty="0">
                <a:latin typeface="Arial"/>
                <a:cs typeface="Arial"/>
              </a:rPr>
              <a:t>. </a:t>
            </a:r>
            <a:endParaRPr lang="en-US" sz="1600" dirty="0">
              <a:latin typeface="Arial"/>
              <a:cs typeface="Arial"/>
            </a:endParaRPr>
          </a:p>
          <a:p>
            <a:pPr lvl="1"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 desempenho da consulta é auxiliado por índices de </a:t>
            </a:r>
            <a:r>
              <a:rPr lang="pt-PT" sz="1600" dirty="0" err="1">
                <a:latin typeface="Arial"/>
                <a:cs typeface="Arial"/>
              </a:rPr>
              <a:t>bitmap</a:t>
            </a:r>
            <a:r>
              <a:rPr lang="pt-PT" sz="1600" dirty="0">
                <a:latin typeface="Arial"/>
                <a:cs typeface="Arial"/>
              </a:rPr>
              <a:t>, pois eles podem ser verificados rapidamente, porque são menores. </a:t>
            </a:r>
          </a:p>
          <a:p>
            <a:pPr marL="0" indent="0">
              <a:spcAft>
                <a:spcPts val="600"/>
              </a:spcAft>
              <a:buNone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Bitmap e Bitmap Join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3000" y="5410200"/>
            <a:ext cx="67056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create bitmap index </a:t>
            </a:r>
            <a:r>
              <a:rPr lang="en-US" sz="1600" b="1" dirty="0" err="1">
                <a:latin typeface="Arial"/>
                <a:cs typeface="Arial"/>
              </a:rPr>
              <a:t>normal_empno_bmx</a:t>
            </a:r>
            <a:r>
              <a:rPr lang="en-US" sz="1600" b="1" dirty="0">
                <a:latin typeface="Arial"/>
                <a:cs typeface="Arial"/>
              </a:rPr>
              <a:t> on </a:t>
            </a:r>
            <a:r>
              <a:rPr lang="en-US" sz="1600" b="1" dirty="0" err="1">
                <a:latin typeface="Arial"/>
                <a:cs typeface="Arial"/>
              </a:rPr>
              <a:t>test_normal</a:t>
            </a:r>
            <a:r>
              <a:rPr lang="en-US" sz="1600" b="1" dirty="0">
                <a:latin typeface="Arial"/>
                <a:cs typeface="Arial"/>
              </a:rPr>
              <a:t>(</a:t>
            </a:r>
            <a:r>
              <a:rPr lang="en-US" sz="1600" b="1" dirty="0" err="1">
                <a:latin typeface="Arial"/>
                <a:cs typeface="Arial"/>
              </a:rPr>
              <a:t>empno</a:t>
            </a:r>
            <a:r>
              <a:rPr lang="en-US" sz="1600" b="1" dirty="0">
                <a:latin typeface="Arial"/>
                <a:cs typeface="Arial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7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Ø"/>
            </a:pPr>
            <a:r>
              <a:rPr lang="pt-PT" sz="900" dirty="0">
                <a:latin typeface="Arial"/>
                <a:cs typeface="Arial"/>
              </a:rPr>
              <a:t>  </a:t>
            </a:r>
            <a:r>
              <a:rPr lang="pt-PT" sz="1400" dirty="0">
                <a:latin typeface="Arial"/>
                <a:cs typeface="Arial"/>
              </a:rPr>
              <a:t>  </a:t>
            </a:r>
            <a:r>
              <a:rPr lang="pt-PT" sz="1600" dirty="0">
                <a:latin typeface="Arial"/>
                <a:cs typeface="Arial"/>
              </a:rPr>
              <a:t>é recomendado em colunas com baixa cardinalidade. Não sendo recomendada sua utilização em colunas com alterações de dados frequentes;</a:t>
            </a:r>
          </a:p>
          <a:p>
            <a:pPr lvl="3"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 Oracle não permite a sua criação em chaves primárias</a:t>
            </a: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podem ser utilizados para comparações com </a:t>
            </a:r>
            <a:r>
              <a:rPr lang="pt-PT" sz="1600" dirty="0" err="1">
                <a:latin typeface="Arial"/>
                <a:cs typeface="Arial"/>
              </a:rPr>
              <a:t>null</a:t>
            </a:r>
            <a:r>
              <a:rPr lang="pt-PT" sz="1600" dirty="0">
                <a:latin typeface="Arial"/>
                <a:cs typeface="Arial"/>
              </a:rPr>
              <a:t>;</a:t>
            </a: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usa</a:t>
            </a:r>
            <a:r>
              <a:rPr lang="pt-PT" sz="1600" dirty="0">
                <a:latin typeface="Arial"/>
                <a:cs typeface="Arial"/>
              </a:rPr>
              <a:t> um </a:t>
            </a:r>
            <a:r>
              <a:rPr lang="pt-PT" sz="1600" b="1" dirty="0">
                <a:latin typeface="Arial"/>
                <a:cs typeface="Arial"/>
              </a:rPr>
              <a:t>conjunto de bits </a:t>
            </a:r>
            <a:r>
              <a:rPr lang="pt-PT" sz="1600" dirty="0">
                <a:latin typeface="Arial"/>
                <a:cs typeface="Arial"/>
              </a:rPr>
              <a:t>para </a:t>
            </a:r>
            <a:r>
              <a:rPr lang="pt-PT" sz="1600" b="1" dirty="0">
                <a:latin typeface="Arial"/>
                <a:cs typeface="Arial"/>
              </a:rPr>
              <a:t>cada valor de chav</a:t>
            </a:r>
            <a:r>
              <a:rPr lang="pt-PT" sz="1600" dirty="0">
                <a:latin typeface="Arial"/>
                <a:cs typeface="Arial"/>
              </a:rPr>
              <a:t>e e </a:t>
            </a:r>
            <a:r>
              <a:rPr lang="pt-PT" sz="1600" b="1" dirty="0">
                <a:latin typeface="Arial"/>
                <a:cs typeface="Arial"/>
              </a:rPr>
              <a:t>uma função de mapeamento</a:t>
            </a:r>
            <a:r>
              <a:rPr lang="pt-PT" sz="1600" dirty="0">
                <a:latin typeface="Arial"/>
                <a:cs typeface="Arial"/>
              </a:rPr>
              <a:t> </a:t>
            </a:r>
            <a:r>
              <a:rPr lang="pt-PT" sz="1600" b="1" dirty="0">
                <a:latin typeface="Arial"/>
                <a:cs typeface="Arial"/>
              </a:rPr>
              <a:t>que converte cada posição de bit </a:t>
            </a:r>
            <a:r>
              <a:rPr lang="pt-PT" sz="1600" dirty="0">
                <a:latin typeface="Arial"/>
                <a:cs typeface="Arial"/>
              </a:rPr>
              <a:t>em </a:t>
            </a:r>
            <a:r>
              <a:rPr lang="pt-PT" sz="1600" b="1" dirty="0">
                <a:latin typeface="Arial"/>
                <a:cs typeface="Arial"/>
              </a:rPr>
              <a:t>um </a:t>
            </a:r>
            <a:r>
              <a:rPr lang="pt-PT" sz="1600" b="1" dirty="0" err="1">
                <a:latin typeface="Arial"/>
                <a:cs typeface="Arial"/>
              </a:rPr>
              <a:t>rowid</a:t>
            </a:r>
            <a:endParaRPr lang="pt-PT" sz="1600" b="1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00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Bitmap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14800"/>
            <a:ext cx="4953000" cy="2184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6324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5105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6248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Tem </a:t>
            </a:r>
            <a:r>
              <a:rPr lang="en-US" sz="1200" dirty="0" err="1"/>
              <a:t>tantos</a:t>
            </a:r>
            <a:r>
              <a:rPr lang="en-US" sz="1200" dirty="0"/>
              <a:t> bits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registos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31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54154"/>
            <a:ext cx="8001000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usado para indexar dados não tradicionais, como dados LOB(</a:t>
            </a:r>
            <a:r>
              <a:rPr lang="pt-PT" sz="1600" dirty="0" err="1">
                <a:latin typeface="Arial"/>
                <a:cs typeface="Arial"/>
              </a:rPr>
              <a:t>Large</a:t>
            </a:r>
            <a:r>
              <a:rPr lang="pt-PT" sz="1600" dirty="0">
                <a:latin typeface="Arial"/>
                <a:cs typeface="Arial"/>
              </a:rPr>
              <a:t> </a:t>
            </a:r>
            <a:r>
              <a:rPr lang="pt-PT" sz="1600" dirty="0" err="1">
                <a:latin typeface="Arial"/>
                <a:cs typeface="Arial"/>
              </a:rPr>
              <a:t>Object</a:t>
            </a:r>
            <a:r>
              <a:rPr lang="pt-PT" sz="1600" dirty="0">
                <a:latin typeface="Arial"/>
                <a:cs typeface="Arial"/>
              </a:rPr>
              <a:t>) , dados de vídeo e outras colunas não-textuais.</a:t>
            </a:r>
          </a:p>
          <a:p>
            <a:pPr marL="365125">
              <a:lnSpc>
                <a:spcPct val="70000"/>
              </a:lnSpc>
            </a:pPr>
            <a:endParaRPr lang="pt-PT" sz="1600" dirty="0">
              <a:latin typeface="Arial"/>
              <a:cs typeface="Arial"/>
            </a:endParaRPr>
          </a:p>
          <a:p>
            <a:pPr marL="1108075" lvl="1" indent="-285750">
              <a:lnSpc>
                <a:spcPct val="12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 em pesquisas de texto ou processamento de imagens.</a:t>
            </a:r>
          </a:p>
          <a:p>
            <a:pPr marL="1108075" lvl="1" indent="-285750">
              <a:lnSpc>
                <a:spcPct val="12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dois índices, o Oracle </a:t>
            </a:r>
            <a:r>
              <a:rPr lang="pt-PT" sz="1600" dirty="0" err="1">
                <a:latin typeface="Arial"/>
                <a:cs typeface="Arial"/>
              </a:rPr>
              <a:t>Text</a:t>
            </a:r>
            <a:r>
              <a:rPr lang="pt-PT" sz="1600" dirty="0">
                <a:latin typeface="Arial"/>
                <a:cs typeface="Arial"/>
              </a:rPr>
              <a:t> e o Oracle </a:t>
            </a:r>
            <a:r>
              <a:rPr lang="pt-PT" sz="1600" dirty="0" err="1">
                <a:latin typeface="Arial"/>
                <a:cs typeface="Arial"/>
              </a:rPr>
              <a:t>Spatial</a:t>
            </a:r>
            <a:r>
              <a:rPr lang="pt-PT" sz="1600" dirty="0">
                <a:latin typeface="Arial"/>
                <a:cs typeface="Arial"/>
              </a:rPr>
              <a:t>.</a:t>
            </a:r>
          </a:p>
          <a:p>
            <a:pPr marL="1565275" lvl="2" indent="-285750">
              <a:lnSpc>
                <a:spcPct val="12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 O primeiro é muito recomentado na otimização de consultas de texto, onde as colunas possuem o tipo VARCHAR2 ou CLOB. </a:t>
            </a:r>
          </a:p>
          <a:p>
            <a:pPr marL="1171575" lvl="1" indent="-349250">
              <a:lnSpc>
                <a:spcPct val="120000"/>
              </a:lnSpc>
              <a:buFont typeface="Wingdings" charset="2"/>
              <a:buChar char="ü"/>
            </a:pPr>
            <a:endParaRPr lang="pt-PT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20440" y="1508760"/>
            <a:ext cx="164592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143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/>
                <a:cs typeface="Arial"/>
              </a:rPr>
              <a:t>Aplication</a:t>
            </a:r>
            <a:r>
              <a:rPr lang="pt-PT" sz="2800" b="1" dirty="0">
                <a:latin typeface="Arial"/>
                <a:cs typeface="Arial"/>
              </a:rPr>
              <a:t> </a:t>
            </a:r>
            <a:r>
              <a:rPr lang="pt-PT" sz="2800" b="1" dirty="0" err="1">
                <a:latin typeface="Arial"/>
                <a:cs typeface="Arial"/>
              </a:rPr>
              <a:t>Domain</a:t>
            </a:r>
            <a:endParaRPr lang="pt-PT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5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24084"/>
            <a:ext cx="777240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Objetivo é  reduzir  a contenção de blocos (esperas de </a:t>
            </a:r>
            <a:r>
              <a:rPr lang="pt-PT" sz="1600" dirty="0" err="1">
                <a:latin typeface="Arial"/>
                <a:cs typeface="Arial"/>
              </a:rPr>
              <a:t>buffer</a:t>
            </a:r>
            <a:r>
              <a:rPr lang="pt-PT" sz="1600" dirty="0">
                <a:latin typeface="Arial"/>
                <a:cs typeface="Arial"/>
              </a:rPr>
              <a:t> ocupado) no segmento de índice. 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 índice normal armazena o valor da coluna do índice e o </a:t>
            </a:r>
            <a:r>
              <a:rPr lang="pt-PT" sz="1600" dirty="0" err="1">
                <a:latin typeface="Arial"/>
                <a:cs typeface="Arial"/>
              </a:rPr>
              <a:t>rowid</a:t>
            </a:r>
            <a:r>
              <a:rPr lang="pt-PT" sz="1600" dirty="0">
                <a:latin typeface="Arial"/>
                <a:cs typeface="Arial"/>
              </a:rPr>
              <a:t> no segmento do índice. Mas,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 o índice reverse </a:t>
            </a:r>
            <a:r>
              <a:rPr lang="pt-PT" sz="1600" dirty="0" err="1">
                <a:latin typeface="Arial"/>
                <a:cs typeface="Arial"/>
              </a:rPr>
              <a:t>key</a:t>
            </a:r>
            <a:r>
              <a:rPr lang="pt-PT" sz="1600" dirty="0">
                <a:latin typeface="Arial"/>
                <a:cs typeface="Arial"/>
              </a:rPr>
              <a:t>  armazena o valor da coluna invertida e o </a:t>
            </a:r>
            <a:r>
              <a:rPr lang="pt-PT" sz="1600" dirty="0" err="1">
                <a:latin typeface="Arial"/>
                <a:cs typeface="Arial"/>
              </a:rPr>
              <a:t>rowid</a:t>
            </a:r>
            <a:r>
              <a:rPr lang="pt-PT" sz="1600" dirty="0">
                <a:latin typeface="Arial"/>
                <a:cs typeface="Arial"/>
              </a:rPr>
              <a:t>. </a:t>
            </a:r>
            <a:endParaRPr lang="en-US" sz="1600" dirty="0">
              <a:latin typeface="Arial"/>
              <a:cs typeface="Arial"/>
            </a:endParaRPr>
          </a:p>
          <a:p>
            <a:pPr marL="990600" indent="-9906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-  depois será distribuído em vários blocos de índice. I</a:t>
            </a:r>
          </a:p>
          <a:p>
            <a:pPr marL="990600" indent="-9906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	</a:t>
            </a:r>
            <a:r>
              <a:rPr lang="pt-PT" sz="1600" dirty="0" err="1">
                <a:latin typeface="Arial"/>
                <a:cs typeface="Arial"/>
              </a:rPr>
              <a:t>sso</a:t>
            </a:r>
            <a:r>
              <a:rPr lang="pt-PT" sz="1600" dirty="0">
                <a:latin typeface="Arial"/>
                <a:cs typeface="Arial"/>
              </a:rPr>
              <a:t> evita a contenção do bloco de índice.</a:t>
            </a:r>
            <a:endParaRPr lang="en-US" sz="16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latin typeface="Arial"/>
                <a:cs typeface="Arial"/>
              </a:rPr>
              <a:t>Reverse </a:t>
            </a:r>
            <a:r>
              <a:rPr lang="pt-PT" sz="2800" b="1" dirty="0" err="1">
                <a:latin typeface="Arial"/>
                <a:cs typeface="Arial"/>
              </a:rPr>
              <a:t>Key</a:t>
            </a:r>
            <a:r>
              <a:rPr lang="pt-PT" sz="28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410670"/>
            <a:ext cx="769620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Usar num sistema de instância única</a:t>
            </a:r>
            <a:r>
              <a:rPr lang="pt-PT" sz="1600" dirty="0">
                <a:latin typeface="Arial"/>
                <a:cs typeface="Arial"/>
              </a:rPr>
              <a:t>, onde várias sessões estão a tentar inserir/atualizar a coluna do índice ao mesmo tempo, o valor da coluna do índice está a ser extraída de uma sequência.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5791200"/>
            <a:ext cx="5715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  <a:hlinkClick r:id="rId3"/>
              </a:rPr>
              <a:t>CREATE</a:t>
            </a:r>
            <a:r>
              <a:rPr lang="en-US" b="1" dirty="0">
                <a:hlinkClick r:id="rId3"/>
              </a:rPr>
              <a:t> </a:t>
            </a:r>
            <a:r>
              <a:rPr lang="en-US" sz="1600" dirty="0">
                <a:latin typeface="Arial"/>
                <a:cs typeface="Arial"/>
                <a:hlinkClick r:id="rId4"/>
              </a:rPr>
              <a:t>INDEX test_indexi </a:t>
            </a:r>
            <a:r>
              <a:rPr lang="en-US" sz="1600" dirty="0">
                <a:latin typeface="Arial"/>
                <a:cs typeface="Arial"/>
                <a:hlinkClick r:id="rId5"/>
              </a:rPr>
              <a:t>ON test_table (a,b,c) </a:t>
            </a:r>
            <a:r>
              <a:rPr lang="en-US" sz="1600" dirty="0">
                <a:latin typeface="Arial"/>
                <a:cs typeface="Arial"/>
                <a:hlinkClick r:id="rId6"/>
              </a:rPr>
              <a:t>REVERSE; 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67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Explain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2667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pt-PT" sz="1600" dirty="0" err="1">
                <a:latin typeface="Arial"/>
                <a:cs typeface="Arial"/>
              </a:rPr>
              <a:t>Otimizador</a:t>
            </a:r>
            <a:r>
              <a:rPr lang="pt-PT" sz="1600" dirty="0">
                <a:latin typeface="Arial"/>
                <a:cs typeface="Arial"/>
              </a:rPr>
              <a:t> do Oracle  para determinar o plano de execução mais eficiente das </a:t>
            </a:r>
            <a:r>
              <a:rPr lang="pt-PT" sz="1600" dirty="0" err="1">
                <a:latin typeface="Arial"/>
                <a:cs typeface="Arial"/>
              </a:rPr>
              <a:t>queries</a:t>
            </a:r>
            <a:r>
              <a:rPr lang="pt-PT" sz="1600" dirty="0">
                <a:latin typeface="Arial"/>
                <a:cs typeface="Arial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Um plano de execução mostra as etapas detalhadas necessárias para executar uma instrução SQL. Essas etapas são expressas como um conjunto de operadores da base de dados que consomem e produzem linhas.</a:t>
            </a:r>
          </a:p>
          <a:p>
            <a:pPr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0247" r="37003"/>
          <a:stretch/>
        </p:blipFill>
        <p:spPr>
          <a:xfrm>
            <a:off x="4267200" y="3429000"/>
            <a:ext cx="4603750" cy="28194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6800" y="4267200"/>
            <a:ext cx="2590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Explain Plan for 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aluno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dirty="0" err="1"/>
              <a:t>cidade</a:t>
            </a:r>
            <a:r>
              <a:rPr lang="en-US" sz="1600" dirty="0"/>
              <a:t>=‘Porto’;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096000"/>
            <a:ext cx="4724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Select * from table (</a:t>
            </a:r>
            <a:r>
              <a:rPr lang="en-US" sz="1600" b="1" dirty="0" err="1"/>
              <a:t>dbms_xplan.display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08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08 at 12.27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6"/>
          <a:stretch/>
        </p:blipFill>
        <p:spPr>
          <a:xfrm>
            <a:off x="228600" y="1143001"/>
            <a:ext cx="8077200" cy="23876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8-10-08 at 12.28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0"/>
          <a:stretch/>
        </p:blipFill>
        <p:spPr>
          <a:xfrm>
            <a:off x="1905000" y="3581400"/>
            <a:ext cx="7239000" cy="3073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9214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28933"/>
            <a:ext cx="7696200" cy="533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Índices otimizam consultas, mas degradam a performance de instruções DML (</a:t>
            </a:r>
            <a:r>
              <a:rPr lang="pt-PT" sz="1600" dirty="0" err="1">
                <a:latin typeface="Arial"/>
                <a:cs typeface="Arial"/>
              </a:rPr>
              <a:t>insert</a:t>
            </a:r>
            <a:r>
              <a:rPr lang="pt-PT" sz="1600" dirty="0">
                <a:latin typeface="Arial"/>
                <a:cs typeface="Arial"/>
              </a:rPr>
              <a:t>, </a:t>
            </a:r>
            <a:r>
              <a:rPr lang="pt-PT" sz="1600" dirty="0" err="1">
                <a:latin typeface="Arial"/>
                <a:cs typeface="Arial"/>
              </a:rPr>
              <a:t>update</a:t>
            </a:r>
            <a:r>
              <a:rPr lang="pt-PT" sz="1600" dirty="0">
                <a:latin typeface="Arial"/>
                <a:cs typeface="Arial"/>
              </a:rPr>
              <a:t>, delete e </a:t>
            </a:r>
            <a:r>
              <a:rPr lang="pt-PT" sz="1600" dirty="0" err="1">
                <a:latin typeface="Arial"/>
                <a:cs typeface="Arial"/>
              </a:rPr>
              <a:t>join</a:t>
            </a:r>
            <a:r>
              <a:rPr lang="pt-PT" sz="1600" dirty="0">
                <a:latin typeface="Arial"/>
                <a:cs typeface="Arial"/>
              </a:rPr>
              <a:t>), portanto, criar criteriosamente, seguindo algumas das dicas abaixo: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1. Para otimizar consultas frequentes;</a:t>
            </a:r>
          </a:p>
          <a:p>
            <a:pPr marL="355600" indent="-355600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2. Nas colunas da cláusula WHERE, ordenação, agrupamentos e ligações;</a:t>
            </a:r>
          </a:p>
          <a:p>
            <a:pPr marL="355600">
              <a:lnSpc>
                <a:spcPct val="150000"/>
              </a:lnSpc>
              <a:spcAft>
                <a:spcPts val="600"/>
              </a:spcAft>
              <a:tabLst>
                <a:tab pos="541338" algn="l"/>
              </a:tabLst>
            </a:pPr>
            <a:r>
              <a:rPr lang="pt-PT" sz="1600" dirty="0">
                <a:latin typeface="Arial"/>
                <a:cs typeface="Arial"/>
              </a:rPr>
              <a:t>	Colunas que são frequentemente usadas nestas </a:t>
            </a:r>
            <a:r>
              <a:rPr lang="pt-PT" sz="1600" dirty="0" err="1">
                <a:latin typeface="Arial"/>
                <a:cs typeface="Arial"/>
              </a:rPr>
              <a:t>clausulas</a:t>
            </a:r>
            <a:r>
              <a:rPr lang="pt-PT" sz="1600" dirty="0">
                <a:latin typeface="Arial"/>
                <a:cs typeface="Arial"/>
              </a:rPr>
              <a:t>.</a:t>
            </a:r>
          </a:p>
          <a:p>
            <a:pPr marL="355600" indent="-355600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3. Em geral, quando a consulta retorna poucas linhas da(s) tabela(s);</a:t>
            </a:r>
          </a:p>
          <a:p>
            <a:pPr marL="355600" indent="-355600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4. Em </a:t>
            </a:r>
            <a:r>
              <a:rPr lang="pt-PT" sz="1600" dirty="0" err="1">
                <a:latin typeface="Arial"/>
                <a:cs typeface="Arial"/>
              </a:rPr>
              <a:t>FKs</a:t>
            </a:r>
            <a:r>
              <a:rPr lang="pt-PT" sz="1600" dirty="0">
                <a:latin typeface="Arial"/>
                <a:cs typeface="Arial"/>
              </a:rPr>
              <a:t> para otimizar </a:t>
            </a:r>
            <a:r>
              <a:rPr lang="pt-PT" sz="1600" dirty="0" err="1">
                <a:latin typeface="Arial"/>
                <a:cs typeface="Arial"/>
              </a:rPr>
              <a:t>joins</a:t>
            </a:r>
            <a:r>
              <a:rPr lang="pt-PT" sz="1600" dirty="0">
                <a:latin typeface="Arial"/>
                <a:cs typeface="Arial"/>
              </a:rPr>
              <a:t> e </a:t>
            </a:r>
            <a:r>
              <a:rPr lang="pt-PT" sz="1600" dirty="0" err="1">
                <a:latin typeface="Arial"/>
                <a:cs typeface="Arial"/>
              </a:rPr>
              <a:t>DMLs</a:t>
            </a:r>
            <a:r>
              <a:rPr lang="pt-PT" sz="1600" dirty="0">
                <a:latin typeface="Arial"/>
                <a:cs typeface="Arial"/>
              </a:rPr>
              <a:t> na tabela pai;</a:t>
            </a:r>
          </a:p>
          <a:p>
            <a:pPr defTabSz="541338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em casos em que um grande número de INSERT, UPDATE e DELETE 	concorrentes acedem as tabelas pai e filho. </a:t>
            </a:r>
            <a:endParaRPr lang="en-US" sz="1600" dirty="0">
              <a:latin typeface="Arial"/>
              <a:cs typeface="Arial"/>
            </a:endParaRPr>
          </a:p>
          <a:p>
            <a:pPr defTabSz="541338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Estes índices permitem que o Oracle modifique os dados na tabela filho 	sem bloquear a tabela pai.</a:t>
            </a:r>
          </a:p>
          <a:p>
            <a:pPr marL="355600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879475"/>
            <a:ext cx="8915400" cy="9493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Quando devemos criar Índices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400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80534"/>
            <a:ext cx="7924800" cy="462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6. Quando o filtro não compara valores nulos (NULL), pois eles não estão indexados nos índices mais comuns (B-</a:t>
            </a:r>
            <a:r>
              <a:rPr lang="pt-PT" sz="1600" dirty="0" err="1">
                <a:latin typeface="Arial"/>
                <a:cs typeface="Arial"/>
              </a:rPr>
              <a:t>tree</a:t>
            </a:r>
            <a:r>
              <a:rPr lang="pt-PT" sz="1600" dirty="0">
                <a:latin typeface="Arial"/>
                <a:cs typeface="Arial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7. Colunas pelas quais junções de tabelas são feitas com frequência.</a:t>
            </a:r>
            <a:endParaRPr lang="en-US" sz="16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8.  Somente colunas de índice com boa seletividade. </a:t>
            </a:r>
            <a:endParaRPr lang="en-US" sz="1600" dirty="0">
              <a:latin typeface="Arial"/>
              <a:cs typeface="Arial"/>
            </a:endParaRPr>
          </a:p>
          <a:p>
            <a:pPr marL="896938" indent="-896938" algn="just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A seletividade de um índice é a percentagem de linhas numa tabela que possui o mesmo valor para a coluna indexada. </a:t>
            </a:r>
            <a:endParaRPr lang="en-US" sz="1600" dirty="0">
              <a:latin typeface="Arial"/>
              <a:cs typeface="Arial"/>
            </a:endParaRPr>
          </a:p>
          <a:p>
            <a:pPr marL="896938" algn="just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	A seletividade de um índice é boa se algumas linhas tiverem o mesmo valor.</a:t>
            </a:r>
            <a:endParaRPr lang="en-US" sz="1600" dirty="0">
              <a:latin typeface="Arial"/>
              <a:cs typeface="Arial"/>
            </a:endParaRPr>
          </a:p>
          <a:p>
            <a:pPr marL="896938" algn="just">
              <a:lnSpc>
                <a:spcPct val="5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627063" indent="-627063" algn="just">
              <a:lnSpc>
                <a:spcPct val="150000"/>
              </a:lnSpc>
              <a:tabLst>
                <a:tab pos="627063" algn="l"/>
              </a:tabLst>
            </a:pPr>
            <a:r>
              <a:rPr lang="pt-PT" sz="1600" b="1" dirty="0">
                <a:latin typeface="Arial"/>
                <a:cs typeface="Arial"/>
              </a:rPr>
              <a:t>Nota: </a:t>
            </a:r>
            <a:r>
              <a:rPr lang="pt-PT" sz="1600" dirty="0">
                <a:latin typeface="Arial"/>
                <a:cs typeface="Arial"/>
              </a:rPr>
              <a:t>O Oracle cria automaticamente índices para as colunas que fazem parte das chaves primárias e exclusivas que são definidas como restrições de integridade. 	Esses índices são os mais eficazes para otimizar o desempenho.</a:t>
            </a:r>
            <a:endParaRPr lang="en-US" sz="1600" dirty="0">
              <a:latin typeface="Arial"/>
              <a:cs typeface="Arial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879475"/>
            <a:ext cx="8915400" cy="9493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Quando devemos criar Índices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84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879475"/>
            <a:ext cx="8915400" cy="9493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Não usar  Índices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600200"/>
            <a:ext cx="7620000" cy="4873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Não indexar colunas com poucos valores diferentes. 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Wingdings" charset="2"/>
              <a:buChar char="§"/>
            </a:pPr>
            <a:r>
              <a:rPr lang="pt-PT" sz="1600" dirty="0">
                <a:latin typeface="Arial"/>
                <a:cs typeface="Arial"/>
              </a:rPr>
              <a:t>Geralmente, estas consultas têm pouca seletividade e, portanto, não otimizam o desempenho, a menos que os valores usados ​​com mais frequência sejam aqueles que aparecem com menos frequência na coluna.</a:t>
            </a:r>
          </a:p>
          <a:p>
            <a:pPr lvl="1" algn="just">
              <a:lnSpc>
                <a:spcPct val="15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285750" lvl="0" indent="-285750" algn="just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Não indexar colunas que são modificadas com frequência. 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Wingdings" charset="2"/>
              <a:buChar char="§"/>
            </a:pPr>
            <a:r>
              <a:rPr lang="pt-PT" sz="1600" dirty="0">
                <a:latin typeface="Arial"/>
                <a:cs typeface="Arial"/>
              </a:rPr>
              <a:t>As instruções UPDATE, INSERT e DELETE que modificam índices demoram mais tempo do que se não o fizessem, uma vez que devem modificar os dados na tabela e no índice.</a:t>
            </a:r>
          </a:p>
          <a:p>
            <a:pPr lvl="1" algn="just">
              <a:lnSpc>
                <a:spcPct val="15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285750" indent="-285750" algn="just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Não indexar colunas que só aparecem em instruções WHERE com operadores ou funções (exceto MIN e MAX).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01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001000" cy="4953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SzPct val="60000"/>
              <a:buFont typeface="Wingdings" charset="2"/>
              <a:buChar char="Ø"/>
            </a:pPr>
            <a:r>
              <a:rPr lang="pt-PT" sz="1600" dirty="0">
                <a:latin typeface="Arial"/>
                <a:cs typeface="Arial"/>
              </a:rPr>
              <a:t>Os SGBD criam automaticamente índices para certos tipos de </a:t>
            </a:r>
            <a:r>
              <a:rPr lang="pt-PT" sz="1600" dirty="0" err="1">
                <a:latin typeface="Arial"/>
                <a:cs typeface="Arial"/>
              </a:rPr>
              <a:t>constraints</a:t>
            </a:r>
            <a:r>
              <a:rPr lang="pt-PT" sz="1600" dirty="0">
                <a:latin typeface="Arial"/>
                <a:cs typeface="Arial"/>
              </a:rPr>
              <a:t> (PRIMARY KEY e UNIQUE)</a:t>
            </a:r>
          </a:p>
          <a:p>
            <a:pPr>
              <a:lnSpc>
                <a:spcPct val="50000"/>
              </a:lnSpc>
              <a:spcBef>
                <a:spcPct val="20000"/>
              </a:spcBef>
              <a:buSzPct val="60000"/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60000"/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Os benefícios dos índices têm custos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É maior o espaço alocado </a:t>
            </a:r>
            <a:r>
              <a:rPr lang="pt-PT" sz="1600" dirty="0">
                <a:latin typeface="Arial"/>
                <a:cs typeface="Arial"/>
              </a:rPr>
              <a:t>na base de dados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Instruções de inserção (</a:t>
            </a:r>
            <a:r>
              <a:rPr lang="pt-PT" sz="1600" b="1" dirty="0" err="1">
                <a:latin typeface="Arial"/>
                <a:cs typeface="Arial"/>
              </a:rPr>
              <a:t>insert</a:t>
            </a:r>
            <a:r>
              <a:rPr lang="pt-PT" sz="1600" b="1" dirty="0">
                <a:latin typeface="Arial"/>
                <a:cs typeface="Arial"/>
              </a:rPr>
              <a:t>) e eliminação (delete</a:t>
            </a:r>
            <a:r>
              <a:rPr lang="pt-PT" sz="1600" dirty="0">
                <a:latin typeface="Arial"/>
                <a:cs typeface="Arial"/>
              </a:rPr>
              <a:t>) têm </a:t>
            </a:r>
            <a:r>
              <a:rPr lang="pt-PT" sz="1600" b="1" dirty="0">
                <a:latin typeface="Arial"/>
                <a:cs typeface="Arial"/>
              </a:rPr>
              <a:t>maior tempo de processamento </a:t>
            </a:r>
            <a:r>
              <a:rPr lang="pt-PT" sz="1600" dirty="0">
                <a:latin typeface="Arial"/>
                <a:cs typeface="Arial"/>
              </a:rPr>
              <a:t>devido às </a:t>
            </a:r>
            <a:r>
              <a:rPr lang="pt-PT" sz="1600" b="1" dirty="0">
                <a:latin typeface="Arial"/>
                <a:cs typeface="Arial"/>
              </a:rPr>
              <a:t>respectivas operações de manutenção do índice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pt-PT" sz="1600" b="1" dirty="0">
                <a:latin typeface="Arial"/>
                <a:cs typeface="Arial"/>
              </a:rPr>
              <a:t>Instruções de atualização </a:t>
            </a:r>
            <a:r>
              <a:rPr lang="pt-PT" sz="1600" dirty="0">
                <a:latin typeface="Arial"/>
                <a:cs typeface="Arial"/>
              </a:rPr>
              <a:t>(</a:t>
            </a:r>
            <a:r>
              <a:rPr lang="pt-PT" sz="1600" dirty="0" err="1">
                <a:latin typeface="Arial"/>
                <a:cs typeface="Arial"/>
              </a:rPr>
              <a:t>update</a:t>
            </a:r>
            <a:r>
              <a:rPr lang="pt-PT" sz="1600" dirty="0">
                <a:latin typeface="Arial"/>
                <a:cs typeface="Arial"/>
              </a:rPr>
              <a:t>) podem ter </a:t>
            </a:r>
            <a:r>
              <a:rPr lang="pt-PT" sz="1600" b="1" dirty="0">
                <a:latin typeface="Arial"/>
                <a:cs typeface="Arial"/>
              </a:rPr>
              <a:t>maior tempo de processamento devido às respectivas operações de manutenção </a:t>
            </a:r>
            <a:r>
              <a:rPr lang="pt-PT" sz="1600" dirty="0">
                <a:latin typeface="Arial"/>
                <a:cs typeface="Arial"/>
              </a:rPr>
              <a:t>do índice, se a atualização </a:t>
            </a:r>
            <a:r>
              <a:rPr lang="pt-PT" sz="1600" b="1" dirty="0">
                <a:latin typeface="Arial"/>
                <a:cs typeface="Arial"/>
              </a:rPr>
              <a:t>incidir sobre pelo menos uma das colunas do índice (</a:t>
            </a:r>
            <a:r>
              <a:rPr lang="pt-PT" sz="1600" b="1" dirty="0" err="1">
                <a:latin typeface="Arial"/>
                <a:cs typeface="Arial"/>
              </a:rPr>
              <a:t>index</a:t>
            </a:r>
            <a:r>
              <a:rPr lang="pt-PT" sz="1600" b="1" dirty="0">
                <a:latin typeface="Arial"/>
                <a:cs typeface="Arial"/>
              </a:rPr>
              <a:t> </a:t>
            </a:r>
            <a:r>
              <a:rPr lang="pt-PT" sz="1600" b="1" dirty="0" err="1">
                <a:latin typeface="Arial"/>
                <a:cs typeface="Arial"/>
              </a:rPr>
              <a:t>key</a:t>
            </a:r>
            <a:r>
              <a:rPr lang="pt-PT" sz="1600" b="1" dirty="0">
                <a:latin typeface="Arial"/>
                <a:cs typeface="Arial"/>
              </a:rPr>
              <a:t>)</a:t>
            </a:r>
          </a:p>
          <a:p>
            <a:pPr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50000"/>
              </a:lnSpc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60000"/>
              <a:buFont typeface="Wingdings" charset="2"/>
              <a:buChar char="Ø"/>
            </a:pPr>
            <a:endParaRPr lang="pt-PT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</a:endParaRPr>
          </a:p>
          <a:p>
            <a:pPr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  <a:p>
            <a:pPr>
              <a:buFont typeface="Wingdings" charset="2"/>
              <a:buChar char="Ø"/>
            </a:pPr>
            <a:endParaRPr lang="pt-PT" sz="1600" dirty="0">
              <a:latin typeface="Arial"/>
              <a:cs typeface="Arial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863619"/>
            <a:ext cx="8229600" cy="888981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2800" b="1" dirty="0" err="1">
                <a:latin typeface="Times New Roman"/>
                <a:cs typeface="Times New Roman"/>
              </a:rPr>
              <a:t>Índices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144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/>
              <a:t>ORACLE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87500"/>
            <a:ext cx="86487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905000"/>
            <a:ext cx="7772400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sz="1600" dirty="0">
                <a:latin typeface="Arial"/>
                <a:cs typeface="Arial"/>
              </a:rPr>
              <a:t>Se a chave de pesquisa contém a chave primária diz-se que o </a:t>
            </a:r>
            <a:r>
              <a:rPr lang="pt-PT" sz="1600" b="1" dirty="0">
                <a:latin typeface="Arial"/>
                <a:cs typeface="Arial"/>
              </a:rPr>
              <a:t>índice é primár</a:t>
            </a:r>
            <a:r>
              <a:rPr lang="pt-PT" sz="1600" dirty="0">
                <a:latin typeface="Arial"/>
                <a:cs typeface="Arial"/>
              </a:rPr>
              <a:t>io</a:t>
            </a:r>
          </a:p>
          <a:p>
            <a:pPr marL="285750" indent="-285750">
              <a:lnSpc>
                <a:spcPct val="50000"/>
              </a:lnSpc>
              <a:buFont typeface="Arial"/>
              <a:buChar char="•"/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•  Os outros índices dizem-se </a:t>
            </a:r>
            <a:r>
              <a:rPr lang="pt-PT" sz="1600" b="1" dirty="0">
                <a:latin typeface="Arial"/>
                <a:cs typeface="Arial"/>
              </a:rPr>
              <a:t>secundários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•  Duas entradas de dados no índice são duplicadas se tiverem o mesmo valor para a chave de pesquisa associada com o índice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 indent="6223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–  Índice primário é garantido não conter duplicados</a:t>
            </a:r>
          </a:p>
          <a:p>
            <a:pPr indent="6223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 –  Em geral, índice secundário contém duplicados</a:t>
            </a:r>
          </a:p>
          <a:p>
            <a:pPr indent="622300"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•  </a:t>
            </a:r>
            <a:r>
              <a:rPr lang="pt-PT" sz="1600" b="1" dirty="0">
                <a:latin typeface="Arial"/>
                <a:cs typeface="Arial"/>
              </a:rPr>
              <a:t>Índice Único </a:t>
            </a:r>
            <a:r>
              <a:rPr lang="pt-PT" sz="1600" dirty="0">
                <a:latin typeface="Arial"/>
                <a:cs typeface="Arial"/>
              </a:rPr>
              <a:t>(</a:t>
            </a:r>
            <a:r>
              <a:rPr lang="pt-PT" sz="1600" dirty="0" err="1">
                <a:latin typeface="Arial"/>
                <a:cs typeface="Arial"/>
              </a:rPr>
              <a:t>Unique</a:t>
            </a:r>
            <a:r>
              <a:rPr lang="pt-PT" sz="1600" dirty="0">
                <a:latin typeface="Arial"/>
                <a:cs typeface="Arial"/>
              </a:rPr>
              <a:t>): Chave de pesquisa contém chave candidata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Primário e Secundário 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9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9200"/>
            <a:ext cx="5486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0" sy="0" rotWithShape="0">
              <a:srgbClr val="000000">
                <a:alpha val="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Primário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055394" cy="39852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1905000"/>
            <a:ext cx="2977097" cy="441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Baseado na chave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2631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32"/>
          <a:stretch/>
        </p:blipFill>
        <p:spPr>
          <a:xfrm>
            <a:off x="381000" y="1124000"/>
            <a:ext cx="8216900" cy="474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6096000"/>
            <a:ext cx="70866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baseado em qualquer atributo não ordenado de um ficheiro</a:t>
            </a:r>
          </a:p>
        </p:txBody>
      </p:sp>
    </p:spTree>
    <p:extLst>
      <p:ext uri="{BB962C8B-B14F-4D97-AF65-F5344CB8AC3E}">
        <p14:creationId xmlns:p14="http://schemas.microsoft.com/office/powerpoint/2010/main" val="29734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0601"/>
            <a:ext cx="8458200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" y="12192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0" sy="0" rotWithShape="0">
              <a:srgbClr val="000000">
                <a:alpha val="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Secundário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5940623"/>
            <a:ext cx="51816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Campo de </a:t>
            </a:r>
            <a:r>
              <a:rPr lang="en-US" sz="1400" dirty="0" err="1"/>
              <a:t>referência</a:t>
            </a:r>
            <a:r>
              <a:rPr lang="en-US" sz="1400" dirty="0"/>
              <a:t>: </a:t>
            </a:r>
            <a:r>
              <a:rPr lang="en-US" sz="1400" dirty="0" err="1"/>
              <a:t>endereço</a:t>
            </a:r>
            <a:r>
              <a:rPr lang="en-US" sz="1400" dirty="0"/>
              <a:t> do </a:t>
            </a:r>
            <a:r>
              <a:rPr lang="en-US" sz="1400" dirty="0" err="1"/>
              <a:t>registo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382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676400"/>
            <a:ext cx="7620000" cy="376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Arial"/>
                <a:cs typeface="Arial"/>
              </a:rPr>
              <a:t>Densos:</a:t>
            </a:r>
          </a:p>
          <a:p>
            <a:pPr marL="2667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 se há pelo menos uma entrada de dados por cada valor da chave de pesquisa (em algum registo de dados)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PT" sz="1600" b="1" dirty="0">
                <a:latin typeface="Arial"/>
                <a:cs typeface="Arial"/>
              </a:rPr>
              <a:t>Esparsos:</a:t>
            </a:r>
          </a:p>
          <a:p>
            <a:pPr marL="2667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 se existe uma entrada de dados no índice apenas para alguns valores que a chave de procura pode tomar no ficheiro de dados</a:t>
            </a:r>
          </a:p>
          <a:p>
            <a:pPr marL="266700"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 indent="1778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•  Um índice esparso é sempre agrupado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Arial"/>
              <a:cs typeface="Arial"/>
            </a:endParaRPr>
          </a:p>
          <a:p>
            <a:pPr indent="177800"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•  Índices esparsos são menores; contudo algumas </a:t>
            </a:r>
            <a:r>
              <a:rPr lang="pt-PT" sz="1600" dirty="0" err="1">
                <a:latin typeface="Arial"/>
                <a:cs typeface="Arial"/>
              </a:rPr>
              <a:t>optimizações</a:t>
            </a:r>
            <a:r>
              <a:rPr lang="pt-PT" sz="1600" dirty="0">
                <a:latin typeface="Arial"/>
                <a:cs typeface="Arial"/>
              </a:rPr>
              <a:t> úteis são baseadas em índices densos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 Denso e Esparso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40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879475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pt-PT" sz="2800" b="1" dirty="0">
                <a:latin typeface="Times New Roman"/>
                <a:cs typeface="Times New Roman"/>
              </a:rPr>
              <a:t>Índice  Denso e Esparso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905000"/>
            <a:ext cx="5770457" cy="35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5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2132</Words>
  <Application>Microsoft Macintosh PowerPoint</Application>
  <PresentationFormat>On-screen Show (4:3)</PresentationFormat>
  <Paragraphs>227</Paragraphs>
  <Slides>30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Georgia</vt:lpstr>
      <vt:lpstr>Times New Roman</vt:lpstr>
      <vt:lpstr>Verdana</vt:lpstr>
      <vt:lpstr>Wingdings</vt:lpstr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Plan</vt:lpstr>
      <vt:lpstr>PowerPoint Presentation</vt:lpstr>
      <vt:lpstr>PowerPoint Presentation</vt:lpstr>
      <vt:lpstr>PowerPoint Presentation</vt:lpstr>
      <vt:lpstr>PowerPoint Presentation</vt:lpstr>
      <vt:lpstr>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2019-09-03T21:48:09Z</dcterms:modified>
</cp:coreProperties>
</file>