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9" r:id="rId2"/>
    <p:sldId id="362" r:id="rId3"/>
    <p:sldId id="364" r:id="rId4"/>
    <p:sldId id="365" r:id="rId5"/>
    <p:sldId id="366" r:id="rId6"/>
    <p:sldId id="350" r:id="rId7"/>
    <p:sldId id="367" r:id="rId8"/>
    <p:sldId id="369" r:id="rId9"/>
    <p:sldId id="368" r:id="rId10"/>
    <p:sldId id="370" r:id="rId11"/>
    <p:sldId id="371" r:id="rId12"/>
    <p:sldId id="373" r:id="rId13"/>
    <p:sldId id="319" r:id="rId14"/>
    <p:sldId id="320" r:id="rId15"/>
    <p:sldId id="352" r:id="rId16"/>
    <p:sldId id="340" r:id="rId17"/>
    <p:sldId id="353" r:id="rId18"/>
    <p:sldId id="354" r:id="rId19"/>
    <p:sldId id="357" r:id="rId20"/>
    <p:sldId id="356" r:id="rId21"/>
    <p:sldId id="358" r:id="rId22"/>
    <p:sldId id="345" r:id="rId23"/>
    <p:sldId id="359" r:id="rId24"/>
    <p:sldId id="36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362"/>
            <p14:sldId id="364"/>
            <p14:sldId id="365"/>
            <p14:sldId id="366"/>
            <p14:sldId id="350"/>
            <p14:sldId id="367"/>
            <p14:sldId id="369"/>
            <p14:sldId id="368"/>
            <p14:sldId id="370"/>
            <p14:sldId id="371"/>
            <p14:sldId id="373"/>
            <p14:sldId id="319"/>
            <p14:sldId id="320"/>
            <p14:sldId id="352"/>
            <p14:sldId id="340"/>
            <p14:sldId id="353"/>
            <p14:sldId id="354"/>
            <p14:sldId id="357"/>
            <p14:sldId id="356"/>
            <p14:sldId id="358"/>
            <p14:sldId id="345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249" autoAdjust="0"/>
    <p:restoredTop sz="67663" autoAdjust="0"/>
  </p:normalViewPr>
  <p:slideViewPr>
    <p:cSldViewPr>
      <p:cViewPr varScale="1">
        <p:scale>
          <a:sx n="34" d="100"/>
          <a:sy n="34" d="100"/>
        </p:scale>
        <p:origin x="1064" y="17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(10/10/16 15:45) -----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fases conservador: requer que uma transação bloqueie todos os itens que ela </a:t>
            </a:r>
            <a:r>
              <a:rPr lang="pt-PT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acessa</a:t>
            </a:r>
            <a:r>
              <a:rPr lang="pt-PT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antes que a transação inicie◻2 fases estrito: não libera nenhum de seus bloqueios exclusivos até terminar a execução da transação◻2 fases rigoroso: não libera nenhum de seus bloqueios (exclusivo ou compartilhado) até terminar a execução da transação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50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2PL</a:t>
            </a:r>
            <a:r>
              <a:rPr lang="en-US" baseline="0" dirty="0"/>
              <a:t>  </a:t>
            </a:r>
            <a:r>
              <a:rPr lang="en-US" baseline="0" dirty="0" err="1"/>
              <a:t>conservador</a:t>
            </a:r>
            <a:r>
              <a:rPr lang="en-US" baseline="0" dirty="0"/>
              <a:t> </a:t>
            </a:r>
            <a:r>
              <a:rPr lang="mr-IN" baseline="0" dirty="0"/>
              <a:t>–</a:t>
            </a:r>
            <a:r>
              <a:rPr lang="en-US" baseline="0" dirty="0"/>
              <a:t> </a:t>
            </a:r>
            <a:r>
              <a:rPr lang="en-US" baseline="0" dirty="0" err="1"/>
              <a:t>bloqueia</a:t>
            </a:r>
            <a:r>
              <a:rPr lang="en-US" baseline="0" dirty="0"/>
              <a:t>  </a:t>
            </a:r>
            <a:r>
              <a:rPr lang="en-US" baseline="0" dirty="0" err="1"/>
              <a:t>todos</a:t>
            </a:r>
            <a:r>
              <a:rPr lang="en-US" baseline="0" dirty="0"/>
              <a:t> </a:t>
            </a:r>
            <a:r>
              <a:rPr lang="en-US" baseline="0" dirty="0" err="1"/>
              <a:t>os</a:t>
            </a:r>
            <a:r>
              <a:rPr lang="en-US" baseline="0" dirty="0"/>
              <a:t> dados que </a:t>
            </a:r>
            <a:r>
              <a:rPr lang="en-US" baseline="0" dirty="0" err="1"/>
              <a:t>necessita</a:t>
            </a:r>
            <a:r>
              <a:rPr lang="en-US" baseline="0" dirty="0"/>
              <a:t> antes de </a:t>
            </a:r>
            <a:r>
              <a:rPr lang="en-US" baseline="0" dirty="0" err="1"/>
              <a:t>começar</a:t>
            </a:r>
            <a:r>
              <a:rPr lang="en-US" baseline="0" dirty="0"/>
              <a:t> antes de </a:t>
            </a:r>
            <a:r>
              <a:rPr lang="en-US" baseline="0" dirty="0" err="1"/>
              <a:t>comecar</a:t>
            </a:r>
            <a:r>
              <a:rPr lang="en-US" baseline="0" dirty="0"/>
              <a:t> a </a:t>
            </a:r>
            <a:r>
              <a:rPr lang="en-US" baseline="0" dirty="0" err="1"/>
              <a:t>execução</a:t>
            </a:r>
            <a:endParaRPr lang="en-US" baseline="0" dirty="0"/>
          </a:p>
          <a:p>
            <a:r>
              <a:rPr lang="en-US" baseline="0" dirty="0"/>
              <a:t>2PL </a:t>
            </a:r>
            <a:r>
              <a:rPr lang="en-US" baseline="0" dirty="0" err="1"/>
              <a:t>Estrito</a:t>
            </a:r>
            <a:r>
              <a:rPr lang="en-US" baseline="0" dirty="0"/>
              <a:t> </a:t>
            </a:r>
            <a:r>
              <a:rPr lang="mr-IN" baseline="0" dirty="0"/>
              <a:t>–</a:t>
            </a:r>
            <a:r>
              <a:rPr lang="en-US" baseline="0" dirty="0"/>
              <a:t> </a:t>
            </a:r>
            <a:r>
              <a:rPr lang="en-US" baseline="0" dirty="0" err="1"/>
              <a:t>Não</a:t>
            </a:r>
            <a:r>
              <a:rPr lang="en-US" baseline="0" dirty="0"/>
              <a:t> </a:t>
            </a:r>
            <a:r>
              <a:rPr lang="en-US" baseline="0" dirty="0" err="1"/>
              <a:t>desbloqueia</a:t>
            </a:r>
            <a:r>
              <a:rPr lang="en-US" baseline="0" dirty="0"/>
              <a:t> </a:t>
            </a:r>
            <a:r>
              <a:rPr lang="en-US" baseline="0" dirty="0" err="1"/>
              <a:t>os</a:t>
            </a:r>
            <a:r>
              <a:rPr lang="en-US" baseline="0" dirty="0"/>
              <a:t> </a:t>
            </a:r>
            <a:r>
              <a:rPr lang="en-US" baseline="0" dirty="0" err="1"/>
              <a:t>seus</a:t>
            </a:r>
            <a:r>
              <a:rPr lang="en-US" baseline="0" dirty="0"/>
              <a:t> </a:t>
            </a:r>
            <a:r>
              <a:rPr lang="en-US" baseline="0" dirty="0" err="1"/>
              <a:t>bloqueios</a:t>
            </a:r>
            <a:r>
              <a:rPr lang="en-US" baseline="0" dirty="0"/>
              <a:t> antes de </a:t>
            </a:r>
            <a:r>
              <a:rPr lang="en-US" baseline="0" dirty="0" err="1"/>
              <a:t>fazer</a:t>
            </a:r>
            <a:r>
              <a:rPr lang="en-US" baseline="0" dirty="0"/>
              <a:t> commit </a:t>
            </a:r>
            <a:r>
              <a:rPr lang="en-US" baseline="0" dirty="0" err="1"/>
              <a:t>ou</a:t>
            </a:r>
            <a:r>
              <a:rPr lang="en-US" baseline="0" dirty="0"/>
              <a:t> abort. </a:t>
            </a:r>
            <a:r>
              <a:rPr lang="en-US" baseline="0" dirty="0" err="1"/>
              <a:t>Não</a:t>
            </a:r>
            <a:r>
              <a:rPr lang="en-US" baseline="0" dirty="0"/>
              <a:t> </a:t>
            </a:r>
            <a:r>
              <a:rPr lang="en-US" baseline="0" dirty="0" err="1"/>
              <a:t>está</a:t>
            </a:r>
            <a:r>
              <a:rPr lang="en-US" baseline="0" dirty="0"/>
              <a:t> livre de </a:t>
            </a:r>
            <a:r>
              <a:rPr lang="en-US" baseline="0" dirty="0" err="1"/>
              <a:t>bloqueios</a:t>
            </a:r>
            <a:r>
              <a:rPr lang="en-US" baseline="0" dirty="0"/>
              <a:t> mas </a:t>
            </a:r>
            <a:r>
              <a:rPr lang="en-US" baseline="0" dirty="0" err="1"/>
              <a:t>garante</a:t>
            </a:r>
            <a:r>
              <a:rPr lang="en-US" baseline="0" dirty="0"/>
              <a:t> a </a:t>
            </a:r>
            <a:r>
              <a:rPr lang="en-US" baseline="0" dirty="0" err="1"/>
              <a:t>recuperação</a:t>
            </a:r>
            <a:r>
              <a:rPr lang="en-US" baseline="0" dirty="0"/>
              <a:t> do </a:t>
            </a:r>
            <a:r>
              <a:rPr lang="en-US" baseline="0" dirty="0" err="1"/>
              <a:t>plano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È</a:t>
            </a:r>
            <a:r>
              <a:rPr lang="en-US" baseline="0" dirty="0"/>
              <a:t> o gestor que </a:t>
            </a:r>
            <a:r>
              <a:rPr lang="en-US" baseline="0" dirty="0" err="1"/>
              <a:t>gere</a:t>
            </a:r>
            <a:r>
              <a:rPr lang="en-US" baseline="0" dirty="0"/>
              <a:t> </a:t>
            </a:r>
            <a:r>
              <a:rPr lang="en-US" baseline="0" dirty="0" err="1"/>
              <a:t>os</a:t>
            </a:r>
            <a:r>
              <a:rPr lang="en-US" baseline="0" dirty="0"/>
              <a:t> </a:t>
            </a:r>
            <a:r>
              <a:rPr lang="en-US" baseline="0" dirty="0" err="1"/>
              <a:t>bloqueios</a:t>
            </a:r>
            <a:r>
              <a:rPr lang="en-US" baseline="0" dirty="0"/>
              <a:t> </a:t>
            </a:r>
            <a:r>
              <a:rPr lang="en-US" baseline="0" dirty="0" err="1"/>
              <a:t>atravês</a:t>
            </a:r>
            <a:r>
              <a:rPr lang="en-US" baseline="0" dirty="0"/>
              <a:t> de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tabela</a:t>
            </a:r>
            <a:r>
              <a:rPr lang="en-US" baseline="0" dirty="0"/>
              <a:t> de </a:t>
            </a:r>
            <a:r>
              <a:rPr lang="en-US" baseline="0" dirty="0" err="1"/>
              <a:t>bloqueios</a:t>
            </a:r>
            <a:r>
              <a:rPr lang="en-US" baseline="0" dirty="0"/>
              <a:t> com a </a:t>
            </a:r>
            <a:r>
              <a:rPr lang="en-US" baseline="0" dirty="0" err="1"/>
              <a:t>seguinte</a:t>
            </a:r>
            <a:r>
              <a:rPr lang="en-US" baseline="0" dirty="0"/>
              <a:t> </a:t>
            </a:r>
            <a:r>
              <a:rPr lang="en-US" baseline="0" dirty="0" err="1"/>
              <a:t>estrutura</a:t>
            </a:r>
            <a:r>
              <a:rPr lang="en-US" baseline="0" dirty="0"/>
              <a:t> </a:t>
            </a:r>
          </a:p>
          <a:p>
            <a:r>
              <a:rPr lang="en-US" baseline="0" dirty="0"/>
              <a:t>ID_T,  </a:t>
            </a:r>
            <a:r>
              <a:rPr lang="en-US" baseline="0" dirty="0" err="1"/>
              <a:t>id_dado</a:t>
            </a:r>
            <a:r>
              <a:rPr lang="en-US" baseline="0" dirty="0"/>
              <a:t>, modo de </a:t>
            </a:r>
            <a:r>
              <a:rPr lang="en-US" baseline="0" dirty="0" err="1"/>
              <a:t>bloqueio</a:t>
            </a:r>
            <a:r>
              <a:rPr lang="en-US" baseline="0" dirty="0"/>
              <a:t>, </a:t>
            </a:r>
            <a:r>
              <a:rPr lang="en-US" baseline="0" dirty="0" err="1"/>
              <a:t>ponteiro</a:t>
            </a:r>
            <a:r>
              <a:rPr lang="en-US" baseline="0" dirty="0"/>
              <a:t> para o </a:t>
            </a:r>
            <a:r>
              <a:rPr lang="en-US" baseline="0" dirty="0" err="1"/>
              <a:t>seguinte</a:t>
            </a:r>
            <a:r>
              <a:rPr lang="en-US" baseline="0" dirty="0"/>
              <a:t> </a:t>
            </a:r>
            <a:r>
              <a:rPr lang="en-US" baseline="0" dirty="0" err="1"/>
              <a:t>bloqueio</a:t>
            </a:r>
            <a:r>
              <a:rPr lang="en-US" baseline="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86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44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grafowaits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-for: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transacções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•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paraTj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queTj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liberte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lock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Periodicament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ciclos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waits-for –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existirem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ciclos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abortar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transacções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envolvidas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ciclo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libertar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locks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00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Condição</a:t>
            </a:r>
            <a:r>
              <a:rPr lang="en-US" dirty="0"/>
              <a:t> de </a:t>
            </a:r>
            <a:r>
              <a:rPr lang="en-US" dirty="0" err="1"/>
              <a:t>exclusão</a:t>
            </a:r>
            <a:r>
              <a:rPr lang="en-US" dirty="0"/>
              <a:t> </a:t>
            </a:r>
            <a:r>
              <a:rPr lang="en-US" dirty="0" err="1"/>
              <a:t>mútua</a:t>
            </a:r>
            <a:r>
              <a:rPr lang="en-US" dirty="0"/>
              <a:t>.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instante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recurso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de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situações</a:t>
            </a:r>
            <a:r>
              <a:rPr lang="en-US" dirty="0"/>
              <a:t>: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associado</a:t>
            </a:r>
            <a:r>
              <a:rPr lang="en-US" dirty="0"/>
              <a:t> a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disponível</a:t>
            </a:r>
            <a:r>
              <a:rPr lang="en-US" dirty="0"/>
              <a:t>.</a:t>
            </a:r>
          </a:p>
          <a:p>
            <a:r>
              <a:rPr lang="en-US" dirty="0" err="1"/>
              <a:t>Condição</a:t>
            </a:r>
            <a:r>
              <a:rPr lang="en-US" dirty="0"/>
              <a:t> de </a:t>
            </a:r>
            <a:r>
              <a:rPr lang="en-US" dirty="0" err="1"/>
              <a:t>posso</a:t>
            </a:r>
            <a:r>
              <a:rPr lang="en-US" dirty="0"/>
              <a:t> e </a:t>
            </a:r>
            <a:r>
              <a:rPr lang="en-US" dirty="0" err="1"/>
              <a:t>espera</a:t>
            </a:r>
            <a:r>
              <a:rPr lang="en-US" dirty="0"/>
              <a:t>. </a:t>
            </a:r>
            <a:r>
              <a:rPr lang="en-US" dirty="0" err="1"/>
              <a:t>Processos</a:t>
            </a:r>
            <a:r>
              <a:rPr lang="en-US" dirty="0"/>
              <a:t> que,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instante</a:t>
            </a:r>
            <a:r>
              <a:rPr lang="en-US" dirty="0"/>
              <a:t>, </a:t>
            </a:r>
            <a:r>
              <a:rPr lang="en-US" dirty="0" err="1"/>
              <a:t>retêm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concedidos</a:t>
            </a:r>
            <a:r>
              <a:rPr lang="en-US" dirty="0"/>
              <a:t> </a:t>
            </a:r>
            <a:r>
              <a:rPr lang="en-US" dirty="0" err="1"/>
              <a:t>anteriormente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requisitar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.</a:t>
            </a:r>
          </a:p>
          <a:p>
            <a:r>
              <a:rPr lang="en-US" dirty="0" err="1"/>
              <a:t>Condição</a:t>
            </a:r>
            <a:r>
              <a:rPr lang="en-US" dirty="0"/>
              <a:t> de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preempção</a:t>
            </a:r>
            <a:r>
              <a:rPr lang="en-US" dirty="0"/>
              <a:t>.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concedidos</a:t>
            </a:r>
            <a:r>
              <a:rPr lang="en-US" dirty="0"/>
              <a:t> </a:t>
            </a:r>
            <a:r>
              <a:rPr lang="en-US" dirty="0" err="1"/>
              <a:t>previamente</a:t>
            </a:r>
            <a:r>
              <a:rPr lang="en-US" dirty="0"/>
              <a:t> a um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tomados</a:t>
            </a:r>
            <a:r>
              <a:rPr lang="en-US" dirty="0"/>
              <a:t> a </a:t>
            </a:r>
            <a:r>
              <a:rPr lang="en-US" dirty="0" err="1"/>
              <a:t>força</a:t>
            </a:r>
            <a:r>
              <a:rPr lang="en-US" dirty="0"/>
              <a:t> </a:t>
            </a:r>
            <a:r>
              <a:rPr lang="en-US" dirty="0" err="1"/>
              <a:t>desse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,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explicitamente</a:t>
            </a:r>
            <a:r>
              <a:rPr lang="en-US" dirty="0"/>
              <a:t> </a:t>
            </a:r>
            <a:r>
              <a:rPr lang="en-US" dirty="0" err="1"/>
              <a:t>liberados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retém</a:t>
            </a:r>
            <a:r>
              <a:rPr lang="en-US" dirty="0"/>
              <a:t>.</a:t>
            </a:r>
          </a:p>
          <a:p>
            <a:r>
              <a:rPr lang="en-US" dirty="0" err="1"/>
              <a:t>Condição</a:t>
            </a:r>
            <a:r>
              <a:rPr lang="en-US" dirty="0"/>
              <a:t> de </a:t>
            </a:r>
            <a:r>
              <a:rPr lang="en-US" dirty="0" err="1"/>
              <a:t>espera</a:t>
            </a:r>
            <a:r>
              <a:rPr lang="en-US" dirty="0"/>
              <a:t> circular.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existir</a:t>
            </a:r>
            <a:r>
              <a:rPr lang="en-US" dirty="0"/>
              <a:t> u </a:t>
            </a:r>
            <a:r>
              <a:rPr lang="en-US" dirty="0" err="1"/>
              <a:t>encadeamento</a:t>
            </a:r>
            <a:r>
              <a:rPr lang="en-US" dirty="0"/>
              <a:t> circular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; </a:t>
            </a:r>
            <a:r>
              <a:rPr lang="en-US" dirty="0" err="1"/>
              <a:t>cada</a:t>
            </a:r>
            <a:r>
              <a:rPr lang="en-US" dirty="0"/>
              <a:t> um deles </a:t>
            </a:r>
            <a:r>
              <a:rPr lang="en-US" dirty="0" err="1"/>
              <a:t>encontra</a:t>
            </a:r>
            <a:r>
              <a:rPr lang="en-US" dirty="0"/>
              <a:t>-se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espera</a:t>
            </a:r>
            <a:r>
              <a:rPr lang="en-US" dirty="0"/>
              <a:t> de um </a:t>
            </a:r>
            <a:r>
              <a:rPr lang="en-US" dirty="0" err="1"/>
              <a:t>recurso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membro</a:t>
            </a:r>
            <a:r>
              <a:rPr lang="en-US" dirty="0"/>
              <a:t> </a:t>
            </a:r>
            <a:r>
              <a:rPr lang="en-US" dirty="0" err="1"/>
              <a:t>seguinte</a:t>
            </a:r>
            <a:r>
              <a:rPr lang="en-US" dirty="0"/>
              <a:t> dessa </a:t>
            </a:r>
            <a:r>
              <a:rPr lang="en-US" dirty="0" err="1"/>
              <a:t>cadeia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6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Também</a:t>
            </a:r>
            <a:r>
              <a:rPr lang="en-US" dirty="0"/>
              <a:t> o protocol de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fases</a:t>
            </a:r>
            <a:r>
              <a:rPr lang="en-US" dirty="0"/>
              <a:t> </a:t>
            </a:r>
            <a:r>
              <a:rPr lang="en-US" dirty="0" err="1"/>
              <a:t>conservador</a:t>
            </a:r>
            <a:r>
              <a:rPr lang="en-US" dirty="0"/>
              <a:t> resolver </a:t>
            </a:r>
            <a:r>
              <a:rPr lang="en-US" dirty="0" err="1"/>
              <a:t>deadblocks</a:t>
            </a:r>
            <a:r>
              <a:rPr lang="en-US" dirty="0"/>
              <a:t> , </a:t>
            </a:r>
            <a:r>
              <a:rPr lang="en-US" dirty="0" err="1"/>
              <a:t>estrito</a:t>
            </a:r>
            <a:r>
              <a:rPr lang="en-US" dirty="0"/>
              <a:t> e </a:t>
            </a:r>
            <a:r>
              <a:rPr lang="en-US" dirty="0" err="1"/>
              <a:t>rogoroso</a:t>
            </a:r>
            <a:r>
              <a:rPr lang="en-US" dirty="0"/>
              <a:t>;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fases conservador: requer que uma transação bloqueie todos os itens que ela </a:t>
            </a:r>
            <a:r>
              <a:rPr lang="pt-PT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acessa</a:t>
            </a:r>
            <a:r>
              <a:rPr lang="pt-PT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antes que a transação inicie;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fases estrito: não liberta nenhum de seus bloqueios exclusivos até terminar a execução da transação;◻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fases rigoroso: não liberta nenhum de seus bloqueios (exclusivo ou compartilhado) até terminar a execução da transação;</a:t>
            </a:r>
            <a:endParaRPr lang="pt-PT" noProof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73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8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DFE24-6689-8A42-AC81-EC6E9507E3D6}" type="slidenum">
              <a:rPr lang="pt-BR"/>
              <a:pPr/>
              <a:t>23</a:t>
            </a:fld>
            <a:endParaRPr lang="pt-BR"/>
          </a:p>
        </p:txBody>
      </p:sp>
      <p:sp>
        <p:nvSpPr>
          <p:cNvPr id="829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1413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29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182" y="4344105"/>
            <a:ext cx="5029637" cy="411546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753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Leitura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suja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dirty read ):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transação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atualização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transação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T1, que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ainda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tenha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committed. Se T1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falhar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for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abortada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lido um valor que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incorreto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37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transação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dado valor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transação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posteriormente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atualizar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valor e T1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novamente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valor, T1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novo valor. </a:t>
            </a:r>
            <a:endParaRPr lang="pt-BR" altLang="en-US" i="1" dirty="0"/>
          </a:p>
          <a:p>
            <a:pPr algn="l" eaLnBrk="1" hangingPunct="1"/>
            <a:endParaRPr lang="pt-BR" altLang="en-US" i="1" dirty="0"/>
          </a:p>
          <a:p>
            <a:pPr algn="l" eaLnBrk="1" hangingPunct="1"/>
            <a:r>
              <a:rPr lang="pt-BR" altLang="en-US" i="1" dirty="0" err="1"/>
              <a:t>Repeatable</a:t>
            </a:r>
            <a:r>
              <a:rPr lang="pt-BR" altLang="en-US" i="1" dirty="0"/>
              <a:t> </a:t>
            </a:r>
            <a:r>
              <a:rPr lang="pt-BR" altLang="en-US" i="1" dirty="0" err="1"/>
              <a:t>read</a:t>
            </a:r>
            <a:r>
              <a:rPr lang="pt-BR" altLang="en-US" dirty="0"/>
              <a:t>? Mas não está ocorrendo uma nova leitura, mas sim uma escrita. </a:t>
            </a:r>
          </a:p>
          <a:p>
            <a:pPr algn="l" eaLnBrk="1" hangingPunct="1"/>
            <a:r>
              <a:rPr lang="pt-BR" altLang="en-US" dirty="0"/>
              <a:t>Na verdade, há uma nova leitura pelo SGBD que validará a entrada dos dados antes de inseri-los.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9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pt-BR" alt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Repeatable</a:t>
            </a:r>
            <a:r>
              <a:rPr lang="pt-BR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pt-BR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lê valores diferentes de </a:t>
            </a:r>
            <a:r>
              <a:rPr lang="pt-B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lang="pt-B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mesmo dado que ainda está lá, mas foi alterado</a:t>
            </a:r>
            <a:endParaRPr lang="pt-BR" altLang="en-US" sz="9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pt-BR" altLang="en-US" sz="1200" i="1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Phanton</a:t>
            </a:r>
            <a:r>
              <a:rPr lang="pt-BR" altLang="en-US" sz="1200" i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pt-BR" altLang="en-US" sz="1200" i="1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read</a:t>
            </a:r>
            <a:r>
              <a:rPr lang="pt-BR" alt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 lê </a:t>
            </a:r>
            <a:r>
              <a:rPr lang="pt-BR" altLang="en-US" sz="12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conjuntos</a:t>
            </a:r>
            <a:r>
              <a:rPr lang="pt-BR" alt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de dados diferentes, sendo que um dos conjuntos possui dados que não existem no(</a:t>
            </a:r>
            <a:r>
              <a:rPr lang="pt-BR" altLang="en-US" sz="12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</a:t>
            </a:r>
            <a:r>
              <a:rPr lang="pt-BR" alt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 outro(</a:t>
            </a:r>
            <a:r>
              <a:rPr lang="pt-BR" altLang="en-US" sz="12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</a:t>
            </a:r>
            <a:r>
              <a:rPr lang="pt-BR" alt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 conjunto(</a:t>
            </a:r>
            <a:r>
              <a:rPr lang="pt-BR" altLang="en-US" sz="12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</a:t>
            </a:r>
            <a:r>
              <a:rPr lang="pt-BR" alt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 – fantasmas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92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16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50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0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Qual é o valor de </a:t>
            </a:r>
            <a:r>
              <a:rPr lang="pt-BR" sz="1200" kern="0" dirty="0" err="1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X</a:t>
            </a:r>
            <a:r>
              <a:rPr lang="pt-BR" sz="1200" kern="0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, o que foi calculado por T2, ou o que foi calculado por T1?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76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66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Wingdings" charset="2"/>
              <a:buChar char="q"/>
            </a:pP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utilizadores</a:t>
            </a:r>
            <a:r>
              <a:rPr lang="en-US" sz="2000" dirty="0"/>
              <a:t> </a:t>
            </a:r>
            <a:r>
              <a:rPr lang="en-US" sz="2000" dirty="0" err="1"/>
              <a:t>não</a:t>
            </a:r>
            <a:r>
              <a:rPr lang="en-US" sz="2000" dirty="0"/>
              <a:t> </a:t>
            </a:r>
            <a:r>
              <a:rPr lang="en-US" sz="2000" dirty="0" err="1"/>
              <a:t>precisam</a:t>
            </a:r>
            <a:r>
              <a:rPr lang="en-US" sz="2000" dirty="0"/>
              <a:t> se </a:t>
            </a:r>
            <a:r>
              <a:rPr lang="en-US" sz="2000" dirty="0" err="1"/>
              <a:t>preocupar</a:t>
            </a:r>
            <a:r>
              <a:rPr lang="en-US" sz="2000" dirty="0"/>
              <a:t> com a </a:t>
            </a:r>
            <a:r>
              <a:rPr lang="en-US" sz="2000" dirty="0" err="1"/>
              <a:t>concorrência</a:t>
            </a:r>
            <a:r>
              <a:rPr lang="en-US" sz="2000" dirty="0"/>
              <a:t>. </a:t>
            </a:r>
          </a:p>
          <a:p>
            <a:pPr marL="800100" lvl="1" indent="-342900">
              <a:lnSpc>
                <a:spcPct val="120000"/>
              </a:lnSpc>
              <a:buFont typeface="Wingdings" charset="2"/>
              <a:buChar char="q"/>
            </a:pPr>
            <a:r>
              <a:rPr lang="en-US" sz="2000" dirty="0"/>
              <a:t>O </a:t>
            </a:r>
            <a:r>
              <a:rPr lang="en-US" sz="2000" dirty="0" err="1"/>
              <a:t>sistema</a:t>
            </a:r>
            <a:r>
              <a:rPr lang="en-US" sz="2000" dirty="0"/>
              <a:t> </a:t>
            </a:r>
            <a:r>
              <a:rPr lang="en-US" sz="2000" dirty="0" err="1"/>
              <a:t>automaticamente</a:t>
            </a:r>
            <a:r>
              <a:rPr lang="en-US" sz="2000" dirty="0"/>
              <a:t> </a:t>
            </a:r>
            <a:r>
              <a:rPr lang="en-US" sz="2000" dirty="0" err="1"/>
              <a:t>insere</a:t>
            </a:r>
            <a:r>
              <a:rPr lang="en-US" sz="2000" dirty="0"/>
              <a:t> </a:t>
            </a:r>
            <a:r>
              <a:rPr lang="en-US" sz="2000" dirty="0" err="1"/>
              <a:t>pedidos</a:t>
            </a:r>
            <a:r>
              <a:rPr lang="en-US" sz="2000" dirty="0"/>
              <a:t> de </a:t>
            </a:r>
            <a:r>
              <a:rPr lang="en-US" sz="2000" dirty="0" err="1"/>
              <a:t>bloqueio</a:t>
            </a:r>
            <a:r>
              <a:rPr lang="en-US" sz="2000" dirty="0"/>
              <a:t>/</a:t>
            </a:r>
            <a:r>
              <a:rPr lang="en-US" sz="2000" dirty="0" err="1"/>
              <a:t>desbloqueio</a:t>
            </a:r>
            <a:r>
              <a:rPr lang="en-US" sz="2000" dirty="0"/>
              <a:t> e </a:t>
            </a:r>
            <a:r>
              <a:rPr lang="en-US" sz="2000" dirty="0" err="1"/>
              <a:t>escalonamento</a:t>
            </a:r>
            <a:r>
              <a:rPr lang="en-US" sz="2000" dirty="0"/>
              <a:t>  das </a:t>
            </a:r>
            <a:r>
              <a:rPr lang="en-US" sz="2000" dirty="0" err="1"/>
              <a:t>ações</a:t>
            </a:r>
            <a:r>
              <a:rPr lang="en-US" sz="2000" dirty="0"/>
              <a:t> de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  <a:r>
              <a:rPr lang="en-US" sz="2000" dirty="0" err="1"/>
              <a:t>transações</a:t>
            </a:r>
            <a:r>
              <a:rPr lang="en-US" sz="2000" dirty="0"/>
              <a:t> de forma a </a:t>
            </a:r>
            <a:r>
              <a:rPr lang="en-US" sz="2000" dirty="0" err="1"/>
              <a:t>garantir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a </a:t>
            </a:r>
            <a:r>
              <a:rPr lang="en-US" sz="2000" dirty="0" err="1"/>
              <a:t>execução</a:t>
            </a:r>
            <a:r>
              <a:rPr lang="en-US" sz="2000" dirty="0"/>
              <a:t> </a:t>
            </a:r>
            <a:r>
              <a:rPr lang="en-US" sz="2000" dirty="0" err="1"/>
              <a:t>resultante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equivalente</a:t>
            </a:r>
            <a:r>
              <a:rPr lang="en-US" sz="2000" dirty="0"/>
              <a:t> </a:t>
            </a:r>
            <a:r>
              <a:rPr lang="en-US" sz="2000" dirty="0" err="1"/>
              <a:t>à</a:t>
            </a:r>
            <a:r>
              <a:rPr lang="en-US" sz="2000" dirty="0"/>
              <a:t> </a:t>
            </a:r>
            <a:r>
              <a:rPr lang="en-US" sz="2000" dirty="0" err="1"/>
              <a:t>execução</a:t>
            </a:r>
            <a:r>
              <a:rPr lang="en-US" sz="2000" dirty="0"/>
              <a:t> serial das </a:t>
            </a:r>
            <a:r>
              <a:rPr lang="en-US" sz="2000" dirty="0" err="1"/>
              <a:t>transações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DF6F0-944B-F647-9304-6498C3D9AA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3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79" y="1524000"/>
            <a:ext cx="5219521" cy="3581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</a:t>
            </a:r>
            <a:r>
              <a:rPr lang="pt-PT" dirty="0" err="1"/>
              <a:t>Master</a:t>
            </a:r>
            <a:r>
              <a:rPr lang="pt-PT" dirty="0"/>
              <a:t>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</a:t>
            </a:r>
            <a:r>
              <a:rPr lang="pt-PT" dirty="0" err="1"/>
              <a:t>Master</a:t>
            </a:r>
            <a:r>
              <a:rPr lang="pt-PT" dirty="0"/>
              <a:t>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styles</a:t>
            </a:r>
            <a:endParaRPr lang="pt-PT" dirty="0"/>
          </a:p>
          <a:p>
            <a:pPr lvl="1"/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2"/>
            <a:r>
              <a:rPr lang="pt-PT" dirty="0" err="1"/>
              <a:t>Third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3"/>
            <a:r>
              <a:rPr lang="pt-PT" dirty="0" err="1"/>
              <a:t>Fourth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4"/>
            <a:r>
              <a:rPr lang="pt-PT" dirty="0" err="1"/>
              <a:t>Fifth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12700" y="0"/>
            <a:ext cx="7168444" cy="9144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800" baseline="0" noProof="0" dirty="0">
                <a:solidFill>
                  <a:schemeClr val="bg1"/>
                </a:solidFill>
              </a:rPr>
              <a:t>Gestão de Transações 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3"/>
          <a:srcRect b="17949"/>
          <a:stretch/>
        </p:blipFill>
        <p:spPr>
          <a:xfrm>
            <a:off x="7196667" y="0"/>
            <a:ext cx="1947332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68141" y="409861"/>
            <a:ext cx="7772400" cy="7619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685800"/>
            <a:ext cx="56284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BASE DE DADOS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3733800"/>
            <a:ext cx="3200400" cy="947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pt-PT" sz="1600" dirty="0">
                <a:ln w="6350">
                  <a:noFill/>
                </a:ln>
                <a:latin typeface="Verdana"/>
                <a:cs typeface="Verdana"/>
              </a:rPr>
              <a:t>Gestão de Transações</a:t>
            </a:r>
          </a:p>
          <a:p>
            <a:pPr>
              <a:lnSpc>
                <a:spcPct val="120000"/>
              </a:lnSpc>
              <a:defRPr/>
            </a:pPr>
            <a:r>
              <a:rPr lang="pt-PT" sz="1600" dirty="0">
                <a:ln w="6350">
                  <a:noFill/>
                </a:ln>
                <a:latin typeface="Verdana"/>
                <a:cs typeface="Verdana"/>
              </a:rPr>
              <a:t>(continuação)</a:t>
            </a:r>
          </a:p>
          <a:p>
            <a:pPr>
              <a:lnSpc>
                <a:spcPct val="120000"/>
              </a:lnSpc>
              <a:defRPr/>
            </a:pPr>
            <a:endParaRPr lang="pt-PT" sz="1600" dirty="0">
              <a:ln w="6350">
                <a:noFill/>
              </a:ln>
              <a:latin typeface="Verdana"/>
              <a:cs typeface="Verdan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128736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Teóricas</a:t>
            </a:r>
          </a:p>
          <a:p>
            <a:r>
              <a:rPr lang="pt-PT" sz="1400" dirty="0"/>
              <a:t>Rosa Reis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EB241F-CD8C-B64D-A9D9-117615E865F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94456" y="1125538"/>
            <a:ext cx="8955088" cy="5275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Transações explícitas </a:t>
            </a:r>
            <a:r>
              <a:rPr lang="pt-BR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iniciam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com a cláusula SET TRANSACTION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pt-BR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terminam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explicitamente com </a:t>
            </a:r>
            <a:r>
              <a:rPr lang="pt-BR" alt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ou </a:t>
            </a:r>
            <a:r>
              <a:rPr lang="pt-BR" alt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rollback</a:t>
            </a:r>
            <a:endParaRPr lang="pt-B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implicitamente quando um processo de um utilizador é finalizado </a:t>
            </a:r>
          </a:p>
          <a:p>
            <a:pPr lvl="2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 sucesso – 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disconnect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alt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2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sem sucesso – 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falha de sistema (</a:t>
            </a:r>
            <a:r>
              <a:rPr lang="pt-BR" alt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rollback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execução de comando DDL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Possuem quatro possibilidades: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Modo de leitura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para transações apenas leitura</a:t>
            </a:r>
          </a:p>
          <a:p>
            <a:pPr lvl="2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READ-ONLY, e READ-WRITE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Modo de isolamento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para transações com atualizações</a:t>
            </a:r>
          </a:p>
          <a:p>
            <a:pPr lvl="2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READ 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committed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e SERIALIZABLE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A5CA70-B2EE-8D42-8504-AB5B41C70652}"/>
              </a:ext>
            </a:extLst>
          </p:cNvPr>
          <p:cNvSpPr txBox="1">
            <a:spLocks/>
          </p:cNvSpPr>
          <p:nvPr/>
        </p:nvSpPr>
        <p:spPr>
          <a:xfrm>
            <a:off x="3581400" y="228600"/>
            <a:ext cx="37338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</a:rPr>
              <a:t>- Oracle</a:t>
            </a:r>
          </a:p>
        </p:txBody>
      </p:sp>
    </p:spTree>
    <p:extLst>
      <p:ext uri="{BB962C8B-B14F-4D97-AF65-F5344CB8AC3E}">
        <p14:creationId xmlns:p14="http://schemas.microsoft.com/office/powerpoint/2010/main" val="4119073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FC2ACD-A0D3-C64F-AD87-95087384AB07}"/>
              </a:ext>
            </a:extLst>
          </p:cNvPr>
          <p:cNvSpPr/>
          <p:nvPr/>
        </p:nvSpPr>
        <p:spPr>
          <a:xfrm>
            <a:off x="152400" y="1219200"/>
            <a:ext cx="8305800" cy="4855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285750" algn="just">
              <a:lnSpc>
                <a:spcPct val="150000"/>
              </a:lnSpc>
              <a:buFont typeface="Wingdings" pitchFamily="2" charset="2"/>
              <a:buChar char="Ø"/>
              <a:tabLst>
                <a:tab pos="41275" algn="l"/>
              </a:tabLst>
            </a:pPr>
            <a:r>
              <a:rPr lang="pt-BR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READ </a:t>
            </a:r>
            <a:r>
              <a:rPr lang="pt-BR" alt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committed</a:t>
            </a:r>
            <a:r>
              <a:rPr lang="pt-BR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(padrão):</a:t>
            </a:r>
          </a:p>
          <a:p>
            <a:pPr marL="838200" lvl="3" indent="-285750" algn="just">
              <a:lnSpc>
                <a:spcPct val="150000"/>
              </a:lnSpc>
              <a:buFont typeface="Wingdings" pitchFamily="2" charset="2"/>
              <a:buChar char="Ø"/>
              <a:tabLst>
                <a:tab pos="41275" algn="l"/>
              </a:tabLst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antes de uma operação, a transação aguarda até que quaisquer 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tuplos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atualizados sejam libertados e prossegue;</a:t>
            </a:r>
          </a:p>
          <a:p>
            <a:pPr marL="838200" lvl="3" indent="-285750" algn="just">
              <a:lnSpc>
                <a:spcPct val="150000"/>
              </a:lnSpc>
              <a:buFont typeface="Wingdings" pitchFamily="2" charset="2"/>
              <a:buChar char="Ø"/>
              <a:tabLst>
                <a:tab pos="41275" algn="l"/>
              </a:tabLst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transação </a:t>
            </a:r>
            <a:r>
              <a:rPr lang="pt-BR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“vê” apenas dados consolidados 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committed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pt-BR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antes do início de uma dada operação</a:t>
            </a:r>
          </a:p>
          <a:p>
            <a:pPr marL="381000" lvl="1" indent="-285750" algn="just">
              <a:lnSpc>
                <a:spcPct val="150000"/>
              </a:lnSpc>
              <a:buFont typeface="Wingdings" pitchFamily="2" charset="2"/>
              <a:buChar char="Ø"/>
              <a:tabLst>
                <a:tab pos="41275" algn="l"/>
              </a:tabLst>
            </a:pPr>
            <a:r>
              <a:rPr lang="pt-BR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SERIALIZABLE:</a:t>
            </a:r>
          </a:p>
          <a:p>
            <a:pPr marL="838200" lvl="3" indent="-285750" algn="just">
              <a:lnSpc>
                <a:spcPct val="150000"/>
              </a:lnSpc>
              <a:buFont typeface="Wingdings" pitchFamily="2" charset="2"/>
              <a:buChar char="Ø"/>
              <a:tabLst>
                <a:tab pos="41275" algn="l"/>
              </a:tabLst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caso um 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tuplo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seja alterado após o início da transação 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serializavel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se houver uma tentativa de alteração deste 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tuplo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será lançada a exceção:</a:t>
            </a:r>
          </a:p>
          <a:p>
            <a:pPr marL="552450" lvl="3" algn="just">
              <a:lnSpc>
                <a:spcPct val="150000"/>
              </a:lnSpc>
              <a:tabLst>
                <a:tab pos="41275" algn="l"/>
              </a:tabLst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ORA-08177: Can't serialize access for this transaction.</a:t>
            </a:r>
            <a:endParaRPr lang="pt-B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95400" lvl="4" indent="-285750" algn="just">
              <a:lnSpc>
                <a:spcPct val="150000"/>
              </a:lnSpc>
              <a:buFont typeface="Wingdings" pitchFamily="2" charset="2"/>
              <a:buChar char="Ø"/>
              <a:tabLst>
                <a:tab pos="41275" algn="l"/>
              </a:tabLst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ou seja, o Oracle informa que não é capaz de tornar a concorrência semelhante a um processamento em série;</a:t>
            </a:r>
          </a:p>
          <a:p>
            <a:pPr marL="838200" lvl="3" indent="-285750" algn="just">
              <a:lnSpc>
                <a:spcPct val="150000"/>
              </a:lnSpc>
              <a:buFont typeface="Wingdings" pitchFamily="2" charset="2"/>
              <a:buChar char="Ø"/>
              <a:tabLst>
                <a:tab pos="41275" algn="l"/>
              </a:tabLst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transação “</a:t>
            </a:r>
            <a:r>
              <a:rPr lang="pt-BR" alt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vê” apenas dados modificados pela própria transação e dados efetivados antes do início da transação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3513E7-7EF8-924A-A4E4-EECE2A7C7BEC}"/>
              </a:ext>
            </a:extLst>
          </p:cNvPr>
          <p:cNvSpPr txBox="1">
            <a:spLocks/>
          </p:cNvSpPr>
          <p:nvPr/>
        </p:nvSpPr>
        <p:spPr>
          <a:xfrm>
            <a:off x="3505200" y="228600"/>
            <a:ext cx="37338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</a:rPr>
              <a:t>- Oracle</a:t>
            </a:r>
          </a:p>
        </p:txBody>
      </p:sp>
    </p:spTree>
    <p:extLst>
      <p:ext uri="{BB962C8B-B14F-4D97-AF65-F5344CB8AC3E}">
        <p14:creationId xmlns:p14="http://schemas.microsoft.com/office/powerpoint/2010/main" val="125850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E3AB835-9CBC-834F-90BF-E7075018F7A2}"/>
              </a:ext>
            </a:extLst>
          </p:cNvPr>
          <p:cNvSpPr txBox="1">
            <a:spLocks/>
          </p:cNvSpPr>
          <p:nvPr/>
        </p:nvSpPr>
        <p:spPr>
          <a:xfrm>
            <a:off x="3429000" y="228600"/>
            <a:ext cx="37338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</a:rPr>
              <a:t>- Controle </a:t>
            </a:r>
            <a:r>
              <a:rPr lang="pt-PT" dirty="0" err="1">
                <a:solidFill>
                  <a:schemeClr val="bg1"/>
                </a:solidFill>
              </a:rPr>
              <a:t>Concurrencia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8E1D65-A771-D04E-B120-8FFDDA348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32" y="1219200"/>
            <a:ext cx="8733536" cy="52578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Como os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SGBDs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impõem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serialização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</a:p>
          <a:p>
            <a:pPr lvl="1">
              <a:lnSpc>
                <a:spcPct val="14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Através de protocolos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técnica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mais comum adotada é a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utilização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de</a:t>
            </a: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 bloqueios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sobre elementos da base de dados, a fim de evitar um comportamento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não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serializável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Uma </a:t>
            </a:r>
            <a:r>
              <a:rPr lang="pt-PT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transação</a:t>
            </a: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obtém</a:t>
            </a: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 bloqueios sobre os elementos do base de dados para impedir que outras </a:t>
            </a:r>
            <a:r>
              <a:rPr lang="pt-PT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transações</a:t>
            </a: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 acedam a esses elementos ao mesmo tempo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e, portanto, haja risco da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não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serialização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2">
              <a:lnSpc>
                <a:spcPct val="140000"/>
              </a:lnSpc>
              <a:buSzPct val="60000"/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É utilizada uma </a:t>
            </a:r>
            <a:r>
              <a:rPr lang="pt-PT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tabela de bloqueios </a:t>
            </a:r>
          </a:p>
          <a:p>
            <a:pPr lvl="2">
              <a:lnSpc>
                <a:spcPct val="60000"/>
              </a:lnSpc>
              <a:buSzPct val="60000"/>
              <a:buFont typeface="Wingdings" pitchFamily="2" charset="2"/>
              <a:buChar char="Ø"/>
            </a:pP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49213">
              <a:lnSpc>
                <a:spcPct val="60000"/>
              </a:lnSpc>
              <a:spcBef>
                <a:spcPts val="1584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1255713" algn="l"/>
              </a:tabLst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Há outras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técnicas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pPr lvl="1" defTabSz="49213">
              <a:lnSpc>
                <a:spcPct val="140000"/>
              </a:lnSpc>
              <a:spcAft>
                <a:spcPts val="600"/>
              </a:spcAft>
              <a:buFont typeface="Wingdings" pitchFamily="2" charset="2"/>
              <a:buChar char="Ø"/>
              <a:tabLst>
                <a:tab pos="1255713" algn="l"/>
              </a:tabLst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		</a:t>
            </a:r>
            <a:r>
              <a:rPr lang="pt-PT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Timestamp</a:t>
            </a: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– bloqueio baseado em marcas de tempo</a:t>
            </a:r>
            <a:b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		</a:t>
            </a:r>
            <a:r>
              <a:rPr lang="pt-PT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Técnicas</a:t>
            </a: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 otimistas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- Entendem que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operações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conflitantes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são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exceção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479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143000"/>
            <a:ext cx="7772400" cy="483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Definição:</a:t>
            </a:r>
          </a:p>
          <a:p>
            <a:pPr marL="742950" lvl="1" indent="-285750">
              <a:lnSpc>
                <a:spcPct val="14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Mecanismo que permite a uma transação impedir que outras acedam ou atualizem dados de forma a evitar os problemas de concorrência;</a:t>
            </a:r>
          </a:p>
          <a:p>
            <a:pPr marL="285750" indent="-285750">
              <a:lnSpc>
                <a:spcPct val="50000"/>
              </a:lnSpc>
              <a:buFont typeface="Wingdings" pitchFamily="2" charset="2"/>
              <a:buChar char="Ø"/>
            </a:pP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4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XLOCK:</a:t>
            </a:r>
          </a:p>
          <a:p>
            <a:pPr marL="800100" lvl="1" indent="-342900">
              <a:lnSpc>
                <a:spcPct val="140000"/>
              </a:lnSpc>
              <a:buFont typeface="Wingdings" pitchFamily="2" charset="2"/>
              <a:buChar char="Ø"/>
            </a:pP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 Bloqueio exclusivo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sobre os registos;</a:t>
            </a:r>
          </a:p>
          <a:p>
            <a:pPr marL="800100" lvl="1" indent="-342900">
              <a:lnSpc>
                <a:spcPct val="14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Utilizado</a:t>
            </a:r>
            <a:r>
              <a:rPr lang="pt-PT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atualizações;</a:t>
            </a:r>
          </a:p>
          <a:p>
            <a:pPr marL="800100" lvl="1" indent="-342900">
              <a:lnSpc>
                <a:spcPct val="14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apenas uma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transacção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pode possuir este </a:t>
            </a:r>
            <a:r>
              <a:rPr lang="pt-P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lock</a:t>
            </a:r>
            <a:r>
              <a:rPr lang="pt-P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num dado momento</a:t>
            </a:r>
          </a:p>
          <a:p>
            <a:pPr marL="800100" lvl="1" indent="-342900">
              <a:lnSpc>
                <a:spcPct val="14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objecto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pode ser lido e escrito</a:t>
            </a:r>
            <a:b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5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1" indent="-171450">
              <a:lnSpc>
                <a:spcPct val="140000"/>
              </a:lnSpc>
              <a:buFont typeface="Wingdings" pitchFamily="2" charset="2"/>
              <a:buChar char="Ø"/>
            </a:pPr>
            <a:r>
              <a:rPr lang="pt-PT" sz="11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SLOCK:</a:t>
            </a:r>
          </a:p>
          <a:p>
            <a:pPr marL="800100" lvl="1" indent="-342900">
              <a:lnSpc>
                <a:spcPct val="14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Bloqueio partilhado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sobre os registos;</a:t>
            </a:r>
          </a:p>
          <a:p>
            <a:pPr marL="800100" lvl="1" indent="-342900">
              <a:lnSpc>
                <a:spcPct val="14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Utilizado </a:t>
            </a:r>
            <a:r>
              <a:rPr lang="pt-PT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consultas.</a:t>
            </a:r>
          </a:p>
          <a:p>
            <a:pPr marL="742950" lvl="1" indent="-285750">
              <a:lnSpc>
                <a:spcPct val="14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objecto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pode ser lido, mas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não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escrito </a:t>
            </a:r>
          </a:p>
          <a:p>
            <a:pPr marL="742950" lvl="1" indent="-285750">
              <a:lnSpc>
                <a:spcPct val="14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várias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transacções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podem possuir este </a:t>
            </a:r>
            <a:r>
              <a:rPr lang="pt-P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lock</a:t>
            </a:r>
            <a:r>
              <a:rPr lang="pt-P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num dado momento 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505200" y="38100"/>
            <a:ext cx="2438400" cy="685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Georgia" pitchFamily="18" charset="0"/>
              </a:rPr>
              <a:t>- </a:t>
            </a:r>
            <a:r>
              <a:rPr lang="en-US" sz="2800" dirty="0" err="1">
                <a:solidFill>
                  <a:schemeClr val="bg1"/>
                </a:solidFill>
                <a:latin typeface="Georgia" pitchFamily="18" charset="0"/>
              </a:rPr>
              <a:t>Bloqueios</a:t>
            </a:r>
            <a:endParaRPr lang="en-US" sz="2800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2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185917"/>
            <a:ext cx="7946136" cy="4486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Uma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transação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pede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lock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 um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objeto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só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continua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quando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lock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finalmente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concedido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só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recebe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lock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quando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não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houver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forem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libertados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todos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locks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incompatíveis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Tabela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compatibilidade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locks 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776328"/>
            <a:ext cx="1574800" cy="1038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300" y="3409099"/>
            <a:ext cx="3437636" cy="26107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5499" y="5043303"/>
            <a:ext cx="2518833" cy="7478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b="1" dirty="0"/>
              <a:t>S </a:t>
            </a:r>
            <a:r>
              <a:rPr lang="en-US" dirty="0"/>
              <a:t>= </a:t>
            </a:r>
            <a:r>
              <a:rPr lang="en-US" dirty="0" err="1"/>
              <a:t>partilhado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b="1" dirty="0"/>
              <a:t>X </a:t>
            </a:r>
            <a:r>
              <a:rPr lang="en-US" dirty="0"/>
              <a:t>= </a:t>
            </a:r>
            <a:r>
              <a:rPr lang="en-US" dirty="0" err="1"/>
              <a:t>exclusivo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43487" y="2853632"/>
            <a:ext cx="1800225" cy="4154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b="1" dirty="0" err="1"/>
              <a:t>Exemplo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659FED4-4434-904C-9AAD-A00B77732F32}"/>
              </a:ext>
            </a:extLst>
          </p:cNvPr>
          <p:cNvSpPr txBox="1">
            <a:spLocks/>
          </p:cNvSpPr>
          <p:nvPr/>
        </p:nvSpPr>
        <p:spPr>
          <a:xfrm>
            <a:off x="3505200" y="38100"/>
            <a:ext cx="2438400" cy="685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Georgia" pitchFamily="18" charset="0"/>
              </a:rPr>
              <a:t>- </a:t>
            </a:r>
            <a:r>
              <a:rPr lang="en-US" sz="2800" dirty="0" err="1">
                <a:solidFill>
                  <a:schemeClr val="bg1"/>
                </a:solidFill>
                <a:latin typeface="Georgia" pitchFamily="18" charset="0"/>
              </a:rPr>
              <a:t>Bloqueios</a:t>
            </a:r>
            <a:endParaRPr lang="en-US" sz="2800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8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96488"/>
            <a:ext cx="8229600" cy="579912"/>
          </a:xfrm>
        </p:spPr>
        <p:txBody>
          <a:bodyPr/>
          <a:lstStyle/>
          <a:p>
            <a:r>
              <a:rPr lang="en-US" dirty="0" err="1"/>
              <a:t>Protocolo</a:t>
            </a:r>
            <a:r>
              <a:rPr lang="en-US" dirty="0"/>
              <a:t> de </a:t>
            </a:r>
            <a:r>
              <a:rPr lang="en-US" dirty="0" err="1"/>
              <a:t>Bloqueio</a:t>
            </a:r>
            <a:r>
              <a:rPr lang="en-US" dirty="0"/>
              <a:t> de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Fases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600200"/>
            <a:ext cx="7620000" cy="4486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Teorema: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Todas as operações de bloqueio deve ser realizada antes da primeira operação de desbloqueio, ou seja, em primeiro lugar são dados todos os bloqueios e em seguida são libertados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lvl="1" indent="-35560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Tem duas fases:</a:t>
            </a:r>
          </a:p>
          <a:p>
            <a:pPr marL="812800" lvl="2" indent="-35560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Fase de crescimento</a:t>
            </a: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3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T pode adquirir bloqueios</a:t>
            </a:r>
          </a:p>
          <a:p>
            <a:pPr marL="1200150" lvl="3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T não pode libertar nenhum bloqueio</a:t>
            </a:r>
          </a:p>
          <a:p>
            <a:pPr marL="812800" lvl="2" indent="-35560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Fase de libertação </a:t>
            </a:r>
          </a:p>
          <a:p>
            <a:pPr marL="11874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T pode libertar bloqueios existentes	</a:t>
            </a:r>
          </a:p>
          <a:p>
            <a:pPr marL="11874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T não pode adquirir nenhum bloqueio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064F31-0D72-6D49-8D3E-D6E7889F452F}"/>
              </a:ext>
            </a:extLst>
          </p:cNvPr>
          <p:cNvGrpSpPr/>
          <p:nvPr/>
        </p:nvGrpSpPr>
        <p:grpSpPr>
          <a:xfrm>
            <a:off x="4953000" y="3352800"/>
            <a:ext cx="3810000" cy="2763253"/>
            <a:chOff x="4953000" y="3352800"/>
            <a:chExt cx="3810000" cy="27632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5660" b="20707"/>
            <a:stretch/>
          </p:blipFill>
          <p:spPr>
            <a:xfrm>
              <a:off x="4953000" y="3352800"/>
              <a:ext cx="3810000" cy="276325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743700" y="5257800"/>
              <a:ext cx="80010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 err="1"/>
                <a:t>libertação</a:t>
              </a:r>
              <a:endParaRPr lang="en-US" sz="9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EF35F1D-85AE-CB44-AD93-658489F8CE1E}"/>
              </a:ext>
            </a:extLst>
          </p:cNvPr>
          <p:cNvSpPr/>
          <p:nvPr/>
        </p:nvSpPr>
        <p:spPr>
          <a:xfrm>
            <a:off x="6768130" y="1220804"/>
            <a:ext cx="246574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GillSans" panose="020B0502020104020203" pitchFamily="34" charset="-79"/>
                <a:cs typeface="GillSans" panose="020B0502020104020203" pitchFamily="34" charset="-79"/>
              </a:rPr>
              <a:t>Two-phase locking (2pl) </a:t>
            </a:r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36A6A9B1-2776-724A-AB26-E6DD44EF635F}"/>
              </a:ext>
            </a:extLst>
          </p:cNvPr>
          <p:cNvSpPr txBox="1">
            <a:spLocks/>
          </p:cNvSpPr>
          <p:nvPr/>
        </p:nvSpPr>
        <p:spPr>
          <a:xfrm>
            <a:off x="3505200" y="38100"/>
            <a:ext cx="2438400" cy="685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Georgia" pitchFamily="18" charset="0"/>
              </a:rPr>
              <a:t>- </a:t>
            </a:r>
            <a:r>
              <a:rPr lang="en-US" sz="2800" dirty="0" err="1">
                <a:solidFill>
                  <a:schemeClr val="bg1"/>
                </a:solidFill>
                <a:latin typeface="Georgia" pitchFamily="18" charset="0"/>
              </a:rPr>
              <a:t>Bloqueios</a:t>
            </a:r>
            <a:endParaRPr lang="en-US" sz="2800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69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76864"/>
            <a:ext cx="8229600" cy="599536"/>
          </a:xfrm>
        </p:spPr>
        <p:txBody>
          <a:bodyPr/>
          <a:lstStyle/>
          <a:p>
            <a:r>
              <a:rPr lang="en-US" dirty="0" err="1"/>
              <a:t>Protocolo</a:t>
            </a:r>
            <a:r>
              <a:rPr lang="en-US" dirty="0"/>
              <a:t> de </a:t>
            </a:r>
            <a:r>
              <a:rPr lang="en-US" dirty="0" err="1"/>
              <a:t>Bloqueio</a:t>
            </a:r>
            <a:r>
              <a:rPr lang="en-US" dirty="0"/>
              <a:t> de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Fases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830657"/>
            <a:ext cx="8001000" cy="2893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   As transações devem cumprir as seguintes regras para garantir a serialização: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pt-PT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1338" indent="-449263" defTabSz="533400">
              <a:lnSpc>
                <a:spcPct val="150000"/>
              </a:lnSpc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	a) A transação </a:t>
            </a: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deve executar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um bloqueio sobre o item de dados </a:t>
            </a: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antes de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trabalhar nele.</a:t>
            </a:r>
          </a:p>
          <a:p>
            <a:pPr marL="533400" defTabSz="533400">
              <a:lnSpc>
                <a:spcPct val="150000"/>
              </a:lnSpc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b) </a:t>
            </a: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Quando se liberta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um bloqueio  a transação </a:t>
            </a: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não pode adquirir outro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bloqueio, uma vez que se </a:t>
            </a: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tem de executar as operações ou transações que estão em espera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As execuções intercaladas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dessas transações </a:t>
            </a: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são serializáveis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19150" indent="-285750" defTabSz="533400">
              <a:lnSpc>
                <a:spcPct val="150000"/>
              </a:lnSpc>
              <a:buFont typeface="Wingdings" pitchFamily="2" charset="2"/>
              <a:buChar char="Ø"/>
            </a:pP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800600"/>
            <a:ext cx="8229600" cy="7927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 uma transação atende a estas duas regras está em conformidade  com o protocolo de duas fases.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B74F47-1499-FF42-AFD6-17BEF0691B47}"/>
              </a:ext>
            </a:extLst>
          </p:cNvPr>
          <p:cNvSpPr/>
          <p:nvPr/>
        </p:nvSpPr>
        <p:spPr>
          <a:xfrm>
            <a:off x="6768130" y="1220804"/>
            <a:ext cx="246574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GillSans" panose="020B0502020104020203" pitchFamily="34" charset="-79"/>
                <a:cs typeface="GillSans" panose="020B0502020104020203" pitchFamily="34" charset="-79"/>
              </a:rPr>
              <a:t>Two-phase locking (2pl) 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593BA10-73CE-144D-9F7E-9548DC59DBD4}"/>
              </a:ext>
            </a:extLst>
          </p:cNvPr>
          <p:cNvSpPr txBox="1">
            <a:spLocks/>
          </p:cNvSpPr>
          <p:nvPr/>
        </p:nvSpPr>
        <p:spPr>
          <a:xfrm>
            <a:off x="3505200" y="38100"/>
            <a:ext cx="2438400" cy="685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Georgia" pitchFamily="18" charset="0"/>
              </a:rPr>
              <a:t>- </a:t>
            </a:r>
            <a:r>
              <a:rPr lang="en-US" sz="2800" dirty="0" err="1">
                <a:solidFill>
                  <a:schemeClr val="bg1"/>
                </a:solidFill>
                <a:latin typeface="Georgia" pitchFamily="18" charset="0"/>
              </a:rPr>
              <a:t>Bloqueios</a:t>
            </a:r>
            <a:endParaRPr lang="en-US" sz="2800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681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369375"/>
              </p:ext>
            </p:extLst>
          </p:nvPr>
        </p:nvGraphicFramePr>
        <p:xfrm>
          <a:off x="152400" y="2214831"/>
          <a:ext cx="3733800" cy="31696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04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1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18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Bloquear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(Y,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ler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Bloquear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(X,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ler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Ler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Bloquear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(Y,</a:t>
                      </a:r>
                      <a:r>
                        <a:rPr lang="en-US" sz="1100" b="0" baseline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100" b="0" baseline="0" dirty="0" err="1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screver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+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ler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Bloquear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(X,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escrever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+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ler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err="1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Ler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18">
                <a:tc>
                  <a:txBody>
                    <a:bodyPr/>
                    <a:lstStyle/>
                    <a:p>
                      <a:r>
                        <a:rPr lang="en-US" sz="1100" b="0" dirty="0" err="1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Ler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err="1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Desbloquear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18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X= X+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err="1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Ler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618">
                <a:tc>
                  <a:txBody>
                    <a:bodyPr/>
                    <a:lstStyle/>
                    <a:p>
                      <a:r>
                        <a:rPr lang="en-US" sz="1100" b="0" dirty="0" err="1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Escrever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Y=Y+X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18">
                <a:tc>
                  <a:txBody>
                    <a:bodyPr/>
                    <a:lstStyle/>
                    <a:p>
                      <a:r>
                        <a:rPr lang="en-US" sz="1100" b="0" dirty="0" err="1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Desbloquear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err="1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Escrever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618">
                <a:tc>
                  <a:txBody>
                    <a:bodyPr/>
                    <a:lstStyle/>
                    <a:p>
                      <a:r>
                        <a:rPr lang="en-US" sz="1100" b="0" dirty="0" err="1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Desbloquear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err="1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Desbloquear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209800"/>
            <a:ext cx="4547344" cy="3804816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52400" y="5415231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/>
                <a:cs typeface="Times New Roman"/>
              </a:rPr>
              <a:t>T1 e T2 </a:t>
            </a:r>
            <a:r>
              <a:rPr lang="en-US" sz="1400" b="1" dirty="0" err="1">
                <a:latin typeface="Times New Roman"/>
                <a:cs typeface="Times New Roman"/>
              </a:rPr>
              <a:t>seguem</a:t>
            </a:r>
            <a:r>
              <a:rPr lang="en-US" sz="1400" b="1" dirty="0">
                <a:latin typeface="Times New Roman"/>
                <a:cs typeface="Times New Roman"/>
              </a:rPr>
              <a:t> o </a:t>
            </a:r>
            <a:r>
              <a:rPr lang="en-US" sz="1400" b="1" dirty="0" err="1">
                <a:latin typeface="Times New Roman"/>
                <a:cs typeface="Times New Roman"/>
              </a:rPr>
              <a:t>protocolo</a:t>
            </a:r>
            <a:r>
              <a:rPr lang="en-US" sz="1400" b="1" dirty="0">
                <a:latin typeface="Times New Roman"/>
                <a:cs typeface="Times New Roman"/>
              </a:rPr>
              <a:t> 2PL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15530" y="1907054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Times New Roman"/>
                <a:cs typeface="Times New Roman"/>
              </a:rPr>
              <a:t>Planificação</a:t>
            </a:r>
            <a:endParaRPr lang="en-US" sz="1400" b="1" dirty="0">
              <a:latin typeface="Times New Roman"/>
              <a:cs typeface="Times New Roman"/>
            </a:endParaRPr>
          </a:p>
        </p:txBody>
      </p:sp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152400" y="1063823"/>
            <a:ext cx="8229600" cy="612577"/>
          </a:xfrm>
        </p:spPr>
        <p:txBody>
          <a:bodyPr/>
          <a:lstStyle/>
          <a:p>
            <a:r>
              <a:rPr lang="en-US" dirty="0" err="1"/>
              <a:t>Protocolo</a:t>
            </a:r>
            <a:r>
              <a:rPr lang="en-US" dirty="0"/>
              <a:t> de </a:t>
            </a:r>
            <a:r>
              <a:rPr lang="en-US" dirty="0" err="1"/>
              <a:t>Bloqueio</a:t>
            </a:r>
            <a:r>
              <a:rPr lang="en-US" dirty="0"/>
              <a:t> de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Fases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F778A4-F9FF-9C4F-BAE1-CEB1F78DDD55}"/>
              </a:ext>
            </a:extLst>
          </p:cNvPr>
          <p:cNvSpPr/>
          <p:nvPr/>
        </p:nvSpPr>
        <p:spPr>
          <a:xfrm>
            <a:off x="6768130" y="1220804"/>
            <a:ext cx="246574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GillSans" panose="020B0502020104020203" pitchFamily="34" charset="-79"/>
                <a:cs typeface="GillSans" panose="020B0502020104020203" pitchFamily="34" charset="-79"/>
              </a:rPr>
              <a:t>Two-phase locking (2pl) </a:t>
            </a:r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DE1BBE9B-C769-C84F-85B8-2B6A7C179375}"/>
              </a:ext>
            </a:extLst>
          </p:cNvPr>
          <p:cNvSpPr txBox="1">
            <a:spLocks/>
          </p:cNvSpPr>
          <p:nvPr/>
        </p:nvSpPr>
        <p:spPr>
          <a:xfrm>
            <a:off x="3505200" y="38100"/>
            <a:ext cx="2438400" cy="685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Georgia" pitchFamily="18" charset="0"/>
              </a:rPr>
              <a:t>- </a:t>
            </a:r>
            <a:r>
              <a:rPr lang="en-US" sz="2800" dirty="0" err="1">
                <a:solidFill>
                  <a:schemeClr val="bg1"/>
                </a:solidFill>
                <a:latin typeface="Georgia" pitchFamily="18" charset="0"/>
              </a:rPr>
              <a:t>Bloqueios</a:t>
            </a:r>
            <a:endParaRPr lang="en-US" sz="2800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38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6800"/>
            <a:ext cx="8229600" cy="533400"/>
          </a:xfrm>
        </p:spPr>
        <p:txBody>
          <a:bodyPr/>
          <a:lstStyle/>
          <a:p>
            <a:r>
              <a:rPr lang="en-US" dirty="0" err="1"/>
              <a:t>Problemas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 </a:t>
            </a:r>
            <a:r>
              <a:rPr lang="en-US" dirty="0" err="1"/>
              <a:t>Bloqueios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600200"/>
            <a:ext cx="8382000" cy="1739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b="1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endParaRPr lang="pt-PT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pt-PT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É um dos problemas mais comuns de bloqueios de acesso a dados, também </a:t>
            </a:r>
          </a:p>
          <a:p>
            <a:pPr marL="681038" lvl="1" indent="-223838">
              <a:lnSpc>
                <a:spcPct val="150000"/>
              </a:lnSpc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conhecido como beco sem saída, impasse, bloqueio mortal.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   Quando duas ou mais operações esperam umas pelas outras ocorre este problema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454400"/>
            <a:ext cx="5029200" cy="3020798"/>
          </a:xfrm>
          <a:prstGeom prst="rect">
            <a:avLst/>
          </a:prstGeom>
        </p:spPr>
      </p:pic>
      <p:pic>
        <p:nvPicPr>
          <p:cNvPr id="5" name="Picture 4" descr="intersect2">
            <a:extLst>
              <a:ext uri="{FF2B5EF4-FFF2-40B4-BE49-F238E27FC236}">
                <a16:creationId xmlns:a16="http://schemas.microsoft.com/office/drawing/2014/main" id="{47B5EAAF-8FF4-2343-92A0-0985A87C0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219200"/>
            <a:ext cx="1219200" cy="1078523"/>
          </a:xfrm>
          <a:prstGeom prst="rect">
            <a:avLst/>
          </a:prstGeom>
          <a:solidFill>
            <a:srgbClr val="D9D9D9"/>
          </a:solidFill>
          <a:ln w="25400">
            <a:solidFill>
              <a:srgbClr val="FF9933"/>
            </a:solidFill>
            <a:miter lim="800000"/>
            <a:headEnd/>
            <a:tailEnd/>
          </a:ln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48A947A3-6DCB-3A42-933F-AD96D79D0C0E}"/>
              </a:ext>
            </a:extLst>
          </p:cNvPr>
          <p:cNvSpPr txBox="1">
            <a:spLocks/>
          </p:cNvSpPr>
          <p:nvPr/>
        </p:nvSpPr>
        <p:spPr>
          <a:xfrm>
            <a:off x="3505200" y="38100"/>
            <a:ext cx="2438400" cy="685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Georgia" pitchFamily="18" charset="0"/>
              </a:rPr>
              <a:t>- </a:t>
            </a:r>
            <a:r>
              <a:rPr lang="en-US" sz="2800" dirty="0" err="1">
                <a:solidFill>
                  <a:schemeClr val="bg1"/>
                </a:solidFill>
                <a:latin typeface="Georgia" pitchFamily="18" charset="0"/>
              </a:rPr>
              <a:t>Bloqueios</a:t>
            </a:r>
            <a:endParaRPr lang="en-US" sz="2800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20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66900"/>
            <a:ext cx="75438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Métodos para resolver ou evitar 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Deadlocks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50000"/>
              </a:lnSpc>
              <a:buFont typeface="Wingdings" pitchFamily="2" charset="2"/>
              <a:buChar char="Ø"/>
            </a:pPr>
            <a:endParaRPr lang="pt-P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0250" lvl="1" indent="-285750">
              <a:buFont typeface="Wingdings" pitchFamily="2" charset="2"/>
              <a:buChar char="Ø"/>
            </a:pP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Prevenção: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Definir regras de prioridade ou protocolos com restrições </a:t>
            </a:r>
          </a:p>
          <a:p>
            <a:pPr marL="666750" lvl="1" indent="98425">
              <a:buNone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para evitar a ocorrência de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deadlocks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349375" lvl="1" indent="-317500">
              <a:buFont typeface="Wingdings" pitchFamily="2" charset="2"/>
              <a:buChar char="Ø"/>
            </a:pP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Timestamp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Ordenar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transacções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por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antiguidade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0250" lvl="1" indent="-285750">
              <a:lnSpc>
                <a:spcPct val="50000"/>
              </a:lnSpc>
              <a:buFont typeface="Wingdings" pitchFamily="2" charset="2"/>
              <a:buChar char="Ø"/>
            </a:pP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0250" lvl="1" indent="-285750">
              <a:lnSpc>
                <a:spcPct val="50000"/>
              </a:lnSpc>
              <a:buFont typeface="Wingdings" pitchFamily="2" charset="2"/>
              <a:buChar char="Ø"/>
            </a:pPr>
            <a:endParaRPr lang="pt-PT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0250" lvl="1" indent="-285750">
              <a:lnSpc>
                <a:spcPct val="50000"/>
              </a:lnSpc>
              <a:buFont typeface="Wingdings" pitchFamily="2" charset="2"/>
              <a:buChar char="Ø"/>
            </a:pPr>
            <a:endParaRPr lang="pt-PT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0250" lvl="1" indent="-285750">
              <a:buFont typeface="Wingdings" pitchFamily="2" charset="2"/>
              <a:buChar char="Ø"/>
            </a:pP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Detecção e Recuperação: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Pemite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que o sistema entre em estado de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, para então recuperá-lo. Para recuperar pode-se  cancelar a execução e reinicializar. Podemos retirar a alocação  de recursos individualmente e executar as operações necessárias.</a:t>
            </a:r>
          </a:p>
          <a:p>
            <a:pPr marL="1349375" lvl="1" indent="-317500"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Criar grafo de espera-por</a:t>
            </a:r>
          </a:p>
          <a:p>
            <a:pPr marL="1646238" lvl="1" indent="-258763"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Seleção de uma vitima</a:t>
            </a:r>
          </a:p>
          <a:p>
            <a:pPr marL="1646238" lvl="1" indent="-258763"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Recomeço do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ciclico</a:t>
            </a: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162050"/>
            <a:ext cx="8229600" cy="571500"/>
          </a:xfrm>
        </p:spPr>
        <p:txBody>
          <a:bodyPr/>
          <a:lstStyle/>
          <a:p>
            <a:r>
              <a:rPr lang="en-US" dirty="0" err="1"/>
              <a:t>Problemas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 </a:t>
            </a:r>
            <a:r>
              <a:rPr lang="en-US" dirty="0" err="1"/>
              <a:t>Bloqueios</a:t>
            </a:r>
            <a:endParaRPr lang="en-US" dirty="0"/>
          </a:p>
        </p:txBody>
      </p:sp>
      <p:pic>
        <p:nvPicPr>
          <p:cNvPr id="6" name="Picture 4" descr="intersec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28" y="1371600"/>
            <a:ext cx="1451772" cy="1284260"/>
          </a:xfrm>
          <a:prstGeom prst="rect">
            <a:avLst/>
          </a:prstGeom>
          <a:noFill/>
          <a:ln w="254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5410200" y="5105400"/>
            <a:ext cx="3352800" cy="1219200"/>
            <a:chOff x="5446059" y="5323840"/>
            <a:chExt cx="2698377" cy="1381760"/>
          </a:xfrm>
        </p:grpSpPr>
        <p:sp>
          <p:nvSpPr>
            <p:cNvPr id="8" name="Oval 7"/>
            <p:cNvSpPr/>
            <p:nvPr/>
          </p:nvSpPr>
          <p:spPr>
            <a:xfrm>
              <a:off x="6629400" y="5410200"/>
              <a:ext cx="5334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T2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7611036" y="5323840"/>
              <a:ext cx="5334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248400" y="6248400"/>
              <a:ext cx="5334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T3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446059" y="5496560"/>
              <a:ext cx="5334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T1</a:t>
              </a:r>
            </a:p>
          </p:txBody>
        </p:sp>
        <p:cxnSp>
          <p:nvCxnSpPr>
            <p:cNvPr id="13" name="Straight Arrow Connector 12"/>
            <p:cNvCxnSpPr>
              <a:endCxn id="8" idx="2"/>
            </p:cNvCxnSpPr>
            <p:nvPr/>
          </p:nvCxnSpPr>
          <p:spPr>
            <a:xfrm flipV="1">
              <a:off x="6010835" y="5638800"/>
              <a:ext cx="618565" cy="304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0" idx="1"/>
            </p:cNvCxnSpPr>
            <p:nvPr/>
          </p:nvCxnSpPr>
          <p:spPr>
            <a:xfrm>
              <a:off x="5822577" y="6014720"/>
              <a:ext cx="503938" cy="3006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7162800" y="5582920"/>
              <a:ext cx="448235" cy="558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3">
            <a:extLst>
              <a:ext uri="{FF2B5EF4-FFF2-40B4-BE49-F238E27FC236}">
                <a16:creationId xmlns:a16="http://schemas.microsoft.com/office/drawing/2014/main" id="{2C3B0EC8-E1F9-4A48-B18F-16442E83DB36}"/>
              </a:ext>
            </a:extLst>
          </p:cNvPr>
          <p:cNvSpPr txBox="1">
            <a:spLocks/>
          </p:cNvSpPr>
          <p:nvPr/>
        </p:nvSpPr>
        <p:spPr>
          <a:xfrm>
            <a:off x="3505200" y="38100"/>
            <a:ext cx="2438400" cy="685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Georgia" pitchFamily="18" charset="0"/>
              </a:rPr>
              <a:t>- </a:t>
            </a:r>
            <a:r>
              <a:rPr lang="en-US" sz="2800" dirty="0" err="1">
                <a:solidFill>
                  <a:schemeClr val="bg1"/>
                </a:solidFill>
                <a:latin typeface="Georgia" pitchFamily="18" charset="0"/>
              </a:rPr>
              <a:t>Bloqueios</a:t>
            </a:r>
            <a:endParaRPr lang="en-US" sz="2800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9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43AD-EBB6-8940-A6BA-2E3C011E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36990"/>
            <a:ext cx="6063916" cy="533400"/>
          </a:xfrm>
        </p:spPr>
        <p:txBody>
          <a:bodyPr>
            <a:normAutofit/>
          </a:bodyPr>
          <a:lstStyle/>
          <a:p>
            <a:r>
              <a:rPr lang="pt-PT" sz="2000" b="1" dirty="0">
                <a:latin typeface="Calibri" panose="020F0502020204030204" pitchFamily="34" charset="0"/>
                <a:cs typeface="Calibri" panose="020F0502020204030204" pitchFamily="34" charset="0"/>
              </a:rPr>
              <a:t>- Problemas de Execução Intercalada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733FA36-5BE1-4F45-AFA9-7FDB48BDAF1F}"/>
              </a:ext>
            </a:extLst>
          </p:cNvPr>
          <p:cNvSpPr txBox="1">
            <a:spLocks/>
          </p:cNvSpPr>
          <p:nvPr/>
        </p:nvSpPr>
        <p:spPr>
          <a:xfrm>
            <a:off x="3429000" y="76200"/>
            <a:ext cx="3352800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150000"/>
              </a:lnSpc>
            </a:pPr>
            <a:r>
              <a:rPr lang="pt-PT" sz="2800" dirty="0">
                <a:solidFill>
                  <a:schemeClr val="bg1"/>
                </a:solidFill>
                <a:latin typeface="Georgia" pitchFamily="18" charset="0"/>
              </a:rPr>
              <a:t>- Escalonamentos</a:t>
            </a:r>
            <a:endParaRPr lang="en-US" sz="28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809843-91C4-1749-93B0-FB19F0453514}"/>
              </a:ext>
            </a:extLst>
          </p:cNvPr>
          <p:cNvSpPr/>
          <p:nvPr/>
        </p:nvSpPr>
        <p:spPr>
          <a:xfrm>
            <a:off x="258512" y="1543402"/>
            <a:ext cx="8674768" cy="2085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00" lvl="1" indent="-222250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Leitura inválida ( </a:t>
            </a:r>
            <a:r>
              <a:rPr lang="pt-BR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Dirty</a:t>
            </a:r>
            <a:r>
              <a:rPr lang="pt-BR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transação 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’ lê  um dado modificado por uma transação 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que ainda não terminou;</a:t>
            </a:r>
          </a:p>
          <a:p>
            <a:pPr lvl="1" algn="just">
              <a:lnSpc>
                <a:spcPct val="150000"/>
              </a:lnSpc>
            </a:pPr>
            <a:endParaRPr lang="pt-BR" alt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permite que outras transações possam ver os dados que ainda não foram consolidados (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committed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), isto é, mudanças que podem ser descartadas em seguida, por causa de uma instrução ROLLBACK por exemplo.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16C5F4-42D4-E54F-8800-F4F3A1AF791C}"/>
              </a:ext>
            </a:extLst>
          </p:cNvPr>
          <p:cNvGrpSpPr/>
          <p:nvPr/>
        </p:nvGrpSpPr>
        <p:grpSpPr>
          <a:xfrm>
            <a:off x="1602497" y="3838107"/>
            <a:ext cx="6627101" cy="2524919"/>
            <a:chOff x="280747" y="2228057"/>
            <a:chExt cx="6738074" cy="3954462"/>
          </a:xfrm>
        </p:grpSpPr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335AB2CE-D66B-7746-B445-1BBB7116A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562" y="3028157"/>
              <a:ext cx="343664" cy="482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83EA5117-0FC5-DB45-82D5-FCCA34D1E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7126" y="2342356"/>
              <a:ext cx="677542" cy="482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1400" b="1">
                  <a:latin typeface="Calibri" panose="020F0502020204030204" pitchFamily="34" charset="0"/>
                  <a:cs typeface="Calibri" panose="020F0502020204030204" pitchFamily="34" charset="0"/>
                </a:rPr>
                <a:t>T1</a:t>
              </a:r>
              <a:endParaRPr lang="pt-BR" altLang="en-US" sz="14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1C0CF4B7-90DD-774E-A59E-1ACABB288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150" y="2342356"/>
              <a:ext cx="677542" cy="482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1400" b="1">
                  <a:latin typeface="Calibri" panose="020F0502020204030204" pitchFamily="34" charset="0"/>
                  <a:cs typeface="Calibri" panose="020F0502020204030204" pitchFamily="34" charset="0"/>
                </a:rPr>
                <a:t>T2</a:t>
              </a:r>
              <a:endParaRPr lang="pt-BR" altLang="en-US" sz="14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B162F957-B006-9044-83AE-F3D9F5043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8350" y="2228057"/>
              <a:ext cx="0" cy="395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8ED5A181-EE4B-6F48-AACC-EE0006C08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562" y="2737644"/>
              <a:ext cx="25638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BBB64F7C-EA8B-B04D-A142-D65EBCB2C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418" y="2849941"/>
              <a:ext cx="2176130" cy="2169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Read(A)</a:t>
              </a:r>
            </a:p>
            <a:p>
              <a:pPr eaLnBrk="1" hangingPunct="1"/>
              <a:r>
                <a:rPr lang="en-US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Write(A+100)</a:t>
              </a:r>
            </a:p>
            <a:p>
              <a:pPr eaLnBrk="1" hangingPunct="1"/>
              <a:endParaRPr lang="en-US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endParaRPr lang="en-US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endParaRPr lang="en-US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r>
                <a:rPr lang="en-US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rollback</a:t>
              </a:r>
              <a:endParaRPr lang="pt-BR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2A375E2D-C003-184E-8591-28FB47887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4550" y="3317082"/>
              <a:ext cx="2146309" cy="2169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Read(A)</a:t>
              </a:r>
            </a:p>
            <a:p>
              <a:pPr eaLnBrk="1" hangingPunct="1"/>
              <a:r>
                <a:rPr lang="en-US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Write(A </a:t>
              </a:r>
              <a:r>
                <a:rPr lang="en-US" altLang="en-US" sz="140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 0</a:t>
              </a:r>
              <a:r>
                <a:rPr lang="en-US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  <a:p>
              <a:pPr eaLnBrk="1" hangingPunct="1"/>
              <a:endParaRPr lang="en-US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endParaRPr lang="en-US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endParaRPr lang="en-US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r>
                <a:rPr lang="en-US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commit</a:t>
              </a:r>
              <a:endParaRPr lang="pt-B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EA477F4A-691B-8442-BA60-1C22F3B71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268" y="2342356"/>
              <a:ext cx="0" cy="36893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 Box 12">
              <a:extLst>
                <a:ext uri="{FF2B5EF4-FFF2-40B4-BE49-F238E27FC236}">
                  <a16:creationId xmlns:a16="http://schemas.microsoft.com/office/drawing/2014/main" id="{B4E3FF8C-B522-4F4F-ABEE-902B05FD0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6087" y="3744849"/>
              <a:ext cx="1041892" cy="572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tempo</a:t>
              </a:r>
              <a:endParaRPr lang="pt-BR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 Box 13">
              <a:extLst>
                <a:ext uri="{FF2B5EF4-FFF2-40B4-BE49-F238E27FC236}">
                  <a16:creationId xmlns:a16="http://schemas.microsoft.com/office/drawing/2014/main" id="{C67A5767-28AA-0B42-9DB3-98ECAFCBA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859" y="2878934"/>
              <a:ext cx="2757962" cy="28439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pt-BR" altLang="en-U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Exemplo 1:</a:t>
              </a:r>
              <a:r>
                <a:rPr lang="pt-BR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eaLnBrk="1" hangingPunct="1"/>
              <a:endParaRPr lang="pt-BR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buFontTx/>
                <a:buChar char="•"/>
              </a:pPr>
              <a:r>
                <a:rPr lang="pt-BR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pt-BR" altLang="en-US" sz="1400" dirty="0">
                  <a:solidFill>
                    <a:srgbClr val="8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Transação </a:t>
              </a:r>
              <a:r>
                <a:rPr lang="pt-BR" altLang="en-US" sz="1400" b="1" dirty="0">
                  <a:solidFill>
                    <a:srgbClr val="8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pt-BR" altLang="en-US" sz="1400" b="1" baseline="-25000" dirty="0">
                  <a:solidFill>
                    <a:srgbClr val="8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pt-BR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: deposita 100 €</a:t>
              </a:r>
            </a:p>
            <a:p>
              <a:pPr eaLnBrk="1" hangingPunct="1"/>
              <a:r>
                <a:rPr lang="pt-BR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  na conta A. </a:t>
              </a:r>
            </a:p>
            <a:p>
              <a:pPr eaLnBrk="1" hangingPunct="1"/>
              <a:endParaRPr lang="pt-BR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buFontTx/>
                <a:buChar char="•"/>
              </a:pPr>
              <a:r>
                <a:rPr lang="pt-BR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pt-BR" altLang="en-US" sz="1400" dirty="0">
                  <a:solidFill>
                    <a:srgbClr val="8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Transação </a:t>
              </a:r>
              <a:r>
                <a:rPr lang="pt-BR" altLang="en-US" sz="1400" b="1" dirty="0">
                  <a:solidFill>
                    <a:srgbClr val="8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pt-BR" altLang="en-US" sz="1400" b="1" baseline="-25000" dirty="0">
                  <a:solidFill>
                    <a:srgbClr val="8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lang="pt-BR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: saca tudo de A.</a:t>
              </a:r>
            </a:p>
            <a:p>
              <a:pPr eaLnBrk="1" hangingPunct="1">
                <a:buFontTx/>
                <a:buChar char="•"/>
              </a:pPr>
              <a:endParaRPr lang="pt-BR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buFontTx/>
                <a:buChar char="•"/>
              </a:pPr>
              <a:r>
                <a:rPr lang="pt-BR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pt-BR" altLang="en-US" sz="1400" dirty="0">
                  <a:solidFill>
                    <a:srgbClr val="8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pt-BR" altLang="en-US" sz="1400" baseline="-25000" dirty="0">
                  <a:solidFill>
                    <a:srgbClr val="8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pt-BR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é cancelada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D7AFED8-3E39-C24B-BA21-69545DCABB4D}"/>
              </a:ext>
            </a:extLst>
          </p:cNvPr>
          <p:cNvSpPr/>
          <p:nvPr/>
        </p:nvSpPr>
        <p:spPr>
          <a:xfrm>
            <a:off x="5257800" y="6233027"/>
            <a:ext cx="3675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Resultado: foi possível sacar  100 € a mais.</a:t>
            </a:r>
          </a:p>
        </p:txBody>
      </p:sp>
    </p:spTree>
    <p:extLst>
      <p:ext uri="{BB962C8B-B14F-4D97-AF65-F5344CB8AC3E}">
        <p14:creationId xmlns:p14="http://schemas.microsoft.com/office/powerpoint/2010/main" val="2547362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52420"/>
            <a:ext cx="8229600" cy="914400"/>
          </a:xfrm>
        </p:spPr>
        <p:txBody>
          <a:bodyPr/>
          <a:lstStyle/>
          <a:p>
            <a:r>
              <a:rPr lang="en-US" dirty="0" err="1"/>
              <a:t>Problemas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 </a:t>
            </a:r>
            <a:r>
              <a:rPr lang="en-US" dirty="0" err="1"/>
              <a:t>Bloqueios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7383" y="1752600"/>
            <a:ext cx="7620000" cy="4001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b="1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endParaRPr lang="pt-PT" sz="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As condições para produzir um bloqueio  são as seguintes: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endParaRPr lang="pt-PT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Mútua exclusão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: quando as transações solicitam um controlo exclusivo  sobre o recurso.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Manter e Esperar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: a transação tem recursos alocados e está à espera de outros recursos de outras transações.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Nenhuma remoção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: as transações têm controlo sobre os recursos e só podem ser libertados unicamente por estas 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Espera Circular: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As transações que têm recursos alocados e esperam por outros recursos de outras transações</a:t>
            </a:r>
          </a:p>
        </p:txBody>
      </p:sp>
      <p:pic>
        <p:nvPicPr>
          <p:cNvPr id="5" name="Picture 4" descr="intersec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295400"/>
            <a:ext cx="1311966" cy="1160585"/>
          </a:xfrm>
          <a:prstGeom prst="rect">
            <a:avLst/>
          </a:prstGeom>
          <a:solidFill>
            <a:srgbClr val="D9D9D9"/>
          </a:solidFill>
          <a:ln w="25400">
            <a:solidFill>
              <a:srgbClr val="FF9933"/>
            </a:solidFill>
            <a:miter lim="800000"/>
            <a:headEnd/>
            <a:tailEnd/>
          </a:ln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84F9A30B-279D-1D49-B38A-26DC84033D0B}"/>
              </a:ext>
            </a:extLst>
          </p:cNvPr>
          <p:cNvSpPr txBox="1">
            <a:spLocks/>
          </p:cNvSpPr>
          <p:nvPr/>
        </p:nvSpPr>
        <p:spPr>
          <a:xfrm>
            <a:off x="3505200" y="38100"/>
            <a:ext cx="2438400" cy="685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Georgia" pitchFamily="18" charset="0"/>
              </a:rPr>
              <a:t>- </a:t>
            </a:r>
            <a:r>
              <a:rPr lang="en-US" sz="2800" dirty="0" err="1">
                <a:solidFill>
                  <a:schemeClr val="bg1"/>
                </a:solidFill>
                <a:latin typeface="Georgia" pitchFamily="18" charset="0"/>
              </a:rPr>
              <a:t>Bloqueios</a:t>
            </a:r>
            <a:endParaRPr lang="en-US" sz="28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56B19B-33C5-C143-9CB1-7C1EB0A02FB9}"/>
              </a:ext>
            </a:extLst>
          </p:cNvPr>
          <p:cNvSpPr/>
          <p:nvPr/>
        </p:nvSpPr>
        <p:spPr>
          <a:xfrm>
            <a:off x="495300" y="5705580"/>
            <a:ext cx="7484166" cy="79284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>
                <a:latin typeface="Calibri" panose="020F0502020204030204" pitchFamily="34" charset="0"/>
                <a:cs typeface="Calibri" panose="020F0502020204030204" pitchFamily="34" charset="0"/>
              </a:rPr>
              <a:t>Todas essas condições devem ocorrer simultaneamente para que ocorra um deadlock. Se uma dessas condições não ocorrer, não haverá deadlock.</a:t>
            </a:r>
          </a:p>
        </p:txBody>
      </p:sp>
    </p:spTree>
    <p:extLst>
      <p:ext uri="{BB962C8B-B14F-4D97-AF65-F5344CB8AC3E}">
        <p14:creationId xmlns:p14="http://schemas.microsoft.com/office/powerpoint/2010/main" val="811220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Cada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transação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é marcada com um </a:t>
            </a:r>
            <a:r>
              <a:rPr lang="pt-P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timestamp</a:t>
            </a:r>
            <a:r>
              <a:rPr lang="pt-P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lnSpc>
                <a:spcPct val="140000"/>
              </a:lnSpc>
              <a:buNone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	• pode ser a hora local: 2007-11-23 10:16:36.906</a:t>
            </a:r>
            <a:b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	• pode ser um identificador sequencial: 23, 24, 25,... </a:t>
            </a:r>
          </a:p>
          <a:p>
            <a:pPr marL="395478" indent="-285750">
              <a:lnSpc>
                <a:spcPct val="140000"/>
              </a:lnSpc>
              <a:buFont typeface="Wingdings" pitchFamily="2" charset="2"/>
              <a:buChar char="Ø"/>
            </a:pP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se uma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transação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i="1" dirty="0">
                <a:latin typeface="Calibri" panose="020F0502020204030204" pitchFamily="34" charset="0"/>
                <a:cs typeface="Calibri" panose="020F0502020204030204" pitchFamily="34" charset="0"/>
              </a:rPr>
              <a:t>Ti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existente possui um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timestamp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 TS(Ti), uma nova transação receberá um   TS(</a:t>
            </a:r>
            <a:r>
              <a:rPr lang="pt-P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Tk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) &gt; TS(</a:t>
            </a:r>
            <a:r>
              <a:rPr lang="pt-PT" sz="1600" i="1" dirty="0">
                <a:latin typeface="Calibri" panose="020F0502020204030204" pitchFamily="34" charset="0"/>
                <a:cs typeface="Calibri" panose="020F0502020204030204" pitchFamily="34" charset="0"/>
              </a:rPr>
              <a:t>Ti )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Cada objecto Q tem associado 2 </a:t>
            </a:r>
            <a:r>
              <a:rPr lang="pt-P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timestamps</a:t>
            </a:r>
            <a:r>
              <a:rPr lang="pt-P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lnSpc>
                <a:spcPct val="140000"/>
              </a:lnSpc>
              <a:buNone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W-</a:t>
            </a:r>
            <a:r>
              <a:rPr lang="pt-PT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timestamp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(Q) – o </a:t>
            </a:r>
            <a:r>
              <a:rPr lang="pt-P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timestamp</a:t>
            </a:r>
            <a:r>
              <a:rPr lang="pt-P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da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última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transação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que executou </a:t>
            </a:r>
            <a:r>
              <a:rPr lang="pt-P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write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PT" sz="16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109728" indent="0">
              <a:lnSpc>
                <a:spcPct val="140000"/>
              </a:lnSpc>
              <a:buNone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R-</a:t>
            </a:r>
            <a:r>
              <a:rPr lang="pt-PT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timestamp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(Q) – o </a:t>
            </a:r>
            <a:r>
              <a:rPr lang="pt-P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timestamp</a:t>
            </a:r>
            <a:r>
              <a:rPr lang="pt-P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da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última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transação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que executou </a:t>
            </a:r>
            <a:r>
              <a:rPr lang="pt-P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PT" sz="16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452628">
              <a:lnSpc>
                <a:spcPct val="140000"/>
              </a:lnSpc>
              <a:buFont typeface="Wingdings" pitchFamily="2" charset="2"/>
              <a:buChar char="Ø"/>
            </a:pP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2628">
              <a:lnSpc>
                <a:spcPct val="140000"/>
              </a:lnSpc>
              <a:buFont typeface="Wingdings" pitchFamily="2" charset="2"/>
              <a:buChar char="Ø"/>
            </a:pP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2628">
              <a:lnSpc>
                <a:spcPct val="140000"/>
              </a:lnSpc>
              <a:buFont typeface="Wingdings" pitchFamily="2" charset="2"/>
              <a:buChar char="Ø"/>
            </a:pP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71449" y="914400"/>
            <a:ext cx="8648701" cy="1066800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1800"/>
              </a:spcBef>
            </a:pPr>
            <a:r>
              <a:rPr lang="en-US" sz="2800" dirty="0" err="1">
                <a:cs typeface="Arial"/>
              </a:rPr>
              <a:t>Protocolo</a:t>
            </a:r>
            <a:r>
              <a:rPr lang="en-US" sz="2800" dirty="0">
                <a:cs typeface="Arial"/>
              </a:rPr>
              <a:t>  </a:t>
            </a:r>
            <a:r>
              <a:rPr lang="en-US" sz="2800" dirty="0" err="1">
                <a:cs typeface="Arial"/>
              </a:rPr>
              <a:t>baseado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em</a:t>
            </a:r>
            <a:r>
              <a:rPr lang="en-US" sz="2800" dirty="0">
                <a:cs typeface="Arial"/>
              </a:rPr>
              <a:t> timestamp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DFFBF1-CEFA-A347-9FDB-E4AF3D864008}"/>
              </a:ext>
            </a:extLst>
          </p:cNvPr>
          <p:cNvSpPr txBox="1">
            <a:spLocks/>
          </p:cNvSpPr>
          <p:nvPr/>
        </p:nvSpPr>
        <p:spPr>
          <a:xfrm>
            <a:off x="3505200" y="38100"/>
            <a:ext cx="2438400" cy="685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Georgia" pitchFamily="18" charset="0"/>
              </a:rPr>
              <a:t>- </a:t>
            </a:r>
            <a:r>
              <a:rPr lang="en-US" sz="2800" dirty="0" err="1">
                <a:solidFill>
                  <a:schemeClr val="bg1"/>
                </a:solidFill>
                <a:latin typeface="Georgia" pitchFamily="18" charset="0"/>
              </a:rPr>
              <a:t>Bloqueios</a:t>
            </a:r>
            <a:endParaRPr lang="en-US" sz="2800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44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752600"/>
            <a:ext cx="82296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Principio de Funcionamento:</a:t>
            </a:r>
          </a:p>
          <a:p>
            <a:pPr>
              <a:lnSpc>
                <a:spcPct val="60000"/>
              </a:lnSpc>
            </a:pPr>
            <a:endParaRPr lang="pt-BR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40000"/>
              </a:lnSpc>
              <a:buNone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“No acesso a um dado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por operações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conflituantes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, a ordem desse acesso deve ser equivalente à ordem do TS das transações envolvidas”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pt-B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40000"/>
              </a:lnSpc>
              <a:buFont typeface="Wingdings" charset="2"/>
              <a:buChar char="Ø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garante escalonamentos serializáveis através da ordenação  de operações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conflituantes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de acordo com TS, das transações envolvidas;</a:t>
            </a:r>
          </a:p>
          <a:p>
            <a:pPr marL="628650" lvl="1" indent="-171450">
              <a:lnSpc>
                <a:spcPct val="50000"/>
              </a:lnSpc>
              <a:buFont typeface="Wingdings" charset="2"/>
              <a:buChar char="Ø"/>
            </a:pPr>
            <a:endParaRPr lang="pt-BR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40000"/>
              </a:lnSpc>
              <a:buFont typeface="Wingdings" charset="2"/>
              <a:buChar char="Ø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Cada item de dados  possui um registo </a:t>
            </a:r>
          </a:p>
          <a:p>
            <a:pPr marL="914400" lvl="2" indent="0">
              <a:lnSpc>
                <a:spcPct val="140000"/>
              </a:lnSpc>
              <a:buNone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  &lt; ID_X, READ-TS, WRITE-TS&gt;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99" y="906476"/>
            <a:ext cx="8648701" cy="99852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1800"/>
              </a:spcBef>
            </a:pPr>
            <a:r>
              <a:rPr lang="en-US" sz="2800" dirty="0" err="1">
                <a:cs typeface="Arial"/>
              </a:rPr>
              <a:t>Protocolo</a:t>
            </a:r>
            <a:r>
              <a:rPr lang="en-US" sz="2800" dirty="0">
                <a:cs typeface="Arial"/>
              </a:rPr>
              <a:t>  </a:t>
            </a:r>
            <a:r>
              <a:rPr lang="en-US" sz="2800" dirty="0" err="1">
                <a:cs typeface="Arial"/>
              </a:rPr>
              <a:t>baseado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em</a:t>
            </a:r>
            <a:r>
              <a:rPr lang="en-US" sz="2800" dirty="0">
                <a:cs typeface="Arial"/>
              </a:rPr>
              <a:t> timestamp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905000" y="4590188"/>
            <a:ext cx="838200" cy="63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71900" y="4640988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5358824"/>
            <a:ext cx="2946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TS  da </a:t>
            </a:r>
            <a:r>
              <a:rPr lang="en-US" sz="1600" dirty="0" err="1">
                <a:latin typeface="Times New Roman"/>
                <a:cs typeface="Times New Roman"/>
              </a:rPr>
              <a:t>transação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mais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recente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que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leu</a:t>
            </a:r>
            <a:r>
              <a:rPr lang="en-US" sz="1600" dirty="0">
                <a:latin typeface="Times New Roman"/>
                <a:cs typeface="Times New Roman"/>
              </a:rPr>
              <a:t> o dado;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7200" y="5358824"/>
            <a:ext cx="2946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TS  da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actualizou</a:t>
            </a:r>
            <a:r>
              <a:rPr lang="en-US" dirty="0"/>
              <a:t> o dado;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CFBBB65-0636-E14D-984D-14B921925522}"/>
              </a:ext>
            </a:extLst>
          </p:cNvPr>
          <p:cNvSpPr txBox="1">
            <a:spLocks/>
          </p:cNvSpPr>
          <p:nvPr/>
        </p:nvSpPr>
        <p:spPr>
          <a:xfrm>
            <a:off x="3505200" y="38100"/>
            <a:ext cx="2438400" cy="685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Georgia" pitchFamily="18" charset="0"/>
              </a:rPr>
              <a:t>- </a:t>
            </a:r>
            <a:r>
              <a:rPr lang="en-US" sz="2800" dirty="0" err="1">
                <a:solidFill>
                  <a:schemeClr val="bg1"/>
                </a:solidFill>
                <a:latin typeface="Georgia" pitchFamily="18" charset="0"/>
              </a:rPr>
              <a:t>Bloqueios</a:t>
            </a:r>
            <a:endParaRPr lang="en-US" sz="2800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87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4800" y="1991699"/>
            <a:ext cx="3810000" cy="341850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buClr>
                <a:srgbClr val="800000"/>
              </a:buClr>
              <a:buFont typeface="Courier New" charset="0"/>
              <a:buNone/>
            </a:pPr>
            <a:r>
              <a:rPr lang="en-GB"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TS-</a:t>
            </a:r>
            <a:r>
              <a:rPr lang="en-GB" sz="1600" b="1" dirty="0" err="1">
                <a:solidFill>
                  <a:srgbClr val="800000"/>
                </a:solidFill>
                <a:latin typeface="Times New Roman"/>
                <a:cs typeface="Times New Roman"/>
              </a:rPr>
              <a:t>Básico</a:t>
            </a:r>
            <a:r>
              <a:rPr lang="en-GB"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(</a:t>
            </a:r>
            <a:r>
              <a:rPr lang="en-GB" sz="1600" b="1" dirty="0" err="1">
                <a:solidFill>
                  <a:srgbClr val="800000"/>
                </a:solidFill>
                <a:latin typeface="Times New Roman"/>
                <a:cs typeface="Times New Roman"/>
              </a:rPr>
              <a:t>Tx</a:t>
            </a:r>
            <a:r>
              <a:rPr lang="en-GB"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, dado, </a:t>
            </a:r>
            <a:r>
              <a:rPr lang="en-GB" sz="1600" b="1" dirty="0" err="1">
                <a:solidFill>
                  <a:srgbClr val="800000"/>
                </a:solidFill>
                <a:latin typeface="Times New Roman"/>
                <a:cs typeface="Times New Roman"/>
              </a:rPr>
              <a:t>operação</a:t>
            </a:r>
            <a:r>
              <a:rPr lang="en-GB"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)</a:t>
            </a:r>
          </a:p>
          <a:p>
            <a:pPr>
              <a:lnSpc>
                <a:spcPct val="100000"/>
              </a:lnSpc>
              <a:buFont typeface="Courier New" charset="0"/>
              <a:buNone/>
            </a:pPr>
            <a:endParaRPr lang="en-GB"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 charset="0"/>
              <a:buNone/>
            </a:pPr>
            <a:r>
              <a:rPr lang="en-GB" sz="1600" dirty="0">
                <a:latin typeface="Times New Roman"/>
                <a:cs typeface="Times New Roman"/>
              </a:rPr>
              <a:t>  Se </a:t>
            </a:r>
            <a:r>
              <a:rPr lang="en-GB" sz="1600" b="1" dirty="0" err="1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operação</a:t>
            </a:r>
            <a:r>
              <a:rPr lang="en-GB" sz="1600" b="1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ja-JP" altLang="en-GB" sz="1600" b="1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‘</a:t>
            </a:r>
            <a:r>
              <a:rPr lang="en-GB" sz="1600" b="1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READ</a:t>
            </a:r>
            <a:r>
              <a:rPr lang="ja-JP" altLang="en-GB" sz="1600" dirty="0">
                <a:solidFill>
                  <a:srgbClr val="008000"/>
                </a:solidFill>
                <a:latin typeface="Times New Roman"/>
                <a:cs typeface="Times New Roman"/>
              </a:rPr>
              <a:t>’</a:t>
            </a:r>
            <a:r>
              <a:rPr lang="en-GB" sz="1600" dirty="0"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00000"/>
              </a:lnSpc>
              <a:buFont typeface="Courier New" charset="0"/>
              <a:buNone/>
            </a:pPr>
            <a:endParaRPr lang="en-GB"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 charset="0"/>
              <a:buNone/>
            </a:pPr>
            <a:r>
              <a:rPr lang="en-GB" sz="1600" dirty="0">
                <a:latin typeface="Times New Roman"/>
                <a:cs typeface="Times New Roman"/>
              </a:rPr>
              <a:t>   </a:t>
            </a:r>
            <a:r>
              <a:rPr lang="en-GB" sz="1600" b="1" dirty="0">
                <a:latin typeface="Times New Roman"/>
                <a:cs typeface="Times New Roman"/>
              </a:rPr>
              <a:t> SE </a:t>
            </a:r>
            <a:r>
              <a:rPr lang="en-GB"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TS(T) &lt; Write-TS(X)</a:t>
            </a:r>
          </a:p>
          <a:p>
            <a:pPr indent="177800">
              <a:lnSpc>
                <a:spcPct val="100000"/>
              </a:lnSpc>
              <a:buFont typeface="Courier New" charset="0"/>
              <a:buNone/>
            </a:pPr>
            <a:r>
              <a:rPr lang="en-GB"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GB" sz="1600" b="1" dirty="0">
                <a:latin typeface="Times New Roman"/>
                <a:cs typeface="Times New Roman"/>
              </a:rPr>
              <a:t>ENTÃO</a:t>
            </a:r>
          </a:p>
          <a:p>
            <a:pPr>
              <a:lnSpc>
                <a:spcPct val="100000"/>
              </a:lnSpc>
              <a:buFont typeface="Courier New" charset="0"/>
              <a:buNone/>
            </a:pPr>
            <a:r>
              <a:rPr lang="en-GB" sz="1600" dirty="0">
                <a:latin typeface="Times New Roman"/>
                <a:cs typeface="Times New Roman"/>
              </a:rPr>
              <a:t> 	abort(T);</a:t>
            </a:r>
          </a:p>
          <a:p>
            <a:pPr>
              <a:lnSpc>
                <a:spcPct val="100000"/>
              </a:lnSpc>
              <a:buFont typeface="Courier New" charset="0"/>
              <a:buNone/>
            </a:pPr>
            <a:r>
              <a:rPr lang="en-GB" sz="1600" dirty="0">
                <a:latin typeface="Times New Roman"/>
                <a:cs typeface="Times New Roman"/>
              </a:rPr>
              <a:t>		restart(T) com novo TS;</a:t>
            </a:r>
          </a:p>
          <a:p>
            <a:pPr>
              <a:lnSpc>
                <a:spcPct val="50000"/>
              </a:lnSpc>
              <a:buFont typeface="Courier New" charset="0"/>
              <a:buNone/>
            </a:pPr>
            <a:r>
              <a:rPr lang="en-GB" sz="1600" dirty="0">
                <a:latin typeface="Times New Roman"/>
                <a:cs typeface="Times New Roman"/>
              </a:rPr>
              <a:t>  </a:t>
            </a:r>
            <a:r>
              <a:rPr lang="en-GB" sz="1200" dirty="0">
                <a:latin typeface="Times New Roman"/>
                <a:cs typeface="Times New Roman"/>
              </a:rPr>
              <a:t>  </a:t>
            </a:r>
            <a:r>
              <a:rPr lang="en-GB" sz="1050" dirty="0">
                <a:latin typeface="Times New Roman"/>
                <a:cs typeface="Times New Roman"/>
              </a:rPr>
              <a:t>  </a:t>
            </a:r>
            <a:endParaRPr lang="en-GB"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 charset="0"/>
              <a:buNone/>
            </a:pPr>
            <a:r>
              <a:rPr lang="en-GB" sz="1600" dirty="0">
                <a:latin typeface="Times New Roman"/>
                <a:cs typeface="Times New Roman"/>
              </a:rPr>
              <a:t>    </a:t>
            </a:r>
            <a:r>
              <a:rPr lang="en-GB" sz="1600" b="1" dirty="0">
                <a:latin typeface="Times New Roman"/>
                <a:cs typeface="Times New Roman"/>
              </a:rPr>
              <a:t> SENÃO </a:t>
            </a:r>
          </a:p>
          <a:p>
            <a:pPr>
              <a:lnSpc>
                <a:spcPct val="100000"/>
              </a:lnSpc>
              <a:buFont typeface="Courier New" charset="0"/>
              <a:buNone/>
            </a:pPr>
            <a:r>
              <a:rPr lang="en-GB" sz="1600" b="1" dirty="0">
                <a:latin typeface="Times New Roman"/>
                <a:cs typeface="Times New Roman"/>
              </a:rPr>
              <a:t>                 SE</a:t>
            </a:r>
            <a:r>
              <a:rPr lang="en-GB" sz="1600" dirty="0">
                <a:latin typeface="Times New Roman"/>
                <a:cs typeface="Times New Roman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TS(T) &gt;= Read-TS(X)</a:t>
            </a:r>
          </a:p>
          <a:p>
            <a:pPr>
              <a:lnSpc>
                <a:spcPct val="100000"/>
              </a:lnSpc>
              <a:buFont typeface="Courier New" charset="0"/>
              <a:buNone/>
            </a:pPr>
            <a:r>
              <a:rPr lang="en-GB"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                 </a:t>
            </a:r>
            <a:r>
              <a:rPr lang="en-GB" sz="1600" b="1" dirty="0">
                <a:latin typeface="Times New Roman"/>
                <a:cs typeface="Times New Roman"/>
              </a:rPr>
              <a:t>ENTÃO</a:t>
            </a:r>
            <a:r>
              <a:rPr lang="en-GB" sz="1600" dirty="0"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00000"/>
              </a:lnSpc>
              <a:buFont typeface="Courier New" charset="0"/>
              <a:buNone/>
            </a:pPr>
            <a:r>
              <a:rPr lang="en-GB" sz="1600" b="1" dirty="0">
                <a:latin typeface="Times New Roman"/>
                <a:cs typeface="Times New Roman"/>
              </a:rPr>
              <a:t>                               Read-TS(X) </a:t>
            </a:r>
            <a:r>
              <a:rPr lang="en-GB" sz="1600" b="1" dirty="0">
                <a:latin typeface="Times New Roman"/>
                <a:cs typeface="Times New Roman"/>
                <a:sym typeface="Wingdings" pitchFamily="2" charset="2"/>
              </a:rPr>
              <a:t></a:t>
            </a:r>
            <a:r>
              <a:rPr lang="en-GB" sz="1600" b="1" dirty="0">
                <a:latin typeface="Times New Roman"/>
                <a:cs typeface="Times New Roman"/>
              </a:rPr>
              <a:t> TS(T);</a:t>
            </a:r>
          </a:p>
          <a:p>
            <a:pPr>
              <a:lnSpc>
                <a:spcPct val="100000"/>
              </a:lnSpc>
              <a:buFont typeface="Courier New" charset="0"/>
              <a:buNone/>
            </a:pPr>
            <a:r>
              <a:rPr lang="en-GB" sz="1600"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90499" y="906476"/>
            <a:ext cx="8648701" cy="84612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1800"/>
              </a:spcBef>
            </a:pPr>
            <a:r>
              <a:rPr lang="en-US" sz="2800" dirty="0" err="1">
                <a:cs typeface="Arial"/>
              </a:rPr>
              <a:t>Protocolo</a:t>
            </a:r>
            <a:r>
              <a:rPr lang="en-US" sz="2800" dirty="0">
                <a:cs typeface="Arial"/>
              </a:rPr>
              <a:t>  </a:t>
            </a:r>
            <a:r>
              <a:rPr lang="en-US" sz="2800" dirty="0" err="1">
                <a:cs typeface="Arial"/>
              </a:rPr>
              <a:t>baseado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em</a:t>
            </a:r>
            <a:r>
              <a:rPr lang="en-US" sz="2800" dirty="0">
                <a:cs typeface="Arial"/>
              </a:rPr>
              <a:t> timestamp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0" y="2012218"/>
            <a:ext cx="4267200" cy="339798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9pPr>
          </a:lstStyle>
          <a:p>
            <a:r>
              <a:rPr lang="en-GB"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TS-</a:t>
            </a:r>
            <a:r>
              <a:rPr lang="en-GB" sz="1600" b="1" dirty="0" err="1">
                <a:solidFill>
                  <a:srgbClr val="800000"/>
                </a:solidFill>
                <a:latin typeface="Times New Roman"/>
                <a:cs typeface="Times New Roman"/>
              </a:rPr>
              <a:t>Básico</a:t>
            </a:r>
            <a:r>
              <a:rPr lang="en-GB"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(</a:t>
            </a:r>
            <a:r>
              <a:rPr lang="en-GB" sz="1600" b="1" dirty="0" err="1">
                <a:solidFill>
                  <a:srgbClr val="800000"/>
                </a:solidFill>
                <a:latin typeface="Times New Roman"/>
                <a:cs typeface="Times New Roman"/>
              </a:rPr>
              <a:t>Tx</a:t>
            </a:r>
            <a:r>
              <a:rPr lang="en-GB"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, dado, </a:t>
            </a:r>
            <a:r>
              <a:rPr lang="en-GB" sz="1600" b="1" dirty="0" err="1">
                <a:solidFill>
                  <a:srgbClr val="800000"/>
                </a:solidFill>
                <a:latin typeface="Times New Roman"/>
                <a:cs typeface="Times New Roman"/>
              </a:rPr>
              <a:t>operação</a:t>
            </a:r>
            <a:r>
              <a:rPr lang="en-GB"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)</a:t>
            </a:r>
          </a:p>
          <a:p>
            <a:pPr>
              <a:lnSpc>
                <a:spcPct val="100000"/>
              </a:lnSpc>
              <a:buFont typeface="Courier New" charset="0"/>
              <a:buNone/>
            </a:pPr>
            <a:endParaRPr lang="en-GB"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 charset="0"/>
              <a:buNone/>
            </a:pPr>
            <a:r>
              <a:rPr lang="en-GB" sz="1600" dirty="0">
                <a:latin typeface="Times New Roman"/>
                <a:cs typeface="Times New Roman"/>
              </a:rPr>
              <a:t>Se </a:t>
            </a:r>
            <a:r>
              <a:rPr lang="en-GB" sz="1600" b="1" dirty="0" err="1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operação</a:t>
            </a:r>
            <a:r>
              <a:rPr lang="en-GB" sz="1600" b="1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ja-JP" altLang="en-GB" sz="1600" b="1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‘</a:t>
            </a:r>
            <a:r>
              <a:rPr lang="en-GB" sz="1600" b="1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WRITE</a:t>
            </a:r>
            <a:r>
              <a:rPr lang="ja-JP" altLang="en-GB" sz="1600" dirty="0">
                <a:solidFill>
                  <a:srgbClr val="008000"/>
                </a:solidFill>
                <a:latin typeface="Times New Roman"/>
                <a:cs typeface="Times New Roman"/>
              </a:rPr>
              <a:t>’</a:t>
            </a:r>
            <a:r>
              <a:rPr lang="en-GB" sz="1600" dirty="0"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00000"/>
              </a:lnSpc>
              <a:buFont typeface="Courier New" charset="0"/>
              <a:buNone/>
            </a:pPr>
            <a:endParaRPr lang="en-GB"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Courier New" charset="0"/>
              <a:buNone/>
              <a:tabLst>
                <a:tab pos="0" algn="l"/>
                <a:tab pos="1778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Times New Roman"/>
                <a:cs typeface="Times New Roman"/>
              </a:rPr>
              <a:t> </a:t>
            </a:r>
            <a:r>
              <a:rPr lang="en-GB" sz="1600" b="1" dirty="0">
                <a:latin typeface="Times New Roman"/>
                <a:cs typeface="Times New Roman"/>
              </a:rPr>
              <a:t>SE</a:t>
            </a:r>
            <a:r>
              <a:rPr lang="en-GB" sz="1600" dirty="0">
                <a:latin typeface="Times New Roman"/>
                <a:cs typeface="Times New Roman"/>
              </a:rPr>
              <a:t> </a:t>
            </a:r>
            <a:r>
              <a:rPr lang="en-GB" sz="1600" b="1" dirty="0">
                <a:latin typeface="Times New Roman"/>
                <a:cs typeface="Times New Roman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TS(T)&lt; Read-TS(X) OU  TS(T) &lt; Write-TS(X)</a:t>
            </a:r>
            <a:r>
              <a:rPr lang="en-GB" sz="1400" dirty="0"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00000"/>
              </a:lnSpc>
              <a:buClr>
                <a:srgbClr val="FF9966"/>
              </a:buClr>
              <a:buFont typeface="Courier New" charset="0"/>
              <a:buNone/>
            </a:pPr>
            <a:r>
              <a:rPr lang="en-GB" sz="1600" b="1" dirty="0">
                <a:latin typeface="Times New Roman"/>
                <a:cs typeface="Times New Roman"/>
              </a:rPr>
              <a:t>   </a:t>
            </a:r>
          </a:p>
          <a:p>
            <a:pPr>
              <a:lnSpc>
                <a:spcPct val="100000"/>
              </a:lnSpc>
              <a:buClr>
                <a:srgbClr val="FF9966"/>
              </a:buClr>
              <a:buFont typeface="Courier New" charset="0"/>
              <a:buNone/>
            </a:pPr>
            <a:r>
              <a:rPr lang="en-GB" sz="1600" b="1" dirty="0">
                <a:latin typeface="Times New Roman"/>
                <a:cs typeface="Times New Roman"/>
              </a:rPr>
              <a:t> ENTÃO</a:t>
            </a:r>
          </a:p>
          <a:p>
            <a:pPr>
              <a:lnSpc>
                <a:spcPct val="100000"/>
              </a:lnSpc>
              <a:buFont typeface="Courier New" charset="0"/>
              <a:buNone/>
            </a:pPr>
            <a:r>
              <a:rPr lang="en-GB" sz="1600" dirty="0">
                <a:latin typeface="Times New Roman"/>
                <a:cs typeface="Times New Roman"/>
              </a:rPr>
              <a:t> 	abort(T);</a:t>
            </a:r>
          </a:p>
          <a:p>
            <a:pPr>
              <a:lnSpc>
                <a:spcPct val="100000"/>
              </a:lnSpc>
              <a:buFont typeface="Courier New" charset="0"/>
              <a:buNone/>
            </a:pPr>
            <a:r>
              <a:rPr lang="en-GB" sz="1600" dirty="0">
                <a:latin typeface="Times New Roman"/>
                <a:cs typeface="Times New Roman"/>
              </a:rPr>
              <a:t>		restart(T) com novo TS;</a:t>
            </a:r>
          </a:p>
          <a:p>
            <a:pPr>
              <a:lnSpc>
                <a:spcPct val="100000"/>
              </a:lnSpc>
              <a:buFont typeface="Courier New" charset="0"/>
              <a:buNone/>
            </a:pPr>
            <a:r>
              <a:rPr lang="en-GB" sz="1600" dirty="0">
                <a:latin typeface="Times New Roman"/>
                <a:cs typeface="Times New Roman"/>
              </a:rPr>
              <a:t>    	 </a:t>
            </a:r>
          </a:p>
          <a:p>
            <a:pPr>
              <a:lnSpc>
                <a:spcPct val="100000"/>
              </a:lnSpc>
              <a:buFont typeface="Courier New" charset="0"/>
              <a:buNone/>
            </a:pPr>
            <a:r>
              <a:rPr lang="en-GB" sz="1600" b="1" dirty="0">
                <a:latin typeface="Times New Roman"/>
                <a:cs typeface="Times New Roman"/>
              </a:rPr>
              <a:t>SENÃO</a:t>
            </a:r>
            <a:r>
              <a:rPr lang="en-GB" sz="1600" dirty="0">
                <a:latin typeface="Times New Roman"/>
                <a:cs typeface="Times New Roman"/>
              </a:rPr>
              <a:t>	   </a:t>
            </a:r>
          </a:p>
          <a:p>
            <a:pPr>
              <a:lnSpc>
                <a:spcPct val="100000"/>
              </a:lnSpc>
              <a:buFont typeface="Courier New" charset="0"/>
              <a:buNone/>
            </a:pPr>
            <a:r>
              <a:rPr lang="en-GB" sz="1600" dirty="0">
                <a:latin typeface="Times New Roman"/>
                <a:cs typeface="Times New Roman"/>
              </a:rPr>
              <a:t>                   </a:t>
            </a:r>
            <a:r>
              <a:rPr lang="en-GB" sz="1600" dirty="0" err="1">
                <a:latin typeface="Times New Roman"/>
                <a:cs typeface="Times New Roman"/>
              </a:rPr>
              <a:t>executar</a:t>
            </a:r>
            <a:r>
              <a:rPr lang="en-GB" sz="1600" dirty="0">
                <a:latin typeface="Times New Roman"/>
                <a:cs typeface="Times New Roman"/>
              </a:rPr>
              <a:t> write(dado);</a:t>
            </a:r>
          </a:p>
          <a:p>
            <a:pPr>
              <a:lnSpc>
                <a:spcPct val="150000"/>
              </a:lnSpc>
              <a:buFont typeface="Courier New" charset="0"/>
              <a:buNone/>
            </a:pPr>
            <a:r>
              <a:rPr lang="en-GB" sz="1600" dirty="0">
                <a:latin typeface="Times New Roman"/>
                <a:cs typeface="Times New Roman"/>
              </a:rPr>
              <a:t>	  	</a:t>
            </a:r>
            <a:r>
              <a:rPr lang="en-GB" sz="1600" b="1" dirty="0">
                <a:latin typeface="Times New Roman"/>
                <a:cs typeface="Times New Roman"/>
              </a:rPr>
              <a:t>Write-TS(X) </a:t>
            </a:r>
            <a:r>
              <a:rPr lang="en-GB" sz="1600" b="1" dirty="0">
                <a:latin typeface="Times New Roman"/>
                <a:cs typeface="Times New Roman"/>
                <a:sym typeface="Wingdings" pitchFamily="2" charset="2"/>
              </a:rPr>
              <a:t></a:t>
            </a:r>
            <a:r>
              <a:rPr lang="en-GB" sz="1600" b="1" dirty="0">
                <a:latin typeface="Times New Roman"/>
                <a:cs typeface="Times New Roman"/>
              </a:rPr>
              <a:t> TS(T);</a:t>
            </a:r>
            <a:r>
              <a:rPr lang="en-GB" sz="1600" dirty="0">
                <a:latin typeface="Times New Roman"/>
                <a:cs typeface="Times New Roman"/>
              </a:rPr>
              <a:t> 	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BD29707-F2AE-0743-8B25-9DFF3F61F5C3}"/>
              </a:ext>
            </a:extLst>
          </p:cNvPr>
          <p:cNvSpPr txBox="1">
            <a:spLocks/>
          </p:cNvSpPr>
          <p:nvPr/>
        </p:nvSpPr>
        <p:spPr>
          <a:xfrm>
            <a:off x="3505200" y="38100"/>
            <a:ext cx="2438400" cy="685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Georgia" pitchFamily="18" charset="0"/>
              </a:rPr>
              <a:t>- </a:t>
            </a:r>
            <a:r>
              <a:rPr lang="en-US" sz="2800" dirty="0" err="1">
                <a:solidFill>
                  <a:schemeClr val="bg1"/>
                </a:solidFill>
                <a:latin typeface="Georgia" pitchFamily="18" charset="0"/>
              </a:rPr>
              <a:t>Bloqueios</a:t>
            </a:r>
            <a:endParaRPr lang="en-US" sz="2800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47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2520" b="42014"/>
          <a:stretch/>
        </p:blipFill>
        <p:spPr>
          <a:xfrm rot="5400000">
            <a:off x="5429250" y="1873250"/>
            <a:ext cx="546100" cy="42418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66699" y="906476"/>
            <a:ext cx="8648701" cy="8461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 err="1">
                <a:cs typeface="Arial"/>
              </a:rPr>
              <a:t>Protocolo</a:t>
            </a:r>
            <a:r>
              <a:rPr lang="en-US" dirty="0">
                <a:cs typeface="Arial"/>
              </a:rPr>
              <a:t>  </a:t>
            </a:r>
            <a:r>
              <a:rPr lang="en-US" dirty="0" err="1">
                <a:cs typeface="Arial"/>
              </a:rPr>
              <a:t>baseado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em</a:t>
            </a:r>
            <a:r>
              <a:rPr lang="en-US" dirty="0">
                <a:cs typeface="Arial"/>
              </a:rPr>
              <a:t> timestamp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1454563"/>
            <a:ext cx="2590800" cy="24375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buFont typeface="Courier New" charset="0"/>
              <a:buNone/>
            </a:pPr>
            <a:r>
              <a:rPr lang="en-GB" sz="1200" b="1" dirty="0">
                <a:latin typeface="Times New Roman"/>
                <a:cs typeface="Times New Roman"/>
              </a:rPr>
              <a:t>Read</a:t>
            </a:r>
          </a:p>
          <a:p>
            <a:pPr>
              <a:lnSpc>
                <a:spcPct val="100000"/>
              </a:lnSpc>
              <a:buFont typeface="Courier New" charset="0"/>
              <a:buNone/>
            </a:pPr>
            <a:r>
              <a:rPr lang="en-GB" sz="1200" b="1" dirty="0">
                <a:latin typeface="Times New Roman"/>
                <a:cs typeface="Times New Roman"/>
              </a:rPr>
              <a:t> SE </a:t>
            </a:r>
            <a:r>
              <a:rPr lang="en-GB"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TS(T) &lt; Write-TS(X)</a:t>
            </a:r>
          </a:p>
          <a:p>
            <a:pPr indent="177800">
              <a:lnSpc>
                <a:spcPct val="100000"/>
              </a:lnSpc>
              <a:buFont typeface="Courier New" charset="0"/>
              <a:buNone/>
            </a:pPr>
            <a:r>
              <a:rPr lang="en-GB"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GB" sz="1200" b="1" dirty="0">
                <a:latin typeface="Times New Roman"/>
                <a:cs typeface="Times New Roman"/>
              </a:rPr>
              <a:t>ENTÃO </a:t>
            </a:r>
            <a:r>
              <a:rPr lang="en-GB" sz="1200" b="1" dirty="0" err="1">
                <a:latin typeface="Times New Roman"/>
                <a:cs typeface="Times New Roman"/>
              </a:rPr>
              <a:t>aborta</a:t>
            </a:r>
            <a:endParaRPr lang="en-GB" sz="1200" b="1" dirty="0">
              <a:latin typeface="Times New Roman"/>
              <a:cs typeface="Times New Roman"/>
            </a:endParaRPr>
          </a:p>
          <a:p>
            <a:pPr>
              <a:lnSpc>
                <a:spcPct val="70000"/>
              </a:lnSpc>
              <a:buFont typeface="Courier New" charset="0"/>
              <a:buNone/>
            </a:pPr>
            <a:endParaRPr lang="en-GB" sz="1200" b="1" dirty="0">
              <a:latin typeface="Times New Roman"/>
              <a:cs typeface="Times New Roman"/>
            </a:endParaRPr>
          </a:p>
          <a:p>
            <a:pPr>
              <a:lnSpc>
                <a:spcPct val="70000"/>
              </a:lnSpc>
              <a:buFont typeface="Courier New" charset="0"/>
              <a:buNone/>
            </a:pPr>
            <a:r>
              <a:rPr lang="en-GB" sz="1200" b="1" dirty="0">
                <a:latin typeface="Times New Roman"/>
                <a:cs typeface="Times New Roman"/>
              </a:rPr>
              <a:t>SE</a:t>
            </a:r>
            <a:r>
              <a:rPr lang="en-GB" sz="1200" dirty="0">
                <a:latin typeface="Times New Roman"/>
                <a:cs typeface="Times New Roman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 TS(T) &gt;= Read-TS(X)</a:t>
            </a:r>
          </a:p>
          <a:p>
            <a:pPr>
              <a:lnSpc>
                <a:spcPct val="70000"/>
              </a:lnSpc>
              <a:buFont typeface="Courier New" charset="0"/>
              <a:buNone/>
            </a:pPr>
            <a:r>
              <a:rPr lang="en-GB" sz="1200" b="1" dirty="0">
                <a:latin typeface="Times New Roman"/>
                <a:cs typeface="Times New Roman"/>
              </a:rPr>
              <a:t>ENTÃO</a:t>
            </a:r>
            <a:r>
              <a:rPr lang="en-GB" sz="1200" dirty="0"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70000"/>
              </a:lnSpc>
              <a:buFont typeface="Courier New" charset="0"/>
              <a:buNone/>
            </a:pPr>
            <a:r>
              <a:rPr lang="en-GB" sz="1200" b="1" dirty="0">
                <a:latin typeface="Times New Roman"/>
                <a:cs typeface="Times New Roman"/>
              </a:rPr>
              <a:t>                 Read-TS(X) </a:t>
            </a:r>
            <a:r>
              <a:rPr lang="en-GB" sz="1200" b="1" dirty="0">
                <a:latin typeface="Times New Roman"/>
                <a:cs typeface="Times New Roman"/>
                <a:sym typeface="Wingdings" pitchFamily="2" charset="2"/>
              </a:rPr>
              <a:t></a:t>
            </a:r>
            <a:r>
              <a:rPr lang="en-GB" sz="1200" b="1" dirty="0">
                <a:latin typeface="Times New Roman"/>
                <a:cs typeface="Times New Roman"/>
              </a:rPr>
              <a:t> TS(T);</a:t>
            </a:r>
          </a:p>
          <a:p>
            <a:pPr>
              <a:lnSpc>
                <a:spcPct val="70000"/>
              </a:lnSpc>
              <a:buFont typeface="Courier New" charset="0"/>
              <a:buNone/>
            </a:pPr>
            <a:endParaRPr lang="en-GB" sz="12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 charset="0"/>
              <a:buNone/>
            </a:pPr>
            <a:r>
              <a:rPr lang="en-GB" sz="1200" b="1" dirty="0">
                <a:latin typeface="Times New Roman"/>
                <a:cs typeface="Times New Roman"/>
              </a:rPr>
              <a:t>Write</a:t>
            </a:r>
          </a:p>
          <a:p>
            <a:pPr marL="266700" indent="-266700"/>
            <a:r>
              <a:rPr lang="en-GB" sz="1400" b="1" dirty="0">
                <a:latin typeface="Times New Roman"/>
                <a:cs typeface="Times New Roman"/>
              </a:rPr>
              <a:t>SE</a:t>
            </a:r>
            <a:r>
              <a:rPr lang="en-GB" sz="1400" dirty="0">
                <a:latin typeface="Times New Roman"/>
                <a:cs typeface="Times New Roman"/>
              </a:rPr>
              <a:t> </a:t>
            </a:r>
            <a:r>
              <a:rPr lang="en-GB" sz="1400" b="1" dirty="0">
                <a:latin typeface="Times New Roman"/>
                <a:cs typeface="Times New Roman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TS(T)&lt; Read-TS(X) OU             TS(T) &lt; Write-TS(X)</a:t>
            </a:r>
            <a:r>
              <a:rPr lang="en-GB" sz="1200" dirty="0"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00000"/>
              </a:lnSpc>
              <a:buFont typeface="Courier New" charset="0"/>
              <a:buNone/>
            </a:pPr>
            <a:r>
              <a:rPr lang="en-GB" sz="1200" b="1" dirty="0">
                <a:latin typeface="Times New Roman"/>
                <a:cs typeface="Times New Roman"/>
              </a:rPr>
              <a:t>ENTÃO </a:t>
            </a:r>
            <a:r>
              <a:rPr lang="en-GB" sz="1200" b="1" dirty="0" err="1">
                <a:latin typeface="Times New Roman"/>
                <a:cs typeface="Times New Roman"/>
              </a:rPr>
              <a:t>aborta</a:t>
            </a:r>
            <a:endParaRPr lang="en-GB" sz="12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Courier New" charset="0"/>
              <a:buNone/>
              <a:tabLst>
                <a:tab pos="0" algn="l"/>
                <a:tab pos="1778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Times New Roman"/>
                <a:cs typeface="Times New Roman"/>
              </a:rPr>
              <a:t>SENÃO</a:t>
            </a:r>
            <a:r>
              <a:rPr lang="en-GB" sz="1200" dirty="0"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00000"/>
              </a:lnSpc>
              <a:buFont typeface="Courier New" charset="0"/>
              <a:buNone/>
            </a:pPr>
            <a:r>
              <a:rPr lang="en-GB" sz="1200" b="1" dirty="0">
                <a:latin typeface="Times New Roman"/>
                <a:cs typeface="Times New Roman"/>
              </a:rPr>
              <a:t>                 Write-TS(X) </a:t>
            </a:r>
            <a:r>
              <a:rPr lang="en-GB" sz="1200" b="1" dirty="0">
                <a:latin typeface="Times New Roman"/>
                <a:cs typeface="Times New Roman"/>
                <a:sym typeface="Wingdings" pitchFamily="2" charset="2"/>
              </a:rPr>
              <a:t></a:t>
            </a:r>
            <a:r>
              <a:rPr lang="en-GB" sz="1200" b="1" dirty="0">
                <a:latin typeface="Times New Roman"/>
                <a:cs typeface="Times New Roman"/>
              </a:rPr>
              <a:t> TS(T);</a:t>
            </a:r>
            <a:r>
              <a:rPr lang="en-GB" sz="1200" dirty="0">
                <a:latin typeface="Times New Roman"/>
                <a:cs typeface="Times New Roman"/>
              </a:rPr>
              <a:t> </a:t>
            </a:r>
            <a:endParaRPr lang="en-GB" sz="1200" b="1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57639"/>
          <a:stretch/>
        </p:blipFill>
        <p:spPr>
          <a:xfrm rot="5400000">
            <a:off x="165100" y="1993900"/>
            <a:ext cx="3276600" cy="309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5854" b="42014"/>
          <a:stretch/>
        </p:blipFill>
        <p:spPr>
          <a:xfrm rot="5400000">
            <a:off x="4311650" y="3270250"/>
            <a:ext cx="2628900" cy="4241800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8D523D66-58B0-6543-A4B5-7CBD6B400C3E}"/>
              </a:ext>
            </a:extLst>
          </p:cNvPr>
          <p:cNvSpPr txBox="1">
            <a:spLocks/>
          </p:cNvSpPr>
          <p:nvPr/>
        </p:nvSpPr>
        <p:spPr>
          <a:xfrm>
            <a:off x="3505200" y="38100"/>
            <a:ext cx="2438400" cy="685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Georgia" pitchFamily="18" charset="0"/>
              </a:rPr>
              <a:t>- </a:t>
            </a:r>
            <a:r>
              <a:rPr lang="en-US" sz="2800" dirty="0" err="1">
                <a:solidFill>
                  <a:schemeClr val="bg1"/>
                </a:solidFill>
                <a:latin typeface="Georgia" pitchFamily="18" charset="0"/>
              </a:rPr>
              <a:t>Bloqueios</a:t>
            </a:r>
            <a:endParaRPr lang="en-US" sz="2800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40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6FBC09-AE46-1943-8012-99A00EF5B68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04800" y="1143001"/>
            <a:ext cx="8588375" cy="53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38150" lvl="1" indent="-342900">
              <a:lnSpc>
                <a:spcPct val="150000"/>
              </a:lnSpc>
              <a:buSzPct val="100000"/>
              <a:buFont typeface="+mj-lt"/>
              <a:buAutoNum type="arabicPeriod" startAt="2"/>
              <a:defRPr/>
            </a:pP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Leitura não repetível (</a:t>
            </a:r>
            <a:r>
              <a:rPr lang="en-US" alt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Nonrepeatable Read)</a:t>
            </a:r>
            <a:endParaRPr lang="pt-B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60AB387-DE4B-E446-84EC-99974B693B05}"/>
              </a:ext>
            </a:extLst>
          </p:cNvPr>
          <p:cNvSpPr txBox="1">
            <a:spLocks/>
          </p:cNvSpPr>
          <p:nvPr/>
        </p:nvSpPr>
        <p:spPr>
          <a:xfrm>
            <a:off x="3429000" y="76200"/>
            <a:ext cx="3352800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150000"/>
              </a:lnSpc>
            </a:pPr>
            <a:r>
              <a:rPr lang="pt-PT" sz="2800" dirty="0">
                <a:solidFill>
                  <a:schemeClr val="bg1"/>
                </a:solidFill>
                <a:latin typeface="Georgia" pitchFamily="18" charset="0"/>
              </a:rPr>
              <a:t>- Escalonamentos</a:t>
            </a:r>
            <a:endParaRPr lang="en-US" sz="28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1CA56C-C253-A847-8BB9-9D07F010DE33}"/>
              </a:ext>
            </a:extLst>
          </p:cNvPr>
          <p:cNvSpPr/>
          <p:nvPr/>
        </p:nvSpPr>
        <p:spPr>
          <a:xfrm>
            <a:off x="311726" y="1600200"/>
            <a:ext cx="7403523" cy="153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4025" lvl="1" indent="-3175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transação 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lê um dado </a:t>
            </a:r>
          </a:p>
          <a:p>
            <a:pPr marL="454025" lvl="1" indent="-3175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esse dado é modificado por uma transação 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’ que começou depois de 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4025" lvl="1" indent="-3175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‘ é efetivada</a:t>
            </a:r>
          </a:p>
          <a:p>
            <a:pPr marL="454025" lvl="1" indent="-3175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tentar reler o mesmo dado, obterá valores diferentes (</a:t>
            </a:r>
            <a:r>
              <a:rPr lang="pt-BR" alt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nonrepeatable</a:t>
            </a:r>
            <a:r>
              <a:rPr lang="pt-BR" alt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1CA4B2-17D4-DC46-88BA-2F2D6A39A401}"/>
              </a:ext>
            </a:extLst>
          </p:cNvPr>
          <p:cNvGrpSpPr/>
          <p:nvPr/>
        </p:nvGrpSpPr>
        <p:grpSpPr>
          <a:xfrm>
            <a:off x="889876" y="3276600"/>
            <a:ext cx="7191341" cy="2557269"/>
            <a:chOff x="96142" y="1443832"/>
            <a:chExt cx="7191341" cy="3377494"/>
          </a:xfrm>
        </p:grpSpPr>
        <p:sp>
          <p:nvSpPr>
            <p:cNvPr id="19" name="Text Box 4">
              <a:extLst>
                <a:ext uri="{FF2B5EF4-FFF2-40B4-BE49-F238E27FC236}">
                  <a16:creationId xmlns:a16="http://schemas.microsoft.com/office/drawing/2014/main" id="{AF9F26C7-57CC-1A43-9BD4-CB23B81B7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800" y="2243931"/>
              <a:ext cx="184731" cy="406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248C56FE-C61F-964C-8D10-3BE5FFD87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363" y="1558132"/>
              <a:ext cx="364202" cy="406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1400" b="1">
                  <a:latin typeface="Calibri" panose="020F0502020204030204" pitchFamily="34" charset="0"/>
                  <a:cs typeface="Calibri" panose="020F0502020204030204" pitchFamily="34" charset="0"/>
                </a:rPr>
                <a:t>T1</a:t>
              </a:r>
              <a:endParaRPr lang="pt-BR" altLang="en-US" sz="14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 Box 6">
              <a:extLst>
                <a:ext uri="{FF2B5EF4-FFF2-40B4-BE49-F238E27FC236}">
                  <a16:creationId xmlns:a16="http://schemas.microsoft.com/office/drawing/2014/main" id="{40D7C894-CDA8-AE4D-BCA6-4AA5A7310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388" y="1558132"/>
              <a:ext cx="364202" cy="406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1400" b="1">
                  <a:latin typeface="Calibri" panose="020F0502020204030204" pitchFamily="34" charset="0"/>
                  <a:cs typeface="Calibri" panose="020F0502020204030204" pitchFamily="34" charset="0"/>
                </a:rPr>
                <a:t>T2</a:t>
              </a:r>
              <a:endParaRPr lang="pt-BR" altLang="en-US" sz="14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7">
              <a:extLst>
                <a:ext uri="{FF2B5EF4-FFF2-40B4-BE49-F238E27FC236}">
                  <a16:creationId xmlns:a16="http://schemas.microsoft.com/office/drawing/2014/main" id="{C38B18ED-39D8-EF44-996C-FBA24B2C16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6489" y="1443832"/>
              <a:ext cx="42439" cy="32204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8">
              <a:extLst>
                <a:ext uri="{FF2B5EF4-FFF2-40B4-BE49-F238E27FC236}">
                  <a16:creationId xmlns:a16="http://schemas.microsoft.com/office/drawing/2014/main" id="{AE1ED290-7B35-894C-99D7-7CD6AF74C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926" y="1949217"/>
              <a:ext cx="2870687" cy="42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 Box 9">
              <a:extLst>
                <a:ext uri="{FF2B5EF4-FFF2-40B4-BE49-F238E27FC236}">
                  <a16:creationId xmlns:a16="http://schemas.microsoft.com/office/drawing/2014/main" id="{ADBFA147-2B4E-8E43-AE8D-91BC4C8F0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8939" y="2045023"/>
              <a:ext cx="1469761" cy="1260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r>
                <a:rPr lang="en-US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Read(A=lotado-1)</a:t>
              </a:r>
            </a:p>
            <a:p>
              <a:pPr eaLnBrk="1" hangingPunct="1"/>
              <a:r>
                <a:rPr lang="en-US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Write(A </a:t>
              </a:r>
              <a:r>
                <a:rPr lang="en-US" altLang="en-US" sz="14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 A+1</a:t>
              </a:r>
              <a:r>
                <a:rPr lang="en-US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  <a:p>
              <a:pPr eaLnBrk="1" hangingPunct="1"/>
              <a:r>
                <a:rPr lang="en-US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commit</a:t>
              </a:r>
              <a:endParaRPr lang="pt-BR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 Box 10">
              <a:extLst>
                <a:ext uri="{FF2B5EF4-FFF2-40B4-BE49-F238E27FC236}">
                  <a16:creationId xmlns:a16="http://schemas.microsoft.com/office/drawing/2014/main" id="{AFCE9885-9B75-DB4D-B9D0-C6F22F17F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254" y="2112916"/>
              <a:ext cx="1469761" cy="1829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Read(A=lotado-1)</a:t>
              </a:r>
            </a:p>
            <a:p>
              <a:pPr eaLnBrk="1" hangingPunct="1"/>
              <a:endParaRPr lang="en-US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endParaRPr lang="en-US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endParaRPr lang="en-US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r>
                <a:rPr lang="en-US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Write(A)</a:t>
              </a:r>
            </a:p>
            <a:p>
              <a:pPr eaLnBrk="1" hangingPunct="1"/>
              <a:r>
                <a:rPr lang="en-US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commit</a:t>
              </a:r>
              <a:endParaRPr lang="pt-BR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38BECAEC-5CC6-CA48-A88B-57E0B75AE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926" y="1600827"/>
              <a:ext cx="12701" cy="3220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 Box 12">
              <a:extLst>
                <a:ext uri="{FF2B5EF4-FFF2-40B4-BE49-F238E27FC236}">
                  <a16:creationId xmlns:a16="http://schemas.microsoft.com/office/drawing/2014/main" id="{AD0B17B6-2499-5241-A76F-07BE5EB65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189279" y="3081435"/>
              <a:ext cx="8786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tempo</a:t>
              </a:r>
              <a:endParaRPr lang="pt-B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13">
              <a:extLst>
                <a:ext uri="{FF2B5EF4-FFF2-40B4-BE49-F238E27FC236}">
                  <a16:creationId xmlns:a16="http://schemas.microsoft.com/office/drawing/2014/main" id="{434A8D29-1B23-9A4D-A266-58082C320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6538" y="1594321"/>
              <a:ext cx="3240945" cy="31706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pt-BR" altLang="en-U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Exemplo:</a:t>
              </a:r>
              <a:r>
                <a:rPr lang="pt-BR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eaLnBrk="1" hangingPunct="1"/>
              <a:endParaRPr lang="pt-BR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buFontTx/>
                <a:buChar char="•"/>
              </a:pPr>
              <a:r>
                <a:rPr lang="pt-BR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pt-BR" altLang="en-US" sz="1400" b="1" dirty="0">
                  <a:solidFill>
                    <a:srgbClr val="8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Transação T</a:t>
              </a:r>
              <a:r>
                <a:rPr lang="pt-BR" altLang="en-US" sz="1400" b="1" baseline="-25000" dirty="0">
                  <a:solidFill>
                    <a:srgbClr val="8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pt-BR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: lê reservas de um   </a:t>
              </a:r>
              <a:r>
                <a:rPr lang="pt-BR" altLang="en-US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vôo</a:t>
              </a:r>
              <a:r>
                <a:rPr lang="pt-BR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e verifica que há apenas  um lugar disponível.</a:t>
              </a:r>
            </a:p>
            <a:p>
              <a:pPr eaLnBrk="1" hangingPunct="1"/>
              <a:endParaRPr lang="pt-BR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buFontTx/>
                <a:buChar char="•"/>
              </a:pPr>
              <a:r>
                <a:rPr lang="pt-BR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pt-BR" altLang="en-US" sz="1400" b="1" dirty="0">
                  <a:solidFill>
                    <a:srgbClr val="8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Transação T</a:t>
              </a:r>
              <a:r>
                <a:rPr lang="pt-BR" altLang="en-US" sz="1400" b="1" baseline="-25000" dirty="0">
                  <a:solidFill>
                    <a:srgbClr val="8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lang="pt-BR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: lê a mesma coisa </a:t>
              </a:r>
            </a:p>
            <a:p>
              <a:pPr eaLnBrk="1" hangingPunct="1"/>
              <a:endParaRPr lang="pt-BR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buFontTx/>
                <a:buChar char="•"/>
              </a:pPr>
              <a:r>
                <a:rPr lang="pt-BR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pt-BR" altLang="en-US" sz="1400" b="1" dirty="0">
                  <a:solidFill>
                    <a:srgbClr val="8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pt-BR" altLang="en-US" sz="1400" b="1" baseline="-25000" dirty="0">
                  <a:solidFill>
                    <a:srgbClr val="8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lang="pt-BR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reserva o último lugar e é  efetivada.</a:t>
              </a:r>
            </a:p>
            <a:p>
              <a:pPr eaLnBrk="1" hangingPunct="1"/>
              <a:endParaRPr lang="pt-BR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buFontTx/>
                <a:buChar char="•"/>
              </a:pPr>
              <a:r>
                <a:rPr lang="pt-BR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pt-BR" altLang="en-US" sz="1400" b="1" dirty="0">
                  <a:solidFill>
                    <a:srgbClr val="8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pt-BR" altLang="en-US" sz="1400" b="1" baseline="-25000" dirty="0">
                  <a:solidFill>
                    <a:srgbClr val="8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pt-BR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tenta reservar o lugar e ocorre um erro.</a:t>
              </a:r>
              <a:r>
                <a:rPr lang="en-US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pt-BR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0" name="Elipse 13">
            <a:extLst>
              <a:ext uri="{FF2B5EF4-FFF2-40B4-BE49-F238E27FC236}">
                <a16:creationId xmlns:a16="http://schemas.microsoft.com/office/drawing/2014/main" id="{7110F984-5F68-C840-992B-43D80A51F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791" y="4491404"/>
            <a:ext cx="1480210" cy="665247"/>
          </a:xfrm>
          <a:prstGeom prst="ellipse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 sz="2000"/>
          </a:p>
        </p:txBody>
      </p:sp>
      <p:sp>
        <p:nvSpPr>
          <p:cNvPr id="31" name="CaixaDeTexto 14">
            <a:extLst>
              <a:ext uri="{FF2B5EF4-FFF2-40B4-BE49-F238E27FC236}">
                <a16:creationId xmlns:a16="http://schemas.microsoft.com/office/drawing/2014/main" id="{86A98EB7-2BD2-424A-8BD0-C400811C8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59" y="5159193"/>
            <a:ext cx="2595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pt-BR" altLang="en-US" sz="1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Nonrepeatable</a:t>
            </a:r>
            <a:r>
              <a:rPr lang="pt-BR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en-US" sz="1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endParaRPr lang="pt-BR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B8FC36-6C31-B340-BDC7-905AC019DE53}"/>
              </a:ext>
            </a:extLst>
          </p:cNvPr>
          <p:cNvSpPr/>
          <p:nvPr/>
        </p:nvSpPr>
        <p:spPr>
          <a:xfrm>
            <a:off x="3838642" y="5791200"/>
            <a:ext cx="52442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Resultado: um utilizador foi informado de que ainda havia lugares. Após preencher o registo, clicou, confirma e recebeu um erro de que o </a:t>
            </a:r>
            <a:r>
              <a:rPr lang="pt-BR" altLang="en-US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vôo</a:t>
            </a:r>
            <a:r>
              <a:rPr lang="pt-BR" alt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estava lotado.</a:t>
            </a:r>
          </a:p>
        </p:txBody>
      </p:sp>
    </p:spTree>
    <p:extLst>
      <p:ext uri="{BB962C8B-B14F-4D97-AF65-F5344CB8AC3E}">
        <p14:creationId xmlns:p14="http://schemas.microsoft.com/office/powerpoint/2010/main" val="260412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6FBC09-AE46-1943-8012-99A00EF5B68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812" y="1143000"/>
            <a:ext cx="85883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38150" lvl="1" indent="-342900">
              <a:lnSpc>
                <a:spcPct val="150000"/>
              </a:lnSpc>
              <a:buSzPct val="100000"/>
              <a:buFont typeface="+mj-lt"/>
              <a:buAutoNum type="arabicPeriod" startAt="3"/>
              <a:defRPr/>
            </a:pP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Leitura fantasma(</a:t>
            </a:r>
            <a:r>
              <a:rPr lang="en-US" alt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Phantom Read)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60AB387-DE4B-E446-84EC-99974B693B05}"/>
              </a:ext>
            </a:extLst>
          </p:cNvPr>
          <p:cNvSpPr txBox="1">
            <a:spLocks/>
          </p:cNvSpPr>
          <p:nvPr/>
        </p:nvSpPr>
        <p:spPr>
          <a:xfrm>
            <a:off x="3429000" y="76200"/>
            <a:ext cx="3352800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150000"/>
              </a:lnSpc>
            </a:pPr>
            <a:r>
              <a:rPr lang="pt-PT" sz="2800" dirty="0">
                <a:solidFill>
                  <a:schemeClr val="bg1"/>
                </a:solidFill>
                <a:latin typeface="Georgia" pitchFamily="18" charset="0"/>
              </a:rPr>
              <a:t>- Escalonamentos</a:t>
            </a:r>
            <a:endParaRPr lang="en-US" sz="28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6A5532-D942-7946-9EC2-5A2EC2B7DA39}"/>
              </a:ext>
            </a:extLst>
          </p:cNvPr>
          <p:cNvSpPr/>
          <p:nvPr/>
        </p:nvSpPr>
        <p:spPr>
          <a:xfrm>
            <a:off x="277812" y="1676400"/>
            <a:ext cx="7723188" cy="1900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8163" lvl="1" indent="-358775" algn="just">
              <a:lnSpc>
                <a:spcPct val="150000"/>
              </a:lnSpc>
              <a:buFont typeface="Wingdings" pitchFamily="2" charset="2"/>
              <a:buChar char="Ø"/>
              <a:tabLst>
                <a:tab pos="482600" algn="l"/>
              </a:tabLst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transação 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lê um conjunto de 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tuplos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que atendem a uma </a:t>
            </a:r>
            <a:r>
              <a:rPr lang="pt-BR" alt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condição de consulta</a:t>
            </a:r>
            <a:endParaRPr lang="pt-BR" altLang="en-US" sz="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8163" lvl="1" indent="-358775" algn="just">
              <a:lnSpc>
                <a:spcPct val="150000"/>
              </a:lnSpc>
              <a:buFont typeface="Wingdings" pitchFamily="2" charset="2"/>
              <a:buChar char="Ø"/>
              <a:tabLst>
                <a:tab pos="482600" algn="l"/>
              </a:tabLst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transação 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pt-BR" alt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insere/remove/atualiza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tuplo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que atenderia a essa condição e é efetivada</a:t>
            </a:r>
            <a:endParaRPr lang="pt-BR" alt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8163" lvl="1" indent="-358775" algn="just">
              <a:lnSpc>
                <a:spcPct val="150000"/>
              </a:lnSpc>
              <a:buFont typeface="Wingdings" pitchFamily="2" charset="2"/>
              <a:buChar char="Ø"/>
              <a:tabLst>
                <a:tab pos="482600" algn="l"/>
              </a:tabLst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refizer a mesma consulta, obterá um conjunto diferente de 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tuplos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alt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phantom</a:t>
            </a:r>
            <a:r>
              <a:rPr lang="pt-BR" alt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6FE382-B7DD-CD4C-8A14-569829A01634}"/>
              </a:ext>
            </a:extLst>
          </p:cNvPr>
          <p:cNvGrpSpPr/>
          <p:nvPr/>
        </p:nvGrpSpPr>
        <p:grpSpPr>
          <a:xfrm>
            <a:off x="1524000" y="3733800"/>
            <a:ext cx="6773503" cy="2494217"/>
            <a:chOff x="129480" y="1497924"/>
            <a:chExt cx="8088609" cy="2960155"/>
          </a:xfrm>
        </p:grpSpPr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14730AD0-EE53-F74F-A5B2-B8D612347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137" y="2336007"/>
              <a:ext cx="18473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E2E93205-6283-3741-9B64-8E240F6D3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5700" y="1650207"/>
              <a:ext cx="3642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1400" b="1">
                  <a:latin typeface="Calibri" panose="020F0502020204030204" pitchFamily="34" charset="0"/>
                  <a:cs typeface="Calibri" panose="020F0502020204030204" pitchFamily="34" charset="0"/>
                </a:rPr>
                <a:t>T1</a:t>
              </a:r>
              <a:endParaRPr lang="pt-BR" altLang="en-US" sz="14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 Box 6">
              <a:extLst>
                <a:ext uri="{FF2B5EF4-FFF2-40B4-BE49-F238E27FC236}">
                  <a16:creationId xmlns:a16="http://schemas.microsoft.com/office/drawing/2014/main" id="{69FE863C-FDF0-DA44-BB44-A4FF690F5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8725" y="1650207"/>
              <a:ext cx="3642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1400" b="1">
                  <a:latin typeface="Calibri" panose="020F0502020204030204" pitchFamily="34" charset="0"/>
                  <a:cs typeface="Calibri" panose="020F0502020204030204" pitchFamily="34" charset="0"/>
                </a:rPr>
                <a:t>T2</a:t>
              </a:r>
              <a:endParaRPr lang="pt-BR" altLang="en-US" sz="14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014ECB3F-8BE9-F84C-B4C0-3B3FD1EF67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9692" y="1535908"/>
              <a:ext cx="57232" cy="27490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C15884E6-9508-F849-B6A5-3BAA18BD2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289" y="2053578"/>
              <a:ext cx="25638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D78D5018-8F96-DD49-9E8C-D65944F7F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011" y="2045493"/>
              <a:ext cx="992032" cy="1899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Query( )</a:t>
              </a:r>
            </a:p>
            <a:p>
              <a:pPr eaLnBrk="1" hangingPunct="1"/>
              <a:r>
                <a:rPr lang="en-US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Report()</a:t>
              </a:r>
            </a:p>
            <a:p>
              <a:pPr eaLnBrk="1" hangingPunct="1"/>
              <a:endParaRPr lang="en-US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endParaRPr lang="en-US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r>
                <a:rPr lang="en-US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Query( )</a:t>
              </a:r>
            </a:p>
            <a:p>
              <a:pPr eaLnBrk="1" hangingPunct="1"/>
              <a:r>
                <a:rPr lang="en-US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Report( )</a:t>
              </a:r>
            </a:p>
            <a:p>
              <a:pPr eaLnBrk="1" hangingPunct="1"/>
              <a:r>
                <a:rPr lang="en-US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commit</a:t>
              </a:r>
              <a:endParaRPr lang="pt-BR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 Box 10">
              <a:extLst>
                <a:ext uri="{FF2B5EF4-FFF2-40B4-BE49-F238E27FC236}">
                  <a16:creationId xmlns:a16="http://schemas.microsoft.com/office/drawing/2014/main" id="{8E9C3368-BEFF-2C44-B854-C9B0566EC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5142" y="2070625"/>
              <a:ext cx="87197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endParaRPr lang="en-US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r>
                <a:rPr lang="en-US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Update( )</a:t>
              </a:r>
            </a:p>
            <a:p>
              <a:pPr eaLnBrk="1" hangingPunct="1"/>
              <a:r>
                <a:rPr lang="en-US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commit</a:t>
              </a:r>
              <a:endParaRPr lang="pt-BR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13A64C78-D531-9243-9456-11885715B0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132" y="1497924"/>
              <a:ext cx="3474" cy="27490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67B0712D-12CE-CF47-B0C8-2F4923534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49255" y="3173512"/>
              <a:ext cx="6652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tempo</a:t>
              </a:r>
              <a:endParaRPr lang="pt-B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 Box 13">
              <a:extLst>
                <a:ext uri="{FF2B5EF4-FFF2-40B4-BE49-F238E27FC236}">
                  <a16:creationId xmlns:a16="http://schemas.microsoft.com/office/drawing/2014/main" id="{9CBC340E-A29D-F946-8F77-29CACDB5E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3336" y="1535907"/>
              <a:ext cx="4374753" cy="29221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pt-BR" altLang="en-U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Exemplo:</a:t>
              </a:r>
              <a:r>
                <a:rPr lang="pt-BR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eaLnBrk="1" hangingPunct="1">
                <a:buFontTx/>
                <a:buChar char="•"/>
              </a:pPr>
              <a:r>
                <a:rPr lang="pt-BR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pt-BR" altLang="en-US" sz="1400" dirty="0">
                  <a:solidFill>
                    <a:srgbClr val="8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Transação </a:t>
              </a:r>
              <a:r>
                <a:rPr lang="pt-BR" altLang="en-US" sz="1400" b="1" dirty="0">
                  <a:solidFill>
                    <a:srgbClr val="8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pt-BR" altLang="en-US" sz="1400" b="1" baseline="-25000" dirty="0">
                  <a:solidFill>
                    <a:srgbClr val="8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pt-BR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: faz uma consulta que retorna a média geral dos alunos que  têm média ponderada acima de 5.0, e  gera um relatório</a:t>
              </a:r>
            </a:p>
            <a:p>
              <a:pPr eaLnBrk="1" hangingPunct="1"/>
              <a:endParaRPr lang="pt-BR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buFontTx/>
                <a:buChar char="•"/>
              </a:pPr>
              <a:r>
                <a:rPr lang="pt-BR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pt-BR" altLang="en-US" sz="1400" dirty="0">
                  <a:solidFill>
                    <a:srgbClr val="8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Transação </a:t>
              </a:r>
              <a:r>
                <a:rPr lang="pt-BR" altLang="en-US" sz="1400" b="1" dirty="0">
                  <a:solidFill>
                    <a:srgbClr val="8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pt-BR" altLang="en-US" sz="1400" b="1" baseline="-25000" dirty="0">
                  <a:solidFill>
                    <a:srgbClr val="8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lang="pt-BR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: atualiza as notas de alguns alunos e é efetivada </a:t>
              </a:r>
            </a:p>
            <a:p>
              <a:pPr eaLnBrk="1" hangingPunct="1"/>
              <a:endParaRPr lang="pt-BR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buFontTx/>
                <a:buChar char="•"/>
              </a:pPr>
              <a:r>
                <a:rPr lang="pt-BR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pt-BR" altLang="en-US" sz="1400" b="1" dirty="0">
                  <a:solidFill>
                    <a:srgbClr val="8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pt-BR" altLang="en-US" sz="1400" b="1" baseline="-25000" dirty="0">
                  <a:solidFill>
                    <a:srgbClr val="8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pt-BR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refaz a consulta para gerar relatório com </a:t>
              </a:r>
              <a:r>
                <a:rPr lang="pt-BR" altLang="en-US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nro</a:t>
              </a:r>
              <a:r>
                <a:rPr lang="pt-BR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de alunos por faixa  de média</a:t>
              </a:r>
            </a:p>
            <a:p>
              <a:pPr eaLnBrk="1" hangingPunct="1"/>
              <a:r>
                <a:rPr lang="pt-BR" altLang="en-US" sz="1400" dirty="0">
                  <a:solidFill>
                    <a:srgbClr val="8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 pitchFamily="2" charset="2"/>
                </a:rPr>
                <a:t> </a:t>
              </a:r>
              <a:r>
                <a:rPr lang="pt-BR" altLang="en-US" sz="1400" dirty="0">
                  <a:solidFill>
                    <a:srgbClr val="8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relatórios inconsistentes.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04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43AD-EBB6-8940-A6BA-2E3C011E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228600"/>
            <a:ext cx="3733800" cy="533400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- Níveis de Isolamento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8093-A0D2-0E48-BBFF-88BEABD0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7391400" cy="4297363"/>
          </a:xfrm>
        </p:spPr>
        <p:txBody>
          <a:bodyPr>
            <a:normAutofit/>
          </a:bodyPr>
          <a:lstStyle/>
          <a:p>
            <a:pPr marL="358775" indent="-301625" algn="just">
              <a:buSzPct val="100000"/>
              <a:buFont typeface="Wingdings" pitchFamily="2" charset="2"/>
              <a:buChar char="Ø"/>
              <a:defRPr/>
            </a:pPr>
            <a:r>
              <a:rPr lang="pt-BR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Solução via isolamento em diferentes graus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uncommitted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committed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Repeatable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Serializable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0">
              <a:buNone/>
              <a:defRPr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856645-E144-E14B-BF41-7C0F3B869004}"/>
              </a:ext>
            </a:extLst>
          </p:cNvPr>
          <p:cNvSpPr/>
          <p:nvPr/>
        </p:nvSpPr>
        <p:spPr>
          <a:xfrm>
            <a:off x="297873" y="3291681"/>
            <a:ext cx="4572000" cy="6697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Nível de isolamento mais forte: SERIALIZÁVEL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Isolamento completo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A02B1-321D-7840-B8F4-1230BE5E8BB3}"/>
              </a:ext>
            </a:extLst>
          </p:cNvPr>
          <p:cNvSpPr/>
          <p:nvPr/>
        </p:nvSpPr>
        <p:spPr>
          <a:xfrm>
            <a:off x="290946" y="4168154"/>
            <a:ext cx="8305800" cy="165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Níveis de isolamento mais fracos: REPEATABLE READ, READ COMMITTED, READ UNCOMMITTED</a:t>
            </a:r>
          </a:p>
          <a:p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Aumentar o desempenho, eliminando a sobrecarga e permitindo graus mais altos de simultaneidade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Trade-off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: às vezes recebemos a resposta “errada”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5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94FF9D-BFE9-5043-951B-AB2D91B66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164945" y="-767775"/>
            <a:ext cx="2152607" cy="732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9CE474-1DA0-4D4F-A376-0BF81FBD30DC}"/>
              </a:ext>
            </a:extLst>
          </p:cNvPr>
          <p:cNvSpPr txBox="1"/>
          <p:nvPr/>
        </p:nvSpPr>
        <p:spPr>
          <a:xfrm>
            <a:off x="355600" y="1108484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Sumário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78E6AD-573B-0546-B05E-22D83DE77D1E}"/>
              </a:ext>
            </a:extLst>
          </p:cNvPr>
          <p:cNvSpPr txBox="1">
            <a:spLocks/>
          </p:cNvSpPr>
          <p:nvPr/>
        </p:nvSpPr>
        <p:spPr>
          <a:xfrm>
            <a:off x="3429000" y="228600"/>
            <a:ext cx="37338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</a:rPr>
              <a:t>- Níveis de Isolamento</a:t>
            </a:r>
          </a:p>
        </p:txBody>
      </p:sp>
    </p:spTree>
    <p:extLst>
      <p:ext uri="{BB962C8B-B14F-4D97-AF65-F5344CB8AC3E}">
        <p14:creationId xmlns:p14="http://schemas.microsoft.com/office/powerpoint/2010/main" val="28146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43D26A-4206-0D45-91D7-AEB6F9E2CAED}"/>
              </a:ext>
            </a:extLst>
          </p:cNvPr>
          <p:cNvSpPr txBox="1">
            <a:spLocks/>
          </p:cNvSpPr>
          <p:nvPr/>
        </p:nvSpPr>
        <p:spPr>
          <a:xfrm>
            <a:off x="3429000" y="228600"/>
            <a:ext cx="37338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</a:rPr>
              <a:t>- Exercício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5B498CC-A7A8-8748-8ADC-0345BBBF8AA4}"/>
              </a:ext>
            </a:extLst>
          </p:cNvPr>
          <p:cNvSpPr>
            <a:spLocks noGrp="1"/>
          </p:cNvSpPr>
          <p:nvPr/>
        </p:nvSpPr>
        <p:spPr bwMode="auto">
          <a:xfrm>
            <a:off x="304800" y="1113373"/>
            <a:ext cx="77724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Considere as transações T1 e T2, executadas sobre os itens de dado 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pt-B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EA1210B-C8DC-9143-BE96-4B3C0474F442}"/>
              </a:ext>
            </a:extLst>
          </p:cNvPr>
          <p:cNvSpPr txBox="1">
            <a:spLocks/>
          </p:cNvSpPr>
          <p:nvPr/>
        </p:nvSpPr>
        <p:spPr bwMode="auto">
          <a:xfrm>
            <a:off x="304800" y="3380509"/>
            <a:ext cx="8315325" cy="263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457200" indent="-457200" algn="just" eaLnBrk="0" hangingPunct="0">
              <a:spcBef>
                <a:spcPct val="20000"/>
              </a:spcBef>
              <a:buClr>
                <a:schemeClr val="folHlink"/>
              </a:buClr>
              <a:buSzPct val="100000"/>
              <a:buFont typeface="+mj-lt"/>
              <a:buAutoNum type="arabicParenR"/>
              <a:defRPr/>
            </a:pPr>
            <a:r>
              <a:rPr lang="pt-BR" sz="1600" kern="0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Dê um exemplo de execução intercalada que resulte em uma anomalia de leitura inválida e explique o porquê.</a:t>
            </a:r>
          </a:p>
          <a:p>
            <a:pPr algn="just" eaLnBrk="0" hangingPunct="0"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BR" sz="1600" kern="0" dirty="0">
                <a:ea typeface="Tahoma" pitchFamily="34" charset="0"/>
                <a:cs typeface="Tahoma" pitchFamily="34" charset="0"/>
              </a:rPr>
              <a:t>	</a:t>
            </a:r>
            <a:endParaRPr lang="pt-BR" sz="1600" kern="0" dirty="0">
              <a:latin typeface="Calibri" panose="020F0502020204030204" pitchFamily="34" charset="0"/>
              <a:ea typeface="Tahoma" pitchFamily="34" charset="0"/>
              <a:cs typeface="Calibri" panose="020F0502020204030204" pitchFamily="34" charset="0"/>
            </a:endParaRPr>
          </a:p>
          <a:p>
            <a:pPr marL="457200" indent="-457200" algn="just" eaLnBrk="0" hangingPunct="0">
              <a:spcBef>
                <a:spcPct val="20000"/>
              </a:spcBef>
              <a:buClr>
                <a:schemeClr val="folHlink"/>
              </a:buClr>
              <a:buSzPct val="100000"/>
              <a:buFont typeface="+mj-lt"/>
              <a:buAutoNum type="arabicParenR"/>
              <a:defRPr/>
            </a:pPr>
            <a:endParaRPr lang="pt-BR" sz="1600" kern="0" dirty="0">
              <a:latin typeface="Calibri" panose="020F0502020204030204" pitchFamily="34" charset="0"/>
              <a:ea typeface="Tahoma" pitchFamily="34" charset="0"/>
              <a:cs typeface="Calibri" panose="020F0502020204030204" pitchFamily="34" charset="0"/>
            </a:endParaRPr>
          </a:p>
          <a:p>
            <a:pPr marL="457200" indent="-457200" algn="just" eaLnBrk="0" hangingPunct="0">
              <a:spcBef>
                <a:spcPct val="20000"/>
              </a:spcBef>
              <a:buClr>
                <a:schemeClr val="folHlink"/>
              </a:buClr>
              <a:buSzPct val="100000"/>
              <a:buFont typeface="+mj-lt"/>
              <a:buAutoNum type="arabicParenR"/>
              <a:defRPr/>
            </a:pPr>
            <a:endParaRPr lang="pt-BR" sz="1600" kern="0" dirty="0">
              <a:latin typeface="Calibri" panose="020F0502020204030204" pitchFamily="34" charset="0"/>
              <a:ea typeface="Tahoma" pitchFamily="34" charset="0"/>
              <a:cs typeface="Calibri" panose="020F0502020204030204" pitchFamily="34" charset="0"/>
            </a:endParaRPr>
          </a:p>
          <a:p>
            <a:pPr marL="457200" indent="-457200" algn="just" eaLnBrk="0" hangingPunct="0">
              <a:spcBef>
                <a:spcPct val="20000"/>
              </a:spcBef>
              <a:buClr>
                <a:schemeClr val="folHlink"/>
              </a:buClr>
              <a:buSzPct val="100000"/>
              <a:buFont typeface="+mj-lt"/>
              <a:buAutoNum type="arabicParenR"/>
              <a:defRPr/>
            </a:pPr>
            <a:endParaRPr lang="pt-BR" sz="1600" kern="0" dirty="0">
              <a:latin typeface="Calibri" panose="020F0502020204030204" pitchFamily="34" charset="0"/>
              <a:ea typeface="Tahoma" pitchFamily="34" charset="0"/>
              <a:cs typeface="Calibri" panose="020F0502020204030204" pitchFamily="34" charset="0"/>
            </a:endParaRPr>
          </a:p>
          <a:p>
            <a:pPr marL="457200" indent="-457200" algn="just" eaLnBrk="0" hangingPunct="0">
              <a:spcBef>
                <a:spcPct val="20000"/>
              </a:spcBef>
              <a:buClr>
                <a:schemeClr val="folHlink"/>
              </a:buClr>
              <a:buSzPct val="100000"/>
              <a:buFont typeface="+mj-lt"/>
              <a:buAutoNum type="arabicParenR"/>
              <a:defRPr/>
            </a:pPr>
            <a:endParaRPr lang="pt-BR" sz="1600" kern="0" dirty="0">
              <a:latin typeface="Calibri" panose="020F0502020204030204" pitchFamily="34" charset="0"/>
              <a:ea typeface="Tahoma" pitchFamily="34" charset="0"/>
              <a:cs typeface="Calibri" panose="020F0502020204030204" pitchFamily="34" charset="0"/>
            </a:endParaRPr>
          </a:p>
          <a:p>
            <a:pPr marL="457200" indent="-457200" algn="just" eaLnBrk="0" hangingPunct="0">
              <a:spcBef>
                <a:spcPct val="20000"/>
              </a:spcBef>
              <a:buClr>
                <a:schemeClr val="folHlink"/>
              </a:buClr>
              <a:buSzPct val="100000"/>
              <a:buFont typeface="+mj-lt"/>
              <a:buAutoNum type="arabicParenR"/>
              <a:defRPr/>
            </a:pPr>
            <a:endParaRPr lang="pt-BR" sz="1600" kern="0" dirty="0">
              <a:latin typeface="Calibri" panose="020F0502020204030204" pitchFamily="34" charset="0"/>
              <a:ea typeface="Tahoma" pitchFamily="34" charset="0"/>
              <a:cs typeface="Calibri" panose="020F0502020204030204" pitchFamily="34" charset="0"/>
            </a:endParaRPr>
          </a:p>
          <a:p>
            <a:pPr marL="457200" indent="-457200" algn="just" eaLnBrk="0" hangingPunct="0">
              <a:spcBef>
                <a:spcPct val="20000"/>
              </a:spcBef>
              <a:buClr>
                <a:schemeClr val="folHlink"/>
              </a:buClr>
              <a:buSzPct val="100000"/>
              <a:buFont typeface="+mj-lt"/>
              <a:buAutoNum type="arabicParenR"/>
              <a:defRPr/>
            </a:pPr>
            <a:endParaRPr lang="pt-BR" sz="1600" kern="0" dirty="0">
              <a:latin typeface="Calibri" panose="020F0502020204030204" pitchFamily="34" charset="0"/>
              <a:ea typeface="Tahoma" pitchFamily="34" charset="0"/>
              <a:cs typeface="Calibri" panose="020F0502020204030204" pitchFamily="34" charset="0"/>
            </a:endParaRPr>
          </a:p>
          <a:p>
            <a:pPr marL="457200" indent="-457200" algn="just" eaLnBrk="0" hangingPunct="0">
              <a:spcBef>
                <a:spcPct val="20000"/>
              </a:spcBef>
              <a:buClr>
                <a:schemeClr val="folHlink"/>
              </a:buClr>
              <a:buSzPct val="100000"/>
              <a:buFont typeface="+mj-lt"/>
              <a:buAutoNum type="arabicParenR"/>
              <a:defRPr/>
            </a:pPr>
            <a:endParaRPr lang="pt-BR" sz="16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ixaDeTexto 3">
            <a:extLst>
              <a:ext uri="{FF2B5EF4-FFF2-40B4-BE49-F238E27FC236}">
                <a16:creationId xmlns:a16="http://schemas.microsoft.com/office/drawing/2014/main" id="{7C7182D1-A686-2949-B5F3-2BF040582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513" y="1759095"/>
            <a:ext cx="1202380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T1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1.1)Read(X)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1.2)Read(Y)</a:t>
            </a:r>
            <a:b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1.3)Write(X)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1.4)commit</a:t>
            </a:r>
            <a:endParaRPr lang="pt-BR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4">
            <a:extLst>
              <a:ext uri="{FF2B5EF4-FFF2-40B4-BE49-F238E27FC236}">
                <a16:creationId xmlns:a16="http://schemas.microsoft.com/office/drawing/2014/main" id="{01D25F59-06CA-0248-9188-18E95A07A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1613045"/>
            <a:ext cx="120238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T2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2.1)Read(X)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2.2)Read(Y)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2.3)Write(X)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2.4)Write(y)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2.5)commit</a:t>
            </a:r>
            <a:endParaRPr lang="pt-BR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A2F92-D751-5E48-82A4-08C3460111E0}"/>
              </a:ext>
            </a:extLst>
          </p:cNvPr>
          <p:cNvSpPr/>
          <p:nvPr/>
        </p:nvSpPr>
        <p:spPr>
          <a:xfrm>
            <a:off x="1375078" y="4038600"/>
            <a:ext cx="4219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0" hangingPunct="0"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BR" kern="0" dirty="0">
                <a:ea typeface="Tahoma" pitchFamily="34" charset="0"/>
                <a:cs typeface="Tahoma" pitchFamily="34" charset="0"/>
              </a:rPr>
              <a:t>R.: 2.1, 2.2, 2.3, </a:t>
            </a:r>
            <a:r>
              <a:rPr lang="pt-BR" b="1" kern="0" dirty="0">
                <a:solidFill>
                  <a:srgbClr val="FF0000"/>
                </a:solidFill>
                <a:ea typeface="Tahoma" pitchFamily="34" charset="0"/>
                <a:cs typeface="Tahoma" pitchFamily="34" charset="0"/>
              </a:rPr>
              <a:t>1.1</a:t>
            </a:r>
            <a:r>
              <a:rPr lang="pt-BR" kern="0" dirty="0">
                <a:solidFill>
                  <a:srgbClr val="FF0000"/>
                </a:solidFill>
                <a:ea typeface="Tahoma" pitchFamily="34" charset="0"/>
                <a:cs typeface="Tahoma" pitchFamily="34" charset="0"/>
              </a:rPr>
              <a:t>, </a:t>
            </a:r>
            <a:r>
              <a:rPr lang="pt-BR" kern="0" dirty="0">
                <a:ea typeface="Tahoma" pitchFamily="34" charset="0"/>
                <a:cs typeface="Tahoma" pitchFamily="34" charset="0"/>
              </a:rPr>
              <a:t>1.2, 1.3, 2.4, 1.4, 2.5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CD59C6-5D16-E345-AE5B-3C581B48DC55}"/>
              </a:ext>
            </a:extLst>
          </p:cNvPr>
          <p:cNvSpPr/>
          <p:nvPr/>
        </p:nvSpPr>
        <p:spPr>
          <a:xfrm>
            <a:off x="495299" y="4558365"/>
            <a:ext cx="7934325" cy="1162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2700" indent="-12700" algn="just" eaLnBrk="0" hangingPunct="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BR" sz="1600" kern="0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Aqui, T2 leu o valor de </a:t>
            </a:r>
            <a:r>
              <a:rPr lang="pt-BR" sz="1600" kern="0" dirty="0" err="1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X</a:t>
            </a:r>
            <a:r>
              <a:rPr lang="pt-BR" sz="1600" kern="0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 e escreveu o valor de </a:t>
            </a:r>
            <a:r>
              <a:rPr lang="pt-BR" sz="1600" kern="0" dirty="0" err="1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X</a:t>
            </a:r>
            <a:r>
              <a:rPr lang="pt-BR" sz="1600" kern="0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 (2.3), e antes de consolidar este valor, T1 leu o valor de </a:t>
            </a:r>
            <a:r>
              <a:rPr lang="pt-BR" sz="1600" kern="0" dirty="0" err="1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X</a:t>
            </a:r>
            <a:r>
              <a:rPr lang="pt-BR" sz="1600" kern="0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 (</a:t>
            </a:r>
            <a:r>
              <a:rPr lang="pt-BR" sz="1600" b="1" kern="0" dirty="0" err="1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dirty</a:t>
            </a:r>
            <a:r>
              <a:rPr lang="pt-BR" sz="1600" b="1" kern="0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 </a:t>
            </a:r>
            <a:r>
              <a:rPr lang="pt-BR" sz="1600" b="1" kern="0" dirty="0" err="1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read</a:t>
            </a:r>
            <a:r>
              <a:rPr lang="pt-BR" sz="1600" b="1" kern="0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 em 1.1</a:t>
            </a:r>
            <a:r>
              <a:rPr lang="pt-BR" sz="1600" kern="0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), e o reescreveu em 1.3. Em seguida T1 consolida os dados (1.4), seguido da consolidação dos dados por T2 (2.5). </a:t>
            </a:r>
          </a:p>
        </p:txBody>
      </p:sp>
    </p:spTree>
    <p:extLst>
      <p:ext uri="{BB962C8B-B14F-4D97-AF65-F5344CB8AC3E}">
        <p14:creationId xmlns:p14="http://schemas.microsoft.com/office/powerpoint/2010/main" val="37600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43D26A-4206-0D45-91D7-AEB6F9E2CAED}"/>
              </a:ext>
            </a:extLst>
          </p:cNvPr>
          <p:cNvSpPr txBox="1">
            <a:spLocks/>
          </p:cNvSpPr>
          <p:nvPr/>
        </p:nvSpPr>
        <p:spPr>
          <a:xfrm>
            <a:off x="3429000" y="228600"/>
            <a:ext cx="37338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</a:rPr>
              <a:t>- Exercício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5B498CC-A7A8-8748-8ADC-0345BBBF8AA4}"/>
              </a:ext>
            </a:extLst>
          </p:cNvPr>
          <p:cNvSpPr>
            <a:spLocks noGrp="1"/>
          </p:cNvSpPr>
          <p:nvPr/>
        </p:nvSpPr>
        <p:spPr bwMode="auto">
          <a:xfrm>
            <a:off x="304800" y="1113373"/>
            <a:ext cx="77724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Considere as transações T1 e T2, executadas sobre os itens de dado 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pt-B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EA1210B-C8DC-9143-BE96-4B3C0474F442}"/>
              </a:ext>
            </a:extLst>
          </p:cNvPr>
          <p:cNvSpPr txBox="1">
            <a:spLocks/>
          </p:cNvSpPr>
          <p:nvPr/>
        </p:nvSpPr>
        <p:spPr bwMode="auto">
          <a:xfrm>
            <a:off x="304800" y="3380509"/>
            <a:ext cx="8315325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457200" indent="-457200" algn="just" eaLnBrk="0" hangingPunct="0">
              <a:spcBef>
                <a:spcPct val="20000"/>
              </a:spcBef>
              <a:buClr>
                <a:schemeClr val="folHlink"/>
              </a:buClr>
              <a:buSzPct val="100000"/>
              <a:buFont typeface="+mj-lt"/>
              <a:buAutoNum type="arabicParenR" startAt="2"/>
              <a:defRPr/>
            </a:pPr>
            <a:r>
              <a:rPr lang="pt-BR" sz="1600" kern="0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Dê um exemplo de execução intercalada que resulte em uma anomalia de leitura não repetível e explique o porquê.</a:t>
            </a:r>
          </a:p>
          <a:p>
            <a:pPr algn="just" eaLnBrk="0" hangingPunct="0"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BR" sz="1600" kern="0" dirty="0">
              <a:latin typeface="Calibri" panose="020F0502020204030204" pitchFamily="34" charset="0"/>
              <a:ea typeface="Tahoma" pitchFamily="34" charset="0"/>
              <a:cs typeface="Calibri" panose="020F0502020204030204" pitchFamily="34" charset="0"/>
            </a:endParaRPr>
          </a:p>
          <a:p>
            <a:pPr marL="457200" indent="-457200" algn="just" eaLnBrk="0" hangingPunct="0">
              <a:spcBef>
                <a:spcPct val="20000"/>
              </a:spcBef>
              <a:buClr>
                <a:schemeClr val="folHlink"/>
              </a:buClr>
              <a:buSzPct val="100000"/>
              <a:buFont typeface="+mj-lt"/>
              <a:buAutoNum type="arabicParenR"/>
              <a:defRPr/>
            </a:pPr>
            <a:endParaRPr lang="pt-BR" sz="1600" kern="0" dirty="0">
              <a:latin typeface="Calibri" panose="020F0502020204030204" pitchFamily="34" charset="0"/>
              <a:ea typeface="Tahoma" pitchFamily="34" charset="0"/>
              <a:cs typeface="Calibri" panose="020F0502020204030204" pitchFamily="34" charset="0"/>
            </a:endParaRPr>
          </a:p>
          <a:p>
            <a:pPr marL="457200" indent="-457200" algn="just" eaLnBrk="0" hangingPunct="0">
              <a:spcBef>
                <a:spcPct val="20000"/>
              </a:spcBef>
              <a:buClr>
                <a:schemeClr val="folHlink"/>
              </a:buClr>
              <a:buSzPct val="100000"/>
              <a:buFont typeface="+mj-lt"/>
              <a:buAutoNum type="arabicParenR"/>
              <a:defRPr/>
            </a:pPr>
            <a:endParaRPr lang="pt-BR" sz="16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ixaDeTexto 3">
            <a:extLst>
              <a:ext uri="{FF2B5EF4-FFF2-40B4-BE49-F238E27FC236}">
                <a16:creationId xmlns:a16="http://schemas.microsoft.com/office/drawing/2014/main" id="{7C7182D1-A686-2949-B5F3-2BF040582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513" y="1759095"/>
            <a:ext cx="1202380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T1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1.1)Read(X)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1.2)Read(Y)</a:t>
            </a:r>
            <a:b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1.3)Write(X)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1.4)commit</a:t>
            </a:r>
            <a:endParaRPr lang="pt-BR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4">
            <a:extLst>
              <a:ext uri="{FF2B5EF4-FFF2-40B4-BE49-F238E27FC236}">
                <a16:creationId xmlns:a16="http://schemas.microsoft.com/office/drawing/2014/main" id="{01D25F59-06CA-0248-9188-18E95A07A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1613045"/>
            <a:ext cx="120238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T2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2.1)Read(X)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2.2)Read(Y)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2.3)Write(X)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2.4)Write(y)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2.5)commit</a:t>
            </a:r>
            <a:endParaRPr lang="pt-BR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4AB0F1-7300-8D4D-9955-60A12564A1DB}"/>
              </a:ext>
            </a:extLst>
          </p:cNvPr>
          <p:cNvSpPr/>
          <p:nvPr/>
        </p:nvSpPr>
        <p:spPr>
          <a:xfrm>
            <a:off x="1933851" y="4052296"/>
            <a:ext cx="4177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 eaLnBrk="0" hangingPunct="0"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BR" kern="0" dirty="0">
                <a:ea typeface="Tahoma" pitchFamily="34" charset="0"/>
                <a:cs typeface="Tahoma" pitchFamily="34" charset="0"/>
              </a:rPr>
              <a:t>R.: 1.1, 2.1, 2.2, 2.3, 1.2, 1.3, 1.4, 2.4, 2.5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F948-255E-EB4A-B6CB-15E282125DAD}"/>
              </a:ext>
            </a:extLst>
          </p:cNvPr>
          <p:cNvSpPr/>
          <p:nvPr/>
        </p:nvSpPr>
        <p:spPr>
          <a:xfrm>
            <a:off x="762000" y="4709330"/>
            <a:ext cx="7315200" cy="1162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2700" indent="-12700" algn="just" eaLnBrk="0" hangingPunct="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BR" sz="1600" kern="0" dirty="0">
                <a:latin typeface="Calibri" panose="020F0502020204030204" pitchFamily="34" charset="0"/>
                <a:cs typeface="Calibri" panose="020F0502020204030204" pitchFamily="34" charset="0"/>
              </a:rPr>
              <a:t>Aqui T1 lê o valor de </a:t>
            </a:r>
            <a:r>
              <a:rPr lang="pt-BR" sz="16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t-BR" sz="1600" kern="0" dirty="0">
                <a:latin typeface="Calibri" panose="020F0502020204030204" pitchFamily="34" charset="0"/>
                <a:cs typeface="Calibri" panose="020F0502020204030204" pitchFamily="34" charset="0"/>
              </a:rPr>
              <a:t>, o que em seguida é alterado por T2 (2.3). T1 então tenta atualizar o valor de </a:t>
            </a:r>
            <a:r>
              <a:rPr lang="pt-BR" sz="16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t-BR" sz="1600" kern="0" dirty="0">
                <a:latin typeface="Calibri" panose="020F0502020204030204" pitchFamily="34" charset="0"/>
                <a:cs typeface="Calibri" panose="020F0502020204030204" pitchFamily="34" charset="0"/>
              </a:rPr>
              <a:t> (1.3), o qual agora não aceita a atualização inicialmente pretendida por T1.</a:t>
            </a:r>
          </a:p>
        </p:txBody>
      </p:sp>
    </p:spTree>
    <p:extLst>
      <p:ext uri="{BB962C8B-B14F-4D97-AF65-F5344CB8AC3E}">
        <p14:creationId xmlns:p14="http://schemas.microsoft.com/office/powerpoint/2010/main" val="318424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7259A-6D24-6041-BC1B-DC5ECEC7F52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8600" y="1143000"/>
            <a:ext cx="7772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Comando </a:t>
            </a:r>
            <a:r>
              <a:rPr lang="pt-BR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SET TRANSACTION</a:t>
            </a:r>
          </a:p>
          <a:p>
            <a:pPr eaLnBrk="1" hangingPunct="1">
              <a:buFont typeface="Wingdings" pitchFamily="2" charset="2"/>
              <a:buNone/>
            </a:pPr>
            <a:endParaRPr lang="pt-BR" altLang="en-US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SET TRANSACTION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	READ ONLY 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pt-BR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READ WRITE 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pt-BR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ISOLATION LEVEL 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pt-BR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SERIALIZABLE 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pt-BR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READ COMMITTED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}|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 USE ROLLBACK SEGMENT 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rollback_segment</a:t>
            </a:r>
            <a:endParaRPr lang="pt-B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NAME ‘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nome_da_transacao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’;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7EAC58-9EEB-A74E-80B9-0745561CC964}"/>
              </a:ext>
            </a:extLst>
          </p:cNvPr>
          <p:cNvSpPr txBox="1">
            <a:spLocks/>
          </p:cNvSpPr>
          <p:nvPr/>
        </p:nvSpPr>
        <p:spPr>
          <a:xfrm>
            <a:off x="3505200" y="228600"/>
            <a:ext cx="37338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1"/>
                </a:solidFill>
              </a:rPr>
              <a:t>- Oracle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C424BB-91CB-5D4E-9716-2A95F1E06FEA}"/>
              </a:ext>
            </a:extLst>
          </p:cNvPr>
          <p:cNvGrpSpPr/>
          <p:nvPr/>
        </p:nvGrpSpPr>
        <p:grpSpPr>
          <a:xfrm>
            <a:off x="856456" y="3124200"/>
            <a:ext cx="7431087" cy="2971052"/>
            <a:chOff x="188912" y="1372348"/>
            <a:chExt cx="8766175" cy="4113304"/>
          </a:xfrm>
        </p:grpSpPr>
        <p:pic>
          <p:nvPicPr>
            <p:cNvPr id="10" name="table">
              <a:extLst>
                <a:ext uri="{FF2B5EF4-FFF2-40B4-BE49-F238E27FC236}">
                  <a16:creationId xmlns:a16="http://schemas.microsoft.com/office/drawing/2014/main" id="{475F2E9D-F729-A143-9E47-5E2E42FB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912" y="1372348"/>
              <a:ext cx="8766175" cy="4113304"/>
            </a:xfrm>
            <a:prstGeom prst="rect">
              <a:avLst/>
            </a:prstGeom>
          </p:spPr>
        </p:pic>
        <p:sp>
          <p:nvSpPr>
            <p:cNvPr id="11" name="Retângulo 3">
              <a:extLst>
                <a:ext uri="{FF2B5EF4-FFF2-40B4-BE49-F238E27FC236}">
                  <a16:creationId xmlns:a16="http://schemas.microsoft.com/office/drawing/2014/main" id="{8F94A08A-EE61-FF4B-8E62-1EA1862D9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700" y="2842373"/>
              <a:ext cx="6096000" cy="48895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pt-BR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Nunca permitido em Oracle.</a:t>
              </a:r>
            </a:p>
          </p:txBody>
        </p:sp>
        <p:sp>
          <p:nvSpPr>
            <p:cNvPr id="12" name="Retângulo 4">
              <a:extLst>
                <a:ext uri="{FF2B5EF4-FFF2-40B4-BE49-F238E27FC236}">
                  <a16:creationId xmlns:a16="http://schemas.microsoft.com/office/drawing/2014/main" id="{D027F6FB-E3A3-5B47-A614-A1E5F4935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700" y="4225085"/>
              <a:ext cx="6096000" cy="48895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pt-BR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Não suportado especificamente (abrangido por serializable).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1886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Report.potx</Template>
  <TotalTime>0</TotalTime>
  <Words>2960</Words>
  <Application>Microsoft Macintosh PowerPoint</Application>
  <PresentationFormat>On-screen Show (4:3)</PresentationFormat>
  <Paragraphs>419</Paragraphs>
  <Slides>24</Slides>
  <Notes>17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Courier New</vt:lpstr>
      <vt:lpstr>Georgia</vt:lpstr>
      <vt:lpstr>GillSans</vt:lpstr>
      <vt:lpstr>Tahoma</vt:lpstr>
      <vt:lpstr>Times New Roman</vt:lpstr>
      <vt:lpstr>Verdana</vt:lpstr>
      <vt:lpstr>Wingdings</vt:lpstr>
      <vt:lpstr>Project Status Report</vt:lpstr>
      <vt:lpstr>BASE DE DADOS</vt:lpstr>
      <vt:lpstr>- Problemas de Execução Intercalada</vt:lpstr>
      <vt:lpstr>PowerPoint Presentation</vt:lpstr>
      <vt:lpstr>PowerPoint Presentation</vt:lpstr>
      <vt:lpstr>- Níveis de Isolamento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Protocolo de Bloqueio de Duas Fases </vt:lpstr>
      <vt:lpstr>Protocolo de Bloqueio de Duas Fases</vt:lpstr>
      <vt:lpstr>Protocolo de Bloqueio de Duas Fases</vt:lpstr>
      <vt:lpstr>Problemas com os  Bloqueios</vt:lpstr>
      <vt:lpstr>Problemas com os  Bloqueios</vt:lpstr>
      <vt:lpstr>Problemas com os  Bloqueios</vt:lpstr>
      <vt:lpstr>Protocolo  baseado em timestamp</vt:lpstr>
      <vt:lpstr>Protocolo  baseado em timestamp</vt:lpstr>
      <vt:lpstr>Protocolo  baseado em timestamp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2010-02-01T21:08:06Z</dcterms:created>
  <dcterms:modified xsi:type="dcterms:W3CDTF">2019-10-21T17:01:48Z</dcterms:modified>
</cp:coreProperties>
</file>