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9" r:id="rId2"/>
    <p:sldId id="290" r:id="rId3"/>
    <p:sldId id="315" r:id="rId4"/>
    <p:sldId id="316" r:id="rId5"/>
    <p:sldId id="361" r:id="rId6"/>
    <p:sldId id="324" r:id="rId7"/>
    <p:sldId id="355" r:id="rId8"/>
    <p:sldId id="356" r:id="rId9"/>
    <p:sldId id="318" r:id="rId10"/>
    <p:sldId id="352" r:id="rId11"/>
    <p:sldId id="351" r:id="rId12"/>
    <p:sldId id="357" r:id="rId13"/>
    <p:sldId id="359" r:id="rId14"/>
    <p:sldId id="360" r:id="rId15"/>
    <p:sldId id="366" r:id="rId16"/>
    <p:sldId id="369" r:id="rId17"/>
    <p:sldId id="367" r:id="rId18"/>
    <p:sldId id="370" r:id="rId19"/>
    <p:sldId id="371" r:id="rId20"/>
    <p:sldId id="353" r:id="rId21"/>
    <p:sldId id="354" r:id="rId22"/>
    <p:sldId id="358" r:id="rId23"/>
    <p:sldId id="372" r:id="rId24"/>
    <p:sldId id="363" r:id="rId25"/>
    <p:sldId id="368" r:id="rId26"/>
    <p:sldId id="3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90"/>
            <p14:sldId id="315"/>
            <p14:sldId id="316"/>
            <p14:sldId id="361"/>
            <p14:sldId id="324"/>
            <p14:sldId id="355"/>
            <p14:sldId id="356"/>
            <p14:sldId id="318"/>
            <p14:sldId id="352"/>
            <p14:sldId id="351"/>
            <p14:sldId id="357"/>
            <p14:sldId id="359"/>
            <p14:sldId id="360"/>
            <p14:sldId id="366"/>
            <p14:sldId id="369"/>
            <p14:sldId id="367"/>
            <p14:sldId id="370"/>
            <p14:sldId id="371"/>
            <p14:sldId id="353"/>
            <p14:sldId id="354"/>
            <p14:sldId id="358"/>
            <p14:sldId id="372"/>
            <p14:sldId id="363"/>
            <p14:sldId id="368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68" autoAdjust="0"/>
    <p:restoredTop sz="87379" autoAdjust="0"/>
  </p:normalViewPr>
  <p:slideViewPr>
    <p:cSldViewPr>
      <p:cViewPr varScale="1">
        <p:scale>
          <a:sx n="71" d="100"/>
          <a:sy n="71" d="100"/>
        </p:scale>
        <p:origin x="888" y="17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 snapToGrid="0" snapToObjects="1">
      <p:cViewPr varScale="1">
        <p:scale>
          <a:sx n="32" d="100"/>
          <a:sy n="32" d="100"/>
        </p:scale>
        <p:origin x="-33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2B5AF55-C2A9-6940-89DB-530439A7884B}" type="slidenum">
              <a:rPr lang="pt-PT"/>
              <a:pPr>
                <a:defRPr/>
              </a:pPr>
              <a:t>13</a:t>
            </a:fld>
            <a:endParaRPr lang="pt-PT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01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2B5AF55-C2A9-6940-89DB-530439A7884B}" type="slidenum">
              <a:rPr lang="pt-PT"/>
              <a:pPr>
                <a:defRPr/>
              </a:pPr>
              <a:t>14</a:t>
            </a:fld>
            <a:endParaRPr lang="pt-PT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64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2B5AF55-C2A9-6940-89DB-530439A7884B}" type="slidenum">
              <a:rPr lang="pt-PT"/>
              <a:pPr>
                <a:defRPr/>
              </a:pPr>
              <a:t>15</a:t>
            </a:fld>
            <a:endParaRPr lang="pt-PT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70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2B5AF55-C2A9-6940-89DB-530439A7884B}" type="slidenum">
              <a:rPr lang="pt-PT"/>
              <a:pPr>
                <a:defRPr/>
              </a:pPr>
              <a:t>16</a:t>
            </a:fld>
            <a:endParaRPr lang="pt-PT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dependência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multivalor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(DM) é outro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dependência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dados que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associações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muitos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muitos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12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2B5AF55-C2A9-6940-89DB-530439A7884B}" type="slidenum">
              <a:rPr lang="pt-PT"/>
              <a:pPr>
                <a:defRPr/>
              </a:pPr>
              <a:t>18</a:t>
            </a:fld>
            <a:endParaRPr lang="pt-PT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42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2B5AF55-C2A9-6940-89DB-530439A7884B}" type="slidenum">
              <a:rPr lang="pt-PT"/>
              <a:pPr>
                <a:defRPr/>
              </a:pPr>
              <a:t>19</a:t>
            </a:fld>
            <a:endParaRPr lang="pt-PT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27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Char char=""/>
              <a:defRPr/>
            </a:pPr>
            <a:r>
              <a:rPr lang="pt-PT" sz="1200" dirty="0">
                <a:latin typeface="Calibri" charset="0"/>
                <a:cs typeface="Calibri" charset="0"/>
              </a:rPr>
              <a:t>Conduz a um esquema da BD relacional capaz de suportar os dados relevantes a um dado universo</a:t>
            </a:r>
          </a:p>
          <a:p>
            <a:pPr>
              <a:spcBef>
                <a:spcPts val="450"/>
              </a:spcBef>
              <a:buSzPct val="100000"/>
              <a:buFont typeface="Wingdings" charset="2"/>
              <a:buChar char=""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9A15CE2-FDB8-5346-9F24-A3B84A9740D6}" type="slidenum">
              <a:rPr lang="pt-PT"/>
              <a:pPr>
                <a:defRPr/>
              </a:pPr>
              <a:t>6</a:t>
            </a:fld>
            <a:endParaRPr lang="pt-PT"/>
          </a:p>
        </p:txBody>
      </p:sp>
      <p:sp>
        <p:nvSpPr>
          <p:cNvPr id="819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 marL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Diz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-se 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também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que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X é 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determinante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, e 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representa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-se 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graficamente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por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X-&gt; Y.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X é 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uma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super-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chave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se X-&gt;R, 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sendo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R o 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conjunto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de 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todos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os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atributos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da 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relação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R </a:t>
            </a:r>
            <a:endParaRPr lang="en-US" dirty="0"/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pt-PT" dirty="0"/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885608" y="8685035"/>
            <a:ext cx="2972393" cy="45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60BF45D1-C9E6-2C4A-8593-BB9F61B2EA42}" type="slidenum">
              <a:rPr lang="pt-PT" sz="1200" smtClean="0">
                <a:latin typeface="Times New Roman" charset="0"/>
              </a:rPr>
              <a:pPr algn="r">
                <a:buClrTx/>
                <a:buFontTx/>
                <a:buNone/>
                <a:defRPr/>
              </a:pPr>
              <a:t>6</a:t>
            </a:fld>
            <a:endParaRPr lang="pt-PT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5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2B5AF55-C2A9-6940-89DB-530439A7884B}" type="slidenum">
              <a:rPr lang="pt-PT"/>
              <a:pPr>
                <a:defRPr/>
              </a:pPr>
              <a:t>9</a:t>
            </a:fld>
            <a:endParaRPr lang="pt-PT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2B5AF55-C2A9-6940-89DB-530439A7884B}" type="slidenum">
              <a:rPr lang="pt-PT"/>
              <a:pPr>
                <a:defRPr/>
              </a:pPr>
              <a:t>10</a:t>
            </a:fld>
            <a:endParaRPr lang="pt-PT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pt-PT" sz="1200" dirty="0"/>
              <a:t>Uma </a:t>
            </a:r>
            <a:r>
              <a:rPr lang="pt-PT" sz="1200" dirty="0" err="1"/>
              <a:t>dependência</a:t>
            </a:r>
            <a:r>
              <a:rPr lang="pt-PT" sz="1200" dirty="0"/>
              <a:t> funcional X</a:t>
            </a:r>
            <a:r>
              <a:rPr lang="pt-PT" sz="1200" dirty="0">
                <a:latin typeface="Wingdings"/>
              </a:rPr>
              <a:t>􏰂</a:t>
            </a:r>
            <a:r>
              <a:rPr lang="pt-PT" sz="1200" dirty="0"/>
              <a:t>Y, em um esquema de </a:t>
            </a:r>
            <a:r>
              <a:rPr lang="pt-PT" sz="1200" dirty="0" err="1"/>
              <a:t>relação</a:t>
            </a:r>
            <a:r>
              <a:rPr lang="pt-PT" sz="1200" dirty="0"/>
              <a:t> R, </a:t>
            </a:r>
            <a:r>
              <a:rPr lang="pt-PT" sz="1200" dirty="0" err="1"/>
              <a:t>sera</a:t>
            </a:r>
            <a:r>
              <a:rPr lang="pt-PT" sz="1200" dirty="0"/>
              <a:t>́ uma </a:t>
            </a:r>
            <a:r>
              <a:rPr lang="pt-PT" sz="1200" dirty="0" err="1"/>
              <a:t>dependência</a:t>
            </a:r>
            <a:r>
              <a:rPr lang="pt-PT" sz="1200" dirty="0"/>
              <a:t> transitiva se existir um conjunto de atributos Z que </a:t>
            </a:r>
            <a:r>
              <a:rPr lang="pt-PT" sz="1200" dirty="0" err="1"/>
              <a:t>não</a:t>
            </a:r>
            <a:r>
              <a:rPr lang="pt-PT" sz="1200" dirty="0"/>
              <a:t> é nem uma chave candidata nem um subconjunto de qualquer chave de R, e ambas X</a:t>
            </a:r>
            <a:r>
              <a:rPr lang="pt-PT" sz="1200" dirty="0">
                <a:latin typeface="Wingdings"/>
              </a:rPr>
              <a:t>􏰂</a:t>
            </a:r>
            <a:r>
              <a:rPr lang="pt-PT" sz="1200" dirty="0"/>
              <a:t>Z e Z</a:t>
            </a:r>
            <a:r>
              <a:rPr lang="pt-PT" sz="1200" dirty="0">
                <a:latin typeface="Wingdings"/>
              </a:rPr>
              <a:t>􏰂</a:t>
            </a:r>
            <a:r>
              <a:rPr lang="pt-PT" sz="1200" dirty="0"/>
              <a:t>Y forem asseguradas</a:t>
            </a:r>
          </a:p>
          <a:p>
            <a:pPr>
              <a:defRPr/>
            </a:pPr>
            <a:r>
              <a:rPr lang="en-US" dirty="0">
                <a:cs typeface="+mn-cs"/>
              </a:rPr>
              <a:t> 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2B5AF55-C2A9-6940-89DB-530439A7884B}" type="slidenum">
              <a:rPr lang="pt-PT"/>
              <a:pPr>
                <a:defRPr/>
              </a:pPr>
              <a:t>11</a:t>
            </a:fld>
            <a:endParaRPr lang="pt-PT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90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2B5AF55-C2A9-6940-89DB-530439A7884B}" type="slidenum">
              <a:rPr lang="pt-PT"/>
              <a:pPr>
                <a:defRPr/>
              </a:pPr>
              <a:t>12</a:t>
            </a:fld>
            <a:endParaRPr lang="pt-PT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0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" y="355603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3600" noProof="0" dirty="0">
                <a:solidFill>
                  <a:schemeClr val="bg1"/>
                </a:solidFill>
              </a:rPr>
              <a:t>Normalização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8" y="355603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3813318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NORMALIZAÇÃO</a:t>
            </a:r>
          </a:p>
          <a:p>
            <a:endParaRPr lang="en-US" sz="2000" dirty="0"/>
          </a:p>
          <a:p>
            <a:pPr>
              <a:spcBef>
                <a:spcPts val="2400"/>
              </a:spcBef>
            </a:pPr>
            <a:r>
              <a:rPr lang="pt-PT" sz="1600" dirty="0"/>
              <a:t>Dependências Funcionais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Teóricas</a:t>
            </a:r>
          </a:p>
          <a:p>
            <a:r>
              <a:rPr lang="pt-PT" sz="1400" dirty="0"/>
              <a:t>Rosa Reis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13229" y="1532981"/>
            <a:ext cx="788456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800" b="1" dirty="0">
                <a:latin typeface="Calibri" charset="0"/>
              </a:rPr>
              <a:t>Dependência funcional </a:t>
            </a:r>
            <a:r>
              <a:rPr lang="pt-PT" sz="1800" b="1" dirty="0">
                <a:solidFill>
                  <a:schemeClr val="tx2">
                    <a:lumMod val="50000"/>
                  </a:schemeClr>
                </a:solidFill>
                <a:latin typeface="Calibri" charset="0"/>
              </a:rPr>
              <a:t>Transitiva</a:t>
            </a:r>
          </a:p>
          <a:p>
            <a:pPr marL="368300" lvl="1" indent="0">
              <a:lnSpc>
                <a:spcPct val="150000"/>
              </a:lnSpc>
              <a:spcBef>
                <a:spcPts val="450"/>
              </a:spcBef>
              <a:buSzPct val="100000"/>
              <a:defRPr/>
            </a:pPr>
            <a:r>
              <a:rPr lang="pt-PT" sz="1600" dirty="0">
                <a:solidFill>
                  <a:srgbClr val="FF0000"/>
                </a:solidFill>
                <a:latin typeface="Calibri" charset="0"/>
              </a:rPr>
              <a:t>Uma dependência funcional R: x </a:t>
            </a:r>
            <a:r>
              <a:rPr lang="pt-PT" sz="1600" dirty="0">
                <a:solidFill>
                  <a:srgbClr val="FF0000"/>
                </a:solidFill>
                <a:latin typeface="Wingdings" charset="0"/>
                <a:cs typeface="Wingdings" charset="0"/>
              </a:rPr>
              <a:t></a:t>
            </a:r>
            <a:r>
              <a:rPr lang="pt-PT" sz="1600" dirty="0">
                <a:solidFill>
                  <a:srgbClr val="FF0000"/>
                </a:solidFill>
                <a:latin typeface="Calibri" charset="0"/>
              </a:rPr>
              <a:t> y é transitiva, se existe um atributo z que não é um subconjunto de x, tal que x </a:t>
            </a:r>
            <a:r>
              <a:rPr lang="pt-PT" sz="1600" dirty="0">
                <a:solidFill>
                  <a:srgbClr val="FF0000"/>
                </a:solidFill>
                <a:latin typeface="Wingdings" charset="0"/>
                <a:cs typeface="Wingdings" charset="0"/>
              </a:rPr>
              <a:t></a:t>
            </a:r>
            <a:r>
              <a:rPr lang="pt-PT" sz="1600" dirty="0">
                <a:solidFill>
                  <a:srgbClr val="FF0000"/>
                </a:solidFill>
                <a:latin typeface="Calibri" charset="0"/>
              </a:rPr>
              <a:t> z e z </a:t>
            </a:r>
            <a:r>
              <a:rPr lang="pt-PT" sz="1600" dirty="0">
                <a:solidFill>
                  <a:srgbClr val="FF0000"/>
                </a:solidFill>
                <a:latin typeface="Wingdings" charset="0"/>
                <a:cs typeface="Wingdings" charset="0"/>
              </a:rPr>
              <a:t></a:t>
            </a:r>
            <a:r>
              <a:rPr lang="pt-PT" sz="1600" dirty="0">
                <a:solidFill>
                  <a:srgbClr val="FF0000"/>
                </a:solidFill>
                <a:latin typeface="Calibri" charset="0"/>
              </a:rPr>
              <a:t> y</a:t>
            </a:r>
          </a:p>
          <a:p>
            <a:pPr marL="365125" lvl="1" indent="-254000">
              <a:lnSpc>
                <a:spcPct val="150000"/>
              </a:lnSpc>
              <a:spcBef>
                <a:spcPts val="450"/>
              </a:spcBef>
              <a:buSzPct val="100000"/>
              <a:defRPr/>
            </a:pPr>
            <a:r>
              <a:rPr lang="pt-PT" sz="1600" b="1" dirty="0">
                <a:latin typeface="Calibri"/>
                <a:cs typeface="Calibri"/>
              </a:rPr>
              <a:t> Exemplo:   </a:t>
            </a:r>
            <a:r>
              <a:rPr lang="pt-PT" sz="1600" dirty="0">
                <a:solidFill>
                  <a:schemeClr val="tx1"/>
                </a:solidFill>
                <a:latin typeface="Calibri" charset="0"/>
              </a:rPr>
              <a:t>Considere o seguinte esquema com suas dependências funcionais:           </a:t>
            </a:r>
          </a:p>
          <a:p>
            <a:pPr marL="365125" lvl="1" indent="-254000">
              <a:lnSpc>
                <a:spcPct val="150000"/>
              </a:lnSpc>
              <a:spcBef>
                <a:spcPts val="450"/>
              </a:spcBef>
              <a:buSzPct val="100000"/>
              <a:defRPr/>
            </a:pPr>
            <a:r>
              <a:rPr lang="pt-PT" sz="1600" dirty="0">
                <a:solidFill>
                  <a:schemeClr val="tx1"/>
                </a:solidFill>
                <a:latin typeface="Calibri" charset="0"/>
              </a:rPr>
              <a:t>       </a:t>
            </a:r>
            <a:r>
              <a:rPr lang="pt-PT" sz="1400" dirty="0">
                <a:solidFill>
                  <a:schemeClr val="tx1"/>
                </a:solidFill>
                <a:latin typeface="Calibri" charset="0"/>
              </a:rPr>
              <a:t>Empregado=  </a:t>
            </a:r>
            <a:r>
              <a:rPr lang="pt-PT" sz="1400" u="sng" dirty="0" err="1">
                <a:solidFill>
                  <a:schemeClr val="tx1"/>
                </a:solidFill>
                <a:latin typeface="Calibri" charset="0"/>
              </a:rPr>
              <a:t>Nr_emp</a:t>
            </a:r>
            <a:r>
              <a:rPr lang="pt-PT" sz="1400" u="sng" dirty="0">
                <a:solidFill>
                  <a:schemeClr val="tx1"/>
                </a:solidFill>
                <a:latin typeface="Calibri" charset="0"/>
              </a:rPr>
              <a:t>,</a:t>
            </a:r>
            <a:r>
              <a:rPr lang="pt-PT" sz="14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pt-PT" sz="1400" dirty="0" err="1">
                <a:solidFill>
                  <a:schemeClr val="tx1"/>
                </a:solidFill>
                <a:latin typeface="Calibri" charset="0"/>
              </a:rPr>
              <a:t>Enome</a:t>
            </a:r>
            <a:r>
              <a:rPr lang="pt-PT" sz="1400" dirty="0">
                <a:solidFill>
                  <a:schemeClr val="tx1"/>
                </a:solidFill>
                <a:latin typeface="Calibri" charset="0"/>
              </a:rPr>
              <a:t>, </a:t>
            </a:r>
            <a:r>
              <a:rPr lang="pt-PT" sz="1400" dirty="0" err="1">
                <a:solidFill>
                  <a:schemeClr val="tx1"/>
                </a:solidFill>
                <a:latin typeface="Calibri" charset="0"/>
              </a:rPr>
              <a:t>DataNasc</a:t>
            </a:r>
            <a:r>
              <a:rPr lang="pt-PT" sz="1400" dirty="0">
                <a:solidFill>
                  <a:schemeClr val="tx1"/>
                </a:solidFill>
                <a:latin typeface="Calibri" charset="0"/>
              </a:rPr>
              <a:t>, </a:t>
            </a:r>
            <a:r>
              <a:rPr lang="pt-PT" sz="1400" dirty="0" err="1">
                <a:solidFill>
                  <a:schemeClr val="tx1"/>
                </a:solidFill>
                <a:latin typeface="Calibri" charset="0"/>
              </a:rPr>
              <a:t>Endereço</a:t>
            </a:r>
            <a:r>
              <a:rPr lang="pt-PT" sz="1400" dirty="0">
                <a:solidFill>
                  <a:schemeClr val="tx1"/>
                </a:solidFill>
                <a:latin typeface="Calibri" charset="0"/>
              </a:rPr>
              <a:t>, </a:t>
            </a:r>
            <a:r>
              <a:rPr lang="pt-PT" sz="1400" dirty="0" err="1">
                <a:solidFill>
                  <a:schemeClr val="tx1"/>
                </a:solidFill>
                <a:latin typeface="Calibri" charset="0"/>
              </a:rPr>
              <a:t>Dnumero</a:t>
            </a:r>
            <a:r>
              <a:rPr lang="pt-PT" sz="1400" dirty="0">
                <a:solidFill>
                  <a:schemeClr val="tx1"/>
                </a:solidFill>
                <a:latin typeface="Calibri" charset="0"/>
              </a:rPr>
              <a:t>, </a:t>
            </a:r>
            <a:r>
              <a:rPr lang="pt-PT" sz="1400" dirty="0" err="1">
                <a:solidFill>
                  <a:schemeClr val="tx1"/>
                </a:solidFill>
                <a:latin typeface="Calibri" charset="0"/>
              </a:rPr>
              <a:t>Dnome</a:t>
            </a:r>
            <a:endParaRPr lang="pt-PT" sz="1600" dirty="0">
              <a:solidFill>
                <a:schemeClr val="tx1"/>
              </a:solidFill>
              <a:latin typeface="Calibri" charset="0"/>
            </a:endParaRPr>
          </a:p>
          <a:p>
            <a:pPr marL="492125" lvl="2" indent="-254000">
              <a:lnSpc>
                <a:spcPct val="150000"/>
              </a:lnSpc>
            </a:pPr>
            <a:endParaRPr lang="pt-PT" sz="500" dirty="0">
              <a:solidFill>
                <a:schemeClr val="tx1"/>
              </a:solidFill>
              <a:latin typeface="Calibri" charset="0"/>
            </a:endParaRPr>
          </a:p>
          <a:p>
            <a:pPr marL="492125" lvl="2" indent="-79375">
              <a:lnSpc>
                <a:spcPct val="150000"/>
              </a:lnSpc>
            </a:pPr>
            <a:r>
              <a:rPr lang="pt-PT" sz="1400" b="1" dirty="0" err="1">
                <a:solidFill>
                  <a:schemeClr val="tx1"/>
                </a:solidFill>
                <a:latin typeface="Calibri" charset="0"/>
              </a:rPr>
              <a:t>DF’s</a:t>
            </a:r>
            <a:r>
              <a:rPr lang="pt-PT" sz="1400" b="1" dirty="0">
                <a:solidFill>
                  <a:schemeClr val="tx1"/>
                </a:solidFill>
                <a:latin typeface="Calibri" charset="0"/>
              </a:rPr>
              <a:t>:    </a:t>
            </a:r>
            <a:r>
              <a:rPr lang="pt-PT" sz="1400" b="1" dirty="0" err="1">
                <a:solidFill>
                  <a:schemeClr val="tx1"/>
                </a:solidFill>
                <a:latin typeface="Calibri" charset="0"/>
              </a:rPr>
              <a:t>Nr_emp</a:t>
            </a:r>
            <a:r>
              <a:rPr lang="pt-PT" sz="1400" dirty="0">
                <a:solidFill>
                  <a:schemeClr val="tx1"/>
                </a:solidFill>
                <a:latin typeface="Calibri" charset="0"/>
              </a:rPr>
              <a:t> -&gt;</a:t>
            </a:r>
            <a:r>
              <a:rPr lang="pt-PT" sz="1400" dirty="0" err="1">
                <a:solidFill>
                  <a:schemeClr val="tx1"/>
                </a:solidFill>
                <a:latin typeface="Calibri" charset="0"/>
              </a:rPr>
              <a:t>Enome</a:t>
            </a:r>
            <a:r>
              <a:rPr lang="pt-PT" sz="1400" dirty="0">
                <a:solidFill>
                  <a:schemeClr val="tx1"/>
                </a:solidFill>
                <a:latin typeface="Calibri" charset="0"/>
              </a:rPr>
              <a:t>, </a:t>
            </a:r>
            <a:r>
              <a:rPr lang="pt-PT" sz="1400" dirty="0" err="1">
                <a:solidFill>
                  <a:schemeClr val="tx1"/>
                </a:solidFill>
                <a:latin typeface="Calibri" charset="0"/>
              </a:rPr>
              <a:t>DataNasc</a:t>
            </a:r>
            <a:r>
              <a:rPr lang="pt-PT" sz="1400" dirty="0">
                <a:solidFill>
                  <a:schemeClr val="tx1"/>
                </a:solidFill>
                <a:latin typeface="Calibri" charset="0"/>
              </a:rPr>
              <a:t>, </a:t>
            </a:r>
            <a:r>
              <a:rPr lang="pt-PT" sz="1400" dirty="0" err="1">
                <a:solidFill>
                  <a:schemeClr val="tx1"/>
                </a:solidFill>
                <a:latin typeface="Calibri" charset="0"/>
              </a:rPr>
              <a:t>Endereco</a:t>
            </a:r>
            <a:r>
              <a:rPr lang="pt-PT" sz="1400" dirty="0">
                <a:solidFill>
                  <a:schemeClr val="tx1"/>
                </a:solidFill>
                <a:latin typeface="Calibri" charset="0"/>
              </a:rPr>
              <a:t>, </a:t>
            </a:r>
            <a:r>
              <a:rPr lang="pt-PT" sz="1400" dirty="0" err="1">
                <a:solidFill>
                  <a:schemeClr val="tx1"/>
                </a:solidFill>
                <a:latin typeface="Calibri" charset="0"/>
              </a:rPr>
              <a:t>DNumero</a:t>
            </a:r>
            <a:r>
              <a:rPr lang="pt-PT" sz="1400" dirty="0">
                <a:solidFill>
                  <a:schemeClr val="tx1"/>
                </a:solidFill>
                <a:latin typeface="Calibri" charset="0"/>
              </a:rPr>
              <a:t> </a:t>
            </a:r>
          </a:p>
          <a:p>
            <a:pPr marL="904875" lvl="2" indent="-666750">
              <a:lnSpc>
                <a:spcPct val="150000"/>
              </a:lnSpc>
            </a:pPr>
            <a:r>
              <a:rPr lang="pt-PT" sz="1400" dirty="0">
                <a:solidFill>
                  <a:schemeClr val="tx1"/>
                </a:solidFill>
                <a:latin typeface="Calibri" charset="0"/>
              </a:rPr>
              <a:t>                  </a:t>
            </a:r>
            <a:r>
              <a:rPr lang="pt-PT" sz="1400" dirty="0" err="1">
                <a:solidFill>
                  <a:schemeClr val="tx1"/>
                </a:solidFill>
                <a:latin typeface="Calibri" charset="0"/>
              </a:rPr>
              <a:t>Dnumero</a:t>
            </a:r>
            <a:r>
              <a:rPr lang="pt-PT" sz="1400" dirty="0">
                <a:solidFill>
                  <a:schemeClr val="tx1"/>
                </a:solidFill>
                <a:latin typeface="Calibri" charset="0"/>
              </a:rPr>
              <a:t> -&gt; </a:t>
            </a:r>
            <a:r>
              <a:rPr lang="pt-PT" sz="1400" dirty="0" err="1">
                <a:solidFill>
                  <a:schemeClr val="tx1"/>
                </a:solidFill>
                <a:latin typeface="Calibri" charset="0"/>
              </a:rPr>
              <a:t>Dnome</a:t>
            </a:r>
            <a:endParaRPr lang="pt-PT" sz="14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005" y="5143842"/>
            <a:ext cx="7692207" cy="10283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Calibri"/>
                <a:cs typeface="Calibri"/>
              </a:rPr>
              <a:t>A </a:t>
            </a:r>
            <a:r>
              <a:rPr lang="pt-PT" sz="1400" dirty="0" err="1">
                <a:latin typeface="Calibri"/>
                <a:cs typeface="Calibri"/>
              </a:rPr>
              <a:t>dependência</a:t>
            </a:r>
            <a:r>
              <a:rPr lang="pt-PT" sz="1400" dirty="0">
                <a:latin typeface="Calibri"/>
                <a:cs typeface="Calibri"/>
              </a:rPr>
              <a:t> funcional </a:t>
            </a:r>
            <a:r>
              <a:rPr lang="pt-PT" sz="1400" dirty="0" err="1">
                <a:latin typeface="Calibri"/>
                <a:cs typeface="Calibri"/>
              </a:rPr>
              <a:t>Nr_emp</a:t>
            </a:r>
            <a:r>
              <a:rPr lang="pt-PT" sz="1400" dirty="0">
                <a:latin typeface="Calibri"/>
                <a:cs typeface="Calibri"/>
              </a:rPr>
              <a:t> -&gt; </a:t>
            </a:r>
            <a:r>
              <a:rPr lang="pt-PT" sz="1400" dirty="0" err="1">
                <a:latin typeface="Calibri"/>
                <a:cs typeface="Calibri"/>
              </a:rPr>
              <a:t>Dnome</a:t>
            </a:r>
            <a:r>
              <a:rPr lang="pt-PT" sz="1400" dirty="0">
                <a:latin typeface="Calibri"/>
                <a:cs typeface="Calibri"/>
              </a:rPr>
              <a:t> é transitiva para </a:t>
            </a:r>
            <a:r>
              <a:rPr lang="pt-PT" sz="1400" dirty="0" err="1">
                <a:latin typeface="Calibri"/>
                <a:cs typeface="Calibri"/>
              </a:rPr>
              <a:t>Dnumero</a:t>
            </a:r>
            <a:r>
              <a:rPr lang="pt-PT" sz="1400" dirty="0">
                <a:latin typeface="Calibri"/>
                <a:cs typeface="Calibri"/>
              </a:rPr>
              <a:t>, pois ambas as </a:t>
            </a:r>
            <a:r>
              <a:rPr lang="pt-PT" sz="1400" dirty="0" err="1">
                <a:latin typeface="Calibri"/>
                <a:cs typeface="Calibri"/>
              </a:rPr>
              <a:t>dependências</a:t>
            </a:r>
            <a:r>
              <a:rPr lang="pt-PT" sz="1400" dirty="0">
                <a:latin typeface="Calibri"/>
                <a:cs typeface="Calibri"/>
              </a:rPr>
              <a:t> </a:t>
            </a:r>
            <a:r>
              <a:rPr lang="pt-PT" sz="1400" dirty="0" err="1">
                <a:latin typeface="Calibri"/>
                <a:cs typeface="Calibri"/>
              </a:rPr>
              <a:t>NR_emp</a:t>
            </a:r>
            <a:r>
              <a:rPr lang="pt-PT" sz="1400" dirty="0">
                <a:latin typeface="Calibri"/>
                <a:cs typeface="Calibri"/>
              </a:rPr>
              <a:t> -&gt;</a:t>
            </a:r>
            <a:r>
              <a:rPr lang="pt-PT" sz="1400" dirty="0" err="1">
                <a:latin typeface="Calibri"/>
                <a:cs typeface="Calibri"/>
              </a:rPr>
              <a:t>Dnumero</a:t>
            </a:r>
            <a:r>
              <a:rPr lang="pt-PT" sz="1400" dirty="0">
                <a:latin typeface="Calibri"/>
                <a:cs typeface="Calibri"/>
              </a:rPr>
              <a:t> e </a:t>
            </a:r>
            <a:r>
              <a:rPr lang="pt-PT" sz="1400" dirty="0" err="1">
                <a:latin typeface="Calibri"/>
                <a:cs typeface="Calibri"/>
              </a:rPr>
              <a:t>Dnumero</a:t>
            </a:r>
            <a:r>
              <a:rPr lang="pt-PT" sz="1400" dirty="0">
                <a:latin typeface="Calibri"/>
                <a:cs typeface="Calibri"/>
              </a:rPr>
              <a:t>-&gt;</a:t>
            </a:r>
            <a:r>
              <a:rPr lang="pt-PT" sz="1400" dirty="0" err="1">
                <a:latin typeface="Calibri"/>
                <a:cs typeface="Calibri"/>
              </a:rPr>
              <a:t>Dnome</a:t>
            </a:r>
            <a:r>
              <a:rPr lang="pt-PT" sz="1400" dirty="0">
                <a:latin typeface="Calibri"/>
                <a:cs typeface="Calibri"/>
              </a:rPr>
              <a:t> </a:t>
            </a:r>
            <a:r>
              <a:rPr lang="pt-PT" sz="1400" dirty="0" err="1">
                <a:latin typeface="Calibri"/>
                <a:cs typeface="Calibri"/>
              </a:rPr>
              <a:t>são</a:t>
            </a:r>
            <a:r>
              <a:rPr lang="pt-PT" sz="1400" dirty="0">
                <a:latin typeface="Calibri"/>
                <a:cs typeface="Calibri"/>
              </a:rPr>
              <a:t> asseguradas e </a:t>
            </a:r>
            <a:r>
              <a:rPr lang="pt-PT" sz="1400" b="1" dirty="0" err="1">
                <a:latin typeface="Calibri"/>
                <a:cs typeface="Calibri"/>
              </a:rPr>
              <a:t>Dnumero</a:t>
            </a:r>
            <a:r>
              <a:rPr lang="pt-PT" sz="1400" b="1" dirty="0">
                <a:latin typeface="Calibri"/>
                <a:cs typeface="Calibri"/>
              </a:rPr>
              <a:t> </a:t>
            </a:r>
            <a:r>
              <a:rPr lang="pt-PT" sz="1400" b="1" dirty="0" err="1">
                <a:latin typeface="Calibri"/>
                <a:cs typeface="Calibri"/>
              </a:rPr>
              <a:t>não</a:t>
            </a:r>
            <a:r>
              <a:rPr lang="pt-PT" sz="1400" b="1" dirty="0">
                <a:latin typeface="Calibri"/>
                <a:cs typeface="Calibri"/>
              </a:rPr>
              <a:t> é nem chave </a:t>
            </a:r>
            <a:r>
              <a:rPr lang="pt-PT" sz="1400" b="1" dirty="0" err="1">
                <a:latin typeface="Calibri"/>
                <a:cs typeface="Calibri"/>
              </a:rPr>
              <a:t>primária</a:t>
            </a:r>
            <a:r>
              <a:rPr lang="pt-PT" sz="1400" b="1" dirty="0">
                <a:latin typeface="Calibri"/>
                <a:cs typeface="Calibri"/>
              </a:rPr>
              <a:t> nem um subconjunto da chave da </a:t>
            </a:r>
            <a:r>
              <a:rPr lang="pt-PT" sz="1400" b="1" dirty="0" err="1">
                <a:latin typeface="Calibri"/>
                <a:cs typeface="Calibri"/>
              </a:rPr>
              <a:t>relação</a:t>
            </a:r>
            <a:r>
              <a:rPr lang="pt-PT" sz="1400" b="1" dirty="0">
                <a:latin typeface="Calibri"/>
                <a:cs typeface="Calibri"/>
              </a:rPr>
              <a:t>.</a:t>
            </a:r>
          </a:p>
        </p:txBody>
      </p:sp>
      <p:grpSp>
        <p:nvGrpSpPr>
          <p:cNvPr id="25616" name="Group 25615"/>
          <p:cNvGrpSpPr/>
          <p:nvPr/>
        </p:nvGrpSpPr>
        <p:grpSpPr>
          <a:xfrm>
            <a:off x="5271689" y="3429000"/>
            <a:ext cx="3536124" cy="1218180"/>
            <a:chOff x="2965298" y="4995446"/>
            <a:chExt cx="4893815" cy="1065696"/>
          </a:xfrm>
        </p:grpSpPr>
        <p:sp>
          <p:nvSpPr>
            <p:cNvPr id="19" name="TextBox 18"/>
            <p:cNvSpPr txBox="1"/>
            <p:nvPr/>
          </p:nvSpPr>
          <p:spPr>
            <a:xfrm>
              <a:off x="4343400" y="4995446"/>
              <a:ext cx="1600200" cy="228863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Nr_emp</a:t>
              </a:r>
              <a:endParaRPr lang="en-US" sz="10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65298" y="5517503"/>
              <a:ext cx="870615" cy="376951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Enome</a:t>
              </a:r>
              <a:endParaRPr lang="en-US" sz="1050" dirty="0"/>
            </a:p>
          </p:txBody>
        </p: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3415870" y="5169622"/>
              <a:ext cx="885225" cy="3191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995694" y="5532523"/>
              <a:ext cx="1066799" cy="376951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DataNasc</a:t>
              </a:r>
              <a:endParaRPr lang="en-US" sz="10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22430" y="5533423"/>
              <a:ext cx="1066799" cy="376951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Endereço</a:t>
              </a:r>
              <a:endParaRPr lang="en-US" sz="1050" dirty="0"/>
            </a:p>
          </p:txBody>
        </p:sp>
        <p:cxnSp>
          <p:nvCxnSpPr>
            <p:cNvPr id="24" name="Straight Arrow Connector 23"/>
            <p:cNvCxnSpPr>
              <a:cxnSpLocks/>
              <a:endCxn id="23" idx="0"/>
            </p:cNvCxnSpPr>
            <p:nvPr/>
          </p:nvCxnSpPr>
          <p:spPr>
            <a:xfrm>
              <a:off x="5361716" y="5209168"/>
              <a:ext cx="494114" cy="3242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endCxn id="22" idx="0"/>
            </p:cNvCxnSpPr>
            <p:nvPr/>
          </p:nvCxnSpPr>
          <p:spPr>
            <a:xfrm flipH="1">
              <a:off x="4529094" y="5228108"/>
              <a:ext cx="507489" cy="304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628710" y="5106904"/>
              <a:ext cx="1066799" cy="376951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Dnumero</a:t>
              </a:r>
              <a:endParaRPr lang="en-US" sz="1050" dirty="0"/>
            </a:p>
          </p:txBody>
        </p:sp>
        <p:cxnSp>
          <p:nvCxnSpPr>
            <p:cNvPr id="40" name="Straight Arrow Connector 39"/>
            <p:cNvCxnSpPr>
              <a:cxnSpLocks/>
            </p:cNvCxnSpPr>
            <p:nvPr/>
          </p:nvCxnSpPr>
          <p:spPr>
            <a:xfrm>
              <a:off x="5996341" y="5123384"/>
              <a:ext cx="660535" cy="1285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792314" y="5832279"/>
              <a:ext cx="1066799" cy="228863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Dnome</a:t>
              </a:r>
              <a:endParaRPr lang="en-US" sz="1050" dirty="0"/>
            </a:p>
          </p:txBody>
        </p: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7302442" y="5455328"/>
              <a:ext cx="46546" cy="3485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51050928-B47D-524B-B08D-7AF4294CCAEE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Dependências Funcionais</a:t>
            </a:r>
          </a:p>
        </p:txBody>
      </p:sp>
    </p:spTree>
    <p:extLst>
      <p:ext uri="{BB962C8B-B14F-4D97-AF65-F5344CB8AC3E}">
        <p14:creationId xmlns:p14="http://schemas.microsoft.com/office/powerpoint/2010/main" val="3191462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" y="1371600"/>
            <a:ext cx="82296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Diagrama de </a:t>
            </a:r>
            <a:r>
              <a:rPr lang="pt-P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DFs</a:t>
            </a:r>
            <a:endParaRPr lang="pt-PT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613" name="Group 25612"/>
          <p:cNvGrpSpPr/>
          <p:nvPr/>
        </p:nvGrpSpPr>
        <p:grpSpPr>
          <a:xfrm>
            <a:off x="311143" y="2133600"/>
            <a:ext cx="8458518" cy="3538954"/>
            <a:chOff x="387343" y="2209800"/>
            <a:chExt cx="8458518" cy="3538954"/>
          </a:xfrm>
        </p:grpSpPr>
        <p:grpSp>
          <p:nvGrpSpPr>
            <p:cNvPr id="37" name="Group 36"/>
            <p:cNvGrpSpPr/>
            <p:nvPr/>
          </p:nvGrpSpPr>
          <p:grpSpPr>
            <a:xfrm>
              <a:off x="2971800" y="2209800"/>
              <a:ext cx="5874061" cy="2929354"/>
              <a:chOff x="1295400" y="2362200"/>
              <a:chExt cx="5874061" cy="292935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885016" y="3352800"/>
                <a:ext cx="1918891" cy="3385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Aluno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34000" y="3657600"/>
                <a:ext cx="1835461" cy="338554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Nota</a:t>
                </a:r>
              </a:p>
            </p:txBody>
          </p:sp>
          <p:cxnSp>
            <p:nvCxnSpPr>
              <p:cNvPr id="9" name="Straight Arrow Connector 8"/>
              <p:cNvCxnSpPr>
                <a:stCxn id="11" idx="3"/>
                <a:endCxn id="8" idx="1"/>
              </p:cNvCxnSpPr>
              <p:nvPr/>
            </p:nvCxnSpPr>
            <p:spPr>
              <a:xfrm flipV="1">
                <a:off x="4216400" y="3826877"/>
                <a:ext cx="1117600" cy="453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885016" y="3962400"/>
                <a:ext cx="1918891" cy="338554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CodDisciplina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664512" y="3210461"/>
                <a:ext cx="2551888" cy="1323439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267200" y="2362200"/>
                <a:ext cx="1447800" cy="338554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Morada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362200" y="2362200"/>
                <a:ext cx="1676400" cy="338554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NomeAluno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V="1">
                <a:off x="2819400" y="2743200"/>
                <a:ext cx="0" cy="6096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3276600" y="2743200"/>
                <a:ext cx="1219200" cy="6096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1905000" y="4343400"/>
                <a:ext cx="533400" cy="53340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295400" y="4953000"/>
                <a:ext cx="990600" cy="338554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Sigla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438400" y="4953000"/>
                <a:ext cx="2057400" cy="338554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NomeDisciplina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24400" y="4953000"/>
                <a:ext cx="1447800" cy="338554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Créditos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2971800" y="4343400"/>
                <a:ext cx="457200" cy="53340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657600" y="4267200"/>
                <a:ext cx="1143000" cy="60960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143000" y="3810000"/>
              <a:ext cx="1752600" cy="33855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NumProfessor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7343" y="4588330"/>
              <a:ext cx="1600196" cy="338554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NomeProfessor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7200" y="5410200"/>
              <a:ext cx="2286000" cy="338554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CodDepartamento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52800" y="5410200"/>
              <a:ext cx="2590800" cy="338554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NomeDepartamento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1524000" y="4191000"/>
              <a:ext cx="0" cy="3810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2057400" y="4191000"/>
              <a:ext cx="304800" cy="1219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1" idx="3"/>
              <a:endCxn id="62" idx="1"/>
            </p:cNvCxnSpPr>
            <p:nvPr/>
          </p:nvCxnSpPr>
          <p:spPr>
            <a:xfrm>
              <a:off x="2743200" y="5579477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611" name="TextBox 25610"/>
            <p:cNvSpPr txBox="1"/>
            <p:nvPr/>
          </p:nvSpPr>
          <p:spPr>
            <a:xfrm>
              <a:off x="973667" y="3691011"/>
              <a:ext cx="472440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3FC6902B-DEC9-8E40-B209-BEAC0DA7D5CE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Dependências Funcionais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958A80-1AF4-074D-B716-25D45319CC1E}"/>
              </a:ext>
            </a:extLst>
          </p:cNvPr>
          <p:cNvCxnSpPr/>
          <p:nvPr/>
        </p:nvCxnSpPr>
        <p:spPr>
          <a:xfrm flipH="1" flipV="1">
            <a:off x="1828800" y="2971800"/>
            <a:ext cx="53340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5AB4313-39D7-884A-897F-58B6AA863F12}"/>
              </a:ext>
            </a:extLst>
          </p:cNvPr>
          <p:cNvSpPr txBox="1"/>
          <p:nvPr/>
        </p:nvSpPr>
        <p:spPr>
          <a:xfrm>
            <a:off x="793771" y="2642175"/>
            <a:ext cx="1987529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datainiciolecionacao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63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" y="1371600"/>
            <a:ext cx="8229600" cy="438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2000" b="1" dirty="0">
                <a:latin typeface="Garamond" charset="0"/>
              </a:rPr>
              <a:t>Diagrama de </a:t>
            </a:r>
            <a:r>
              <a:rPr lang="pt-PT" sz="2000" b="1" dirty="0" err="1">
                <a:latin typeface="Garamond" charset="0"/>
              </a:rPr>
              <a:t>DF´s</a:t>
            </a:r>
            <a:endParaRPr lang="pt-PT" sz="2000" b="1" dirty="0">
              <a:latin typeface="Garamond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700" y="1895091"/>
            <a:ext cx="8115300" cy="1900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 Considere: </a:t>
            </a:r>
            <a:endParaRPr lang="pt-PT" sz="1600" b="1" dirty="0">
              <a:latin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b="1" dirty="0">
                <a:latin typeface="Calibri"/>
                <a:cs typeface="Calibri"/>
              </a:rPr>
              <a:t>As empresas do sector de construção civil integram muitos </a:t>
            </a:r>
            <a:r>
              <a:rPr lang="pt-PT" sz="1600" dirty="0">
                <a:latin typeface="Calibri"/>
                <a:cs typeface="Calibri"/>
              </a:rPr>
              <a:t>consórcios, por exemplo para executarem projetos ou para outras iniciativas </a:t>
            </a:r>
            <a:r>
              <a:rPr lang="pt-PT" sz="1600" b="1" dirty="0">
                <a:latin typeface="Calibri"/>
                <a:cs typeface="Calibri"/>
              </a:rPr>
              <a:t>conjuntas, tendo cada empresa em cada consórcio responsabilidade por uma certa percentagem </a:t>
            </a:r>
            <a:r>
              <a:rPr lang="pt-PT" sz="1600" dirty="0">
                <a:latin typeface="Calibri"/>
                <a:cs typeface="Calibri"/>
              </a:rPr>
              <a:t>do orçamento envolvido nas suas atividades. Cada consórcio é </a:t>
            </a:r>
            <a:r>
              <a:rPr lang="pt-PT" sz="1600" b="1" dirty="0">
                <a:latin typeface="Calibri"/>
                <a:cs typeface="Calibri"/>
              </a:rPr>
              <a:t>liderado por apenas uma única empresa.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133600" y="4233446"/>
            <a:ext cx="3962400" cy="2167354"/>
            <a:chOff x="2209800" y="4191000"/>
            <a:chExt cx="3962400" cy="2167354"/>
          </a:xfrm>
        </p:grpSpPr>
        <p:sp>
          <p:nvSpPr>
            <p:cNvPr id="29" name="TextBox 28"/>
            <p:cNvSpPr txBox="1"/>
            <p:nvPr/>
          </p:nvSpPr>
          <p:spPr>
            <a:xfrm>
              <a:off x="4343400" y="4191000"/>
              <a:ext cx="1828800" cy="1477328"/>
            </a:xfrm>
            <a:prstGeom prst="rect">
              <a:avLst/>
            </a:prstGeom>
            <a:noFill/>
            <a:ln>
              <a:solidFill>
                <a:srgbClr val="984807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/>
            </a:p>
            <a:p>
              <a:endParaRPr lang="en-US" b="1" dirty="0"/>
            </a:p>
            <a:p>
              <a:endParaRPr lang="en-US" b="1" dirty="0"/>
            </a:p>
            <a:p>
              <a:endParaRPr lang="en-US" b="1" dirty="0"/>
            </a:p>
            <a:p>
              <a:endParaRPr lang="en-US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72000" y="4419600"/>
              <a:ext cx="13716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empresa</a:t>
              </a:r>
              <a:endParaRPr 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72000" y="5105400"/>
              <a:ext cx="13716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consórcio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43400" y="6019800"/>
              <a:ext cx="1828800" cy="338554"/>
            </a:xfrm>
            <a:prstGeom prst="rect">
              <a:avLst/>
            </a:prstGeom>
            <a:noFill/>
            <a:ln>
              <a:solidFill>
                <a:srgbClr val="98480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6600"/>
                  </a:solidFill>
                </a:rPr>
                <a:t>% </a:t>
              </a:r>
              <a:r>
                <a:rPr lang="en-US" sz="1600" dirty="0" err="1">
                  <a:solidFill>
                    <a:srgbClr val="FF6600"/>
                  </a:solidFill>
                </a:rPr>
                <a:t>percentagem</a:t>
              </a:r>
              <a:endParaRPr lang="en-US" sz="1600" dirty="0">
                <a:solidFill>
                  <a:srgbClr val="FF66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09800" y="5105400"/>
              <a:ext cx="1524000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empresalidera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5" idx="1"/>
              <a:endCxn id="41" idx="3"/>
            </p:cNvCxnSpPr>
            <p:nvPr/>
          </p:nvCxnSpPr>
          <p:spPr>
            <a:xfrm flipH="1">
              <a:off x="3733800" y="5274677"/>
              <a:ext cx="838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0"/>
            </p:cNvCxnSpPr>
            <p:nvPr/>
          </p:nvCxnSpPr>
          <p:spPr>
            <a:xfrm>
              <a:off x="5257800" y="5731878"/>
              <a:ext cx="0" cy="287922"/>
            </a:xfrm>
            <a:prstGeom prst="straightConnector1">
              <a:avLst/>
            </a:prstGeom>
            <a:ln>
              <a:solidFill>
                <a:srgbClr val="984807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CB23C16-A7B0-674D-A74F-7E2260A3D837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Exercício</a:t>
            </a:r>
          </a:p>
        </p:txBody>
      </p:sp>
    </p:spTree>
    <p:extLst>
      <p:ext uri="{BB962C8B-B14F-4D97-AF65-F5344CB8AC3E}">
        <p14:creationId xmlns:p14="http://schemas.microsoft.com/office/powerpoint/2010/main" val="197919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91665"/>
            <a:ext cx="7620000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b="1" dirty="0">
                <a:latin typeface="Calibri"/>
                <a:cs typeface="Calibri"/>
              </a:rPr>
              <a:t>Para cada </a:t>
            </a:r>
            <a:r>
              <a:rPr lang="pt-PT" sz="1600" dirty="0">
                <a:latin typeface="Calibri"/>
                <a:cs typeface="Calibri"/>
              </a:rPr>
              <a:t>empresa interessa manter informação sobre a sua </a:t>
            </a:r>
            <a:r>
              <a:rPr lang="pt-PT" sz="1600" b="1" dirty="0">
                <a:latin typeface="Calibri"/>
                <a:cs typeface="Calibri"/>
              </a:rPr>
              <a:t>designação</a:t>
            </a:r>
            <a:r>
              <a:rPr lang="pt-PT" sz="1600" dirty="0">
                <a:latin typeface="Calibri"/>
                <a:cs typeface="Calibri"/>
              </a:rPr>
              <a:t> e sobre o </a:t>
            </a:r>
            <a:r>
              <a:rPr lang="pt-PT" sz="1600" b="1" dirty="0">
                <a:latin typeface="Calibri"/>
                <a:cs typeface="Calibri"/>
              </a:rPr>
              <a:t>endere</a:t>
            </a:r>
            <a:r>
              <a:rPr lang="pt-PT" sz="1600" dirty="0">
                <a:latin typeface="Calibri"/>
                <a:cs typeface="Calibri"/>
              </a:rPr>
              <a:t>ço de correio electrónico.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00200" y="2895600"/>
            <a:ext cx="5715000" cy="2576943"/>
            <a:chOff x="1676400" y="2971800"/>
            <a:chExt cx="5715000" cy="2576943"/>
          </a:xfrm>
        </p:grpSpPr>
        <p:grpSp>
          <p:nvGrpSpPr>
            <p:cNvPr id="4" name="Group 3"/>
            <p:cNvGrpSpPr/>
            <p:nvPr/>
          </p:nvGrpSpPr>
          <p:grpSpPr>
            <a:xfrm>
              <a:off x="1676400" y="3124200"/>
              <a:ext cx="3962400" cy="2424543"/>
              <a:chOff x="2209800" y="4191000"/>
              <a:chExt cx="3962400" cy="212561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343400" y="4191000"/>
                <a:ext cx="1828800" cy="1477328"/>
              </a:xfrm>
              <a:prstGeom prst="rect">
                <a:avLst/>
              </a:prstGeom>
              <a:noFill/>
              <a:ln>
                <a:solidFill>
                  <a:srgbClr val="984807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72000" y="4428628"/>
                <a:ext cx="1371600" cy="2968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empresa</a:t>
                </a:r>
                <a:endParaRPr lang="en-US" sz="16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72000" y="5230288"/>
                <a:ext cx="1371600" cy="2968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consórcio</a:t>
                </a:r>
                <a:endParaRPr lang="en-US" sz="1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43400" y="6019800"/>
                <a:ext cx="1828800" cy="296813"/>
              </a:xfrm>
              <a:prstGeom prst="rect">
                <a:avLst/>
              </a:prstGeom>
              <a:noFill/>
              <a:ln>
                <a:solidFill>
                  <a:srgbClr val="98480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6600"/>
                    </a:solidFill>
                  </a:rPr>
                  <a:t>% </a:t>
                </a:r>
                <a:r>
                  <a:rPr lang="en-US" sz="1600" dirty="0" err="1">
                    <a:solidFill>
                      <a:srgbClr val="FF6600"/>
                    </a:solidFill>
                  </a:rPr>
                  <a:t>percentagem</a:t>
                </a:r>
                <a:endParaRPr lang="en-US" sz="16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209800" y="5193076"/>
                <a:ext cx="1524000" cy="29681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FF0000"/>
                    </a:solidFill>
                  </a:rPr>
                  <a:t>empresalidera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8" idx="1"/>
                <a:endCxn id="10" idx="3"/>
              </p:cNvCxnSpPr>
              <p:nvPr/>
            </p:nvCxnSpPr>
            <p:spPr>
              <a:xfrm flipH="1" flipV="1">
                <a:off x="3733800" y="5341482"/>
                <a:ext cx="838200" cy="372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endCxn id="9" idx="0"/>
              </p:cNvCxnSpPr>
              <p:nvPr/>
            </p:nvCxnSpPr>
            <p:spPr>
              <a:xfrm>
                <a:off x="5257800" y="5731878"/>
                <a:ext cx="0" cy="287922"/>
              </a:xfrm>
              <a:prstGeom prst="straightConnector1">
                <a:avLst/>
              </a:prstGeom>
              <a:ln>
                <a:solidFill>
                  <a:srgbClr val="984807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6019800" y="2971800"/>
              <a:ext cx="13716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designação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9800" y="3581400"/>
              <a:ext cx="13716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email</a:t>
              </a:r>
            </a:p>
          </p:txBody>
        </p:sp>
        <p:cxnSp>
          <p:nvCxnSpPr>
            <p:cNvPr id="15" name="Straight Arrow Connector 14"/>
            <p:cNvCxnSpPr>
              <a:stCxn id="7" idx="3"/>
              <a:endCxn id="14" idx="1"/>
            </p:cNvCxnSpPr>
            <p:nvPr/>
          </p:nvCxnSpPr>
          <p:spPr>
            <a:xfrm>
              <a:off x="5410200" y="3564523"/>
              <a:ext cx="609600" cy="18615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5410200" y="3141077"/>
              <a:ext cx="609600" cy="3641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972F2D2-E7BD-AA44-9A0F-0FA3CBC0D40E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Exercício</a:t>
            </a:r>
          </a:p>
        </p:txBody>
      </p:sp>
    </p:spTree>
    <p:extLst>
      <p:ext uri="{BB962C8B-B14F-4D97-AF65-F5344CB8AC3E}">
        <p14:creationId xmlns:p14="http://schemas.microsoft.com/office/powerpoint/2010/main" val="3939686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632428"/>
            <a:ext cx="8229600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- Sobre </a:t>
            </a:r>
            <a:r>
              <a:rPr lang="pt-PT" sz="1600" b="1" dirty="0">
                <a:latin typeface="Calibri"/>
                <a:cs typeface="Calibri"/>
              </a:rPr>
              <a:t>cada consórcio </a:t>
            </a:r>
            <a:r>
              <a:rPr lang="pt-PT" sz="1600" dirty="0">
                <a:latin typeface="Calibri"/>
                <a:cs typeface="Calibri"/>
              </a:rPr>
              <a:t>interessa manter informação sobre o </a:t>
            </a:r>
            <a:r>
              <a:rPr lang="pt-PT" sz="1600" b="1" dirty="0">
                <a:latin typeface="Calibri"/>
                <a:cs typeface="Calibri"/>
              </a:rPr>
              <a:t>nome, a data da sua constituição e o valor do orçamento total disponível </a:t>
            </a:r>
            <a:r>
              <a:rPr lang="pt-PT" sz="1600" dirty="0">
                <a:latin typeface="Calibri"/>
                <a:cs typeface="Calibri"/>
              </a:rPr>
              <a:t>para o consórcio (em euros).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19200" y="2971800"/>
            <a:ext cx="5715000" cy="2576943"/>
            <a:chOff x="1676400" y="2971800"/>
            <a:chExt cx="5715000" cy="2576943"/>
          </a:xfrm>
        </p:grpSpPr>
        <p:grpSp>
          <p:nvGrpSpPr>
            <p:cNvPr id="6" name="Group 5"/>
            <p:cNvGrpSpPr/>
            <p:nvPr/>
          </p:nvGrpSpPr>
          <p:grpSpPr>
            <a:xfrm>
              <a:off x="1676400" y="3124200"/>
              <a:ext cx="3962400" cy="2424543"/>
              <a:chOff x="2209800" y="4191000"/>
              <a:chExt cx="3962400" cy="2125613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343400" y="4191000"/>
                <a:ext cx="1828800" cy="147732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572000" y="4428628"/>
                <a:ext cx="1371600" cy="2968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0000"/>
                    </a:solidFill>
                  </a:rPr>
                  <a:t>empresa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72000" y="5230288"/>
                <a:ext cx="1371600" cy="2968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consórcio</a:t>
                </a:r>
                <a:endParaRPr lang="en-US" sz="16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19600" y="6019800"/>
                <a:ext cx="1676400" cy="296813"/>
              </a:xfrm>
              <a:prstGeom prst="rect">
                <a:avLst/>
              </a:prstGeom>
              <a:noFill/>
              <a:ln>
                <a:solidFill>
                  <a:srgbClr val="98480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6600"/>
                    </a:solidFill>
                  </a:rPr>
                  <a:t>% </a:t>
                </a:r>
                <a:r>
                  <a:rPr lang="en-US" sz="1600" dirty="0" err="1">
                    <a:solidFill>
                      <a:srgbClr val="FF6600"/>
                    </a:solidFill>
                  </a:rPr>
                  <a:t>percentagem</a:t>
                </a:r>
                <a:endParaRPr lang="en-US" sz="16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09800" y="5155863"/>
                <a:ext cx="1524000" cy="29681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FF0000"/>
                    </a:solidFill>
                  </a:rPr>
                  <a:t>empresalidera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3810000" y="5289473"/>
                <a:ext cx="838200" cy="7442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257800" y="5690303"/>
                <a:ext cx="0" cy="2879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6019800" y="2971800"/>
              <a:ext cx="13716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designação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9800" y="3581400"/>
              <a:ext cx="13716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email</a:t>
              </a:r>
            </a:p>
          </p:txBody>
        </p:sp>
        <p:cxnSp>
          <p:nvCxnSpPr>
            <p:cNvPr id="9" name="Straight Arrow Connector 8"/>
            <p:cNvCxnSpPr>
              <a:cxnSpLocks/>
              <a:stCxn id="12" idx="3"/>
              <a:endCxn id="8" idx="1"/>
            </p:cNvCxnSpPr>
            <p:nvPr/>
          </p:nvCxnSpPr>
          <p:spPr>
            <a:xfrm>
              <a:off x="5410200" y="3564523"/>
              <a:ext cx="609600" cy="18615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  <a:endCxn id="7" idx="1"/>
            </p:cNvCxnSpPr>
            <p:nvPr/>
          </p:nvCxnSpPr>
          <p:spPr>
            <a:xfrm flipV="1">
              <a:off x="5410200" y="3141077"/>
              <a:ext cx="609600" cy="36412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62600" y="4148554"/>
            <a:ext cx="13716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nome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2600" y="4758154"/>
            <a:ext cx="13716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5139154"/>
            <a:ext cx="13716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orçamento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cxnSpLocks/>
            <a:endCxn id="18" idx="1"/>
          </p:cNvCxnSpPr>
          <p:nvPr/>
        </p:nvCxnSpPr>
        <p:spPr>
          <a:xfrm flipV="1">
            <a:off x="4953000" y="4317831"/>
            <a:ext cx="609600" cy="1355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19" idx="1"/>
          </p:cNvCxnSpPr>
          <p:nvPr/>
        </p:nvCxnSpPr>
        <p:spPr>
          <a:xfrm>
            <a:off x="4953000" y="4453354"/>
            <a:ext cx="609600" cy="4740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endCxn id="20" idx="1"/>
          </p:cNvCxnSpPr>
          <p:nvPr/>
        </p:nvCxnSpPr>
        <p:spPr>
          <a:xfrm>
            <a:off x="4953000" y="4453354"/>
            <a:ext cx="609600" cy="8550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1EA55DF1-A42E-0943-8D6D-0C2396590F3D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Exercício</a:t>
            </a:r>
          </a:p>
        </p:txBody>
      </p:sp>
    </p:spTree>
    <p:extLst>
      <p:ext uri="{BB962C8B-B14F-4D97-AF65-F5344CB8AC3E}">
        <p14:creationId xmlns:p14="http://schemas.microsoft.com/office/powerpoint/2010/main" val="2393193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1371600"/>
            <a:ext cx="7696200" cy="470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5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b="1" dirty="0">
                <a:latin typeface="Calibri" charset="0"/>
              </a:rPr>
              <a:t>Dependência  </a:t>
            </a:r>
            <a:r>
              <a:rPr lang="pt-PT" sz="1600" b="1" dirty="0" err="1">
                <a:solidFill>
                  <a:schemeClr val="tx2">
                    <a:lumMod val="50000"/>
                  </a:schemeClr>
                </a:solidFill>
                <a:latin typeface="Calibri" charset="0"/>
              </a:rPr>
              <a:t>Multivalor</a:t>
            </a:r>
            <a:endParaRPr lang="pt-PT" sz="1600" b="1" dirty="0">
              <a:solidFill>
                <a:schemeClr val="tx2">
                  <a:lumMod val="50000"/>
                </a:schemeClr>
              </a:solidFill>
              <a:latin typeface="Calibri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Uma dependência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multivalor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só se verifica nos casos em que a </a:t>
            </a:r>
            <a:r>
              <a:rPr lang="pt-PT" altLang="en-US" sz="16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relação tem pelo menos 3 atributos</a:t>
            </a:r>
          </a:p>
          <a:p>
            <a:pPr marL="674688" lvl="1" indent="0" algn="just">
              <a:lnSpc>
                <a:spcPct val="150000"/>
              </a:lnSpc>
            </a:pPr>
            <a:r>
              <a:rPr lang="pt-PT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Numa relação R, o atributo y tem uma dependência funcional </a:t>
            </a:r>
            <a:r>
              <a:rPr lang="pt-PT" altLang="en-US" sz="1600" dirty="0" err="1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multivalor</a:t>
            </a:r>
            <a:r>
              <a:rPr lang="pt-PT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relativamente a x (x, y </a:t>
            </a:r>
            <a:r>
              <a:rPr lang="pt-PT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</a:t>
            </a:r>
            <a:r>
              <a:rPr lang="pt-PT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R), se para cada par de </a:t>
            </a:r>
            <a:r>
              <a:rPr lang="pt-PT" altLang="en-US" sz="1600" dirty="0" err="1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tuplos</a:t>
            </a:r>
            <a:r>
              <a:rPr lang="pt-PT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de R contendo os mesmos valores de x, também existe um par de </a:t>
            </a:r>
            <a:r>
              <a:rPr lang="pt-PT" altLang="en-US" sz="1600" dirty="0" err="1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tuplos</a:t>
            </a:r>
            <a:r>
              <a:rPr lang="pt-PT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de R correspondentes à troca dos valores de y no par original</a:t>
            </a:r>
          </a:p>
          <a:p>
            <a:pPr marL="342900" lvl="1" indent="0"/>
            <a:endParaRPr lang="pt-PT" altLang="en-US" sz="10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Os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tuplos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que não têm valores repetidos, satisfazem por redução esta regra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Consideremos a relação R = {a, b, c}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Existem 2 dependências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multivalor</a:t>
            </a:r>
            <a:endParaRPr lang="pt-PT" altLang="en-US" sz="1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R: a 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Wingdings" pitchFamily="2" charset="2"/>
              </a:rPr>
              <a:t>-&gt;&gt;b</a:t>
            </a: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R: a 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Wingdings" pitchFamily="2" charset="2"/>
              </a:rPr>
              <a:t>-&gt;&gt; c</a:t>
            </a:r>
            <a:endParaRPr lang="pt-PT" sz="16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1050928-B47D-524B-B08D-7AF4294CCAEE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Dependências </a:t>
            </a:r>
            <a:r>
              <a:rPr lang="pt-PT" dirty="0" err="1">
                <a:solidFill>
                  <a:schemeClr val="bg1"/>
                </a:solidFill>
                <a:latin typeface="Garamond" charset="0"/>
              </a:rPr>
              <a:t>Multivalor</a:t>
            </a:r>
            <a:endParaRPr lang="pt-PT" dirty="0">
              <a:solidFill>
                <a:schemeClr val="bg1"/>
              </a:solidFill>
              <a:latin typeface="Garamond" charset="0"/>
            </a:endParaRPr>
          </a:p>
        </p:txBody>
      </p:sp>
      <p:graphicFrame>
        <p:nvGraphicFramePr>
          <p:cNvPr id="27" name="Group 97">
            <a:extLst>
              <a:ext uri="{FF2B5EF4-FFF2-40B4-BE49-F238E27FC236}">
                <a16:creationId xmlns:a16="http://schemas.microsoft.com/office/drawing/2014/main" id="{B3F798CB-D767-F142-9EE6-F021CD8D1B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062961"/>
              </p:ext>
            </p:extLst>
          </p:nvPr>
        </p:nvGraphicFramePr>
        <p:xfrm>
          <a:off x="7391400" y="4419600"/>
          <a:ext cx="1657350" cy="21336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571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51050928-B47D-524B-B08D-7AF4294CCAEE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Dependências </a:t>
            </a:r>
            <a:r>
              <a:rPr lang="pt-PT" dirty="0" err="1">
                <a:solidFill>
                  <a:schemeClr val="bg1"/>
                </a:solidFill>
                <a:latin typeface="Garamond" charset="0"/>
              </a:rPr>
              <a:t>Multivalor</a:t>
            </a:r>
            <a:endParaRPr lang="pt-PT" dirty="0">
              <a:solidFill>
                <a:schemeClr val="bg1"/>
              </a:solidFill>
              <a:latin typeface="Garamond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096F77-72BE-F840-B0B6-F8E8B105487B}"/>
              </a:ext>
            </a:extLst>
          </p:cNvPr>
          <p:cNvSpPr/>
          <p:nvPr/>
        </p:nvSpPr>
        <p:spPr>
          <a:xfrm>
            <a:off x="304800" y="1440172"/>
            <a:ext cx="2744469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b="1" dirty="0">
                <a:latin typeface="Calibri" charset="0"/>
              </a:rPr>
              <a:t>Dependência </a:t>
            </a:r>
            <a:r>
              <a:rPr lang="pt-PT" b="1" dirty="0" err="1">
                <a:solidFill>
                  <a:schemeClr val="tx2">
                    <a:lumMod val="50000"/>
                  </a:schemeClr>
                </a:solidFill>
                <a:latin typeface="Calibri" charset="0"/>
              </a:rPr>
              <a:t>Multivalor</a:t>
            </a:r>
            <a:endParaRPr lang="pt-PT" b="1" dirty="0">
              <a:solidFill>
                <a:schemeClr val="tx2">
                  <a:lumMod val="50000"/>
                </a:schemeClr>
              </a:solidFill>
              <a:latin typeface="Calibri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EE295-A84F-B843-9F30-A120E542BF3A}"/>
              </a:ext>
            </a:extLst>
          </p:cNvPr>
          <p:cNvSpPr txBox="1"/>
          <p:nvPr/>
        </p:nvSpPr>
        <p:spPr>
          <a:xfrm>
            <a:off x="4561114" y="2274677"/>
            <a:ext cx="3003695" cy="230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Funcionário -&gt;-&gt; Projeto</a:t>
            </a:r>
          </a:p>
          <a:p>
            <a:pPr>
              <a:lnSpc>
                <a:spcPct val="150000"/>
              </a:lnSpc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Funcionário -&gt;-&gt; Dependente</a:t>
            </a:r>
          </a:p>
          <a:p>
            <a:endParaRPr lang="pt-PT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PT" sz="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P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Projeto e Dependente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Sem relacionamento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D3C95D-631D-6B47-9B5F-24733752E432}"/>
              </a:ext>
            </a:extLst>
          </p:cNvPr>
          <p:cNvSpPr/>
          <p:nvPr/>
        </p:nvSpPr>
        <p:spPr>
          <a:xfrm>
            <a:off x="457200" y="4857622"/>
            <a:ext cx="7467600" cy="79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Numa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relação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R {A, B, C} se existe a DM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→→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então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também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existe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→→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C.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Como neste caso, as DM surgem sempre aos pares e representam-se por: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→→ </a:t>
            </a: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B | C </a:t>
            </a: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689621C-A81F-5C4A-90D4-F52CDD90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72749"/>
              </p:ext>
            </p:extLst>
          </p:nvPr>
        </p:nvGraphicFramePr>
        <p:xfrm>
          <a:off x="963582" y="2195692"/>
          <a:ext cx="3314504" cy="2595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9762454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74006184"/>
                    </a:ext>
                  </a:extLst>
                </a:gridCol>
                <a:gridCol w="1257104">
                  <a:extLst>
                    <a:ext uri="{9D8B030D-6E8A-4147-A177-3AD203B41FA5}">
                      <a16:colId xmlns:a16="http://schemas.microsoft.com/office/drawing/2014/main" val="27791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Funcionário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Projeto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Dependente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8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xpto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xpto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2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xpto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1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xyz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87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Santos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xyz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93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xyz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68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97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B457A3B-BAE3-C842-94C2-8555044AF578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371600"/>
            <a:ext cx="8218488" cy="4967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Dependência de junção</a:t>
            </a:r>
          </a:p>
          <a:p>
            <a:pPr marL="365125" lvl="1" indent="0">
              <a:lnSpc>
                <a:spcPct val="150000"/>
              </a:lnSpc>
              <a:buNone/>
            </a:pPr>
            <a:r>
              <a:rPr lang="pt-PT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Uma dependência de junção numa relação só existe quando, dadas algumas projeções sobre a relação, apenas é possível </a:t>
            </a:r>
            <a:r>
              <a:rPr lang="pt-PT" alt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reconstruir a relação inicial através de algumas junções </a:t>
            </a:r>
            <a:r>
              <a:rPr lang="pt-PT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bem específicas, </a:t>
            </a:r>
            <a:r>
              <a:rPr lang="pt-PT" alt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mas não de todas</a:t>
            </a:r>
          </a:p>
          <a:p>
            <a:pPr marL="714375" lvl="1" indent="-349250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Consideremos a relação R = {a, b, c} e três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projecções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P1 = {a, b}, P2 = {a, c}, P3 = {b, c}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 não é possível reconstruir a relação com: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P1 e P2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P2 e P3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P1 e P3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 o for, por exemplo, apenas com P1, P2 e P3…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Diz-se que R possui uma dependência de junção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B8E96D-F825-DE40-9FED-900811D2BDAD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Dependências Junção</a:t>
            </a:r>
          </a:p>
        </p:txBody>
      </p:sp>
    </p:spTree>
    <p:extLst>
      <p:ext uri="{BB962C8B-B14F-4D97-AF65-F5344CB8AC3E}">
        <p14:creationId xmlns:p14="http://schemas.microsoft.com/office/powerpoint/2010/main" val="403872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51050928-B47D-524B-B08D-7AF4294CCAEE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Dependências Junção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C19B7C-7551-4244-9819-C3A1897A4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78605"/>
              </p:ext>
            </p:extLst>
          </p:nvPr>
        </p:nvGraphicFramePr>
        <p:xfrm>
          <a:off x="2518802" y="2026965"/>
          <a:ext cx="2863570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07250">
                  <a:extLst>
                    <a:ext uri="{9D8B030D-6E8A-4147-A177-3AD203B41FA5}">
                      <a16:colId xmlns:a16="http://schemas.microsoft.com/office/drawing/2014/main" val="3497624541"/>
                    </a:ext>
                  </a:extLst>
                </a:gridCol>
                <a:gridCol w="818537">
                  <a:extLst>
                    <a:ext uri="{9D8B030D-6E8A-4147-A177-3AD203B41FA5}">
                      <a16:colId xmlns:a16="http://schemas.microsoft.com/office/drawing/2014/main" val="3674006184"/>
                    </a:ext>
                  </a:extLst>
                </a:gridCol>
                <a:gridCol w="837783">
                  <a:extLst>
                    <a:ext uri="{9D8B030D-6E8A-4147-A177-3AD203B41FA5}">
                      <a16:colId xmlns:a16="http://schemas.microsoft.com/office/drawing/2014/main" val="27791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Fornecedor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Peça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Projeto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8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2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1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87334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E3DE550-5E5F-2945-BB71-36A992CA7854}"/>
              </a:ext>
            </a:extLst>
          </p:cNvPr>
          <p:cNvSpPr/>
          <p:nvPr/>
        </p:nvSpPr>
        <p:spPr>
          <a:xfrm>
            <a:off x="228600" y="1447796"/>
            <a:ext cx="3549370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Dependência funcional de junção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03D8EF-1204-3F45-9B03-FA57AE931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91199"/>
              </p:ext>
            </p:extLst>
          </p:nvPr>
        </p:nvGraphicFramePr>
        <p:xfrm>
          <a:off x="893719" y="4373841"/>
          <a:ext cx="2025787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07250">
                  <a:extLst>
                    <a:ext uri="{9D8B030D-6E8A-4147-A177-3AD203B41FA5}">
                      <a16:colId xmlns:a16="http://schemas.microsoft.com/office/drawing/2014/main" val="3497624541"/>
                    </a:ext>
                  </a:extLst>
                </a:gridCol>
                <a:gridCol w="818537">
                  <a:extLst>
                    <a:ext uri="{9D8B030D-6E8A-4147-A177-3AD203B41FA5}">
                      <a16:colId xmlns:a16="http://schemas.microsoft.com/office/drawing/2014/main" val="3674006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Fornecedor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Peça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8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2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1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8733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6703385-7125-CA46-AC01-1CAA842D8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05869"/>
              </p:ext>
            </p:extLst>
          </p:nvPr>
        </p:nvGraphicFramePr>
        <p:xfrm>
          <a:off x="3726052" y="4336048"/>
          <a:ext cx="1656320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18537">
                  <a:extLst>
                    <a:ext uri="{9D8B030D-6E8A-4147-A177-3AD203B41FA5}">
                      <a16:colId xmlns:a16="http://schemas.microsoft.com/office/drawing/2014/main" val="3674006184"/>
                    </a:ext>
                  </a:extLst>
                </a:gridCol>
                <a:gridCol w="837783">
                  <a:extLst>
                    <a:ext uri="{9D8B030D-6E8A-4147-A177-3AD203B41FA5}">
                      <a16:colId xmlns:a16="http://schemas.microsoft.com/office/drawing/2014/main" val="27791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Peça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Projeto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8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2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1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87334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D3C88C2-CB4D-4B46-97BE-1C079BEFC3B0}"/>
              </a:ext>
            </a:extLst>
          </p:cNvPr>
          <p:cNvSpPr/>
          <p:nvPr/>
        </p:nvSpPr>
        <p:spPr>
          <a:xfrm>
            <a:off x="931819" y="3886200"/>
            <a:ext cx="1838324" cy="4235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{Fornecedor, Peça},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C7850-0F80-554C-9CA8-DCF1C89C602B}"/>
              </a:ext>
            </a:extLst>
          </p:cNvPr>
          <p:cNvSpPr/>
          <p:nvPr/>
        </p:nvSpPr>
        <p:spPr>
          <a:xfrm>
            <a:off x="3726052" y="3971160"/>
            <a:ext cx="14548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{Peça, Projeto} 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06D794-B6DA-444C-8493-2DFE7DFC2BC6}"/>
              </a:ext>
            </a:extLst>
          </p:cNvPr>
          <p:cNvSpPr/>
          <p:nvPr/>
        </p:nvSpPr>
        <p:spPr>
          <a:xfrm>
            <a:off x="6248401" y="3886200"/>
            <a:ext cx="2024785" cy="4235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{Projeto, Fornecedor}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129709-5103-3340-A10D-4327132BF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98077"/>
              </p:ext>
            </p:extLst>
          </p:nvPr>
        </p:nvGraphicFramePr>
        <p:xfrm>
          <a:off x="6248400" y="4373841"/>
          <a:ext cx="2024785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09914">
                  <a:extLst>
                    <a:ext uri="{9D8B030D-6E8A-4147-A177-3AD203B41FA5}">
                      <a16:colId xmlns:a16="http://schemas.microsoft.com/office/drawing/2014/main" val="169040295"/>
                    </a:ext>
                  </a:extLst>
                </a:gridCol>
                <a:gridCol w="1214871">
                  <a:extLst>
                    <a:ext uri="{9D8B030D-6E8A-4147-A177-3AD203B41FA5}">
                      <a16:colId xmlns:a16="http://schemas.microsoft.com/office/drawing/2014/main" val="3670277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Projeto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Fornecedor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1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8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57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818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858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51050928-B47D-524B-B08D-7AF4294CCAEE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Dependências Junção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DE550-5E5F-2945-BB71-36A992CA7854}"/>
              </a:ext>
            </a:extLst>
          </p:cNvPr>
          <p:cNvSpPr/>
          <p:nvPr/>
        </p:nvSpPr>
        <p:spPr>
          <a:xfrm>
            <a:off x="228600" y="1447796"/>
            <a:ext cx="2728889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Dependência  de junção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03D8EF-1204-3F45-9B03-FA57AE931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53653"/>
              </p:ext>
            </p:extLst>
          </p:nvPr>
        </p:nvGraphicFramePr>
        <p:xfrm>
          <a:off x="600022" y="2263672"/>
          <a:ext cx="2025787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07250">
                  <a:extLst>
                    <a:ext uri="{9D8B030D-6E8A-4147-A177-3AD203B41FA5}">
                      <a16:colId xmlns:a16="http://schemas.microsoft.com/office/drawing/2014/main" val="3497624541"/>
                    </a:ext>
                  </a:extLst>
                </a:gridCol>
                <a:gridCol w="818537">
                  <a:extLst>
                    <a:ext uri="{9D8B030D-6E8A-4147-A177-3AD203B41FA5}">
                      <a16:colId xmlns:a16="http://schemas.microsoft.com/office/drawing/2014/main" val="3674006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Fornecedor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Peça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8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2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1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8733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6703385-7125-CA46-AC01-1CAA842D8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33038"/>
              </p:ext>
            </p:extLst>
          </p:nvPr>
        </p:nvGraphicFramePr>
        <p:xfrm>
          <a:off x="3430073" y="2183175"/>
          <a:ext cx="1656320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18537">
                  <a:extLst>
                    <a:ext uri="{9D8B030D-6E8A-4147-A177-3AD203B41FA5}">
                      <a16:colId xmlns:a16="http://schemas.microsoft.com/office/drawing/2014/main" val="3674006184"/>
                    </a:ext>
                  </a:extLst>
                </a:gridCol>
                <a:gridCol w="837783">
                  <a:extLst>
                    <a:ext uri="{9D8B030D-6E8A-4147-A177-3AD203B41FA5}">
                      <a16:colId xmlns:a16="http://schemas.microsoft.com/office/drawing/2014/main" val="27791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Peça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Projeto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8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2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1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87334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D3C88C2-CB4D-4B46-97BE-1C079BEFC3B0}"/>
              </a:ext>
            </a:extLst>
          </p:cNvPr>
          <p:cNvSpPr/>
          <p:nvPr/>
        </p:nvSpPr>
        <p:spPr>
          <a:xfrm>
            <a:off x="787167" y="1828800"/>
            <a:ext cx="1628459" cy="382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{Fornecedor, Peça},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C7850-0F80-554C-9CA8-DCF1C89C602B}"/>
              </a:ext>
            </a:extLst>
          </p:cNvPr>
          <p:cNvSpPr/>
          <p:nvPr/>
        </p:nvSpPr>
        <p:spPr>
          <a:xfrm>
            <a:off x="3581400" y="1913760"/>
            <a:ext cx="1294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{Peça, Projeto} 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06D794-B6DA-444C-8493-2DFE7DFC2BC6}"/>
              </a:ext>
            </a:extLst>
          </p:cNvPr>
          <p:cNvSpPr/>
          <p:nvPr/>
        </p:nvSpPr>
        <p:spPr>
          <a:xfrm>
            <a:off x="6103749" y="1828800"/>
            <a:ext cx="1789208" cy="382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{Projeto, Fornecedor}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129709-5103-3340-A10D-4327132BF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06117"/>
              </p:ext>
            </p:extLst>
          </p:nvPr>
        </p:nvGraphicFramePr>
        <p:xfrm>
          <a:off x="5952421" y="2220968"/>
          <a:ext cx="2024785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09914">
                  <a:extLst>
                    <a:ext uri="{9D8B030D-6E8A-4147-A177-3AD203B41FA5}">
                      <a16:colId xmlns:a16="http://schemas.microsoft.com/office/drawing/2014/main" val="169040295"/>
                    </a:ext>
                  </a:extLst>
                </a:gridCol>
                <a:gridCol w="1214871">
                  <a:extLst>
                    <a:ext uri="{9D8B030D-6E8A-4147-A177-3AD203B41FA5}">
                      <a16:colId xmlns:a16="http://schemas.microsoft.com/office/drawing/2014/main" val="3670277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Projeto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Fornecedor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1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8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57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81844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841099A-E6FD-1045-8ACD-1894BA245492}"/>
              </a:ext>
            </a:extLst>
          </p:cNvPr>
          <p:cNvSpPr/>
          <p:nvPr/>
        </p:nvSpPr>
        <p:spPr>
          <a:xfrm>
            <a:off x="2881653" y="2894301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</a:rPr>
              <a:t>∞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385EF-A7D9-804E-A4A4-DD55E375E023}"/>
              </a:ext>
            </a:extLst>
          </p:cNvPr>
          <p:cNvSpPr/>
          <p:nvPr/>
        </p:nvSpPr>
        <p:spPr>
          <a:xfrm>
            <a:off x="5366297" y="2963402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</a:rPr>
              <a:t>∞</a:t>
            </a:r>
            <a:endParaRPr lang="en-US" sz="14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A85721E-6479-9D46-BE60-9530C9FFB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13819"/>
              </p:ext>
            </p:extLst>
          </p:nvPr>
        </p:nvGraphicFramePr>
        <p:xfrm>
          <a:off x="1441082" y="4468877"/>
          <a:ext cx="2787579" cy="2225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3165">
                  <a:extLst>
                    <a:ext uri="{9D8B030D-6E8A-4147-A177-3AD203B41FA5}">
                      <a16:colId xmlns:a16="http://schemas.microsoft.com/office/drawing/2014/main" val="3497624541"/>
                    </a:ext>
                  </a:extLst>
                </a:gridCol>
                <a:gridCol w="802207">
                  <a:extLst>
                    <a:ext uri="{9D8B030D-6E8A-4147-A177-3AD203B41FA5}">
                      <a16:colId xmlns:a16="http://schemas.microsoft.com/office/drawing/2014/main" val="3674006184"/>
                    </a:ext>
                  </a:extLst>
                </a:gridCol>
                <a:gridCol w="802207">
                  <a:extLst>
                    <a:ext uri="{9D8B030D-6E8A-4147-A177-3AD203B41FA5}">
                      <a16:colId xmlns:a16="http://schemas.microsoft.com/office/drawing/2014/main" val="19892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Fornecedor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Peça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Projeto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8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2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1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29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87334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8BC084D-308E-EF48-8C24-897336AA4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76499"/>
              </p:ext>
            </p:extLst>
          </p:nvPr>
        </p:nvGraphicFramePr>
        <p:xfrm>
          <a:off x="5540410" y="4714482"/>
          <a:ext cx="2787579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3165">
                  <a:extLst>
                    <a:ext uri="{9D8B030D-6E8A-4147-A177-3AD203B41FA5}">
                      <a16:colId xmlns:a16="http://schemas.microsoft.com/office/drawing/2014/main" val="3497624541"/>
                    </a:ext>
                  </a:extLst>
                </a:gridCol>
                <a:gridCol w="802207">
                  <a:extLst>
                    <a:ext uri="{9D8B030D-6E8A-4147-A177-3AD203B41FA5}">
                      <a16:colId xmlns:a16="http://schemas.microsoft.com/office/drawing/2014/main" val="3674006184"/>
                    </a:ext>
                  </a:extLst>
                </a:gridCol>
                <a:gridCol w="802207">
                  <a:extLst>
                    <a:ext uri="{9D8B030D-6E8A-4147-A177-3AD203B41FA5}">
                      <a16:colId xmlns:a16="http://schemas.microsoft.com/office/drawing/2014/main" val="19892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Fornecedor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Peça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Projeto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8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2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1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873346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F1AD8A1F-3CA6-4944-BDF4-089E7EFB633A}"/>
              </a:ext>
            </a:extLst>
          </p:cNvPr>
          <p:cNvSpPr/>
          <p:nvPr/>
        </p:nvSpPr>
        <p:spPr>
          <a:xfrm>
            <a:off x="6261357" y="4407725"/>
            <a:ext cx="18019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TABELA  ORIGINAL </a:t>
            </a:r>
            <a:endParaRPr lang="en-US" sz="1600" b="1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B604684-4BB3-0E42-A3A8-4DE4F0634BBD}"/>
              </a:ext>
            </a:extLst>
          </p:cNvPr>
          <p:cNvSpPr/>
          <p:nvPr/>
        </p:nvSpPr>
        <p:spPr>
          <a:xfrm rot="16200000" flipH="1">
            <a:off x="2692304" y="1768251"/>
            <a:ext cx="338552" cy="48768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32F9EE7-6DEF-F145-9B31-3C4CE84443CE}"/>
              </a:ext>
            </a:extLst>
          </p:cNvPr>
          <p:cNvSpPr/>
          <p:nvPr/>
        </p:nvSpPr>
        <p:spPr>
          <a:xfrm rot="3383376">
            <a:off x="5037699" y="3729733"/>
            <a:ext cx="431581" cy="21443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36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228600" y="1371600"/>
            <a:ext cx="8077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50000"/>
              </a:lnSpc>
              <a:buSzPct val="100000"/>
              <a:buFont typeface="Wingdings" pitchFamily="2" charset="2"/>
              <a:buChar char="Ø"/>
              <a:defRPr/>
            </a:pPr>
            <a:endParaRPr lang="pt-PT" sz="1600" dirty="0">
              <a:solidFill>
                <a:schemeClr val="tx1"/>
              </a:solidFill>
              <a:latin typeface="Calibri" charset="0"/>
            </a:endParaRPr>
          </a:p>
          <a:p>
            <a:pPr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solidFill>
                  <a:schemeClr val="tx1"/>
                </a:solidFill>
                <a:latin typeface="Calibri" charset="0"/>
                <a:cs typeface="Calibri" charset="0"/>
              </a:rPr>
              <a:t>É um processo que consiste em </a:t>
            </a:r>
            <a:r>
              <a:rPr lang="pt-PT" sz="1600" b="1" dirty="0">
                <a:solidFill>
                  <a:schemeClr val="tx1"/>
                </a:solidFill>
                <a:latin typeface="Calibri" charset="0"/>
                <a:cs typeface="Calibri" charset="0"/>
              </a:rPr>
              <a:t>estruturar a informação em tabelas </a:t>
            </a:r>
            <a:r>
              <a:rPr lang="pt-PT" sz="1600" dirty="0">
                <a:solidFill>
                  <a:schemeClr val="tx1"/>
                </a:solidFill>
                <a:latin typeface="Calibri" charset="0"/>
                <a:cs typeface="Calibri" charset="0"/>
              </a:rPr>
              <a:t>na forma mais adequada afim de evitar:</a:t>
            </a:r>
          </a:p>
          <a:p>
            <a:pPr marL="1009650" lvl="1" indent="-285750"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b="1" dirty="0">
                <a:solidFill>
                  <a:schemeClr val="tx1"/>
                </a:solidFill>
                <a:latin typeface="Calibri" charset="0"/>
                <a:cs typeface="Calibri" charset="0"/>
              </a:rPr>
              <a:t>redundâncias</a:t>
            </a:r>
            <a:r>
              <a:rPr lang="pt-PT" sz="1600" dirty="0">
                <a:solidFill>
                  <a:schemeClr val="tx1"/>
                </a:solidFill>
                <a:latin typeface="Calibri" charset="0"/>
                <a:cs typeface="Calibri" charset="0"/>
              </a:rPr>
              <a:t> desnecessárias </a:t>
            </a:r>
          </a:p>
          <a:p>
            <a:pPr marL="1009650" lvl="1" indent="-285750">
              <a:lnSpc>
                <a:spcPct val="7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solidFill>
                  <a:schemeClr val="tx1"/>
                </a:solidFill>
                <a:latin typeface="Calibri" charset="0"/>
                <a:cs typeface="Calibri" charset="0"/>
              </a:rPr>
              <a:t>certos </a:t>
            </a:r>
            <a:r>
              <a:rPr lang="pt-PT" sz="1600" b="1" dirty="0">
                <a:solidFill>
                  <a:schemeClr val="tx1"/>
                </a:solidFill>
                <a:latin typeface="Calibri" charset="0"/>
                <a:cs typeface="Calibri" charset="0"/>
              </a:rPr>
              <a:t>problemas associados à inserção, eliminação e atualização de dados</a:t>
            </a:r>
          </a:p>
          <a:p>
            <a:pPr marL="723900" lvl="1" indent="0">
              <a:lnSpc>
                <a:spcPct val="70000"/>
              </a:lnSpc>
              <a:spcBef>
                <a:spcPts val="450"/>
              </a:spcBef>
              <a:buSzPct val="100000"/>
              <a:buNone/>
              <a:defRPr/>
            </a:pPr>
            <a:br>
              <a:rPr lang="pt-PT" sz="1600" dirty="0">
                <a:latin typeface="Calibri" charset="0"/>
                <a:cs typeface="Calibri" charset="0"/>
              </a:rPr>
            </a:br>
            <a:endParaRPr lang="pt-PT" sz="1600" dirty="0">
              <a:latin typeface="Calibri" charset="0"/>
              <a:cs typeface="Calibri" charset="0"/>
            </a:endParaRPr>
          </a:p>
          <a:p>
            <a:pPr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  <a:cs typeface="Calibri" charset="0"/>
              </a:rPr>
              <a:t>A redundância</a:t>
            </a:r>
            <a:r>
              <a:rPr lang="pt-PT" sz="1600" b="1" i="1" dirty="0">
                <a:latin typeface="Calibri" charset="0"/>
                <a:cs typeface="Calibri" charset="0"/>
              </a:rPr>
              <a:t> </a:t>
            </a:r>
            <a:r>
              <a:rPr lang="pt-PT" sz="1600" dirty="0">
                <a:latin typeface="Calibri" charset="0"/>
                <a:cs typeface="Calibri" charset="0"/>
              </a:rPr>
              <a:t>está na origem de vários problemas associados a esquemas relacionais</a:t>
            </a:r>
          </a:p>
          <a:p>
            <a:pPr marL="1009650" lvl="1" indent="-285750"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  <a:cs typeface="Calibri" charset="0"/>
              </a:rPr>
              <a:t>mau uso do espaço de armazenamento</a:t>
            </a:r>
          </a:p>
          <a:p>
            <a:pPr marL="1009650" lvl="1" indent="-285750">
              <a:lnSpc>
                <a:spcPct val="11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  <a:cs typeface="Calibri" charset="0"/>
              </a:rPr>
              <a:t>inconsistência provocada por anomalias na manipulação dos dados</a:t>
            </a:r>
          </a:p>
          <a:p>
            <a:pPr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endParaRPr lang="pt-PT" sz="400" dirty="0">
              <a:latin typeface="Calibri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EAD567-2FE2-624C-A691-BCABE5865D87}"/>
              </a:ext>
            </a:extLst>
          </p:cNvPr>
          <p:cNvSpPr/>
          <p:nvPr/>
        </p:nvSpPr>
        <p:spPr>
          <a:xfrm>
            <a:off x="419100" y="5006781"/>
            <a:ext cx="830580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buSzPct val="100000"/>
              <a:defRPr/>
            </a:pPr>
            <a:r>
              <a:rPr lang="pt-PT" sz="1600" dirty="0">
                <a:latin typeface="Calibri" charset="0"/>
              </a:rPr>
              <a:t>Benefícios:</a:t>
            </a:r>
          </a:p>
          <a:p>
            <a:pPr lvl="1"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</a:rPr>
              <a:t>Mais fácil para o utilizador aceder e manter os dados;</a:t>
            </a:r>
          </a:p>
          <a:p>
            <a:pPr lvl="1"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</a:rPr>
              <a:t>ocupação de espaço mínimo de armazenamento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0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868190"/>
            <a:ext cx="8305800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3333750" algn="l"/>
                <a:tab pos="5432425" algn="l"/>
              </a:tabLst>
            </a:pPr>
            <a:r>
              <a:rPr lang="pt-PT" sz="1600" dirty="0">
                <a:latin typeface="Calibri" charset="0"/>
                <a:ea typeface="ＭＳ Ｐゴシック" charset="0"/>
                <a:cs typeface="ＭＳ Ｐゴシック" charset="0"/>
              </a:rPr>
              <a:t>Dada uma relação R </a:t>
            </a:r>
            <a:r>
              <a:rPr lang="pt-PT" sz="16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com um conjunto U de atributos e algumas dependências funcionais, é possível inferir outras dependências funcionais (triviais ou derivadas) usando os axiomas de Armstrong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" y="1371600"/>
            <a:ext cx="8229600" cy="4965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Regras de Inferência de </a:t>
            </a:r>
            <a:r>
              <a:rPr lang="pt-P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DF's</a:t>
            </a:r>
            <a:endParaRPr lang="pt-P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3124200"/>
            <a:ext cx="8229600" cy="3124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7" lvl="1" indent="0">
              <a:lnSpc>
                <a:spcPct val="130000"/>
              </a:lnSpc>
              <a:buNone/>
              <a:tabLst>
                <a:tab pos="3333750" algn="l"/>
                <a:tab pos="5432425" algn="l"/>
              </a:tabLst>
            </a:pPr>
            <a:r>
              <a:rPr lang="pt-PT" sz="1800" b="1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A</a:t>
            </a:r>
            <a:r>
              <a:rPr lang="pt-PT" sz="1800" b="1" dirty="0">
                <a:latin typeface="Calibri" charset="0"/>
                <a:ea typeface="ＭＳ Ｐゴシック" charset="0"/>
                <a:cs typeface="ＭＳ Ｐゴシック" charset="0"/>
              </a:rPr>
              <a:t>xiomas de Armstrong:</a:t>
            </a:r>
          </a:p>
          <a:p>
            <a:pPr marL="84137" lvl="1" indent="0">
              <a:lnSpc>
                <a:spcPct val="50000"/>
              </a:lnSpc>
              <a:buNone/>
              <a:tabLst>
                <a:tab pos="3333750" algn="l"/>
                <a:tab pos="5432425" algn="l"/>
              </a:tabLst>
            </a:pPr>
            <a:endParaRPr lang="pt-PT" sz="1600" dirty="0">
              <a:latin typeface="Calibri"/>
              <a:cs typeface="Calibri"/>
            </a:endParaRPr>
          </a:p>
          <a:p>
            <a:pPr marL="355600" lvl="1" indent="-271463">
              <a:lnSpc>
                <a:spcPct val="130000"/>
              </a:lnSpc>
              <a:tabLst>
                <a:tab pos="3759200" algn="l"/>
                <a:tab pos="4030663" algn="l"/>
              </a:tabLst>
            </a:pPr>
            <a:r>
              <a:rPr lang="pt-PT" sz="1600" dirty="0">
                <a:latin typeface="Calibri"/>
                <a:cs typeface="Calibri"/>
              </a:rPr>
              <a:t>União	</a:t>
            </a:r>
            <a:r>
              <a:rPr lang="pt-PT" sz="1600" dirty="0"/>
              <a:t>– Se X → Y e X → Z, </a:t>
            </a:r>
            <a:r>
              <a:rPr lang="pt-PT" sz="1600" dirty="0" err="1"/>
              <a:t>então</a:t>
            </a:r>
            <a:r>
              <a:rPr lang="pt-PT" sz="1600" dirty="0"/>
              <a:t>  X  →  YZ </a:t>
            </a:r>
            <a:endParaRPr lang="pt-PT" sz="1600" dirty="0">
              <a:latin typeface="Calibri"/>
              <a:cs typeface="Calibri"/>
            </a:endParaRPr>
          </a:p>
          <a:p>
            <a:pPr marL="355600" lvl="1" indent="-271463" defTabSz="101600">
              <a:lnSpc>
                <a:spcPct val="130000"/>
              </a:lnSpc>
              <a:tabLst>
                <a:tab pos="3860800" algn="l"/>
              </a:tabLst>
            </a:pPr>
            <a:r>
              <a:rPr lang="pt-PT" sz="1600" dirty="0">
                <a:latin typeface="Calibri"/>
                <a:cs typeface="Calibri"/>
              </a:rPr>
              <a:t>Decomposição                                                </a:t>
            </a:r>
            <a:r>
              <a:rPr lang="pt-PT" sz="1600" dirty="0"/>
              <a:t>– Se X → YZ , </a:t>
            </a:r>
            <a:r>
              <a:rPr lang="pt-PT" sz="1600" dirty="0" err="1"/>
              <a:t>então</a:t>
            </a:r>
            <a:r>
              <a:rPr lang="pt-PT" sz="1600" dirty="0"/>
              <a:t>  X → Y  e  X → Z </a:t>
            </a:r>
            <a:endParaRPr lang="pt-PT" sz="1600" dirty="0">
              <a:latin typeface="Calibri"/>
              <a:cs typeface="Calibri"/>
            </a:endParaRPr>
          </a:p>
          <a:p>
            <a:pPr marL="355600" lvl="1" indent="-271463">
              <a:lnSpc>
                <a:spcPct val="130000"/>
              </a:lnSpc>
              <a:tabLst>
                <a:tab pos="3333750" algn="l"/>
                <a:tab pos="5432425" algn="l"/>
              </a:tabLst>
            </a:pPr>
            <a:r>
              <a:rPr lang="pt-PT" sz="1600" dirty="0">
                <a:latin typeface="Calibri"/>
                <a:cs typeface="Calibri"/>
              </a:rPr>
              <a:t>Transitividade	         </a:t>
            </a:r>
            <a:r>
              <a:rPr lang="pt-PT" sz="1600" dirty="0"/>
              <a:t>– Se X → Y  e  Y → Z,  </a:t>
            </a:r>
            <a:r>
              <a:rPr lang="pt-PT" sz="1600" dirty="0" err="1"/>
              <a:t>então</a:t>
            </a:r>
            <a:r>
              <a:rPr lang="pt-PT" sz="1600" dirty="0"/>
              <a:t>  X → Z </a:t>
            </a:r>
            <a:endParaRPr lang="pt-PT" sz="1600" dirty="0">
              <a:latin typeface="Calibri"/>
              <a:cs typeface="Calibri"/>
            </a:endParaRPr>
          </a:p>
          <a:p>
            <a:pPr marL="355600" lvl="1" indent="-271463">
              <a:lnSpc>
                <a:spcPct val="130000"/>
              </a:lnSpc>
              <a:tabLst>
                <a:tab pos="3333750" algn="l"/>
                <a:tab pos="5432425" algn="l"/>
              </a:tabLst>
            </a:pPr>
            <a:r>
              <a:rPr lang="pt-PT" sz="1600" dirty="0" err="1">
                <a:latin typeface="Calibri"/>
                <a:cs typeface="Calibri"/>
              </a:rPr>
              <a:t>Reflexibidade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/>
              <a:t> 	        –  Se X ⊇ Y,  </a:t>
            </a:r>
            <a:r>
              <a:rPr lang="pt-PT" sz="1600" dirty="0" err="1"/>
              <a:t>então</a:t>
            </a:r>
            <a:r>
              <a:rPr lang="pt-PT" sz="1600" dirty="0"/>
              <a:t>  X → Y </a:t>
            </a:r>
          </a:p>
          <a:p>
            <a:pPr marL="355600" lvl="1" indent="-271463">
              <a:lnSpc>
                <a:spcPct val="130000"/>
              </a:lnSpc>
              <a:tabLst>
                <a:tab pos="3333750" algn="l"/>
                <a:tab pos="5432425" algn="l"/>
              </a:tabLst>
            </a:pPr>
            <a:r>
              <a:rPr lang="pt-PT" sz="1600" dirty="0" err="1">
                <a:latin typeface="Calibri"/>
                <a:cs typeface="Calibri"/>
                <a:sym typeface="Symbol" charset="0"/>
              </a:rPr>
              <a:t>Pseudo-transitividad</a:t>
            </a:r>
            <a:r>
              <a:rPr lang="pt-PT" sz="1600" dirty="0">
                <a:latin typeface="Calibri"/>
                <a:cs typeface="Calibri"/>
                <a:sym typeface="Symbol" charset="0"/>
              </a:rPr>
              <a:t> 	         </a:t>
            </a:r>
            <a:r>
              <a:rPr lang="pt-PT" sz="1600" dirty="0"/>
              <a:t> – </a:t>
            </a:r>
            <a:r>
              <a:rPr lang="pt-PT" sz="1600" dirty="0">
                <a:latin typeface="Calibri"/>
                <a:cs typeface="Calibri"/>
                <a:sym typeface="Symbol" charset="0"/>
              </a:rPr>
              <a:t>Se </a:t>
            </a:r>
            <a:r>
              <a:rPr lang="pt-PT" sz="1600" dirty="0">
                <a:sym typeface="Symbol" charset="0"/>
              </a:rPr>
              <a:t>X  Y e  WY  Z  então  XW  Z</a:t>
            </a:r>
            <a:endParaRPr lang="pt-PT" sz="1600" dirty="0">
              <a:latin typeface="Calibri"/>
              <a:cs typeface="Calibri"/>
              <a:sym typeface="Symbol" charset="0"/>
            </a:endParaRPr>
          </a:p>
          <a:p>
            <a:pPr marL="355600" lvl="1" indent="-271463">
              <a:lnSpc>
                <a:spcPct val="130000"/>
              </a:lnSpc>
              <a:tabLst>
                <a:tab pos="3333750" algn="l"/>
                <a:tab pos="5432425" algn="l"/>
              </a:tabLst>
            </a:pPr>
            <a:r>
              <a:rPr lang="pt-PT" sz="1600" dirty="0">
                <a:latin typeface="Calibri"/>
                <a:cs typeface="Calibri"/>
              </a:rPr>
              <a:t>Extensão (Aumento)	         </a:t>
            </a:r>
            <a:r>
              <a:rPr lang="pt-PT" sz="1600" dirty="0"/>
              <a:t>– Se X → Y </a:t>
            </a:r>
            <a:r>
              <a:rPr lang="pt-PT" sz="1600" dirty="0">
                <a:sym typeface="Symbol" charset="0"/>
              </a:rPr>
              <a:t>Z  U</a:t>
            </a:r>
            <a:r>
              <a:rPr lang="pt-PT" sz="1600" dirty="0"/>
              <a:t>, </a:t>
            </a:r>
            <a:r>
              <a:rPr lang="pt-PT" sz="1600" dirty="0" err="1"/>
              <a:t>então</a:t>
            </a:r>
            <a:r>
              <a:rPr lang="pt-PT" sz="1600" dirty="0"/>
              <a:t> XZ → YZ</a:t>
            </a:r>
            <a:br>
              <a:rPr lang="pt-PT" sz="1600" dirty="0"/>
            </a:br>
            <a:r>
              <a:rPr lang="pt-PT" sz="1600" dirty="0">
                <a:sym typeface="Symbol" charset="0"/>
              </a:rPr>
              <a:t>	</a:t>
            </a:r>
            <a:endParaRPr lang="pt-PT" sz="1600" dirty="0">
              <a:latin typeface="Calibri"/>
              <a:cs typeface="Calibri"/>
            </a:endParaRPr>
          </a:p>
          <a:p>
            <a:pPr marL="355600" lvl="1" indent="-271463">
              <a:lnSpc>
                <a:spcPct val="130000"/>
              </a:lnSpc>
              <a:tabLst>
                <a:tab pos="3333750" algn="l"/>
                <a:tab pos="5432425" algn="l"/>
              </a:tabLst>
            </a:pPr>
            <a:endParaRPr lang="pt-PT" sz="1600" dirty="0">
              <a:latin typeface="Calibri"/>
              <a:cs typeface="Calibri"/>
              <a:sym typeface="Symbol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8A30FF-32AA-0B4B-94CA-287F8CE35B9D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Dependências Funcionais</a:t>
            </a:r>
          </a:p>
        </p:txBody>
      </p:sp>
    </p:spTree>
    <p:extLst>
      <p:ext uri="{BB962C8B-B14F-4D97-AF65-F5344CB8AC3E}">
        <p14:creationId xmlns:p14="http://schemas.microsoft.com/office/powerpoint/2010/main" val="1495726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1447800"/>
            <a:ext cx="82296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Exemplificação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96141"/>
              </p:ext>
            </p:extLst>
          </p:nvPr>
        </p:nvGraphicFramePr>
        <p:xfrm>
          <a:off x="5105400" y="1524000"/>
          <a:ext cx="3429000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600" noProof="0" dirty="0">
                          <a:latin typeface="Calibri"/>
                          <a:cs typeface="Calibri"/>
                        </a:rPr>
                        <a:t>matrícula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600" noProof="0" dirty="0">
                          <a:latin typeface="Calibri"/>
                          <a:cs typeface="Calibri"/>
                        </a:rPr>
                        <a:t>marca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600" noProof="0">
                          <a:latin typeface="Calibri"/>
                          <a:cs typeface="Calibri"/>
                        </a:rPr>
                        <a:t>modelo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600" noProof="0" dirty="0">
                          <a:latin typeface="Calibri"/>
                          <a:cs typeface="Calibri"/>
                        </a:rPr>
                        <a:t>cor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02777"/>
              </p:ext>
            </p:extLst>
          </p:nvPr>
        </p:nvGraphicFramePr>
        <p:xfrm>
          <a:off x="381000" y="2071303"/>
          <a:ext cx="8382000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3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6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Reflexibilidade</a:t>
                      </a:r>
                      <a:r>
                        <a:rPr lang="pt-PT" sz="1600" b="1" baseline="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pt-PT" b="1" baseline="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r>
                        <a:rPr lang="pt-PT" b="1" baseline="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pt-PT" baseline="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</a:t>
                      </a:r>
                      <a:r>
                        <a:rPr lang="pt-PT" sz="16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X ⊇ Y,  </a:t>
                      </a:r>
                      <a:r>
                        <a:rPr lang="pt-PT" sz="1600" noProof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então</a:t>
                      </a:r>
                      <a:r>
                        <a:rPr lang="pt-PT" sz="16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X → Y </a:t>
                      </a:r>
                    </a:p>
                    <a:p>
                      <a:endParaRPr lang="pt-PT" sz="16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pt-PT" sz="16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Ex:  cor -&gt; cor</a:t>
                      </a:r>
                      <a:r>
                        <a:rPr lang="pt-PT" sz="1600" baseline="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ou (</a:t>
                      </a:r>
                      <a:r>
                        <a:rPr lang="pt-PT" sz="1600" baseline="0" noProof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marca,modelo</a:t>
                      </a:r>
                      <a:r>
                        <a:rPr lang="pt-PT" sz="1600" baseline="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-&gt; marca</a:t>
                      </a:r>
                    </a:p>
                    <a:p>
                      <a:endParaRPr lang="pt-PT" sz="1600" baseline="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pt-PT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Extensão (Aumento)</a:t>
                      </a:r>
                      <a:r>
                        <a:rPr lang="pt-PT" sz="16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</a:p>
                    <a:p>
                      <a:r>
                        <a:rPr lang="pt-PT" sz="16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</a:t>
                      </a:r>
                      <a:r>
                        <a:rPr lang="pt-PT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X → Y e </a:t>
                      </a:r>
                      <a: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charset="0"/>
                        </a:rPr>
                        <a:t>Z  U</a:t>
                      </a:r>
                      <a: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pt-PT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então</a:t>
                      </a:r>
                      <a: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XZ → YZ</a:t>
                      </a:r>
                    </a:p>
                    <a:p>
                      <a:b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pt-PT" sz="1600" noProof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r>
                        <a:rPr lang="pt-PT" sz="16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 modelo -&gt; marca então</a:t>
                      </a:r>
                      <a:endParaRPr lang="pt-PT" sz="1600" b="1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pt-PT" sz="1600" b="1" baseline="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</a:t>
                      </a:r>
                      <a:r>
                        <a:rPr lang="pt-PT" sz="16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pt-PT" sz="1600" noProof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modelo,cor</a:t>
                      </a:r>
                      <a:r>
                        <a:rPr lang="pt-PT" sz="16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)-&gt;(</a:t>
                      </a:r>
                      <a:r>
                        <a:rPr lang="pt-PT" sz="1600" noProof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marca,cor</a:t>
                      </a:r>
                      <a:r>
                        <a:rPr lang="pt-PT" sz="16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endParaRPr lang="pt-PT" sz="16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Transitividade</a:t>
                      </a:r>
                      <a:r>
                        <a:rPr lang="pt-PT" sz="16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pt-PT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Se X → Y  e  Y → Z,  </a:t>
                      </a:r>
                      <a:r>
                        <a:rPr lang="pt-PT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então</a:t>
                      </a:r>
                      <a:r>
                        <a:rPr lang="pt-PT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X → Z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r>
                        <a:rPr lang="pt-PT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matricula -&gt;modelo e modelo -&gt;marca  então</a:t>
                      </a:r>
                      <a:r>
                        <a:rPr lang="pt-PT" sz="1600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matricula -&gt; marca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União</a:t>
                      </a:r>
                      <a: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      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– Se X → Y e X → Z, </a:t>
                      </a:r>
                      <a:r>
                        <a:rPr lang="pt-PT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então</a:t>
                      </a:r>
                      <a: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X  →  YZ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Ex:</a:t>
                      </a:r>
                      <a:r>
                        <a:rPr lang="pt-PT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matricula -&gt; modelo e matricula -&gt; marca então matricula -&gt; </a:t>
                      </a:r>
                      <a:r>
                        <a:rPr lang="pt-PT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modelo,marca</a:t>
                      </a:r>
                      <a:endParaRPr lang="pt-PT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Decomposição</a:t>
                      </a:r>
                      <a:r>
                        <a:rPr lang="pt-PT" sz="16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Se X → YZ , </a:t>
                      </a:r>
                      <a:r>
                        <a:rPr lang="pt-PT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então</a:t>
                      </a:r>
                      <a: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X → Y  e  X → Z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17500" marR="0" lvl="1" indent="-301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Ex: matricula -&gt;(marca, modelo) então          matricula</a:t>
                      </a:r>
                      <a:r>
                        <a:rPr lang="pt-PT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-&gt;modelo e matricula -&gt; marca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charset="0"/>
                        </a:rPr>
                        <a:t>Pseudo-transitividade</a:t>
                      </a:r>
                      <a:r>
                        <a:rPr lang="pt-PT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charset="0"/>
                        </a:rPr>
                        <a:t> </a:t>
                      </a:r>
                      <a: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charset="0"/>
                        </a:rPr>
                        <a:t>	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charset="0"/>
                        </a:rPr>
                        <a:t> </a:t>
                      </a:r>
                      <a: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charset="0"/>
                        </a:rPr>
                        <a:t>-Se X  Y e  WY  Z  então  XW  Z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6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charset="0"/>
                      </a:endParaRPr>
                    </a:p>
                    <a:p>
                      <a:r>
                        <a:rPr lang="pt-PT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Ex:  matricula</a:t>
                      </a:r>
                      <a:r>
                        <a:rPr lang="pt-PT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-&gt;modelo e (</a:t>
                      </a:r>
                      <a:r>
                        <a:rPr lang="pt-PT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marca,modelo</a:t>
                      </a:r>
                      <a:r>
                        <a:rPr lang="pt-PT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-&gt; potencia então (matricula, marca) -&gt; potencia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4631ED1-EEDA-CA4B-9E24-8C37584B0BAB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Dependências Funcionais</a:t>
            </a:r>
          </a:p>
        </p:txBody>
      </p:sp>
    </p:spTree>
    <p:extLst>
      <p:ext uri="{BB962C8B-B14F-4D97-AF65-F5344CB8AC3E}">
        <p14:creationId xmlns:p14="http://schemas.microsoft.com/office/powerpoint/2010/main" val="1401664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852863"/>
            <a:ext cx="7162800" cy="464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PT" sz="1600" dirty="0">
                <a:latin typeface="Calibri"/>
                <a:cs typeface="Calibri"/>
              </a:rPr>
              <a:t>Seja a Relação R(A,B,C,D) e as seguintes DF : B -&gt; D e AB -&gt;C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  	- A chave primaria da relação é</a:t>
            </a:r>
            <a:r>
              <a:rPr lang="pt-PT" sz="1600" b="1" dirty="0">
                <a:latin typeface="Calibri"/>
                <a:cs typeface="Calibri"/>
              </a:rPr>
              <a:t> AB</a:t>
            </a:r>
            <a:r>
              <a:rPr lang="pt-PT" sz="16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    	 Aplicou-se  os  axiomas de Armstrong. </a:t>
            </a: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pt-PT" sz="1600" dirty="0">
                <a:latin typeface="Calibri"/>
                <a:cs typeface="Calibri"/>
              </a:rPr>
              <a:t>Aumento  à DF   B -&gt;D  =&gt;  AB-&gt; AD</a:t>
            </a: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pt-PT" sz="1600" dirty="0">
                <a:latin typeface="Calibri"/>
                <a:cs typeface="Calibri"/>
              </a:rPr>
              <a:t>União  AB -&gt; C  e AB -&gt; AD  =&gt; AB -&gt; CD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b) Seja a Relação R(A,B,C,D,E) e as seguintes DF : AB -&gt; CE ; E -&gt; AB e C -&gt; D</a:t>
            </a:r>
          </a:p>
          <a:p>
            <a:pPr lvl="2"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- As chaves candidatas da relação é </a:t>
            </a:r>
            <a:r>
              <a:rPr lang="pt-PT" sz="1600" b="1" dirty="0">
                <a:latin typeface="Calibri"/>
                <a:cs typeface="Calibri"/>
              </a:rPr>
              <a:t>AB</a:t>
            </a:r>
            <a:r>
              <a:rPr lang="pt-PT" sz="1600" dirty="0">
                <a:latin typeface="Calibri"/>
                <a:cs typeface="Calibri"/>
              </a:rPr>
              <a:t> e</a:t>
            </a:r>
            <a:r>
              <a:rPr lang="pt-PT" sz="1600" b="1" dirty="0">
                <a:latin typeface="Calibri"/>
                <a:cs typeface="Calibri"/>
              </a:rPr>
              <a:t> E</a:t>
            </a:r>
            <a:r>
              <a:rPr lang="pt-PT" sz="16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	 Aplicou-se  os  axiomas de Armstrong. </a:t>
            </a:r>
          </a:p>
          <a:p>
            <a:pPr marL="1714500" lvl="3" indent="-342900">
              <a:buAutoNum type="arabicPeriod"/>
            </a:pPr>
            <a:r>
              <a:rPr lang="pt-PT" sz="1600" dirty="0">
                <a:latin typeface="Calibri"/>
                <a:cs typeface="Calibri"/>
              </a:rPr>
              <a:t>Decomposição   AB -&gt; CE  =&gt;  AB -&gt; C e AB -&gt;E</a:t>
            </a:r>
          </a:p>
          <a:p>
            <a:pPr marL="1714500" lvl="3" indent="-342900">
              <a:buAutoNum type="arabicPeriod"/>
            </a:pPr>
            <a:r>
              <a:rPr lang="pt-PT" sz="1600" dirty="0">
                <a:latin typeface="Calibri"/>
                <a:cs typeface="Calibri"/>
              </a:rPr>
              <a:t>Transitividade   AB -&gt; C  e  C -&gt; D   =&gt;  AB -&gt; CD</a:t>
            </a:r>
          </a:p>
          <a:p>
            <a:pPr marL="1714500" lvl="3" indent="-342900">
              <a:buAutoNum type="arabicPeriod"/>
            </a:pPr>
            <a:r>
              <a:rPr lang="pt-PT" sz="1600" dirty="0">
                <a:latin typeface="Calibri"/>
                <a:cs typeface="Calibri"/>
              </a:rPr>
              <a:t>Transitividade   AB -&gt; CD e AB-&gt; E   =&gt;  AB-&gt; CDE</a:t>
            </a:r>
          </a:p>
          <a:p>
            <a:pPr lvl="1"/>
            <a:r>
              <a:rPr lang="pt-PT" sz="1600" b="1" dirty="0">
                <a:latin typeface="Calibri"/>
                <a:cs typeface="Calibri"/>
              </a:rPr>
              <a:t>	ou</a:t>
            </a:r>
          </a:p>
          <a:p>
            <a:pPr marL="1714500" lvl="3" indent="-342900">
              <a:buAutoNum type="arabicPeriod"/>
            </a:pPr>
            <a:r>
              <a:rPr lang="pt-PT" sz="1600" dirty="0">
                <a:latin typeface="Calibri"/>
                <a:cs typeface="Calibri"/>
              </a:rPr>
              <a:t>Decomposição   AB -&gt; CE  =&gt;  AB -&gt; C e AB -&gt;E</a:t>
            </a:r>
          </a:p>
          <a:p>
            <a:pPr marL="1714500" lvl="3" indent="-342900">
              <a:buAutoNum type="arabicPeriod"/>
            </a:pPr>
            <a:r>
              <a:rPr lang="pt-PT" sz="1600" dirty="0">
                <a:latin typeface="Calibri"/>
                <a:cs typeface="Calibri"/>
              </a:rPr>
              <a:t>Transitividade    AB -&gt; C e  C -&gt; D   =&gt;  AB -&gt; CD</a:t>
            </a:r>
          </a:p>
          <a:p>
            <a:pPr marL="1714500" lvl="3" indent="-342900">
              <a:buAutoNum type="arabicPeriod"/>
            </a:pPr>
            <a:r>
              <a:rPr lang="pt-PT" sz="1600" dirty="0">
                <a:latin typeface="Calibri"/>
                <a:cs typeface="Calibri"/>
              </a:rPr>
              <a:t>Transitividade    E </a:t>
            </a:r>
            <a:r>
              <a:rPr lang="mr-IN" sz="1600" dirty="0">
                <a:latin typeface="Calibri"/>
                <a:cs typeface="Calibri"/>
              </a:rPr>
              <a:t>–</a:t>
            </a:r>
            <a:r>
              <a:rPr lang="pt-PT" sz="1600" dirty="0">
                <a:latin typeface="Calibri"/>
                <a:cs typeface="Calibri"/>
              </a:rPr>
              <a:t>&gt;AB  e AB -&gt; CD =&gt;  E-&gt; ABCD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561D1D-D681-AE4F-84F7-6649AA91DBB7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Dependências Funcionais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498E17-A876-D844-8ABE-082EA595BACE}"/>
              </a:ext>
            </a:extLst>
          </p:cNvPr>
          <p:cNvSpPr txBox="1">
            <a:spLocks/>
          </p:cNvSpPr>
          <p:nvPr/>
        </p:nvSpPr>
        <p:spPr>
          <a:xfrm>
            <a:off x="152400" y="1447800"/>
            <a:ext cx="8229600" cy="381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determinar a chave primária a partir de </a:t>
            </a:r>
            <a:r>
              <a:rPr lang="pt-PT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DF's</a:t>
            </a:r>
            <a:endParaRPr lang="pt-PT" sz="1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47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5AA175-4B0B-5240-98AA-D1BF5CE0AB99}"/>
              </a:ext>
            </a:extLst>
          </p:cNvPr>
          <p:cNvSpPr/>
          <p:nvPr/>
        </p:nvSpPr>
        <p:spPr>
          <a:xfrm>
            <a:off x="372248" y="1676400"/>
            <a:ext cx="8085951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270510" algn="l"/>
              </a:tabLs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RELAÇÃO W (D, O, N, T, C, R, Y)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	 D, O 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N, T, C, R, Y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	 C, R 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	 D     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</a:t>
            </a:r>
          </a:p>
          <a:p>
            <a:pPr>
              <a:spcAft>
                <a:spcPts val="0"/>
              </a:spcAft>
            </a:pPr>
            <a:endParaRPr lang="pt-PT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a)Qual 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chave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primária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561BF1-3FC1-7A4D-9226-713929AEBFD9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Exercício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5799D3-BC86-964F-B756-B61B4C618AC4}"/>
              </a:ext>
            </a:extLst>
          </p:cNvPr>
          <p:cNvSpPr/>
          <p:nvPr/>
        </p:nvSpPr>
        <p:spPr>
          <a:xfrm>
            <a:off x="338381" y="3886200"/>
            <a:ext cx="7950947" cy="15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  <a:buSzPts val="1100"/>
              <a:tabLst>
                <a:tab pos="228600" algn="l"/>
              </a:tabLs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Considere a seguinte relação  </a:t>
            </a:r>
            <a:r>
              <a:rPr lang="pt-PT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R(A,B,C,D,E)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na qual existem as seguintes dependências funcionais: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	</a:t>
            </a:r>
            <a:r>
              <a:rPr lang="pt-PT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-&gt; B, C  </a:t>
            </a: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C, D-&gt;E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</a:t>
            </a:r>
            <a:r>
              <a:rPr lang="pt-PT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-&gt; D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</a:t>
            </a:r>
            <a:r>
              <a:rPr lang="pt-PT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-&gt; A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pt-PT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indique as chaves candidatas da relação R.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23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1447800"/>
            <a:ext cx="8229600" cy="381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determinar a chave primária a partir de </a:t>
            </a:r>
            <a:r>
              <a:rPr lang="pt-PT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DF's</a:t>
            </a:r>
            <a:endParaRPr lang="pt-PT" sz="1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008445"/>
            <a:ext cx="7924800" cy="376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pt-PT" sz="1600" dirty="0">
                <a:latin typeface="Calibri"/>
                <a:cs typeface="Calibri"/>
              </a:rPr>
              <a:t>propósito principal para identificar um conjunto de dependências funcionais de uma relação é especificar o conjunto de restrições de integridade que deve conter uma relação.</a:t>
            </a:r>
          </a:p>
          <a:p>
            <a:pPr>
              <a:lnSpc>
                <a:spcPct val="50000"/>
              </a:lnSpc>
            </a:pPr>
            <a:endParaRPr lang="pt-PT" sz="1600" dirty="0">
              <a:latin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pt-PT" sz="1600" dirty="0">
                <a:latin typeface="Calibri"/>
                <a:cs typeface="Calibri"/>
              </a:rPr>
              <a:t> Uma importante restrição de integridade a considerar primeiro é a identificação de chaves candidatas, uma das quais é selecionada para ser a chave primária da relação.</a:t>
            </a:r>
          </a:p>
          <a:p>
            <a:pPr>
              <a:lnSpc>
                <a:spcPct val="50000"/>
              </a:lnSpc>
            </a:pPr>
            <a:endParaRPr lang="pt-PT" sz="1600" dirty="0">
              <a:latin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pt-PT" sz="1600" dirty="0">
                <a:latin typeface="Calibri"/>
                <a:cs typeface="Calibri"/>
              </a:rPr>
              <a:t>Para identificar todas as chaves candidatas, identificar o atributo (ou grupo de atributos) que unicamente identifica cada </a:t>
            </a:r>
            <a:r>
              <a:rPr lang="pt-PT" sz="1600" dirty="0" err="1">
                <a:latin typeface="Calibri"/>
                <a:cs typeface="Calibri"/>
              </a:rPr>
              <a:t>tuplo</a:t>
            </a:r>
            <a:r>
              <a:rPr lang="pt-PT" sz="1600" dirty="0">
                <a:latin typeface="Calibri"/>
                <a:cs typeface="Calibri"/>
              </a:rPr>
              <a:t> nessa relação.</a:t>
            </a:r>
          </a:p>
          <a:p>
            <a:pPr>
              <a:lnSpc>
                <a:spcPct val="50000"/>
              </a:lnSpc>
            </a:pPr>
            <a:endParaRPr lang="pt-PT" sz="1600" dirty="0">
              <a:latin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pt-PT" sz="1600" dirty="0">
                <a:latin typeface="Calibri"/>
                <a:cs typeface="Calibri"/>
              </a:rPr>
              <a:t>Todos os atributos que não fazem parte de uma chave candidata devem depender funcionalmente da chave.</a:t>
            </a:r>
          </a:p>
        </p:txBody>
      </p:sp>
    </p:spTree>
    <p:extLst>
      <p:ext uri="{BB962C8B-B14F-4D97-AF65-F5344CB8AC3E}">
        <p14:creationId xmlns:p14="http://schemas.microsoft.com/office/powerpoint/2010/main" val="3178430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0DC9681-89AF-D148-8534-77BF448D08EA}"/>
              </a:ext>
            </a:extLst>
          </p:cNvPr>
          <p:cNvSpPr txBox="1">
            <a:spLocks/>
          </p:cNvSpPr>
          <p:nvPr/>
        </p:nvSpPr>
        <p:spPr>
          <a:xfrm>
            <a:off x="152400" y="1371600"/>
            <a:ext cx="8077200" cy="4530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pt-PT" altLang="en-US" sz="16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 base nas dependências funcionais, multivalor e de junção define-se o processo de normalização de dados aplicado ao modelo relacional. 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pt-PT" altLang="en-US" sz="16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hierarquia é composta por cinco formas normais (1a, 2a, 3a, 4a e 5a Forma Normal) e uma intermédia (Forma Normal de Boyce-Codd, entre a 3a e a 4a). 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pt-PT" altLang="en-US" sz="16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Na prática, não deve ser levada às ultimas consequências, pois a proliferação de relações pode conduzir à deterioração do desempenho da Base de Dados. 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pt-PT" altLang="en-US" sz="16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Na maioria dos casos opta-se por uma solução de compromisso entre a 3a Forma Normal e a Forma Normal de Boyce Codd. 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endParaRPr lang="pt-PT" altLang="en-US" sz="160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CB8A22-7BA9-5640-81AE-992B25FE6B7B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Processo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321EA94-7DB0-544B-8C8A-53EFE9F4D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8314"/>
            <a:ext cx="4508375" cy="107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70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362200" y="1828800"/>
            <a:ext cx="5715000" cy="4193977"/>
            <a:chOff x="914400" y="1524000"/>
            <a:chExt cx="5715000" cy="4193977"/>
          </a:xfrm>
        </p:grpSpPr>
        <p:grpSp>
          <p:nvGrpSpPr>
            <p:cNvPr id="26" name="Group 25"/>
            <p:cNvGrpSpPr/>
            <p:nvPr/>
          </p:nvGrpSpPr>
          <p:grpSpPr>
            <a:xfrm>
              <a:off x="914400" y="2286000"/>
              <a:ext cx="5715000" cy="3431977"/>
              <a:chOff x="685800" y="1676400"/>
              <a:chExt cx="5715000" cy="343197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85800" y="1676400"/>
                <a:ext cx="2286000" cy="3431977"/>
                <a:chOff x="685800" y="1676400"/>
                <a:chExt cx="2286000" cy="3431977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685800" y="1676400"/>
                  <a:ext cx="2286000" cy="523220"/>
                </a:xfrm>
                <a:prstGeom prst="rect">
                  <a:avLst/>
                </a:prstGeom>
                <a:solidFill>
                  <a:srgbClr val="F2DCDB"/>
                </a:solidFill>
                <a:ln>
                  <a:solidFill>
                    <a:srgbClr val="4F81B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latin typeface="Calibri"/>
                      <a:cs typeface="Calibri"/>
                    </a:rPr>
                    <a:t>Relações</a:t>
                  </a:r>
                  <a:r>
                    <a:rPr lang="en-US" sz="1400" dirty="0">
                      <a:latin typeface="Calibri"/>
                      <a:cs typeface="Calibri"/>
                    </a:rPr>
                    <a:t> com </a:t>
                  </a:r>
                  <a:r>
                    <a:rPr lang="en-US" sz="1400" dirty="0" err="1">
                      <a:latin typeface="Calibri"/>
                      <a:cs typeface="Calibri"/>
                    </a:rPr>
                    <a:t>atributos</a:t>
                  </a:r>
                  <a:r>
                    <a:rPr lang="en-US" sz="1400" dirty="0">
                      <a:latin typeface="Calibri"/>
                      <a:cs typeface="Calibri"/>
                    </a:rPr>
                    <a:t> de </a:t>
                  </a:r>
                  <a:r>
                    <a:rPr lang="en-US" sz="1400" dirty="0" err="1">
                      <a:latin typeface="Calibri"/>
                      <a:cs typeface="Calibri"/>
                    </a:rPr>
                    <a:t>multivalor</a:t>
                  </a:r>
                  <a:endParaRPr lang="en-US" sz="1400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685800" y="2667000"/>
                  <a:ext cx="2286000" cy="5232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4F81BD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latin typeface="Calibri"/>
                      <a:cs typeface="Calibri"/>
                    </a:defRPr>
                  </a:lvl1pPr>
                </a:lstStyle>
                <a:p>
                  <a:pPr algn="ctr"/>
                  <a:r>
                    <a:rPr lang="en-US" sz="1400" dirty="0" err="1"/>
                    <a:t>Primeira</a:t>
                  </a:r>
                  <a:r>
                    <a:rPr lang="en-US" sz="1400" dirty="0"/>
                    <a:t> Forma Normal (1FN)</a:t>
                  </a:r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685800" y="3733800"/>
                  <a:ext cx="2286000" cy="523220"/>
                </a:xfrm>
                <a:prstGeom prst="rect">
                  <a:avLst/>
                </a:prstGeom>
                <a:solidFill>
                  <a:srgbClr val="F2DCDB"/>
                </a:solidFill>
                <a:ln>
                  <a:solidFill>
                    <a:srgbClr val="4F81B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latin typeface="Calibri"/>
                      <a:cs typeface="Calibri"/>
                    </a:rPr>
                    <a:t>Segunda</a:t>
                  </a:r>
                  <a:r>
                    <a:rPr lang="en-US" sz="1400" dirty="0">
                      <a:latin typeface="Calibri"/>
                      <a:cs typeface="Calibri"/>
                    </a:rPr>
                    <a:t> Forma Normal (2FN)</a:t>
                  </a: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685800" y="4800600"/>
                  <a:ext cx="2286000" cy="307777"/>
                </a:xfrm>
                <a:prstGeom prst="rect">
                  <a:avLst/>
                </a:prstGeom>
                <a:solidFill>
                  <a:srgbClr val="F2DCDB"/>
                </a:solidFill>
                <a:ln>
                  <a:solidFill>
                    <a:srgbClr val="4F81B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Calibri"/>
                      <a:cs typeface="Calibri"/>
                    </a:rPr>
                    <a:t>Terceira Forma Normal (3FN)</a:t>
                  </a:r>
                </a:p>
              </p:txBody>
            </p:sp>
            <p:cxnSp>
              <p:nvCxnSpPr>
                <p:cNvPr id="9" name="Straight Arrow Connector 8"/>
                <p:cNvCxnSpPr>
                  <a:stCxn id="3" idx="2"/>
                  <a:endCxn id="4" idx="0"/>
                </p:cNvCxnSpPr>
                <p:nvPr/>
              </p:nvCxnSpPr>
              <p:spPr>
                <a:xfrm>
                  <a:off x="1828800" y="3190220"/>
                  <a:ext cx="0" cy="5435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>
                  <a:stCxn id="4" idx="2"/>
                  <a:endCxn id="5" idx="0"/>
                </p:cNvCxnSpPr>
                <p:nvPr/>
              </p:nvCxnSpPr>
              <p:spPr>
                <a:xfrm>
                  <a:off x="1828800" y="4257020"/>
                  <a:ext cx="0" cy="5435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endCxn id="3" idx="0"/>
                </p:cNvCxnSpPr>
                <p:nvPr/>
              </p:nvCxnSpPr>
              <p:spPr>
                <a:xfrm>
                  <a:off x="1828800" y="2209800"/>
                  <a:ext cx="0" cy="4572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828800" y="2057400"/>
                <a:ext cx="4572000" cy="2819400"/>
                <a:chOff x="1828800" y="2057400"/>
                <a:chExt cx="4572000" cy="28194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572000" y="3124200"/>
                  <a:ext cx="1828800" cy="685800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Remover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dependências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parcial</a:t>
                  </a:r>
                  <a:endParaRPr lang="en-US" sz="1400" dirty="0">
                    <a:solidFill>
                      <a:schemeClr val="tx1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572000" y="4191000"/>
                  <a:ext cx="1828800" cy="6858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Remover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dependências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transitivas</a:t>
                  </a:r>
                  <a:endParaRPr lang="en-US" sz="1400" dirty="0">
                    <a:solidFill>
                      <a:schemeClr val="tx1"/>
                    </a:solidFill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4" name="Straight Connector 13"/>
                <p:cNvCxnSpPr>
                  <a:stCxn id="7" idx="2"/>
                </p:cNvCxnSpPr>
                <p:nvPr/>
              </p:nvCxnSpPr>
              <p:spPr>
                <a:xfrm flipH="1">
                  <a:off x="1828800" y="4533900"/>
                  <a:ext cx="2743200" cy="381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stCxn id="6" idx="2"/>
                </p:cNvCxnSpPr>
                <p:nvPr/>
              </p:nvCxnSpPr>
              <p:spPr>
                <a:xfrm flipH="1">
                  <a:off x="1828800" y="3467100"/>
                  <a:ext cx="2743200" cy="381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4572000" y="2057400"/>
                  <a:ext cx="1828800" cy="6858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Remover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atributos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 de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multivalor</a:t>
                  </a:r>
                  <a:endParaRPr lang="en-US" sz="1400" dirty="0">
                    <a:solidFill>
                      <a:schemeClr val="tx1"/>
                    </a:solidFill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1828800" y="2362200"/>
                  <a:ext cx="2667000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TextBox 31"/>
            <p:cNvSpPr txBox="1"/>
            <p:nvPr/>
          </p:nvSpPr>
          <p:spPr>
            <a:xfrm>
              <a:off x="914400" y="1524000"/>
              <a:ext cx="228600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alibri"/>
                  <a:cs typeface="Calibri"/>
                </a:rPr>
                <a:t>Escolher</a:t>
              </a:r>
              <a:r>
                <a:rPr lang="en-US" sz="1400" dirty="0">
                  <a:latin typeface="Calibri"/>
                  <a:cs typeface="Calibri"/>
                </a:rPr>
                <a:t> a </a:t>
              </a:r>
              <a:r>
                <a:rPr lang="en-US" sz="1400" dirty="0" err="1">
                  <a:latin typeface="Calibri"/>
                  <a:cs typeface="Calibri"/>
                </a:rPr>
                <a:t>chave</a:t>
              </a:r>
              <a:r>
                <a:rPr lang="en-US" sz="1400" dirty="0">
                  <a:latin typeface="Calibri"/>
                  <a:cs typeface="Calibri"/>
                </a:rPr>
                <a:t> </a:t>
              </a:r>
              <a:r>
                <a:rPr lang="en-US" sz="1400" dirty="0" err="1">
                  <a:latin typeface="Calibri"/>
                  <a:cs typeface="Calibri"/>
                </a:rPr>
                <a:t>primária</a:t>
              </a:r>
              <a:endParaRPr lang="en-US" sz="1400" dirty="0">
                <a:latin typeface="Calibri"/>
                <a:cs typeface="Calibri"/>
              </a:endParaRPr>
            </a:p>
          </p:txBody>
        </p:sp>
        <p:cxnSp>
          <p:nvCxnSpPr>
            <p:cNvPr id="33" name="Straight Arrow Connector 32"/>
            <p:cNvCxnSpPr>
              <a:endCxn id="2" idx="0"/>
            </p:cNvCxnSpPr>
            <p:nvPr/>
          </p:nvCxnSpPr>
          <p:spPr>
            <a:xfrm>
              <a:off x="2057400" y="18288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152400" y="1371600"/>
            <a:ext cx="82296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latin typeface="Garamond" charset="0"/>
              </a:rPr>
              <a:t>Resumo 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505200" y="6019800"/>
            <a:ext cx="0" cy="40582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716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pt-PT" dirty="0">
                <a:latin typeface="Garamond" charset="0"/>
              </a:rPr>
              <a:t>Problemas da Redundância dos dados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52400" y="1905000"/>
            <a:ext cx="8382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355600" lvl="1" indent="-355600">
              <a:lnSpc>
                <a:spcPct val="120000"/>
              </a:lnSpc>
              <a:spcBef>
                <a:spcPts val="40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b="1" dirty="0">
                <a:latin typeface="Calibri" charset="0"/>
                <a:cs typeface="Calibri" charset="0"/>
              </a:rPr>
              <a:t>Armazenamento redundante</a:t>
            </a:r>
          </a:p>
          <a:p>
            <a:pPr lvl="2">
              <a:lnSpc>
                <a:spcPct val="12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  <a:cs typeface="Calibri" charset="0"/>
              </a:rPr>
              <a:t>Mesmos dados gravados em vários locais</a:t>
            </a:r>
          </a:p>
          <a:p>
            <a:pPr lvl="2">
              <a:lnSpc>
                <a:spcPct val="12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  <a:cs typeface="Calibri" charset="0"/>
              </a:rPr>
              <a:t>Menos espaço disponível para gravar outros dados</a:t>
            </a:r>
          </a:p>
          <a:p>
            <a:pPr lvl="2">
              <a:lnSpc>
                <a:spcPct val="6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endParaRPr lang="pt-PT" sz="1600" dirty="0">
              <a:latin typeface="Calibri" charset="0"/>
              <a:cs typeface="Calibri" charset="0"/>
            </a:endParaRPr>
          </a:p>
          <a:p>
            <a:pPr marL="355600" lvl="1" indent="-355600">
              <a:lnSpc>
                <a:spcPct val="12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b="1" dirty="0">
                <a:latin typeface="Calibri" charset="0"/>
                <a:cs typeface="Calibri" charset="0"/>
              </a:rPr>
              <a:t>Anomalias </a:t>
            </a:r>
            <a:r>
              <a:rPr lang="pt-PT" sz="1600" dirty="0">
                <a:latin typeface="Calibri" charset="0"/>
                <a:cs typeface="Calibri" charset="0"/>
              </a:rPr>
              <a:t>- Incoerências que podem existir aquando da escrita de dados</a:t>
            </a:r>
          </a:p>
          <a:p>
            <a:pPr marL="990600" lvl="1" indent="-368300">
              <a:lnSpc>
                <a:spcPct val="120000"/>
              </a:lnSpc>
              <a:buSzPct val="100000"/>
              <a:buFont typeface="Wingdings" pitchFamily="2" charset="2"/>
              <a:buChar char="Ø"/>
            </a:pPr>
            <a:r>
              <a:rPr lang="pt-PT" sz="1600" b="1" dirty="0">
                <a:latin typeface="Calibri" charset="0"/>
                <a:cs typeface="Calibri" charset="0"/>
              </a:rPr>
              <a:t>Inserção </a:t>
            </a:r>
          </a:p>
          <a:p>
            <a:pPr marL="1276350" lvl="1" indent="-285750">
              <a:lnSpc>
                <a:spcPct val="110000"/>
              </a:lnSpc>
              <a:spcBef>
                <a:spcPts val="400"/>
              </a:spcBef>
              <a:buSzPct val="100000"/>
              <a:buFont typeface="Wingdings" pitchFamily="2" charset="2"/>
              <a:buChar char="Ø"/>
              <a:tabLst>
                <a:tab pos="125730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PT" sz="1600" dirty="0">
                <a:latin typeface="Calibri" charset="0"/>
                <a:cs typeface="Calibri" charset="0"/>
              </a:rPr>
              <a:t>Pode não ser possível inserir dados, sem serem fornecidos outros, não relacionados </a:t>
            </a:r>
          </a:p>
          <a:p>
            <a:pPr marL="1276350" lvl="1" indent="-285750">
              <a:lnSpc>
                <a:spcPct val="110000"/>
              </a:lnSpc>
              <a:spcBef>
                <a:spcPts val="400"/>
              </a:spcBef>
              <a:buSzPct val="100000"/>
              <a:buFont typeface="Wingdings" pitchFamily="2" charset="2"/>
              <a:buChar char="Ø"/>
              <a:tabLst>
                <a:tab pos="125730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PT" sz="1600" dirty="0">
                <a:latin typeface="Calibri" charset="0"/>
                <a:cs typeface="Calibri" charset="0"/>
              </a:rPr>
              <a:t>Uma alternativa seria usar NULL nos outros dados, mas nem sempre é possível </a:t>
            </a:r>
          </a:p>
          <a:p>
            <a:pPr marL="990600" lvl="1" indent="-368300">
              <a:lnSpc>
                <a:spcPct val="120000"/>
              </a:lnSpc>
              <a:buSzPct val="100000"/>
              <a:buFont typeface="Wingdings" pitchFamily="2" charset="2"/>
              <a:buChar char="Ø"/>
            </a:pPr>
            <a:r>
              <a:rPr lang="pt-PT" sz="1600" b="1" dirty="0">
                <a:latin typeface="Calibri" charset="0"/>
                <a:cs typeface="Calibri" charset="0"/>
              </a:rPr>
              <a:t>Atualização</a:t>
            </a:r>
          </a:p>
          <a:p>
            <a:pPr marL="1276350" lvl="1" indent="-285750">
              <a:lnSpc>
                <a:spcPct val="110000"/>
              </a:lnSpc>
              <a:spcBef>
                <a:spcPts val="400"/>
              </a:spcBef>
              <a:buSzPct val="100000"/>
              <a:buFont typeface="Wingdings" pitchFamily="2" charset="2"/>
              <a:buChar char="Ø"/>
              <a:tabLst>
                <a:tab pos="125730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PT" sz="1600" dirty="0">
                <a:latin typeface="Calibri" charset="0"/>
                <a:cs typeface="Calibri" charset="0"/>
              </a:rPr>
              <a:t>Pode existir uma incoerência nos dados se apenas uma das cópias for atualizada</a:t>
            </a:r>
          </a:p>
          <a:p>
            <a:pPr marL="990600" lvl="1" indent="-368300">
              <a:lnSpc>
                <a:spcPct val="120000"/>
              </a:lnSpc>
              <a:buSzPct val="100000"/>
              <a:buFont typeface="Wingdings" pitchFamily="2" charset="2"/>
              <a:buChar char="Ø"/>
            </a:pPr>
            <a:r>
              <a:rPr lang="pt-PT" sz="1600" b="1" dirty="0">
                <a:latin typeface="Calibri" charset="0"/>
                <a:cs typeface="Calibri" charset="0"/>
              </a:rPr>
              <a:t>Eliminação</a:t>
            </a:r>
          </a:p>
          <a:p>
            <a:pPr marL="1276350" lvl="1" indent="-285750">
              <a:lnSpc>
                <a:spcPct val="100000"/>
              </a:lnSpc>
              <a:spcBef>
                <a:spcPts val="600"/>
              </a:spcBef>
              <a:buSzPct val="100000"/>
              <a:buFont typeface="Wingdings" pitchFamily="2" charset="2"/>
              <a:buChar char="Ø"/>
              <a:tabLst>
                <a:tab pos="134620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PT" sz="1600" dirty="0">
                <a:latin typeface="Calibri" charset="0"/>
                <a:cs typeface="Calibri" charset="0"/>
              </a:rPr>
              <a:t>Pode não ser possível apagar dados, sem apagar outros, não relacionados</a:t>
            </a:r>
          </a:p>
          <a:p>
            <a:pPr marL="1365250" lvl="1" indent="-285750">
              <a:lnSpc>
                <a:spcPct val="120000"/>
              </a:lnSpc>
              <a:spcBef>
                <a:spcPts val="600"/>
              </a:spcBef>
              <a:buSzPct val="100000"/>
              <a:buFont typeface="Wingdings" pitchFamily="2" charset="2"/>
              <a:buChar char="Ø"/>
              <a:tabLst>
                <a:tab pos="125730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PT" sz="1600" dirty="0">
              <a:latin typeface="Calibri" charset="0"/>
              <a:cs typeface="Calibr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81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08"/>
          <a:stretch/>
        </p:blipFill>
        <p:spPr>
          <a:xfrm>
            <a:off x="533400" y="2209800"/>
            <a:ext cx="7588956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9166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Exemplo de redundância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5257800"/>
            <a:ext cx="7772400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Anomalias</a:t>
            </a:r>
          </a:p>
          <a:p>
            <a:pPr indent="177800">
              <a:spcBef>
                <a:spcPts val="600"/>
              </a:spcBef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– </a:t>
            </a:r>
            <a:r>
              <a:rPr lang="pt-PT" sz="1600" b="1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Inserçã</a:t>
            </a: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o de um novo professor requer indicação de outros dados</a:t>
            </a:r>
          </a:p>
          <a:p>
            <a:pPr indent="177800">
              <a:spcBef>
                <a:spcPts val="600"/>
              </a:spcBef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– </a:t>
            </a:r>
            <a:r>
              <a:rPr lang="pt-PT" sz="1600" b="1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Atualização</a:t>
            </a: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 do grau de um professor tem de afetar várias linhas</a:t>
            </a:r>
          </a:p>
          <a:p>
            <a:pPr indent="177800">
              <a:spcBef>
                <a:spcPts val="600"/>
              </a:spcBef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–</a:t>
            </a:r>
            <a:r>
              <a:rPr lang="pt-PT" sz="1600" b="1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 Remoção </a:t>
            </a: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do professor Gil elimina os dados de Álgebra e Geometria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13716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pt-PT" dirty="0">
                <a:latin typeface="Garamond" charset="0"/>
              </a:rPr>
              <a:t>Problemas da Redundância dos dados</a:t>
            </a:r>
          </a:p>
        </p:txBody>
      </p:sp>
    </p:spTree>
    <p:extLst>
      <p:ext uri="{BB962C8B-B14F-4D97-AF65-F5344CB8AC3E}">
        <p14:creationId xmlns:p14="http://schemas.microsoft.com/office/powerpoint/2010/main" val="353727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51037"/>
            <a:ext cx="8229600" cy="3001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Baseada nas Dependências funcionais (</a:t>
            </a:r>
            <a:r>
              <a:rPr lang="pt-PT" sz="1600" dirty="0" err="1">
                <a:latin typeface="Calibri"/>
                <a:cs typeface="Calibri"/>
              </a:rPr>
              <a:t>DFs</a:t>
            </a:r>
            <a:r>
              <a:rPr lang="pt-PT" sz="1600" dirty="0">
                <a:latin typeface="Calibri"/>
                <a:cs typeface="Calibri"/>
              </a:rPr>
              <a:t>);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Garante consistência na construção do sistema:  redução de anomalias.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redução de redundância;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Existem algumas regras para a normalização da base de dados.</a:t>
            </a:r>
          </a:p>
          <a:p>
            <a:pPr marL="901700" lvl="2" indent="-368300">
              <a:spcAft>
                <a:spcPts val="600"/>
              </a:spcAft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Cada regra é chamada de ”</a:t>
            </a:r>
            <a:r>
              <a:rPr lang="pt-PT" sz="1600" b="1" dirty="0">
                <a:latin typeface="Calibri"/>
                <a:cs typeface="Calibri"/>
              </a:rPr>
              <a:t> FORMA NORMAL (FN)</a:t>
            </a:r>
            <a:r>
              <a:rPr lang="pt-PT" sz="1600" dirty="0">
                <a:latin typeface="Calibri"/>
                <a:cs typeface="Calibri"/>
              </a:rPr>
              <a:t>”.</a:t>
            </a:r>
          </a:p>
          <a:p>
            <a:pPr marL="1252538" lvl="3" indent="-2730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 Condição usando chaves e </a:t>
            </a:r>
            <a:r>
              <a:rPr lang="pt-PT" sz="1600" dirty="0" err="1">
                <a:latin typeface="Calibri"/>
                <a:cs typeface="Calibri"/>
              </a:rPr>
              <a:t>DFs</a:t>
            </a:r>
            <a:r>
              <a:rPr lang="pt-PT" sz="1600" dirty="0">
                <a:latin typeface="Calibri"/>
                <a:cs typeface="Calibri"/>
              </a:rPr>
              <a:t> de uma relação para certificar se um esquema de relação está numa forma normal específica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1371600"/>
            <a:ext cx="82296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latin typeface="Garamond" charset="0"/>
              </a:rPr>
              <a:t>Processo de normalização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E36E97-E2B9-D949-BF9F-DA9DEF62E3A2}"/>
              </a:ext>
            </a:extLst>
          </p:cNvPr>
          <p:cNvSpPr/>
          <p:nvPr/>
        </p:nvSpPr>
        <p:spPr>
          <a:xfrm>
            <a:off x="419100" y="4953000"/>
            <a:ext cx="8001000" cy="1277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Do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processo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de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normalização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emergem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três</a:t>
            </a:r>
            <a:r>
              <a:rPr lang="en-US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tipos</a:t>
            </a:r>
            <a:r>
              <a:rPr lang="en-US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de </a:t>
            </a:r>
            <a:r>
              <a:rPr lang="en-US" altLang="en-US" sz="1600" b="1" dirty="0" err="1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dependências</a:t>
            </a:r>
            <a:r>
              <a:rPr lang="en-US" alt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entre </a:t>
            </a:r>
            <a:r>
              <a:rPr lang="en-US" altLang="en-US" sz="1600" dirty="0" err="1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os</a:t>
            </a:r>
            <a:r>
              <a:rPr lang="en-US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dados: </a:t>
            </a:r>
            <a:r>
              <a:rPr lang="en-US" altLang="en-US" sz="1600" b="1" dirty="0" err="1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funcionais</a:t>
            </a:r>
            <a:r>
              <a:rPr lang="en-US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</a:t>
            </a:r>
            <a:r>
              <a:rPr lang="en-US" altLang="en-US" sz="1600" b="1" dirty="0" err="1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multivalor</a:t>
            </a:r>
            <a:r>
              <a:rPr lang="en-US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e de</a:t>
            </a:r>
            <a:r>
              <a:rPr lang="en-US" alt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b="1" dirty="0" err="1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junção</a:t>
            </a:r>
            <a:r>
              <a:rPr lang="en-US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pt-PT" altLang="en-US" sz="400" dirty="0">
              <a:solidFill>
                <a:srgbClr val="FF00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As dependências funcionais </a:t>
            </a:r>
            <a:r>
              <a:rPr lang="pt-PT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referem-se à semântica dos dados e não ao seu conteúdo.</a:t>
            </a:r>
          </a:p>
        </p:txBody>
      </p:sp>
    </p:spTree>
    <p:extLst>
      <p:ext uri="{BB962C8B-B14F-4D97-AF65-F5344CB8AC3E}">
        <p14:creationId xmlns:p14="http://schemas.microsoft.com/office/powerpoint/2010/main" val="262951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82600" y="1480093"/>
            <a:ext cx="8229600" cy="40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165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  <a:defRPr/>
            </a:pPr>
            <a:r>
              <a:rPr lang="pt-PT" sz="1600" b="1" dirty="0">
                <a:latin typeface="Calibri" charset="0"/>
              </a:rPr>
              <a:t>Definição: </a:t>
            </a:r>
          </a:p>
          <a:p>
            <a:pPr marL="1090613" lvl="1" indent="-285750">
              <a:spcBef>
                <a:spcPts val="450"/>
              </a:spcBef>
              <a:spcAft>
                <a:spcPts val="1200"/>
              </a:spcAft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solidFill>
                  <a:srgbClr val="FF0000"/>
                </a:solidFill>
                <a:latin typeface="Calibri" charset="0"/>
              </a:rPr>
              <a:t>Numa relação R, diz-se que o atributo y é funcionalmente dependente de x  (x, y </a:t>
            </a:r>
            <a:r>
              <a:rPr lang="pt-PT" sz="1600" dirty="0">
                <a:solidFill>
                  <a:srgbClr val="FF0000"/>
                </a:solidFill>
                <a:latin typeface="Symbol" charset="0"/>
                <a:cs typeface="Symbol" charset="0"/>
              </a:rPr>
              <a:t></a:t>
            </a:r>
            <a:r>
              <a:rPr lang="pt-PT" sz="1600" dirty="0">
                <a:solidFill>
                  <a:srgbClr val="FF0000"/>
                </a:solidFill>
                <a:latin typeface="Calibri" charset="0"/>
              </a:rPr>
              <a:t> R), se e apenas se, em qualquer instante, cada valor de x em R tem associado apenas um valor de y em R</a:t>
            </a:r>
          </a:p>
          <a:p>
            <a:pPr marL="352425" lvl="1" indent="-352425">
              <a:spcBef>
                <a:spcPts val="450"/>
              </a:spcBef>
              <a:spcAft>
                <a:spcPts val="1200"/>
              </a:spcAft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</a:rPr>
              <a:t>Uma dependência funcional para R é uma expressão da forma R:</a:t>
            </a:r>
          </a:p>
          <a:p>
            <a:pPr marL="0" lvl="1" indent="0">
              <a:spcBef>
                <a:spcPts val="450"/>
              </a:spcBef>
              <a:spcAft>
                <a:spcPts val="1200"/>
              </a:spcAft>
              <a:buSzPct val="100000"/>
              <a:defRPr/>
            </a:pPr>
            <a:r>
              <a:rPr lang="pt-PT" sz="1600" dirty="0">
                <a:latin typeface="Calibri" charset="0"/>
              </a:rPr>
              <a:t>                 X </a:t>
            </a:r>
            <a:r>
              <a:rPr lang="pt-PT" sz="1600" dirty="0">
                <a:latin typeface="Wingdings" charset="0"/>
                <a:cs typeface="Wingdings" charset="0"/>
              </a:rPr>
              <a:t></a:t>
            </a:r>
            <a:r>
              <a:rPr lang="pt-PT" sz="1600" dirty="0">
                <a:latin typeface="Calibri" charset="0"/>
              </a:rPr>
              <a:t> Y, onde X e Y são conjuntos de atributos de R</a:t>
            </a:r>
            <a:endParaRPr lang="pt-PT" sz="900" b="1" dirty="0"/>
          </a:p>
          <a:p>
            <a:pPr marL="342900" lvl="1" indent="0">
              <a:spcBef>
                <a:spcPts val="450"/>
              </a:spcBef>
              <a:spcAft>
                <a:spcPts val="1200"/>
              </a:spcAft>
              <a:buSzPct val="100000"/>
              <a:defRPr/>
            </a:pPr>
            <a:r>
              <a:rPr lang="pt-PT" sz="1600" b="1" dirty="0"/>
              <a:t>Exemplo:</a:t>
            </a:r>
          </a:p>
          <a:p>
            <a:pPr marL="342900" lvl="1" indent="0">
              <a:lnSpc>
                <a:spcPct val="70000"/>
              </a:lnSpc>
              <a:spcBef>
                <a:spcPts val="450"/>
              </a:spcBef>
              <a:spcAft>
                <a:spcPts val="1200"/>
              </a:spcAft>
              <a:buSzPct val="100000"/>
              <a:defRPr/>
            </a:pPr>
            <a:r>
              <a:rPr lang="pt-PT" sz="1600" b="1" dirty="0"/>
              <a:t>           </a:t>
            </a:r>
            <a:r>
              <a:rPr lang="pt-PT" sz="1600" dirty="0"/>
              <a:t>número de aluno → nome de aluno</a:t>
            </a:r>
          </a:p>
          <a:p>
            <a:pPr marL="903288" lvl="1" indent="0">
              <a:lnSpc>
                <a:spcPct val="120000"/>
              </a:lnSpc>
              <a:spcBef>
                <a:spcPts val="450"/>
              </a:spcBef>
              <a:spcAft>
                <a:spcPts val="1200"/>
              </a:spcAft>
              <a:buSzPct val="100000"/>
              <a:tabLst>
                <a:tab pos="1608138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PT" sz="1600" dirty="0"/>
              <a:t> Lê-se : nome de aluno depende funcionalmente do número de aluno, ou, número de aluno determina o nome do aluno</a:t>
            </a:r>
            <a:endParaRPr lang="pt-PT" sz="1600" dirty="0">
              <a:latin typeface="Calibri" charset="0"/>
            </a:endParaRPr>
          </a:p>
          <a:p>
            <a:pPr marL="628650" lvl="1" indent="-285750"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endParaRPr lang="pt-PT" sz="1600" dirty="0">
              <a:latin typeface="Calibri" charset="0"/>
            </a:endParaRPr>
          </a:p>
          <a:p>
            <a:pPr marL="628650" lvl="1" indent="-285750"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endParaRPr lang="pt-PT" sz="1600" dirty="0">
              <a:latin typeface="Calibri" charset="0"/>
            </a:endParaRPr>
          </a:p>
          <a:p>
            <a:pPr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endParaRPr lang="pt-PT" sz="1600" dirty="0">
              <a:latin typeface="Calibri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Dependências Funcionais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05600" y="3059668"/>
            <a:ext cx="1855464" cy="369332"/>
            <a:chOff x="5715000" y="3581400"/>
            <a:chExt cx="2971800" cy="338554"/>
          </a:xfrm>
        </p:grpSpPr>
        <p:sp>
          <p:nvSpPr>
            <p:cNvPr id="4" name="TextBox 3"/>
            <p:cNvSpPr txBox="1"/>
            <p:nvPr/>
          </p:nvSpPr>
          <p:spPr>
            <a:xfrm>
              <a:off x="5715000" y="3581400"/>
              <a:ext cx="1066800" cy="338554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00" y="3581400"/>
              <a:ext cx="1066800" cy="338554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Y</a:t>
              </a:r>
            </a:p>
          </p:txBody>
        </p:sp>
        <p:cxnSp>
          <p:nvCxnSpPr>
            <p:cNvPr id="7" name="Straight Arrow Connector 6"/>
            <p:cNvCxnSpPr>
              <a:stCxn id="4" idx="3"/>
              <a:endCxn id="6" idx="1"/>
            </p:cNvCxnSpPr>
            <p:nvPr/>
          </p:nvCxnSpPr>
          <p:spPr>
            <a:xfrm>
              <a:off x="6781800" y="3750677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209800" y="5257800"/>
            <a:ext cx="3810000" cy="384022"/>
            <a:chOff x="2133600" y="5715000"/>
            <a:chExt cx="3886200" cy="273488"/>
          </a:xfrm>
        </p:grpSpPr>
        <p:sp>
          <p:nvSpPr>
            <p:cNvPr id="8" name="TextBox 7"/>
            <p:cNvSpPr txBox="1"/>
            <p:nvPr/>
          </p:nvSpPr>
          <p:spPr>
            <a:xfrm>
              <a:off x="2133600" y="5715000"/>
              <a:ext cx="1447800" cy="273488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Num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Aluno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3400" y="5715000"/>
              <a:ext cx="1676400" cy="273488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Nome </a:t>
              </a:r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Aluno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9" idx="1"/>
            </p:cNvCxnSpPr>
            <p:nvPr/>
          </p:nvCxnSpPr>
          <p:spPr>
            <a:xfrm>
              <a:off x="3581400" y="5851744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5CB09F0-4D74-BE42-BBA3-8DE064F2A696}"/>
              </a:ext>
            </a:extLst>
          </p:cNvPr>
          <p:cNvSpPr txBox="1"/>
          <p:nvPr/>
        </p:nvSpPr>
        <p:spPr>
          <a:xfrm>
            <a:off x="9657347" y="38019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C931C3-A79D-D04D-AE70-C6522C37390E}"/>
              </a:ext>
            </a:extLst>
          </p:cNvPr>
          <p:cNvSpPr/>
          <p:nvPr/>
        </p:nvSpPr>
        <p:spPr>
          <a:xfrm>
            <a:off x="523044" y="5768363"/>
            <a:ext cx="8043463" cy="7927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15875" lvl="1">
              <a:lnSpc>
                <a:spcPct val="150000"/>
              </a:lnSpc>
              <a:spcAft>
                <a:spcPts val="1200"/>
              </a:spcAft>
            </a:pP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Reportando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ao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modelo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relacional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observa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-se que a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chave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primária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de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uma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relação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determina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sempre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os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restantes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atributos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isto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é,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todos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eles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são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dependentes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funcionalmente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da </a:t>
            </a:r>
            <a:r>
              <a:rPr lang="en-US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chave</a:t>
            </a:r>
            <a:r>
              <a:rPr lang="en-US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68228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2768" y="1569856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Exemplo 1 :  </a:t>
            </a:r>
            <a:r>
              <a:rPr lang="pt-PT" sz="1800" b="1" dirty="0">
                <a:latin typeface="Calibri"/>
                <a:cs typeface="Calibri"/>
              </a:rPr>
              <a:t>Identificação de </a:t>
            </a:r>
            <a:r>
              <a:rPr lang="pt-PT" sz="1800" b="1" dirty="0" err="1">
                <a:latin typeface="Calibri"/>
                <a:cs typeface="Calibri"/>
              </a:rPr>
              <a:t>DFs</a:t>
            </a:r>
            <a:endParaRPr lang="pt-PT" sz="1800" b="1" dirty="0">
              <a:latin typeface="Calibri"/>
              <a:cs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00309"/>
              </p:ext>
            </p:extLst>
          </p:nvPr>
        </p:nvGraphicFramePr>
        <p:xfrm>
          <a:off x="834190" y="2193760"/>
          <a:ext cx="6095999" cy="1606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7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2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NrEmpregado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NomeProprio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Apelido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Departamento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6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Jóse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Fernandes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9653" y="4128268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 -&gt;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NrEmpregado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9653" y="5152622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NrEmpregado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</p:txBody>
      </p:sp>
      <p:sp>
        <p:nvSpPr>
          <p:cNvPr id="6" name="Rectangle 5"/>
          <p:cNvSpPr/>
          <p:nvPr/>
        </p:nvSpPr>
        <p:spPr>
          <a:xfrm>
            <a:off x="867084" y="4659693"/>
            <a:ext cx="3852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latin typeface="Calibri"/>
                <a:cs typeface="Calibri"/>
              </a:rPr>
              <a:t>Não</a:t>
            </a:r>
            <a:r>
              <a:rPr lang="pt-BR" sz="1600" dirty="0">
                <a:latin typeface="Calibri"/>
                <a:cs typeface="Calibri"/>
              </a:rPr>
              <a:t> pois Departamento 900 =&gt; {1021,1023}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9633" y="5495952"/>
            <a:ext cx="6095999" cy="9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Sim</a:t>
            </a:r>
            <a:r>
              <a:rPr lang="pt-PT" sz="1600" dirty="0">
                <a:latin typeface="Calibri"/>
                <a:cs typeface="Calibri"/>
              </a:rPr>
              <a:t> pois se conhecermos  o </a:t>
            </a:r>
            <a:r>
              <a:rPr lang="pt-PT" sz="1600" dirty="0" err="1">
                <a:latin typeface="Calibri"/>
                <a:cs typeface="Calibri"/>
              </a:rPr>
              <a:t>NrEmpregado</a:t>
            </a:r>
            <a:r>
              <a:rPr lang="pt-PT" sz="1600" dirty="0">
                <a:latin typeface="Calibri"/>
                <a:cs typeface="Calibri"/>
              </a:rPr>
              <a:t> (atributo unívoco) é possível determinar o Departamento (um funcionário só pode pertencer a um departamento)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D50CF9-DA12-C144-A9DC-B4BED4F97483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Dependências Funcionais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A7C7D-B3CB-DE40-AD54-104DA654C8C7}"/>
              </a:ext>
            </a:extLst>
          </p:cNvPr>
          <p:cNvSpPr/>
          <p:nvPr/>
        </p:nvSpPr>
        <p:spPr>
          <a:xfrm>
            <a:off x="6941075" y="4648200"/>
            <a:ext cx="2083468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47625" lvl="1">
              <a:spcBef>
                <a:spcPts val="450"/>
              </a:spcBef>
              <a:spcAft>
                <a:spcPts val="1200"/>
              </a:spcAft>
              <a:buSzPct val="100000"/>
              <a:defRPr/>
            </a:pPr>
            <a:r>
              <a:rPr lang="pt-PT" sz="1200" dirty="0">
                <a:solidFill>
                  <a:srgbClr val="FF0000"/>
                </a:solidFill>
                <a:latin typeface="Calibri" charset="0"/>
              </a:rPr>
              <a:t>Definição: Numa relação R, diz-se que o atributo y é funcionalmente dependente de x  (x, y </a:t>
            </a:r>
            <a:r>
              <a:rPr lang="pt-PT" sz="1200" dirty="0">
                <a:solidFill>
                  <a:srgbClr val="FF0000"/>
                </a:solidFill>
                <a:latin typeface="Symbol" charset="0"/>
                <a:cs typeface="Symbol" charset="0"/>
              </a:rPr>
              <a:t></a:t>
            </a:r>
            <a:r>
              <a:rPr lang="pt-PT" sz="1200" dirty="0">
                <a:solidFill>
                  <a:srgbClr val="FF0000"/>
                </a:solidFill>
                <a:latin typeface="Calibri" charset="0"/>
              </a:rPr>
              <a:t> R), se e apenas se, em qualquer instante, cada valor de x em R tem associado apenas um valor de y em R</a:t>
            </a:r>
          </a:p>
        </p:txBody>
      </p:sp>
    </p:spTree>
    <p:extLst>
      <p:ext uri="{BB962C8B-B14F-4D97-AF65-F5344CB8AC3E}">
        <p14:creationId xmlns:p14="http://schemas.microsoft.com/office/powerpoint/2010/main" val="26711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1439446"/>
            <a:ext cx="822960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Exemplo 2</a:t>
            </a:r>
          </a:p>
          <a:p>
            <a:pPr>
              <a:defRPr/>
            </a:pPr>
            <a:r>
              <a:rPr lang="pt-PT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pt-PT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76917"/>
              </p:ext>
            </p:extLst>
          </p:nvPr>
        </p:nvGraphicFramePr>
        <p:xfrm>
          <a:off x="2286000" y="1782346"/>
          <a:ext cx="4572000" cy="2225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73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Papelaria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Artigo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Preço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Fernandes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Borracha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Papyrus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Fita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Juvenil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Caderno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Borracha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Juvenil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caneta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2.80€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4786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1500" y="4104290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1. O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Preço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funcionalmente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dependente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artigo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Artigo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Preço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)?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4996949"/>
            <a:ext cx="807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2. O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preço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funcionalmente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dependente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papelaria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Papelaria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Preço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)?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7903" y="4599072"/>
            <a:ext cx="6340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Não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, o mesmo artigo pode ter preços distintos em diferentes papelarias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1100" y="5454149"/>
            <a:ext cx="73152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Não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, para cada papelaria há tantos valores para o preço quantos os artigos vendidos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9700" y="5877595"/>
            <a:ext cx="62484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preço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ambos ( </a:t>
            </a: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Papelaria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Artigo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Preço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BFCB73-63FB-5145-8A87-C12116AC6C0B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Dependências Funcionais</a:t>
            </a:r>
          </a:p>
        </p:txBody>
      </p:sp>
    </p:spTree>
    <p:extLst>
      <p:ext uri="{BB962C8B-B14F-4D97-AF65-F5344CB8AC3E}">
        <p14:creationId xmlns:p14="http://schemas.microsoft.com/office/powerpoint/2010/main" val="164178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7741" y="1439066"/>
            <a:ext cx="5460423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800" b="1" dirty="0">
                <a:latin typeface="Calibri" charset="0"/>
              </a:rPr>
              <a:t>Dependência funcional </a:t>
            </a:r>
            <a:r>
              <a:rPr lang="pt-PT" sz="1800" b="1" dirty="0">
                <a:solidFill>
                  <a:schemeClr val="tx2">
                    <a:lumMod val="50000"/>
                  </a:schemeClr>
                </a:solidFill>
                <a:latin typeface="Calibri" charset="0"/>
              </a:rPr>
              <a:t>Total</a:t>
            </a:r>
          </a:p>
          <a:p>
            <a:pPr marL="365125" lvl="1" indent="0" algn="just">
              <a:spcBef>
                <a:spcPts val="1050"/>
              </a:spcBef>
              <a:buSzPct val="100000"/>
              <a:defRPr/>
            </a:pPr>
            <a:r>
              <a:rPr lang="pt-PT" sz="1600" dirty="0">
                <a:solidFill>
                  <a:srgbClr val="FF0000"/>
                </a:solidFill>
                <a:latin typeface="Calibri" charset="0"/>
              </a:rPr>
              <a:t>Numa relação R, o atributo y é funcionalmente dependente total de x  (x, y </a:t>
            </a:r>
            <a:r>
              <a:rPr lang="pt-PT" sz="1600" dirty="0">
                <a:solidFill>
                  <a:srgbClr val="FF0000"/>
                </a:solidFill>
                <a:latin typeface="Symbol" charset="0"/>
                <a:cs typeface="Symbol" charset="0"/>
              </a:rPr>
              <a:t></a:t>
            </a:r>
            <a:r>
              <a:rPr lang="pt-PT" sz="1600" dirty="0">
                <a:solidFill>
                  <a:srgbClr val="FF0000"/>
                </a:solidFill>
                <a:latin typeface="Calibri" charset="0"/>
              </a:rPr>
              <a:t> R), </a:t>
            </a:r>
            <a:r>
              <a:rPr lang="pt-PT" sz="1600" b="1" dirty="0">
                <a:solidFill>
                  <a:srgbClr val="FF0000"/>
                </a:solidFill>
                <a:latin typeface="Calibri" charset="0"/>
              </a:rPr>
              <a:t>no caso de x ser um atributo composto,</a:t>
            </a:r>
            <a:r>
              <a:rPr lang="pt-PT" sz="1600" dirty="0">
                <a:solidFill>
                  <a:srgbClr val="FF0000"/>
                </a:solidFill>
                <a:latin typeface="Calibri" charset="0"/>
              </a:rPr>
              <a:t> se e apenas se, é funcionalmente dependente de x e não é funcionalmente dependente de qualquer subconjunto dos atributos de x</a:t>
            </a:r>
          </a:p>
          <a:p>
            <a:pPr marL="533400" lvl="1" indent="0">
              <a:spcBef>
                <a:spcPts val="1050"/>
              </a:spcBef>
              <a:buSzPct val="100000"/>
              <a:defRPr/>
            </a:pPr>
            <a:endParaRPr lang="pt-PT" sz="900" b="1" dirty="0"/>
          </a:p>
          <a:p>
            <a:pPr marL="342900" lvl="1" indent="-25400">
              <a:lnSpc>
                <a:spcPct val="140000"/>
              </a:lnSpc>
              <a:spcBef>
                <a:spcPts val="450"/>
              </a:spcBef>
              <a:buSzPct val="100000"/>
              <a:defRPr/>
            </a:pPr>
            <a:r>
              <a:rPr lang="pt-PT" sz="1600" b="1" dirty="0"/>
              <a:t>  Exemplo:</a:t>
            </a:r>
          </a:p>
          <a:p>
            <a:pPr marL="533400" lvl="1" indent="546100">
              <a:lnSpc>
                <a:spcPct val="80000"/>
              </a:lnSpc>
              <a:spcBef>
                <a:spcPts val="1050"/>
              </a:spcBef>
              <a:buSzPct val="100000"/>
              <a:defRPr/>
            </a:pPr>
            <a:r>
              <a:rPr lang="pt-PT" sz="1600" dirty="0"/>
              <a:t>       </a:t>
            </a:r>
            <a:r>
              <a:rPr lang="pt-PT" sz="1600" dirty="0" err="1"/>
              <a:t>NumAluno</a:t>
            </a:r>
            <a:r>
              <a:rPr lang="pt-PT" sz="1600" dirty="0"/>
              <a:t>, </a:t>
            </a:r>
            <a:r>
              <a:rPr lang="pt-PT" sz="1600" dirty="0" err="1"/>
              <a:t>CodDisciplina</a:t>
            </a:r>
            <a:r>
              <a:rPr lang="pt-PT" sz="1600" dirty="0" err="1">
                <a:latin typeface="Wingdings"/>
              </a:rPr>
              <a:t></a:t>
            </a:r>
            <a:r>
              <a:rPr lang="pt-PT" sz="1600" dirty="0" err="1"/>
              <a:t>Nota</a:t>
            </a:r>
            <a:endParaRPr lang="pt-PT" sz="1600" dirty="0"/>
          </a:p>
          <a:p>
            <a:pPr marL="0" indent="0">
              <a:spcBef>
                <a:spcPts val="450"/>
              </a:spcBef>
              <a:buSzPct val="100000"/>
              <a:defRPr/>
            </a:pPr>
            <a:endParaRPr lang="pt-PT" sz="700" dirty="0">
              <a:latin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86384" y="1826638"/>
            <a:ext cx="2560701" cy="1323439"/>
            <a:chOff x="887844" y="1914489"/>
            <a:chExt cx="3379356" cy="1178916"/>
          </a:xfrm>
        </p:grpSpPr>
        <p:sp>
          <p:nvSpPr>
            <p:cNvPr id="6" name="TextBox 5"/>
            <p:cNvSpPr txBox="1"/>
            <p:nvPr/>
          </p:nvSpPr>
          <p:spPr>
            <a:xfrm>
              <a:off x="1143000" y="2133600"/>
              <a:ext cx="1066800" cy="301583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X1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0400" y="2434724"/>
              <a:ext cx="1066800" cy="364651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Z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438400" y="261705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143000" y="2594333"/>
              <a:ext cx="1066800" cy="301583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Y1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7844" y="1914489"/>
              <a:ext cx="1524000" cy="1178916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78972" y="4556188"/>
            <a:ext cx="5097358" cy="1354217"/>
            <a:chOff x="230064" y="4902368"/>
            <a:chExt cx="5408736" cy="1354217"/>
          </a:xfrm>
        </p:grpSpPr>
        <p:sp>
          <p:nvSpPr>
            <p:cNvPr id="11" name="TextBox 10"/>
            <p:cNvSpPr txBox="1"/>
            <p:nvPr/>
          </p:nvSpPr>
          <p:spPr>
            <a:xfrm>
              <a:off x="609600" y="5029200"/>
              <a:ext cx="1752600" cy="338554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NumAluno</a:t>
              </a:r>
              <a:r>
                <a:rPr lang="en-US" sz="1600" dirty="0"/>
                <a:t> 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2400" y="5410200"/>
              <a:ext cx="1676400" cy="338554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Nota</a:t>
              </a:r>
            </a:p>
          </p:txBody>
        </p:sp>
        <p:cxnSp>
          <p:nvCxnSpPr>
            <p:cNvPr id="13" name="Straight Arrow Connector 12"/>
            <p:cNvCxnSpPr>
              <a:endCxn id="12" idx="1"/>
            </p:cNvCxnSpPr>
            <p:nvPr/>
          </p:nvCxnSpPr>
          <p:spPr>
            <a:xfrm>
              <a:off x="2819400" y="5562600"/>
              <a:ext cx="1143000" cy="168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9600" y="5638800"/>
              <a:ext cx="1752600" cy="338554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CodDisciplina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0064" y="4902368"/>
              <a:ext cx="2678723" cy="135421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C62D379-5FA9-F942-9FCD-F2FE6A5DBA1A}"/>
              </a:ext>
            </a:extLst>
          </p:cNvPr>
          <p:cNvSpPr txBox="1">
            <a:spLocks/>
          </p:cNvSpPr>
          <p:nvPr/>
        </p:nvSpPr>
        <p:spPr>
          <a:xfrm>
            <a:off x="2919506" y="617788"/>
            <a:ext cx="4014694" cy="601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 charset="0"/>
              </a:rPr>
              <a:t>- Dependências Funcionais</a:t>
            </a:r>
          </a:p>
        </p:txBody>
      </p:sp>
    </p:spTree>
    <p:extLst>
      <p:ext uri="{BB962C8B-B14F-4D97-AF65-F5344CB8AC3E}">
        <p14:creationId xmlns:p14="http://schemas.microsoft.com/office/powerpoint/2010/main" val="2528256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2644</Words>
  <Application>Microsoft Macintosh PowerPoint</Application>
  <PresentationFormat>On-screen Show (4:3)</PresentationFormat>
  <Paragraphs>509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Garamond</vt:lpstr>
      <vt:lpstr>Georgia</vt:lpstr>
      <vt:lpstr>Symbol</vt:lpstr>
      <vt:lpstr>Times New Roman</vt:lpstr>
      <vt:lpstr>Wingdings</vt:lpstr>
      <vt:lpstr>Project Status Report</vt:lpstr>
      <vt:lpstr>BASE DE DADOS</vt:lpstr>
      <vt:lpstr>PowerPoint Presentation</vt:lpstr>
      <vt:lpstr>Problemas da Redundância dos dados</vt:lpstr>
      <vt:lpstr>Problemas da Redundância dos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2019-11-04T16:43:18Z</dcterms:modified>
</cp:coreProperties>
</file>