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9" r:id="rId2"/>
    <p:sldId id="337" r:id="rId3"/>
    <p:sldId id="346" r:id="rId4"/>
    <p:sldId id="336" r:id="rId5"/>
    <p:sldId id="292" r:id="rId6"/>
    <p:sldId id="318" r:id="rId7"/>
    <p:sldId id="322" r:id="rId8"/>
    <p:sldId id="347" r:id="rId9"/>
    <p:sldId id="332" r:id="rId10"/>
    <p:sldId id="323" r:id="rId11"/>
    <p:sldId id="350" r:id="rId12"/>
    <p:sldId id="348" r:id="rId13"/>
    <p:sldId id="330" r:id="rId14"/>
    <p:sldId id="329" r:id="rId15"/>
    <p:sldId id="326" r:id="rId16"/>
    <p:sldId id="341" r:id="rId17"/>
    <p:sldId id="344" r:id="rId18"/>
    <p:sldId id="345" r:id="rId19"/>
    <p:sldId id="338" r:id="rId20"/>
    <p:sldId id="320" r:id="rId21"/>
    <p:sldId id="311" r:id="rId22"/>
    <p:sldId id="313" r:id="rId23"/>
    <p:sldId id="312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37"/>
            <p14:sldId id="346"/>
            <p14:sldId id="336"/>
            <p14:sldId id="292"/>
            <p14:sldId id="318"/>
            <p14:sldId id="322"/>
            <p14:sldId id="347"/>
            <p14:sldId id="332"/>
            <p14:sldId id="323"/>
            <p14:sldId id="350"/>
            <p14:sldId id="348"/>
            <p14:sldId id="330"/>
            <p14:sldId id="329"/>
            <p14:sldId id="326"/>
            <p14:sldId id="341"/>
            <p14:sldId id="344"/>
            <p14:sldId id="345"/>
            <p14:sldId id="338"/>
            <p14:sldId id="320"/>
            <p14:sldId id="311"/>
            <p14:sldId id="313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6" autoAdjust="0"/>
    <p:restoredTop sz="91264" autoAdjust="0"/>
  </p:normalViewPr>
  <p:slideViewPr>
    <p:cSldViewPr>
      <p:cViewPr varScale="1">
        <p:scale>
          <a:sx n="79" d="100"/>
          <a:sy n="79" d="100"/>
        </p:scale>
        <p:origin x="1536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F98F4BD-061A-CB41-AEAF-01053D2EC158}" type="slidenum">
              <a:rPr lang="pt-PT">
                <a:latin typeface="Times New Roman" charset="0"/>
              </a:rPr>
              <a:pPr>
                <a:defRPr/>
              </a:pPr>
              <a:t>2</a:t>
            </a:fld>
            <a:endParaRPr lang="pt-PT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pt-PT">
                <a:latin typeface="Calibri" charset="0"/>
                <a:cs typeface="Calibri" charset="0"/>
              </a:rPr>
              <a:t>O modelo assenta numa base teórica forte baseada em teorias matemáticas de conjuntos e de lógica de predicados</a:t>
            </a:r>
          </a:p>
          <a:p>
            <a:pPr eaLnBrk="1" hangingPunct="1"/>
            <a:endParaRPr lang="pt-PT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F98F4BD-061A-CB41-AEAF-01053D2EC158}" type="slidenum">
              <a:rPr lang="pt-PT">
                <a:latin typeface="Times New Roman" charset="0"/>
              </a:rPr>
              <a:pPr>
                <a:defRPr/>
              </a:pPr>
              <a:t>3</a:t>
            </a:fld>
            <a:endParaRPr lang="pt-PT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pt-PT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F98F4BD-061A-CB41-AEAF-01053D2EC158}" type="slidenum">
              <a:rPr lang="pt-PT">
                <a:latin typeface="Times New Roman" charset="0"/>
              </a:rPr>
              <a:pPr>
                <a:defRPr/>
              </a:pPr>
              <a:t>4</a:t>
            </a:fld>
            <a:endParaRPr lang="pt-PT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pt-PT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EF43BA0-A55C-BF46-87FF-A6C0DFD55B48}" type="slidenum">
              <a:rPr lang="pt-PT"/>
              <a:pPr>
                <a:defRPr/>
              </a:pPr>
              <a:t>11</a:t>
            </a:fld>
            <a:endParaRPr lang="pt-PT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832" y="4343989"/>
            <a:ext cx="5028338" cy="411303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1CB6F59-A811-3044-B38C-0D262248EFB0}" type="slidenum">
              <a:rPr lang="pt-PT">
                <a:latin typeface="Times New Roman" charset="0"/>
              </a:rPr>
              <a:pPr>
                <a:defRPr/>
              </a:pPr>
              <a:t>21</a:t>
            </a:fld>
            <a:endParaRPr lang="pt-PT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pt-PT" b="1">
                <a:latin typeface="Times New Roman" charset="0"/>
              </a:rPr>
              <a:t>Integridade Aplicacional</a:t>
            </a:r>
          </a:p>
          <a:p>
            <a:pPr marL="228600" indent="-228600" eaLnBrk="1" hangingPunct="1">
              <a:buFontTx/>
              <a:buChar char="•"/>
            </a:pPr>
            <a:r>
              <a:rPr lang="pt-PT">
                <a:latin typeface="Times New Roman" charset="0"/>
              </a:rPr>
              <a:t>São regras mais complexas que garantem a integridade associada ao modelo de negócio (regras de negócio). Ex. Não deixo vender a um cliente que me deve mais de x euros.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1CB6F59-A811-3044-B38C-0D262248EFB0}" type="slidenum">
              <a:rPr lang="pt-PT">
                <a:latin typeface="Times New Roman" charset="0"/>
              </a:rPr>
              <a:pPr>
                <a:defRPr/>
              </a:pPr>
              <a:t>22</a:t>
            </a:fld>
            <a:endParaRPr lang="pt-PT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pt-PT" b="1">
                <a:latin typeface="Times New Roman" charset="0"/>
              </a:rPr>
              <a:t>Integridade Aplicacional</a:t>
            </a:r>
          </a:p>
          <a:p>
            <a:pPr marL="228600" indent="-228600" eaLnBrk="1" hangingPunct="1">
              <a:buFontTx/>
              <a:buChar char="•"/>
            </a:pPr>
            <a:r>
              <a:rPr lang="pt-PT">
                <a:latin typeface="Times New Roman" charset="0"/>
              </a:rPr>
              <a:t>São regras mais complexas que garantem a integridade associada ao modelo de negócio (regras de negócio). Ex. Não deixo vender a um cliente que me deve mais de x euros.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1CB6F59-A811-3044-B38C-0D262248EFB0}" type="slidenum">
              <a:rPr lang="pt-PT">
                <a:latin typeface="Times New Roman" charset="0"/>
              </a:rPr>
              <a:pPr>
                <a:defRPr/>
              </a:pPr>
              <a:t>23</a:t>
            </a:fld>
            <a:endParaRPr lang="pt-PT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pt-PT" b="1">
                <a:latin typeface="Times New Roman" charset="0"/>
              </a:rPr>
              <a:t>Integridade Aplicacional</a:t>
            </a:r>
          </a:p>
          <a:p>
            <a:pPr marL="228600" indent="-228600" eaLnBrk="1" hangingPunct="1">
              <a:buFontTx/>
              <a:buChar char="•"/>
            </a:pPr>
            <a:r>
              <a:rPr lang="pt-PT">
                <a:latin typeface="Times New Roman" charset="0"/>
              </a:rPr>
              <a:t>São regras mais complexas que garantem a integridade associada ao modelo de negócio (regras de negócio). Ex. Não deixo vender a um cliente que me deve mais de x euros.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1CB6F59-A811-3044-B38C-0D262248EFB0}" type="slidenum">
              <a:rPr lang="pt-PT">
                <a:latin typeface="Times New Roman" charset="0"/>
              </a:rPr>
              <a:pPr>
                <a:defRPr/>
              </a:pPr>
              <a:t>24</a:t>
            </a:fld>
            <a:endParaRPr lang="pt-PT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pt-PT" b="1">
                <a:latin typeface="Times New Roman" charset="0"/>
              </a:rPr>
              <a:t>Integridade Aplicacional</a:t>
            </a:r>
          </a:p>
          <a:p>
            <a:pPr marL="228600" indent="-228600" eaLnBrk="1" hangingPunct="1">
              <a:buFontTx/>
              <a:buChar char="•"/>
            </a:pPr>
            <a:r>
              <a:rPr lang="pt-PT">
                <a:latin typeface="Times New Roman" charset="0"/>
              </a:rPr>
              <a:t>São regras mais complexas que garantem a integridade associada ao modelo de negócio (regras de negócio). Ex. Não deixo vender a um cliente que me deve mais de x euros.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30480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Modelação </a:t>
            </a:r>
            <a:r>
              <a:rPr lang="pt-PT" sz="3600" noProof="0" dirty="0" err="1">
                <a:solidFill>
                  <a:schemeClr val="bg1"/>
                </a:solidFill>
              </a:rPr>
              <a:t>Logica</a:t>
            </a:r>
            <a:r>
              <a:rPr lang="pt-PT" sz="3600" noProof="0" dirty="0">
                <a:solidFill>
                  <a:schemeClr val="bg1"/>
                </a:solidFill>
              </a:rPr>
              <a:t> BDR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0480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Modelação</a:t>
            </a:r>
            <a:r>
              <a:rPr lang="en-US" sz="3200" dirty="0"/>
              <a:t> </a:t>
            </a:r>
            <a:r>
              <a:rPr lang="en-US" sz="3200" dirty="0" err="1"/>
              <a:t>Lógica</a:t>
            </a:r>
            <a:r>
              <a:rPr lang="en-US" sz="3200" dirty="0"/>
              <a:t> de BDR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72000"/>
          </a:xfrm>
        </p:spPr>
        <p:txBody>
          <a:bodyPr>
            <a:normAutofit/>
          </a:bodyPr>
          <a:lstStyle/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b="1" dirty="0">
                <a:latin typeface="Calibri" charset="0"/>
              </a:rPr>
              <a:t>4. Determinar as relações entre as tabelas</a:t>
            </a:r>
          </a:p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500" b="1" dirty="0">
              <a:latin typeface="Calibri" charset="0"/>
            </a:endParaRPr>
          </a:p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Após se identificar as tabelas(entidades) e os respectivos atributos de cada tabela, </a:t>
            </a:r>
            <a:r>
              <a:rPr lang="pt-PT" sz="1600" b="1" dirty="0">
                <a:solidFill>
                  <a:srgbClr val="000000"/>
                </a:solidFill>
                <a:latin typeface="Calibri" charset="0"/>
              </a:rPr>
              <a:t>precisamos de relacionar de forma significativa as tabelas;</a:t>
            </a:r>
          </a:p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Um Relacionamento é uma associação entre atributos comuns (colunas) de  duas tabelas;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dirty="0">
                <a:latin typeface="Calibri" charset="0"/>
              </a:rPr>
              <a:t>Os atributos correspondentes são a </a:t>
            </a:r>
            <a:r>
              <a:rPr lang="pt-PT" sz="1600" b="1" dirty="0">
                <a:latin typeface="Calibri" charset="0"/>
              </a:rPr>
              <a:t>chave primária </a:t>
            </a:r>
            <a:r>
              <a:rPr lang="pt-PT" sz="1600" dirty="0">
                <a:latin typeface="Calibri" charset="0"/>
              </a:rPr>
              <a:t>de uma tabela que fornece um identificador exclusivo para cada registo e </a:t>
            </a:r>
            <a:r>
              <a:rPr lang="pt-PT" sz="1600" b="1" dirty="0">
                <a:latin typeface="Calibri" charset="0"/>
              </a:rPr>
              <a:t>uma chave estrangeira </a:t>
            </a:r>
            <a:r>
              <a:rPr lang="pt-PT" sz="1600" dirty="0">
                <a:latin typeface="Calibri" charset="0"/>
              </a:rPr>
              <a:t>na outra tabela;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b="1" dirty="0">
                <a:latin typeface="Calibri" charset="0"/>
              </a:rPr>
              <a:t>Grau -</a:t>
            </a:r>
            <a:r>
              <a:rPr lang="pt-PT" sz="1600" dirty="0">
                <a:latin typeface="Calibri" charset="0"/>
              </a:rPr>
              <a:t> é o número de tabelas participantes no relacionamento</a:t>
            </a:r>
          </a:p>
          <a:p>
            <a:pPr marL="1314450" lvl="3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b="1" dirty="0">
                <a:latin typeface="Calibri" charset="0"/>
              </a:rPr>
              <a:t>Relacionamento unário e reflexivo</a:t>
            </a:r>
            <a:r>
              <a:rPr lang="pt-PT" sz="1600" dirty="0">
                <a:latin typeface="Calibri" charset="0"/>
              </a:rPr>
              <a:t>:  Um empregado supervisiona vários empregados</a:t>
            </a:r>
          </a:p>
          <a:p>
            <a:pPr marL="1314450" lvl="3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b="1" dirty="0">
                <a:latin typeface="Calibri" charset="0"/>
              </a:rPr>
              <a:t>Relacionamento binário:  </a:t>
            </a:r>
            <a:r>
              <a:rPr lang="pt-PT" sz="1600" dirty="0">
                <a:latin typeface="Calibri" charset="0"/>
              </a:rPr>
              <a:t>Um empregado trabalha num departamento</a:t>
            </a:r>
            <a:endParaRPr lang="pt-PT" sz="1600" b="1" dirty="0">
              <a:latin typeface="Calibri" charset="0"/>
            </a:endParaRP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b="1" dirty="0">
                <a:latin typeface="Calibri" charset="0"/>
              </a:rPr>
              <a:t>Cardinalidade - </a:t>
            </a:r>
            <a:r>
              <a:rPr lang="pt-PT" sz="1600" dirty="0">
                <a:latin typeface="Calibri" charset="0"/>
              </a:rPr>
              <a:t>Especifica o número de instâncias de relacionamento em que uma entidade  pode participar.</a:t>
            </a:r>
          </a:p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927100" lvl="2" indent="-355600">
              <a:lnSpc>
                <a:spcPct val="110000"/>
              </a:lnSpc>
              <a:spcAft>
                <a:spcPts val="600"/>
              </a:spcAft>
              <a:buSzPct val="100000"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7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447800"/>
            <a:ext cx="864235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r>
              <a:rPr lang="en-US" b="1" dirty="0" err="1">
                <a:latin typeface="Calibri" charset="0"/>
                <a:cs typeface="Calibri" charset="0"/>
              </a:rPr>
              <a:t>Tipo</a:t>
            </a:r>
            <a:r>
              <a:rPr lang="en-US" b="1" dirty="0">
                <a:latin typeface="Calibri" charset="0"/>
                <a:cs typeface="Calibri" charset="0"/>
              </a:rPr>
              <a:t> de </a:t>
            </a:r>
            <a:r>
              <a:rPr lang="en-US" b="1" dirty="0" err="1">
                <a:latin typeface="Calibri" charset="0"/>
                <a:cs typeface="Calibri" charset="0"/>
              </a:rPr>
              <a:t>cardinalidades</a:t>
            </a:r>
            <a:r>
              <a:rPr lang="en-US" b="1" dirty="0">
                <a:latin typeface="Calibri" charset="0"/>
                <a:cs typeface="Calibri" charset="0"/>
              </a:rPr>
              <a:t>: </a:t>
            </a:r>
          </a:p>
          <a:p>
            <a:pPr marL="0" indent="0">
              <a:spcBef>
                <a:spcPts val="450"/>
              </a:spcBef>
              <a:buSzPct val="100000"/>
              <a:defRPr/>
            </a:pPr>
            <a:endParaRPr lang="en-US" b="1" dirty="0">
              <a:latin typeface="Calibri" charset="0"/>
              <a:cs typeface="Calibri" charset="0"/>
            </a:endParaRPr>
          </a:p>
          <a:p>
            <a:pPr lvl="1"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r>
              <a:rPr lang="en-US" b="1" dirty="0">
                <a:latin typeface="Calibri" charset="0"/>
                <a:cs typeface="Calibri" charset="0"/>
              </a:rPr>
              <a:t>1:1 </a:t>
            </a:r>
            <a:r>
              <a:rPr lang="en-US" dirty="0">
                <a:latin typeface="Calibri" charset="0"/>
                <a:cs typeface="Calibri" charset="0"/>
              </a:rPr>
              <a:t>( um-</a:t>
            </a:r>
            <a:r>
              <a:rPr lang="en-US" dirty="0" err="1">
                <a:latin typeface="Calibri" charset="0"/>
                <a:cs typeface="Calibri" charset="0"/>
              </a:rPr>
              <a:t>para</a:t>
            </a:r>
            <a:r>
              <a:rPr lang="en-US" dirty="0">
                <a:latin typeface="Calibri" charset="0"/>
                <a:cs typeface="Calibri" charset="0"/>
              </a:rPr>
              <a:t>-um)</a:t>
            </a:r>
          </a:p>
          <a:p>
            <a:pPr lvl="2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funcionário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gere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um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departamento</a:t>
            </a:r>
            <a:endParaRPr lang="en-US" dirty="0">
              <a:latin typeface="Calibri" charset="0"/>
              <a:cs typeface="Calibri" charset="0"/>
            </a:endParaRPr>
          </a:p>
          <a:p>
            <a:pPr marL="957263" lvl="2" indent="-285750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departamento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é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gerido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por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um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funcionário</a:t>
            </a:r>
            <a:endParaRPr lang="en-US" dirty="0">
              <a:latin typeface="Calibri" charset="0"/>
              <a:cs typeface="Calibri" charset="0"/>
            </a:endParaRPr>
          </a:p>
          <a:p>
            <a:pPr marL="671513" lvl="2" indent="0">
              <a:spcBef>
                <a:spcPts val="450"/>
              </a:spcBef>
              <a:buSzPct val="100000"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marL="671513" lvl="2" indent="0">
              <a:spcBef>
                <a:spcPts val="450"/>
              </a:spcBef>
              <a:buSzPct val="100000"/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lvl="1"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r>
              <a:rPr lang="en-US" b="1" dirty="0">
                <a:latin typeface="Calibri" charset="0"/>
                <a:cs typeface="Calibri" charset="0"/>
              </a:rPr>
              <a:t>1:N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ou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b="1" dirty="0">
                <a:latin typeface="Calibri" charset="0"/>
                <a:cs typeface="Calibri" charset="0"/>
              </a:rPr>
              <a:t>N:1</a:t>
            </a:r>
            <a:r>
              <a:rPr lang="en-US" dirty="0">
                <a:latin typeface="Calibri" charset="0"/>
                <a:cs typeface="Calibri" charset="0"/>
              </a:rPr>
              <a:t> (um-</a:t>
            </a:r>
            <a:r>
              <a:rPr lang="en-US" dirty="0" err="1">
                <a:latin typeface="Calibri" charset="0"/>
                <a:cs typeface="Calibri" charset="0"/>
              </a:rPr>
              <a:t>para</a:t>
            </a:r>
            <a:r>
              <a:rPr lang="en-US" dirty="0">
                <a:latin typeface="Calibri" charset="0"/>
                <a:cs typeface="Calibri" charset="0"/>
              </a:rPr>
              <a:t>-</a:t>
            </a:r>
            <a:r>
              <a:rPr lang="en-US" dirty="0" err="1">
                <a:latin typeface="Calibri" charset="0"/>
                <a:cs typeface="Calibri" charset="0"/>
              </a:rPr>
              <a:t>muitos</a:t>
            </a:r>
            <a:r>
              <a:rPr lang="en-US" dirty="0">
                <a:latin typeface="Calibri" charset="0"/>
                <a:cs typeface="Calibri" charset="0"/>
              </a:rPr>
              <a:t>) </a:t>
            </a:r>
            <a:r>
              <a:rPr lang="en-US" dirty="0" err="1">
                <a:latin typeface="Calibri" charset="0"/>
                <a:cs typeface="Calibri" charset="0"/>
              </a:rPr>
              <a:t>ou</a:t>
            </a:r>
            <a:r>
              <a:rPr lang="en-US" dirty="0">
                <a:latin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cs typeface="Calibri" charset="0"/>
              </a:rPr>
              <a:t>muitos</a:t>
            </a:r>
            <a:r>
              <a:rPr lang="en-US" dirty="0">
                <a:latin typeface="Calibri" charset="0"/>
                <a:cs typeface="Calibri" charset="0"/>
              </a:rPr>
              <a:t>-</a:t>
            </a:r>
            <a:r>
              <a:rPr lang="en-US" dirty="0" err="1">
                <a:latin typeface="Calibri" charset="0"/>
                <a:cs typeface="Calibri" charset="0"/>
              </a:rPr>
              <a:t>para</a:t>
            </a:r>
            <a:r>
              <a:rPr lang="en-US" dirty="0">
                <a:latin typeface="Calibri" charset="0"/>
                <a:cs typeface="Calibri" charset="0"/>
              </a:rPr>
              <a:t>-um) </a:t>
            </a:r>
          </a:p>
          <a:p>
            <a:pPr lvl="2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funcionário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gere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cs typeface="Calibri" charset="0"/>
              </a:rPr>
              <a:t>muitos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departamentos</a:t>
            </a:r>
            <a:endParaRPr lang="en-US" dirty="0">
              <a:latin typeface="Calibri" charset="0"/>
              <a:cs typeface="Calibri" charset="0"/>
            </a:endParaRPr>
          </a:p>
          <a:p>
            <a:pPr lvl="2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departamento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é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gerido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por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um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funcionário</a:t>
            </a:r>
            <a:endParaRPr lang="en-US" dirty="0">
              <a:latin typeface="Calibri" charset="0"/>
              <a:cs typeface="Calibri" charset="0"/>
            </a:endParaRPr>
          </a:p>
          <a:p>
            <a:pPr marL="669925" lvl="1" indent="-323850">
              <a:spcBef>
                <a:spcPts val="225"/>
              </a:spcBef>
              <a:buSzPct val="100000"/>
              <a:buFont typeface="Wingdings" charset="2"/>
              <a:buChar char=""/>
              <a:defRPr/>
            </a:pPr>
            <a:endParaRPr lang="en-US" sz="900" dirty="0">
              <a:latin typeface="Calibri" charset="0"/>
              <a:cs typeface="Calibri" charset="0"/>
            </a:endParaRPr>
          </a:p>
          <a:p>
            <a:pPr marL="669925" lvl="1" indent="-323850">
              <a:spcBef>
                <a:spcPts val="225"/>
              </a:spcBef>
              <a:buSzPct val="100000"/>
              <a:buFont typeface="Wingdings" charset="2"/>
              <a:buChar char=""/>
              <a:defRPr/>
            </a:pPr>
            <a:endParaRPr lang="en-US" sz="900" dirty="0">
              <a:latin typeface="Calibri" charset="0"/>
              <a:cs typeface="Calibri" charset="0"/>
            </a:endParaRPr>
          </a:p>
          <a:p>
            <a:pPr marL="669925" lvl="1" indent="-323850">
              <a:spcBef>
                <a:spcPts val="225"/>
              </a:spcBef>
              <a:buSzPct val="100000"/>
              <a:buFont typeface="Wingdings" charset="2"/>
              <a:buChar char=""/>
              <a:defRPr/>
            </a:pPr>
            <a:endParaRPr lang="en-US" sz="900" dirty="0">
              <a:latin typeface="Calibri" charset="0"/>
              <a:cs typeface="Calibri" charset="0"/>
            </a:endParaRPr>
          </a:p>
          <a:p>
            <a:pPr lvl="1">
              <a:spcBef>
                <a:spcPts val="450"/>
              </a:spcBef>
              <a:buSzPct val="100000"/>
              <a:buFont typeface="Wingdings" charset="2"/>
              <a:buChar char=""/>
              <a:defRPr/>
            </a:pPr>
            <a:r>
              <a:rPr lang="en-US" b="1" dirty="0">
                <a:latin typeface="Calibri" charset="0"/>
                <a:cs typeface="Calibri" charset="0"/>
              </a:rPr>
              <a:t>N:M</a:t>
            </a:r>
            <a:r>
              <a:rPr lang="en-US" dirty="0">
                <a:latin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cs typeface="Calibri" charset="0"/>
              </a:rPr>
              <a:t>muitos-para-muitos</a:t>
            </a:r>
            <a:r>
              <a:rPr lang="en-US" dirty="0">
                <a:latin typeface="Calibri" charset="0"/>
                <a:cs typeface="Calibri" charset="0"/>
              </a:rPr>
              <a:t>) </a:t>
            </a:r>
          </a:p>
          <a:p>
            <a:pPr lvl="2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funcionário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trabalha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em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cs typeface="Calibri" charset="0"/>
              </a:rPr>
              <a:t>muitos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departamentos</a:t>
            </a:r>
            <a:endParaRPr lang="en-US" dirty="0">
              <a:latin typeface="Calibri" charset="0"/>
              <a:cs typeface="Calibri" charset="0"/>
            </a:endParaRPr>
          </a:p>
          <a:p>
            <a:pPr lvl="2">
              <a:spcBef>
                <a:spcPts val="450"/>
              </a:spcBef>
              <a:buSzPct val="100000"/>
              <a:buFont typeface="Wingdings" charset="2"/>
              <a:buChar char="Ø"/>
              <a:defRPr/>
            </a:pPr>
            <a:r>
              <a:rPr lang="en-US" dirty="0">
                <a:latin typeface="Calibri" charset="0"/>
                <a:cs typeface="Calibri" charset="0"/>
              </a:rPr>
              <a:t>Um </a:t>
            </a:r>
            <a:r>
              <a:rPr lang="en-US" dirty="0" err="1">
                <a:latin typeface="Calibri" charset="0"/>
                <a:cs typeface="Calibri" charset="0"/>
              </a:rPr>
              <a:t>departamento</a:t>
            </a:r>
            <a:r>
              <a:rPr lang="en-US" dirty="0">
                <a:latin typeface="Calibri" charset="0"/>
                <a:cs typeface="Calibri" charset="0"/>
              </a:rPr>
              <a:t> tem </a:t>
            </a:r>
            <a:r>
              <a:rPr lang="en-US" dirty="0" err="1">
                <a:solidFill>
                  <a:srgbClr val="FF0000"/>
                </a:solidFill>
                <a:latin typeface="Calibri" charset="0"/>
                <a:cs typeface="Calibri" charset="0"/>
              </a:rPr>
              <a:t>muitos</a:t>
            </a:r>
            <a:r>
              <a:rPr lang="en-US" dirty="0">
                <a:latin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cs typeface="Calibri" charset="0"/>
              </a:rPr>
              <a:t>funcionários</a:t>
            </a:r>
            <a:endParaRPr lang="en-US" dirty="0">
              <a:latin typeface="Calibri" charset="0"/>
              <a:cs typeface="Calibri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" r="81154" b="10284"/>
          <a:stretch>
            <a:fillRect/>
          </a:stretch>
        </p:blipFill>
        <p:spPr bwMode="auto">
          <a:xfrm>
            <a:off x="7162800" y="2312987"/>
            <a:ext cx="1243012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5653" r="81154" b="102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7277" r="30098" b="7924"/>
          <a:stretch>
            <a:fillRect/>
          </a:stretch>
        </p:blipFill>
        <p:spPr bwMode="auto">
          <a:xfrm>
            <a:off x="6659563" y="3622675"/>
            <a:ext cx="237648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25203" t="7277" r="30098" b="792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6" t="4526" r="1807" b="8044"/>
          <a:stretch>
            <a:fillRect/>
          </a:stretch>
        </p:blipFill>
        <p:spPr bwMode="auto">
          <a:xfrm>
            <a:off x="6858000" y="5253038"/>
            <a:ext cx="180022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71976" t="4526" r="1807" b="80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200400" y="1447800"/>
            <a:ext cx="5545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PT" sz="1200" dirty="0"/>
              <a:t>Na descrição textual das cardinalidades, normalmente usa-se o valor máximo.</a:t>
            </a:r>
          </a:p>
          <a:p>
            <a:pPr>
              <a:defRPr/>
            </a:pPr>
            <a:r>
              <a:rPr lang="en-US" sz="1200" dirty="0"/>
              <a:t>A </a:t>
            </a:r>
            <a:r>
              <a:rPr lang="en-US" sz="1200" dirty="0" err="1"/>
              <a:t>cardinalidade</a:t>
            </a:r>
            <a:r>
              <a:rPr lang="en-US" sz="1200" dirty="0"/>
              <a:t> </a:t>
            </a:r>
            <a:r>
              <a:rPr lang="en-US" sz="1200" dirty="0" err="1"/>
              <a:t>deve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definida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ambas</a:t>
            </a:r>
            <a:r>
              <a:rPr lang="en-US" sz="1200" dirty="0"/>
              <a:t> as </a:t>
            </a:r>
            <a:r>
              <a:rPr lang="en-US" sz="1200" dirty="0" err="1"/>
              <a:t>direções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364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3352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solidFill>
                  <a:srgbClr val="FF0000"/>
                </a:solidFill>
                <a:latin typeface="Calibri" charset="0"/>
              </a:rPr>
              <a:t>Dicas para os relacionamentos:</a:t>
            </a:r>
            <a:endParaRPr lang="pt-PT" sz="1600" dirty="0">
              <a:latin typeface="Calibri" charset="0"/>
            </a:endParaRP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Um- para-muitos </a:t>
            </a:r>
            <a:r>
              <a:rPr lang="mr-IN" sz="1600" dirty="0">
                <a:latin typeface="Calibri" charset="0"/>
              </a:rPr>
              <a:t>–</a:t>
            </a:r>
            <a:r>
              <a:rPr lang="pt-PT" sz="1600" dirty="0">
                <a:latin typeface="Calibri" charset="0"/>
              </a:rPr>
              <a:t> a chave primária de um lado torna-se numa chave estrangeira no lado oposto</a:t>
            </a: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927100" lvl="2" indent="-355600">
              <a:lnSpc>
                <a:spcPct val="110000"/>
              </a:lnSpc>
              <a:spcAft>
                <a:spcPts val="600"/>
              </a:spcAft>
              <a:buSzPct val="100000"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0866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4495800"/>
            <a:ext cx="7696200" cy="62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2" indent="-3556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Um- para- Um </a:t>
            </a:r>
            <a:r>
              <a:rPr lang="pt-PT" sz="1600" dirty="0">
                <a:latin typeface="Calibri" charset="0"/>
              </a:rPr>
              <a:t>- chave primária no lado obrigatório torna-se uma chave externa no lado opcional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377" t="13235"/>
          <a:stretch/>
        </p:blipFill>
        <p:spPr>
          <a:xfrm>
            <a:off x="1219200" y="5257800"/>
            <a:ext cx="7086600" cy="1295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876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dirty="0">
                <a:solidFill>
                  <a:srgbClr val="FF0000"/>
                </a:solidFill>
                <a:latin typeface="Calibri" charset="0"/>
              </a:rPr>
              <a:t>Dicas para os relacionamentos:</a:t>
            </a:r>
            <a:endParaRPr lang="pt-PT" dirty="0">
              <a:latin typeface="Calibri" charset="0"/>
            </a:endParaRPr>
          </a:p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500" b="1" dirty="0">
              <a:latin typeface="Calibri" charset="0"/>
            </a:endParaRP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Arial"/>
              <a:buChar char="•"/>
            </a:pPr>
            <a:r>
              <a:rPr lang="pt-PT" sz="1600" b="1" dirty="0">
                <a:latin typeface="Calibri" charset="0"/>
              </a:rPr>
              <a:t>Muito-para-Muitos </a:t>
            </a:r>
            <a:r>
              <a:rPr lang="pt-PT" sz="1600" dirty="0">
                <a:latin typeface="Calibri" charset="0"/>
              </a:rPr>
              <a:t>- Criar uma nova relação com as chaves primárias das duas entidades como sua chave primária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355600" lvl="1" indent="-3556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b="1" dirty="0">
              <a:latin typeface="Calibri" charset="0"/>
            </a:endParaRPr>
          </a:p>
          <a:p>
            <a:pPr marL="927100" lvl="2" indent="-355600">
              <a:lnSpc>
                <a:spcPct val="110000"/>
              </a:lnSpc>
              <a:spcAft>
                <a:spcPts val="600"/>
              </a:spcAft>
              <a:buSzPct val="100000"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5438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5181600"/>
            <a:ext cx="7620000" cy="6971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177800" lvl="2">
              <a:lnSpc>
                <a:spcPct val="110000"/>
              </a:lnSpc>
              <a:spcAft>
                <a:spcPts val="600"/>
              </a:spcAft>
              <a:buSzPct val="100000"/>
            </a:pPr>
            <a:r>
              <a:rPr lang="pt-PT" b="1" dirty="0">
                <a:latin typeface="Calibri"/>
                <a:cs typeface="Calibri"/>
              </a:rPr>
              <a:t>No modelo relacional não pode haver relacionamentos de muito- para-muitos;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876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dirty="0">
                <a:solidFill>
                  <a:srgbClr val="FF0000"/>
                </a:solidFill>
                <a:latin typeface="Calibri" charset="0"/>
              </a:rPr>
              <a:t>Dicas para os relacionamentos:</a:t>
            </a:r>
            <a:endParaRPr lang="pt-PT" dirty="0">
              <a:latin typeface="Calibri" charset="0"/>
            </a:endParaRPr>
          </a:p>
          <a:p>
            <a:pPr marL="533400" lvl="2" indent="-2667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Nas relações unárias </a:t>
            </a:r>
          </a:p>
          <a:p>
            <a:pPr marL="806450" lvl="3" indent="-27305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Um-para-muitos </a:t>
            </a:r>
            <a:endParaRPr lang="pt-PT" sz="1600" dirty="0">
              <a:latin typeface="Calibri" charset="0"/>
            </a:endParaRPr>
          </a:p>
          <a:p>
            <a:pPr marL="990600" lvl="4" indent="-1778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dirty="0">
                <a:latin typeface="Calibri" charset="0"/>
              </a:rPr>
              <a:t> a chave estrangeira recursiva na mesma relação</a:t>
            </a:r>
          </a:p>
          <a:p>
            <a:pPr marL="1028700" lvl="3" indent="0">
              <a:lnSpc>
                <a:spcPct val="5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1028700" lvl="3" indent="0">
              <a:lnSpc>
                <a:spcPct val="5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812800" lvl="3" indent="-2794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Muitos-para-muitos</a:t>
            </a:r>
            <a:r>
              <a:rPr lang="pt-PT" sz="1600" dirty="0">
                <a:latin typeface="Calibri" charset="0"/>
              </a:rPr>
              <a:t>- duas relações: </a:t>
            </a:r>
          </a:p>
          <a:p>
            <a:pPr marL="1079500" lvl="4" indent="-2667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dirty="0">
                <a:latin typeface="Calibri" charset="0"/>
              </a:rPr>
              <a:t>Uma para a entidade tipo e outra para uma relação associativa em que a chave primária tem dois atributos ambos tirados da chave primária da  entidade</a:t>
            </a:r>
          </a:p>
          <a:p>
            <a:pPr marL="1485900" lvl="4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sz="1600" dirty="0">
                <a:latin typeface="Calibri" charset="0"/>
              </a:rPr>
              <a:t> 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355600" lvl="1" indent="-3556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b="1" dirty="0">
              <a:latin typeface="Calibri" charset="0"/>
            </a:endParaRPr>
          </a:p>
          <a:p>
            <a:pPr marL="927100" lvl="2" indent="-355600">
              <a:lnSpc>
                <a:spcPct val="110000"/>
              </a:lnSpc>
              <a:spcAft>
                <a:spcPts val="600"/>
              </a:spcAft>
              <a:buSzPct val="100000"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0145" b="8695"/>
          <a:stretch/>
        </p:blipFill>
        <p:spPr>
          <a:xfrm>
            <a:off x="1143000" y="4826000"/>
            <a:ext cx="7696200" cy="142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06" y="2057400"/>
            <a:ext cx="3206494" cy="182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720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dirty="0">
                <a:solidFill>
                  <a:srgbClr val="FF0000"/>
                </a:solidFill>
                <a:latin typeface="Calibri" charset="0"/>
              </a:rPr>
              <a:t>Dicas para os relacionamentos:</a:t>
            </a:r>
            <a:endParaRPr lang="pt-PT" dirty="0">
              <a:latin typeface="Calibri" charset="0"/>
            </a:endParaRPr>
          </a:p>
          <a:p>
            <a:pPr marL="444500" lvl="2" indent="-26670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r>
              <a:rPr lang="pt-PT" sz="1600" b="1" dirty="0">
                <a:latin typeface="Calibri" charset="0"/>
              </a:rPr>
              <a:t>Nas relações tipo generalizações</a:t>
            </a:r>
          </a:p>
          <a:p>
            <a:pPr marL="177800" lvl="2" indent="0">
              <a:lnSpc>
                <a:spcPct val="130000"/>
              </a:lnSpc>
              <a:buNone/>
            </a:pPr>
            <a:r>
              <a:rPr lang="pt-PT" sz="1600" dirty="0">
                <a:latin typeface="Calibri" charset="0"/>
              </a:rPr>
              <a:t>      </a:t>
            </a:r>
            <a:r>
              <a:rPr lang="pt-PT" sz="16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Há três abordagens básicas </a:t>
            </a:r>
          </a:p>
          <a:p>
            <a:pPr marL="723900" lvl="2" indent="-190500">
              <a:lnSpc>
                <a:spcPct val="130000"/>
              </a:lnSpc>
              <a:buAutoNum type="arabicPeriod"/>
            </a:pPr>
            <a:r>
              <a:rPr lang="pt-PT" sz="1600" dirty="0">
                <a:latin typeface="Calibri" charset="0"/>
                <a:cs typeface="Calibri" charset="0"/>
              </a:rPr>
              <a:t>Criar uma única tabela que conterá todos os atributos da superclasse e subclasse. Acrescenta-se um atributo para identificar cada tipo subclasse.</a:t>
            </a:r>
          </a:p>
          <a:p>
            <a:pPr marL="723900" lvl="2" indent="-190500">
              <a:lnSpc>
                <a:spcPct val="130000"/>
              </a:lnSpc>
              <a:buFont typeface="Arial" pitchFamily="34" charset="0"/>
              <a:buAutoNum type="arabicPeriod"/>
            </a:pPr>
            <a:r>
              <a:rPr lang="pt-PT" sz="1600" dirty="0">
                <a:solidFill>
                  <a:srgbClr val="000000"/>
                </a:solidFill>
                <a:latin typeface="Calibri" charset="0"/>
                <a:cs typeface="Calibri" charset="0"/>
              </a:rPr>
              <a:t>Criar uma tabela para superclasse e criar uma tabela para cada subclasse. Incluir  o atributo chave da superclasse em cada uma destas tabelas.</a:t>
            </a:r>
          </a:p>
          <a:p>
            <a:pPr marL="723900" lvl="2" indent="-190500">
              <a:lnSpc>
                <a:spcPct val="130000"/>
              </a:lnSpc>
              <a:buFont typeface="Arial" pitchFamily="34" charset="0"/>
              <a:buAutoNum type="arabicPeriod"/>
            </a:pPr>
            <a:r>
              <a:rPr lang="pt-PT" sz="1600" dirty="0">
                <a:latin typeface="Calibri" charset="0"/>
                <a:cs typeface="Calibri" charset="0"/>
              </a:rPr>
              <a:t>Criar uma tabela para cada subclasse e incluir todos os atributos da superclasse;</a:t>
            </a:r>
          </a:p>
          <a:p>
            <a:pPr marL="444500" lvl="2" indent="0">
              <a:lnSpc>
                <a:spcPct val="130000"/>
              </a:lnSpc>
              <a:buNone/>
            </a:pPr>
            <a:endParaRPr lang="pt-PT" sz="1200" dirty="0">
              <a:latin typeface="Calibri" charset="0"/>
              <a:cs typeface="Calibri" charset="0"/>
            </a:endParaRPr>
          </a:p>
          <a:p>
            <a:pPr marL="444500" lvl="2" indent="0">
              <a:lnSpc>
                <a:spcPct val="130000"/>
              </a:lnSpc>
              <a:buNone/>
            </a:pPr>
            <a:endParaRPr lang="pt-PT" sz="1400" dirty="0">
              <a:latin typeface="Calibri" charset="0"/>
              <a:cs typeface="Calibri" charset="0"/>
            </a:endParaRPr>
          </a:p>
          <a:p>
            <a:pPr marL="622300" lvl="2" indent="-177800">
              <a:lnSpc>
                <a:spcPct val="130000"/>
              </a:lnSpc>
              <a:buAutoNum type="arabicPeriod"/>
            </a:pPr>
            <a:endParaRPr lang="pt-PT" sz="1400" dirty="0">
              <a:latin typeface="Calibri" charset="0"/>
              <a:cs typeface="Calibri" charset="0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pt-PT" sz="1600" dirty="0">
              <a:latin typeface="Calibri" charset="0"/>
            </a:endParaRP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Tx/>
              <a:buChar char="•"/>
            </a:pPr>
            <a:endParaRPr lang="pt-PT" sz="1600" dirty="0">
              <a:solidFill>
                <a:srgbClr val="000000"/>
              </a:solidFill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solidFill>
                <a:srgbClr val="000000"/>
              </a:solidFill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355600" lvl="1" indent="-3556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b="1" dirty="0">
              <a:latin typeface="Calibri" charset="0"/>
            </a:endParaRPr>
          </a:p>
          <a:p>
            <a:pPr marL="927100" lvl="2" indent="-355600">
              <a:lnSpc>
                <a:spcPct val="110000"/>
              </a:lnSpc>
              <a:spcAft>
                <a:spcPts val="600"/>
              </a:spcAft>
              <a:buSzPct val="100000"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343401" y="4572000"/>
            <a:ext cx="4066677" cy="2116376"/>
            <a:chOff x="653" y="2160"/>
            <a:chExt cx="4490" cy="196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31" y="2400"/>
              <a:ext cx="1574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lg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 err="1"/>
                <a:t>Funcionário</a:t>
              </a:r>
              <a:endParaRPr lang="en-GB" sz="1400" b="1" dirty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53" y="3216"/>
              <a:ext cx="1507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lg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 err="1"/>
                <a:t>Funcionário</a:t>
              </a:r>
              <a:r>
                <a:rPr lang="en-GB" sz="1400" b="1" dirty="0"/>
                <a:t> </a:t>
              </a:r>
              <a:r>
                <a:rPr lang="en-GB" sz="1400" b="1" dirty="0" err="1"/>
                <a:t>Hora</a:t>
              </a:r>
              <a:r>
                <a:rPr lang="en-GB" sz="1400" b="1" dirty="0"/>
                <a:t> 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68" y="3220"/>
              <a:ext cx="1619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lg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 err="1"/>
                <a:t>Funcionário</a:t>
              </a:r>
              <a:r>
                <a:rPr lang="en-GB" sz="1400" b="1" dirty="0"/>
                <a:t> </a:t>
              </a:r>
              <a:r>
                <a:rPr lang="en-GB" sz="1400" b="1" dirty="0" err="1"/>
                <a:t>Contratado</a:t>
              </a:r>
              <a:endParaRPr lang="en-GB" sz="1400" b="1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" y="3024"/>
              <a:ext cx="1968" cy="192"/>
            </a:xfrm>
            <a:custGeom>
              <a:avLst/>
              <a:gdLst>
                <a:gd name="T0" fmla="*/ 0 w 1968"/>
                <a:gd name="T1" fmla="*/ 144 h 144"/>
                <a:gd name="T2" fmla="*/ 0 w 1968"/>
                <a:gd name="T3" fmla="*/ 0 h 144"/>
                <a:gd name="T4" fmla="*/ 1968 w 1968"/>
                <a:gd name="T5" fmla="*/ 0 h 144"/>
                <a:gd name="T6" fmla="*/ 1968 w 1968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8" h="144">
                  <a:moveTo>
                    <a:pt x="0" y="144"/>
                  </a:moveTo>
                  <a:lnTo>
                    <a:pt x="0" y="0"/>
                  </a:lnTo>
                  <a:lnTo>
                    <a:pt x="1968" y="0"/>
                  </a:lnTo>
                  <a:lnTo>
                    <a:pt x="1968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59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lg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21" y="2160"/>
              <a:ext cx="142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lg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 b="1" dirty="0" err="1">
                  <a:solidFill>
                    <a:srgbClr val="33CC33"/>
                  </a:solidFill>
                </a:rPr>
                <a:t>Superclasse</a:t>
              </a:r>
              <a:endParaRPr lang="en-GB" sz="1400" b="1" dirty="0">
                <a:solidFill>
                  <a:srgbClr val="33CC33"/>
                </a:solidFill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3305" y="2352"/>
              <a:ext cx="631" cy="15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880" y="3648"/>
              <a:ext cx="240" cy="24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2112" y="3648"/>
              <a:ext cx="432" cy="24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99" y="3840"/>
              <a:ext cx="13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lg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 b="1">
                  <a:solidFill>
                    <a:srgbClr val="33CC33"/>
                  </a:solidFill>
                </a:rPr>
                <a:t>Subclasses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399" y="2640"/>
              <a:ext cx="4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lg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400" b="1">
                  <a:sym typeface="Wingdings 3" charset="0"/>
                </a:rPr>
                <a:t></a:t>
              </a:r>
              <a:endParaRPr lang="en-GB" sz="14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077200" cy="2438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PT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1ª abordagem: Criar uma Tabela </a:t>
            </a:r>
            <a:r>
              <a:rPr lang="pt-PT" sz="1600" b="1" dirty="0">
                <a:latin typeface="Calibri" charset="0"/>
                <a:cs typeface="Calibri" charset="0"/>
              </a:rPr>
              <a:t> que conterá todos os atributos da superclasse e subclasse. </a:t>
            </a:r>
            <a:endParaRPr lang="pt-PT" sz="16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100000"/>
              </a:lnSpc>
              <a:buFont typeface="Wingdings" charset="0"/>
              <a:buNone/>
              <a:defRPr/>
            </a:pPr>
            <a:endParaRPr lang="pt-PT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defRPr/>
            </a:pPr>
            <a:r>
              <a:rPr lang="pt-PT" sz="1600" dirty="0">
                <a:latin typeface="Calibri" pitchFamily="34" charset="0"/>
                <a:cs typeface="Calibri" pitchFamily="34" charset="0"/>
              </a:rPr>
              <a:t>A tabela 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Funcionário 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contém todos os atributos da tabela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Funcionário_Hora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e da tabela 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Funcionário_ Contratado </a:t>
            </a:r>
            <a:endParaRPr lang="pt-PT" sz="1600" dirty="0">
              <a:latin typeface="Calibri" pitchFamily="34" charset="0"/>
              <a:cs typeface="Calibri" pitchFamily="34" charset="0"/>
            </a:endParaRPr>
          </a:p>
          <a:p>
            <a:pPr lvl="1">
              <a:defRPr/>
            </a:pPr>
            <a:r>
              <a:rPr lang="pt-PT" sz="1600" dirty="0">
                <a:latin typeface="Calibri" pitchFamily="34" charset="0"/>
                <a:cs typeface="Calibri" pitchFamily="34" charset="0"/>
              </a:rPr>
              <a:t>Acrescenta-se um novo atributo </a:t>
            </a:r>
            <a:r>
              <a:rPr lang="pt-PT" sz="1600" dirty="0" err="1">
                <a:latin typeface="Calibri" pitchFamily="34" charset="0"/>
                <a:cs typeface="Calibri" pitchFamily="34" charset="0"/>
              </a:rPr>
              <a:t>TipoEmp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 para distinguir o tipo de funcionários, neste caso,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Funcionário_Hora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 ou ,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Funcionário_Contratado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pt-PT" sz="1200"/>
          </a:p>
          <a:p>
            <a:pPr eaLnBrk="1" hangingPunct="1"/>
            <a:fld id="{3BC5DE8B-B548-2F4B-84EA-88F8FFFC44BC}" type="slidenum">
              <a:rPr lang="pt-PT" sz="1200"/>
              <a:pPr eaLnBrk="1" hangingPunct="1"/>
              <a:t>16</a:t>
            </a:fld>
            <a:endParaRPr lang="pt-PT" sz="1200"/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2112963" cy="235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228600" y="1497013"/>
            <a:ext cx="8229600" cy="4751387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2ª abordagem: Criar  uma tabela para superclasse e criar uma tabela para cada subclasse</a:t>
            </a:r>
            <a:r>
              <a:rPr lang="pt-PT" sz="1600" b="1" i="1" dirty="0">
                <a:solidFill>
                  <a:srgbClr val="000000"/>
                </a:solidFill>
                <a:latin typeface="Calibri" charset="0"/>
                <a:cs typeface="Calibri" charset="0"/>
              </a:rPr>
              <a:t>	</a:t>
            </a:r>
          </a:p>
          <a:p>
            <a:pPr lvl="1">
              <a:buFont typeface="Wingdings" charset="2"/>
              <a:buChar char="ü"/>
            </a:pPr>
            <a:r>
              <a:rPr lang="pt-PT" sz="1600" dirty="0">
                <a:latin typeface="Calibri" charset="0"/>
                <a:cs typeface="Calibri" charset="0"/>
              </a:rPr>
              <a:t>A criação das tabelas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Funcionario_Hora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e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Funcionario_Contratado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é similar</a:t>
            </a:r>
          </a:p>
          <a:p>
            <a:pPr lvl="1">
              <a:buFont typeface="Wingdings" charset="2"/>
              <a:buChar char="ü"/>
            </a:pPr>
            <a:r>
              <a:rPr lang="pt-PT" sz="1600" dirty="0">
                <a:latin typeface="Calibri" charset="0"/>
                <a:cs typeface="Calibri" charset="0"/>
              </a:rPr>
              <a:t>Na tabela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Funcionario_Hora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são incluídos os atributos </a:t>
            </a:r>
            <a:r>
              <a:rPr lang="pt-PT" sz="1600" i="1" dirty="0" err="1">
                <a:latin typeface="Calibri" charset="0"/>
                <a:cs typeface="Calibri" charset="0"/>
              </a:rPr>
              <a:t>ordenado_hora</a:t>
            </a:r>
            <a:r>
              <a:rPr lang="pt-PT" sz="1600" dirty="0">
                <a:latin typeface="Calibri" charset="0"/>
                <a:cs typeface="Calibri" charset="0"/>
              </a:rPr>
              <a:t>, </a:t>
            </a:r>
            <a:r>
              <a:rPr lang="pt-PT" sz="1600" i="1" dirty="0" err="1">
                <a:latin typeface="Calibri" charset="0"/>
                <a:cs typeface="Calibri" charset="0"/>
              </a:rPr>
              <a:t>horas_efectivas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e os atributos chave da superclasse, neste caso </a:t>
            </a:r>
            <a:r>
              <a:rPr lang="pt-PT" sz="1600" i="1" dirty="0" err="1">
                <a:latin typeface="Calibri" charset="0"/>
                <a:cs typeface="Calibri" charset="0"/>
              </a:rPr>
              <a:t>NumEmp</a:t>
            </a:r>
            <a:r>
              <a:rPr lang="pt-PT" sz="1600" dirty="0">
                <a:latin typeface="Calibri" charset="0"/>
                <a:cs typeface="Calibri" charset="0"/>
              </a:rPr>
              <a:t>.</a:t>
            </a:r>
          </a:p>
          <a:p>
            <a:pPr lvl="1">
              <a:buFont typeface="Wingdings" charset="2"/>
              <a:buChar char="ü"/>
            </a:pPr>
            <a:r>
              <a:rPr lang="pt-PT" sz="1600" dirty="0">
                <a:latin typeface="Calibri" charset="0"/>
                <a:cs typeface="Calibri" charset="0"/>
              </a:rPr>
              <a:t>A chave primária da superclasse é também a chave primária da relação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Funcionario_Hora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e também chave estrangeira da tabela superclasse, neste caso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</a:t>
            </a:r>
            <a:r>
              <a:rPr lang="pt-PT" sz="1600" dirty="0">
                <a:latin typeface="Calibri" charset="0"/>
                <a:cs typeface="Calibri" charset="0"/>
              </a:rPr>
              <a:t>.</a:t>
            </a:r>
          </a:p>
          <a:p>
            <a:pPr lvl="1">
              <a:buFont typeface="Wingdings" charset="2"/>
              <a:buChar char="ü"/>
            </a:pPr>
            <a:r>
              <a:rPr lang="pt-PT" sz="1600" dirty="0">
                <a:latin typeface="Calibri" charset="0"/>
                <a:cs typeface="Calibri" charset="0"/>
              </a:rPr>
              <a:t>Para cada entidade de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Funcionario_Hora</a:t>
            </a:r>
            <a:r>
              <a:rPr lang="pt-PT" sz="1600" dirty="0">
                <a:latin typeface="Calibri" charset="0"/>
                <a:cs typeface="Calibri" charset="0"/>
              </a:rPr>
              <a:t>, o valor dos atributos </a:t>
            </a:r>
            <a:r>
              <a:rPr lang="pt-PT" sz="1600" i="1" dirty="0">
                <a:latin typeface="Calibri" charset="0"/>
                <a:cs typeface="Calibri" charset="0"/>
              </a:rPr>
              <a:t>Nome </a:t>
            </a:r>
            <a:r>
              <a:rPr lang="pt-PT" sz="1600" dirty="0">
                <a:latin typeface="Calibri" charset="0"/>
                <a:cs typeface="Calibri" charset="0"/>
              </a:rPr>
              <a:t>e </a:t>
            </a:r>
            <a:r>
              <a:rPr lang="pt-PT" sz="1600" i="1" dirty="0">
                <a:latin typeface="Calibri" charset="0"/>
                <a:cs typeface="Calibri" charset="0"/>
              </a:rPr>
              <a:t>Sexo </a:t>
            </a:r>
            <a:r>
              <a:rPr lang="pt-PT" sz="1600" dirty="0">
                <a:latin typeface="Calibri" charset="0"/>
                <a:cs typeface="Calibri" charset="0"/>
              </a:rPr>
              <a:t>são guardados na linha correspondente da superclasse (</a:t>
            </a:r>
            <a:r>
              <a:rPr lang="pt-PT" sz="1600" i="1" dirty="0" err="1">
                <a:latin typeface="Calibri" charset="0"/>
                <a:cs typeface="Calibri" charset="0"/>
              </a:rPr>
              <a:t>Funcionario</a:t>
            </a:r>
            <a:r>
              <a:rPr lang="pt-PT" sz="1600" dirty="0">
                <a:latin typeface="Calibri" charset="0"/>
                <a:cs typeface="Calibri" charset="0"/>
              </a:rPr>
              <a:t>).</a:t>
            </a:r>
          </a:p>
          <a:p>
            <a:pPr lvl="1">
              <a:buFont typeface="Wingdings" charset="2"/>
              <a:buChar char="ü"/>
            </a:pPr>
            <a:r>
              <a:rPr lang="pt-PT" sz="1600" dirty="0">
                <a:latin typeface="Calibri" charset="0"/>
                <a:cs typeface="Calibri" charset="0"/>
              </a:rPr>
              <a:t>Note-se que se um </a:t>
            </a:r>
            <a:r>
              <a:rPr lang="pt-PT" sz="1600" dirty="0" err="1">
                <a:latin typeface="Calibri" charset="0"/>
                <a:cs typeface="Calibri" charset="0"/>
              </a:rPr>
              <a:t>tuplo</a:t>
            </a:r>
            <a:r>
              <a:rPr lang="pt-PT" sz="1600" dirty="0">
                <a:latin typeface="Calibri" charset="0"/>
                <a:cs typeface="Calibri" charset="0"/>
              </a:rPr>
              <a:t> da tabela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</a:t>
            </a:r>
            <a:r>
              <a:rPr lang="pt-PT" sz="1600" i="1" dirty="0">
                <a:latin typeface="Calibri" charset="0"/>
                <a:cs typeface="Calibri" charset="0"/>
              </a:rPr>
              <a:t> </a:t>
            </a:r>
            <a:r>
              <a:rPr lang="pt-PT" sz="1600" dirty="0">
                <a:latin typeface="Calibri" charset="0"/>
                <a:cs typeface="Calibri" charset="0"/>
              </a:rPr>
              <a:t>é apagado, a operação deve ser efectuada em cascata e eliminar também os </a:t>
            </a:r>
            <a:r>
              <a:rPr lang="pt-PT" sz="1600" dirty="0" err="1">
                <a:latin typeface="Calibri" charset="0"/>
                <a:cs typeface="Calibri" charset="0"/>
              </a:rPr>
              <a:t>tuplos</a:t>
            </a:r>
            <a:r>
              <a:rPr lang="pt-PT" sz="1600" dirty="0">
                <a:latin typeface="Calibri" charset="0"/>
                <a:cs typeface="Calibri" charset="0"/>
              </a:rPr>
              <a:t> correspondentes da relação </a:t>
            </a:r>
            <a:r>
              <a:rPr lang="pt-PT" sz="1600" i="1" dirty="0" err="1">
                <a:latin typeface="Calibri" charset="0"/>
                <a:cs typeface="Calibri" charset="0"/>
              </a:rPr>
              <a:t>Funcionario_Hora</a:t>
            </a:r>
            <a:endParaRPr lang="en-US" sz="1600" dirty="0">
              <a:latin typeface="Calibri" charset="0"/>
            </a:endParaRPr>
          </a:p>
          <a:p>
            <a:endParaRPr lang="en-US" sz="1600" dirty="0">
              <a:latin typeface="Calibri" charset="0"/>
            </a:endParaRPr>
          </a:p>
        </p:txBody>
      </p:sp>
      <p:pic>
        <p:nvPicPr>
          <p:cNvPr id="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62563"/>
            <a:ext cx="5564187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226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PT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3ª abordagem: Criar </a:t>
            </a:r>
            <a:r>
              <a:rPr lang="pt-PT" sz="1600" b="1" dirty="0">
                <a:latin typeface="Calibri" charset="0"/>
                <a:cs typeface="Calibri" charset="0"/>
              </a:rPr>
              <a:t>uma tabela para cada subclasse e incluir todos os atributos da superclasse</a:t>
            </a:r>
            <a:endParaRPr lang="pt-PT" sz="1600" dirty="0">
              <a:solidFill>
                <a:srgbClr val="003399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Wingdings" charset="2"/>
              <a:buChar char="ü"/>
              <a:defRPr/>
            </a:pPr>
            <a:r>
              <a:rPr lang="pt-PT" sz="1600" dirty="0">
                <a:latin typeface="Calibri" pitchFamily="34" charset="0"/>
                <a:cs typeface="Calibri" pitchFamily="34" charset="0"/>
              </a:rPr>
              <a:t>A tabela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Funcionario_Hora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contém todos os atributos da tabela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Funcionario_Hora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e da tabela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Funcionario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(isto é,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NumEmp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, Nome, Sexo,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ordenado_hora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horas_efectivas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Font typeface="Wingdings" charset="2"/>
              <a:buChar char="ü"/>
              <a:defRPr/>
            </a:pPr>
            <a:r>
              <a:rPr lang="pt-PT" sz="1600" dirty="0">
                <a:latin typeface="Calibri" pitchFamily="34" charset="0"/>
                <a:cs typeface="Calibri" pitchFamily="34" charset="0"/>
              </a:rPr>
              <a:t>A tabela  </a:t>
            </a:r>
            <a:r>
              <a:rPr lang="pt-PT" sz="1600" i="1" dirty="0" err="1">
                <a:latin typeface="Calibri" pitchFamily="34" charset="0"/>
                <a:cs typeface="Calibri" pitchFamily="34" charset="0"/>
              </a:rPr>
              <a:t>Funcionario_Contratado</a:t>
            </a:r>
            <a:r>
              <a:rPr lang="pt-PT" sz="16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1600" dirty="0">
                <a:latin typeface="Calibri" pitchFamily="34" charset="0"/>
                <a:cs typeface="Calibri" pitchFamily="34" charset="0"/>
              </a:rPr>
              <a:t>é similar a esta</a:t>
            </a:r>
            <a:br>
              <a:rPr lang="pt-PT" sz="1600" dirty="0">
                <a:latin typeface="Calibri" pitchFamily="34" charset="0"/>
                <a:cs typeface="Calibri" pitchFamily="34" charset="0"/>
              </a:rPr>
            </a:br>
            <a:endParaRPr lang="pt-PT" sz="1600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1600" dirty="0">
              <a:latin typeface="Calibri" charset="0"/>
            </a:endParaRPr>
          </a:p>
        </p:txBody>
      </p:sp>
      <p:pic>
        <p:nvPicPr>
          <p:cNvPr id="4198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00711"/>
            <a:ext cx="4038600" cy="1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57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62950" cy="5105400"/>
          </a:xfrm>
        </p:spPr>
        <p:txBody>
          <a:bodyPr>
            <a:noAutofit/>
          </a:bodyPr>
          <a:lstStyle/>
          <a:p>
            <a:r>
              <a:rPr lang="pt-PT" sz="14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A segunda abordagem 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é geral e sempre aplicável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Font typeface="Wingdings" charset="2"/>
              <a:buChar char="ü"/>
            </a:pP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Pesquisas em que apenas sejam examinados todos os funcionários e que não seja relevante os atributos das subclasses são tratadas simplesmente utilizando a relação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Font typeface="Wingdings" charset="2"/>
              <a:buChar char="ü"/>
            </a:pP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Contudo, podem haver pesquisas que seja necessário combinar as relações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Funcionario_Hora</a:t>
            </a:r>
            <a:r>
              <a:rPr lang="pt-PT" sz="1400" i="1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e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, se por exemplo se for pretendido conhecer o </a:t>
            </a:r>
            <a:r>
              <a:rPr lang="pt-PT" sz="1400" i="1" dirty="0">
                <a:solidFill>
                  <a:srgbClr val="000000"/>
                </a:solidFill>
                <a:latin typeface="Calibri" charset="0"/>
                <a:cs typeface="Calibri" charset="0"/>
              </a:rPr>
              <a:t>Nome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, </a:t>
            </a:r>
            <a:r>
              <a:rPr lang="pt-PT" sz="1400" i="1" dirty="0">
                <a:solidFill>
                  <a:srgbClr val="000000"/>
                </a:solidFill>
                <a:latin typeface="Calibri" charset="0"/>
                <a:cs typeface="Calibri" charset="0"/>
              </a:rPr>
              <a:t>Sexo 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e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ordenado_hora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pt-PT" sz="14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A terceira abordagem 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não é aplicável se existirem funcionários que não são nem contratados por contrato nem contratados à hora, uma vez que não há forma de guardar estes funcionários.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Font typeface="Wingdings" charset="2"/>
              <a:buChar char="ü"/>
            </a:pP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Também não é possível armazenar o mesmo funcionário como trabalhador por contrato e como trabalhador à hora, pois tinha-se de armazenar o mesmo funcionário duas vezes – redundância.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Font typeface="Wingdings" charset="2"/>
              <a:buChar char="ü"/>
            </a:pP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Uma pesquisa que necessite de analisar todos os funcionários precisa de relacionar as duas relações,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Funcionario_Hora</a:t>
            </a:r>
            <a:r>
              <a:rPr lang="pt-PT" sz="1400" i="1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e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Funcionario_Contratado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, obrigatoriamente.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buFont typeface="Wingdings" charset="2"/>
              <a:buChar char="ü"/>
            </a:pP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Por outro lado, para analisar toda a informação sobre os funcionários que trabalham à hora apenas tem de se utilizar a relação </a:t>
            </a:r>
            <a:r>
              <a:rPr lang="pt-PT" sz="1400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Funcionario_Hora</a:t>
            </a:r>
            <a:r>
              <a:rPr lang="pt-PT" sz="1400" dirty="0">
                <a:solidFill>
                  <a:srgbClr val="000000"/>
                </a:solidFill>
                <a:latin typeface="Calibri" charset="0"/>
                <a:cs typeface="Calibri" charset="0"/>
              </a:rPr>
              <a:t>.</a:t>
            </a:r>
          </a:p>
          <a:p>
            <a:pPr marL="342900" lvl="1" indent="0">
              <a:lnSpc>
                <a:spcPct val="130000"/>
              </a:lnSpc>
              <a:spcAft>
                <a:spcPts val="1200"/>
              </a:spcAft>
              <a:buNone/>
            </a:pPr>
            <a:r>
              <a:rPr lang="pt-PT" sz="1600" b="1" dirty="0">
                <a:solidFill>
                  <a:srgbClr val="000000"/>
                </a:solidFill>
                <a:latin typeface="Calibri" charset="0"/>
                <a:cs typeface="Calibri" charset="0"/>
              </a:rPr>
              <a:t>A escolha entre as duas abordagens depende dos dados e da frequência das operações mais comuns</a:t>
            </a:r>
            <a:endParaRPr lang="en-US" sz="1600" b="1" dirty="0">
              <a:solidFill>
                <a:srgbClr val="000000"/>
              </a:solidFill>
              <a:latin typeface="Calibri" charset="0"/>
            </a:endParaRPr>
          </a:p>
          <a:p>
            <a:endParaRPr lang="pt-PT" sz="1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en-US" sz="14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4592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 modelação lógica de dados é realizada para se desenhar o esquema da base de dados a um nível (ainda) independente da tecnologia...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Modelo lógico das Base de Dados relacionais é o  </a:t>
            </a:r>
            <a:r>
              <a:rPr lang="pt-PT" sz="1600" b="1" dirty="0">
                <a:latin typeface="Calibri"/>
                <a:cs typeface="Calibri"/>
              </a:rPr>
              <a:t>chamado modelo relacional;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O modelo relacional  introduzido primeiro por </a:t>
            </a:r>
            <a:r>
              <a:rPr lang="pt-PT" sz="1600" dirty="0" err="1">
                <a:latin typeface="Calibri"/>
                <a:cs typeface="Calibri"/>
              </a:rPr>
              <a:t>Codd</a:t>
            </a:r>
            <a:r>
              <a:rPr lang="pt-PT" sz="1600" dirty="0">
                <a:latin typeface="Calibri"/>
                <a:cs typeface="Calibri"/>
              </a:rPr>
              <a:t> (1970) é o mais bem-sucedido;</a:t>
            </a:r>
          </a:p>
          <a:p>
            <a:pPr marL="0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O modelo relacional carateriza-se por</a:t>
            </a:r>
          </a:p>
          <a:p>
            <a:pPr marL="0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 ser simples e uniforme ( coleção de tabelas e linguagens declarativas);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tem uma fundamentação teórica sólida : está definido com rigor matemático; 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/>
                <a:cs typeface="Calibri"/>
              </a:rPr>
              <a:t>se independente do armazenamento </a:t>
            </a:r>
            <a:r>
              <a:rPr lang="pt-PT" sz="1600" dirty="0" err="1">
                <a:latin typeface="Calibri"/>
                <a:cs typeface="Calibri"/>
              </a:rPr>
              <a:t>fisico</a:t>
            </a:r>
            <a:r>
              <a:rPr lang="pt-PT" sz="1600" dirty="0">
                <a:latin typeface="Calibri"/>
                <a:cs typeface="Calibri"/>
              </a:rPr>
              <a:t> e das aplicações</a:t>
            </a:r>
          </a:p>
          <a:p>
            <a:pPr lvl="1"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4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lnSpc>
                <a:spcPct val="12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 marL="342900" lvl="1" indent="0">
              <a:lnSpc>
                <a:spcPct val="120000"/>
              </a:lnSpc>
              <a:buSzPct val="100000"/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07714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 txBox="1">
            <a:spLocks/>
          </p:cNvSpPr>
          <p:nvPr/>
        </p:nvSpPr>
        <p:spPr>
          <a:xfrm>
            <a:off x="304800" y="15240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Font typeface="Courier New" pitchFamily="49" charset="0"/>
              <a:buNone/>
            </a:pPr>
            <a:r>
              <a:rPr lang="pt-PT" b="1" dirty="0">
                <a:latin typeface="Calibri" charset="0"/>
              </a:rPr>
              <a:t>5. Refinar e Normalizar o design </a:t>
            </a:r>
            <a:endParaRPr lang="pt-PT" sz="1600" dirty="0">
              <a:latin typeface="Calibri" charset="0"/>
            </a:endParaRP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Aplicar as chamadas </a:t>
            </a:r>
            <a:r>
              <a:rPr lang="pt-PT" sz="1600" b="1" dirty="0">
                <a:solidFill>
                  <a:srgbClr val="FF0000"/>
                </a:solidFill>
                <a:latin typeface="Calibri" charset="0"/>
              </a:rPr>
              <a:t>regras de normalização </a:t>
            </a:r>
            <a:r>
              <a:rPr lang="pt-PT" sz="1600" dirty="0">
                <a:latin typeface="Calibri" charset="0"/>
              </a:rPr>
              <a:t>para verificar se a base de dados está estruturalmente correta e ótima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O modelo relacional deve estar normalizado.</a:t>
            </a:r>
          </a:p>
          <a:p>
            <a:pPr marL="857250" lvl="2" indent="-28575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Deve-se  também aplicar </a:t>
            </a:r>
            <a:r>
              <a:rPr lang="pt-PT" sz="1600" b="1" dirty="0">
                <a:solidFill>
                  <a:srgbClr val="FF0000"/>
                </a:solidFill>
                <a:latin typeface="Calibri" charset="0"/>
              </a:rPr>
              <a:t>as restrições (ou regras) de integridade </a:t>
            </a:r>
            <a:r>
              <a:rPr lang="pt-PT" sz="1600" dirty="0">
                <a:latin typeface="Calibri" charset="0"/>
              </a:rPr>
              <a:t>para verificar a integridade do design;</a:t>
            </a: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sz="1600" b="1" dirty="0">
                <a:latin typeface="Calibri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Calibri" charset="0"/>
              </a:rPr>
              <a:t>     </a:t>
            </a:r>
            <a:r>
              <a:rPr lang="pt-PT" sz="1600" b="1" dirty="0">
                <a:solidFill>
                  <a:srgbClr val="FF0000"/>
                </a:solidFill>
                <a:latin typeface="Calibri" charset="0"/>
              </a:rPr>
              <a:t>Restrições de integridade </a:t>
            </a:r>
            <a:endParaRPr lang="pt-PT" sz="1600" b="1" dirty="0">
              <a:latin typeface="Calibri" charset="0"/>
            </a:endParaRPr>
          </a:p>
          <a:p>
            <a:pPr marL="1435100" lvl="2" indent="-266700">
              <a:spcBef>
                <a:spcPts val="700"/>
              </a:spcBef>
              <a:buSzPct val="80000"/>
              <a:buFont typeface="Wingdings" charset="2"/>
              <a:buChar char="Ø"/>
              <a:tabLst>
                <a:tab pos="990600" algn="l"/>
                <a:tab pos="14351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/>
                <a:cs typeface="Calibri"/>
              </a:rPr>
              <a:t>Garantem que os dados refletem corretamente a realidade modelada. </a:t>
            </a:r>
          </a:p>
          <a:p>
            <a:pPr marL="1435100" lvl="2" indent="-266700">
              <a:spcBef>
                <a:spcPts val="700"/>
              </a:spcBef>
              <a:buSzPct val="80000"/>
              <a:buFont typeface="Wingdings" charset="2"/>
              <a:buChar char="Ø"/>
              <a:tabLst>
                <a:tab pos="990600" algn="l"/>
                <a:tab pos="14351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/>
                <a:cs typeface="Calibri"/>
              </a:rPr>
              <a:t>É uma regra que deve ser obedecida em todos os estados válidos da base de dados. </a:t>
            </a:r>
          </a:p>
          <a:p>
            <a:pPr marL="1435100" indent="-266700">
              <a:lnSpc>
                <a:spcPct val="100000"/>
              </a:lnSpc>
              <a:spcBef>
                <a:spcPts val="700"/>
              </a:spcBef>
              <a:buSzPct val="80000"/>
              <a:buFont typeface="Wingdings" charset="2"/>
              <a:buChar char="Ø"/>
              <a:tabLst>
                <a:tab pos="990600" algn="l"/>
                <a:tab pos="14351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sz="1600" dirty="0">
              <a:latin typeface="Calibri"/>
              <a:cs typeface="Calibri"/>
            </a:endParaRPr>
          </a:p>
          <a:p>
            <a:pPr marL="88900" lvl="2" algn="ctr">
              <a:lnSpc>
                <a:spcPct val="110000"/>
              </a:lnSpc>
              <a:spcAft>
                <a:spcPts val="600"/>
              </a:spcAft>
              <a:buSzPct val="100000"/>
              <a:buNone/>
              <a:tabLst>
                <a:tab pos="177800" algn="l"/>
              </a:tabLst>
            </a:pPr>
            <a:endParaRPr lang="pt-PT" sz="1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435100" indent="-266700">
              <a:lnSpc>
                <a:spcPct val="100000"/>
              </a:lnSpc>
              <a:spcBef>
                <a:spcPts val="700"/>
              </a:spcBef>
              <a:buSzPct val="80000"/>
              <a:buFont typeface="Wingdings" charset="2"/>
              <a:buChar char="Ø"/>
              <a:tabLst>
                <a:tab pos="990600" algn="l"/>
                <a:tab pos="1435100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sz="1600" dirty="0">
              <a:latin typeface="Calibri"/>
              <a:cs typeface="Calibri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b="1" dirty="0">
              <a:latin typeface="Calibri" charset="0"/>
            </a:endParaRPr>
          </a:p>
          <a:p>
            <a:pPr marL="355600" lvl="1" indent="-3556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endParaRPr lang="pt-PT" b="1" dirty="0">
              <a:latin typeface="Calibri" charset="0"/>
            </a:endParaRPr>
          </a:p>
          <a:p>
            <a:pPr marL="571500" lvl="2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dirty="0">
              <a:latin typeface="Calibri" charset="0"/>
            </a:endParaRPr>
          </a:p>
          <a:p>
            <a:pPr marL="0" indent="0">
              <a:spcAft>
                <a:spcPts val="600"/>
              </a:spcAft>
              <a:buSzPct val="100000"/>
              <a:buFont typeface="Arial" pitchFamily="34" charset="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5400" y="5562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5257800"/>
            <a:ext cx="3276600" cy="121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1">
              <a:lnSpc>
                <a:spcPct val="90000"/>
              </a:lnSpc>
              <a:spcAft>
                <a:spcPts val="600"/>
              </a:spcAft>
              <a:buSzPct val="80000"/>
              <a:tabLst>
                <a:tab pos="901700" algn="l"/>
                <a:tab pos="1344613" algn="l"/>
                <a:tab pos="1793875" algn="l"/>
                <a:tab pos="2159000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latin typeface="Arial Narrow" charset="0"/>
                <a:ea typeface="Arial Unicode MS" charset="0"/>
                <a:cs typeface="Arial Unicode MS" charset="0"/>
              </a:rPr>
              <a:t>Integridade de Entidade</a:t>
            </a:r>
            <a:r>
              <a:rPr lang="pt-PT" sz="1600" dirty="0">
                <a:latin typeface="Arial Narrow" charset="0"/>
                <a:ea typeface="Arial Unicode MS" charset="0"/>
                <a:cs typeface="Arial Unicode MS" charset="0"/>
              </a:rPr>
              <a:t> </a:t>
            </a:r>
          </a:p>
          <a:p>
            <a:pPr marL="88900" lvl="1">
              <a:lnSpc>
                <a:spcPct val="90000"/>
              </a:lnSpc>
              <a:spcAft>
                <a:spcPts val="600"/>
              </a:spcAft>
              <a:buSzPct val="80000"/>
              <a:tabLst>
                <a:tab pos="901700" algn="l"/>
                <a:tab pos="1344613" algn="l"/>
                <a:tab pos="1793875" algn="l"/>
                <a:tab pos="2159000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latin typeface="Arial Narrow" charset="0"/>
                <a:ea typeface="Arial Unicode MS" charset="0"/>
                <a:cs typeface="Arial Unicode MS" charset="0"/>
              </a:rPr>
              <a:t>Integridade  Referencial</a:t>
            </a:r>
            <a:r>
              <a:rPr lang="pt-PT" sz="1600" dirty="0">
                <a:latin typeface="Arial Narrow" charset="0"/>
                <a:ea typeface="Arial Unicode MS" charset="0"/>
                <a:cs typeface="Arial Unicode MS" charset="0"/>
              </a:rPr>
              <a:t> </a:t>
            </a:r>
          </a:p>
          <a:p>
            <a:pPr marL="88900" lvl="1">
              <a:lnSpc>
                <a:spcPct val="90000"/>
              </a:lnSpc>
              <a:spcAft>
                <a:spcPts val="600"/>
              </a:spcAft>
              <a:buSzPct val="80000"/>
              <a:tabLst>
                <a:tab pos="901700" algn="l"/>
                <a:tab pos="1344613" algn="l"/>
                <a:tab pos="1793875" algn="l"/>
                <a:tab pos="2159000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latin typeface="Arial Narrow" charset="0"/>
                <a:ea typeface="Arial Unicode MS" charset="0"/>
                <a:cs typeface="Arial Unicode MS" charset="0"/>
              </a:rPr>
              <a:t>Integridade de Domínio</a:t>
            </a:r>
          </a:p>
          <a:p>
            <a:pPr marL="88900" lvl="1">
              <a:lnSpc>
                <a:spcPct val="90000"/>
              </a:lnSpc>
              <a:spcAft>
                <a:spcPts val="600"/>
              </a:spcAft>
              <a:buSzPct val="80000"/>
              <a:tabLst>
                <a:tab pos="901700" algn="l"/>
                <a:tab pos="1344613" algn="l"/>
                <a:tab pos="1793875" algn="l"/>
                <a:tab pos="2159000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b="1" dirty="0">
                <a:latin typeface="Arial Narrow" charset="0"/>
                <a:ea typeface="Arial Unicode MS" charset="0"/>
                <a:cs typeface="Arial Unicode MS" charset="0"/>
              </a:rPr>
              <a:t>Semântica</a:t>
            </a:r>
          </a:p>
        </p:txBody>
      </p:sp>
    </p:spTree>
    <p:extLst>
      <p:ext uri="{BB962C8B-B14F-4D97-AF65-F5344CB8AC3E}">
        <p14:creationId xmlns:p14="http://schemas.microsoft.com/office/powerpoint/2010/main" val="156910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Restrições de Integridade</a:t>
            </a:r>
          </a:p>
          <a:p>
            <a:pPr lvl="1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Integridade de Entidade</a:t>
            </a:r>
          </a:p>
          <a:p>
            <a:pPr lvl="2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Nenhum atributo participante na chave primária poderá ter um valor nulo.</a:t>
            </a:r>
          </a:p>
          <a:p>
            <a:pPr lvl="2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Impede-se a contradição entre a noção de chave primária (identificador unívoco) e a noção de valor nulo (desconhecido) que é o contrário de identificador</a:t>
            </a:r>
          </a:p>
          <a:p>
            <a:pPr lvl="2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Garantia de acesso a todos os dados sem ambiguidade.</a:t>
            </a:r>
          </a:p>
          <a:p>
            <a:pPr marL="914400" lvl="2" indent="0" eaLnBrk="1" hangingPunct="1">
              <a:lnSpc>
                <a:spcPct val="140000"/>
              </a:lnSpc>
              <a:spcAft>
                <a:spcPts val="600"/>
              </a:spcAft>
              <a:buSzPct val="100000"/>
              <a:buNone/>
            </a:pPr>
            <a:endParaRPr lang="pt-PT" sz="1600" dirty="0">
              <a:latin typeface="Calibri" charset="0"/>
            </a:endParaRPr>
          </a:p>
          <a:p>
            <a:pPr marL="914400" lvl="2" indent="0" eaLnBrk="1" hangingPunct="1">
              <a:lnSpc>
                <a:spcPct val="80000"/>
              </a:lnSpc>
              <a:spcAft>
                <a:spcPts val="600"/>
              </a:spcAft>
              <a:buSzPct val="100000"/>
              <a:buNone/>
            </a:pPr>
            <a:endParaRPr lang="pt-PT" sz="1600" b="1" dirty="0">
              <a:latin typeface="Calibri" charset="0"/>
            </a:endParaRPr>
          </a:p>
          <a:p>
            <a:pPr marL="1371600" lvl="3" indent="0" eaLnBrk="1" hangingPunct="1">
              <a:lnSpc>
                <a:spcPct val="80000"/>
              </a:lnSpc>
              <a:spcAft>
                <a:spcPts val="600"/>
              </a:spcAft>
              <a:buSzPct val="100000"/>
              <a:buNone/>
            </a:pPr>
            <a:endParaRPr lang="pt-PT" sz="1600" b="1" dirty="0">
              <a:latin typeface="Calibri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53200" y="4419600"/>
            <a:ext cx="1830387" cy="1600200"/>
            <a:chOff x="3981" y="1197"/>
            <a:chExt cx="1297" cy="156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05" y="2457"/>
              <a:ext cx="573" cy="30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 dirty="0">
                  <a:solidFill>
                    <a:srgbClr val="000000"/>
                  </a:solidFill>
                  <a:latin typeface="Arial Narrow" charset="0"/>
                </a:rPr>
                <a:t>Carla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1" y="2457"/>
              <a:ext cx="724" cy="30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 algn="ctr"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05" y="2126"/>
              <a:ext cx="573" cy="331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Pedro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81" y="2126"/>
              <a:ext cx="724" cy="331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 algn="ctr"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3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705" y="1818"/>
              <a:ext cx="573" cy="30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João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81" y="1818"/>
              <a:ext cx="724" cy="30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 algn="ctr"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05" y="1505"/>
              <a:ext cx="573" cy="313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Maria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981" y="1505"/>
              <a:ext cx="724" cy="313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 algn="ctr"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705" y="1197"/>
              <a:ext cx="573" cy="30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Nome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981" y="1197"/>
              <a:ext cx="724" cy="30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/>
            <a:p>
              <a:pPr algn="ctr">
                <a:spcBef>
                  <a:spcPts val="650"/>
                </a:spcBef>
                <a:buClr>
                  <a:srgbClr val="000000"/>
                </a:buClr>
                <a:buSzPct val="100000"/>
                <a:buFont typeface="Arial Narrow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Arial Narrow" charset="0"/>
                </a:rPr>
                <a:t>CodFun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981" y="1197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81" y="1505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981" y="1818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81" y="2126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981" y="2457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981" y="2765"/>
              <a:ext cx="1297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 dirty="0">
                <a:latin typeface="Calibri"/>
                <a:cs typeface="Calibri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81" y="1197"/>
              <a:ext cx="1" cy="156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05" y="1197"/>
              <a:ext cx="1" cy="156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278" y="1197"/>
              <a:ext cx="1" cy="30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278" y="1505"/>
              <a:ext cx="1" cy="95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278" y="2457"/>
              <a:ext cx="1" cy="308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530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Restrições de Integridade</a:t>
            </a:r>
            <a:endParaRPr lang="pt-PT" sz="300" b="1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Integridade referencial</a:t>
            </a:r>
          </a:p>
          <a:p>
            <a:pPr marL="901700" lvl="2" indent="-279400" eaLnBrk="1" hangingPunct="1">
              <a:lnSpc>
                <a:spcPct val="15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Se uma relação A tem um atributo x (simples ou composto) que é uma chave primária numa outra relação B, diz-se que x é chave estrangeira em A, e então, qualquer valor de x em A deverá ser (i) ou (</a:t>
            </a:r>
            <a:r>
              <a:rPr lang="pt-PT" sz="1600" dirty="0" err="1">
                <a:latin typeface="Calibri" charset="0"/>
              </a:rPr>
              <a:t>ii</a:t>
            </a:r>
            <a:r>
              <a:rPr lang="pt-PT" sz="1600" dirty="0">
                <a:latin typeface="Calibri" charset="0"/>
              </a:rPr>
              <a:t>)</a:t>
            </a:r>
          </a:p>
          <a:p>
            <a:pPr marL="901700" lvl="3" indent="0" eaLnBrk="1" hangingPunct="1">
              <a:lnSpc>
                <a:spcPct val="150000"/>
              </a:lnSpc>
              <a:spcAft>
                <a:spcPts val="600"/>
              </a:spcAft>
              <a:buSzPct val="100000"/>
              <a:buNone/>
            </a:pPr>
            <a:r>
              <a:rPr lang="pt-PT" sz="1600" dirty="0">
                <a:latin typeface="Calibri" charset="0"/>
              </a:rPr>
              <a:t>i)  Igual a um valor de x em alguma instância de B</a:t>
            </a:r>
          </a:p>
          <a:p>
            <a:pPr marL="901700" lvl="3" indent="0" eaLnBrk="1" hangingPunct="1">
              <a:lnSpc>
                <a:spcPct val="150000"/>
              </a:lnSpc>
              <a:spcAft>
                <a:spcPts val="600"/>
              </a:spcAft>
              <a:buSzPct val="100000"/>
              <a:buNone/>
            </a:pPr>
            <a:r>
              <a:rPr lang="pt-PT" sz="1600" dirty="0" err="1">
                <a:latin typeface="Calibri" charset="0"/>
              </a:rPr>
              <a:t>ii</a:t>
            </a:r>
            <a:r>
              <a:rPr lang="pt-PT" sz="1600" dirty="0">
                <a:latin typeface="Calibri" charset="0"/>
              </a:rPr>
              <a:t>) Nulo</a:t>
            </a:r>
          </a:p>
          <a:p>
            <a:pPr marL="901700" indent="-279400">
              <a:spcBef>
                <a:spcPts val="600"/>
              </a:spcBef>
              <a:buFont typeface="Wingdings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 charset="0"/>
              </a:rPr>
              <a:t>Os valores que aparecem na FK devem aparecer</a:t>
            </a:r>
          </a:p>
          <a:p>
            <a:pPr marL="901700" indent="-279400">
              <a:spcBef>
                <a:spcPts val="6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 charset="0"/>
              </a:rPr>
              <a:t>       na PK da relação referenciada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58" y="3810000"/>
            <a:ext cx="286934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29600" cy="152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Restrições de Integridade</a:t>
            </a:r>
          </a:p>
          <a:p>
            <a:pPr marL="1371600" lvl="3" indent="0" eaLnBrk="1" hangingPunct="1">
              <a:lnSpc>
                <a:spcPct val="80000"/>
              </a:lnSpc>
              <a:spcAft>
                <a:spcPts val="600"/>
              </a:spcAft>
              <a:buSzPct val="100000"/>
              <a:buNone/>
            </a:pPr>
            <a:endParaRPr lang="pt-PT" sz="500" b="1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Integridade de Domínio</a:t>
            </a:r>
          </a:p>
          <a:p>
            <a:pPr lvl="2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O valor de um atributo de uma entidade está contido no domínio desse atributo, nessa entidade</a:t>
            </a:r>
          </a:p>
          <a:p>
            <a:pPr marL="914400" lvl="2" indent="0" eaLnBrk="1" hangingPunct="1">
              <a:lnSpc>
                <a:spcPct val="80000"/>
              </a:lnSpc>
              <a:spcAft>
                <a:spcPts val="600"/>
              </a:spcAft>
              <a:buSzPct val="100000"/>
              <a:buNone/>
            </a:pPr>
            <a:r>
              <a:rPr lang="pt-PT" sz="400" dirty="0">
                <a:latin typeface="Calibri" charset="0"/>
              </a:rPr>
              <a:t>  </a:t>
            </a:r>
            <a:endParaRPr lang="pt-PT" sz="16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00400"/>
            <a:ext cx="6172200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b="1" dirty="0" err="1">
                <a:latin typeface="Calibri"/>
                <a:cs typeface="Calibri"/>
              </a:rPr>
              <a:t>Domínio</a:t>
            </a:r>
            <a:r>
              <a:rPr lang="en-GB" sz="1600" dirty="0">
                <a:latin typeface="Calibri"/>
                <a:cs typeface="Calibri"/>
              </a:rPr>
              <a:t>: </a:t>
            </a:r>
            <a:r>
              <a:rPr lang="en-GB" sz="1600" dirty="0" err="1">
                <a:latin typeface="Calibri"/>
                <a:cs typeface="Calibri"/>
              </a:rPr>
              <a:t>conjunto</a:t>
            </a:r>
            <a:r>
              <a:rPr lang="en-GB" sz="1600" dirty="0">
                <a:latin typeface="Calibri"/>
                <a:cs typeface="Calibri"/>
              </a:rPr>
              <a:t> de </a:t>
            </a:r>
            <a:r>
              <a:rPr lang="en-GB" sz="1600" dirty="0" err="1">
                <a:latin typeface="Calibri"/>
                <a:cs typeface="Calibri"/>
              </a:rPr>
              <a:t>valores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que</a:t>
            </a:r>
            <a:r>
              <a:rPr lang="en-GB" sz="1600" dirty="0">
                <a:latin typeface="Calibri"/>
                <a:cs typeface="Calibri"/>
              </a:rPr>
              <a:t> um </a:t>
            </a:r>
            <a:r>
              <a:rPr lang="en-GB" sz="1600" dirty="0" err="1">
                <a:latin typeface="Calibri"/>
                <a:cs typeface="Calibri"/>
              </a:rPr>
              <a:t>atributo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pode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assumir</a:t>
            </a:r>
            <a:endParaRPr lang="en-GB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Font typeface="Arial Narrow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latin typeface="Calibri"/>
                <a:cs typeface="Calibri"/>
              </a:rPr>
              <a:t>	</a:t>
            </a:r>
            <a:r>
              <a:rPr lang="en-GB" sz="1600" dirty="0" err="1">
                <a:latin typeface="Calibri"/>
                <a:cs typeface="Calibri"/>
              </a:rPr>
              <a:t>Exemplo</a:t>
            </a:r>
            <a:r>
              <a:rPr lang="en-GB" sz="1600" dirty="0">
                <a:latin typeface="Calibri"/>
                <a:cs typeface="Calibri"/>
              </a:rPr>
              <a:t>: Nome: </a:t>
            </a:r>
            <a:r>
              <a:rPr lang="en-GB" sz="1600" dirty="0" err="1">
                <a:latin typeface="Calibri"/>
                <a:cs typeface="Calibri"/>
              </a:rPr>
              <a:t>varchar</a:t>
            </a:r>
            <a:r>
              <a:rPr lang="en-GB" sz="1600" dirty="0">
                <a:latin typeface="Calibri"/>
                <a:cs typeface="Calibri"/>
              </a:rPr>
              <a:t> (20)- </a:t>
            </a:r>
            <a:r>
              <a:rPr lang="en-GB" sz="1600" dirty="0">
                <a:solidFill>
                  <a:srgbClr val="FF3300"/>
                </a:solidFill>
                <a:latin typeface="Calibri"/>
                <a:cs typeface="Calibri"/>
              </a:rPr>
              <a:t>Alexandra Maria Oliveira</a:t>
            </a:r>
          </a:p>
          <a:p>
            <a:pPr algn="ctr">
              <a:lnSpc>
                <a:spcPct val="150000"/>
              </a:lnSpc>
              <a:spcBef>
                <a:spcPts val="700"/>
              </a:spcBef>
              <a:buFont typeface="Arial Narrow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>
                <a:solidFill>
                  <a:srgbClr val="FF3300"/>
                </a:solidFill>
                <a:latin typeface="Calibri"/>
                <a:cs typeface="Calibri"/>
              </a:rPr>
              <a:t>viola a </a:t>
            </a:r>
            <a:r>
              <a:rPr lang="en-GB" sz="1600" dirty="0" err="1">
                <a:solidFill>
                  <a:srgbClr val="FF3300"/>
                </a:solidFill>
                <a:latin typeface="Calibri"/>
                <a:cs typeface="Calibri"/>
              </a:rPr>
              <a:t>regra</a:t>
            </a:r>
            <a:endParaRPr lang="en-GB" sz="1600" dirty="0">
              <a:solidFill>
                <a:srgbClr val="FF33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700"/>
              </a:spcBef>
              <a:buFont typeface="Arial Narrow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b="1" dirty="0" err="1">
                <a:latin typeface="Calibri"/>
                <a:cs typeface="Calibri"/>
              </a:rPr>
              <a:t>Vazio</a:t>
            </a:r>
            <a:r>
              <a:rPr lang="en-GB" sz="1600" dirty="0">
                <a:latin typeface="Calibri"/>
                <a:cs typeface="Calibri"/>
              </a:rPr>
              <a:t>: define se </a:t>
            </a:r>
            <a:r>
              <a:rPr lang="en-GB" sz="1600" dirty="0" err="1">
                <a:latin typeface="Calibri"/>
                <a:cs typeface="Calibri"/>
              </a:rPr>
              <a:t>os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atributos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podem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ou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não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ser</a:t>
            </a:r>
            <a:r>
              <a:rPr lang="en-GB" sz="1600" dirty="0">
                <a:latin typeface="Calibri"/>
                <a:cs typeface="Calibri"/>
              </a:rPr>
              <a:t> </a:t>
            </a:r>
            <a:r>
              <a:rPr lang="en-GB" sz="1600" dirty="0" err="1">
                <a:latin typeface="Calibri"/>
                <a:cs typeface="Calibri"/>
              </a:rPr>
              <a:t>vazios</a:t>
            </a:r>
            <a:endParaRPr lang="en-GB" sz="16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Restrições de Integridade</a:t>
            </a:r>
            <a:r>
              <a:rPr lang="pt-PT" sz="16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b="1" dirty="0">
                <a:latin typeface="Calibri" charset="0"/>
              </a:rPr>
              <a:t>Integridade Semântica</a:t>
            </a:r>
          </a:p>
          <a:p>
            <a:pPr lvl="2" eaLnBrk="1" hangingPunct="1">
              <a:lnSpc>
                <a:spcPct val="14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r>
              <a:rPr lang="pt-PT" sz="1600" dirty="0">
                <a:latin typeface="Calibri" charset="0"/>
              </a:rPr>
              <a:t>Conjunto de regras de negócio (não são garantidas pelo modelo)</a:t>
            </a:r>
          </a:p>
          <a:p>
            <a:pPr marL="0" indent="0">
              <a:lnSpc>
                <a:spcPct val="14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 charset="0"/>
              </a:rPr>
              <a:t>		Exemplos: </a:t>
            </a:r>
          </a:p>
          <a:p>
            <a:pPr lvl="2">
              <a:lnSpc>
                <a:spcPct val="14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 charset="0"/>
              </a:rPr>
              <a:t>O salário de um empregado deve ser menor ou igual ao do seu supervisor</a:t>
            </a:r>
          </a:p>
          <a:p>
            <a:pPr lvl="2">
              <a:lnSpc>
                <a:spcPct val="14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1600" dirty="0">
                <a:latin typeface="Calibri" charset="0"/>
              </a:rPr>
              <a:t>O  número de horas semanais de um empregado num projeto  não pode ser maior do que 50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  <a:buSzPct val="100000"/>
              <a:buFont typeface="Wingdings" charset="2"/>
              <a:buChar char="Ø"/>
            </a:pPr>
            <a:endParaRPr lang="pt-PT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4459288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Conceitos Básicos do MR</a:t>
            </a:r>
          </a:p>
          <a:p>
            <a:pPr marL="0" indent="533400" eaLnBrk="1" hangingPunct="1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sz="400" dirty="0">
                <a:latin typeface="Calibri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828800"/>
            <a:ext cx="7772400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A base de dados é um coleção de relações;</a:t>
            </a:r>
          </a:p>
          <a:p>
            <a:pPr marL="552450" lvl="1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Relação R = é a estrutura básica do MR e representa-se mediante uma Tabela;</a:t>
            </a:r>
          </a:p>
          <a:p>
            <a:pPr marL="552450" lvl="1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600" dirty="0" err="1">
                <a:latin typeface="Calibri"/>
                <a:cs typeface="Calibri"/>
              </a:rPr>
              <a:t>Tuplo</a:t>
            </a:r>
            <a:r>
              <a:rPr lang="pt-PT" sz="1600" dirty="0">
                <a:latin typeface="Calibri"/>
                <a:cs typeface="Calibri"/>
              </a:rPr>
              <a:t> = é uma ocorrência da relação. Representa-se mediante uma linha.</a:t>
            </a:r>
          </a:p>
          <a:p>
            <a:pPr marL="552450" lvl="1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 Atributos Ai =  representa as propriedades da relação e corresponde a uma coluna da tabela</a:t>
            </a:r>
          </a:p>
          <a:p>
            <a:pPr marL="552450" lvl="1" indent="-285750">
              <a:spcAft>
                <a:spcPts val="600"/>
              </a:spcAft>
              <a:buFont typeface="Wingdings" charset="2"/>
              <a:buChar char="v"/>
            </a:pPr>
            <a:r>
              <a:rPr lang="pt-PT" sz="1600" dirty="0">
                <a:latin typeface="Calibri"/>
                <a:cs typeface="Calibri"/>
              </a:rPr>
              <a:t>Domínio  = é o conjunto válido </a:t>
            </a:r>
          </a:p>
          <a:p>
            <a:pPr marL="266700" lvl="1"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      de valores que tem um atributo. </a:t>
            </a:r>
          </a:p>
          <a:p>
            <a:pPr marL="266700" lvl="1">
              <a:lnSpc>
                <a:spcPct val="150000"/>
              </a:lnSpc>
              <a:spcAft>
                <a:spcPts val="600"/>
              </a:spcAft>
            </a:pPr>
            <a:endParaRPr lang="pt-PT" sz="1600" dirty="0">
              <a:latin typeface="Calibri"/>
              <a:cs typeface="Calibri"/>
            </a:endParaRPr>
          </a:p>
          <a:p>
            <a:pPr marL="552450" lvl="1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v"/>
            </a:pPr>
            <a:endParaRPr lang="pt-PT" sz="1600" dirty="0">
              <a:latin typeface="Calibri"/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1400" y="4267200"/>
            <a:ext cx="5562600" cy="2286000"/>
            <a:chOff x="2333976" y="3733800"/>
            <a:chExt cx="6064157" cy="2685072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976" y="3733800"/>
              <a:ext cx="6018213" cy="2376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</p:pic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4494829" y="6083238"/>
              <a:ext cx="3903304" cy="33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000090"/>
                  </a:solidFill>
                </a:rPr>
                <a:t>Sailor</a:t>
              </a:r>
              <a:r>
                <a:rPr lang="en-US" sz="1400" dirty="0">
                  <a:solidFill>
                    <a:srgbClr val="000090"/>
                  </a:solidFill>
                </a:rPr>
                <a:t>(</a:t>
              </a:r>
              <a:r>
                <a:rPr lang="en-US" sz="1400" u="sng" dirty="0" err="1">
                  <a:solidFill>
                    <a:srgbClr val="000090"/>
                  </a:solidFill>
                </a:rPr>
                <a:t>sid</a:t>
              </a:r>
              <a:r>
                <a:rPr lang="en-US" sz="1400" dirty="0" err="1">
                  <a:solidFill>
                    <a:srgbClr val="000090"/>
                  </a:solidFill>
                </a:rPr>
                <a:t>,nome,login,age,gpa</a:t>
              </a:r>
              <a:r>
                <a:rPr lang="en-US" sz="1400" dirty="0">
                  <a:solidFill>
                    <a:srgbClr val="00009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11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459288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Passos básicos para o design de uma BD relacional</a:t>
            </a:r>
          </a:p>
          <a:p>
            <a:pPr marL="0" indent="0" eaLnBrk="1" hangingPunct="1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pt-PT" sz="400" dirty="0">
              <a:latin typeface="Calibri" charset="0"/>
            </a:endParaRPr>
          </a:p>
          <a:p>
            <a:pPr marL="685800" lvl="1" indent="-342900">
              <a:lnSpc>
                <a:spcPct val="13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sz="1600" dirty="0">
                <a:latin typeface="Calibri" charset="0"/>
              </a:rPr>
              <a:t>Determinar o propósito  do sistema</a:t>
            </a:r>
          </a:p>
          <a:p>
            <a:pPr marL="685800" lvl="1" indent="-342900">
              <a:lnSpc>
                <a:spcPct val="13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sz="1600" dirty="0">
                <a:latin typeface="Calibri" charset="0"/>
              </a:rPr>
              <a:t>Determinar quais as entidades/tabelas e os respectivos</a:t>
            </a:r>
          </a:p>
          <a:p>
            <a:pPr marL="342900" lvl="1" indent="0">
              <a:lnSpc>
                <a:spcPct val="130000"/>
              </a:lnSpc>
              <a:spcAft>
                <a:spcPts val="600"/>
              </a:spcAft>
              <a:buSzPct val="100000"/>
              <a:buNone/>
            </a:pPr>
            <a:r>
              <a:rPr lang="pt-PT" sz="1600" dirty="0">
                <a:latin typeface="Calibri" charset="0"/>
              </a:rPr>
              <a:t>         atributos a incluir;</a:t>
            </a:r>
          </a:p>
          <a:p>
            <a:pPr marL="685800" lvl="1" indent="-342900">
              <a:lnSpc>
                <a:spcPct val="130000"/>
              </a:lnSpc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pt-PT" sz="1600" dirty="0">
                <a:latin typeface="Calibri" charset="0"/>
              </a:rPr>
              <a:t>Identificar chaves primárias;</a:t>
            </a:r>
          </a:p>
          <a:p>
            <a:pPr marL="685800" lvl="1" indent="-342900">
              <a:lnSpc>
                <a:spcPct val="130000"/>
              </a:lnSpc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pt-PT" sz="1600" dirty="0">
                <a:latin typeface="Calibri" charset="0"/>
              </a:rPr>
              <a:t>Determinar as relações entre as tabelas;</a:t>
            </a:r>
          </a:p>
          <a:p>
            <a:pPr marL="685800" lvl="1" indent="-342900">
              <a:lnSpc>
                <a:spcPct val="130000"/>
              </a:lnSpc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pt-PT" sz="1600" dirty="0">
                <a:latin typeface="Calibri" charset="0"/>
              </a:rPr>
              <a:t>Refinar o design (normalização)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715000" y="2286000"/>
            <a:ext cx="8382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9400" y="3048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MODELO RELACIONAL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0438" y="3733800"/>
            <a:ext cx="2578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Calibri" charset="0"/>
              </a:rPr>
              <a:t>modelo lógico das BD relacionais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67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1524000"/>
          </a:xfrm>
        </p:spPr>
        <p:txBody>
          <a:bodyPr>
            <a:normAutofit lnSpcReduction="10000"/>
          </a:bodyPr>
          <a:lstStyle/>
          <a:p>
            <a:pPr marL="355600" lvl="1" indent="-3556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pt-PT" sz="1600" b="1" dirty="0">
                <a:latin typeface="Calibri" charset="0"/>
              </a:rPr>
              <a:t>Determinar o propósito  do sistema</a:t>
            </a:r>
          </a:p>
          <a:p>
            <a:pPr marL="723900" lvl="2" indent="-368300">
              <a:lnSpc>
                <a:spcPct val="110000"/>
              </a:lnSpc>
              <a:spcAft>
                <a:spcPts val="600"/>
              </a:spcAft>
              <a:buSzPct val="100000"/>
            </a:pPr>
            <a:r>
              <a:rPr lang="pt-PT" sz="1600" dirty="0">
                <a:latin typeface="Calibri" charset="0"/>
              </a:rPr>
              <a:t>É necessário efetuar a análise de requisitos do sistema;</a:t>
            </a:r>
          </a:p>
          <a:p>
            <a:pPr marL="723900" lvl="2" indent="-368300">
              <a:lnSpc>
                <a:spcPct val="110000"/>
              </a:lnSpc>
              <a:spcAft>
                <a:spcPts val="600"/>
              </a:spcAft>
              <a:buSzPct val="100000"/>
            </a:pPr>
            <a:r>
              <a:rPr lang="pt-PT" sz="1600" dirty="0">
                <a:latin typeface="Calibri" charset="0"/>
              </a:rPr>
              <a:t>Começar a construir o esquema relacional da Base e dados;</a:t>
            </a:r>
          </a:p>
          <a:p>
            <a:pPr marL="723900" lvl="3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sz="1600" dirty="0">
                <a:latin typeface="Calibri" charset="0"/>
              </a:rPr>
              <a:t>.......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67551"/>
              </p:ext>
            </p:extLst>
          </p:nvPr>
        </p:nvGraphicFramePr>
        <p:xfrm>
          <a:off x="4191000" y="5105400"/>
          <a:ext cx="4638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Visio" r:id="rId3" imgW="5994400" imgH="2387600" progId="Visio.Drawing.11">
                  <p:embed/>
                </p:oleObj>
              </mc:Choice>
              <mc:Fallback>
                <p:oleObj name="Visio" r:id="rId3" imgW="5994400" imgH="2387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4638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762000" y="3048000"/>
            <a:ext cx="7391400" cy="1792288"/>
            <a:chOff x="107504" y="1691516"/>
            <a:chExt cx="7848872" cy="2097524"/>
          </a:xfrm>
        </p:grpSpPr>
        <p:sp>
          <p:nvSpPr>
            <p:cNvPr id="10" name="Rectangle 9"/>
            <p:cNvSpPr/>
            <p:nvPr/>
          </p:nvSpPr>
          <p:spPr>
            <a:xfrm>
              <a:off x="394852" y="1701043"/>
              <a:ext cx="7561524" cy="2087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07504" y="1691516"/>
              <a:ext cx="7776863" cy="2017960"/>
              <a:chOff x="1043608" y="1836105"/>
              <a:chExt cx="8305388" cy="2026647"/>
            </a:xfrm>
          </p:grpSpPr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2915816" y="2416239"/>
                <a:ext cx="4464496" cy="361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 dirty="0" err="1"/>
                  <a:t>Factura</a:t>
                </a:r>
                <a:r>
                  <a:rPr lang="en-US" sz="1400" dirty="0"/>
                  <a:t> (</a:t>
                </a:r>
                <a:r>
                  <a:rPr lang="en-US" sz="1400" b="1" u="sng" dirty="0" err="1"/>
                  <a:t>NºFactura</a:t>
                </a:r>
                <a:r>
                  <a:rPr lang="en-US" sz="1400" dirty="0"/>
                  <a:t>, data, 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Codcliente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3730974" y="3501008"/>
                <a:ext cx="4464496" cy="361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/>
                  <a:t>Produto  (</a:t>
                </a:r>
                <a:r>
                  <a:rPr lang="en-US" sz="1400" b="1"/>
                  <a:t>Codproduto</a:t>
                </a:r>
                <a:r>
                  <a:rPr lang="en-US" sz="1400"/>
                  <a:t>, nome, preço)</a:t>
                </a:r>
              </a:p>
            </p:txBody>
          </p:sp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4211959" y="1836105"/>
                <a:ext cx="5137037" cy="361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429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lvl="1" eaLnBrk="1" hangingPunct="1"/>
                <a:r>
                  <a:rPr lang="en-US" sz="1400"/>
                  <a:t>Cliente( </a:t>
                </a:r>
                <a:r>
                  <a:rPr lang="en-US" sz="1400" b="1" u="sng"/>
                  <a:t>Cod_cliente</a:t>
                </a:r>
                <a:r>
                  <a:rPr lang="en-US" sz="1400"/>
                  <a:t>, nome, morada, nif)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3608" y="2930046"/>
                <a:ext cx="7200565" cy="6149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4487" lvl="1">
                  <a:defRPr/>
                </a:pPr>
                <a:r>
                  <a:rPr lang="en-US" sz="1400" dirty="0" err="1"/>
                  <a:t>Factura</a:t>
                </a:r>
                <a:r>
                  <a:rPr lang="en-US" sz="1400" dirty="0"/>
                  <a:t>/</a:t>
                </a:r>
                <a:r>
                  <a:rPr lang="en-US" sz="1400" dirty="0" err="1"/>
                  <a:t>Produto</a:t>
                </a:r>
                <a:r>
                  <a:rPr lang="en-US" sz="1400" dirty="0"/>
                  <a:t> ( </a:t>
                </a:r>
                <a:r>
                  <a:rPr lang="en-US" sz="1400" b="1" u="sng" dirty="0" err="1">
                    <a:solidFill>
                      <a:srgbClr val="FF0000"/>
                    </a:solidFill>
                  </a:rPr>
                  <a:t>NºFactura</a:t>
                </a:r>
                <a:r>
                  <a:rPr lang="en-US" sz="1400" b="1" u="sng" dirty="0">
                    <a:solidFill>
                      <a:srgbClr val="FF0000"/>
                    </a:solidFill>
                  </a:rPr>
                  <a:t>, </a:t>
                </a:r>
                <a:r>
                  <a:rPr lang="en-US" sz="1400" b="1" u="sng" dirty="0" err="1">
                    <a:solidFill>
                      <a:srgbClr val="FF0000"/>
                    </a:solidFill>
                  </a:rPr>
                  <a:t>CodProdut</a:t>
                </a:r>
                <a:r>
                  <a:rPr lang="en-US" sz="1400" dirty="0" err="1"/>
                  <a:t>o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quantidade</a:t>
                </a:r>
                <a:r>
                  <a:rPr lang="en-US" sz="1400" dirty="0"/>
                  <a:t>)</a:t>
                </a:r>
              </a:p>
              <a:p>
                <a:pPr lvl="1">
                  <a:defRPr/>
                </a:pPr>
                <a:endParaRPr lang="en-US" sz="1400" dirty="0"/>
              </a:p>
            </p:txBody>
          </p:sp>
          <p:cxnSp>
            <p:nvCxnSpPr>
              <p:cNvPr id="17" name="Curved Connector 16"/>
              <p:cNvCxnSpPr/>
              <p:nvPr/>
            </p:nvCxnSpPr>
            <p:spPr>
              <a:xfrm rot="5400000" flipH="1" flipV="1">
                <a:off x="6087304" y="2305002"/>
                <a:ext cx="420992" cy="10511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/>
              <p:nvPr/>
            </p:nvCxnSpPr>
            <p:spPr>
              <a:xfrm rot="5400000" flipH="1" flipV="1">
                <a:off x="3962823" y="2698560"/>
                <a:ext cx="310959" cy="33061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/>
              <p:nvPr/>
            </p:nvCxnSpPr>
            <p:spPr>
              <a:xfrm rot="16200000" flipH="1">
                <a:off x="5189816" y="3261620"/>
                <a:ext cx="428966" cy="35265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990600" y="5334000"/>
            <a:ext cx="2376488" cy="11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8900" indent="-88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1200"/>
              </a:spcAft>
              <a:buClr>
                <a:schemeClr val="accent1"/>
              </a:buClr>
              <a:buFont typeface="Wingdings" charset="0"/>
              <a:buChar char="§"/>
            </a:pPr>
            <a:r>
              <a:rPr lang="en-US" sz="1200" b="1" dirty="0"/>
              <a:t> </a:t>
            </a:r>
            <a:r>
              <a:rPr lang="en-US" sz="1200" b="1" dirty="0" err="1"/>
              <a:t>Por</a:t>
            </a:r>
            <a:r>
              <a:rPr lang="en-US" sz="1200" b="1" dirty="0"/>
              <a:t> </a:t>
            </a:r>
            <a:r>
              <a:rPr lang="en-US" sz="1200" b="1" dirty="0" err="1"/>
              <a:t>questão</a:t>
            </a:r>
            <a:r>
              <a:rPr lang="en-US" sz="1200" b="1" dirty="0"/>
              <a:t> de </a:t>
            </a:r>
            <a:r>
              <a:rPr lang="en-US" sz="1200" b="1" dirty="0" err="1"/>
              <a:t>simplificação</a:t>
            </a:r>
            <a:r>
              <a:rPr lang="en-US" sz="1200" b="1" dirty="0"/>
              <a:t> da </a:t>
            </a:r>
            <a:r>
              <a:rPr lang="en-US" sz="1200" b="1" dirty="0" err="1"/>
              <a:t>leitura</a:t>
            </a:r>
            <a:r>
              <a:rPr lang="en-US" sz="1200" b="1" dirty="0"/>
              <a:t> do </a:t>
            </a:r>
            <a:r>
              <a:rPr lang="en-US" sz="1200" b="1" dirty="0" err="1"/>
              <a:t>esquema</a:t>
            </a:r>
            <a:r>
              <a:rPr lang="en-US" sz="1200" b="1" dirty="0"/>
              <a:t> </a:t>
            </a:r>
            <a:r>
              <a:rPr lang="en-US" sz="1200" b="1" dirty="0" err="1"/>
              <a:t>relacional</a:t>
            </a:r>
            <a:r>
              <a:rPr lang="en-US" sz="1200" b="1" dirty="0"/>
              <a:t>, </a:t>
            </a:r>
            <a:r>
              <a:rPr lang="en-US" sz="1200" b="1" dirty="0" err="1"/>
              <a:t>optaremos</a:t>
            </a:r>
            <a:r>
              <a:rPr lang="en-US" sz="1200" b="1" dirty="0"/>
              <a:t> </a:t>
            </a:r>
            <a:r>
              <a:rPr lang="en-US" sz="1200" b="1" dirty="0" err="1"/>
              <a:t>por</a:t>
            </a:r>
            <a:r>
              <a:rPr lang="en-US" sz="1200" b="1" dirty="0"/>
              <a:t> </a:t>
            </a:r>
            <a:r>
              <a:rPr lang="en-US" sz="1200" b="1" dirty="0" err="1"/>
              <a:t>esta</a:t>
            </a:r>
            <a:r>
              <a:rPr lang="en-US" sz="1200" b="1" dirty="0"/>
              <a:t> </a:t>
            </a:r>
            <a:r>
              <a:rPr lang="en-US" sz="1200" b="1" dirty="0" err="1"/>
              <a:t>notação</a:t>
            </a:r>
            <a:r>
              <a:rPr lang="en-US" sz="1200" b="1" dirty="0"/>
              <a:t> 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52800" y="5638800"/>
            <a:ext cx="576262" cy="2873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5410200"/>
            <a:ext cx="5486400" cy="6971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177800" lvl="2">
              <a:lnSpc>
                <a:spcPct val="110000"/>
              </a:lnSpc>
              <a:spcAft>
                <a:spcPts val="600"/>
              </a:spcAft>
              <a:buSzPct val="100000"/>
            </a:pPr>
            <a:r>
              <a:rPr lang="pt-PT" b="1" dirty="0">
                <a:latin typeface="Calibri"/>
                <a:cs typeface="Calibri"/>
              </a:rPr>
              <a:t>No modelo relacional os atributos </a:t>
            </a:r>
            <a:r>
              <a:rPr lang="pt-PT" b="1" dirty="0" err="1">
                <a:latin typeface="Calibri"/>
                <a:cs typeface="Calibri"/>
              </a:rPr>
              <a:t>não</a:t>
            </a:r>
            <a:r>
              <a:rPr lang="pt-PT" b="1" dirty="0">
                <a:latin typeface="Calibri"/>
                <a:cs typeface="Calibri"/>
              </a:rPr>
              <a:t> podem ser do tipo composto ou </a:t>
            </a:r>
            <a:r>
              <a:rPr lang="pt-PT" b="1" dirty="0" err="1">
                <a:latin typeface="Calibri"/>
                <a:cs typeface="Calibri"/>
              </a:rPr>
              <a:t>multi</a:t>
            </a:r>
            <a:r>
              <a:rPr lang="pt-PT" b="1" dirty="0">
                <a:latin typeface="Calibri"/>
                <a:cs typeface="Calibri"/>
              </a:rPr>
              <a:t>-valor;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3810000"/>
          </a:xfrm>
        </p:spPr>
        <p:txBody>
          <a:bodyPr>
            <a:normAutofit/>
          </a:bodyPr>
          <a:lstStyle/>
          <a:p>
            <a:pPr marL="0" lvl="1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pt-PT" b="1" dirty="0">
                <a:latin typeface="Calibri" charset="0"/>
              </a:rPr>
              <a:t>2. </a:t>
            </a:r>
            <a:r>
              <a:rPr lang="pt-PT" sz="1600" b="1" dirty="0">
                <a:latin typeface="Calibri" charset="0"/>
              </a:rPr>
              <a:t>Determinar quais as tabelas/entidades e respectivos atributos a incluir;</a:t>
            </a:r>
          </a:p>
          <a:p>
            <a:pPr marL="444500" lvl="1" indent="-26670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Cada tabela deve conter informações sobre um assunto e cada atributo de uma tabela contém fatos individuais sobre o assunto da tabela ;</a:t>
            </a:r>
          </a:p>
          <a:p>
            <a:pPr marL="444500" lvl="1" indent="-266700">
              <a:lnSpc>
                <a:spcPct val="110000"/>
              </a:lnSpc>
              <a:spcAft>
                <a:spcPts val="600"/>
              </a:spcAft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Ao esboçar os atributos, ter em mente as seguintes dicas: </a:t>
            </a:r>
          </a:p>
          <a:p>
            <a:pPr marL="723900" lvl="2" indent="-279400"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 charset="0"/>
              </a:rPr>
              <a:t>Relacionar cada atributo diretamente com o assunto da tabela;</a:t>
            </a:r>
          </a:p>
          <a:p>
            <a:pPr marL="723900" lvl="2" indent="-279400"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 charset="0"/>
              </a:rPr>
              <a:t>Não incluir dados derivados ou calculados (dados que são o resultado de uma expressão).</a:t>
            </a:r>
          </a:p>
          <a:p>
            <a:pPr marL="723900" lvl="2" indent="-279400">
              <a:spcAft>
                <a:spcPts val="600"/>
              </a:spcAft>
              <a:buSzPct val="100000"/>
              <a:buFont typeface="Wingdings" charset="2"/>
              <a:buChar char="ü"/>
            </a:pPr>
            <a:r>
              <a:rPr lang="pt-PT" sz="1600" dirty="0">
                <a:latin typeface="Calibri" charset="0"/>
              </a:rPr>
              <a:t>Incluir todas as informações que  precisa.</a:t>
            </a:r>
          </a:p>
          <a:p>
            <a:pPr marL="723900" lvl="2" indent="-279400">
              <a:buSzPct val="100000"/>
              <a:buFont typeface="Wingdings" charset="2"/>
              <a:buChar char="ü"/>
            </a:pPr>
            <a:r>
              <a:rPr lang="pt-PT" sz="1600" dirty="0">
                <a:latin typeface="Calibri" charset="0"/>
              </a:rPr>
              <a:t>Armazenar informações nas suas partes lógicas mais pequenas .</a:t>
            </a:r>
          </a:p>
          <a:p>
            <a:pPr marL="723900" lvl="2" indent="-279400">
              <a:buSzPct val="100000"/>
              <a:buFont typeface="Wingdings" charset="2"/>
              <a:buChar char="ü"/>
            </a:pPr>
            <a:r>
              <a:rPr lang="pt-PT" sz="1600" b="1" dirty="0">
                <a:latin typeface="Calibri" charset="0"/>
              </a:rPr>
              <a:t>Os atributos têm de ser atómicos</a:t>
            </a: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r>
              <a:rPr lang="pt-PT" sz="1600" dirty="0">
                <a:latin typeface="Calibri"/>
                <a:cs typeface="Calibri"/>
              </a:rPr>
              <a:t>		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7"/>
          <a:stretch>
            <a:fillRect/>
          </a:stretch>
        </p:blipFill>
        <p:spPr bwMode="auto">
          <a:xfrm>
            <a:off x="7239000" y="5029200"/>
            <a:ext cx="1652337" cy="1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-262" t="48705" r="80699" b="135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447800"/>
            <a:ext cx="845820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Aft>
                <a:spcPts val="600"/>
              </a:spcAft>
            </a:pPr>
            <a:r>
              <a:rPr lang="pt-PT" sz="1600" b="1" dirty="0">
                <a:latin typeface="Calibri" charset="0"/>
              </a:rPr>
              <a:t>3</a:t>
            </a:r>
            <a:r>
              <a:rPr lang="pt-PT" b="1" dirty="0">
                <a:latin typeface="Calibri" charset="0"/>
              </a:rPr>
              <a:t>. Identificar chaves primárias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lang="pt-PT" sz="600" dirty="0">
              <a:latin typeface="Calibri"/>
              <a:cs typeface="Calibri"/>
            </a:endParaRP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No modelo relacional, uma tabela não pode conter linhas duplicadas, porque isso criaria ambiguidades na recuperação. 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Para garantir a singularidade, cada tabela deve ter uma coluna (ou um conjunto de colunas), chamada </a:t>
            </a:r>
            <a:r>
              <a:rPr lang="pt-PT" sz="1600" b="1" dirty="0">
                <a:latin typeface="Calibri"/>
                <a:cs typeface="Calibri"/>
              </a:rPr>
              <a:t>chave primária</a:t>
            </a:r>
            <a:r>
              <a:rPr lang="pt-PT" sz="1600" dirty="0">
                <a:latin typeface="Calibri"/>
                <a:cs typeface="Calibri"/>
              </a:rPr>
              <a:t>, que identifica exclusivamente todos os registos da tabela. </a:t>
            </a: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Podem existir vários atributos cujos valores identificam exclusivamente uma ocorrência dessa tabela </a:t>
            </a:r>
            <a:r>
              <a:rPr lang="pt-PT" sz="1600" b="1" dirty="0">
                <a:latin typeface="Calibri"/>
                <a:cs typeface="Calibri"/>
              </a:rPr>
              <a:t>: chaves candidatas. A chave primária  é uma das chaves candidatas.</a:t>
            </a:r>
          </a:p>
          <a:p>
            <a:pPr marL="533400" lvl="2" indent="-177800">
              <a:spcAft>
                <a:spcPts val="600"/>
              </a:spcAft>
            </a:pPr>
            <a:r>
              <a:rPr lang="pt-PT" b="1" dirty="0">
                <a:latin typeface="Calibri" charset="0"/>
              </a:rPr>
              <a:t>Exemplo</a:t>
            </a:r>
            <a:r>
              <a:rPr lang="pt-PT" dirty="0">
                <a:latin typeface="Calibri" charset="0"/>
              </a:rPr>
              <a:t>:</a:t>
            </a:r>
          </a:p>
          <a:p>
            <a:pPr marL="990600">
              <a:spcAft>
                <a:spcPts val="600"/>
              </a:spcAft>
            </a:pPr>
            <a:r>
              <a:rPr lang="pt-PT" b="1" i="1" dirty="0" err="1">
                <a:latin typeface="Calibri" charset="0"/>
              </a:rPr>
              <a:t>bi</a:t>
            </a:r>
            <a:r>
              <a:rPr lang="pt-PT" dirty="0">
                <a:latin typeface="Calibri" charset="0"/>
              </a:rPr>
              <a:t> e </a:t>
            </a:r>
            <a:r>
              <a:rPr lang="pt-PT" b="1" i="1" dirty="0">
                <a:latin typeface="Calibri" charset="0"/>
              </a:rPr>
              <a:t>número contribuinte</a:t>
            </a:r>
            <a:r>
              <a:rPr lang="pt-PT" dirty="0">
                <a:latin typeface="Calibri" charset="0"/>
              </a:rPr>
              <a:t> são atributos que são chaves candidatas da entidade </a:t>
            </a:r>
            <a:r>
              <a:rPr lang="pt-PT" b="1" i="1" dirty="0">
                <a:latin typeface="Calibri" charset="0"/>
              </a:rPr>
              <a:t>Funcionário</a:t>
            </a:r>
            <a:endParaRPr lang="pt-PT" sz="1600" b="1" dirty="0">
              <a:latin typeface="Calibri"/>
              <a:cs typeface="Calibri"/>
            </a:endParaRP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endParaRPr lang="pt-PT" sz="16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447800"/>
            <a:ext cx="8458200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pt-PT" sz="1600" b="1" dirty="0">
                <a:latin typeface="Calibri" charset="0"/>
              </a:rPr>
              <a:t>3</a:t>
            </a:r>
            <a:r>
              <a:rPr lang="pt-PT" b="1" dirty="0">
                <a:latin typeface="Calibri" charset="0"/>
              </a:rPr>
              <a:t>. Identificar chaves primárias</a:t>
            </a:r>
          </a:p>
          <a:p>
            <a:pPr>
              <a:lnSpc>
                <a:spcPct val="130000"/>
              </a:lnSpc>
            </a:pPr>
            <a:endParaRPr lang="pt-PT" sz="600" dirty="0">
              <a:latin typeface="Calibri"/>
              <a:cs typeface="Calibri"/>
            </a:endParaRP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 charset="0"/>
              </a:rPr>
              <a:t>Uma chave primária pode ser formada pela combinação de pelo menos dois ou mais atributos sendo nesse caso chamada </a:t>
            </a:r>
            <a:r>
              <a:rPr lang="pt-PT" sz="1600" b="1" dirty="0">
                <a:latin typeface="Calibri" charset="0"/>
              </a:rPr>
              <a:t>chave composta .</a:t>
            </a:r>
          </a:p>
          <a:p>
            <a:pPr marL="285750" lvl="1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  chave primária também é usada para fazer referência a outras tabelas (a serem elaboradas posteriormente).</a:t>
            </a:r>
          </a:p>
          <a:p>
            <a:pPr>
              <a:lnSpc>
                <a:spcPct val="130000"/>
              </a:lnSpc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657600"/>
            <a:ext cx="5912748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8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0"/>
            <a:ext cx="8153400" cy="47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"/>
            </a:pP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Dicas a seguir: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PT" sz="300" dirty="0">
              <a:latin typeface="Calibri"/>
              <a:cs typeface="Calibri"/>
            </a:endParaRPr>
          </a:p>
          <a:p>
            <a:pPr marL="622300" indent="-3556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Os valores da chave primária devem ser únicos (isto é, sem valor duplicado).</a:t>
            </a:r>
          </a:p>
          <a:p>
            <a:pPr marL="622300" indent="-3556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A chave primária deve sempre ter um valor. Por outras palavras, não deve conter NULL. </a:t>
            </a:r>
          </a:p>
          <a:p>
            <a:pPr marL="622300" indent="-3556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A chave primária deve ser simples e familiar;</a:t>
            </a:r>
          </a:p>
          <a:p>
            <a:pPr marL="622300" indent="-355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O valor da chave primária não deve ser alterado. A chave primária é usada para fazer referência a outras tabelas. Se alterarmos o seu valor, é necessário alterar todas as referências; Caso contrário, as referências serão perdidas;</a:t>
            </a:r>
          </a:p>
          <a:p>
            <a:pPr marL="622300" indent="-3556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A chave primária geralmente é constituída por uma coluna única (por exemplo, </a:t>
            </a:r>
            <a:r>
              <a:rPr lang="pt-PT" sz="1600" dirty="0" err="1">
                <a:latin typeface="Calibri"/>
                <a:cs typeface="Calibri"/>
              </a:rPr>
              <a:t>codigo_cliente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codigo_produto</a:t>
            </a:r>
            <a:r>
              <a:rPr lang="pt-PT" sz="1600" dirty="0">
                <a:latin typeface="Calibri"/>
                <a:cs typeface="Calibri"/>
              </a:rPr>
              <a:t>). Mas também pode constituir várias colunas.  Deve-se usar o menor número de colunas possível.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PT" sz="1600" dirty="0">
              <a:latin typeface="Calibri"/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PT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188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2089</Words>
  <Application>Microsoft Macintosh PowerPoint</Application>
  <PresentationFormat>On-screen Show (4:3)</PresentationFormat>
  <Paragraphs>251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Georgia</vt:lpstr>
      <vt:lpstr>Times New Roman</vt:lpstr>
      <vt:lpstr>Wingdings</vt:lpstr>
      <vt:lpstr>Project Status Report</vt:lpstr>
      <vt:lpstr>Visio</vt:lpstr>
      <vt:lpstr>BASE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2019-11-08T22:24:34Z</dcterms:modified>
</cp:coreProperties>
</file>