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9" r:id="rId2"/>
    <p:sldId id="291" r:id="rId3"/>
    <p:sldId id="292" r:id="rId4"/>
    <p:sldId id="263" r:id="rId5"/>
    <p:sldId id="295" r:id="rId6"/>
    <p:sldId id="282" r:id="rId7"/>
    <p:sldId id="296" r:id="rId8"/>
    <p:sldId id="298" r:id="rId9"/>
    <p:sldId id="274" r:id="rId10"/>
    <p:sldId id="301" r:id="rId11"/>
    <p:sldId id="302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91"/>
            <p14:sldId id="292"/>
            <p14:sldId id="263"/>
            <p14:sldId id="295"/>
            <p14:sldId id="282"/>
            <p14:sldId id="296"/>
            <p14:sldId id="298"/>
            <p14:sldId id="274"/>
            <p14:sldId id="301"/>
            <p14:sldId id="302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17" autoAdjust="0"/>
    <p:restoredTop sz="91296" autoAdjust="0"/>
  </p:normalViewPr>
  <p:slideViewPr>
    <p:cSldViewPr>
      <p:cViewPr varScale="1">
        <p:scale>
          <a:sx n="79" d="100"/>
          <a:sy n="79" d="100"/>
        </p:scale>
        <p:origin x="1120" y="18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pt-PT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1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30480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 err="1">
                <a:solidFill>
                  <a:schemeClr val="bg1"/>
                </a:solidFill>
              </a:rPr>
              <a:t>Structured</a:t>
            </a:r>
            <a:r>
              <a:rPr lang="pt-PT" sz="3600" noProof="0" dirty="0">
                <a:solidFill>
                  <a:schemeClr val="bg1"/>
                </a:solidFill>
              </a:rPr>
              <a:t> </a:t>
            </a:r>
            <a:r>
              <a:rPr lang="pt-PT" sz="3600" noProof="0" dirty="0" err="1">
                <a:solidFill>
                  <a:schemeClr val="bg1"/>
                </a:solidFill>
              </a:rPr>
              <a:t>Query</a:t>
            </a:r>
            <a:r>
              <a:rPr lang="pt-PT" sz="3600" noProof="0" dirty="0">
                <a:solidFill>
                  <a:schemeClr val="bg1"/>
                </a:solidFill>
              </a:rPr>
              <a:t> </a:t>
            </a:r>
            <a:r>
              <a:rPr lang="pt-PT" sz="3600" noProof="0" dirty="0" err="1">
                <a:solidFill>
                  <a:schemeClr val="bg1"/>
                </a:solidFill>
              </a:rPr>
              <a:t>Language</a:t>
            </a:r>
            <a:r>
              <a:rPr lang="pt-PT" sz="3600" noProof="0" dirty="0">
                <a:solidFill>
                  <a:schemeClr val="bg1"/>
                </a:solidFill>
              </a:rPr>
              <a:t> (SQL)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30480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352800"/>
            <a:ext cx="3581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2743200" cy="45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Teóricas- Práticas</a:t>
            </a:r>
          </a:p>
          <a:p>
            <a:pPr>
              <a:lnSpc>
                <a:spcPct val="80000"/>
              </a:lnSpc>
            </a:pPr>
            <a:r>
              <a:rPr lang="pt-PT" sz="1200"/>
              <a:t>  </a:t>
            </a:r>
            <a:endParaRPr lang="pt-PT" sz="10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D435C0-AD2C-0C41-B518-84E3EA196229}" type="slidenum">
              <a:rPr lang="pt-PT" sz="1200">
                <a:latin typeface="Garamond" charset="0"/>
              </a:rPr>
              <a:pPr eaLnBrk="1" hangingPunct="1"/>
              <a:t>10</a:t>
            </a:fld>
            <a:endParaRPr lang="pt-PT" sz="1200">
              <a:latin typeface="Garamond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716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 err="1">
                <a:latin typeface="Garamond" charset="0"/>
              </a:rPr>
              <a:t>Join</a:t>
            </a:r>
            <a:r>
              <a:rPr lang="pt-PT" sz="3600" dirty="0">
                <a:latin typeface="Garamond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F011-88B9-074C-828A-EFA048C14E2F}"/>
              </a:ext>
            </a:extLst>
          </p:cNvPr>
          <p:cNvSpPr/>
          <p:nvPr/>
        </p:nvSpPr>
        <p:spPr>
          <a:xfrm>
            <a:off x="413657" y="2156558"/>
            <a:ext cx="4316186" cy="115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table1.column, table2. column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table1, table2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table1. column1 = table2. column2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040818-599F-2648-8C25-7633EE6172B5}"/>
              </a:ext>
            </a:extLst>
          </p:cNvPr>
          <p:cNvSpPr/>
          <p:nvPr/>
        </p:nvSpPr>
        <p:spPr>
          <a:xfrm>
            <a:off x="4914900" y="2150126"/>
            <a:ext cx="4201886" cy="115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table1.column, table2. column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table1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table2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table1. column1= table2. column2;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D6D1C-DA4F-D646-BF85-EE6518B18FDF}"/>
              </a:ext>
            </a:extLst>
          </p:cNvPr>
          <p:cNvSpPr/>
          <p:nvPr/>
        </p:nvSpPr>
        <p:spPr>
          <a:xfrm>
            <a:off x="255815" y="5576330"/>
            <a:ext cx="8436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Table1. column1 = table2. column2 é a condição que une (ou relaciona) as tabelas.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4A0E2-80B6-1F45-80CE-E63010F862F8}"/>
              </a:ext>
            </a:extLst>
          </p:cNvPr>
          <p:cNvSpPr/>
          <p:nvPr/>
        </p:nvSpPr>
        <p:spPr>
          <a:xfrm>
            <a:off x="1785257" y="3661260"/>
            <a:ext cx="5116286" cy="1524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	table1.column, table2.column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	table1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[LEFT|RIGHT|FULL OUTER JOIN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table2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ON (table1.column1 = table2.column2)]</a:t>
            </a:r>
          </a:p>
        </p:txBody>
      </p:sp>
    </p:spTree>
    <p:extLst>
      <p:ext uri="{BB962C8B-B14F-4D97-AF65-F5344CB8AC3E}">
        <p14:creationId xmlns:p14="http://schemas.microsoft.com/office/powerpoint/2010/main" val="271965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D435C0-AD2C-0C41-B518-84E3EA196229}" type="slidenum">
              <a:rPr lang="pt-PT" sz="1200">
                <a:latin typeface="Garamond" charset="0"/>
              </a:rPr>
              <a:pPr eaLnBrk="1" hangingPunct="1"/>
              <a:t>11</a:t>
            </a:fld>
            <a:endParaRPr lang="pt-PT" sz="1200">
              <a:latin typeface="Garamond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716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Tipos de </a:t>
            </a:r>
            <a:r>
              <a:rPr lang="pt-PT" sz="3600" dirty="0" err="1">
                <a:latin typeface="Garamond" charset="0"/>
              </a:rPr>
              <a:t>Join</a:t>
            </a:r>
            <a:r>
              <a:rPr lang="pt-PT" sz="3600" dirty="0">
                <a:latin typeface="Garamond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9ABA4-ED9B-5E42-8778-87638EA02548}"/>
              </a:ext>
            </a:extLst>
          </p:cNvPr>
          <p:cNvSpPr/>
          <p:nvPr/>
        </p:nvSpPr>
        <p:spPr>
          <a:xfrm>
            <a:off x="842504" y="1983437"/>
            <a:ext cx="1523063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Inner joins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06F215-2D16-D844-837E-B0E2E3762C38}"/>
              </a:ext>
            </a:extLst>
          </p:cNvPr>
          <p:cNvGrpSpPr/>
          <p:nvPr/>
        </p:nvGrpSpPr>
        <p:grpSpPr>
          <a:xfrm>
            <a:off x="3768167" y="2548947"/>
            <a:ext cx="5169003" cy="1565853"/>
            <a:chOff x="381000" y="3200400"/>
            <a:chExt cx="8356600" cy="2085975"/>
          </a:xfrm>
        </p:grpSpPr>
        <p:grpSp>
          <p:nvGrpSpPr>
            <p:cNvPr id="17" name="Group 21">
              <a:extLst>
                <a:ext uri="{FF2B5EF4-FFF2-40B4-BE49-F238E27FC236}">
                  <a16:creationId xmlns:a16="http://schemas.microsoft.com/office/drawing/2014/main" id="{CCBE3656-D8D5-8B49-96E0-724E9BEAC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7875" y="3232150"/>
              <a:ext cx="2511425" cy="2017713"/>
              <a:chOff x="2064" y="2036"/>
              <a:chExt cx="1582" cy="1271"/>
            </a:xfrm>
          </p:grpSpPr>
          <p:sp>
            <p:nvSpPr>
              <p:cNvPr id="18" name="Oval 7">
                <a:extLst>
                  <a:ext uri="{FF2B5EF4-FFF2-40B4-BE49-F238E27FC236}">
                    <a16:creationId xmlns:a16="http://schemas.microsoft.com/office/drawing/2014/main" id="{39D3CDA3-64F0-1D46-B6D8-9830E0181A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4" y="2040"/>
                <a:ext cx="1008" cy="1008"/>
              </a:xfrm>
              <a:prstGeom prst="ellipse">
                <a:avLst/>
              </a:prstGeom>
              <a:solidFill>
                <a:schemeClr val="folHlink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Oval 8">
                <a:extLst>
                  <a:ext uri="{FF2B5EF4-FFF2-40B4-BE49-F238E27FC236}">
                    <a16:creationId xmlns:a16="http://schemas.microsoft.com/office/drawing/2014/main" id="{ECDB6E48-7D7C-FD41-8584-D6011B6767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38" y="2040"/>
                <a:ext cx="1008" cy="1008"/>
              </a:xfrm>
              <a:prstGeom prst="ellipse">
                <a:avLst/>
              </a:prstGeom>
              <a:solidFill>
                <a:srgbClr val="99CCFF">
                  <a:alpha val="50195"/>
                </a:srgbClr>
              </a:solidFill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Text Box 9">
                <a:extLst>
                  <a:ext uri="{FF2B5EF4-FFF2-40B4-BE49-F238E27FC236}">
                    <a16:creationId xmlns:a16="http://schemas.microsoft.com/office/drawing/2014/main" id="{0208E020-B846-0B42-A3FA-D018401A1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3077"/>
                <a:ext cx="31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Full</a:t>
                </a:r>
              </a:p>
            </p:txBody>
          </p:sp>
          <p:sp>
            <p:nvSpPr>
              <p:cNvPr id="21" name="Oval 14">
                <a:extLst>
                  <a:ext uri="{FF2B5EF4-FFF2-40B4-BE49-F238E27FC236}">
                    <a16:creationId xmlns:a16="http://schemas.microsoft.com/office/drawing/2014/main" id="{A14ADCF5-FCCC-BB40-BD0D-253E6413C8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4" y="2036"/>
                <a:ext cx="1008" cy="10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38C3B97C-764B-DA42-8DC1-2AE71F5A4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0" y="3200400"/>
              <a:ext cx="2451100" cy="2041525"/>
              <a:chOff x="3997" y="2016"/>
              <a:chExt cx="1544" cy="1286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id="{F904F76E-884D-3041-9D08-409618465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5" y="2016"/>
                <a:ext cx="480" cy="48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840D781C-47D7-324B-8852-72148BDAB8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33" y="2016"/>
                <a:ext cx="1008" cy="1008"/>
              </a:xfrm>
              <a:prstGeom prst="ellipse">
                <a:avLst/>
              </a:prstGeom>
              <a:solidFill>
                <a:srgbClr val="99CCFF">
                  <a:alpha val="79999"/>
                </a:srgbClr>
              </a:solidFill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Text Box 12">
                <a:extLst>
                  <a:ext uri="{FF2B5EF4-FFF2-40B4-BE49-F238E27FC236}">
                    <a16:creationId xmlns:a16="http://schemas.microsoft.com/office/drawing/2014/main" id="{1F72F011-47CC-8D49-8F77-7474C8278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2" y="3072"/>
                <a:ext cx="44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Right</a:t>
                </a:r>
              </a:p>
            </p:txBody>
          </p:sp>
          <p:sp>
            <p:nvSpPr>
              <p:cNvPr id="26" name="Oval 15">
                <a:extLst>
                  <a:ext uri="{FF2B5EF4-FFF2-40B4-BE49-F238E27FC236}">
                    <a16:creationId xmlns:a16="http://schemas.microsoft.com/office/drawing/2014/main" id="{B32122BA-F2F7-084C-A4A9-A440AFF237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7" y="2016"/>
                <a:ext cx="1008" cy="10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7" name="Group 20">
              <a:extLst>
                <a:ext uri="{FF2B5EF4-FFF2-40B4-BE49-F238E27FC236}">
                  <a16:creationId xmlns:a16="http://schemas.microsoft.com/office/drawing/2014/main" id="{C657FA6F-B0D0-9A4D-84DE-69B858602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3257550"/>
              <a:ext cx="2546350" cy="2028825"/>
              <a:chOff x="144" y="2052"/>
              <a:chExt cx="1604" cy="1278"/>
            </a:xfrm>
          </p:grpSpPr>
          <p:sp>
            <p:nvSpPr>
              <p:cNvPr id="28" name="Oval 6">
                <a:extLst>
                  <a:ext uri="{FF2B5EF4-FFF2-40B4-BE49-F238E27FC236}">
                    <a16:creationId xmlns:a16="http://schemas.microsoft.com/office/drawing/2014/main" id="{AF163403-5C38-154C-9F65-DF50955F36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" y="2064"/>
                <a:ext cx="1008" cy="1008"/>
              </a:xfrm>
              <a:prstGeom prst="ellipse">
                <a:avLst/>
              </a:prstGeom>
              <a:solidFill>
                <a:schemeClr val="folHlink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928BE6B2-472A-C545-B667-9EA3BC90EF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0" y="2052"/>
                <a:ext cx="1008" cy="10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Text Box 4">
                <a:extLst>
                  <a:ext uri="{FF2B5EF4-FFF2-40B4-BE49-F238E27FC236}">
                    <a16:creationId xmlns:a16="http://schemas.microsoft.com/office/drawing/2014/main" id="{C0B9E3BA-74F2-CF49-B025-CA573A1B3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4" y="3100"/>
                <a:ext cx="32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Left</a:t>
                </a:r>
              </a:p>
            </p:txBody>
          </p:sp>
          <p:sp>
            <p:nvSpPr>
              <p:cNvPr id="31" name="Oval 13">
                <a:extLst>
                  <a:ext uri="{FF2B5EF4-FFF2-40B4-BE49-F238E27FC236}">
                    <a16:creationId xmlns:a16="http://schemas.microsoft.com/office/drawing/2014/main" id="{DCEC3BFE-6D89-EE44-806D-A335EFED07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" y="2064"/>
                <a:ext cx="1008" cy="100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EE666B8-BA6D-4140-8599-58C19D50023A}"/>
              </a:ext>
            </a:extLst>
          </p:cNvPr>
          <p:cNvSpPr/>
          <p:nvPr/>
        </p:nvSpPr>
        <p:spPr>
          <a:xfrm>
            <a:off x="5709002" y="1960518"/>
            <a:ext cx="1269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Outer joins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384F5D-FFE7-C340-912A-7B2B322A239C}"/>
              </a:ext>
            </a:extLst>
          </p:cNvPr>
          <p:cNvGrpSpPr/>
          <p:nvPr/>
        </p:nvGrpSpPr>
        <p:grpSpPr>
          <a:xfrm>
            <a:off x="701539" y="2696999"/>
            <a:ext cx="1664028" cy="1143717"/>
            <a:chOff x="4076487" y="1985477"/>
            <a:chExt cx="1664028" cy="1235227"/>
          </a:xfrm>
        </p:grpSpPr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98E830DF-C374-4540-A391-06FBE105AF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6487" y="2006234"/>
              <a:ext cx="1045723" cy="121447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3F72E3-5E1C-EB49-9C40-E3A9EA2C02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4792" y="1985477"/>
              <a:ext cx="1045723" cy="12144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3B736766-FE2A-0E41-9B87-2B4DB216161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401598" y="2372219"/>
              <a:ext cx="976460" cy="491613"/>
            </a:xfrm>
            <a:custGeom>
              <a:avLst/>
              <a:gdLst>
                <a:gd name="T0" fmla="*/ 2147483647 w 7842"/>
                <a:gd name="T1" fmla="*/ 2147483647 h 3598"/>
                <a:gd name="T2" fmla="*/ 2147483647 w 7842"/>
                <a:gd name="T3" fmla="*/ 2147483647 h 3598"/>
                <a:gd name="T4" fmla="*/ 2147483647 w 7842"/>
                <a:gd name="T5" fmla="*/ 2147483647 h 3598"/>
                <a:gd name="T6" fmla="*/ 2147483647 w 7842"/>
                <a:gd name="T7" fmla="*/ 2147483647 h 3598"/>
                <a:gd name="T8" fmla="*/ 2147483647 w 7842"/>
                <a:gd name="T9" fmla="*/ 2147483647 h 3598"/>
                <a:gd name="T10" fmla="*/ 2147483647 w 7842"/>
                <a:gd name="T11" fmla="*/ 2147483647 h 3598"/>
                <a:gd name="T12" fmla="*/ 2147483647 w 7842"/>
                <a:gd name="T13" fmla="*/ 2147483647 h 3598"/>
                <a:gd name="T14" fmla="*/ 2147483647 w 7842"/>
                <a:gd name="T15" fmla="*/ 2147483647 h 3598"/>
                <a:gd name="T16" fmla="*/ 2147483647 w 7842"/>
                <a:gd name="T17" fmla="*/ 2147483647 h 3598"/>
                <a:gd name="T18" fmla="*/ 2147483647 w 7842"/>
                <a:gd name="T19" fmla="*/ 2147483647 h 3598"/>
                <a:gd name="T20" fmla="*/ 2147483647 w 7842"/>
                <a:gd name="T21" fmla="*/ 2147483647 h 3598"/>
                <a:gd name="T22" fmla="*/ 2147483647 w 7842"/>
                <a:gd name="T23" fmla="*/ 2147483647 h 3598"/>
                <a:gd name="T24" fmla="*/ 2147483647 w 7842"/>
                <a:gd name="T25" fmla="*/ 2147483647 h 3598"/>
                <a:gd name="T26" fmla="*/ 2147483647 w 7842"/>
                <a:gd name="T27" fmla="*/ 2147483647 h 3598"/>
                <a:gd name="T28" fmla="*/ 2147483647 w 7842"/>
                <a:gd name="T29" fmla="*/ 2147483647 h 3598"/>
                <a:gd name="T30" fmla="*/ 2147483647 w 7842"/>
                <a:gd name="T31" fmla="*/ 2147483647 h 3598"/>
                <a:gd name="T32" fmla="*/ 2147483647 w 7842"/>
                <a:gd name="T33" fmla="*/ 2147483647 h 3598"/>
                <a:gd name="T34" fmla="*/ 2147483647 w 7842"/>
                <a:gd name="T35" fmla="*/ 2147483647 h 3598"/>
                <a:gd name="T36" fmla="*/ 2147483647 w 7842"/>
                <a:gd name="T37" fmla="*/ 2147483647 h 3598"/>
                <a:gd name="T38" fmla="*/ 2147483647 w 7842"/>
                <a:gd name="T39" fmla="*/ 2147483647 h 3598"/>
                <a:gd name="T40" fmla="*/ 2147483647 w 7842"/>
                <a:gd name="T41" fmla="*/ 2147483647 h 3598"/>
                <a:gd name="T42" fmla="*/ 2147483647 w 7842"/>
                <a:gd name="T43" fmla="*/ 2147483647 h 3598"/>
                <a:gd name="T44" fmla="*/ 2147483647 w 7842"/>
                <a:gd name="T45" fmla="*/ 2147483647 h 3598"/>
                <a:gd name="T46" fmla="*/ 2147483647 w 7842"/>
                <a:gd name="T47" fmla="*/ 2147483647 h 3598"/>
                <a:gd name="T48" fmla="*/ 2147483647 w 7842"/>
                <a:gd name="T49" fmla="*/ 2147483647 h 3598"/>
                <a:gd name="T50" fmla="*/ 2147483647 w 7842"/>
                <a:gd name="T51" fmla="*/ 2147483647 h 3598"/>
                <a:gd name="T52" fmla="*/ 2147483647 w 7842"/>
                <a:gd name="T53" fmla="*/ 2147483647 h 3598"/>
                <a:gd name="T54" fmla="*/ 2147483647 w 7842"/>
                <a:gd name="T55" fmla="*/ 2147483647 h 3598"/>
                <a:gd name="T56" fmla="*/ 2147483647 w 7842"/>
                <a:gd name="T57" fmla="*/ 2147483647 h 3598"/>
                <a:gd name="T58" fmla="*/ 2147483647 w 7842"/>
                <a:gd name="T59" fmla="*/ 2147483647 h 3598"/>
                <a:gd name="T60" fmla="*/ 2147483647 w 7842"/>
                <a:gd name="T61" fmla="*/ 2147483647 h 3598"/>
                <a:gd name="T62" fmla="*/ 2147483647 w 7842"/>
                <a:gd name="T63" fmla="*/ 2147483647 h 3598"/>
                <a:gd name="T64" fmla="*/ 2147483647 w 7842"/>
                <a:gd name="T65" fmla="*/ 2147483647 h 3598"/>
                <a:gd name="T66" fmla="*/ 2147483647 w 7842"/>
                <a:gd name="T67" fmla="*/ 2147483647 h 3598"/>
                <a:gd name="T68" fmla="*/ 2147483647 w 7842"/>
                <a:gd name="T69" fmla="*/ 2147483647 h 3598"/>
                <a:gd name="T70" fmla="*/ 2147483647 w 7842"/>
                <a:gd name="T71" fmla="*/ 2147483647 h 3598"/>
                <a:gd name="T72" fmla="*/ 2147483647 w 7842"/>
                <a:gd name="T73" fmla="*/ 2147483647 h 3598"/>
                <a:gd name="T74" fmla="*/ 2147483647 w 7842"/>
                <a:gd name="T75" fmla="*/ 2147483647 h 3598"/>
                <a:gd name="T76" fmla="*/ 2147483647 w 7842"/>
                <a:gd name="T77" fmla="*/ 2147483647 h 3598"/>
                <a:gd name="T78" fmla="*/ 2147483647 w 7842"/>
                <a:gd name="T79" fmla="*/ 2147483647 h 3598"/>
                <a:gd name="T80" fmla="*/ 2147483647 w 7842"/>
                <a:gd name="T81" fmla="*/ 2147483647 h 3598"/>
                <a:gd name="T82" fmla="*/ 2147483647 w 7842"/>
                <a:gd name="T83" fmla="*/ 2147483647 h 3598"/>
                <a:gd name="T84" fmla="*/ 2147483647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F0BD6A4-C009-1840-A073-6A827FBAD476}"/>
              </a:ext>
            </a:extLst>
          </p:cNvPr>
          <p:cNvSpPr/>
          <p:nvPr/>
        </p:nvSpPr>
        <p:spPr>
          <a:xfrm>
            <a:off x="3768169" y="4299584"/>
            <a:ext cx="5169002" cy="128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retorna todas as linhas correspondentes, além de linhas não correspondentes de uma ou de ambas as tabelas.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977F20-7C8A-E148-8FCB-A55F6A07CF82}"/>
              </a:ext>
            </a:extLst>
          </p:cNvPr>
          <p:cNvSpPr/>
          <p:nvPr/>
        </p:nvSpPr>
        <p:spPr>
          <a:xfrm>
            <a:off x="334943" y="4343400"/>
            <a:ext cx="2789257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retorna apenas linhas correspondentes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2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12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Consultas de dados numa BDR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6624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Nota do aluno Isabel Antónia na disciplina Bases de Dados em 2016-17;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Lista de alunos e respetivas classificações de frequência, exame e final, na disciplina Bases de Dados em 2016-17. As notas que ainda não tenham sido atribuídas a um determinado aluno devem ser indicadas com “---” 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Maior média de acesso ao curso LEI no ano letivo 2016-17;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Média das notas de frequência da disciplina de Bases de Dados em 2016-17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Nome dos cursos que, em 2016-17, têm média da nota de exame superior à média das notas de frequência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Histograma das notas de frequência de todos ao alunos do curso de Licenciatura em Engenharia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4275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2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Conceitos base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6578"/>
            <a:ext cx="8229600" cy="4500336"/>
          </a:xfrm>
        </p:spPr>
        <p:txBody>
          <a:bodyPr>
            <a:noAutofit/>
          </a:bodyPr>
          <a:lstStyle/>
          <a:p>
            <a:r>
              <a:rPr lang="pt-PT" sz="1400" b="1" dirty="0">
                <a:latin typeface="Arial" charset="0"/>
              </a:rPr>
              <a:t>Universo ou Domínio de Discurso, UoD</a:t>
            </a:r>
            <a:r>
              <a:rPr lang="pt-PT" sz="1400" dirty="0">
                <a:latin typeface="Arial" charset="0"/>
              </a:rPr>
              <a:t>: parte do mundo real que é relevante para o sistema, conjunto das entidades relevantes</a:t>
            </a:r>
          </a:p>
          <a:p>
            <a:endParaRPr lang="pt-PT" sz="1050" dirty="0">
              <a:latin typeface="Arial" charset="0"/>
            </a:endParaRPr>
          </a:p>
          <a:p>
            <a:pPr eaLnBrk="1" hangingPunct="1"/>
            <a:r>
              <a:rPr lang="pt-PT" sz="1400" b="1" dirty="0">
                <a:latin typeface="Arial" charset="0"/>
              </a:rPr>
              <a:t>Base de dados</a:t>
            </a:r>
            <a:r>
              <a:rPr lang="pt-PT" sz="1400" dirty="0">
                <a:latin typeface="Arial" charset="0"/>
              </a:rPr>
              <a:t>: conjunto de ficheiros que armazenam/persistem os dados necessários à operação de um sistema informático organizados/estrutrados/modelados de forma a tornar a sua manipulação eficiente atendendo à utilização esperada</a:t>
            </a:r>
          </a:p>
          <a:p>
            <a:pPr eaLnBrk="1" hangingPunct="1"/>
            <a:endParaRPr lang="pt-PT" sz="1050" dirty="0">
              <a:latin typeface="Arial" charset="0"/>
            </a:endParaRPr>
          </a:p>
          <a:p>
            <a:pPr eaLnBrk="1" hangingPunct="1"/>
            <a:r>
              <a:rPr lang="pt-PT" sz="1400" b="1" dirty="0">
                <a:latin typeface="Arial" charset="0"/>
              </a:rPr>
              <a:t>SGBD – Sistema de Gestão de Bases de Dados</a:t>
            </a:r>
            <a:r>
              <a:rPr lang="pt-PT" sz="1400" dirty="0">
                <a:latin typeface="Arial" charset="0"/>
              </a:rPr>
              <a:t>: aplicação que permite gerir/manipular os ficheiros da base de dados (Oracle, MySQL, MS SQL Server, PostgreSQL, ...)</a:t>
            </a:r>
          </a:p>
          <a:p>
            <a:pPr eaLnBrk="1" hangingPunct="1"/>
            <a:endParaRPr lang="pt-PT" sz="1100" dirty="0">
              <a:latin typeface="Arial" charset="0"/>
            </a:endParaRPr>
          </a:p>
          <a:p>
            <a:pPr eaLnBrk="1" hangingPunct="1"/>
            <a:r>
              <a:rPr lang="pt-PT" sz="1400" b="1" dirty="0">
                <a:latin typeface="Arial" charset="0"/>
              </a:rPr>
              <a:t>Base de dados relacional</a:t>
            </a:r>
            <a:r>
              <a:rPr lang="pt-PT" sz="1400" dirty="0">
                <a:latin typeface="Arial" charset="0"/>
              </a:rPr>
              <a:t>: base de dados que organiza os dados em tabelas/relações e associações entre elas. Particularmente adequado a sistemas transacionais caracterizados pelo elevado número de acessos pontuais, i.e., taxas de atualização elevadas manipulando um número reduzido de registos em cada transação/operação</a:t>
            </a:r>
          </a:p>
        </p:txBody>
      </p:sp>
    </p:spTree>
    <p:extLst>
      <p:ext uri="{BB962C8B-B14F-4D97-AF65-F5344CB8AC3E}">
        <p14:creationId xmlns:p14="http://schemas.microsoft.com/office/powerpoint/2010/main" val="803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3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Conceitos base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eaLnBrk="1" hangingPunct="1"/>
            <a:r>
              <a:rPr lang="pt-PT" b="1" dirty="0">
                <a:latin typeface="Arial" charset="0"/>
              </a:rPr>
              <a:t>SQL – Structured Query Language</a:t>
            </a:r>
            <a:r>
              <a:rPr lang="pt-PT" dirty="0">
                <a:latin typeface="Arial" charset="0"/>
              </a:rPr>
              <a:t>: linguagem padrão para acesso e manipulação de uma base de dados relacional</a:t>
            </a:r>
          </a:p>
          <a:p>
            <a:pPr eaLnBrk="1" hangingPunct="1"/>
            <a:endParaRPr lang="pt-PT" sz="1400" dirty="0">
              <a:latin typeface="Arial" charset="0"/>
            </a:endParaRPr>
          </a:p>
          <a:p>
            <a:pPr eaLnBrk="1" hangingPunct="1"/>
            <a:r>
              <a:rPr lang="pt-PT" dirty="0">
                <a:latin typeface="Arial" charset="0"/>
              </a:rPr>
              <a:t>SQL é composto, no essencial, </a:t>
            </a:r>
            <a:r>
              <a:rPr lang="en-US" dirty="0">
                <a:latin typeface="Arial" charset="0"/>
              </a:rPr>
              <a:t>por </a:t>
            </a:r>
            <a:r>
              <a:rPr lang="pt-PT" b="1" dirty="0">
                <a:latin typeface="Arial" charset="0"/>
              </a:rPr>
              <a:t>10 instruções base </a:t>
            </a:r>
            <a:r>
              <a:rPr lang="pt-PT" dirty="0">
                <a:latin typeface="Arial" charset="0"/>
              </a:rPr>
              <a:t>que normalmente se agrupam em três conjuntos: DDL, DML e DCL</a:t>
            </a:r>
            <a:endParaRPr lang="pt-PT" dirty="0">
              <a:latin typeface="Arial" charset="0"/>
              <a:cs typeface="Arial"/>
            </a:endParaRPr>
          </a:p>
          <a:p>
            <a:pPr lvl="1"/>
            <a:r>
              <a:rPr lang="pt-PT" dirty="0">
                <a:latin typeface="Arial" charset="0"/>
              </a:rPr>
              <a:t>DDL – Data Definiton Language (create, alter, drop)</a:t>
            </a:r>
          </a:p>
          <a:p>
            <a:pPr lvl="1"/>
            <a:r>
              <a:rPr lang="pt-PT" dirty="0">
                <a:latin typeface="Arial" charset="0"/>
              </a:rPr>
              <a:t>DML – Data Manipulation Language (insert, update, delete, select)</a:t>
            </a:r>
          </a:p>
          <a:p>
            <a:pPr lvl="1"/>
            <a:r>
              <a:rPr lang="pt-PT" dirty="0">
                <a:latin typeface="Arial" charset="0"/>
              </a:rPr>
              <a:t>DCL </a:t>
            </a:r>
            <a:r>
              <a:rPr lang="en-US" dirty="0">
                <a:latin typeface="Arial" charset="0"/>
              </a:rPr>
              <a:t>– Data Control Language (grant, revoke, deny)</a:t>
            </a:r>
          </a:p>
          <a:p>
            <a:endParaRPr lang="pt-PT" sz="1400" dirty="0">
              <a:latin typeface="Arial" charset="0"/>
            </a:endParaRPr>
          </a:p>
          <a:p>
            <a:r>
              <a:rPr lang="pt-PT" dirty="0">
                <a:latin typeface="Arial" charset="0"/>
              </a:rPr>
              <a:t>A </a:t>
            </a:r>
            <a:r>
              <a:rPr lang="pt-PT" b="1" dirty="0">
                <a:latin typeface="Arial" charset="0"/>
              </a:rPr>
              <a:t>DML</a:t>
            </a:r>
            <a:r>
              <a:rPr lang="pt-PT" dirty="0">
                <a:latin typeface="Arial" charset="0"/>
              </a:rPr>
              <a:t> inclui quatro instruções que permitem manipular os dados:</a:t>
            </a:r>
            <a:endParaRPr lang="pt-PT" dirty="0">
              <a:latin typeface="Arial" charset="0"/>
              <a:cs typeface="Arial"/>
            </a:endParaRPr>
          </a:p>
          <a:p>
            <a:pPr lvl="1"/>
            <a:r>
              <a:rPr lang="pt-PT" dirty="0">
                <a:latin typeface="Arial" charset="0"/>
              </a:rPr>
              <a:t>insert - inserir registos na base de dados</a:t>
            </a:r>
          </a:p>
          <a:p>
            <a:pPr lvl="1"/>
            <a:r>
              <a:rPr lang="pt-PT" dirty="0" err="1">
                <a:latin typeface="Arial" charset="0"/>
              </a:rPr>
              <a:t>update</a:t>
            </a:r>
            <a:r>
              <a:rPr lang="pt-PT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</a:t>
            </a:r>
            <a:r>
              <a:rPr lang="en-US" dirty="0" err="1">
                <a:latin typeface="Arial" charset="0"/>
              </a:rPr>
              <a:t>atualizar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atributos</a:t>
            </a:r>
            <a:r>
              <a:rPr lang="en-US" dirty="0">
                <a:latin typeface="Arial" charset="0"/>
              </a:rPr>
              <a:t> de </a:t>
            </a:r>
            <a:r>
              <a:rPr lang="en-US" dirty="0" err="1">
                <a:latin typeface="Arial" charset="0"/>
              </a:rPr>
              <a:t>registos</a:t>
            </a:r>
            <a:endParaRPr lang="pt-PT" dirty="0">
              <a:latin typeface="Arial" charset="0"/>
            </a:endParaRPr>
          </a:p>
          <a:p>
            <a:pPr lvl="1"/>
            <a:r>
              <a:rPr lang="pt-PT" dirty="0">
                <a:latin typeface="Arial" charset="0"/>
              </a:rPr>
              <a:t>delete – remover registos</a:t>
            </a:r>
          </a:p>
          <a:p>
            <a:pPr lvl="1"/>
            <a:r>
              <a:rPr lang="pt-PT" dirty="0">
                <a:latin typeface="Arial" charset="0"/>
              </a:rPr>
              <a:t>select – consultar a base de dados, selecionar dados</a:t>
            </a:r>
          </a:p>
          <a:p>
            <a:pPr eaLnBrk="1" hangingPunct="1"/>
            <a:endParaRPr lang="pt-PT" dirty="0">
              <a:latin typeface="Arial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5800" y="5791200"/>
            <a:ext cx="1143000" cy="336550"/>
          </a:xfrm>
          <a:prstGeom prst="ellipse">
            <a:avLst/>
          </a:prstGeom>
          <a:solidFill>
            <a:srgbClr val="FFC000">
              <a:alpha val="3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09A7E7-9550-034F-9DC5-91C232C1E05D}" type="slidenum">
              <a:rPr lang="pt-PT" sz="1200">
                <a:latin typeface="Garamond" charset="0"/>
              </a:rPr>
              <a:pPr eaLnBrk="1" hangingPunct="1"/>
              <a:t>4</a:t>
            </a:fld>
            <a:endParaRPr lang="pt-PT" sz="1200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SQL-DML (Data </a:t>
            </a:r>
            <a:r>
              <a:rPr lang="pt-PT" sz="3600" dirty="0" err="1">
                <a:latin typeface="Garamond" charset="0"/>
              </a:rPr>
              <a:t>Manipulation</a:t>
            </a:r>
            <a:r>
              <a:rPr lang="pt-PT" sz="3600" dirty="0">
                <a:latin typeface="Garamond" charset="0"/>
              </a:rPr>
              <a:t> </a:t>
            </a:r>
            <a:r>
              <a:rPr lang="pt-PT" sz="3600" dirty="0" err="1">
                <a:latin typeface="Garamond" charset="0"/>
              </a:rPr>
              <a:t>Language</a:t>
            </a:r>
            <a:r>
              <a:rPr lang="pt-PT" sz="3600" dirty="0">
                <a:latin typeface="Garamond" charset="0"/>
              </a:rPr>
              <a:t>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24100"/>
            <a:ext cx="8458200" cy="4838700"/>
          </a:xfrm>
        </p:spPr>
        <p:txBody>
          <a:bodyPr>
            <a:noAutofit/>
          </a:bodyPr>
          <a:lstStyle/>
          <a:p>
            <a:pPr lvl="1" indent="-55562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[ </a:t>
            </a:r>
            <a:r>
              <a:rPr lang="pt-PT" sz="1600" u="sng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| DISTINCT ]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select_list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 indent="-55562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FROM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table_list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 indent="-55562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[WHERE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_expression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pPr lvl="1" indent="-55562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[GROUP BY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by_list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pPr lvl="1" indent="-55562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[HAVING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having_expression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pPr lvl="1" indent="-55562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[ORDER BY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by_list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 [DESC|ASC]] </a:t>
            </a:r>
          </a:p>
          <a:p>
            <a:pPr lvl="1" eaLnBrk="1" hangingPunct="1">
              <a:lnSpc>
                <a:spcPct val="100000"/>
              </a:lnSpc>
              <a:buFont typeface="Wingdings" charset="0"/>
              <a:buNone/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52387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select_list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:= { 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| {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table_alias</a:t>
            </a:r>
            <a:r>
              <a:rPr lang="pt-P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.*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| {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pt-P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}, [, …n]}</a:t>
            </a:r>
          </a:p>
          <a:p>
            <a:pPr lvl="1" indent="-52387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table_list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:= {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table_alias</a:t>
            </a:r>
            <a:r>
              <a:rPr lang="pt-P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} [, …n]}</a:t>
            </a:r>
          </a:p>
          <a:p>
            <a:pPr lvl="1" indent="-52387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:= Qualquer expressão booleana envolvendo expressões, colunas ou constantes</a:t>
            </a:r>
          </a:p>
          <a:p>
            <a:pPr lvl="1" indent="-52387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by_list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:= {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table_alias</a:t>
            </a:r>
            <a:r>
              <a:rPr lang="pt-P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.*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| {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pt-P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}, [, …n]</a:t>
            </a:r>
          </a:p>
          <a:p>
            <a:pPr lvl="1" indent="-52387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having_expression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:= Qualquer expressão booleana envolvendo expressões, colunas ou constantes, mas que estejam envolvidas na &lt;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groupby_list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 indent="-523875">
              <a:buNone/>
            </a:pP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pt-P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orderby_list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:= {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table_alias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.*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| {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PT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pt-PT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PT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}, [, …n]</a:t>
            </a:r>
          </a:p>
          <a:p>
            <a:pPr lvl="1" indent="-523875" eaLnBrk="1" hangingPunct="1">
              <a:lnSpc>
                <a:spcPct val="100000"/>
              </a:lnSpc>
              <a:buFont typeface="Wingdings" charset="0"/>
              <a:buNone/>
            </a:pPr>
            <a:r>
              <a:rPr lang="pt-PT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PT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pt-PT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:= Pode tomar valores de 1 até ao nº de colunas na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select_list</a:t>
            </a: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8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5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Consultas de dados numa BDR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sz="1600" dirty="0">
                <a:latin typeface="Arial" charset="0"/>
              </a:rPr>
              <a:t>Dado o </a:t>
            </a:r>
            <a:r>
              <a:rPr lang="en-US" sz="1600" dirty="0" err="1">
                <a:latin typeface="Arial" charset="0"/>
              </a:rPr>
              <a:t>UoD</a:t>
            </a:r>
            <a:r>
              <a:rPr lang="en-US" sz="1600" dirty="0">
                <a:latin typeface="Arial" charset="0"/>
              </a:rPr>
              <a:t>/</a:t>
            </a:r>
            <a:r>
              <a:rPr lang="en-US" sz="1600" dirty="0" err="1">
                <a:latin typeface="Arial" charset="0"/>
              </a:rPr>
              <a:t>domínio</a:t>
            </a:r>
            <a:r>
              <a:rPr lang="en-US" sz="1600" dirty="0">
                <a:latin typeface="Arial" charset="0"/>
              </a:rPr>
              <a:t> “</a:t>
            </a:r>
            <a:r>
              <a:rPr lang="en-US" sz="1600" dirty="0" err="1">
                <a:latin typeface="Arial" charset="0"/>
              </a:rPr>
              <a:t>inscrições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em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disciplinas</a:t>
            </a:r>
            <a:r>
              <a:rPr lang="en-US" sz="1600" dirty="0">
                <a:latin typeface="Arial" charset="0"/>
              </a:rPr>
              <a:t>” </a:t>
            </a:r>
            <a:r>
              <a:rPr lang="en-US" sz="1600" dirty="0" err="1">
                <a:latin typeface="Arial" charset="0"/>
              </a:rPr>
              <a:t>representado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pelo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seguinte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modelo</a:t>
            </a:r>
            <a:r>
              <a:rPr lang="en-US" sz="1600" dirty="0">
                <a:latin typeface="Arial" charset="0"/>
              </a:rPr>
              <a:t> de dados </a:t>
            </a:r>
            <a:r>
              <a:rPr lang="en-US" sz="1600" dirty="0" err="1">
                <a:latin typeface="Arial" charset="0"/>
              </a:rPr>
              <a:t>relacional</a:t>
            </a:r>
            <a:r>
              <a:rPr lang="en-US" sz="1600" dirty="0">
                <a:latin typeface="Arial" charset="0"/>
              </a:rPr>
              <a:t>:</a:t>
            </a:r>
          </a:p>
          <a:p>
            <a:pPr marL="360363" indent="0">
              <a:lnSpc>
                <a:spcPct val="200000"/>
              </a:lnSpc>
              <a:spcAft>
                <a:spcPts val="1200"/>
              </a:spcAft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odigo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indent="0" eaLnBrk="1" hangingPunct="1">
              <a:lnSpc>
                <a:spcPct val="200000"/>
              </a:lnSpc>
              <a:spcAft>
                <a:spcPts val="1200"/>
              </a:spcAft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numero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mediaAcesso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0363" indent="0" eaLnBrk="1" hangingPunct="1">
              <a:lnSpc>
                <a:spcPct val="200000"/>
              </a:lnSpc>
              <a:spcAft>
                <a:spcPts val="1200"/>
              </a:spcAft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0363" indent="0">
              <a:lnSpc>
                <a:spcPct val="200000"/>
              </a:lnSpc>
              <a:spcAft>
                <a:spcPts val="1200"/>
              </a:spcAft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ingresso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numAluno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anoLetivo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codCurso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indent="0" eaLnBrk="1" hangingPunct="1">
              <a:lnSpc>
                <a:spcPct val="200000"/>
              </a:lnSpc>
              <a:spcAft>
                <a:spcPts val="1200"/>
              </a:spcAft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inscricao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codDisciplina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numAluno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anoLetivo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dataInscricao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notaFreq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notaExame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endParaRPr lang="pt-PT" sz="1800" dirty="0">
              <a:latin typeface="Arial" charset="0"/>
            </a:endParaRPr>
          </a:p>
        </p:txBody>
      </p:sp>
      <p:pic>
        <p:nvPicPr>
          <p:cNvPr id="3" name="Picture 2" descr="diagrama.jpg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590799"/>
            <a:ext cx="4572000" cy="32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D99B54-5A8C-0C49-B95A-F38DF789E28B}" type="slidenum">
              <a:rPr lang="pt-PT" sz="1200">
                <a:latin typeface="Garamond" charset="0"/>
              </a:rPr>
              <a:pPr eaLnBrk="1" hangingPunct="1"/>
              <a:t>6</a:t>
            </a:fld>
            <a:endParaRPr lang="pt-PT" sz="1200">
              <a:latin typeface="Garamond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66825"/>
            <a:ext cx="8763000" cy="714375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NULL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858962"/>
            <a:ext cx="8388350" cy="4999038"/>
          </a:xfrm>
        </p:spPr>
        <p:txBody>
          <a:bodyPr>
            <a:normAutofit/>
          </a:bodyPr>
          <a:lstStyle/>
          <a:p>
            <a:pPr eaLnBrk="1" hangingPunct="1"/>
            <a:r>
              <a:rPr lang="pt-PT" sz="1800" dirty="0">
                <a:latin typeface="Arial" charset="0"/>
              </a:rPr>
              <a:t>Representa algo que não se conhece</a:t>
            </a:r>
          </a:p>
          <a:p>
            <a:pPr lvl="1" eaLnBrk="1" hangingPunct="1"/>
            <a:r>
              <a:rPr lang="pt-PT" sz="1600" dirty="0">
                <a:latin typeface="Arial" charset="0"/>
              </a:rPr>
              <a:t>Ex.1</a:t>
            </a:r>
          </a:p>
          <a:p>
            <a:pPr lvl="4" eaLnBrk="1" hangingPunct="1">
              <a:buFont typeface="Wingdings" charset="0"/>
              <a:buNone/>
            </a:pPr>
            <a:r>
              <a:rPr lang="pt-PT" sz="1800" dirty="0" err="1">
                <a:latin typeface="Arial" charset="0"/>
              </a:rPr>
              <a:t>Select</a:t>
            </a:r>
            <a:r>
              <a:rPr lang="pt-PT" sz="1800" dirty="0">
                <a:latin typeface="Arial" charset="0"/>
              </a:rPr>
              <a:t> * </a:t>
            </a:r>
            <a:r>
              <a:rPr lang="pt-PT" sz="1800" dirty="0" err="1">
                <a:latin typeface="Arial" charset="0"/>
              </a:rPr>
              <a:t>from</a:t>
            </a:r>
            <a:r>
              <a:rPr lang="pt-PT" sz="1800" dirty="0">
                <a:latin typeface="Arial" charset="0"/>
              </a:rPr>
              <a:t> Alunos</a:t>
            </a:r>
          </a:p>
          <a:p>
            <a:pPr lvl="4" eaLnBrk="1" hangingPunct="1">
              <a:buFont typeface="Wingdings" charset="0"/>
              <a:buNone/>
            </a:pPr>
            <a:r>
              <a:rPr lang="pt-PT" sz="1800" dirty="0">
                <a:latin typeface="Arial" charset="0"/>
              </a:rPr>
              <a:t>	</a:t>
            </a:r>
            <a:r>
              <a:rPr lang="pt-PT" sz="1800" dirty="0" err="1">
                <a:latin typeface="Arial" charset="0"/>
              </a:rPr>
              <a:t>Where</a:t>
            </a:r>
            <a:r>
              <a:rPr lang="pt-PT" sz="1800" dirty="0">
                <a:latin typeface="Arial" charset="0"/>
              </a:rPr>
              <a:t> Telefone = NULL  --------</a:t>
            </a:r>
            <a:r>
              <a:rPr lang="pt-PT" sz="1800" dirty="0">
                <a:latin typeface="Arial" charset="0"/>
                <a:sym typeface="Wingdings" charset="0"/>
              </a:rPr>
              <a:t> Errado</a:t>
            </a:r>
            <a:endParaRPr lang="pt-PT" sz="1800" dirty="0">
              <a:latin typeface="Arial" charset="0"/>
            </a:endParaRPr>
          </a:p>
          <a:p>
            <a:pPr lvl="1" eaLnBrk="1" hangingPunct="1"/>
            <a:r>
              <a:rPr lang="pt-PT" sz="1600" dirty="0">
                <a:latin typeface="Arial" charset="0"/>
              </a:rPr>
              <a:t>Ex.2</a:t>
            </a:r>
          </a:p>
          <a:p>
            <a:pPr lvl="4" eaLnBrk="1" hangingPunct="1">
              <a:buFont typeface="Wingdings" charset="0"/>
              <a:buNone/>
            </a:pPr>
            <a:r>
              <a:rPr lang="pt-PT" sz="1800" dirty="0" err="1">
                <a:latin typeface="Arial" charset="0"/>
              </a:rPr>
              <a:t>Select</a:t>
            </a:r>
            <a:r>
              <a:rPr lang="pt-PT" sz="1800" dirty="0">
                <a:latin typeface="Arial" charset="0"/>
              </a:rPr>
              <a:t> * </a:t>
            </a:r>
            <a:r>
              <a:rPr lang="pt-PT" sz="1800" dirty="0" err="1">
                <a:latin typeface="Arial" charset="0"/>
              </a:rPr>
              <a:t>from</a:t>
            </a:r>
            <a:r>
              <a:rPr lang="pt-PT" sz="1800" dirty="0">
                <a:latin typeface="Arial" charset="0"/>
              </a:rPr>
              <a:t> Alunos</a:t>
            </a:r>
          </a:p>
          <a:p>
            <a:pPr lvl="4" eaLnBrk="1" hangingPunct="1">
              <a:buFont typeface="Wingdings" charset="0"/>
              <a:buNone/>
            </a:pPr>
            <a:r>
              <a:rPr lang="pt-PT" sz="1800" dirty="0">
                <a:latin typeface="Arial" charset="0"/>
              </a:rPr>
              <a:t>	</a:t>
            </a:r>
            <a:r>
              <a:rPr lang="pt-PT" sz="1800" dirty="0" err="1">
                <a:latin typeface="Arial" charset="0"/>
              </a:rPr>
              <a:t>Where</a:t>
            </a:r>
            <a:r>
              <a:rPr lang="pt-PT" sz="1800" dirty="0">
                <a:latin typeface="Arial" charset="0"/>
              </a:rPr>
              <a:t> Telefone IS NULL  --------</a:t>
            </a:r>
            <a:r>
              <a:rPr lang="pt-PT" sz="1800" dirty="0">
                <a:latin typeface="Arial" charset="0"/>
                <a:sym typeface="Wingdings" charset="0"/>
              </a:rPr>
              <a:t> </a:t>
            </a:r>
            <a:r>
              <a:rPr lang="pt-PT" sz="1800" dirty="0" err="1">
                <a:latin typeface="Arial" charset="0"/>
                <a:sym typeface="Wingdings" charset="0"/>
              </a:rPr>
              <a:t>Correcto</a:t>
            </a:r>
            <a:endParaRPr lang="pt-PT" sz="1800" dirty="0">
              <a:latin typeface="Arial" charset="0"/>
              <a:sym typeface="Wingdings" charset="0"/>
            </a:endParaRPr>
          </a:p>
          <a:p>
            <a:pPr lvl="4" eaLnBrk="1" hangingPunct="1">
              <a:buFont typeface="Wingdings" charset="0"/>
              <a:buNone/>
            </a:pPr>
            <a:endParaRPr lang="pt-PT" sz="1800" dirty="0">
              <a:latin typeface="Arial" charset="0"/>
              <a:sym typeface="Wingdings" charset="0"/>
            </a:endParaRPr>
          </a:p>
          <a:p>
            <a:pPr eaLnBrk="1" hangingPunct="1"/>
            <a:r>
              <a:rPr lang="pt-PT" sz="1800" dirty="0">
                <a:latin typeface="Arial" charset="0"/>
              </a:rPr>
              <a:t>Função </a:t>
            </a:r>
            <a:r>
              <a:rPr lang="pt-PT" sz="1800" dirty="0" err="1">
                <a:latin typeface="Arial" charset="0"/>
              </a:rPr>
              <a:t>IsNull</a:t>
            </a:r>
            <a:r>
              <a:rPr lang="pt-PT" sz="1800" dirty="0">
                <a:latin typeface="Arial" charset="0"/>
              </a:rPr>
              <a:t> / NVL   </a:t>
            </a:r>
            <a:r>
              <a:rPr lang="pt-PT" sz="1800" dirty="0" err="1">
                <a:latin typeface="Arial" charset="0"/>
              </a:rPr>
              <a:t>Sqlserver</a:t>
            </a:r>
            <a:r>
              <a:rPr lang="pt-PT" sz="1800" dirty="0">
                <a:latin typeface="Arial" charset="0"/>
              </a:rPr>
              <a:t> / Oracle</a:t>
            </a:r>
          </a:p>
          <a:p>
            <a:pPr lvl="1" eaLnBrk="1" hangingPunct="1"/>
            <a:r>
              <a:rPr lang="pt-PT" dirty="0" err="1">
                <a:latin typeface="Arial" charset="0"/>
              </a:rPr>
              <a:t>Select</a:t>
            </a:r>
            <a:r>
              <a:rPr lang="pt-PT" dirty="0">
                <a:latin typeface="Arial" charset="0"/>
              </a:rPr>
              <a:t> </a:t>
            </a:r>
            <a:r>
              <a:rPr lang="pt-PT" dirty="0" err="1">
                <a:latin typeface="Arial" charset="0"/>
              </a:rPr>
              <a:t>IsNull</a:t>
            </a:r>
            <a:r>
              <a:rPr lang="pt-PT" dirty="0">
                <a:latin typeface="Arial" charset="0"/>
              </a:rPr>
              <a:t>(</a:t>
            </a:r>
            <a:r>
              <a:rPr lang="pt-PT" dirty="0" err="1">
                <a:latin typeface="Arial" charset="0"/>
              </a:rPr>
              <a:t>Telefone,’Não</a:t>
            </a:r>
            <a:r>
              <a:rPr lang="pt-PT" dirty="0">
                <a:latin typeface="Arial" charset="0"/>
              </a:rPr>
              <a:t> tem’) </a:t>
            </a:r>
            <a:r>
              <a:rPr lang="pt-PT" dirty="0" err="1">
                <a:latin typeface="Arial" charset="0"/>
              </a:rPr>
              <a:t>From</a:t>
            </a:r>
            <a:r>
              <a:rPr lang="pt-PT" dirty="0">
                <a:latin typeface="Arial" charset="0"/>
              </a:rPr>
              <a:t> alunos</a:t>
            </a:r>
          </a:p>
          <a:p>
            <a:pPr lvl="1" eaLnBrk="1" hangingPunct="1"/>
            <a:r>
              <a:rPr lang="pt-PT" dirty="0" err="1">
                <a:latin typeface="Arial" charset="0"/>
              </a:rPr>
              <a:t>Select</a:t>
            </a:r>
            <a:r>
              <a:rPr lang="pt-PT" dirty="0">
                <a:latin typeface="Arial" charset="0"/>
              </a:rPr>
              <a:t> NVL(</a:t>
            </a:r>
            <a:r>
              <a:rPr lang="pt-PT" dirty="0" err="1">
                <a:latin typeface="Arial" charset="0"/>
              </a:rPr>
              <a:t>Telefone,’Não</a:t>
            </a:r>
            <a:r>
              <a:rPr lang="pt-PT" dirty="0">
                <a:latin typeface="Arial" charset="0"/>
              </a:rPr>
              <a:t> tem’) </a:t>
            </a:r>
            <a:r>
              <a:rPr lang="pt-PT" dirty="0" err="1">
                <a:latin typeface="Arial" charset="0"/>
              </a:rPr>
              <a:t>From</a:t>
            </a:r>
            <a:r>
              <a:rPr lang="pt-PT" dirty="0">
                <a:latin typeface="Arial" charset="0"/>
              </a:rPr>
              <a:t> alunos</a:t>
            </a:r>
          </a:p>
        </p:txBody>
      </p:sp>
    </p:spTree>
    <p:extLst>
      <p:ext uri="{BB962C8B-B14F-4D97-AF65-F5344CB8AC3E}">
        <p14:creationId xmlns:p14="http://schemas.microsoft.com/office/powerpoint/2010/main" val="19333594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7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Consultas de dados numa BDR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534400" cy="4297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Nome dos cursos;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Código e nome das disciplinas;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Nome dos alunos com media de acesso superior ou igual a 14 valores;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Nota do aluno 1164233 na disciplina BDDAD em 2016-17; a nota de frequência vale 60% da nota final e a nota de exame o restante;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Nota do aluno Isabel Antónia na disciplina BDDAD em 2016-17;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Nome dos alunos por ordem alfabética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1600" dirty="0">
                <a:latin typeface="Arial" charset="0"/>
              </a:rPr>
              <a:t>Nome dos alunos por ordem numérica decrescente</a:t>
            </a:r>
          </a:p>
          <a:p>
            <a:pPr marL="0" indent="0">
              <a:buNone/>
            </a:pPr>
            <a:endParaRPr lang="pt-PT" sz="160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pt-PT" sz="1600" dirty="0">
              <a:latin typeface="Arial" charset="0"/>
            </a:endParaRPr>
          </a:p>
          <a:p>
            <a:pPr eaLnBrk="1" hangingPunct="1"/>
            <a:endParaRPr lang="pt-PT" sz="1600" dirty="0">
              <a:latin typeface="Agency FB" panose="020B0503020202020204" pitchFamily="34" charset="0"/>
            </a:endParaRPr>
          </a:p>
          <a:p>
            <a:pPr eaLnBrk="1" hangingPunct="1"/>
            <a:endParaRPr lang="pt-PT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1F08-2027-8341-9338-870C09C2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err="1"/>
              <a:t>Exercício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746D-4D56-8B4C-A432-EA62A631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429000"/>
            <a:ext cx="8229600" cy="762000"/>
          </a:xfrm>
        </p:spPr>
        <p:txBody>
          <a:bodyPr/>
          <a:lstStyle/>
          <a:p>
            <a:r>
              <a:rPr lang="en-US" dirty="0"/>
              <a:t>Resolver as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anteriores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DC29A-2BCD-4449-94AF-100CF0F1D58B}"/>
              </a:ext>
            </a:extLst>
          </p:cNvPr>
          <p:cNvSpPr/>
          <p:nvPr/>
        </p:nvSpPr>
        <p:spPr>
          <a:xfrm>
            <a:off x="4604657" y="1676393"/>
            <a:ext cx="4572000" cy="1524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[ </a:t>
            </a:r>
            <a:r>
              <a:rPr lang="pt-PT" sz="1600" u="sng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| DISTINCT ]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select_list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FROM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table_list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[WHERE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_expression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&gt;]</a:t>
            </a:r>
          </a:p>
          <a:p>
            <a:pPr lvl="1">
              <a:lnSpc>
                <a:spcPct val="15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[ORDER BY &lt;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by_list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&gt; [DESC|ASC]] </a:t>
            </a:r>
          </a:p>
        </p:txBody>
      </p:sp>
    </p:spTree>
    <p:extLst>
      <p:ext uri="{BB962C8B-B14F-4D97-AF65-F5344CB8AC3E}">
        <p14:creationId xmlns:p14="http://schemas.microsoft.com/office/powerpoint/2010/main" val="10258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E1D384-C85D-5648-9DE7-7C79FAE4CE23}" type="slidenum">
              <a:rPr lang="pt-PT" sz="1200">
                <a:latin typeface="Garamond" charset="0"/>
              </a:rPr>
              <a:pPr eaLnBrk="1" hangingPunct="1"/>
              <a:t>9</a:t>
            </a:fld>
            <a:endParaRPr lang="pt-PT" sz="1200">
              <a:latin typeface="Garamond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Operadores de agregação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pt-PT" sz="1800" dirty="0">
                <a:latin typeface="Arial" charset="0"/>
              </a:rPr>
              <a:t>COUNT ([DISTINCT] A): O número de valores (únicos) na coluna A</a:t>
            </a:r>
          </a:p>
          <a:p>
            <a:pPr eaLnBrk="1" hangingPunct="1">
              <a:lnSpc>
                <a:spcPct val="200000"/>
              </a:lnSpc>
            </a:pPr>
            <a:r>
              <a:rPr lang="pt-PT" sz="1800" dirty="0">
                <a:latin typeface="Arial" charset="0"/>
              </a:rPr>
              <a:t>SUM ([DISTINCT] A): A soma de todos os valores (únicos) de A</a:t>
            </a:r>
          </a:p>
          <a:p>
            <a:pPr eaLnBrk="1" hangingPunct="1">
              <a:lnSpc>
                <a:spcPct val="200000"/>
              </a:lnSpc>
            </a:pPr>
            <a:r>
              <a:rPr lang="pt-PT" sz="1800" dirty="0">
                <a:latin typeface="Arial" charset="0"/>
              </a:rPr>
              <a:t>AVG ([DISTINCT] A): A média de todos os valores (únicos) de A</a:t>
            </a:r>
          </a:p>
          <a:p>
            <a:pPr eaLnBrk="1" hangingPunct="1">
              <a:lnSpc>
                <a:spcPct val="200000"/>
              </a:lnSpc>
            </a:pPr>
            <a:r>
              <a:rPr lang="pt-PT" sz="1800" dirty="0">
                <a:latin typeface="Arial" charset="0"/>
              </a:rPr>
              <a:t>MAX (A). O valor máximo existente na coluna A</a:t>
            </a:r>
          </a:p>
          <a:p>
            <a:pPr eaLnBrk="1" hangingPunct="1">
              <a:lnSpc>
                <a:spcPct val="200000"/>
              </a:lnSpc>
            </a:pPr>
            <a:r>
              <a:rPr lang="pt-PT" sz="1800" dirty="0">
                <a:latin typeface="Arial" charset="0"/>
              </a:rPr>
              <a:t>MIN (A). O valor mínimo existente na coluna A</a:t>
            </a:r>
          </a:p>
          <a:p>
            <a:pPr eaLnBrk="1" hangingPunct="1">
              <a:lnSpc>
                <a:spcPct val="200000"/>
              </a:lnSpc>
            </a:pPr>
            <a:endParaRPr lang="pt-PT" sz="1800" dirty="0">
              <a:latin typeface="Arial" charset="0"/>
            </a:endParaRPr>
          </a:p>
          <a:p>
            <a:pPr eaLnBrk="1" hangingPunct="1">
              <a:lnSpc>
                <a:spcPct val="200000"/>
              </a:lnSpc>
            </a:pPr>
            <a:endParaRPr lang="pt-PT" sz="1800" dirty="0">
              <a:latin typeface="Arial" charset="0"/>
            </a:endParaRPr>
          </a:p>
          <a:p>
            <a:pPr eaLnBrk="1" hangingPunct="1">
              <a:lnSpc>
                <a:spcPct val="200000"/>
              </a:lnSpc>
            </a:pPr>
            <a:endParaRPr lang="pt-PT" sz="1800" dirty="0">
              <a:latin typeface="Arial" charset="0"/>
            </a:endParaRPr>
          </a:p>
          <a:p>
            <a:pPr eaLnBrk="1" hangingPunct="1">
              <a:lnSpc>
                <a:spcPct val="200000"/>
              </a:lnSpc>
              <a:buFont typeface="Wingdings" charset="0"/>
              <a:buNone/>
            </a:pPr>
            <a:endParaRPr lang="pt-PT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1023</Words>
  <Application>Microsoft Macintosh PowerPoint</Application>
  <PresentationFormat>On-screen Show (4:3)</PresentationFormat>
  <Paragraphs>122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Calibri</vt:lpstr>
      <vt:lpstr>Courier New</vt:lpstr>
      <vt:lpstr>Garamond</vt:lpstr>
      <vt:lpstr>Georgia</vt:lpstr>
      <vt:lpstr>Times New Roman</vt:lpstr>
      <vt:lpstr>Wingdings</vt:lpstr>
      <vt:lpstr>Project Status Report</vt:lpstr>
      <vt:lpstr>BASE DE DADOS</vt:lpstr>
      <vt:lpstr>Conceitos base</vt:lpstr>
      <vt:lpstr>Conceitos base</vt:lpstr>
      <vt:lpstr>SQL-DML (Data Manipulation Language)</vt:lpstr>
      <vt:lpstr>Consultas de dados numa BDR</vt:lpstr>
      <vt:lpstr>NULL</vt:lpstr>
      <vt:lpstr>Consultas de dados numa BDR</vt:lpstr>
      <vt:lpstr>Exercício</vt:lpstr>
      <vt:lpstr>Operadores de agregação</vt:lpstr>
      <vt:lpstr>Join </vt:lpstr>
      <vt:lpstr>Tipos de Join </vt:lpstr>
      <vt:lpstr>Consultas de dados numa BDR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/>
  <cp:lastModifiedBy/>
  <cp:revision>5</cp:revision>
  <dcterms:created xsi:type="dcterms:W3CDTF">2010-02-01T21:08:06Z</dcterms:created>
  <dcterms:modified xsi:type="dcterms:W3CDTF">2019-09-13T22:40:03Z</dcterms:modified>
</cp:coreProperties>
</file>