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9" r:id="rId2"/>
    <p:sldId id="291" r:id="rId3"/>
    <p:sldId id="292" r:id="rId4"/>
    <p:sldId id="295" r:id="rId5"/>
    <p:sldId id="296" r:id="rId6"/>
    <p:sldId id="282" r:id="rId7"/>
    <p:sldId id="263" r:id="rId8"/>
    <p:sldId id="299" r:id="rId9"/>
    <p:sldId id="298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91"/>
            <p14:sldId id="292"/>
            <p14:sldId id="295"/>
            <p14:sldId id="296"/>
            <p14:sldId id="282"/>
            <p14:sldId id="263"/>
            <p14:sldId id="299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27" autoAdjust="0"/>
    <p:restoredTop sz="91296" autoAdjust="0"/>
  </p:normalViewPr>
  <p:slideViewPr>
    <p:cSldViewPr>
      <p:cViewPr varScale="1">
        <p:scale>
          <a:sx n="79" d="100"/>
          <a:sy n="79" d="100"/>
        </p:scale>
        <p:origin x="1600" y="19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pt-PT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30480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Modelação </a:t>
            </a:r>
            <a:r>
              <a:rPr lang="pt-PT" sz="3600" noProof="0" dirty="0" err="1">
                <a:solidFill>
                  <a:schemeClr val="bg1"/>
                </a:solidFill>
              </a:rPr>
              <a:t>Logica</a:t>
            </a:r>
            <a:r>
              <a:rPr lang="pt-PT" sz="3600" noProof="0" dirty="0">
                <a:solidFill>
                  <a:schemeClr val="bg1"/>
                </a:solidFill>
              </a:rPr>
              <a:t> BDR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0480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352800"/>
            <a:ext cx="3581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Teóricas- Práticas</a:t>
            </a:r>
            <a:endParaRPr lang="pt-PT" sz="1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10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800" dirty="0">
                <a:latin typeface="Garamond" charset="0"/>
              </a:rPr>
              <a:t>Consultas de dados numa BDR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1"/>
            <a:ext cx="8534400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1700" dirty="0">
                <a:latin typeface="Arial" charset="0"/>
              </a:rPr>
              <a:t>Mostre o número de alunos inscritos em cada disciplina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700" dirty="0">
                <a:latin typeface="Arial" charset="0"/>
              </a:rPr>
              <a:t>Histograma das notas de frequência de todos ao alunos do curso de Licenciatura em Engenharia Informática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700" dirty="0">
                <a:latin typeface="Arial" charset="0"/>
              </a:rPr>
              <a:t>Liste o nome do aluno com maior média de acesso por curso e ano letivo ordenado por ordem crescente do ano letivo e decrescente da media de acesso;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700" dirty="0">
                <a:latin typeface="Arial" charset="0"/>
              </a:rPr>
              <a:t>Liste todos os alunos ou professores;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700" dirty="0">
                <a:latin typeface="Arial" charset="0"/>
              </a:rPr>
              <a:t> Liste os alunos que são de informática e estão inscritos a base de dados;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700" dirty="0">
                <a:latin typeface="Arial" charset="0"/>
              </a:rPr>
              <a:t>Liste os alunos que são de </a:t>
            </a:r>
            <a:r>
              <a:rPr lang="pt-PT" sz="1700">
                <a:latin typeface="Arial" charset="0"/>
              </a:rPr>
              <a:t>informática e </a:t>
            </a:r>
            <a:r>
              <a:rPr lang="pt-PT" sz="1700" dirty="0">
                <a:latin typeface="Arial" charset="0"/>
              </a:rPr>
              <a:t>estão inscritos a base de dados, ordenados alfabeticamente;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700" dirty="0">
                <a:latin typeface="Arial" charset="0"/>
              </a:rPr>
              <a:t>Mostre todos os cursos que não têm ingressos;</a:t>
            </a:r>
          </a:p>
          <a:p>
            <a:pPr marL="0" indent="0">
              <a:buNone/>
            </a:pPr>
            <a:endParaRPr lang="pt-PT" sz="1700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PT" sz="1700" dirty="0">
              <a:latin typeface="Arial" charset="0"/>
            </a:endParaRPr>
          </a:p>
          <a:p>
            <a:pPr marL="0" indent="0" eaLnBrk="1" hangingPunct="1">
              <a:buNone/>
            </a:pPr>
            <a:endParaRPr lang="pt-PT" sz="17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pt-PT" sz="1700" dirty="0">
              <a:latin typeface="Agency FB" panose="020B0503020202020204" pitchFamily="34" charset="0"/>
            </a:endParaRPr>
          </a:p>
          <a:p>
            <a:pPr eaLnBrk="1" hangingPunct="1"/>
            <a:endParaRPr lang="pt-PT" sz="17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2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Conceitos 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27237"/>
            <a:ext cx="8229600" cy="4297363"/>
          </a:xfrm>
        </p:spPr>
        <p:txBody>
          <a:bodyPr>
            <a:noAutofit/>
          </a:bodyPr>
          <a:lstStyle/>
          <a:p>
            <a:r>
              <a:rPr lang="pt-PT" sz="1400" b="1" dirty="0">
                <a:latin typeface="Arial" charset="0"/>
              </a:rPr>
              <a:t>Universo ou Domínio de Discurso, UoD</a:t>
            </a:r>
            <a:r>
              <a:rPr lang="pt-PT" sz="1400" dirty="0">
                <a:latin typeface="Arial" charset="0"/>
              </a:rPr>
              <a:t>: parte do mundo real que é relevante para o sistema, conjunto das entidades relevantes</a:t>
            </a:r>
          </a:p>
          <a:p>
            <a:pPr>
              <a:lnSpc>
                <a:spcPct val="50000"/>
              </a:lnSpc>
            </a:pPr>
            <a:endParaRPr lang="pt-PT" sz="1400" dirty="0">
              <a:latin typeface="Arial" charset="0"/>
            </a:endParaRPr>
          </a:p>
          <a:p>
            <a:pPr eaLnBrk="1" hangingPunct="1"/>
            <a:r>
              <a:rPr lang="pt-PT" sz="1400" b="1" dirty="0">
                <a:latin typeface="Arial" charset="0"/>
              </a:rPr>
              <a:t>Base de dados</a:t>
            </a:r>
            <a:r>
              <a:rPr lang="pt-PT" sz="1400" dirty="0">
                <a:latin typeface="Arial" charset="0"/>
              </a:rPr>
              <a:t>: conjunto de ficheiros que armazenam/persistem os dados necessários à operação de um sistema informático organizados/estrutrados/modelados de forma a tornar a sua manipulação eficiente atendendo à utilização esperada</a:t>
            </a:r>
          </a:p>
          <a:p>
            <a:pPr eaLnBrk="1" hangingPunct="1">
              <a:lnSpc>
                <a:spcPct val="50000"/>
              </a:lnSpc>
            </a:pPr>
            <a:endParaRPr lang="pt-PT" sz="1400" dirty="0">
              <a:latin typeface="Arial" charset="0"/>
            </a:endParaRPr>
          </a:p>
          <a:p>
            <a:pPr eaLnBrk="1" hangingPunct="1"/>
            <a:r>
              <a:rPr lang="pt-PT" sz="1400" b="1" dirty="0">
                <a:latin typeface="Arial" charset="0"/>
              </a:rPr>
              <a:t>SGBD – Sistema de Gestão de Bases de Dados</a:t>
            </a:r>
            <a:r>
              <a:rPr lang="pt-PT" sz="1400" dirty="0">
                <a:latin typeface="Arial" charset="0"/>
              </a:rPr>
              <a:t>: aplicação que permite gerir/manipular os ficheiros da base de dados (Oracle, MySQL, MS SQL Server, PostgreSQL, ...)</a:t>
            </a:r>
          </a:p>
          <a:p>
            <a:pPr eaLnBrk="1" hangingPunct="1">
              <a:lnSpc>
                <a:spcPct val="50000"/>
              </a:lnSpc>
            </a:pPr>
            <a:endParaRPr lang="pt-PT" sz="1400" dirty="0">
              <a:latin typeface="Arial" charset="0"/>
            </a:endParaRPr>
          </a:p>
          <a:p>
            <a:pPr eaLnBrk="1" hangingPunct="1"/>
            <a:r>
              <a:rPr lang="pt-PT" sz="1400" b="1" dirty="0">
                <a:latin typeface="Arial" charset="0"/>
              </a:rPr>
              <a:t>Base de dados relacional</a:t>
            </a:r>
            <a:r>
              <a:rPr lang="pt-PT" sz="1400" dirty="0">
                <a:latin typeface="Arial" charset="0"/>
              </a:rPr>
              <a:t>: base de dados que organiza os dados em tabelas/relações e associações entre elas. Particularmente adequado a sistemas transacionais caracterizados pelo ellevado número de acessos pontuais, i.e., taxas de atualização elevadas manipulando um número reduzido de registos em cada transação/operação</a:t>
            </a:r>
          </a:p>
        </p:txBody>
      </p:sp>
    </p:spTree>
    <p:extLst>
      <p:ext uri="{BB962C8B-B14F-4D97-AF65-F5344CB8AC3E}">
        <p14:creationId xmlns:p14="http://schemas.microsoft.com/office/powerpoint/2010/main" val="803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3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/>
          <a:lstStyle/>
          <a:p>
            <a:pPr eaLnBrk="1" hangingPunct="1"/>
            <a:r>
              <a:rPr lang="pt-PT" sz="3800" dirty="0">
                <a:latin typeface="Garamond" charset="0"/>
              </a:rPr>
              <a:t>Conceitos 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eaLnBrk="1" hangingPunct="1"/>
            <a:r>
              <a:rPr lang="pt-PT" b="1" dirty="0">
                <a:latin typeface="Arial" charset="0"/>
              </a:rPr>
              <a:t>SQL – Structured Query Language</a:t>
            </a:r>
            <a:r>
              <a:rPr lang="pt-PT" dirty="0">
                <a:latin typeface="Arial" charset="0"/>
              </a:rPr>
              <a:t>: linguagem padrão para acesso e manipulação de uma base de dados relacional</a:t>
            </a:r>
          </a:p>
          <a:p>
            <a:pPr eaLnBrk="1" hangingPunct="1"/>
            <a:endParaRPr lang="pt-PT" dirty="0">
              <a:latin typeface="Arial" charset="0"/>
            </a:endParaRPr>
          </a:p>
          <a:p>
            <a:pPr eaLnBrk="1" hangingPunct="1"/>
            <a:r>
              <a:rPr lang="pt-PT" dirty="0">
                <a:latin typeface="Arial" charset="0"/>
              </a:rPr>
              <a:t>SQL é composto, no essencial, </a:t>
            </a:r>
            <a:r>
              <a:rPr lang="en-US" dirty="0">
                <a:latin typeface="Arial" charset="0"/>
              </a:rPr>
              <a:t>por </a:t>
            </a:r>
            <a:r>
              <a:rPr lang="pt-PT" b="1" dirty="0">
                <a:latin typeface="Arial" charset="0"/>
              </a:rPr>
              <a:t>10 instruções base </a:t>
            </a:r>
            <a:r>
              <a:rPr lang="pt-PT" dirty="0">
                <a:latin typeface="Arial" charset="0"/>
              </a:rPr>
              <a:t>que normalmente se agrupam em três conjuntos: DDL, DML e DCL</a:t>
            </a:r>
            <a:endParaRPr lang="pt-PT" dirty="0">
              <a:latin typeface="Arial" charset="0"/>
              <a:cs typeface="Arial"/>
            </a:endParaRPr>
          </a:p>
          <a:p>
            <a:pPr lvl="1"/>
            <a:r>
              <a:rPr lang="pt-PT" dirty="0">
                <a:latin typeface="Arial" charset="0"/>
              </a:rPr>
              <a:t>DDL – Data Definiton Language (create, alter, drop)</a:t>
            </a:r>
          </a:p>
          <a:p>
            <a:pPr lvl="1"/>
            <a:r>
              <a:rPr lang="pt-PT" dirty="0">
                <a:latin typeface="Arial" charset="0"/>
              </a:rPr>
              <a:t>DML – Data Manipulation Language (insert, update, delete, select)</a:t>
            </a:r>
          </a:p>
          <a:p>
            <a:pPr lvl="1"/>
            <a:r>
              <a:rPr lang="pt-PT" dirty="0">
                <a:latin typeface="Arial" charset="0"/>
              </a:rPr>
              <a:t>DCL </a:t>
            </a:r>
            <a:r>
              <a:rPr lang="en-US" dirty="0">
                <a:latin typeface="Arial" charset="0"/>
              </a:rPr>
              <a:t>– Data Control Language (grant, revoke, deny)</a:t>
            </a:r>
          </a:p>
          <a:p>
            <a:endParaRPr lang="pt-PT" dirty="0">
              <a:latin typeface="Arial" charset="0"/>
            </a:endParaRPr>
          </a:p>
          <a:p>
            <a:r>
              <a:rPr lang="pt-PT" dirty="0">
                <a:latin typeface="Arial" charset="0"/>
              </a:rPr>
              <a:t>A </a:t>
            </a:r>
            <a:r>
              <a:rPr lang="pt-PT" b="1" dirty="0">
                <a:latin typeface="Arial" charset="0"/>
              </a:rPr>
              <a:t>DML</a:t>
            </a:r>
            <a:r>
              <a:rPr lang="pt-PT" dirty="0">
                <a:latin typeface="Arial" charset="0"/>
              </a:rPr>
              <a:t> inclui quatro instruções que permitem manipular os dados:</a:t>
            </a:r>
            <a:endParaRPr lang="pt-PT" dirty="0">
              <a:latin typeface="Arial" charset="0"/>
              <a:cs typeface="Arial"/>
            </a:endParaRPr>
          </a:p>
          <a:p>
            <a:pPr lvl="1"/>
            <a:r>
              <a:rPr lang="pt-PT" dirty="0">
                <a:latin typeface="Arial" charset="0"/>
              </a:rPr>
              <a:t>insert - inserir registos na base de dados</a:t>
            </a:r>
          </a:p>
          <a:p>
            <a:pPr lvl="1"/>
            <a:r>
              <a:rPr lang="pt-PT" dirty="0" err="1">
                <a:latin typeface="Arial" charset="0"/>
              </a:rPr>
              <a:t>update</a:t>
            </a:r>
            <a:r>
              <a:rPr lang="pt-PT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</a:t>
            </a:r>
            <a:r>
              <a:rPr lang="en-US" dirty="0" err="1">
                <a:latin typeface="Arial" charset="0"/>
              </a:rPr>
              <a:t>atualizar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atributos</a:t>
            </a:r>
            <a:r>
              <a:rPr lang="en-US" dirty="0">
                <a:latin typeface="Arial" charset="0"/>
              </a:rPr>
              <a:t> de </a:t>
            </a:r>
            <a:r>
              <a:rPr lang="en-US" dirty="0" err="1">
                <a:latin typeface="Arial" charset="0"/>
              </a:rPr>
              <a:t>registos</a:t>
            </a:r>
            <a:endParaRPr lang="pt-PT" dirty="0">
              <a:latin typeface="Arial" charset="0"/>
            </a:endParaRPr>
          </a:p>
          <a:p>
            <a:pPr lvl="1"/>
            <a:r>
              <a:rPr lang="pt-PT" dirty="0">
                <a:latin typeface="Arial" charset="0"/>
              </a:rPr>
              <a:t>delete – remover registos</a:t>
            </a:r>
          </a:p>
          <a:p>
            <a:pPr lvl="1"/>
            <a:r>
              <a:rPr lang="pt-PT" dirty="0">
                <a:latin typeface="Arial" charset="0"/>
              </a:rPr>
              <a:t>select – consultar a base de dados, selecionar dados</a:t>
            </a:r>
          </a:p>
          <a:p>
            <a:pPr eaLnBrk="1" hangingPunct="1"/>
            <a:endParaRPr lang="pt-PT" dirty="0">
              <a:latin typeface="Arial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62000" y="6019800"/>
            <a:ext cx="1143000" cy="336550"/>
          </a:xfrm>
          <a:prstGeom prst="ellipse">
            <a:avLst/>
          </a:prstGeom>
          <a:solidFill>
            <a:srgbClr val="FFC000">
              <a:alpha val="3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4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800" dirty="0">
                <a:latin typeface="Garamond" charset="0"/>
              </a:rPr>
              <a:t>Consultas de dados numa BDR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dirty="0">
                <a:latin typeface="Arial" charset="0"/>
              </a:rPr>
              <a:t>Dado o </a:t>
            </a:r>
            <a:r>
              <a:rPr lang="en-US" sz="1600" dirty="0" err="1">
                <a:latin typeface="Arial" charset="0"/>
              </a:rPr>
              <a:t>UoD</a:t>
            </a:r>
            <a:r>
              <a:rPr lang="en-US" sz="1600" dirty="0">
                <a:latin typeface="Arial" charset="0"/>
              </a:rPr>
              <a:t>/</a:t>
            </a:r>
            <a:r>
              <a:rPr lang="en-US" sz="1600" dirty="0" err="1">
                <a:latin typeface="Arial" charset="0"/>
              </a:rPr>
              <a:t>domínio</a:t>
            </a:r>
            <a:r>
              <a:rPr lang="en-US" sz="1600" dirty="0">
                <a:latin typeface="Arial" charset="0"/>
              </a:rPr>
              <a:t> “</a:t>
            </a:r>
            <a:r>
              <a:rPr lang="en-US" sz="1600" dirty="0" err="1">
                <a:latin typeface="Arial" charset="0"/>
              </a:rPr>
              <a:t>inscrições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em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disciplinas</a:t>
            </a:r>
            <a:r>
              <a:rPr lang="en-US" sz="1600" dirty="0">
                <a:latin typeface="Arial" charset="0"/>
              </a:rPr>
              <a:t>” </a:t>
            </a:r>
            <a:r>
              <a:rPr lang="en-US" sz="1600" dirty="0" err="1">
                <a:latin typeface="Arial" charset="0"/>
              </a:rPr>
              <a:t>representado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pelo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seguinte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modelo</a:t>
            </a:r>
            <a:r>
              <a:rPr lang="en-US" sz="1600" dirty="0">
                <a:latin typeface="Arial" charset="0"/>
              </a:rPr>
              <a:t> de dados </a:t>
            </a:r>
            <a:r>
              <a:rPr lang="en-US" sz="1600" dirty="0" err="1">
                <a:latin typeface="Arial" charset="0"/>
              </a:rPr>
              <a:t>relacional</a:t>
            </a:r>
            <a:r>
              <a:rPr lang="en-US" sz="1600" dirty="0">
                <a:latin typeface="Arial" charset="0"/>
              </a:rPr>
              <a:t>:</a:t>
            </a:r>
          </a:p>
          <a:p>
            <a:pPr marL="0" indent="0" eaLnBrk="1" hangingPunct="1">
              <a:lnSpc>
                <a:spcPct val="50000"/>
              </a:lnSpc>
              <a:buNone/>
            </a:pPr>
            <a:endParaRPr lang="en-US" sz="1600" dirty="0">
              <a:latin typeface="Arial" charset="0"/>
            </a:endParaRPr>
          </a:p>
          <a:p>
            <a:pPr marL="360363" indent="0">
              <a:spcAft>
                <a:spcPts val="1200"/>
              </a:spcAft>
              <a:buNone/>
            </a:pPr>
            <a:r>
              <a:rPr lang="en-US" sz="1600" b="1" dirty="0" err="1">
                <a:latin typeface="Agency FB" panose="020B0503020202020204" pitchFamily="34" charset="0"/>
              </a:rPr>
              <a:t>curso</a:t>
            </a:r>
            <a:r>
              <a:rPr lang="en-US" sz="1600" dirty="0">
                <a:latin typeface="Agency FB" panose="020B0503020202020204" pitchFamily="34" charset="0"/>
              </a:rPr>
              <a:t>(</a:t>
            </a:r>
            <a:r>
              <a:rPr lang="en-US" sz="1600" dirty="0" err="1">
                <a:latin typeface="Agency FB" panose="020B0503020202020204" pitchFamily="34" charset="0"/>
              </a:rPr>
              <a:t>c</a:t>
            </a:r>
            <a:r>
              <a:rPr lang="en-US" sz="1600" u="sng" dirty="0" err="1">
                <a:latin typeface="Agency FB" panose="020B0503020202020204" pitchFamily="34" charset="0"/>
              </a:rPr>
              <a:t>odigo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nome</a:t>
            </a:r>
            <a:r>
              <a:rPr lang="en-US" sz="1600" dirty="0">
                <a:latin typeface="Agency FB" panose="020B0503020202020204" pitchFamily="34" charset="0"/>
              </a:rPr>
              <a:t>)</a:t>
            </a:r>
            <a:endParaRPr lang="en-US" sz="1600" b="1" dirty="0">
              <a:latin typeface="Agency FB" panose="020B0503020202020204" pitchFamily="34" charset="0"/>
            </a:endParaRPr>
          </a:p>
          <a:p>
            <a:pPr marL="360363" indent="0" eaLnBrk="1" hangingPunct="1">
              <a:spcAft>
                <a:spcPts val="1200"/>
              </a:spcAft>
              <a:buNone/>
            </a:pPr>
            <a:r>
              <a:rPr lang="en-US" sz="1600" b="1" dirty="0" err="1">
                <a:latin typeface="Agency FB" panose="020B0503020202020204" pitchFamily="34" charset="0"/>
              </a:rPr>
              <a:t>aluno</a:t>
            </a:r>
            <a:r>
              <a:rPr lang="en-US" sz="1600" dirty="0">
                <a:latin typeface="Agency FB" panose="020B0503020202020204" pitchFamily="34" charset="0"/>
              </a:rPr>
              <a:t>(</a:t>
            </a:r>
            <a:r>
              <a:rPr lang="en-US" sz="1600" u="sng" dirty="0" err="1">
                <a:latin typeface="Agency FB" panose="020B0503020202020204" pitchFamily="34" charset="0"/>
              </a:rPr>
              <a:t>numero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nome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mediaAcesso</a:t>
            </a:r>
            <a:r>
              <a:rPr lang="en-US" sz="1600" dirty="0">
                <a:latin typeface="Agency FB" panose="020B0503020202020204" pitchFamily="34" charset="0"/>
              </a:rPr>
              <a:t>)</a:t>
            </a:r>
          </a:p>
          <a:p>
            <a:pPr marL="360363" indent="0" eaLnBrk="1" hangingPunct="1">
              <a:spcAft>
                <a:spcPts val="1200"/>
              </a:spcAft>
              <a:buNone/>
            </a:pPr>
            <a:r>
              <a:rPr lang="en-US" sz="1600" b="1" dirty="0" err="1">
                <a:latin typeface="Agency FB" panose="020B0503020202020204" pitchFamily="34" charset="0"/>
              </a:rPr>
              <a:t>disciplina</a:t>
            </a:r>
            <a:r>
              <a:rPr lang="en-US" sz="1600" dirty="0">
                <a:latin typeface="Agency FB" panose="020B0503020202020204" pitchFamily="34" charset="0"/>
              </a:rPr>
              <a:t>(</a:t>
            </a:r>
            <a:r>
              <a:rPr lang="en-US" sz="1600" u="sng" dirty="0" err="1">
                <a:latin typeface="Agency FB" panose="020B0503020202020204" pitchFamily="34" charset="0"/>
              </a:rPr>
              <a:t>codigo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nome,numProf</a:t>
            </a:r>
            <a:r>
              <a:rPr lang="en-US" sz="1600" dirty="0">
                <a:latin typeface="Agency FB" panose="020B0503020202020204" pitchFamily="34" charset="0"/>
              </a:rPr>
              <a:t>)</a:t>
            </a:r>
          </a:p>
          <a:p>
            <a:pPr marL="360363" indent="0">
              <a:spcAft>
                <a:spcPts val="1200"/>
              </a:spcAft>
              <a:buNone/>
            </a:pPr>
            <a:r>
              <a:rPr lang="en-US" sz="1600" b="1" dirty="0">
                <a:latin typeface="Agency FB" panose="020B0503020202020204" pitchFamily="34" charset="0"/>
              </a:rPr>
              <a:t>professor</a:t>
            </a:r>
            <a:r>
              <a:rPr lang="en-US" sz="1600" dirty="0">
                <a:latin typeface="Agency FB" panose="020B0503020202020204" pitchFamily="34" charset="0"/>
              </a:rPr>
              <a:t>(</a:t>
            </a:r>
            <a:r>
              <a:rPr lang="en-US" sz="1600" u="sng" dirty="0" err="1">
                <a:latin typeface="Agency FB" panose="020B0503020202020204" pitchFamily="34" charset="0"/>
              </a:rPr>
              <a:t>numero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nome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codDepartamento</a:t>
            </a:r>
            <a:r>
              <a:rPr lang="en-US" sz="1600" dirty="0">
                <a:latin typeface="Agency FB" panose="020B0503020202020204" pitchFamily="34" charset="0"/>
              </a:rPr>
              <a:t>)</a:t>
            </a:r>
          </a:p>
          <a:p>
            <a:pPr marL="360363" indent="0">
              <a:spcAft>
                <a:spcPts val="1200"/>
              </a:spcAft>
              <a:buNone/>
            </a:pPr>
            <a:r>
              <a:rPr lang="en-US" sz="1600" b="1" dirty="0" err="1">
                <a:latin typeface="Agency FB" panose="020B0503020202020204" pitchFamily="34" charset="0"/>
              </a:rPr>
              <a:t>ingresso</a:t>
            </a:r>
            <a:r>
              <a:rPr lang="en-US" sz="1600" dirty="0">
                <a:latin typeface="Agency FB" panose="020B0503020202020204" pitchFamily="34" charset="0"/>
              </a:rPr>
              <a:t>(</a:t>
            </a:r>
            <a:r>
              <a:rPr lang="en-US" sz="1600" u="sng" dirty="0" err="1">
                <a:latin typeface="Agency FB" panose="020B0503020202020204" pitchFamily="34" charset="0"/>
              </a:rPr>
              <a:t>numAluno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u="sng" dirty="0" err="1">
                <a:latin typeface="Agency FB" panose="020B0503020202020204" pitchFamily="34" charset="0"/>
              </a:rPr>
              <a:t>anoLetivo</a:t>
            </a:r>
            <a:r>
              <a:rPr lang="en-US" sz="1600" dirty="0">
                <a:latin typeface="Agency FB" panose="020B0503020202020204" pitchFamily="34" charset="0"/>
              </a:rPr>
              <a:t>,</a:t>
            </a:r>
            <a:r>
              <a:rPr lang="en-US" sz="1600" u="sng" dirty="0">
                <a:latin typeface="Agency FB" panose="020B0503020202020204" pitchFamily="34" charset="0"/>
              </a:rPr>
              <a:t> </a:t>
            </a:r>
            <a:r>
              <a:rPr lang="en-US" sz="1600" dirty="0" err="1">
                <a:latin typeface="Agency FB" panose="020B0503020202020204" pitchFamily="34" charset="0"/>
              </a:rPr>
              <a:t>codCurso</a:t>
            </a:r>
            <a:r>
              <a:rPr lang="en-US" sz="1600" dirty="0">
                <a:latin typeface="Agency FB" panose="020B0503020202020204" pitchFamily="34" charset="0"/>
              </a:rPr>
              <a:t>)</a:t>
            </a:r>
            <a:endParaRPr lang="en-US" sz="1600" b="1" dirty="0">
              <a:latin typeface="Agency FB" panose="020B0503020202020204" pitchFamily="34" charset="0"/>
            </a:endParaRPr>
          </a:p>
          <a:p>
            <a:pPr marL="360363" indent="0" eaLnBrk="1" hangingPunct="1">
              <a:spcAft>
                <a:spcPts val="1200"/>
              </a:spcAft>
              <a:buNone/>
            </a:pPr>
            <a:r>
              <a:rPr lang="en-US" sz="1600" b="1" dirty="0" err="1">
                <a:latin typeface="Agency FB" panose="020B0503020202020204" pitchFamily="34" charset="0"/>
              </a:rPr>
              <a:t>inscricao</a:t>
            </a:r>
            <a:r>
              <a:rPr lang="en-US" sz="1600" dirty="0">
                <a:latin typeface="Agency FB" panose="020B0503020202020204" pitchFamily="34" charset="0"/>
              </a:rPr>
              <a:t>(</a:t>
            </a:r>
            <a:r>
              <a:rPr lang="en-US" sz="1600" u="sng" dirty="0" err="1">
                <a:latin typeface="Agency FB" panose="020B0503020202020204" pitchFamily="34" charset="0"/>
              </a:rPr>
              <a:t>codDisciplina</a:t>
            </a:r>
            <a:r>
              <a:rPr lang="en-US" sz="1600" u="sng" dirty="0">
                <a:latin typeface="Agency FB" panose="020B0503020202020204" pitchFamily="34" charset="0"/>
              </a:rPr>
              <a:t>, </a:t>
            </a:r>
            <a:r>
              <a:rPr lang="en-US" sz="1600" u="sng" dirty="0" err="1">
                <a:latin typeface="Agency FB" panose="020B0503020202020204" pitchFamily="34" charset="0"/>
              </a:rPr>
              <a:t>numAluno</a:t>
            </a:r>
            <a:r>
              <a:rPr lang="en-US" sz="1600" u="sng" dirty="0">
                <a:latin typeface="Agency FB" panose="020B0503020202020204" pitchFamily="34" charset="0"/>
              </a:rPr>
              <a:t>, </a:t>
            </a:r>
            <a:r>
              <a:rPr lang="en-US" sz="1600" u="sng" dirty="0" err="1">
                <a:latin typeface="Agency FB" panose="020B0503020202020204" pitchFamily="34" charset="0"/>
              </a:rPr>
              <a:t>anoLetivo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dataInscricao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notaFreq</a:t>
            </a:r>
            <a:r>
              <a:rPr lang="en-US" sz="1600" dirty="0">
                <a:latin typeface="Agency FB" panose="020B0503020202020204" pitchFamily="34" charset="0"/>
              </a:rPr>
              <a:t>, </a:t>
            </a:r>
            <a:r>
              <a:rPr lang="en-US" sz="1600" dirty="0" err="1">
                <a:latin typeface="Agency FB" panose="020B0503020202020204" pitchFamily="34" charset="0"/>
              </a:rPr>
              <a:t>notaExame</a:t>
            </a:r>
            <a:r>
              <a:rPr lang="en-US" sz="1600" dirty="0">
                <a:latin typeface="Agency FB" panose="020B0503020202020204" pitchFamily="34" charset="0"/>
              </a:rPr>
              <a:t>)</a:t>
            </a:r>
          </a:p>
          <a:p>
            <a:pPr eaLnBrk="1" hangingPunct="1"/>
            <a:endParaRPr lang="pt-PT" sz="1600" dirty="0">
              <a:latin typeface="Arial" charset="0"/>
            </a:endParaRPr>
          </a:p>
        </p:txBody>
      </p:sp>
      <p:pic>
        <p:nvPicPr>
          <p:cNvPr id="5" name="Picture 4" descr="novodiagram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1" t="9588" r="6968" b="28766"/>
          <a:stretch/>
        </p:blipFill>
        <p:spPr>
          <a:xfrm>
            <a:off x="5029200" y="2438400"/>
            <a:ext cx="4120648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5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800" dirty="0">
                <a:latin typeface="Garamond" charset="0"/>
              </a:rPr>
              <a:t>Consultas de dados numa BDR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534400" cy="4297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rial" charset="0"/>
              </a:rPr>
              <a:t>Nome dos </a:t>
            </a:r>
            <a:r>
              <a:rPr lang="en-US" sz="1800" dirty="0" err="1">
                <a:latin typeface="Arial" charset="0"/>
              </a:rPr>
              <a:t>cursos</a:t>
            </a:r>
            <a:endParaRPr lang="en-US" sz="18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1800" dirty="0" err="1">
                <a:latin typeface="Arial" charset="0"/>
              </a:rPr>
              <a:t>Código</a:t>
            </a:r>
            <a:r>
              <a:rPr lang="en-US" sz="1800" dirty="0">
                <a:latin typeface="Arial" charset="0"/>
              </a:rPr>
              <a:t> e </a:t>
            </a:r>
            <a:r>
              <a:rPr lang="en-US" sz="1800" dirty="0" err="1">
                <a:latin typeface="Arial" charset="0"/>
              </a:rPr>
              <a:t>nome</a:t>
            </a:r>
            <a:r>
              <a:rPr lang="en-US" sz="1800" dirty="0">
                <a:latin typeface="Arial" charset="0"/>
              </a:rPr>
              <a:t> das </a:t>
            </a:r>
            <a:r>
              <a:rPr lang="en-US" sz="1800" dirty="0" err="1">
                <a:latin typeface="Arial" charset="0"/>
              </a:rPr>
              <a:t>disciplinas</a:t>
            </a:r>
            <a:endParaRPr lang="en-US" sz="18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1800" dirty="0">
                <a:latin typeface="Arial" charset="0"/>
              </a:rPr>
              <a:t>Nome dos </a:t>
            </a:r>
            <a:r>
              <a:rPr lang="en-US" sz="1800" dirty="0" err="1">
                <a:latin typeface="Arial" charset="0"/>
              </a:rPr>
              <a:t>alunos</a:t>
            </a:r>
            <a:r>
              <a:rPr lang="en-US" sz="1800" dirty="0">
                <a:latin typeface="Arial" charset="0"/>
              </a:rPr>
              <a:t> com media de </a:t>
            </a:r>
            <a:r>
              <a:rPr lang="en-US" sz="1800" dirty="0" err="1">
                <a:latin typeface="Arial" charset="0"/>
              </a:rPr>
              <a:t>acesso</a:t>
            </a:r>
            <a:r>
              <a:rPr lang="en-US" sz="1800" dirty="0">
                <a:latin typeface="Arial" charset="0"/>
              </a:rPr>
              <a:t> superior </a:t>
            </a:r>
            <a:r>
              <a:rPr lang="en-US" sz="1800" dirty="0" err="1">
                <a:latin typeface="Arial" charset="0"/>
              </a:rPr>
              <a:t>ou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igual</a:t>
            </a:r>
            <a:r>
              <a:rPr lang="en-US" sz="1800" dirty="0">
                <a:latin typeface="Arial" charset="0"/>
              </a:rPr>
              <a:t> a 14 </a:t>
            </a:r>
            <a:r>
              <a:rPr lang="en-US" sz="1800" dirty="0" err="1">
                <a:latin typeface="Arial" charset="0"/>
              </a:rPr>
              <a:t>valores</a:t>
            </a:r>
            <a:endParaRPr lang="en-US" sz="180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rial" charset="0"/>
              </a:rPr>
              <a:t>Nota do </a:t>
            </a:r>
            <a:r>
              <a:rPr lang="en-US" sz="1800" dirty="0" err="1">
                <a:latin typeface="Arial" charset="0"/>
              </a:rPr>
              <a:t>aluno</a:t>
            </a:r>
            <a:r>
              <a:rPr lang="en-US" sz="1800" dirty="0">
                <a:latin typeface="Arial" charset="0"/>
              </a:rPr>
              <a:t> 1164233 </a:t>
            </a:r>
            <a:r>
              <a:rPr lang="en-US" sz="1800" dirty="0" err="1">
                <a:latin typeface="Arial" charset="0"/>
              </a:rPr>
              <a:t>na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disciplina</a:t>
            </a:r>
            <a:r>
              <a:rPr lang="en-US" sz="1800" dirty="0">
                <a:latin typeface="Arial" charset="0"/>
              </a:rPr>
              <a:t> BDDAD </a:t>
            </a:r>
            <a:r>
              <a:rPr lang="en-US" sz="1800" dirty="0" err="1">
                <a:latin typeface="Arial" charset="0"/>
              </a:rPr>
              <a:t>em</a:t>
            </a:r>
            <a:r>
              <a:rPr lang="en-US" sz="1800" dirty="0">
                <a:latin typeface="Arial" charset="0"/>
              </a:rPr>
              <a:t> 2016-17; a nota de </a:t>
            </a:r>
            <a:r>
              <a:rPr lang="en-US" sz="1800" dirty="0" err="1">
                <a:latin typeface="Arial" charset="0"/>
              </a:rPr>
              <a:t>frequência</a:t>
            </a:r>
            <a:r>
              <a:rPr lang="en-US" sz="1800" dirty="0">
                <a:latin typeface="Arial" charset="0"/>
              </a:rPr>
              <a:t> vale 60% da nota final e a nota de </a:t>
            </a:r>
            <a:r>
              <a:rPr lang="en-US" sz="1800" dirty="0" err="1">
                <a:latin typeface="Arial" charset="0"/>
              </a:rPr>
              <a:t>exame</a:t>
            </a:r>
            <a:r>
              <a:rPr lang="en-US" sz="1800" dirty="0">
                <a:latin typeface="Arial" charset="0"/>
              </a:rPr>
              <a:t> o restante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rial" charset="0"/>
              </a:rPr>
              <a:t>Nota do </a:t>
            </a:r>
            <a:r>
              <a:rPr lang="en-US" sz="1800" dirty="0" err="1">
                <a:latin typeface="Arial" charset="0"/>
              </a:rPr>
              <a:t>aluno</a:t>
            </a:r>
            <a:r>
              <a:rPr lang="en-US" sz="1800" dirty="0">
                <a:latin typeface="Arial" charset="0"/>
              </a:rPr>
              <a:t> Isabel </a:t>
            </a:r>
            <a:r>
              <a:rPr lang="en-US" sz="1800" dirty="0" err="1">
                <a:latin typeface="Arial" charset="0"/>
              </a:rPr>
              <a:t>Antónia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na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disciplina</a:t>
            </a:r>
            <a:r>
              <a:rPr lang="en-US" sz="1800" dirty="0">
                <a:latin typeface="Arial" charset="0"/>
              </a:rPr>
              <a:t> BDDAD </a:t>
            </a:r>
            <a:r>
              <a:rPr lang="en-US" sz="1800" dirty="0" err="1">
                <a:latin typeface="Arial" charset="0"/>
              </a:rPr>
              <a:t>em</a:t>
            </a:r>
            <a:r>
              <a:rPr lang="en-US" sz="1800" dirty="0">
                <a:latin typeface="Arial" charset="0"/>
              </a:rPr>
              <a:t> 2016-17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rial" charset="0"/>
              </a:rPr>
              <a:t>Nota do </a:t>
            </a:r>
            <a:r>
              <a:rPr lang="en-US" sz="1800" dirty="0" err="1">
                <a:latin typeface="Arial" charset="0"/>
              </a:rPr>
              <a:t>aluno</a:t>
            </a:r>
            <a:r>
              <a:rPr lang="en-US" sz="1800" dirty="0">
                <a:latin typeface="Arial" charset="0"/>
              </a:rPr>
              <a:t> Isabel </a:t>
            </a:r>
            <a:r>
              <a:rPr lang="en-US" sz="1800" dirty="0" err="1">
                <a:latin typeface="Arial" charset="0"/>
              </a:rPr>
              <a:t>Antónia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na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disciplina</a:t>
            </a:r>
            <a:r>
              <a:rPr lang="en-US" sz="1800" dirty="0">
                <a:latin typeface="Arial" charset="0"/>
              </a:rPr>
              <a:t> Bases de Dados </a:t>
            </a:r>
            <a:r>
              <a:rPr lang="en-US" sz="1800" dirty="0" err="1">
                <a:latin typeface="Arial" charset="0"/>
              </a:rPr>
              <a:t>em</a:t>
            </a:r>
            <a:r>
              <a:rPr lang="en-US" sz="1800" dirty="0">
                <a:latin typeface="Arial" charset="0"/>
              </a:rPr>
              <a:t> 2016-17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latin typeface="Arial" charset="0"/>
              </a:rPr>
              <a:t>Lista</a:t>
            </a:r>
            <a:r>
              <a:rPr lang="en-US" sz="1800" dirty="0">
                <a:latin typeface="Arial" charset="0"/>
              </a:rPr>
              <a:t> de </a:t>
            </a:r>
            <a:r>
              <a:rPr lang="en-US" sz="1800" dirty="0" err="1">
                <a:latin typeface="Arial" charset="0"/>
              </a:rPr>
              <a:t>alunos</a:t>
            </a:r>
            <a:r>
              <a:rPr lang="en-US" sz="1800" dirty="0">
                <a:latin typeface="Arial" charset="0"/>
              </a:rPr>
              <a:t> e </a:t>
            </a:r>
            <a:r>
              <a:rPr lang="en-US" sz="1800" dirty="0" err="1">
                <a:latin typeface="Arial" charset="0"/>
              </a:rPr>
              <a:t>respetivas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classificações</a:t>
            </a:r>
            <a:r>
              <a:rPr lang="en-US" sz="1800" dirty="0">
                <a:latin typeface="Arial" charset="0"/>
              </a:rPr>
              <a:t> de </a:t>
            </a:r>
            <a:r>
              <a:rPr lang="en-US" sz="1800" dirty="0" err="1">
                <a:latin typeface="Arial" charset="0"/>
              </a:rPr>
              <a:t>frequència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dirty="0" err="1">
                <a:latin typeface="Arial" charset="0"/>
              </a:rPr>
              <a:t>exame</a:t>
            </a:r>
            <a:r>
              <a:rPr lang="en-US" sz="1800" dirty="0">
                <a:latin typeface="Arial" charset="0"/>
              </a:rPr>
              <a:t> e final, </a:t>
            </a:r>
            <a:r>
              <a:rPr lang="en-US" sz="1800" dirty="0" err="1">
                <a:latin typeface="Arial" charset="0"/>
              </a:rPr>
              <a:t>na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disciplina</a:t>
            </a:r>
            <a:r>
              <a:rPr lang="en-US" sz="1800" dirty="0">
                <a:latin typeface="Arial" charset="0"/>
              </a:rPr>
              <a:t> Bases de Dados </a:t>
            </a:r>
            <a:r>
              <a:rPr lang="en-US" sz="1800" dirty="0" err="1">
                <a:latin typeface="Arial" charset="0"/>
              </a:rPr>
              <a:t>em</a:t>
            </a:r>
            <a:r>
              <a:rPr lang="en-US" sz="1800" dirty="0">
                <a:latin typeface="Arial" charset="0"/>
              </a:rPr>
              <a:t> 2016-17. As </a:t>
            </a:r>
            <a:r>
              <a:rPr lang="en-US" sz="1800" dirty="0" err="1">
                <a:latin typeface="Arial" charset="0"/>
              </a:rPr>
              <a:t>notas</a:t>
            </a:r>
            <a:r>
              <a:rPr lang="en-US" sz="1800" dirty="0">
                <a:latin typeface="Arial" charset="0"/>
              </a:rPr>
              <a:t> que </a:t>
            </a:r>
            <a:r>
              <a:rPr lang="en-US" sz="1800" dirty="0" err="1">
                <a:latin typeface="Arial" charset="0"/>
              </a:rPr>
              <a:t>ainda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não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tenham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sido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atribuídas</a:t>
            </a:r>
            <a:r>
              <a:rPr lang="en-US" sz="1800" dirty="0">
                <a:latin typeface="Arial" charset="0"/>
              </a:rPr>
              <a:t> a um </a:t>
            </a:r>
            <a:r>
              <a:rPr lang="en-US" sz="1800" dirty="0" err="1">
                <a:latin typeface="Arial" charset="0"/>
              </a:rPr>
              <a:t>determinado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aluno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devem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ser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indicadas</a:t>
            </a:r>
            <a:r>
              <a:rPr lang="en-US" sz="1800" dirty="0">
                <a:latin typeface="Arial" charset="0"/>
              </a:rPr>
              <a:t> com “---” </a:t>
            </a:r>
          </a:p>
          <a:p>
            <a:pPr eaLnBrk="1" hangingPunct="1"/>
            <a:endParaRPr lang="en-US" sz="1800" dirty="0">
              <a:latin typeface="Agency FB" panose="020B0503020202020204" pitchFamily="34" charset="0"/>
            </a:endParaRPr>
          </a:p>
          <a:p>
            <a:pPr eaLnBrk="1" hangingPunct="1"/>
            <a:endParaRPr lang="pt-PT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D99B54-5A8C-0C49-B95A-F38DF789E28B}" type="slidenum">
              <a:rPr lang="pt-PT" sz="1200">
                <a:latin typeface="Garamond" charset="0"/>
              </a:rPr>
              <a:pPr eaLnBrk="1" hangingPunct="1"/>
              <a:t>6</a:t>
            </a:fld>
            <a:endParaRPr lang="pt-PT" sz="1200">
              <a:latin typeface="Garamond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66825"/>
            <a:ext cx="8763000" cy="714375"/>
          </a:xfrm>
        </p:spPr>
        <p:txBody>
          <a:bodyPr/>
          <a:lstStyle/>
          <a:p>
            <a:pPr eaLnBrk="1" hangingPunct="1"/>
            <a:r>
              <a:rPr lang="pt-PT" dirty="0">
                <a:latin typeface="Garamond" charset="0"/>
              </a:rPr>
              <a:t>NULL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8350" cy="4999038"/>
          </a:xfrm>
        </p:spPr>
        <p:txBody>
          <a:bodyPr>
            <a:normAutofit/>
          </a:bodyPr>
          <a:lstStyle/>
          <a:p>
            <a:pPr eaLnBrk="1" hangingPunct="1"/>
            <a:r>
              <a:rPr lang="pt-PT" sz="1800" dirty="0">
                <a:latin typeface="Arial" charset="0"/>
              </a:rPr>
              <a:t>Representa algo que não se conhece</a:t>
            </a:r>
          </a:p>
          <a:p>
            <a:pPr lvl="1" eaLnBrk="1" hangingPunct="1"/>
            <a:r>
              <a:rPr lang="pt-PT" sz="1600" dirty="0">
                <a:latin typeface="Arial" charset="0"/>
              </a:rPr>
              <a:t>Ex.1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 err="1">
                <a:latin typeface="Arial" charset="0"/>
              </a:rPr>
              <a:t>Select</a:t>
            </a:r>
            <a:r>
              <a:rPr lang="pt-PT" sz="1800" dirty="0">
                <a:latin typeface="Arial" charset="0"/>
              </a:rPr>
              <a:t> * </a:t>
            </a:r>
            <a:r>
              <a:rPr lang="pt-PT" sz="1800" dirty="0" err="1">
                <a:latin typeface="Arial" charset="0"/>
              </a:rPr>
              <a:t>from</a:t>
            </a:r>
            <a:r>
              <a:rPr lang="pt-PT" sz="1800" dirty="0">
                <a:latin typeface="Arial" charset="0"/>
              </a:rPr>
              <a:t> Alunos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>
                <a:latin typeface="Arial" charset="0"/>
              </a:rPr>
              <a:t>	</a:t>
            </a:r>
            <a:r>
              <a:rPr lang="pt-PT" sz="1800" dirty="0" err="1">
                <a:latin typeface="Arial" charset="0"/>
              </a:rPr>
              <a:t>Where</a:t>
            </a:r>
            <a:r>
              <a:rPr lang="pt-PT" sz="1800" dirty="0">
                <a:latin typeface="Arial" charset="0"/>
              </a:rPr>
              <a:t> Telefone = NULL  --------</a:t>
            </a:r>
            <a:r>
              <a:rPr lang="pt-PT" sz="1800" dirty="0">
                <a:latin typeface="Arial" charset="0"/>
                <a:sym typeface="Wingdings" charset="0"/>
              </a:rPr>
              <a:t> Errado</a:t>
            </a:r>
            <a:endParaRPr lang="pt-PT" sz="1800" dirty="0">
              <a:latin typeface="Arial" charset="0"/>
            </a:endParaRPr>
          </a:p>
          <a:p>
            <a:pPr lvl="1" eaLnBrk="1" hangingPunct="1"/>
            <a:r>
              <a:rPr lang="pt-PT" sz="1600" dirty="0">
                <a:latin typeface="Arial" charset="0"/>
              </a:rPr>
              <a:t>Ex.2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 err="1">
                <a:latin typeface="Arial" charset="0"/>
              </a:rPr>
              <a:t>Select</a:t>
            </a:r>
            <a:r>
              <a:rPr lang="pt-PT" sz="1800" dirty="0">
                <a:latin typeface="Arial" charset="0"/>
              </a:rPr>
              <a:t> * </a:t>
            </a:r>
            <a:r>
              <a:rPr lang="pt-PT" sz="1800" dirty="0" err="1">
                <a:latin typeface="Arial" charset="0"/>
              </a:rPr>
              <a:t>from</a:t>
            </a:r>
            <a:r>
              <a:rPr lang="pt-PT" sz="1800" dirty="0">
                <a:latin typeface="Arial" charset="0"/>
              </a:rPr>
              <a:t> Alunos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>
                <a:latin typeface="Arial" charset="0"/>
              </a:rPr>
              <a:t>	</a:t>
            </a:r>
            <a:r>
              <a:rPr lang="pt-PT" sz="1800" dirty="0" err="1">
                <a:latin typeface="Arial" charset="0"/>
              </a:rPr>
              <a:t>Where</a:t>
            </a:r>
            <a:r>
              <a:rPr lang="pt-PT" sz="1800" dirty="0">
                <a:latin typeface="Arial" charset="0"/>
              </a:rPr>
              <a:t> Telefone IS NULL  --------</a:t>
            </a:r>
            <a:r>
              <a:rPr lang="pt-PT" sz="1800" dirty="0">
                <a:latin typeface="Arial" charset="0"/>
                <a:sym typeface="Wingdings" charset="0"/>
              </a:rPr>
              <a:t> </a:t>
            </a:r>
            <a:r>
              <a:rPr lang="pt-PT" sz="1800" dirty="0" err="1">
                <a:latin typeface="Arial" charset="0"/>
                <a:sym typeface="Wingdings" charset="0"/>
              </a:rPr>
              <a:t>Correcto</a:t>
            </a:r>
            <a:endParaRPr lang="pt-PT" sz="1800" dirty="0">
              <a:latin typeface="Arial" charset="0"/>
              <a:sym typeface="Wingdings" charset="0"/>
            </a:endParaRPr>
          </a:p>
          <a:p>
            <a:pPr lvl="4" eaLnBrk="1" hangingPunct="1">
              <a:buFont typeface="Wingdings" charset="0"/>
              <a:buNone/>
            </a:pPr>
            <a:endParaRPr lang="pt-PT" sz="1800" dirty="0">
              <a:latin typeface="Arial" charset="0"/>
              <a:sym typeface="Wingdings" charset="0"/>
            </a:endParaRPr>
          </a:p>
          <a:p>
            <a:pPr eaLnBrk="1" hangingPunct="1"/>
            <a:r>
              <a:rPr lang="pt-PT" sz="1800" dirty="0">
                <a:latin typeface="Arial" charset="0"/>
              </a:rPr>
              <a:t>Função </a:t>
            </a:r>
            <a:r>
              <a:rPr lang="pt-PT" sz="1800" dirty="0" err="1">
                <a:latin typeface="Arial" charset="0"/>
              </a:rPr>
              <a:t>IsNull</a:t>
            </a:r>
            <a:r>
              <a:rPr lang="pt-PT" sz="1800" dirty="0">
                <a:latin typeface="Arial" charset="0"/>
              </a:rPr>
              <a:t> / NVL   </a:t>
            </a:r>
            <a:r>
              <a:rPr lang="pt-PT" sz="1800" dirty="0" err="1">
                <a:latin typeface="Arial" charset="0"/>
              </a:rPr>
              <a:t>Sqlserver</a:t>
            </a:r>
            <a:r>
              <a:rPr lang="pt-PT" sz="1800" dirty="0">
                <a:latin typeface="Arial" charset="0"/>
              </a:rPr>
              <a:t> / Oracle</a:t>
            </a:r>
          </a:p>
          <a:p>
            <a:pPr lvl="1" eaLnBrk="1" hangingPunct="1"/>
            <a:r>
              <a:rPr lang="pt-PT" dirty="0" err="1">
                <a:latin typeface="Arial" charset="0"/>
              </a:rPr>
              <a:t>Select</a:t>
            </a:r>
            <a:r>
              <a:rPr lang="pt-PT" dirty="0">
                <a:latin typeface="Arial" charset="0"/>
              </a:rPr>
              <a:t> </a:t>
            </a:r>
            <a:r>
              <a:rPr lang="pt-PT" dirty="0" err="1">
                <a:latin typeface="Arial" charset="0"/>
              </a:rPr>
              <a:t>IsNull</a:t>
            </a:r>
            <a:r>
              <a:rPr lang="pt-PT" dirty="0">
                <a:latin typeface="Arial" charset="0"/>
              </a:rPr>
              <a:t>(</a:t>
            </a:r>
            <a:r>
              <a:rPr lang="pt-PT" dirty="0" err="1">
                <a:latin typeface="Arial" charset="0"/>
              </a:rPr>
              <a:t>Telefone,’Não</a:t>
            </a:r>
            <a:r>
              <a:rPr lang="pt-PT" dirty="0">
                <a:latin typeface="Arial" charset="0"/>
              </a:rPr>
              <a:t> tem’) </a:t>
            </a:r>
            <a:r>
              <a:rPr lang="pt-PT" dirty="0" err="1">
                <a:latin typeface="Arial" charset="0"/>
              </a:rPr>
              <a:t>From</a:t>
            </a:r>
            <a:r>
              <a:rPr lang="pt-PT" dirty="0">
                <a:latin typeface="Arial" charset="0"/>
              </a:rPr>
              <a:t> alunos</a:t>
            </a:r>
          </a:p>
          <a:p>
            <a:pPr lvl="1" eaLnBrk="1" hangingPunct="1"/>
            <a:r>
              <a:rPr lang="pt-PT" dirty="0" err="1">
                <a:latin typeface="Arial" charset="0"/>
              </a:rPr>
              <a:t>Select</a:t>
            </a:r>
            <a:r>
              <a:rPr lang="pt-PT" dirty="0">
                <a:latin typeface="Arial" charset="0"/>
              </a:rPr>
              <a:t> NVL(</a:t>
            </a:r>
            <a:r>
              <a:rPr lang="pt-PT" dirty="0" err="1">
                <a:latin typeface="Arial" charset="0"/>
              </a:rPr>
              <a:t>Telefone,’Não</a:t>
            </a:r>
            <a:r>
              <a:rPr lang="pt-PT" dirty="0">
                <a:latin typeface="Arial" charset="0"/>
              </a:rPr>
              <a:t> tem’) </a:t>
            </a:r>
            <a:r>
              <a:rPr lang="pt-PT" dirty="0" err="1">
                <a:latin typeface="Arial" charset="0"/>
              </a:rPr>
              <a:t>From</a:t>
            </a:r>
            <a:r>
              <a:rPr lang="pt-PT" dirty="0">
                <a:latin typeface="Arial" charset="0"/>
              </a:rPr>
              <a:t> alunos</a:t>
            </a:r>
          </a:p>
        </p:txBody>
      </p:sp>
    </p:spTree>
    <p:extLst>
      <p:ext uri="{BB962C8B-B14F-4D97-AF65-F5344CB8AC3E}">
        <p14:creationId xmlns:p14="http://schemas.microsoft.com/office/powerpoint/2010/main" val="41040150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09A7E7-9550-034F-9DC5-91C232C1E05D}" type="slidenum">
              <a:rPr lang="pt-PT" sz="1200">
                <a:latin typeface="Garamond" charset="0"/>
              </a:rPr>
              <a:pPr eaLnBrk="1" hangingPunct="1"/>
              <a:t>7</a:t>
            </a:fld>
            <a:endParaRPr lang="pt-PT" sz="1200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pPr eaLnBrk="1" hangingPunct="1"/>
            <a:r>
              <a:rPr lang="pt-PT" sz="2900" b="1" dirty="0">
                <a:latin typeface="Garamond" charset="0"/>
              </a:rPr>
              <a:t>SQL-DML (Data </a:t>
            </a:r>
            <a:r>
              <a:rPr lang="pt-PT" sz="2900" b="1" dirty="0" err="1">
                <a:latin typeface="Garamond" charset="0"/>
              </a:rPr>
              <a:t>Manipulation</a:t>
            </a:r>
            <a:r>
              <a:rPr lang="pt-PT" sz="2900" b="1" dirty="0">
                <a:latin typeface="Garamond" charset="0"/>
              </a:rPr>
              <a:t> </a:t>
            </a:r>
            <a:r>
              <a:rPr lang="pt-PT" sz="2900" b="1" dirty="0" err="1">
                <a:latin typeface="Garamond" charset="0"/>
              </a:rPr>
              <a:t>Language</a:t>
            </a:r>
            <a:r>
              <a:rPr lang="pt-PT" sz="2900" b="1" dirty="0">
                <a:latin typeface="Garamond" charset="0"/>
              </a:rPr>
              <a:t>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endParaRPr lang="pt-PT" sz="1100" dirty="0">
              <a:latin typeface="Arial" charset="0"/>
            </a:endParaRP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700" b="1" dirty="0">
                <a:latin typeface="Times New Roman" charset="0"/>
              </a:rPr>
              <a:t>SELECT</a:t>
            </a:r>
            <a:r>
              <a:rPr lang="pt-PT" sz="1700" dirty="0">
                <a:latin typeface="Times New Roman" charset="0"/>
              </a:rPr>
              <a:t> [ </a:t>
            </a:r>
            <a:r>
              <a:rPr lang="pt-PT" sz="1700" u="sng" dirty="0">
                <a:latin typeface="Times New Roman" charset="0"/>
              </a:rPr>
              <a:t>ALL</a:t>
            </a:r>
            <a:r>
              <a:rPr lang="pt-PT" sz="1700" dirty="0">
                <a:latin typeface="Times New Roman" charset="0"/>
              </a:rPr>
              <a:t> | DISTINCT ] &lt;</a:t>
            </a:r>
            <a:r>
              <a:rPr lang="pt-PT" sz="1700" dirty="0" err="1">
                <a:latin typeface="Times New Roman" charset="0"/>
              </a:rPr>
              <a:t>select_list</a:t>
            </a:r>
            <a:r>
              <a:rPr lang="pt-PT" sz="1700" dirty="0">
                <a:latin typeface="Times New Roman" charset="0"/>
              </a:rPr>
              <a:t>&gt;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700" dirty="0">
                <a:latin typeface="Times New Roman" charset="0"/>
              </a:rPr>
              <a:t>FROM &lt;</a:t>
            </a:r>
            <a:r>
              <a:rPr lang="pt-PT" sz="1700" dirty="0" err="1">
                <a:latin typeface="Times New Roman" charset="0"/>
              </a:rPr>
              <a:t>table_list</a:t>
            </a:r>
            <a:r>
              <a:rPr lang="pt-PT" sz="1700" dirty="0">
                <a:latin typeface="Times New Roman" charset="0"/>
              </a:rPr>
              <a:t>&gt;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700" dirty="0">
                <a:latin typeface="Times New Roman" charset="0"/>
              </a:rPr>
              <a:t>[WHERE &lt;</a:t>
            </a:r>
            <a:r>
              <a:rPr lang="pt-PT" sz="1700" dirty="0" err="1">
                <a:latin typeface="Times New Roman" charset="0"/>
              </a:rPr>
              <a:t>where</a:t>
            </a:r>
            <a:r>
              <a:rPr lang="pt-PT" sz="1700" i="1" dirty="0" err="1">
                <a:latin typeface="Times New Roman" charset="0"/>
              </a:rPr>
              <a:t>_expression</a:t>
            </a:r>
            <a:r>
              <a:rPr lang="pt-PT" sz="1700" dirty="0">
                <a:latin typeface="Times New Roman" charset="0"/>
              </a:rPr>
              <a:t>&gt;]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700" dirty="0">
                <a:latin typeface="Times New Roman" charset="0"/>
              </a:rPr>
              <a:t>[GROUP BY &lt;</a:t>
            </a:r>
            <a:r>
              <a:rPr lang="pt-PT" sz="1700" dirty="0" err="1">
                <a:latin typeface="Times New Roman" charset="0"/>
              </a:rPr>
              <a:t>groupby_list</a:t>
            </a:r>
            <a:r>
              <a:rPr lang="pt-PT" sz="1700" dirty="0">
                <a:latin typeface="Times New Roman" charset="0"/>
              </a:rPr>
              <a:t>&gt;]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700" dirty="0">
                <a:latin typeface="Times New Roman" charset="0"/>
              </a:rPr>
              <a:t>[HAVING &lt;</a:t>
            </a:r>
            <a:r>
              <a:rPr lang="pt-PT" sz="1700" dirty="0" err="1">
                <a:latin typeface="Times New Roman" charset="0"/>
              </a:rPr>
              <a:t>having_expression</a:t>
            </a:r>
            <a:r>
              <a:rPr lang="pt-PT" sz="1700" dirty="0">
                <a:latin typeface="Times New Roman" charset="0"/>
              </a:rPr>
              <a:t>&gt;]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700" dirty="0">
                <a:latin typeface="Times New Roman" charset="0"/>
              </a:rPr>
              <a:t>[ORDER BY &lt;</a:t>
            </a:r>
            <a:r>
              <a:rPr lang="pt-PT" sz="1700" dirty="0" err="1">
                <a:latin typeface="Times New Roman" charset="0"/>
              </a:rPr>
              <a:t>orderby_list</a:t>
            </a:r>
            <a:r>
              <a:rPr lang="pt-PT" sz="1700" dirty="0">
                <a:latin typeface="Times New Roman" charset="0"/>
              </a:rPr>
              <a:t>&gt; [DESC|ASC]] 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endParaRPr lang="pt-PT" sz="1700" dirty="0">
              <a:latin typeface="Times New Roman" charset="0"/>
            </a:endParaRP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500" dirty="0">
                <a:latin typeface="Times New Roman" charset="0"/>
              </a:rPr>
              <a:t>&lt;</a:t>
            </a:r>
            <a:r>
              <a:rPr lang="pt-PT" sz="1500" dirty="0" err="1">
                <a:latin typeface="Times New Roman" charset="0"/>
              </a:rPr>
              <a:t>select_list</a:t>
            </a:r>
            <a:r>
              <a:rPr lang="pt-PT" sz="1500" dirty="0">
                <a:latin typeface="Times New Roman" charset="0"/>
              </a:rPr>
              <a:t>&gt; ::= { </a:t>
            </a:r>
            <a:r>
              <a:rPr lang="pt-PT" sz="1500" b="1" dirty="0">
                <a:latin typeface="Times New Roman" charset="0"/>
              </a:rPr>
              <a:t>* </a:t>
            </a:r>
            <a:r>
              <a:rPr lang="pt-PT" sz="1500" dirty="0">
                <a:latin typeface="Times New Roman" charset="0"/>
              </a:rPr>
              <a:t>| { </a:t>
            </a:r>
            <a:r>
              <a:rPr lang="pt-PT" sz="1500" i="1" dirty="0" err="1">
                <a:latin typeface="Times New Roman" charset="0"/>
              </a:rPr>
              <a:t>table_name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view_name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table_alias</a:t>
            </a:r>
            <a:r>
              <a:rPr lang="pt-PT" sz="1500" i="1" dirty="0">
                <a:latin typeface="Times New Roman" charset="0"/>
              </a:rPr>
              <a:t> </a:t>
            </a:r>
            <a:r>
              <a:rPr lang="pt-PT" sz="1500" dirty="0">
                <a:latin typeface="Times New Roman" charset="0"/>
              </a:rPr>
              <a:t>}</a:t>
            </a:r>
            <a:r>
              <a:rPr lang="pt-PT" sz="1500" b="1" dirty="0">
                <a:latin typeface="Times New Roman" charset="0"/>
              </a:rPr>
              <a:t>.* </a:t>
            </a:r>
            <a:r>
              <a:rPr lang="pt-PT" sz="1500" dirty="0">
                <a:latin typeface="Times New Roman" charset="0"/>
              </a:rPr>
              <a:t>| { </a:t>
            </a:r>
            <a:r>
              <a:rPr lang="pt-PT" sz="1500" i="1" dirty="0" err="1">
                <a:latin typeface="Times New Roman" charset="0"/>
              </a:rPr>
              <a:t>column_name</a:t>
            </a:r>
            <a:r>
              <a:rPr lang="pt-PT" sz="1500" dirty="0">
                <a:latin typeface="Times New Roman" charset="0"/>
              </a:rPr>
              <a:t> </a:t>
            </a:r>
            <a:r>
              <a:rPr lang="pt-PT" sz="1500" i="1" dirty="0" err="1">
                <a:latin typeface="Times New Roman" charset="0"/>
              </a:rPr>
              <a:t>expression</a:t>
            </a:r>
            <a:r>
              <a:rPr lang="pt-PT" sz="1500" i="1" dirty="0">
                <a:latin typeface="Times New Roman" charset="0"/>
              </a:rPr>
              <a:t> </a:t>
            </a:r>
            <a:r>
              <a:rPr lang="pt-PT" sz="1500" dirty="0">
                <a:latin typeface="Times New Roman" charset="0"/>
              </a:rPr>
              <a:t>}, [, …n]}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500" dirty="0">
                <a:latin typeface="Times New Roman" charset="0"/>
              </a:rPr>
              <a:t>&lt;</a:t>
            </a:r>
            <a:r>
              <a:rPr lang="pt-PT" sz="1500" dirty="0" err="1">
                <a:latin typeface="Times New Roman" charset="0"/>
              </a:rPr>
              <a:t>table_list</a:t>
            </a:r>
            <a:r>
              <a:rPr lang="pt-PT" sz="1500" dirty="0">
                <a:latin typeface="Times New Roman" charset="0"/>
              </a:rPr>
              <a:t>&gt; ::= { </a:t>
            </a:r>
            <a:r>
              <a:rPr lang="pt-PT" sz="1500" i="1" dirty="0" err="1">
                <a:latin typeface="Times New Roman" charset="0"/>
              </a:rPr>
              <a:t>table_name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view_name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table_alias</a:t>
            </a:r>
            <a:r>
              <a:rPr lang="pt-PT" sz="1500" i="1" dirty="0">
                <a:latin typeface="Times New Roman" charset="0"/>
              </a:rPr>
              <a:t> </a:t>
            </a:r>
            <a:r>
              <a:rPr lang="pt-PT" sz="1500" dirty="0">
                <a:latin typeface="Times New Roman" charset="0"/>
              </a:rPr>
              <a:t>} [, …n]}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500" dirty="0">
                <a:latin typeface="Times New Roman" charset="0"/>
              </a:rPr>
              <a:t>&lt;</a:t>
            </a:r>
            <a:r>
              <a:rPr lang="pt-PT" sz="1500" dirty="0" err="1">
                <a:latin typeface="Times New Roman" charset="0"/>
              </a:rPr>
              <a:t>where_expression</a:t>
            </a:r>
            <a:r>
              <a:rPr lang="pt-PT" sz="1500" dirty="0">
                <a:latin typeface="Times New Roman" charset="0"/>
              </a:rPr>
              <a:t>&gt; ::= Qualquer expressão booleana envolvendo expressões, colunas ou constantes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500" dirty="0">
                <a:latin typeface="Times New Roman" charset="0"/>
              </a:rPr>
              <a:t>&lt;</a:t>
            </a:r>
            <a:r>
              <a:rPr lang="pt-PT" sz="1500" dirty="0" err="1">
                <a:latin typeface="Times New Roman" charset="0"/>
              </a:rPr>
              <a:t>groupby_list</a:t>
            </a:r>
            <a:r>
              <a:rPr lang="pt-PT" sz="1500" dirty="0">
                <a:latin typeface="Times New Roman" charset="0"/>
              </a:rPr>
              <a:t>&gt; ::= { </a:t>
            </a:r>
            <a:r>
              <a:rPr lang="pt-PT" sz="1500" i="1" dirty="0" err="1">
                <a:latin typeface="Times New Roman" charset="0"/>
              </a:rPr>
              <a:t>table_name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view_name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table_alias</a:t>
            </a:r>
            <a:r>
              <a:rPr lang="pt-PT" sz="1500" i="1" dirty="0">
                <a:latin typeface="Times New Roman" charset="0"/>
              </a:rPr>
              <a:t> </a:t>
            </a:r>
            <a:r>
              <a:rPr lang="pt-PT" sz="1500" dirty="0">
                <a:latin typeface="Times New Roman" charset="0"/>
              </a:rPr>
              <a:t>}</a:t>
            </a:r>
            <a:r>
              <a:rPr lang="pt-PT" sz="1500" b="1" dirty="0">
                <a:latin typeface="Times New Roman" charset="0"/>
              </a:rPr>
              <a:t>.* </a:t>
            </a:r>
            <a:r>
              <a:rPr lang="pt-PT" sz="1500" dirty="0">
                <a:latin typeface="Times New Roman" charset="0"/>
              </a:rPr>
              <a:t>| { </a:t>
            </a:r>
            <a:r>
              <a:rPr lang="pt-PT" sz="1500" i="1" dirty="0" err="1">
                <a:latin typeface="Times New Roman" charset="0"/>
              </a:rPr>
              <a:t>column_name</a:t>
            </a:r>
            <a:r>
              <a:rPr lang="pt-PT" sz="1500" dirty="0">
                <a:latin typeface="Times New Roman" charset="0"/>
              </a:rPr>
              <a:t> </a:t>
            </a:r>
            <a:r>
              <a:rPr lang="pt-PT" sz="1500" i="1" dirty="0" err="1">
                <a:latin typeface="Times New Roman" charset="0"/>
              </a:rPr>
              <a:t>expression</a:t>
            </a:r>
            <a:r>
              <a:rPr lang="pt-PT" sz="1500" i="1" dirty="0">
                <a:latin typeface="Times New Roman" charset="0"/>
              </a:rPr>
              <a:t> </a:t>
            </a:r>
            <a:r>
              <a:rPr lang="pt-PT" sz="1500" dirty="0">
                <a:latin typeface="Times New Roman" charset="0"/>
              </a:rPr>
              <a:t>}, [, …n]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500" dirty="0">
                <a:latin typeface="Times New Roman" charset="0"/>
              </a:rPr>
              <a:t>&lt;</a:t>
            </a:r>
            <a:r>
              <a:rPr lang="pt-PT" sz="1500" dirty="0" err="1">
                <a:latin typeface="Times New Roman" charset="0"/>
              </a:rPr>
              <a:t>having_expression</a:t>
            </a:r>
            <a:r>
              <a:rPr lang="pt-PT" sz="1500" dirty="0">
                <a:latin typeface="Times New Roman" charset="0"/>
              </a:rPr>
              <a:t>&gt; ::= Qualquer expressão booleana envolvendo expressões, colunas ou constantes, mas que estejam envolvidas na &lt;</a:t>
            </a:r>
            <a:r>
              <a:rPr lang="pt-PT" sz="1500" dirty="0" err="1">
                <a:latin typeface="Times New Roman" charset="0"/>
              </a:rPr>
              <a:t>groupby_list</a:t>
            </a:r>
            <a:r>
              <a:rPr lang="pt-PT" sz="1500" dirty="0">
                <a:latin typeface="Times New Roman" charset="0"/>
              </a:rPr>
              <a:t>&gt;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500" dirty="0">
                <a:latin typeface="Times New Roman" charset="0"/>
              </a:rPr>
              <a:t>&lt; </a:t>
            </a:r>
            <a:r>
              <a:rPr lang="pt-PT" sz="1500" dirty="0" err="1">
                <a:latin typeface="Times New Roman" charset="0"/>
              </a:rPr>
              <a:t>orderby_list</a:t>
            </a:r>
            <a:r>
              <a:rPr lang="pt-PT" sz="1500" dirty="0">
                <a:latin typeface="Times New Roman" charset="0"/>
              </a:rPr>
              <a:t>&gt; ::= { </a:t>
            </a:r>
            <a:r>
              <a:rPr lang="pt-PT" sz="1500" i="1" dirty="0" err="1">
                <a:latin typeface="Times New Roman" charset="0"/>
              </a:rPr>
              <a:t>table_name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view_name</a:t>
            </a:r>
            <a:r>
              <a:rPr lang="pt-PT" sz="1500" dirty="0">
                <a:latin typeface="Times New Roman" charset="0"/>
              </a:rPr>
              <a:t> | </a:t>
            </a:r>
            <a:r>
              <a:rPr lang="pt-PT" sz="1500" i="1" dirty="0" err="1">
                <a:latin typeface="Times New Roman" charset="0"/>
              </a:rPr>
              <a:t>table_alias</a:t>
            </a:r>
            <a:r>
              <a:rPr lang="pt-PT" sz="1500" i="1" dirty="0">
                <a:latin typeface="Times New Roman" charset="0"/>
              </a:rPr>
              <a:t> </a:t>
            </a:r>
            <a:r>
              <a:rPr lang="pt-PT" sz="1500" dirty="0">
                <a:latin typeface="Times New Roman" charset="0"/>
              </a:rPr>
              <a:t>}</a:t>
            </a:r>
            <a:r>
              <a:rPr lang="pt-PT" sz="1500" b="1" dirty="0">
                <a:latin typeface="Times New Roman" charset="0"/>
              </a:rPr>
              <a:t>.* </a:t>
            </a:r>
            <a:r>
              <a:rPr lang="pt-PT" sz="1500" dirty="0">
                <a:latin typeface="Times New Roman" charset="0"/>
              </a:rPr>
              <a:t>| { </a:t>
            </a:r>
            <a:r>
              <a:rPr lang="pt-PT" sz="1500" i="1" dirty="0" err="1">
                <a:latin typeface="Times New Roman" charset="0"/>
              </a:rPr>
              <a:t>column_name</a:t>
            </a:r>
            <a:r>
              <a:rPr lang="pt-PT" sz="1500" dirty="0">
                <a:latin typeface="Times New Roman" charset="0"/>
              </a:rPr>
              <a:t> | &lt;</a:t>
            </a:r>
            <a:r>
              <a:rPr lang="pt-PT" sz="1500" dirty="0" err="1">
                <a:latin typeface="Times New Roman" charset="0"/>
              </a:rPr>
              <a:t>index</a:t>
            </a:r>
            <a:r>
              <a:rPr lang="pt-PT" sz="1500" dirty="0">
                <a:latin typeface="Times New Roman" charset="0"/>
              </a:rPr>
              <a:t>&gt;</a:t>
            </a:r>
            <a:r>
              <a:rPr lang="pt-PT" sz="1500" i="1" dirty="0">
                <a:latin typeface="Times New Roman" charset="0"/>
              </a:rPr>
              <a:t> </a:t>
            </a:r>
            <a:r>
              <a:rPr lang="pt-PT" sz="1500" dirty="0">
                <a:latin typeface="Times New Roman" charset="0"/>
              </a:rPr>
              <a:t>}, [, …n]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500" dirty="0">
                <a:latin typeface="Times New Roman" charset="0"/>
              </a:rPr>
              <a:t>&lt;</a:t>
            </a:r>
            <a:r>
              <a:rPr lang="pt-PT" sz="1500" dirty="0" err="1">
                <a:latin typeface="Times New Roman" charset="0"/>
              </a:rPr>
              <a:t>index</a:t>
            </a:r>
            <a:r>
              <a:rPr lang="pt-PT" sz="1500" dirty="0">
                <a:latin typeface="Times New Roman" charset="0"/>
              </a:rPr>
              <a:t>&gt; ::= Pode tomar valores de 1 até ao nº de colunas na </a:t>
            </a:r>
            <a:r>
              <a:rPr lang="pt-PT" sz="1500" dirty="0" err="1">
                <a:latin typeface="Times New Roman" charset="0"/>
              </a:rPr>
              <a:t>select_list</a:t>
            </a:r>
            <a:endParaRPr lang="pt-PT" sz="1500" dirty="0">
              <a:latin typeface="Times New Roman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pt-PT" sz="17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1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8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229600" cy="914400"/>
          </a:xfrm>
        </p:spPr>
        <p:txBody>
          <a:bodyPr>
            <a:normAutofit/>
          </a:bodyPr>
          <a:lstStyle/>
          <a:p>
            <a:r>
              <a:rPr lang="pt-PT" sz="3800" dirty="0">
                <a:latin typeface="Garamond" charset="0"/>
              </a:rPr>
              <a:t>Agrupamentos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905000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1925" lvl="1" indent="176213">
              <a:lnSpc>
                <a:spcPct val="50000"/>
              </a:lnSpc>
              <a:buFont typeface="Wingdings" charset="0"/>
              <a:buNone/>
            </a:pPr>
            <a:endParaRPr lang="pt-PT" sz="1700" dirty="0">
              <a:latin typeface="Arial" charset="0"/>
            </a:endParaRPr>
          </a:p>
          <a:p>
            <a:pPr marL="1431925" lvl="1" indent="176213">
              <a:lnSpc>
                <a:spcPct val="50000"/>
              </a:lnSpc>
              <a:buFont typeface="Wingdings" charset="0"/>
              <a:buNone/>
            </a:pPr>
            <a:r>
              <a:rPr lang="pt-PT" sz="1700" dirty="0">
                <a:latin typeface="Arial" charset="0"/>
              </a:rPr>
              <a:t>SELECT lista-atributos-a-retornar </a:t>
            </a:r>
          </a:p>
          <a:p>
            <a:pPr marL="1431925" lvl="2" indent="176213">
              <a:buNone/>
            </a:pPr>
            <a:r>
              <a:rPr lang="pt-PT" sz="1700" dirty="0">
                <a:latin typeface="Arial" charset="0"/>
              </a:rPr>
              <a:t>FROM lista-tabelas-envolvidas-na-</a:t>
            </a:r>
            <a:r>
              <a:rPr lang="pt-PT" sz="1700" dirty="0" err="1">
                <a:latin typeface="Arial" charset="0"/>
              </a:rPr>
              <a:t>query</a:t>
            </a:r>
            <a:endParaRPr lang="pt-PT" sz="1700" dirty="0">
              <a:latin typeface="Arial" charset="0"/>
            </a:endParaRPr>
          </a:p>
          <a:p>
            <a:pPr marL="1431925" lvl="2" indent="176213">
              <a:buNone/>
            </a:pPr>
            <a:r>
              <a:rPr lang="pt-PT" sz="1700" dirty="0">
                <a:latin typeface="Arial" charset="0"/>
              </a:rPr>
              <a:t>WHERE condições-a-verificar-em-cada-registo</a:t>
            </a:r>
          </a:p>
          <a:p>
            <a:pPr marL="1431925" lvl="2" indent="176213">
              <a:buNone/>
            </a:pPr>
            <a:r>
              <a:rPr lang="pt-PT" sz="1700" b="1" dirty="0">
                <a:latin typeface="Arial" charset="0"/>
              </a:rPr>
              <a:t>GROUP BY </a:t>
            </a:r>
            <a:r>
              <a:rPr lang="pt-PT" sz="1700" dirty="0">
                <a:latin typeface="Arial" charset="0"/>
              </a:rPr>
              <a:t>lista-atributos-que-definem-agrupamento</a:t>
            </a:r>
          </a:p>
          <a:p>
            <a:pPr marL="1431925" lvl="2" indent="176213">
              <a:buNone/>
            </a:pPr>
            <a:r>
              <a:rPr lang="pt-PT" sz="1700" b="1" dirty="0">
                <a:latin typeface="Arial" charset="0"/>
              </a:rPr>
              <a:t>HAVING </a:t>
            </a:r>
            <a:r>
              <a:rPr lang="pt-PT" sz="1700" dirty="0">
                <a:latin typeface="Arial" charset="0"/>
              </a:rPr>
              <a:t>condições-a-verificar-em-cada-grupo</a:t>
            </a:r>
          </a:p>
          <a:p>
            <a:pPr lvl="2">
              <a:lnSpc>
                <a:spcPct val="50000"/>
              </a:lnSpc>
              <a:buNone/>
            </a:pPr>
            <a:endParaRPr lang="pt-PT" sz="1700" dirty="0">
              <a:latin typeface="Arial" charset="0"/>
            </a:endParaRPr>
          </a:p>
          <a:p>
            <a:pPr>
              <a:lnSpc>
                <a:spcPct val="130000"/>
              </a:lnSpc>
            </a:pPr>
            <a:r>
              <a:rPr lang="pt-PT" sz="1700" dirty="0">
                <a:latin typeface="Arial" charset="0"/>
              </a:rPr>
              <a:t>A lista-atributos da cláusula SELECT consiste(1) numa lista de nomes e (2) uma lista de termos de </a:t>
            </a:r>
            <a:r>
              <a:rPr lang="pt-PT" sz="1700" dirty="0" err="1">
                <a:latin typeface="Arial" charset="0"/>
              </a:rPr>
              <a:t>agrupadores</a:t>
            </a:r>
            <a:r>
              <a:rPr lang="pt-PT" sz="1700" dirty="0">
                <a:latin typeface="Arial" charset="0"/>
              </a:rPr>
              <a:t>.</a:t>
            </a:r>
          </a:p>
          <a:p>
            <a:pPr marL="446088" lvl="1" indent="-446088">
              <a:lnSpc>
                <a:spcPct val="130000"/>
              </a:lnSpc>
              <a:buSzPct val="130000"/>
              <a:buNone/>
            </a:pPr>
            <a:r>
              <a:rPr lang="pt-PT" sz="1700" dirty="0">
                <a:latin typeface="Arial" charset="0"/>
              </a:rPr>
              <a:t>	</a:t>
            </a:r>
            <a:r>
              <a:rPr lang="pt-PT" sz="1700" b="1" dirty="0">
                <a:latin typeface="Arial" charset="0"/>
              </a:rPr>
              <a:t>Cada coluna que apareça em (1) tem também de aparecer na lista-atributos-do-grupo</a:t>
            </a:r>
          </a:p>
          <a:p>
            <a:pPr marL="446088" lvl="1" indent="-446088">
              <a:lnSpc>
                <a:spcPct val="50000"/>
              </a:lnSpc>
              <a:buSzPct val="130000"/>
              <a:buNone/>
            </a:pPr>
            <a:endParaRPr lang="pt-PT" sz="1700" dirty="0">
              <a:latin typeface="Arial" charset="0"/>
            </a:endParaRPr>
          </a:p>
          <a:p>
            <a:pPr>
              <a:lnSpc>
                <a:spcPct val="130000"/>
              </a:lnSpc>
            </a:pPr>
            <a:r>
              <a:rPr lang="pt-PT" sz="1700" dirty="0">
                <a:latin typeface="Arial" charset="0"/>
              </a:rPr>
              <a:t>As expressões que aparecem nas condições-do-grupo na cláusula HAVING servem para filtrar os valores dos grupos</a:t>
            </a:r>
          </a:p>
          <a:p>
            <a:pPr marL="446088" lvl="2" indent="-446088">
              <a:buNone/>
            </a:pPr>
            <a:r>
              <a:rPr lang="pt-PT" sz="1700" dirty="0">
                <a:latin typeface="Arial" charset="0"/>
              </a:rPr>
              <a:t>	</a:t>
            </a:r>
            <a:r>
              <a:rPr lang="pt-PT" sz="1700" b="1" dirty="0">
                <a:latin typeface="Arial" charset="0"/>
              </a:rPr>
              <a:t>Não é possível usar diretamente os operadores de agregação na cláusula WHERE</a:t>
            </a:r>
          </a:p>
          <a:p>
            <a:pPr lvl="2" indent="-1143000">
              <a:buNone/>
            </a:pPr>
            <a:endParaRPr lang="pt-PT" sz="1700" dirty="0">
              <a:latin typeface="Arial" charset="0"/>
            </a:endParaRPr>
          </a:p>
          <a:p>
            <a:pPr marL="84138" lvl="1" indent="0">
              <a:lnSpc>
                <a:spcPct val="50000"/>
              </a:lnSpc>
              <a:buSzPct val="100000"/>
              <a:buFont typeface="Courier New" pitchFamily="49" charset="0"/>
              <a:buNone/>
            </a:pPr>
            <a:endParaRPr lang="pt-PT"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5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9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r>
              <a:rPr lang="pt-PT" sz="3800" dirty="0">
                <a:latin typeface="Garamond" charset="0"/>
              </a:rPr>
              <a:t>Operações de conjuntos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571500">
              <a:lnSpc>
                <a:spcPct val="50000"/>
              </a:lnSpc>
              <a:buFont typeface="Wingdings" charset="0"/>
              <a:buNone/>
            </a:pPr>
            <a:endParaRPr lang="pt-PT" b="1" dirty="0">
              <a:latin typeface="Arial"/>
              <a:cs typeface="Arial"/>
            </a:endParaRPr>
          </a:p>
          <a:p>
            <a:pPr marL="439738" lvl="1" indent="-355600"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Arial"/>
                <a:cs typeface="Arial"/>
              </a:rPr>
              <a:t>As operações de conjunto </a:t>
            </a:r>
            <a:r>
              <a:rPr lang="pt-PT" b="1" dirty="0" err="1">
                <a:latin typeface="Arial"/>
                <a:cs typeface="Arial"/>
              </a:rPr>
              <a:t>Union</a:t>
            </a:r>
            <a:r>
              <a:rPr lang="pt-PT" b="1" dirty="0">
                <a:latin typeface="Arial"/>
                <a:cs typeface="Arial"/>
              </a:rPr>
              <a:t>, </a:t>
            </a:r>
            <a:r>
              <a:rPr lang="pt-PT" b="1" dirty="0" err="1">
                <a:latin typeface="Arial"/>
                <a:cs typeface="Arial"/>
              </a:rPr>
              <a:t>Intersect</a:t>
            </a:r>
            <a:r>
              <a:rPr lang="pt-PT" b="1" dirty="0">
                <a:latin typeface="Arial"/>
                <a:cs typeface="Arial"/>
              </a:rPr>
              <a:t> e a </a:t>
            </a:r>
            <a:r>
              <a:rPr lang="pt-PT" b="1" dirty="0" err="1">
                <a:latin typeface="Arial"/>
                <a:cs typeface="Arial"/>
              </a:rPr>
              <a:t>Except</a:t>
            </a:r>
            <a:r>
              <a:rPr lang="pt-PT" b="1" dirty="0">
                <a:latin typeface="Arial"/>
                <a:cs typeface="Arial"/>
              </a:rPr>
              <a:t> (</a:t>
            </a:r>
            <a:r>
              <a:rPr lang="pt-PT" b="1" dirty="0" err="1">
                <a:solidFill>
                  <a:srgbClr val="FF0000"/>
                </a:solidFill>
                <a:latin typeface="Arial"/>
                <a:cs typeface="Arial"/>
              </a:rPr>
              <a:t>Minus</a:t>
            </a:r>
            <a:r>
              <a:rPr lang="pt-PT" b="1" dirty="0">
                <a:solidFill>
                  <a:srgbClr val="FF0000"/>
                </a:solidFill>
                <a:latin typeface="Arial"/>
                <a:cs typeface="Arial"/>
              </a:rPr>
              <a:t> em Oracle</a:t>
            </a:r>
            <a:r>
              <a:rPr lang="pt-PT" b="1" dirty="0">
                <a:latin typeface="Arial"/>
                <a:cs typeface="Arial"/>
              </a:rPr>
              <a:t>) </a:t>
            </a:r>
            <a:r>
              <a:rPr lang="pt-PT" dirty="0">
                <a:latin typeface="Arial"/>
                <a:cs typeface="Arial"/>
              </a:rPr>
              <a:t>operam em relações;</a:t>
            </a:r>
          </a:p>
          <a:p>
            <a:pPr marL="84138" lvl="1" indent="0">
              <a:lnSpc>
                <a:spcPct val="50000"/>
              </a:lnSpc>
              <a:buSzPct val="100000"/>
              <a:buFont typeface="Courier New" pitchFamily="49" charset="0"/>
              <a:buNone/>
            </a:pPr>
            <a:endParaRPr lang="pt-PT" sz="1500" dirty="0">
              <a:latin typeface="Arial"/>
              <a:cs typeface="Arial"/>
            </a:endParaRPr>
          </a:p>
          <a:p>
            <a:pPr marL="439738" lvl="1" indent="-355600"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Arial"/>
                <a:cs typeface="Arial"/>
              </a:rPr>
              <a:t>Eliminam os registos repetidos;</a:t>
            </a:r>
          </a:p>
          <a:p>
            <a:pPr marL="1011238" lvl="2" indent="-355600"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800" dirty="0">
                <a:latin typeface="Arial"/>
                <a:cs typeface="Arial"/>
              </a:rPr>
              <a:t> se desejarmos obter as </a:t>
            </a:r>
            <a:r>
              <a:rPr lang="pt-PT" sz="1800" dirty="0" err="1">
                <a:latin typeface="Arial"/>
                <a:cs typeface="Arial"/>
              </a:rPr>
              <a:t>repetições</a:t>
            </a:r>
            <a:r>
              <a:rPr lang="pt-PT" sz="1800" dirty="0">
                <a:latin typeface="Arial"/>
                <a:cs typeface="Arial"/>
              </a:rPr>
              <a:t>, devemos explicitar através da forma </a:t>
            </a:r>
            <a:r>
              <a:rPr lang="pt-PT" sz="1800" b="1" dirty="0" err="1">
                <a:latin typeface="Arial"/>
                <a:cs typeface="Arial"/>
              </a:rPr>
              <a:t>union</a:t>
            </a:r>
            <a:r>
              <a:rPr lang="pt-PT" sz="1800" b="1" dirty="0">
                <a:latin typeface="Arial"/>
                <a:cs typeface="Arial"/>
              </a:rPr>
              <a:t> </a:t>
            </a:r>
            <a:r>
              <a:rPr lang="pt-PT" sz="1800" b="1" dirty="0" err="1">
                <a:latin typeface="Arial"/>
                <a:cs typeface="Arial"/>
              </a:rPr>
              <a:t>all</a:t>
            </a:r>
            <a:r>
              <a:rPr lang="pt-PT" sz="1800" b="1" dirty="0">
                <a:latin typeface="Arial"/>
                <a:cs typeface="Arial"/>
              </a:rPr>
              <a:t>, </a:t>
            </a:r>
            <a:r>
              <a:rPr lang="pt-PT" sz="1800" b="1" dirty="0" err="1">
                <a:latin typeface="Arial"/>
                <a:cs typeface="Arial"/>
              </a:rPr>
              <a:t>intersect</a:t>
            </a:r>
            <a:r>
              <a:rPr lang="pt-PT" sz="1800" b="1" dirty="0">
                <a:latin typeface="Arial"/>
                <a:cs typeface="Arial"/>
              </a:rPr>
              <a:t> </a:t>
            </a:r>
            <a:r>
              <a:rPr lang="pt-PT" sz="1800" b="1" dirty="0" err="1">
                <a:latin typeface="Arial"/>
                <a:cs typeface="Arial"/>
              </a:rPr>
              <a:t>all</a:t>
            </a:r>
            <a:r>
              <a:rPr lang="pt-PT" sz="1800" b="1" dirty="0">
                <a:latin typeface="Arial"/>
                <a:cs typeface="Arial"/>
              </a:rPr>
              <a:t> e </a:t>
            </a:r>
            <a:r>
              <a:rPr lang="pt-PT" sz="1800" b="1" dirty="0" err="1">
                <a:latin typeface="Arial"/>
                <a:cs typeface="Arial"/>
              </a:rPr>
              <a:t>except</a:t>
            </a:r>
            <a:r>
              <a:rPr lang="pt-PT" sz="1800" b="1" dirty="0">
                <a:latin typeface="Arial"/>
                <a:cs typeface="Arial"/>
              </a:rPr>
              <a:t> </a:t>
            </a:r>
            <a:r>
              <a:rPr lang="pt-PT" sz="1800" b="1" dirty="0" err="1">
                <a:latin typeface="Arial"/>
                <a:cs typeface="Arial"/>
              </a:rPr>
              <a:t>all</a:t>
            </a:r>
            <a:r>
              <a:rPr lang="pt-PT" sz="1800" b="1" dirty="0">
                <a:latin typeface="Arial"/>
                <a:cs typeface="Arial"/>
              </a:rPr>
              <a:t>.</a:t>
            </a:r>
          </a:p>
          <a:p>
            <a:pPr marL="655638" lvl="2" indent="0">
              <a:lnSpc>
                <a:spcPct val="50000"/>
              </a:lnSpc>
              <a:buSzPct val="100000"/>
              <a:buFont typeface="Arial" pitchFamily="34" charset="0"/>
              <a:buNone/>
            </a:pPr>
            <a:r>
              <a:rPr lang="pt-PT" sz="1200" b="1" dirty="0">
                <a:latin typeface="Arial"/>
                <a:cs typeface="Arial"/>
              </a:rPr>
              <a:t>    </a:t>
            </a:r>
            <a:r>
              <a:rPr lang="pt-PT" sz="1800" b="1" dirty="0">
                <a:latin typeface="Arial"/>
                <a:cs typeface="Arial"/>
              </a:rPr>
              <a:t>  </a:t>
            </a:r>
          </a:p>
          <a:p>
            <a:pPr marL="439738" lvl="1" indent="-355600"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Arial"/>
                <a:cs typeface="Arial"/>
              </a:rPr>
              <a:t>Tem de existir compatibilidade entre os conjuntos:</a:t>
            </a:r>
          </a:p>
          <a:p>
            <a:pPr marL="1200150" lvl="2" indent="-285750"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800" dirty="0">
                <a:latin typeface="Arial"/>
                <a:cs typeface="Arial"/>
              </a:rPr>
              <a:t>Mesmo número de campos</a:t>
            </a:r>
          </a:p>
          <a:p>
            <a:pPr marL="1200150" lvl="2" indent="-285750">
              <a:lnSpc>
                <a:spcPct val="140000"/>
              </a:lnSpc>
              <a:buSzPct val="100000"/>
              <a:buFont typeface="Wingdings" charset="2"/>
              <a:buChar char=""/>
            </a:pPr>
            <a:r>
              <a:rPr lang="pt-PT" sz="1800" dirty="0">
                <a:latin typeface="Arial"/>
                <a:cs typeface="Arial"/>
              </a:rPr>
              <a:t>Tipos de dados compatíveis</a:t>
            </a:r>
          </a:p>
          <a:p>
            <a:pPr lvl="1" indent="-571500">
              <a:lnSpc>
                <a:spcPct val="140000"/>
              </a:lnSpc>
              <a:buFont typeface="Wingdings" charset="0"/>
              <a:buNone/>
            </a:pPr>
            <a:endParaRPr lang="pt-PT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6096000"/>
            <a:ext cx="8534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latin typeface="Arial" charset="0"/>
              </a:rPr>
              <a:t>Logicamente, uma consulta usando INTERSECT pode ser escrita usando MINUS</a:t>
            </a:r>
          </a:p>
        </p:txBody>
      </p:sp>
    </p:spTree>
    <p:extLst>
      <p:ext uri="{BB962C8B-B14F-4D97-AF65-F5344CB8AC3E}">
        <p14:creationId xmlns:p14="http://schemas.microsoft.com/office/powerpoint/2010/main" val="4126877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950</Words>
  <Application>Microsoft Macintosh PowerPoint</Application>
  <PresentationFormat>On-screen Show (4:3)</PresentationFormat>
  <Paragraphs>115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Agency FB</vt:lpstr>
      <vt:lpstr>Arial</vt:lpstr>
      <vt:lpstr>Calibri</vt:lpstr>
      <vt:lpstr>Courier New</vt:lpstr>
      <vt:lpstr>Garamond</vt:lpstr>
      <vt:lpstr>Georgia</vt:lpstr>
      <vt:lpstr>Times New Roman</vt:lpstr>
      <vt:lpstr>Wingdings</vt:lpstr>
      <vt:lpstr>Project Status Report</vt:lpstr>
      <vt:lpstr>BASE DE DADOS</vt:lpstr>
      <vt:lpstr>Conceitos base</vt:lpstr>
      <vt:lpstr>Conceitos base</vt:lpstr>
      <vt:lpstr>Consultas de dados numa BDR</vt:lpstr>
      <vt:lpstr>Consultas de dados numa BDR</vt:lpstr>
      <vt:lpstr>NULL</vt:lpstr>
      <vt:lpstr>SQL-DML (Data Manipulation Language)</vt:lpstr>
      <vt:lpstr>Agrupamentos</vt:lpstr>
      <vt:lpstr>Operações de conjuntos</vt:lpstr>
      <vt:lpstr>Consultas de dados numa BDR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/>
  <cp:lastModifiedBy/>
  <cp:revision>5</cp:revision>
  <dcterms:created xsi:type="dcterms:W3CDTF">2010-02-01T21:08:06Z</dcterms:created>
  <dcterms:modified xsi:type="dcterms:W3CDTF">2019-09-03T21:42:01Z</dcterms:modified>
</cp:coreProperties>
</file>