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9" r:id="rId2"/>
    <p:sldId id="307" r:id="rId3"/>
    <p:sldId id="295" r:id="rId4"/>
    <p:sldId id="301" r:id="rId5"/>
    <p:sldId id="296" r:id="rId6"/>
    <p:sldId id="302" r:id="rId7"/>
    <p:sldId id="303" r:id="rId8"/>
    <p:sldId id="300" r:id="rId9"/>
    <p:sldId id="304" r:id="rId10"/>
    <p:sldId id="305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07"/>
            <p14:sldId id="295"/>
            <p14:sldId id="301"/>
            <p14:sldId id="296"/>
            <p14:sldId id="302"/>
            <p14:sldId id="303"/>
            <p14:sldId id="300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27" autoAdjust="0"/>
    <p:restoredTop sz="91296" autoAdjust="0"/>
  </p:normalViewPr>
  <p:slideViewPr>
    <p:cSldViewPr>
      <p:cViewPr varScale="1">
        <p:scale>
          <a:sx n="79" d="100"/>
          <a:sy n="79" d="100"/>
        </p:scale>
        <p:origin x="1600" y="19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304800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>
                <a:solidFill>
                  <a:schemeClr val="bg1"/>
                </a:solidFill>
              </a:rPr>
              <a:t>SUBQUERIES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304800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5628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BASE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3951982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SQL</a:t>
            </a:r>
          </a:p>
          <a:p>
            <a:r>
              <a:rPr lang="en-US" sz="3200" dirty="0"/>
              <a:t>SUBQUERIES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Teóricas- Práticas</a:t>
            </a:r>
          </a:p>
          <a:p>
            <a:r>
              <a:rPr lang="pt-PT" sz="1400" dirty="0"/>
              <a:t>Ano </a:t>
            </a:r>
            <a:r>
              <a:rPr lang="pt-PT" sz="1400" dirty="0" err="1"/>
              <a:t>Lectivo</a:t>
            </a:r>
            <a:r>
              <a:rPr lang="pt-PT" sz="1400"/>
              <a:t> 2018/2019</a:t>
            </a:r>
            <a:endParaRPr lang="pt-PT" sz="1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4478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pt-PT" sz="1600" dirty="0">
                <a:latin typeface="Arial"/>
                <a:cs typeface="Arial"/>
              </a:rPr>
              <a:t>Obter registos que se sobrepõem temporalmente.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2050443"/>
            <a:ext cx="5486400" cy="1454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r>
              <a:rPr lang="en-US" sz="1600" dirty="0">
                <a:latin typeface="Arial"/>
                <a:cs typeface="Arial"/>
              </a:rPr>
              <a:t> x,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r>
              <a:rPr lang="en-US" sz="1600" dirty="0">
                <a:latin typeface="Arial"/>
                <a:cs typeface="Arial"/>
              </a:rPr>
              <a:t> y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where </a:t>
            </a:r>
            <a:r>
              <a:rPr lang="en-US" sz="1600" dirty="0" err="1">
                <a:latin typeface="Arial"/>
                <a:cs typeface="Arial"/>
              </a:rPr>
              <a:t>x.emp_id</a:t>
            </a:r>
            <a:r>
              <a:rPr lang="en-US" sz="1600" dirty="0">
                <a:latin typeface="Arial"/>
                <a:cs typeface="Arial"/>
              </a:rPr>
              <a:t> = </a:t>
            </a:r>
            <a:r>
              <a:rPr lang="en-US" sz="1600" dirty="0" err="1">
                <a:latin typeface="Arial"/>
                <a:cs typeface="Arial"/>
              </a:rPr>
              <a:t>y.emp_id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dirty="0" err="1">
                <a:latin typeface="Arial"/>
                <a:cs typeface="Arial"/>
              </a:rPr>
              <a:t>x.ac_id</a:t>
            </a:r>
            <a:r>
              <a:rPr lang="en-US" sz="1600" dirty="0">
                <a:latin typeface="Arial"/>
                <a:cs typeface="Arial"/>
              </a:rPr>
              <a:t> != </a:t>
            </a:r>
            <a:r>
              <a:rPr lang="en-US" sz="1600" dirty="0" err="1">
                <a:latin typeface="Arial"/>
                <a:cs typeface="Arial"/>
              </a:rPr>
              <a:t>y.ac_id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and </a:t>
            </a:r>
            <a:r>
              <a:rPr lang="en-US" sz="1600" dirty="0" err="1">
                <a:latin typeface="Arial"/>
                <a:cs typeface="Arial"/>
              </a:rPr>
              <a:t>x.start_date</a:t>
            </a:r>
            <a:r>
              <a:rPr lang="en-US" sz="1600" dirty="0">
                <a:latin typeface="Arial"/>
                <a:cs typeface="Arial"/>
              </a:rPr>
              <a:t> between </a:t>
            </a:r>
            <a:r>
              <a:rPr lang="en-US" sz="1600" dirty="0" err="1">
                <a:latin typeface="Arial"/>
                <a:cs typeface="Arial"/>
              </a:rPr>
              <a:t>y.start_date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dirty="0" err="1">
                <a:latin typeface="Arial"/>
                <a:cs typeface="Arial"/>
              </a:rPr>
              <a:t>y.end_date</a:t>
            </a:r>
            <a:r>
              <a:rPr lang="en-US" sz="1600" dirty="0">
                <a:latin typeface="Arial"/>
                <a:cs typeface="Arial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806662"/>
            <a:ext cx="8229600" cy="76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 startAt="5"/>
            </a:pPr>
            <a:r>
              <a:rPr lang="pt-PT" sz="1600" dirty="0">
                <a:latin typeface="Arial"/>
                <a:cs typeface="Arial"/>
              </a:rPr>
              <a:t>Obter, por empregado, as maiores datas de fim, para cada um dos estados</a:t>
            </a:r>
            <a:endParaRPr lang="en-US" sz="1600" dirty="0">
              <a:latin typeface="Arial"/>
              <a:cs typeface="Arial"/>
            </a:endParaRPr>
          </a:p>
          <a:p>
            <a:pPr marL="355600" indent="-88900">
              <a:lnSpc>
                <a:spcPct val="140000"/>
              </a:lnSpc>
            </a:pPr>
            <a:r>
              <a:rPr lang="pt-PT" sz="1600" dirty="0">
                <a:latin typeface="Arial"/>
                <a:cs typeface="Arial"/>
              </a:rPr>
              <a:t>  -- Pretende-se apenas uma linha por cada empregado.</a:t>
            </a:r>
            <a:r>
              <a:rPr lang="pt-PT" sz="1600" dirty="0"/>
              <a:t>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19200" y="4953000"/>
            <a:ext cx="4572000" cy="1223412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select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, active, max(</a:t>
            </a:r>
            <a:r>
              <a:rPr lang="en-US" sz="1600" dirty="0" err="1">
                <a:latin typeface="Arial"/>
                <a:cs typeface="Arial"/>
              </a:rPr>
              <a:t>end_date</a:t>
            </a:r>
            <a:r>
              <a:rPr lang="en-US" sz="160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group by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, active;</a:t>
            </a:r>
          </a:p>
        </p:txBody>
      </p:sp>
    </p:spTree>
    <p:extLst>
      <p:ext uri="{BB962C8B-B14F-4D97-AF65-F5344CB8AC3E}">
        <p14:creationId xmlns:p14="http://schemas.microsoft.com/office/powerpoint/2010/main" val="4196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447800"/>
            <a:ext cx="723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latin typeface="Arial"/>
                <a:cs typeface="Arial"/>
              </a:rPr>
              <a:t>--O objetivo será visualizar as linhas deste conjunto em colunas separadas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1000" y="2159314"/>
            <a:ext cx="8458200" cy="2488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select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, (select max(</a:t>
            </a:r>
            <a:r>
              <a:rPr lang="en-US" sz="1600" dirty="0" err="1">
                <a:latin typeface="Arial"/>
                <a:cs typeface="Arial"/>
              </a:rPr>
              <a:t>end_date</a:t>
            </a:r>
            <a:r>
              <a:rPr lang="en-US" sz="1600" dirty="0">
                <a:latin typeface="Arial"/>
                <a:cs typeface="Arial"/>
              </a:rPr>
              <a:t>)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r>
              <a:rPr lang="en-US" sz="1600" dirty="0">
                <a:latin typeface="Arial"/>
                <a:cs typeface="Arial"/>
              </a:rPr>
              <a:t> where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 = </a:t>
            </a:r>
            <a:r>
              <a:rPr lang="en-US" sz="1600" dirty="0" err="1">
                <a:latin typeface="Arial"/>
                <a:cs typeface="Arial"/>
              </a:rPr>
              <a:t>x.emp_id</a:t>
            </a:r>
            <a:r>
              <a:rPr lang="en-US" sz="1600" dirty="0">
                <a:latin typeface="Arial"/>
                <a:cs typeface="Arial"/>
              </a:rPr>
              <a:t> and active = 0) </a:t>
            </a:r>
            <a:r>
              <a:rPr lang="en-US" sz="1600" dirty="0" err="1">
                <a:latin typeface="Arial"/>
                <a:cs typeface="Arial"/>
              </a:rPr>
              <a:t>end_date_not_active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, (select max(</a:t>
            </a:r>
            <a:r>
              <a:rPr lang="en-US" sz="1600" dirty="0" err="1">
                <a:latin typeface="Arial"/>
                <a:cs typeface="Arial"/>
              </a:rPr>
              <a:t>end_date</a:t>
            </a:r>
            <a:r>
              <a:rPr lang="en-US" sz="1600" dirty="0">
                <a:latin typeface="Arial"/>
                <a:cs typeface="Arial"/>
              </a:rPr>
              <a:t>)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r>
              <a:rPr lang="en-US" sz="1600" dirty="0">
                <a:latin typeface="Arial"/>
                <a:cs typeface="Arial"/>
              </a:rPr>
              <a:t> where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 = </a:t>
            </a:r>
            <a:r>
              <a:rPr lang="en-US" sz="1600" dirty="0" err="1">
                <a:latin typeface="Arial"/>
                <a:cs typeface="Arial"/>
              </a:rPr>
              <a:t>x.emp_id</a:t>
            </a:r>
            <a:r>
              <a:rPr lang="en-US" sz="1600" dirty="0">
                <a:latin typeface="Arial"/>
                <a:cs typeface="Arial"/>
              </a:rPr>
              <a:t> and active = 1) </a:t>
            </a:r>
            <a:r>
              <a:rPr lang="en-US" sz="1600" dirty="0" err="1">
                <a:latin typeface="Arial"/>
                <a:cs typeface="Arial"/>
              </a:rPr>
              <a:t>end_date_active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r>
              <a:rPr lang="en-US" sz="1600" dirty="0">
                <a:latin typeface="Arial"/>
                <a:cs typeface="Arial"/>
              </a:rPr>
              <a:t> x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group by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513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bquer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7696200" cy="2133600"/>
          </a:xfrm>
          <a:prstGeom prst="rect">
            <a:avLst/>
          </a:prstGeom>
        </p:spPr>
      </p:pic>
      <p:pic>
        <p:nvPicPr>
          <p:cNvPr id="7" name="Picture 6" descr="query_block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91000"/>
            <a:ext cx="6705600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10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/>
                <a:cs typeface="Arial"/>
              </a:rPr>
              <a:t>Query_block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3716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/>
                <a:cs typeface="Arial"/>
              </a:rPr>
              <a:t>Sub_query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400" y="1490246"/>
            <a:ext cx="17526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err="1">
                <a:latin typeface="Arial"/>
                <a:cs typeface="Arial"/>
              </a:rPr>
              <a:t>Sintaxe</a:t>
            </a:r>
            <a:endParaRPr lang="en-US"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410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2400" dirty="0">
                <a:latin typeface="Garamond" charset="0"/>
              </a:rPr>
              <a:t>Considere o seguintes esquema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alibri"/>
                <a:cs typeface="Calibri"/>
              </a:rPr>
              <a:t> drop table employee cascade constraints;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drop table </a:t>
            </a:r>
            <a:r>
              <a:rPr lang="en-US" sz="1600" dirty="0" err="1">
                <a:latin typeface="Calibri"/>
                <a:cs typeface="Calibri"/>
              </a:rPr>
              <a:t>access_code</a:t>
            </a:r>
            <a:r>
              <a:rPr lang="en-US" sz="1600" dirty="0">
                <a:latin typeface="Calibri"/>
                <a:cs typeface="Calibri"/>
              </a:rPr>
              <a:t> cascade constraints;</a:t>
            </a:r>
          </a:p>
          <a:p>
            <a:pPr marL="0" indent="0">
              <a:buNone/>
            </a:pPr>
            <a:r>
              <a:rPr lang="en-US" sz="1600" b="1" dirty="0">
                <a:latin typeface="Calibri"/>
                <a:cs typeface="Calibri"/>
              </a:rPr>
              <a:t>create table employee</a:t>
            </a:r>
            <a:r>
              <a:rPr lang="en-US" sz="1600" dirty="0">
                <a:latin typeface="Calibri"/>
                <a:cs typeface="Calibri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emp_id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int</a:t>
            </a:r>
            <a:r>
              <a:rPr lang="en-US" sz="1600" dirty="0">
                <a:latin typeface="Calibri"/>
                <a:cs typeface="Calibri"/>
              </a:rPr>
              <a:t> constraint </a:t>
            </a:r>
            <a:r>
              <a:rPr lang="en-US" sz="1600" dirty="0" err="1">
                <a:latin typeface="Calibri"/>
                <a:cs typeface="Calibri"/>
              </a:rPr>
              <a:t>pk_employee</a:t>
            </a:r>
            <a:r>
              <a:rPr lang="en-US" sz="1600" dirty="0">
                <a:latin typeface="Calibri"/>
                <a:cs typeface="Calibri"/>
              </a:rPr>
              <a:t> primary key,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name </a:t>
            </a:r>
            <a:r>
              <a:rPr lang="en-US" sz="1600" dirty="0" err="1">
                <a:latin typeface="Calibri"/>
                <a:cs typeface="Calibri"/>
              </a:rPr>
              <a:t>varchar</a:t>
            </a:r>
            <a:r>
              <a:rPr lang="en-US" sz="1600" dirty="0">
                <a:latin typeface="Calibri"/>
                <a:cs typeface="Calibri"/>
              </a:rPr>
              <a:t>(50));</a:t>
            </a:r>
          </a:p>
          <a:p>
            <a:pPr marL="0" indent="0">
              <a:buNone/>
            </a:pPr>
            <a:r>
              <a:rPr lang="en-US" sz="1600" b="1" dirty="0">
                <a:latin typeface="Calibri"/>
                <a:cs typeface="Calibri"/>
              </a:rPr>
              <a:t>create table </a:t>
            </a:r>
            <a:r>
              <a:rPr lang="en-US" sz="1600" b="1" dirty="0" err="1">
                <a:latin typeface="Calibri"/>
                <a:cs typeface="Calibri"/>
              </a:rPr>
              <a:t>access_code</a:t>
            </a:r>
            <a:r>
              <a:rPr lang="en-US" sz="1600" dirty="0">
                <a:latin typeface="Calibri"/>
                <a:cs typeface="Calibri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ac_id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int</a:t>
            </a:r>
            <a:r>
              <a:rPr lang="en-US" sz="1600" dirty="0">
                <a:latin typeface="Calibri"/>
                <a:cs typeface="Calibri"/>
              </a:rPr>
              <a:t> constraint </a:t>
            </a:r>
            <a:r>
              <a:rPr lang="en-US" sz="1600" dirty="0" err="1">
                <a:latin typeface="Calibri"/>
                <a:cs typeface="Calibri"/>
              </a:rPr>
              <a:t>pk_access_code</a:t>
            </a:r>
            <a:r>
              <a:rPr lang="en-US" sz="1600" dirty="0">
                <a:latin typeface="Calibri"/>
                <a:cs typeface="Calibri"/>
              </a:rPr>
              <a:t> primary key,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emp_id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int</a:t>
            </a:r>
            <a:r>
              <a:rPr lang="en-US" sz="1600" dirty="0">
                <a:latin typeface="Calibri"/>
                <a:cs typeface="Calibri"/>
              </a:rPr>
              <a:t> constraint </a:t>
            </a:r>
            <a:r>
              <a:rPr lang="en-US" sz="1600" dirty="0" err="1">
                <a:latin typeface="Calibri"/>
                <a:cs typeface="Calibri"/>
              </a:rPr>
              <a:t>fk_access_code_employee</a:t>
            </a:r>
            <a:r>
              <a:rPr lang="en-US" sz="1600" dirty="0">
                <a:latin typeface="Calibri"/>
                <a:cs typeface="Calibri"/>
              </a:rPr>
              <a:t> references employee(</a:t>
            </a:r>
            <a:r>
              <a:rPr lang="en-US" sz="1600" dirty="0" err="1">
                <a:latin typeface="Calibri"/>
                <a:cs typeface="Calibri"/>
              </a:rPr>
              <a:t>emp_id</a:t>
            </a:r>
            <a:r>
              <a:rPr lang="en-US" sz="1600" dirty="0">
                <a:latin typeface="Calibri"/>
                <a:cs typeface="Calibri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code </a:t>
            </a:r>
            <a:r>
              <a:rPr lang="en-US" sz="1600" dirty="0" err="1">
                <a:latin typeface="Calibri"/>
                <a:cs typeface="Calibri"/>
              </a:rPr>
              <a:t>varchar</a:t>
            </a:r>
            <a:r>
              <a:rPr lang="en-US" sz="1600" dirty="0">
                <a:latin typeface="Calibri"/>
                <a:cs typeface="Calibri"/>
              </a:rPr>
              <a:t>(6),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active </a:t>
            </a:r>
            <a:r>
              <a:rPr lang="en-US" sz="1600" dirty="0" err="1">
                <a:latin typeface="Calibri"/>
                <a:cs typeface="Calibri"/>
              </a:rPr>
              <a:t>int</a:t>
            </a:r>
            <a:r>
              <a:rPr lang="en-US" sz="1600" dirty="0">
                <a:latin typeface="Calibri"/>
                <a:cs typeface="Calibri"/>
              </a:rPr>
              <a:t> constraint </a:t>
            </a:r>
            <a:r>
              <a:rPr lang="en-US" sz="1600" dirty="0" err="1">
                <a:latin typeface="Calibri"/>
                <a:cs typeface="Calibri"/>
              </a:rPr>
              <a:t>ck_access_code_active</a:t>
            </a:r>
            <a:r>
              <a:rPr lang="en-US" sz="1600" dirty="0">
                <a:latin typeface="Calibri"/>
                <a:cs typeface="Calibri"/>
              </a:rPr>
              <a:t> check(active in (0, 1)),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start_date</a:t>
            </a:r>
            <a:r>
              <a:rPr lang="en-US" sz="1600" dirty="0">
                <a:latin typeface="Calibri"/>
                <a:cs typeface="Calibri"/>
              </a:rPr>
              <a:t> date,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end_date</a:t>
            </a:r>
            <a:r>
              <a:rPr lang="en-US" sz="1600" dirty="0">
                <a:latin typeface="Calibri"/>
                <a:cs typeface="Calibri"/>
              </a:rPr>
              <a:t> date,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 constraint </a:t>
            </a:r>
            <a:r>
              <a:rPr lang="en-US" sz="1600" dirty="0" err="1">
                <a:latin typeface="Calibri"/>
                <a:cs typeface="Calibri"/>
              </a:rPr>
              <a:t>ck_access_code_dates</a:t>
            </a:r>
            <a:r>
              <a:rPr lang="en-US" sz="1600" dirty="0">
                <a:latin typeface="Calibri"/>
                <a:cs typeface="Calibri"/>
              </a:rPr>
              <a:t> check(</a:t>
            </a:r>
            <a:r>
              <a:rPr lang="en-US" sz="1600" dirty="0" err="1">
                <a:latin typeface="Calibri"/>
                <a:cs typeface="Calibri"/>
              </a:rPr>
              <a:t>start_date</a:t>
            </a:r>
            <a:r>
              <a:rPr lang="en-US" sz="1600" dirty="0">
                <a:latin typeface="Calibri"/>
                <a:cs typeface="Calibri"/>
              </a:rPr>
              <a:t> &lt;= </a:t>
            </a:r>
            <a:r>
              <a:rPr lang="en-US" sz="1600" dirty="0" err="1">
                <a:latin typeface="Calibri"/>
                <a:cs typeface="Calibri"/>
              </a:rPr>
              <a:t>end_date</a:t>
            </a:r>
            <a:r>
              <a:rPr lang="en-US" sz="1600" dirty="0">
                <a:latin typeface="Calibri"/>
                <a:cs typeface="Calibri"/>
              </a:rPr>
              <a:t>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8750"/>
          <a:stretch/>
        </p:blipFill>
        <p:spPr>
          <a:xfrm>
            <a:off x="5410199" y="1752600"/>
            <a:ext cx="328035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219200"/>
            <a:ext cx="8686800" cy="550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employee (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name) values(1, 'Maria');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employee (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name) values(2, 'Manuel');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Arial"/>
                <a:cs typeface="Arial"/>
              </a:rPr>
              <a:t> </a:t>
            </a:r>
          </a:p>
          <a:p>
            <a:pPr>
              <a:lnSpc>
                <a:spcPct val="140000"/>
              </a:lnSpc>
            </a:pPr>
            <a:r>
              <a:rPr lang="pt-PT" sz="1400" b="1" dirty="0">
                <a:latin typeface="Arial"/>
                <a:cs typeface="Arial"/>
              </a:rPr>
              <a:t>--Um empregado pode ter vários códigos.</a:t>
            </a:r>
            <a:endParaRPr lang="en-US" sz="1400" b="1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</a:t>
            </a:r>
            <a:r>
              <a:rPr lang="en-US" sz="1400" dirty="0" err="1">
                <a:latin typeface="Arial"/>
                <a:cs typeface="Arial"/>
              </a:rPr>
              <a:t>access_code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ac_id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code, active, </a:t>
            </a:r>
            <a:r>
              <a:rPr lang="en-US" sz="1400" dirty="0" err="1">
                <a:latin typeface="Arial"/>
                <a:cs typeface="Arial"/>
              </a:rPr>
              <a:t>start_date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end_date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values(1, 1, '907241', 0,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('2018-07-01',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('2018-07-30',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</a:t>
            </a:r>
            <a:r>
              <a:rPr lang="en-US" sz="1400" dirty="0" err="1">
                <a:latin typeface="Arial"/>
                <a:cs typeface="Arial"/>
              </a:rPr>
              <a:t>access_code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ac_id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code, active, </a:t>
            </a:r>
            <a:r>
              <a:rPr lang="en-US" sz="1400" dirty="0" err="1">
                <a:latin typeface="Arial"/>
                <a:cs typeface="Arial"/>
              </a:rPr>
              <a:t>start_date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end_date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values(2, 1, '237657', 1,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('2018-08-01',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('2018-08-31',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</a:t>
            </a:r>
            <a:r>
              <a:rPr lang="en-US" sz="1400" dirty="0" err="1">
                <a:latin typeface="Arial"/>
                <a:cs typeface="Arial"/>
              </a:rPr>
              <a:t>access_code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ac_id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code, active, </a:t>
            </a:r>
            <a:r>
              <a:rPr lang="en-US" sz="1400" dirty="0" err="1">
                <a:latin typeface="Arial"/>
                <a:cs typeface="Arial"/>
              </a:rPr>
              <a:t>start_date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end_date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values(3, 2, '836351', 1,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('2018-08-15',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('2018-09-15',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</a:t>
            </a:r>
            <a:r>
              <a:rPr lang="en-US" sz="1400" dirty="0" err="1">
                <a:latin typeface="Arial"/>
                <a:cs typeface="Arial"/>
              </a:rPr>
              <a:t>access_code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ac_id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code, active, </a:t>
            </a:r>
            <a:r>
              <a:rPr lang="en-US" sz="1400" dirty="0" err="1">
                <a:latin typeface="Arial"/>
                <a:cs typeface="Arial"/>
              </a:rPr>
              <a:t>start_date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end_date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values(4, 1, '653538', 1,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('2018-09-01',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('2018-09-30',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</a:t>
            </a:r>
            <a:r>
              <a:rPr lang="en-US" sz="1400" dirty="0" err="1">
                <a:latin typeface="Arial"/>
                <a:cs typeface="Arial"/>
              </a:rPr>
              <a:t>access_code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ac_id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code, active, </a:t>
            </a:r>
            <a:r>
              <a:rPr lang="en-US" sz="1400" dirty="0" err="1">
                <a:latin typeface="Arial"/>
                <a:cs typeface="Arial"/>
              </a:rPr>
              <a:t>start_date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end_date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values(5, 2, '185542', 0,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('2018-09-01',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('2018-09-30',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</a:t>
            </a:r>
            <a:r>
              <a:rPr lang="en-US" sz="1400" dirty="0" err="1">
                <a:latin typeface="Arial"/>
                <a:cs typeface="Arial"/>
              </a:rPr>
              <a:t>access_code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ac_id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code, active, </a:t>
            </a:r>
            <a:r>
              <a:rPr lang="en-US" sz="1400" dirty="0" err="1">
                <a:latin typeface="Arial"/>
                <a:cs typeface="Arial"/>
              </a:rPr>
              <a:t>start_date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end_date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values(6, 2, '552511', 1,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('2018-01-01',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('2018-07-30',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'));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insert into </a:t>
            </a:r>
            <a:r>
              <a:rPr lang="en-US" sz="1400" dirty="0" err="1">
                <a:latin typeface="Arial"/>
                <a:cs typeface="Arial"/>
              </a:rPr>
              <a:t>access_code</a:t>
            </a:r>
            <a:r>
              <a:rPr lang="en-US" sz="1400" dirty="0">
                <a:latin typeface="Arial"/>
                <a:cs typeface="Arial"/>
              </a:rPr>
              <a:t> (</a:t>
            </a:r>
            <a:r>
              <a:rPr lang="en-US" sz="1400" dirty="0" err="1">
                <a:latin typeface="Arial"/>
                <a:cs typeface="Arial"/>
              </a:rPr>
              <a:t>ac_id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emp_id</a:t>
            </a:r>
            <a:r>
              <a:rPr lang="en-US" sz="1400" dirty="0">
                <a:latin typeface="Arial"/>
                <a:cs typeface="Arial"/>
              </a:rPr>
              <a:t>, code, active, </a:t>
            </a:r>
            <a:r>
              <a:rPr lang="en-US" sz="1400" dirty="0" err="1">
                <a:latin typeface="Arial"/>
                <a:cs typeface="Arial"/>
              </a:rPr>
              <a:t>start_date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end_date</a:t>
            </a:r>
            <a:r>
              <a:rPr lang="en-US" sz="1400" dirty="0">
                <a:latin typeface="Arial"/>
                <a:cs typeface="Arial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latin typeface="Arial"/>
                <a:cs typeface="Arial"/>
              </a:rPr>
              <a:t>values(7, 1, '011297', 0,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('2018-01-01',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'), </a:t>
            </a:r>
            <a:r>
              <a:rPr lang="en-US" sz="1400" dirty="0" err="1">
                <a:latin typeface="Arial"/>
                <a:cs typeface="Arial"/>
              </a:rPr>
              <a:t>to_date</a:t>
            </a:r>
            <a:r>
              <a:rPr lang="en-US" sz="1400" dirty="0">
                <a:latin typeface="Arial"/>
                <a:cs typeface="Arial"/>
              </a:rPr>
              <a:t>('2018-08-15', '</a:t>
            </a:r>
            <a:r>
              <a:rPr lang="en-US" sz="1400" dirty="0" err="1">
                <a:latin typeface="Arial"/>
                <a:cs typeface="Arial"/>
              </a:rPr>
              <a:t>yyyy</a:t>
            </a:r>
            <a:r>
              <a:rPr lang="en-US" sz="1400" dirty="0">
                <a:latin typeface="Arial"/>
                <a:cs typeface="Arial"/>
              </a:rPr>
              <a:t>-mm-</a:t>
            </a:r>
            <a:r>
              <a:rPr lang="en-US" sz="1400" dirty="0" err="1">
                <a:latin typeface="Arial"/>
                <a:cs typeface="Arial"/>
              </a:rPr>
              <a:t>dd</a:t>
            </a:r>
            <a:r>
              <a:rPr lang="en-US" sz="1400" dirty="0">
                <a:latin typeface="Arial"/>
                <a:cs typeface="Arial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341040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5</a:t>
            </a:fld>
            <a:endParaRPr lang="pt-PT" sz="1200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sz="3600" dirty="0">
                <a:latin typeface="Garamond" charset="0"/>
              </a:rPr>
              <a:t>Consultas de dados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7924800" cy="42973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pt-PT" sz="1600" dirty="0">
                <a:latin typeface="Arial"/>
                <a:cs typeface="Arial"/>
              </a:rPr>
              <a:t>Obter os registos de empregados com mais do que 1 código ativo</a:t>
            </a:r>
            <a:endParaRPr lang="en-US" sz="1600" dirty="0">
              <a:latin typeface="Arial"/>
              <a:cs typeface="Arial"/>
            </a:endParaRPr>
          </a:p>
          <a:p>
            <a:pPr>
              <a:spcAft>
                <a:spcPts val="600"/>
              </a:spcAft>
              <a:buAutoNum type="arabicPeriod"/>
            </a:pPr>
            <a:r>
              <a:rPr lang="pt-PT" sz="1600" dirty="0">
                <a:latin typeface="Arial"/>
                <a:cs typeface="Arial"/>
              </a:rPr>
              <a:t>Obter os registos ativos de empregados com mais do que 1 código ativo</a:t>
            </a:r>
            <a:r>
              <a:rPr lang="en-US" sz="1600" dirty="0">
                <a:latin typeface="Arial"/>
                <a:cs typeface="Arial"/>
              </a:rPr>
              <a:t> 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pt-PT" sz="1600" dirty="0">
                <a:latin typeface="Arial"/>
                <a:cs typeface="Arial"/>
              </a:rPr>
              <a:t>Obter apenas o mais antigo registo ativo, de empregados com mais do que 1 código ativo</a:t>
            </a:r>
            <a:r>
              <a:rPr lang="en-US" sz="1600" dirty="0">
                <a:latin typeface="Arial"/>
                <a:cs typeface="Arial"/>
              </a:rPr>
              <a:t> </a:t>
            </a:r>
            <a:endParaRPr lang="pt-PT" sz="1600" dirty="0">
              <a:latin typeface="Arial"/>
              <a:cs typeface="Arial"/>
            </a:endParaRPr>
          </a:p>
          <a:p>
            <a:pPr>
              <a:spcAft>
                <a:spcPts val="600"/>
              </a:spcAft>
              <a:buAutoNum type="arabicPeriod"/>
            </a:pPr>
            <a:r>
              <a:rPr lang="pt-PT" sz="1600" dirty="0">
                <a:latin typeface="Arial"/>
                <a:cs typeface="Arial"/>
              </a:rPr>
              <a:t>Obter registos que se sobrepõem temporalmente.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pt-PT" sz="1600" dirty="0">
                <a:latin typeface="Arial"/>
                <a:cs typeface="Arial"/>
              </a:rPr>
              <a:t>Obter, por empregado, as maiores datas de fim, para cada um dos estados</a:t>
            </a:r>
            <a:r>
              <a:rPr lang="en-US" sz="1600" dirty="0">
                <a:latin typeface="Arial"/>
                <a:cs typeface="Arial"/>
              </a:rPr>
              <a:t>.</a:t>
            </a:r>
            <a:r>
              <a:rPr lang="pt-PT" sz="1600" dirty="0">
                <a:latin typeface="Arial"/>
                <a:cs typeface="Arial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PT" sz="1600" dirty="0">
                <a:latin typeface="Arial"/>
                <a:cs typeface="Arial"/>
              </a:rPr>
              <a:t>	Pretende-se apenas uma linha por cada empregado.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PT" sz="1600" dirty="0">
                <a:latin typeface="Arial"/>
                <a:cs typeface="Arial"/>
              </a:rPr>
              <a:t>      	O objetivo será visualizar as linhas deste conjunto em colunas separadas.</a:t>
            </a:r>
            <a:r>
              <a:rPr lang="en-US" sz="1600" dirty="0">
                <a:latin typeface="Arial"/>
                <a:cs typeface="Arial"/>
              </a:rPr>
              <a:t> </a:t>
            </a:r>
          </a:p>
          <a:p>
            <a:pPr>
              <a:spcAft>
                <a:spcPts val="600"/>
              </a:spcAft>
              <a:buAutoNum type="arabicPeriod"/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16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6</a:t>
            </a:fld>
            <a:endParaRPr lang="pt-PT" sz="120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3914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pt-PT" sz="1600" dirty="0">
                <a:latin typeface="Arial" charset="0"/>
              </a:rPr>
              <a:t>Obter os registos de empregados com mais do que 1 código ativo</a:t>
            </a:r>
            <a:endParaRPr lang="en-US" sz="16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2404660"/>
            <a:ext cx="4572000" cy="2700740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</a:rPr>
              <a:t>select 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</a:rPr>
              <a:t>  from </a:t>
            </a:r>
            <a:r>
              <a:rPr lang="en-US" sz="1600" dirty="0" err="1">
                <a:latin typeface="Arial" charset="0"/>
              </a:rPr>
              <a:t>access_code</a:t>
            </a:r>
            <a:endParaRPr lang="en-US" sz="1600" dirty="0"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</a:rPr>
              <a:t> where </a:t>
            </a:r>
            <a:r>
              <a:rPr lang="en-US" sz="1600" dirty="0" err="1">
                <a:latin typeface="Arial" charset="0"/>
              </a:rPr>
              <a:t>emp_id</a:t>
            </a:r>
            <a:r>
              <a:rPr lang="en-US" sz="1600" dirty="0">
                <a:latin typeface="Arial" charset="0"/>
              </a:rPr>
              <a:t> in (select </a:t>
            </a:r>
            <a:r>
              <a:rPr lang="en-US" sz="1600" dirty="0" err="1">
                <a:latin typeface="Arial" charset="0"/>
              </a:rPr>
              <a:t>emp_id</a:t>
            </a:r>
            <a:endParaRPr lang="en-US" sz="1600" dirty="0"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</a:rPr>
              <a:t>                    from </a:t>
            </a:r>
            <a:r>
              <a:rPr lang="en-US" sz="1600" dirty="0" err="1">
                <a:latin typeface="Arial" charset="0"/>
              </a:rPr>
              <a:t>access_code</a:t>
            </a:r>
            <a:endParaRPr lang="en-US" sz="1600" dirty="0"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</a:rPr>
              <a:t>                   where active = 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</a:rPr>
              <a:t>                   group by </a:t>
            </a:r>
            <a:r>
              <a:rPr lang="en-US" sz="1600" dirty="0" err="1">
                <a:latin typeface="Arial" charset="0"/>
              </a:rPr>
              <a:t>emp_id</a:t>
            </a:r>
            <a:endParaRPr lang="en-US" sz="1600" dirty="0"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charset="0"/>
              </a:rPr>
              <a:t>                  having count(*) &gt; 1);</a:t>
            </a:r>
          </a:p>
        </p:txBody>
      </p:sp>
    </p:spTree>
    <p:extLst>
      <p:ext uri="{BB962C8B-B14F-4D97-AF65-F5344CB8AC3E}">
        <p14:creationId xmlns:p14="http://schemas.microsoft.com/office/powerpoint/2010/main" val="283277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745B0-BCBE-C941-B00C-811759943F54}" type="slidenum">
              <a:rPr lang="pt-PT" sz="1200">
                <a:latin typeface="Garamond" charset="0"/>
              </a:rPr>
              <a:pPr eaLnBrk="1" hangingPunct="1"/>
              <a:t>7</a:t>
            </a:fld>
            <a:endParaRPr lang="pt-PT" sz="1200">
              <a:latin typeface="Garamon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2307530"/>
            <a:ext cx="4572000" cy="3026470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select *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where active = 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  and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 in (select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                 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                  where active = 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                  group by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/>
                <a:cs typeface="Arial"/>
              </a:rPr>
              <a:t>                  having count(*) &gt; 1);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371600"/>
            <a:ext cx="7391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+mj-lt"/>
              <a:buAutoNum type="arabicPeriod" startAt="2"/>
            </a:pPr>
            <a:r>
              <a:rPr lang="pt-PT" sz="1600" dirty="0">
                <a:latin typeface="Arial" charset="0"/>
              </a:rPr>
              <a:t>Obter</a:t>
            </a:r>
            <a:r>
              <a:rPr lang="pt-PT" sz="1400" dirty="0">
                <a:latin typeface="Calibri"/>
                <a:cs typeface="Calibri"/>
              </a:rPr>
              <a:t> </a:t>
            </a:r>
            <a:r>
              <a:rPr lang="pt-PT" sz="1600" dirty="0">
                <a:latin typeface="Arial" charset="0"/>
              </a:rPr>
              <a:t>os registos ativos de empregados com mais do que 1 código ativo</a:t>
            </a:r>
            <a:r>
              <a:rPr lang="en-US" sz="1600" dirty="0">
                <a:latin typeface="Arial" charset="0"/>
              </a:rPr>
              <a:t> </a:t>
            </a:r>
          </a:p>
          <a:p>
            <a:pPr>
              <a:spcAft>
                <a:spcPts val="600"/>
              </a:spcAft>
              <a:buFont typeface="Arial" pitchFamily="34" charset="0"/>
              <a:buAutoNum type="arabicPeriod" startAt="2"/>
            </a:pPr>
            <a:endParaRPr lang="en-US" sz="105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46760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Arial" charset="0"/>
              </a:rPr>
              <a:t>3.  Obter apenas o mais antigo registo ativo, de empregados com mais do que 1 código ativo</a:t>
            </a:r>
            <a:endParaRPr lang="en-US" sz="16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159639"/>
            <a:ext cx="3810000" cy="424116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select *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r>
              <a:rPr lang="en-US" sz="1600" dirty="0">
                <a:latin typeface="Arial"/>
                <a:cs typeface="Arial"/>
              </a:rPr>
              <a:t> x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where active = 1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and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 in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      (select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       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        where active = 1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        group by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       having count(*) &gt; 1)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and </a:t>
            </a:r>
            <a:r>
              <a:rPr lang="en-US" sz="1600" dirty="0" err="1">
                <a:latin typeface="Arial"/>
                <a:cs typeface="Arial"/>
              </a:rPr>
              <a:t>start_date</a:t>
            </a:r>
            <a:r>
              <a:rPr lang="en-US" sz="1600" dirty="0">
                <a:latin typeface="Arial"/>
                <a:cs typeface="Arial"/>
              </a:rPr>
              <a:t> =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      (select min(</a:t>
            </a:r>
            <a:r>
              <a:rPr lang="en-US" sz="1600" dirty="0" err="1">
                <a:latin typeface="Arial"/>
                <a:cs typeface="Arial"/>
              </a:rPr>
              <a:t>start_date</a:t>
            </a:r>
            <a:r>
              <a:rPr lang="en-US" sz="1600" dirty="0">
                <a:latin typeface="Arial"/>
                <a:cs typeface="Arial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       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latin typeface="Arial"/>
                <a:cs typeface="Arial"/>
              </a:rPr>
              <a:t>           where active = 1);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3556258"/>
            <a:ext cx="3886200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-- Solução errada, porque a comparação não pode ser individualizada,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Arial"/>
                <a:cs typeface="Arial"/>
              </a:rPr>
              <a:t>-- tem de ser efetuada ao par (</a:t>
            </a:r>
            <a:r>
              <a:rPr lang="pt-PT" sz="1600" dirty="0" err="1">
                <a:latin typeface="Arial"/>
                <a:cs typeface="Arial"/>
              </a:rPr>
              <a:t>emp_id</a:t>
            </a:r>
            <a:r>
              <a:rPr lang="pt-PT" sz="1600" dirty="0">
                <a:latin typeface="Arial"/>
                <a:cs typeface="Arial"/>
              </a:rPr>
              <a:t>, </a:t>
            </a:r>
            <a:r>
              <a:rPr lang="pt-PT" sz="1600" dirty="0" err="1">
                <a:latin typeface="Arial"/>
                <a:cs typeface="Arial"/>
              </a:rPr>
              <a:t>start_date</a:t>
            </a:r>
            <a:r>
              <a:rPr lang="pt-PT" sz="1600" dirty="0"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75146"/>
            <a:ext cx="4953000" cy="49018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--</a:t>
            </a:r>
            <a:r>
              <a:rPr lang="en-US" sz="1600" b="1" dirty="0" err="1">
                <a:latin typeface="Arial"/>
                <a:cs typeface="Arial"/>
              </a:rPr>
              <a:t>Solução</a:t>
            </a:r>
            <a:r>
              <a:rPr lang="en-US" sz="1600" b="1" dirty="0">
                <a:latin typeface="Arial"/>
                <a:cs typeface="Arial"/>
              </a:rPr>
              <a:t> 1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r>
              <a:rPr lang="en-US" sz="1600" dirty="0">
                <a:latin typeface="Arial"/>
                <a:cs typeface="Arial"/>
              </a:rPr>
              <a:t> x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where active = 1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and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 in 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 (select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  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   where active = 1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   group by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  having count(*) &gt; 1)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and </a:t>
            </a:r>
            <a:r>
              <a:rPr lang="en-US" sz="1600" dirty="0" err="1">
                <a:latin typeface="Arial"/>
                <a:cs typeface="Arial"/>
              </a:rPr>
              <a:t>start_date</a:t>
            </a:r>
            <a:r>
              <a:rPr lang="en-US" sz="1600" dirty="0">
                <a:latin typeface="Arial"/>
                <a:cs typeface="Arial"/>
              </a:rPr>
              <a:t> = 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(select min(</a:t>
            </a:r>
            <a:r>
              <a:rPr lang="en-US" sz="1600" dirty="0" err="1">
                <a:latin typeface="Arial"/>
                <a:cs typeface="Arial"/>
              </a:rPr>
              <a:t>start_date</a:t>
            </a:r>
            <a:r>
              <a:rPr lang="en-US" sz="1600" dirty="0">
                <a:latin typeface="Arial"/>
                <a:cs typeface="Arial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 where active = 1 and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 = </a:t>
            </a:r>
            <a:r>
              <a:rPr lang="en-US" sz="1600" dirty="0" err="1">
                <a:latin typeface="Arial"/>
                <a:cs typeface="Arial"/>
              </a:rPr>
              <a:t>x.emp_id</a:t>
            </a:r>
            <a:r>
              <a:rPr lang="en-US" sz="1600" dirty="0">
                <a:latin typeface="Arial"/>
                <a:cs typeface="Arial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575146"/>
            <a:ext cx="4572000" cy="4901854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sz="1600" b="1" dirty="0">
                <a:latin typeface="Arial"/>
                <a:cs typeface="Arial"/>
              </a:rPr>
              <a:t>--</a:t>
            </a:r>
            <a:r>
              <a:rPr lang="en-US" sz="1600" b="1" dirty="0" err="1">
                <a:latin typeface="Arial"/>
                <a:cs typeface="Arial"/>
              </a:rPr>
              <a:t>Solução</a:t>
            </a:r>
            <a:r>
              <a:rPr lang="en-US" sz="1600" b="1" dirty="0">
                <a:latin typeface="Arial"/>
                <a:cs typeface="Arial"/>
              </a:rPr>
              <a:t> 2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r>
              <a:rPr lang="en-US" sz="1600" dirty="0">
                <a:latin typeface="Arial"/>
                <a:cs typeface="Arial"/>
              </a:rPr>
              <a:t> x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where active = 1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and exists(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select *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from </a:t>
            </a:r>
            <a:r>
              <a:rPr lang="en-US" sz="1600" dirty="0" err="1">
                <a:latin typeface="Arial"/>
                <a:cs typeface="Arial"/>
              </a:rPr>
              <a:t>access_code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where active = 1</a:t>
            </a: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and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r>
              <a:rPr lang="en-US" sz="1600" dirty="0">
                <a:latin typeface="Arial"/>
                <a:cs typeface="Arial"/>
              </a:rPr>
              <a:t> = </a:t>
            </a:r>
            <a:r>
              <a:rPr lang="en-US" sz="1600" dirty="0" err="1">
                <a:latin typeface="Arial"/>
                <a:cs typeface="Arial"/>
              </a:rPr>
              <a:t>x.emp_id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group by </a:t>
            </a:r>
            <a:r>
              <a:rPr lang="en-US" sz="1600" dirty="0" err="1">
                <a:latin typeface="Arial"/>
                <a:cs typeface="Arial"/>
              </a:rPr>
              <a:t>emp_id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r>
              <a:rPr lang="en-US" sz="1600" dirty="0">
                <a:latin typeface="Arial"/>
                <a:cs typeface="Arial"/>
              </a:rPr>
              <a:t>        having count(*) &gt; 1 and min(</a:t>
            </a:r>
            <a:r>
              <a:rPr lang="en-US" sz="1600" dirty="0" err="1">
                <a:latin typeface="Arial"/>
                <a:cs typeface="Arial"/>
              </a:rPr>
              <a:t>start_date</a:t>
            </a:r>
            <a:r>
              <a:rPr lang="en-US" sz="1600" dirty="0">
                <a:latin typeface="Arial"/>
                <a:cs typeface="Arial"/>
              </a:rPr>
              <a:t>) =   </a:t>
            </a:r>
            <a:r>
              <a:rPr lang="en-US" sz="1600" dirty="0" err="1">
                <a:latin typeface="Arial"/>
                <a:cs typeface="Arial"/>
              </a:rPr>
              <a:t>x.start_date</a:t>
            </a:r>
            <a:r>
              <a:rPr lang="en-US" sz="1600" dirty="0">
                <a:latin typeface="Arial"/>
                <a:cs typeface="Arial"/>
              </a:rPr>
              <a:t>);</a:t>
            </a:r>
          </a:p>
          <a:p>
            <a:pPr>
              <a:lnSpc>
                <a:spcPct val="140000"/>
              </a:lnSpc>
            </a:pP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40000"/>
              </a:lnSpc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829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736</Words>
  <Application>Microsoft Macintosh PowerPoint</Application>
  <PresentationFormat>On-screen Show (4:3)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Courier New</vt:lpstr>
      <vt:lpstr>Garamond</vt:lpstr>
      <vt:lpstr>Georgia</vt:lpstr>
      <vt:lpstr>Project Status Report</vt:lpstr>
      <vt:lpstr>BASE DE DADOS</vt:lpstr>
      <vt:lpstr>PowerPoint Presentation</vt:lpstr>
      <vt:lpstr>Considere o seguintes esquema</vt:lpstr>
      <vt:lpstr>PowerPoint Presentation</vt:lpstr>
      <vt:lpstr>Consultas de dados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/>
  <cp:lastModifiedBy/>
  <cp:revision>5</cp:revision>
  <dcterms:created xsi:type="dcterms:W3CDTF">2010-02-01T21:08:06Z</dcterms:created>
  <dcterms:modified xsi:type="dcterms:W3CDTF">2019-09-03T21:42:14Z</dcterms:modified>
</cp:coreProperties>
</file>