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9" r:id="rId2"/>
    <p:sldId id="411" r:id="rId3"/>
    <p:sldId id="430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9" r:id="rId12"/>
    <p:sldId id="422" r:id="rId13"/>
    <p:sldId id="431" r:id="rId14"/>
    <p:sldId id="423" r:id="rId15"/>
    <p:sldId id="435" r:id="rId16"/>
    <p:sldId id="424" r:id="rId17"/>
    <p:sldId id="425" r:id="rId18"/>
    <p:sldId id="433" r:id="rId19"/>
    <p:sldId id="426" r:id="rId20"/>
    <p:sldId id="434" r:id="rId21"/>
    <p:sldId id="428" r:id="rId22"/>
    <p:sldId id="381" r:id="rId23"/>
    <p:sldId id="383" r:id="rId24"/>
    <p:sldId id="385" r:id="rId25"/>
    <p:sldId id="386" r:id="rId26"/>
    <p:sldId id="388" r:id="rId27"/>
    <p:sldId id="432" r:id="rId28"/>
    <p:sldId id="436" r:id="rId29"/>
    <p:sldId id="437" r:id="rId30"/>
    <p:sldId id="438" r:id="rId31"/>
    <p:sldId id="43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411"/>
            <p14:sldId id="430"/>
            <p14:sldId id="414"/>
            <p14:sldId id="415"/>
            <p14:sldId id="416"/>
            <p14:sldId id="417"/>
            <p14:sldId id="418"/>
            <p14:sldId id="419"/>
            <p14:sldId id="420"/>
            <p14:sldId id="429"/>
            <p14:sldId id="422"/>
            <p14:sldId id="431"/>
            <p14:sldId id="423"/>
            <p14:sldId id="435"/>
            <p14:sldId id="424"/>
            <p14:sldId id="425"/>
            <p14:sldId id="433"/>
            <p14:sldId id="426"/>
            <p14:sldId id="434"/>
            <p14:sldId id="428"/>
            <p14:sldId id="381"/>
            <p14:sldId id="383"/>
            <p14:sldId id="385"/>
            <p14:sldId id="386"/>
            <p14:sldId id="388"/>
            <p14:sldId id="432"/>
            <p14:sldId id="436"/>
            <p14:sldId id="437"/>
            <p14:sldId id="438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6" autoAdjust="0"/>
    <p:restoredTop sz="91667" autoAdjust="0"/>
  </p:normalViewPr>
  <p:slideViewPr>
    <p:cSldViewPr>
      <p:cViewPr varScale="1">
        <p:scale>
          <a:sx n="79" d="100"/>
          <a:sy n="79" d="100"/>
        </p:scale>
        <p:origin x="1912" y="20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9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Linguagem</a:t>
            </a:r>
            <a:r>
              <a:rPr lang="pt-PT" sz="3600" baseline="0" noProof="0" dirty="0">
                <a:solidFill>
                  <a:schemeClr val="bg1"/>
                </a:solidFill>
              </a:rPr>
              <a:t> SQL </a:t>
            </a:r>
            <a:r>
              <a:rPr lang="mr-IN" sz="3600" baseline="0" noProof="0" dirty="0">
                <a:solidFill>
                  <a:schemeClr val="bg1"/>
                </a:solidFill>
              </a:rPr>
              <a:t>–</a:t>
            </a:r>
            <a:r>
              <a:rPr lang="pt-PT" sz="3600" baseline="0" noProof="0" dirty="0">
                <a:solidFill>
                  <a:schemeClr val="bg1"/>
                </a:solidFill>
              </a:rPr>
              <a:t> </a:t>
            </a:r>
            <a:r>
              <a:rPr lang="pt-PT" sz="3600" noProof="0" dirty="0">
                <a:solidFill>
                  <a:schemeClr val="bg1"/>
                </a:solidFill>
              </a:rPr>
              <a:t>DDL e DML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971800"/>
            <a:ext cx="3352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r>
              <a:rPr lang="en-GB" sz="2800" dirty="0"/>
              <a:t>Structured Query Language – DML</a:t>
            </a:r>
          </a:p>
          <a:p>
            <a:r>
              <a:rPr lang="en-GB" sz="2800" dirty="0"/>
              <a:t> </a:t>
            </a:r>
          </a:p>
          <a:p>
            <a:r>
              <a:rPr lang="en-GB" sz="2000" dirty="0"/>
              <a:t>Views &amp; </a:t>
            </a:r>
            <a:r>
              <a:rPr lang="en-GB" sz="2000" dirty="0" err="1"/>
              <a:t>Funções</a:t>
            </a:r>
            <a:r>
              <a:rPr lang="en-GB" sz="2000" dirty="0"/>
              <a:t> Oracle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Teórico-Práticas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686800" cy="5005387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pt-PT" sz="1800" dirty="0">
                <a:latin typeface="Calibri"/>
                <a:cs typeface="Calibri"/>
              </a:rPr>
              <a:t>O nosso modelo de dados passou a ser:</a:t>
            </a:r>
          </a:p>
          <a:p>
            <a:pPr eaLnBrk="1" hangingPunct="1"/>
            <a:r>
              <a:rPr lang="pt-PT" sz="1800" dirty="0">
                <a:latin typeface="Calibri"/>
                <a:cs typeface="Calibri"/>
              </a:rPr>
              <a:t>cliente(</a:t>
            </a:r>
            <a:r>
              <a:rPr lang="pt-PT" sz="1800" dirty="0" err="1">
                <a:latin typeface="Calibri"/>
                <a:cs typeface="Calibri"/>
              </a:rPr>
              <a:t>cod_cliente</a:t>
            </a:r>
            <a:r>
              <a:rPr lang="pt-PT" sz="1800" dirty="0">
                <a:latin typeface="Calibri"/>
                <a:cs typeface="Calibri"/>
              </a:rPr>
              <a:t>, nome, morada, telefone)</a:t>
            </a:r>
          </a:p>
          <a:p>
            <a:pPr eaLnBrk="1" hangingPunct="1"/>
            <a:r>
              <a:rPr lang="pt-PT" sz="1800" dirty="0">
                <a:latin typeface="Calibri"/>
                <a:cs typeface="Calibri"/>
              </a:rPr>
              <a:t>agencia(</a:t>
            </a:r>
            <a:r>
              <a:rPr lang="pt-PT" sz="1800" dirty="0" err="1">
                <a:latin typeface="Calibri"/>
                <a:cs typeface="Calibri"/>
              </a:rPr>
              <a:t>cod_agencia</a:t>
            </a:r>
            <a:r>
              <a:rPr lang="pt-PT" sz="1800" dirty="0">
                <a:latin typeface="Calibri"/>
                <a:cs typeface="Calibri"/>
              </a:rPr>
              <a:t>, nome)</a:t>
            </a:r>
          </a:p>
          <a:p>
            <a:pPr eaLnBrk="1" hangingPunct="1"/>
            <a:r>
              <a:rPr lang="pt-PT" sz="1800" dirty="0">
                <a:latin typeface="Calibri"/>
                <a:cs typeface="Calibri"/>
              </a:rPr>
              <a:t>conta(</a:t>
            </a:r>
            <a:r>
              <a:rPr lang="pt-PT" sz="1800" dirty="0" err="1">
                <a:latin typeface="Calibri"/>
                <a:cs typeface="Calibri"/>
              </a:rPr>
              <a:t>num_conta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dirty="0" err="1">
                <a:latin typeface="Calibri"/>
                <a:cs typeface="Calibri"/>
              </a:rPr>
              <a:t>cod_agencia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dirty="0" err="1">
                <a:latin typeface="Calibri"/>
                <a:cs typeface="Calibri"/>
              </a:rPr>
              <a:t>cod_cliente</a:t>
            </a:r>
            <a:r>
              <a:rPr lang="pt-PT" sz="1800" dirty="0">
                <a:latin typeface="Calibri"/>
                <a:cs typeface="Calibri"/>
              </a:rPr>
              <a:t>, saldo)</a:t>
            </a:r>
          </a:p>
          <a:p>
            <a:pPr eaLnBrk="1" hangingPunct="1"/>
            <a:r>
              <a:rPr lang="pt-PT" sz="1800" dirty="0">
                <a:latin typeface="Calibri"/>
                <a:cs typeface="Calibri"/>
              </a:rPr>
              <a:t>"</a:t>
            </a:r>
            <a:r>
              <a:rPr lang="pt-PT" sz="1800" dirty="0" err="1">
                <a:latin typeface="Calibri"/>
                <a:cs typeface="Calibri"/>
              </a:rPr>
              <a:t>Super</a:t>
            </a:r>
            <a:r>
              <a:rPr lang="pt-PT" sz="1800" dirty="0">
                <a:latin typeface="Calibri"/>
                <a:cs typeface="Calibri"/>
              </a:rPr>
              <a:t> clientes"(</a:t>
            </a:r>
            <a:r>
              <a:rPr lang="pt-PT" sz="1800" dirty="0" err="1">
                <a:latin typeface="Calibri"/>
                <a:cs typeface="Calibri"/>
              </a:rPr>
              <a:t>cod_cliente</a:t>
            </a:r>
            <a:r>
              <a:rPr lang="pt-PT" sz="1800" dirty="0">
                <a:latin typeface="Calibri"/>
                <a:cs typeface="Calibri"/>
              </a:rPr>
              <a:t>, nome, </a:t>
            </a:r>
            <a:r>
              <a:rPr lang="pt-PT" sz="1800" dirty="0" err="1">
                <a:latin typeface="Calibri"/>
                <a:cs typeface="Calibri"/>
              </a:rPr>
              <a:t>saldo_total</a:t>
            </a:r>
            <a:r>
              <a:rPr lang="pt-PT" sz="18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54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 dirty="0" err="1">
                <a:latin typeface="Garamond" charset="0"/>
              </a:rPr>
              <a:t>Read</a:t>
            </a:r>
            <a:r>
              <a:rPr lang="pt-PT" sz="3800" dirty="0">
                <a:latin typeface="Garamond" charset="0"/>
              </a:rPr>
              <a:t> </a:t>
            </a:r>
            <a:r>
              <a:rPr lang="pt-PT" sz="3800" dirty="0" err="1">
                <a:latin typeface="Garamond" charset="0"/>
              </a:rPr>
              <a:t>Only</a:t>
            </a:r>
            <a:endParaRPr lang="pt-PT" sz="3800" dirty="0">
              <a:latin typeface="Garamond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54288"/>
            <a:ext cx="8229600" cy="91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PT" sz="2400" dirty="0">
                <a:latin typeface="Calibri"/>
                <a:cs typeface="Calibri"/>
              </a:rPr>
              <a:t>É possível o utilizador aceder a definição da </a:t>
            </a:r>
            <a:r>
              <a:rPr lang="pt-PT" sz="2400" dirty="0" err="1">
                <a:latin typeface="Calibri"/>
                <a:cs typeface="Calibri"/>
              </a:rPr>
              <a:t>view</a:t>
            </a:r>
            <a:r>
              <a:rPr lang="pt-PT" sz="2400" dirty="0">
                <a:latin typeface="Calibri"/>
                <a:cs typeface="Calibri"/>
              </a:rPr>
              <a:t>. Para o evitar podemos usar uma opção de </a:t>
            </a:r>
            <a:r>
              <a:rPr lang="pt-PT" sz="2400" b="1" dirty="0" err="1">
                <a:latin typeface="Calibri"/>
                <a:cs typeface="Calibri"/>
              </a:rPr>
              <a:t>read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b="1" dirty="0" err="1">
                <a:latin typeface="Calibri"/>
                <a:cs typeface="Calibri"/>
              </a:rPr>
              <a:t>only</a:t>
            </a:r>
            <a:r>
              <a:rPr lang="pt-PT" sz="2400" dirty="0">
                <a:latin typeface="Calibri"/>
                <a:cs typeface="Calibri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pt-PT" sz="18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pt-PT" sz="240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20228-5EFF-4C89-9ED2-C1E8E195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52359"/>
            <a:ext cx="9006529" cy="28578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E1F68-C823-4B29-AD8F-7B74FF6B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5203713"/>
            <a:ext cx="5150993" cy="15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na </a:t>
            </a:r>
            <a:r>
              <a:rPr lang="pt-PT" sz="3800" dirty="0" err="1">
                <a:latin typeface="Garamond" charset="0"/>
              </a:rPr>
              <a:t>View</a:t>
            </a:r>
            <a:endParaRPr lang="pt-PT" sz="3800" dirty="0">
              <a:latin typeface="Garamond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07642-814B-4208-A63E-90635339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728169"/>
            <a:ext cx="6905625" cy="46208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57B4D5-EBA6-45CC-A4F9-E4D0E81F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80" y="1558841"/>
            <a:ext cx="2949920" cy="1106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10C9A6-2124-419E-A1FB-B9CE35CF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576" y="2894505"/>
            <a:ext cx="2839403" cy="1287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74516-306E-4BDC-A59E-8D6B7833F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096" y="4371252"/>
            <a:ext cx="2695888" cy="1235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D43C5-4BCA-4176-8B73-E2EEB1CC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17" y="5697067"/>
            <a:ext cx="2949920" cy="11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com </a:t>
            </a:r>
            <a:r>
              <a:rPr lang="pt-PT" sz="3800" dirty="0" err="1">
                <a:latin typeface="Garamond" charset="0"/>
              </a:rPr>
              <a:t>read</a:t>
            </a:r>
            <a:r>
              <a:rPr lang="pt-PT" sz="3800" dirty="0">
                <a:latin typeface="Garamond" charset="0"/>
              </a:rPr>
              <a:t> </a:t>
            </a:r>
            <a:r>
              <a:rPr lang="pt-PT" sz="3800" dirty="0" err="1">
                <a:latin typeface="Garamond" charset="0"/>
              </a:rPr>
              <a:t>only</a:t>
            </a:r>
            <a:r>
              <a:rPr lang="pt-PT" sz="3800" dirty="0">
                <a:latin typeface="Garamond" charset="0"/>
              </a:rPr>
              <a:t> não é possível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78A82-D909-48B9-8EFE-2CD71930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–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agregação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pt-PT" b="1" dirty="0">
                <a:latin typeface="Calibri"/>
                <a:cs typeface="Calibri"/>
              </a:rPr>
              <a:t>Mas não podemos alterar informação através da </a:t>
            </a:r>
            <a:r>
              <a:rPr lang="pt-PT" b="1" dirty="0" err="1">
                <a:latin typeface="Calibri"/>
                <a:cs typeface="Calibri"/>
              </a:rPr>
              <a:t>view</a:t>
            </a:r>
            <a:r>
              <a:rPr lang="pt-PT" b="1" dirty="0">
                <a:latin typeface="Calibri"/>
                <a:cs typeface="Calibri"/>
              </a:rPr>
              <a:t> “</a:t>
            </a:r>
            <a:r>
              <a:rPr lang="pt-PT" b="1" dirty="0" err="1">
                <a:latin typeface="Calibri"/>
                <a:cs typeface="Calibri"/>
              </a:rPr>
              <a:t>Super</a:t>
            </a:r>
            <a:r>
              <a:rPr lang="pt-PT" b="1" dirty="0">
                <a:latin typeface="Calibri"/>
                <a:cs typeface="Calibri"/>
              </a:rPr>
              <a:t> Clientes”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eaLnBrk="1" hangingPunct="1"/>
            <a:r>
              <a:rPr lang="pt-PT" dirty="0">
                <a:solidFill>
                  <a:srgbClr val="FF0000"/>
                </a:solidFill>
                <a:latin typeface="Calibri"/>
                <a:cs typeface="Calibri"/>
              </a:rPr>
              <a:t>Porque tem informação de agregação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47617-46FA-4B50-B97A-22E5FE20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" y="2514600"/>
            <a:ext cx="9081837" cy="308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21ACC-1A39-4028-B1A3-5F03FA51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5715000"/>
            <a:ext cx="3639109" cy="10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–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agregação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757" y="1600200"/>
            <a:ext cx="82296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pt-PT" b="1" dirty="0">
                <a:latin typeface="Calibri"/>
                <a:cs typeface="Calibri"/>
              </a:rPr>
              <a:t>Mas não podemos alterar informação através da </a:t>
            </a:r>
            <a:r>
              <a:rPr lang="pt-PT" b="1" dirty="0" err="1">
                <a:latin typeface="Calibri"/>
                <a:cs typeface="Calibri"/>
              </a:rPr>
              <a:t>view</a:t>
            </a:r>
            <a:r>
              <a:rPr lang="pt-PT" b="1" dirty="0">
                <a:latin typeface="Calibri"/>
                <a:cs typeface="Calibri"/>
              </a:rPr>
              <a:t> “</a:t>
            </a:r>
            <a:r>
              <a:rPr lang="pt-PT" b="1" dirty="0" err="1">
                <a:latin typeface="Calibri"/>
                <a:cs typeface="Calibri"/>
              </a:rPr>
              <a:t>Super</a:t>
            </a:r>
            <a:r>
              <a:rPr lang="pt-PT" b="1" dirty="0">
                <a:latin typeface="Calibri"/>
                <a:cs typeface="Calibri"/>
              </a:rPr>
              <a:t> Clientes”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pt-PT" sz="2000" dirty="0">
              <a:latin typeface="Calibri"/>
              <a:cs typeface="Calibri"/>
            </a:endParaRPr>
          </a:p>
          <a:p>
            <a:pPr eaLnBrk="1" hangingPunct="1"/>
            <a:r>
              <a:rPr lang="pt-PT" dirty="0">
                <a:solidFill>
                  <a:srgbClr val="FF0000"/>
                </a:solidFill>
                <a:latin typeface="Calibri"/>
                <a:cs typeface="Calibri"/>
              </a:rPr>
              <a:t>Porque tem informação de agregação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4255E-1DCF-4DC8-8241-82755480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" y="2324100"/>
            <a:ext cx="9001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–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</a:t>
            </a:r>
            <a:r>
              <a:rPr lang="pt-PT" sz="3800" dirty="0" err="1">
                <a:latin typeface="Garamond" charset="0"/>
              </a:rPr>
              <a:t>join</a:t>
            </a:r>
            <a:endParaRPr lang="pt-PT" sz="3800" dirty="0">
              <a:latin typeface="Garamond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600200"/>
            <a:ext cx="8884892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PT" sz="2400" dirty="0">
                <a:latin typeface="Calibri"/>
                <a:cs typeface="Calibri"/>
              </a:rPr>
              <a:t>E se tiver várias tabelas e não tiver informação agregada?</a:t>
            </a:r>
          </a:p>
          <a:p>
            <a:pPr>
              <a:lnSpc>
                <a:spcPct val="90000"/>
              </a:lnSpc>
            </a:pPr>
            <a:endParaRPr lang="pt-PT" sz="2400" dirty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pt-PT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pt-PT" sz="2400" dirty="0">
                <a:latin typeface="Calibri"/>
                <a:cs typeface="Calibri"/>
              </a:rPr>
              <a:t>Se tentarmos inserir um registo através da </a:t>
            </a:r>
            <a:r>
              <a:rPr lang="pt-PT" sz="2400" dirty="0" err="1">
                <a:latin typeface="Calibri"/>
                <a:cs typeface="Calibri"/>
              </a:rPr>
              <a:t>view</a:t>
            </a:r>
            <a:r>
              <a:rPr lang="pt-PT" sz="2400" dirty="0">
                <a:latin typeface="Calibri"/>
                <a:cs typeface="Calibri"/>
              </a:rPr>
              <a:t>...</a:t>
            </a:r>
          </a:p>
          <a:p>
            <a:pPr>
              <a:lnSpc>
                <a:spcPct val="90000"/>
              </a:lnSpc>
            </a:pPr>
            <a:endParaRPr lang="pt-PT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pt-PT" sz="2400" dirty="0">
                <a:latin typeface="Calibri"/>
                <a:cs typeface="Calibri"/>
              </a:rPr>
              <a:t>o registo vai para a tabela cliente, conta, ou ambas?</a:t>
            </a:r>
          </a:p>
          <a:p>
            <a:pPr lvl="1">
              <a:lnSpc>
                <a:spcPct val="90000"/>
              </a:lnSpc>
            </a:pPr>
            <a:endParaRPr lang="pt-PT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pt-PT" sz="2400" dirty="0">
                <a:latin typeface="Calibri"/>
                <a:cs typeface="Calibri"/>
              </a:rPr>
              <a:t>e o nome, morada e telefone do cliente?</a:t>
            </a:r>
          </a:p>
          <a:p>
            <a:pPr lvl="1">
              <a:lnSpc>
                <a:spcPct val="90000"/>
              </a:lnSpc>
            </a:pPr>
            <a:endParaRPr lang="pt-PT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pt-PT" sz="2400" dirty="0">
                <a:latin typeface="Calibri"/>
                <a:cs typeface="Calibri"/>
              </a:rPr>
              <a:t>se por exemplo, para o cliente 1 não especificar o nome 'A1' vou gerar inconsistência?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2D279-AC90-4D56-BD26-92DEBB6A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" y="1981200"/>
            <a:ext cx="880787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229600" cy="914400"/>
          </a:xfrm>
        </p:spPr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–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</a:t>
            </a:r>
            <a:r>
              <a:rPr lang="pt-PT" sz="3800" dirty="0" err="1">
                <a:latin typeface="Garamond" charset="0"/>
              </a:rPr>
              <a:t>join</a:t>
            </a:r>
            <a:endParaRPr lang="pt-PT" sz="3800" dirty="0">
              <a:latin typeface="Garamond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663B9F-8FB5-4D5C-A12A-01E74D7D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7" y="1752600"/>
            <a:ext cx="8791823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762000"/>
            <a:ext cx="8229600" cy="914400"/>
          </a:xfrm>
        </p:spPr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–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</a:t>
            </a:r>
            <a:r>
              <a:rPr lang="pt-PT" sz="3800" dirty="0" err="1">
                <a:latin typeface="Garamond" charset="0"/>
              </a:rPr>
              <a:t>join</a:t>
            </a:r>
            <a:endParaRPr lang="pt-PT" sz="3800" dirty="0">
              <a:latin typeface="Garamond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0389E-17CB-4A14-B72C-BD2C37DF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1295400"/>
            <a:ext cx="5883384" cy="2638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606CD7-7951-4F6E-8067-93A90235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933825"/>
            <a:ext cx="5562600" cy="1362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A657B0-7D49-4AC1-9F9E-FBB04A9C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386387"/>
            <a:ext cx="5543550" cy="1419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B179-CE57-4227-A374-F540CC07B16F}"/>
              </a:ext>
            </a:extLst>
          </p:cNvPr>
          <p:cNvSpPr txBox="1"/>
          <p:nvPr/>
        </p:nvSpPr>
        <p:spPr>
          <a:xfrm>
            <a:off x="64498" y="4576762"/>
            <a:ext cx="3522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Registo 2 (cliente 1 e conta 2) passou a agência de 2 para 3 </a:t>
            </a:r>
          </a:p>
          <a:p>
            <a:r>
              <a:rPr lang="pt-PT" sz="2000" dirty="0"/>
              <a:t>e o saldo passou de </a:t>
            </a:r>
          </a:p>
          <a:p>
            <a:r>
              <a:rPr lang="pt-PT" sz="2000" dirty="0"/>
              <a:t>8000 para 8010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8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</a:t>
            </a:r>
            <a:r>
              <a:rPr lang="pt-PT" sz="3800" dirty="0" err="1">
                <a:latin typeface="Garamond" charset="0"/>
              </a:rPr>
              <a:t>join</a:t>
            </a:r>
            <a:endParaRPr lang="pt-PT" sz="3800" dirty="0">
              <a:latin typeface="Garamond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2A97E-7C6E-4E66-8E3E-362A671F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" y="1676400"/>
            <a:ext cx="904476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5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Views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876800"/>
          </a:xfrm>
        </p:spPr>
        <p:txBody>
          <a:bodyPr/>
          <a:lstStyle/>
          <a:p>
            <a:pPr marL="266700" lvl="1" indent="-266700" eaLnBrk="1" hangingPunct="1"/>
            <a:r>
              <a:rPr lang="pt-PT" dirty="0">
                <a:latin typeface="Calibri"/>
                <a:cs typeface="Calibri"/>
              </a:rPr>
              <a:t>Uma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(vista) é uma tabela virtual cuja estrutura e conteúdo é definido através de uma </a:t>
            </a:r>
            <a:r>
              <a:rPr lang="pt-PT" dirty="0" err="1">
                <a:latin typeface="Calibri"/>
                <a:cs typeface="Calibri"/>
              </a:rPr>
              <a:t>query</a:t>
            </a:r>
            <a:r>
              <a:rPr lang="pt-PT" dirty="0">
                <a:latin typeface="Calibri"/>
                <a:cs typeface="Calibri"/>
              </a:rPr>
              <a:t>. 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é criada dinamicamente a partir do momento que é invocada. Uma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</a:t>
            </a:r>
            <a:r>
              <a:rPr lang="pt-PT" dirty="0" err="1">
                <a:latin typeface="Calibri"/>
                <a:cs typeface="Calibri"/>
              </a:rPr>
              <a:t>actua</a:t>
            </a:r>
            <a:r>
              <a:rPr lang="pt-PT" dirty="0">
                <a:latin typeface="Calibri"/>
                <a:cs typeface="Calibri"/>
              </a:rPr>
              <a:t> como um filtro sobre os dados da BD, e podem ser resultados de uma ou mais tabelas.</a:t>
            </a:r>
          </a:p>
          <a:p>
            <a:pPr marL="266700" lvl="1" indent="-266700" eaLnBrk="1" hangingPunct="1"/>
            <a:r>
              <a:rPr lang="pt-PT" dirty="0">
                <a:latin typeface="Calibri"/>
                <a:cs typeface="Calibri"/>
              </a:rPr>
              <a:t>As </a:t>
            </a:r>
            <a:r>
              <a:rPr lang="pt-PT" dirty="0" err="1">
                <a:latin typeface="Calibri"/>
                <a:cs typeface="Calibri"/>
              </a:rPr>
              <a:t>views</a:t>
            </a:r>
            <a:r>
              <a:rPr lang="pt-PT" dirty="0">
                <a:latin typeface="Calibri"/>
                <a:cs typeface="Calibri"/>
              </a:rPr>
              <a:t> são normalmente utilizadas para simplificar a manipulação dos dados, e definir os dados na perspectiva do utilizador.</a:t>
            </a:r>
          </a:p>
          <a:p>
            <a:pPr marL="266700" lvl="1" indent="-266700" eaLnBrk="1" hangingPunct="1"/>
            <a:r>
              <a:rPr lang="pt-PT" dirty="0">
                <a:latin typeface="Calibri"/>
                <a:cs typeface="Calibri"/>
              </a:rPr>
              <a:t>Podem também ser utilizadas como mecanismos de segurança de dados, pois é possível definir seguranças ao nível de uma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.</a:t>
            </a:r>
          </a:p>
          <a:p>
            <a:pPr marL="266700" lvl="1" indent="-266700" eaLnBrk="1" hangingPunct="1"/>
            <a:r>
              <a:rPr lang="pt-PT" dirty="0">
                <a:latin typeface="Calibri"/>
                <a:cs typeface="Calibri"/>
              </a:rPr>
              <a:t>É também possível alterar informação através de </a:t>
            </a:r>
            <a:r>
              <a:rPr lang="pt-PT" dirty="0" err="1">
                <a:latin typeface="Calibri"/>
                <a:cs typeface="Calibri"/>
              </a:rPr>
              <a:t>views</a:t>
            </a:r>
            <a:endParaRPr lang="pt-PT" dirty="0">
              <a:latin typeface="Calibri"/>
              <a:cs typeface="Calibri"/>
            </a:endParaRPr>
          </a:p>
          <a:p>
            <a:pPr marL="266700" lvl="1" indent="-266700" eaLnBrk="1" hangingPunct="1"/>
            <a:r>
              <a:rPr lang="pt-PT" dirty="0">
                <a:latin typeface="Calibri"/>
                <a:cs typeface="Calibri"/>
              </a:rPr>
              <a:t>As </a:t>
            </a:r>
            <a:r>
              <a:rPr lang="pt-PT" dirty="0" err="1">
                <a:latin typeface="Calibri"/>
                <a:cs typeface="Calibri"/>
              </a:rPr>
              <a:t>views</a:t>
            </a:r>
            <a:r>
              <a:rPr lang="pt-PT" dirty="0">
                <a:latin typeface="Calibri"/>
                <a:cs typeface="Calibri"/>
              </a:rPr>
              <a:t> podem ser usadas em pesquisas tal qual uma tabela normal</a:t>
            </a:r>
          </a:p>
          <a:p>
            <a:pPr marL="266700" lvl="1" indent="-266700" eaLnBrk="1" hangingPunct="1"/>
            <a:endParaRPr lang="pt-PT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6019800"/>
            <a:ext cx="448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Arial" charset="0"/>
              </a:rPr>
              <a:t>CREATE VIEW </a:t>
            </a:r>
            <a:r>
              <a:rPr lang="pt-PT" b="1" dirty="0" err="1">
                <a:latin typeface="Arial" charset="0"/>
              </a:rPr>
              <a:t>Nome_view</a:t>
            </a:r>
            <a:r>
              <a:rPr lang="pt-PT" b="1" dirty="0">
                <a:latin typeface="Arial" charset="0"/>
              </a:rPr>
              <a:t> AS &lt;</a:t>
            </a:r>
            <a:r>
              <a:rPr lang="pt-PT" b="1" dirty="0" err="1">
                <a:latin typeface="Arial" charset="0"/>
              </a:rPr>
              <a:t>Query</a:t>
            </a:r>
            <a:r>
              <a:rPr lang="pt-PT" b="1" dirty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878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Alteração de informação – </a:t>
            </a:r>
            <a:r>
              <a:rPr lang="pt-PT" sz="3800" dirty="0" err="1">
                <a:latin typeface="Garamond" charset="0"/>
              </a:rPr>
              <a:t>view</a:t>
            </a:r>
            <a:r>
              <a:rPr lang="pt-PT" sz="3800" dirty="0">
                <a:latin typeface="Garamond" charset="0"/>
              </a:rPr>
              <a:t> com </a:t>
            </a:r>
            <a:r>
              <a:rPr lang="pt-PT" sz="3800" dirty="0" err="1">
                <a:latin typeface="Garamond" charset="0"/>
              </a:rPr>
              <a:t>join</a:t>
            </a:r>
            <a:endParaRPr lang="pt-PT" sz="3800" dirty="0">
              <a:latin typeface="Garamond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DDCB-1AFA-4355-BC27-BF459B48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56442"/>
            <a:ext cx="6738538" cy="172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E967E-D3DD-4830-B189-27BF9CBA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7541299" cy="153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C6572-371E-48C6-9B65-179A51B4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429250"/>
            <a:ext cx="6857851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Concluindo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pt-PT" dirty="0">
                <a:latin typeface="Calibri"/>
                <a:cs typeface="Calibri"/>
              </a:rPr>
              <a:t>Recapitulando: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endParaRPr lang="pt-PT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É possível efetuar qualquer ação (INSERT, UPDATE, DELETE) sobre uma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que tem apenas uma tabela.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pt-PT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Quando 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tem várias tabelas, é possível alterar registos se a alteração apenas se repercutir numa única tabela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pt-PT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Quando 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tem várias tabelas, não é possível  inserir registos.</a:t>
            </a:r>
          </a:p>
          <a:p>
            <a:pPr eaLnBrk="1" hangingPunct="1">
              <a:lnSpc>
                <a:spcPct val="120000"/>
              </a:lnSpc>
            </a:pPr>
            <a:endParaRPr lang="pt-PT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Todas estas restrições que existem quando 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tem várias tabelas desaparecem, quando usarmos INSTEAD OF TRIGGERS</a:t>
            </a:r>
          </a:p>
        </p:txBody>
      </p:sp>
    </p:spTree>
    <p:extLst>
      <p:ext uri="{BB962C8B-B14F-4D97-AF65-F5344CB8AC3E}">
        <p14:creationId xmlns:p14="http://schemas.microsoft.com/office/powerpoint/2010/main" val="82321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latin typeface="Garamond" charset="0"/>
              </a:rPr>
              <a:t>Funções do Oracle</a:t>
            </a: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1000" y="1688068"/>
            <a:ext cx="8458200" cy="185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Funções DATE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Armazena</a:t>
            </a:r>
            <a:r>
              <a:rPr lang="en-US" sz="1600" dirty="0">
                <a:latin typeface="Calibri"/>
                <a:cs typeface="Calibri"/>
              </a:rPr>
              <a:t> a data </a:t>
            </a:r>
            <a:r>
              <a:rPr lang="en-US" sz="1600" dirty="0" err="1">
                <a:latin typeface="Calibri"/>
                <a:cs typeface="Calibri"/>
              </a:rPr>
              <a:t>num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formato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numérico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interno</a:t>
            </a:r>
            <a:r>
              <a:rPr lang="en-US" sz="1600" dirty="0">
                <a:latin typeface="Calibri"/>
                <a:cs typeface="Calibri"/>
              </a:rPr>
              <a:t> : century, year, month, day;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Por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omissão</a:t>
            </a:r>
            <a:r>
              <a:rPr lang="en-US" sz="1600" dirty="0">
                <a:latin typeface="Calibri"/>
                <a:cs typeface="Calibri"/>
              </a:rPr>
              <a:t> o </a:t>
            </a:r>
            <a:r>
              <a:rPr lang="en-US" sz="1600" dirty="0" err="1">
                <a:latin typeface="Calibri"/>
                <a:cs typeface="Calibri"/>
              </a:rPr>
              <a:t>formato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é</a:t>
            </a:r>
            <a:r>
              <a:rPr lang="en-US" sz="1600" dirty="0">
                <a:latin typeface="Calibri"/>
                <a:cs typeface="Calibri"/>
              </a:rPr>
              <a:t> : DD-MON- YY;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Sysdate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é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uma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função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que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retorna</a:t>
            </a:r>
            <a:r>
              <a:rPr lang="en-US" sz="1600" dirty="0">
                <a:latin typeface="Calibri"/>
                <a:cs typeface="Calibri"/>
              </a:rPr>
              <a:t> a data e </a:t>
            </a:r>
            <a:r>
              <a:rPr lang="en-US" sz="1600" dirty="0" err="1">
                <a:latin typeface="Calibri"/>
                <a:cs typeface="Calibri"/>
              </a:rPr>
              <a:t>hora</a:t>
            </a:r>
            <a:r>
              <a:rPr lang="en-US" sz="1600" dirty="0">
                <a:latin typeface="Calibri"/>
                <a:cs typeface="Calibri"/>
              </a:rPr>
              <a:t>;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charset="2"/>
              <a:buChar char="Ø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endParaRPr lang="pt-PT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5" name="Group 71"/>
          <p:cNvGraphicFramePr>
            <a:graphicFrameLocks noGrp="1"/>
          </p:cNvGraphicFramePr>
          <p:nvPr/>
        </p:nvGraphicFramePr>
        <p:xfrm>
          <a:off x="762000" y="3417885"/>
          <a:ext cx="7364413" cy="2612049"/>
        </p:xfrm>
        <a:graphic>
          <a:graphicData uri="http://schemas.openxmlformats.org/drawingml/2006/table">
            <a:tbl>
              <a:tblPr/>
              <a:tblGrid>
                <a:gridCol w="261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6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MONTHS_BETWEEN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 of months between two dates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6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ADD_MONTHS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 calendar months to date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NEXT_DAY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Next day of the date specified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1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LAST_DAY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Last day of the month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ROUND	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Round date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TRUNC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Truncate date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46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latin typeface="Garamond" charset="0"/>
              </a:rPr>
              <a:t>Funções do Oracle</a:t>
            </a: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52400" y="1687143"/>
            <a:ext cx="6019800" cy="126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Funções de conversão </a:t>
            </a:r>
          </a:p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endParaRPr lang="pt-PT" sz="1600" dirty="0">
              <a:latin typeface="Calibri"/>
              <a:cs typeface="Calibri"/>
            </a:endParaRPr>
          </a:p>
          <a:p>
            <a:pPr marL="179388" lvl="1" indent="-100013" eaLnBrk="1" hangingPunct="1">
              <a:lnSpc>
                <a:spcPct val="120000"/>
              </a:lnSpc>
            </a:pPr>
            <a:r>
              <a:rPr lang="pt-PT" sz="1600" dirty="0">
                <a:latin typeface="Calibri"/>
                <a:cs typeface="Calibri"/>
              </a:rPr>
              <a:t>Conversão implícita de tipo de dados     </a:t>
            </a:r>
          </a:p>
        </p:txBody>
      </p:sp>
      <p:graphicFrame>
        <p:nvGraphicFramePr>
          <p:cNvPr id="11" name="Group 66"/>
          <p:cNvGraphicFramePr>
            <a:graphicFrameLocks noGrp="1"/>
          </p:cNvGraphicFramePr>
          <p:nvPr/>
        </p:nvGraphicFramePr>
        <p:xfrm>
          <a:off x="4343400" y="1752600"/>
          <a:ext cx="4648200" cy="2438400"/>
        </p:xfrm>
        <a:graphic>
          <a:graphicData uri="http://schemas.openxmlformats.org/drawingml/2006/table">
            <a:tbl>
              <a:tblPr/>
              <a:tblGrid>
                <a:gridCol w="269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34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34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7274" y="4379451"/>
            <a:ext cx="4190926" cy="2097549"/>
            <a:chOff x="865" y="1113"/>
            <a:chExt cx="4237" cy="256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5" y="2136"/>
              <a:ext cx="92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>
                  <a:latin typeface="Courier New" charset="0"/>
                </a:rPr>
                <a:t>NUMBER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132" y="2239"/>
              <a:ext cx="16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/>
                <a:t>CHARACTER</a:t>
              </a:r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auto">
            <a:xfrm>
              <a:off x="2074" y="2489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9" name="Arc 7"/>
            <p:cNvSpPr>
              <a:spLocks/>
            </p:cNvSpPr>
            <p:nvPr/>
          </p:nvSpPr>
          <p:spPr bwMode="auto">
            <a:xfrm>
              <a:off x="1256" y="2489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99" y="3297"/>
              <a:ext cx="130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Courier New" charset="0"/>
                </a:rPr>
                <a:t>TO_CHAR</a:t>
              </a: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 rot="10800000">
              <a:off x="2099" y="1455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 rot="10800000">
              <a:off x="1257" y="1455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3" y="1113"/>
              <a:ext cx="165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Courier New" charset="0"/>
                </a:rPr>
                <a:t>TO_NUMBER</a:t>
              </a:r>
            </a:p>
          </p:txBody>
        </p:sp>
        <p:sp>
          <p:nvSpPr>
            <p:cNvPr id="15" name="Arc 16"/>
            <p:cNvSpPr>
              <a:spLocks/>
            </p:cNvSpPr>
            <p:nvPr/>
          </p:nvSpPr>
          <p:spPr bwMode="auto">
            <a:xfrm>
              <a:off x="3818" y="2489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16" name="Arc 17"/>
            <p:cNvSpPr>
              <a:spLocks/>
            </p:cNvSpPr>
            <p:nvPr/>
          </p:nvSpPr>
          <p:spPr bwMode="auto">
            <a:xfrm>
              <a:off x="3000" y="2489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332" y="2136"/>
              <a:ext cx="77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>
                  <a:latin typeface="Courier New" charset="0"/>
                </a:rPr>
                <a:t>DATE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124" y="3297"/>
              <a:ext cx="113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Courier New" charset="0"/>
                </a:rPr>
                <a:t>TO_CHAR</a:t>
              </a:r>
            </a:p>
          </p:txBody>
        </p:sp>
        <p:sp>
          <p:nvSpPr>
            <p:cNvPr id="19" name="Arc 22"/>
            <p:cNvSpPr>
              <a:spLocks/>
            </p:cNvSpPr>
            <p:nvPr/>
          </p:nvSpPr>
          <p:spPr bwMode="auto">
            <a:xfrm rot="10800000">
              <a:off x="3818" y="1455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20" name="Arc 23"/>
            <p:cNvSpPr>
              <a:spLocks/>
            </p:cNvSpPr>
            <p:nvPr/>
          </p:nvSpPr>
          <p:spPr bwMode="auto">
            <a:xfrm rot="10800000">
              <a:off x="2976" y="1455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033" y="1113"/>
              <a:ext cx="128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Courier New" charset="0"/>
                </a:rPr>
                <a:t>TO_DATE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410200" y="5223302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9375" lvl="1"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Conversão explicita de tipo de dados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505200" y="2667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800600" y="5334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81000" y="1688068"/>
            <a:ext cx="8458200" cy="8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800" dirty="0">
                <a:solidFill>
                  <a:srgbClr val="FF0000"/>
                </a:solidFill>
                <a:latin typeface="Calibri"/>
                <a:cs typeface="Calibri"/>
              </a:rPr>
              <a:t>TO_CHAR</a:t>
            </a:r>
            <a:r>
              <a:rPr lang="pt-PT" sz="1800" dirty="0">
                <a:latin typeface="Calibri"/>
                <a:cs typeface="Calibri"/>
              </a:rPr>
              <a:t> (</a:t>
            </a:r>
            <a:r>
              <a:rPr lang="pt-PT" sz="1800" b="1" dirty="0">
                <a:latin typeface="Calibri"/>
                <a:cs typeface="Calibri"/>
              </a:rPr>
              <a:t>date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b="1" dirty="0">
                <a:latin typeface="Calibri"/>
                <a:cs typeface="Calibri"/>
              </a:rPr>
              <a:t>‘</a:t>
            </a:r>
            <a:r>
              <a:rPr lang="pt-PT" sz="1800" b="1" dirty="0" err="1">
                <a:latin typeface="Calibri"/>
                <a:cs typeface="Calibri"/>
              </a:rPr>
              <a:t>format_model</a:t>
            </a:r>
            <a:r>
              <a:rPr lang="pt-PT" sz="1800" b="1" dirty="0">
                <a:latin typeface="Calibri"/>
                <a:cs typeface="Calibri"/>
              </a:rPr>
              <a:t>’</a:t>
            </a:r>
            <a:r>
              <a:rPr lang="pt-PT" sz="1800" dirty="0">
                <a:latin typeface="Calibri"/>
                <a:cs typeface="Calibri"/>
              </a:rPr>
              <a:t>) </a:t>
            </a:r>
          </a:p>
          <a:p>
            <a:pPr marL="1028700" lvl="1"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Converte uma data para uma </a:t>
            </a:r>
            <a:r>
              <a:rPr lang="pt-PT" sz="1600" dirty="0" err="1">
                <a:latin typeface="Calibri"/>
                <a:cs typeface="Calibri"/>
              </a:rPr>
              <a:t>string</a:t>
            </a:r>
            <a:r>
              <a:rPr lang="pt-PT" sz="1600" dirty="0">
                <a:latin typeface="Calibri"/>
                <a:cs typeface="Calibri"/>
              </a:rPr>
              <a:t> usando o formato especificad</a:t>
            </a:r>
            <a:r>
              <a:rPr lang="pt-PT" sz="1800" dirty="0">
                <a:latin typeface="Calibri"/>
                <a:cs typeface="Calibri"/>
              </a:rPr>
              <a:t>o.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latin typeface="Garamond" charset="0"/>
              </a:rPr>
              <a:t>Funções do Oracle</a:t>
            </a:r>
          </a:p>
        </p:txBody>
      </p:sp>
      <p:graphicFrame>
        <p:nvGraphicFramePr>
          <p:cNvPr id="22" name="Group 79"/>
          <p:cNvGraphicFramePr>
            <a:graphicFrameLocks noGrp="1"/>
          </p:cNvGraphicFramePr>
          <p:nvPr/>
        </p:nvGraphicFramePr>
        <p:xfrm>
          <a:off x="2743201" y="3429000"/>
          <a:ext cx="6172199" cy="3186825"/>
        </p:xfrm>
        <a:graphic>
          <a:graphicData uri="http://schemas.openxmlformats.org/drawingml/2006/table">
            <a:tbl>
              <a:tblPr/>
              <a:tblGrid>
                <a:gridCol w="122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536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YYYY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Full year in numbers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YEAR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Year spelled out (in English)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Two-digit value for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2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MONTH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Full name of the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MON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Three-letter abbreviation of the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64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Three-letter abbreviation of the day of the week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536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Full name of the day of the week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69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Numeric day of the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524000" y="2706865"/>
            <a:ext cx="5562600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/>
                <a:ea typeface="ＭＳ Ｐゴシック" charset="0"/>
                <a:cs typeface="Calibri"/>
              </a:rPr>
              <a:t>SELECT TO_CHAR(SYSDATE, 'YYYY-MM-DD') FROM dual</a:t>
            </a:r>
            <a:r>
              <a:rPr lang="en-US" sz="1600" dirty="0"/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4736068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latin typeface="Calibri"/>
                <a:cs typeface="Calibri"/>
              </a:rPr>
              <a:t>Format_mode</a:t>
            </a:r>
            <a:r>
              <a:rPr lang="en-US" b="1" dirty="0">
                <a:latin typeface="Calibri"/>
                <a:cs typeface="Calibri"/>
              </a:rPr>
              <a:t>l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981200" y="48768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8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81000" y="1688068"/>
            <a:ext cx="8458200" cy="7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800" dirty="0">
                <a:solidFill>
                  <a:srgbClr val="FF0000"/>
                </a:solidFill>
                <a:latin typeface="Calibri"/>
                <a:cs typeface="Calibri"/>
              </a:rPr>
              <a:t>TO_DATE</a:t>
            </a:r>
            <a:r>
              <a:rPr lang="pt-PT" sz="1800" dirty="0">
                <a:latin typeface="Calibri"/>
                <a:cs typeface="Calibri"/>
              </a:rPr>
              <a:t> (</a:t>
            </a:r>
            <a:r>
              <a:rPr lang="pt-PT" sz="1800" b="1" dirty="0" err="1">
                <a:latin typeface="Calibri"/>
                <a:cs typeface="Calibri"/>
              </a:rPr>
              <a:t>char</a:t>
            </a:r>
            <a:r>
              <a:rPr lang="pt-PT" sz="1800" b="1" dirty="0"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b="1" dirty="0">
                <a:latin typeface="Calibri"/>
                <a:cs typeface="Calibri"/>
              </a:rPr>
              <a:t>‘</a:t>
            </a:r>
            <a:r>
              <a:rPr lang="pt-PT" sz="1800" b="1" dirty="0" err="1">
                <a:latin typeface="Calibri"/>
                <a:cs typeface="Calibri"/>
              </a:rPr>
              <a:t>format_model</a:t>
            </a:r>
            <a:r>
              <a:rPr lang="pt-PT" sz="1800" b="1" dirty="0">
                <a:latin typeface="Calibri"/>
                <a:cs typeface="Calibri"/>
              </a:rPr>
              <a:t>’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]</a:t>
            </a:r>
            <a:r>
              <a:rPr lang="pt-PT" sz="1800" dirty="0">
                <a:latin typeface="Calibri"/>
                <a:cs typeface="Calibri"/>
              </a:rPr>
              <a:t>) </a:t>
            </a:r>
          </a:p>
          <a:p>
            <a:pPr marL="1028700" lvl="1"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Converte uma </a:t>
            </a:r>
            <a:r>
              <a:rPr lang="pt-PT" sz="1600" dirty="0" err="1">
                <a:latin typeface="Calibri"/>
                <a:cs typeface="Calibri"/>
              </a:rPr>
              <a:t>string</a:t>
            </a:r>
            <a:r>
              <a:rPr lang="pt-PT" sz="1600" dirty="0">
                <a:latin typeface="Calibri"/>
                <a:cs typeface="Calibri"/>
              </a:rPr>
              <a:t>  para um  formato de data.</a:t>
            </a: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latin typeface="Garamond" charset="0"/>
              </a:rPr>
              <a:t>Funções do Oracle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0" y="2590800"/>
            <a:ext cx="6019800" cy="584776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/>
                <a:ea typeface="ＭＳ Ｐゴシック" charset="0"/>
                <a:cs typeface="Calibri"/>
              </a:rPr>
              <a:t>SELECT TO_DATE('2015/05/15 8:30:25', 'YYYY/MM/DD HH:MI:SS')</a:t>
            </a:r>
          </a:p>
          <a:p>
            <a:r>
              <a:rPr lang="en-US" sz="1600" b="1" dirty="0">
                <a:latin typeface="Calibri"/>
                <a:ea typeface="ＭＳ Ｐゴシック" charset="0"/>
                <a:cs typeface="Calibri"/>
              </a:rPr>
              <a:t>FROM dual;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" y="3505200"/>
            <a:ext cx="8458200" cy="74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800" dirty="0">
                <a:solidFill>
                  <a:srgbClr val="FF0000"/>
                </a:solidFill>
                <a:latin typeface="Calibri"/>
                <a:cs typeface="Calibri"/>
              </a:rPr>
              <a:t>TO_EXTRACT</a:t>
            </a:r>
          </a:p>
          <a:p>
            <a:pPr marL="1028700" lvl="1" eaLnBrk="1" hangingPunct="1">
              <a:lnSpc>
                <a:spcPct val="120000"/>
              </a:lnSpc>
              <a:buFont typeface="Wingdings" charset="2"/>
              <a:buChar char="Ø"/>
            </a:pPr>
            <a:r>
              <a:rPr lang="pt-PT" sz="1800" dirty="0">
                <a:latin typeface="Calibri"/>
                <a:cs typeface="Calibri"/>
              </a:rPr>
              <a:t>Permite extrair um valor a partir de uma  data ou intervalo.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4482658"/>
            <a:ext cx="5486400" cy="2146742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EXTRACT 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{ YEAR | MONTH | DAY | HOUR | MINUTE | SECOND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| { TIMEZONE_HOUR | TIMEZONE_MINUTE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| { TIMEZONE_REGION | TIMEZONE_ABBR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FROM {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date_value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|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interval_value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} )</a:t>
            </a:r>
          </a:p>
        </p:txBody>
      </p:sp>
    </p:spTree>
    <p:extLst>
      <p:ext uri="{BB962C8B-B14F-4D97-AF65-F5344CB8AC3E}">
        <p14:creationId xmlns:p14="http://schemas.microsoft.com/office/powerpoint/2010/main" val="8478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latin typeface="Garamond" charset="0"/>
              </a:rPr>
              <a:t>Funções do Oracle : exemplos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70BDD-CDFF-454C-8AF8-1740858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3" y="1720548"/>
            <a:ext cx="7973787" cy="2713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1A51-8E2D-4F36-B72C-6C52F6CF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3" y="4543871"/>
            <a:ext cx="8049987" cy="22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>
                <a:latin typeface="Garamond" charset="0"/>
              </a:rPr>
              <a:t>Funções do Oracle - exemplos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03D93-8085-435E-9B2D-4BE3D3D2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1600200"/>
            <a:ext cx="8591106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1BC43-750B-4416-B89F-42F14B58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0"/>
            <a:ext cx="8943072" cy="17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F9976-82DE-4EAC-A88E-292CB9C7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839200" cy="2926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B44144-6FEB-4C46-85D7-2815B1C1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588"/>
            <a:ext cx="5617353" cy="22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46715-3579-4FB7-AA96-C3F92109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5" y="5419724"/>
            <a:ext cx="6772275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6C47-2109-47AB-B5BB-37D5D68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4" y="3614737"/>
            <a:ext cx="69818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139C3-56A0-4FEC-AFAB-E9D8CB82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5" y="981075"/>
            <a:ext cx="8848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2743200" cy="914400"/>
          </a:xfrm>
        </p:spPr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Exemplo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71D2F-A260-48F1-AC21-DEF116D5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" y="4757057"/>
            <a:ext cx="7810500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E16CF-0C62-4043-B963-526F6B13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66800"/>
            <a:ext cx="6052457" cy="41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3C5B2-99C3-44C1-884A-7FA2A8F8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609600"/>
            <a:ext cx="6800850" cy="331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7FE0C-350C-411C-9266-417ECA04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4082143"/>
            <a:ext cx="8543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679F9-485D-4B58-8113-7750044E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3" y="1052342"/>
            <a:ext cx="7058025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FC175D-2614-43F2-BDBD-9FC44D1D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3" y="3760674"/>
            <a:ext cx="699135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36B54-E745-42CD-B22F-28D74144A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3" y="5233987"/>
            <a:ext cx="8667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9D620-00F7-4E7A-974A-15790447F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4" y="1981200"/>
            <a:ext cx="8992142" cy="36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297363"/>
          </a:xfrm>
        </p:spPr>
        <p:txBody>
          <a:bodyPr>
            <a:normAutofit/>
          </a:bodyPr>
          <a:lstStyle/>
          <a:p>
            <a:pPr eaLnBrk="1" hangingPunct="1"/>
            <a:r>
              <a:rPr lang="pt-PT" sz="2400" dirty="0">
                <a:latin typeface="Calibri"/>
                <a:cs typeface="Calibri"/>
              </a:rPr>
              <a:t>Suponhamos o seguinte conceito existente no nosso sistema:</a:t>
            </a:r>
          </a:p>
          <a:p>
            <a:pPr lvl="1" eaLnBrk="1" hangingPunct="1"/>
            <a:r>
              <a:rPr lang="pt-PT" sz="2000" dirty="0">
                <a:latin typeface="Calibri"/>
                <a:cs typeface="Calibri"/>
              </a:rPr>
              <a:t>Os "</a:t>
            </a:r>
            <a:r>
              <a:rPr lang="pt-PT" sz="2000" dirty="0" err="1">
                <a:latin typeface="Calibri"/>
                <a:cs typeface="Calibri"/>
              </a:rPr>
              <a:t>Super</a:t>
            </a:r>
            <a:r>
              <a:rPr lang="pt-PT" sz="2000" dirty="0">
                <a:latin typeface="Calibri"/>
                <a:cs typeface="Calibri"/>
              </a:rPr>
              <a:t> clientes" são aqueles cujo saldo individual de pelo menos uma das suas contas é superior ao saldo médio das contas do banco</a:t>
            </a:r>
          </a:p>
          <a:p>
            <a:pPr marL="342900" lvl="1" indent="0" eaLnBrk="1" hangingPunct="1"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/>
            <a:r>
              <a:rPr lang="pt-PT" sz="2000" dirty="0">
                <a:latin typeface="Calibri"/>
                <a:cs typeface="Calibri"/>
              </a:rPr>
              <a:t>Há interesse em ter uma tabela que indique quais são os "</a:t>
            </a:r>
            <a:r>
              <a:rPr lang="pt-PT" sz="2000" dirty="0" err="1">
                <a:latin typeface="Calibri"/>
                <a:cs typeface="Calibri"/>
              </a:rPr>
              <a:t>Super</a:t>
            </a:r>
            <a:r>
              <a:rPr lang="pt-PT" sz="2000" dirty="0">
                <a:latin typeface="Calibri"/>
                <a:cs typeface="Calibri"/>
              </a:rPr>
              <a:t> clientes".</a:t>
            </a:r>
          </a:p>
          <a:p>
            <a:pPr marL="342900" lvl="1" indent="0" eaLnBrk="1" hangingPunct="1">
              <a:buNone/>
            </a:pPr>
            <a:endParaRPr lang="pt-PT" sz="2000" dirty="0">
              <a:latin typeface="Calibri"/>
              <a:cs typeface="Calibri"/>
            </a:endParaRPr>
          </a:p>
          <a:p>
            <a:pPr lvl="1" eaLnBrk="1" hangingPunct="1"/>
            <a:r>
              <a:rPr lang="pt-PT" sz="2000" dirty="0">
                <a:latin typeface="Calibri"/>
                <a:cs typeface="Calibri"/>
              </a:rPr>
              <a:t>A informação necessária é o código, nome e saldo total (todas as suas contas)</a:t>
            </a:r>
          </a:p>
        </p:txBody>
      </p:sp>
    </p:spTree>
    <p:extLst>
      <p:ext uri="{BB962C8B-B14F-4D97-AF65-F5344CB8AC3E}">
        <p14:creationId xmlns:p14="http://schemas.microsoft.com/office/powerpoint/2010/main" val="108927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297363"/>
          </a:xfrm>
        </p:spPr>
        <p:txBody>
          <a:bodyPr/>
          <a:lstStyle/>
          <a:p>
            <a:pPr eaLnBrk="1" hangingPunct="1"/>
            <a:r>
              <a:rPr lang="pt-PT" dirty="0">
                <a:latin typeface="Calibri"/>
                <a:cs typeface="Calibri"/>
              </a:rPr>
              <a:t>Como é óbvio, esta informação não é estática.</a:t>
            </a:r>
          </a:p>
          <a:p>
            <a:pPr lvl="1" eaLnBrk="1" hangingPunct="1"/>
            <a:r>
              <a:rPr lang="pt-PT" dirty="0">
                <a:latin typeface="Calibri"/>
                <a:cs typeface="Calibri"/>
              </a:rPr>
              <a:t>Num instante uma determinada pessoa é "</a:t>
            </a:r>
            <a:r>
              <a:rPr lang="pt-PT" dirty="0" err="1">
                <a:latin typeface="Calibri"/>
                <a:cs typeface="Calibri"/>
              </a:rPr>
              <a:t>Super</a:t>
            </a:r>
            <a:r>
              <a:rPr lang="pt-PT" dirty="0">
                <a:latin typeface="Calibri"/>
                <a:cs typeface="Calibri"/>
              </a:rPr>
              <a:t> cliente" e noutro pode deixar de o ser. Basta movimentar as contas.</a:t>
            </a:r>
          </a:p>
          <a:p>
            <a:pPr marL="342900" lvl="1" indent="0" eaLnBrk="1" hangingPunct="1">
              <a:buNone/>
            </a:pPr>
            <a:endParaRPr lang="pt-PT" dirty="0">
              <a:latin typeface="Calibri"/>
              <a:cs typeface="Calibri"/>
            </a:endParaRPr>
          </a:p>
          <a:p>
            <a:pPr eaLnBrk="1" hangingPunct="1"/>
            <a:r>
              <a:rPr lang="pt-PT" dirty="0">
                <a:latin typeface="Calibri"/>
                <a:cs typeface="Calibri"/>
              </a:rPr>
              <a:t>Para resolver este problema, a solução passa pela criação de uma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.</a:t>
            </a:r>
          </a:p>
          <a:p>
            <a:pPr eaLnBrk="1" hangingPunct="1"/>
            <a:endParaRPr lang="pt-P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44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28813"/>
            <a:ext cx="9144000" cy="43957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PT" sz="1800" dirty="0">
                <a:latin typeface="Calibri"/>
                <a:cs typeface="Calibri"/>
              </a:rPr>
              <a:t>A informação pretendida é dada pelo seguinte </a:t>
            </a:r>
            <a:r>
              <a:rPr lang="pt-PT" sz="1800" dirty="0" err="1">
                <a:latin typeface="Calibri"/>
                <a:cs typeface="Calibri"/>
              </a:rPr>
              <a:t>Select</a:t>
            </a:r>
            <a:r>
              <a:rPr lang="pt-PT" sz="1800" dirty="0">
                <a:latin typeface="Calibri"/>
                <a:cs typeface="Calibri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PT" sz="1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pt-PT" sz="180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7C7EB-7DAD-4A60-B721-DF44A987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1" y="2405062"/>
            <a:ext cx="9276023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Não é um comando SQL trivial. E se é necessário usar frequentemente esta informação relativa aos clientes, ou...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PT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Há utilizadores do sistema que não sabem SQL...</a:t>
            </a:r>
          </a:p>
          <a:p>
            <a:pPr eaLnBrk="1" hangingPunct="1">
              <a:lnSpc>
                <a:spcPct val="90000"/>
              </a:lnSpc>
            </a:pPr>
            <a:endParaRPr lang="pt-PT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O administrador do sistema escreve uma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que resolve vários problemas: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PT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Esconde dos utilizadores a complexidade do </a:t>
            </a:r>
            <a:r>
              <a:rPr lang="pt-PT" dirty="0" err="1">
                <a:latin typeface="Calibri"/>
                <a:cs typeface="Calibri"/>
              </a:rPr>
              <a:t>Sql</a:t>
            </a:r>
            <a:endParaRPr lang="pt-PT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Ficamos com uma "tabela" que contém a informação sobre os "</a:t>
            </a:r>
            <a:r>
              <a:rPr lang="pt-PT" dirty="0" err="1">
                <a:latin typeface="Calibri"/>
                <a:cs typeface="Calibri"/>
              </a:rPr>
              <a:t>Super</a:t>
            </a:r>
            <a:r>
              <a:rPr lang="pt-PT" dirty="0">
                <a:latin typeface="Calibri"/>
                <a:cs typeface="Calibri"/>
              </a:rPr>
              <a:t> clientes"</a:t>
            </a:r>
          </a:p>
          <a:p>
            <a:pPr lvl="1"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Esconde dos utilizadores alguns dos campos das tabelas "Cliente" e "Conta".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endParaRPr lang="pt-PT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pt-PT" dirty="0">
                <a:latin typeface="Calibri"/>
                <a:cs typeface="Calibri"/>
              </a:rPr>
              <a:t>É importante perceber que muitas vezes é importante esconder parte da informação que está contida nas tabelas.</a:t>
            </a:r>
          </a:p>
        </p:txBody>
      </p:sp>
    </p:spTree>
    <p:extLst>
      <p:ext uri="{BB962C8B-B14F-4D97-AF65-F5344CB8AC3E}">
        <p14:creationId xmlns:p14="http://schemas.microsoft.com/office/powerpoint/2010/main" val="313672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800">
                <a:latin typeface="Garamond" charset="0"/>
              </a:rPr>
              <a:t>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4AF00-4953-48BE-9135-68ACE22D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" y="1458687"/>
            <a:ext cx="8928970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C90CD-40E5-4337-AA56-C11010C4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4" y="5040088"/>
            <a:ext cx="5474933" cy="17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1068</Words>
  <Application>Microsoft Macintosh PowerPoint</Application>
  <PresentationFormat>On-screen Show (4:3)</PresentationFormat>
  <Paragraphs>209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Garamond</vt:lpstr>
      <vt:lpstr>Georgia</vt:lpstr>
      <vt:lpstr>Wingdings</vt:lpstr>
      <vt:lpstr>Project Status Report</vt:lpstr>
      <vt:lpstr>BASE DE DADOS</vt:lpstr>
      <vt:lpstr>Views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Read Only</vt:lpstr>
      <vt:lpstr>Alteração de informação na View</vt:lpstr>
      <vt:lpstr>Alteração de informação com read only não é possível</vt:lpstr>
      <vt:lpstr>Alteração de informação – view com agregação</vt:lpstr>
      <vt:lpstr>Alteração de informação – view com agregação</vt:lpstr>
      <vt:lpstr>Alteração de informação – view com join</vt:lpstr>
      <vt:lpstr>Alteração de informação – view com join</vt:lpstr>
      <vt:lpstr>Alteração de informação – view com join</vt:lpstr>
      <vt:lpstr>Alteração de informação view com join</vt:lpstr>
      <vt:lpstr>Alteração de informação – view com join</vt:lpstr>
      <vt:lpstr>Concluindo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2019-09-03T21:43:35Z</dcterms:modified>
</cp:coreProperties>
</file>