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9" r:id="rId2"/>
    <p:sldId id="391" r:id="rId3"/>
    <p:sldId id="412" r:id="rId4"/>
    <p:sldId id="414" r:id="rId5"/>
    <p:sldId id="413" r:id="rId6"/>
    <p:sldId id="374" r:id="rId7"/>
    <p:sldId id="416" r:id="rId8"/>
    <p:sldId id="432" r:id="rId9"/>
    <p:sldId id="431" r:id="rId10"/>
    <p:sldId id="418" r:id="rId11"/>
    <p:sldId id="435" r:id="rId12"/>
    <p:sldId id="436" r:id="rId13"/>
    <p:sldId id="419" r:id="rId14"/>
    <p:sldId id="424" r:id="rId15"/>
    <p:sldId id="43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91"/>
            <p14:sldId id="412"/>
            <p14:sldId id="414"/>
            <p14:sldId id="413"/>
            <p14:sldId id="374"/>
            <p14:sldId id="416"/>
            <p14:sldId id="432"/>
            <p14:sldId id="431"/>
            <p14:sldId id="418"/>
            <p14:sldId id="435"/>
            <p14:sldId id="436"/>
            <p14:sldId id="419"/>
            <p14:sldId id="424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E3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0" autoAdjust="0"/>
    <p:restoredTop sz="94371" autoAdjust="0"/>
  </p:normalViewPr>
  <p:slideViewPr>
    <p:cSldViewPr>
      <p:cViewPr varScale="1">
        <p:scale>
          <a:sx n="81" d="100"/>
          <a:sy n="81" d="100"/>
        </p:scale>
        <p:origin x="1584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pt-PT">
              <a:latin typeface="Times New Roman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5C4AC4-5400-8F48-8201-7A024618756B}" type="slidenum">
              <a:rPr lang="pt-PT" sz="1200">
                <a:latin typeface="Times New Roman" charset="0"/>
              </a:rPr>
              <a:pPr/>
              <a:t>2</a:t>
            </a:fld>
            <a:endParaRPr lang="pt-PT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6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9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>
                <a:solidFill>
                  <a:schemeClr val="bg1"/>
                </a:solidFill>
              </a:rPr>
              <a:t>PLSQL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066633"/>
            <a:ext cx="3352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Oracle</a:t>
            </a:r>
          </a:p>
          <a:p>
            <a:r>
              <a:rPr lang="en-US" sz="3200" dirty="0"/>
              <a:t>PL/SQL</a:t>
            </a:r>
          </a:p>
          <a:p>
            <a:r>
              <a:rPr lang="en-US" dirty="0"/>
              <a:t>      </a:t>
            </a:r>
            <a:endParaRPr lang="en-US" sz="1600" dirty="0"/>
          </a:p>
          <a:p>
            <a:r>
              <a:rPr lang="en-US" sz="2000" b="1" dirty="0" err="1"/>
              <a:t>Funções</a:t>
            </a:r>
            <a:r>
              <a:rPr lang="en-US" sz="2000" b="1" dirty="0"/>
              <a:t> e </a:t>
            </a:r>
            <a:r>
              <a:rPr lang="en-US" sz="2000" b="1" dirty="0" err="1"/>
              <a:t>Procedimentos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Teórico_Praticas</a:t>
            </a:r>
            <a:endParaRPr lang="pt-PT" sz="1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79B886-3F92-3941-964E-E0AF03388F50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048662"/>
            <a:ext cx="8534400" cy="1313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Podemos invocar (executar) uma função a partir: 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</a:rPr>
              <a:t> de uma expressão PL/SQL</a:t>
            </a: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1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2E487B0-45AE-AF4C-AE21-D3CCC5EFD84C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50292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Invocando Funções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39FC5-32C2-C546-8A59-5412E66C9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3"/>
          <a:stretch/>
        </p:blipFill>
        <p:spPr>
          <a:xfrm>
            <a:off x="1752600" y="1843896"/>
            <a:ext cx="5905500" cy="4480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66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79B886-3F92-3941-964E-E0AF03388F50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011567"/>
            <a:ext cx="7924800" cy="70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100" dirty="0">
              <a:latin typeface="Calibri"/>
              <a:cs typeface="Calibri"/>
            </a:endParaRPr>
          </a:p>
          <a:p>
            <a:pPr indent="-296863"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</a:rPr>
              <a:t>de um parâmetro de outro subprograma</a:t>
            </a: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lnSpc>
                <a:spcPct val="10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lnSpc>
                <a:spcPct val="10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lnSpc>
                <a:spcPct val="10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buSzPct val="100000"/>
              <a:buFont typeface="Courier New" pitchFamily="49" charset="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buSzPct val="100000"/>
              <a:buFont typeface="Courier New" pitchFamily="49" charset="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lnSpc>
                <a:spcPct val="100000"/>
              </a:lnSpc>
              <a:buSzPct val="100000"/>
              <a:buFont typeface="Courier New" pitchFamily="49" charset="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SzPct val="100000"/>
              <a:buFont typeface="Arial" pitchFamily="34" charset="0"/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BA40AB9-39C4-6345-820E-B790F7C31362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50292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Invocando Funções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BF740-A77C-2F44-9145-CB275B0F6906}"/>
              </a:ext>
            </a:extLst>
          </p:cNvPr>
          <p:cNvSpPr/>
          <p:nvPr/>
        </p:nvSpPr>
        <p:spPr>
          <a:xfrm>
            <a:off x="688428" y="5562601"/>
            <a:ext cx="754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8" lvl="1" indent="-31750"/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Neste exemplo, a função </a:t>
            </a:r>
            <a:r>
              <a:rPr lang="pt-P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get_nome_med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com todos os seus argumentos está aninhada no parâmetro requerido pelo procedimento DBMS_OUTPUT.PUT_LINE</a:t>
            </a:r>
            <a:r>
              <a:rPr lang="pt-PT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744C5-8D90-0746-A793-4B3C1E6D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8" y="1600201"/>
            <a:ext cx="7924800" cy="3962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572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6BA40AB9-39C4-6345-820E-B790F7C31362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50292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Invocando Funções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068D8-DBB0-104F-85C2-77E5DC90CF8C}"/>
              </a:ext>
            </a:extLst>
          </p:cNvPr>
          <p:cNvSpPr/>
          <p:nvPr/>
        </p:nvSpPr>
        <p:spPr>
          <a:xfrm>
            <a:off x="-120164" y="1219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de uma expressão em uma instrução SQL.</a:t>
            </a: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buSzPct val="100000"/>
              <a:buFont typeface="Courier New" pitchFamily="49" charset="0"/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08D20-FAD0-D748-A0B9-CCD5413D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91500" cy="4191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31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EB12F-983F-B840-B117-DAF2D79B8417}"/>
              </a:ext>
            </a:extLst>
          </p:cNvPr>
          <p:cNvSpPr/>
          <p:nvPr/>
        </p:nvSpPr>
        <p:spPr>
          <a:xfrm>
            <a:off x="304800" y="1108866"/>
            <a:ext cx="8458200" cy="5594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Para usar uma função definida pelo utilizador numa instrução SQL, a função deve estar em conformidade com as regras e restrições da linguagem SQL; </a:t>
            </a:r>
            <a:endParaRPr lang="pt-PT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 função pode aceitar apenas tipos de dados SQL válidos como parâmetros IN e deve RETORNAR um tipo de dados SQL válido;</a:t>
            </a:r>
            <a:endParaRPr lang="pt-PT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Tipos específicos de PL /SQL, como BOOLEAN e % ROWTYPE, não são permitidos;</a:t>
            </a:r>
            <a:endParaRPr lang="pt-PT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Funções chamadas numa instrução SELECT não podem conter instruções DML.</a:t>
            </a:r>
            <a:endParaRPr lang="pt-PT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Funções chamadas a partir de uma instrução UPDATE ou DELETE numa tabela não pode conter DML da mesma tabela;</a:t>
            </a:r>
          </a:p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Funções chamadas a partir de qualquer instrução SQL não podem terminar transações (isto é, não pode executar COMMIT ou ROLLBACK operações);</a:t>
            </a:r>
          </a:p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Funções chamadas a partir de qualquer instrução SQL não podem emitir DDL (por exemplo, CREATE TABLE) ou DCL (por exemplo, ALTER SESSION) porque também fazem um COMMIT implícito;</a:t>
            </a:r>
          </a:p>
          <a:p>
            <a:pPr marL="285750" indent="-285750">
              <a:lnSpc>
                <a:spcPct val="150000"/>
              </a:lnSpc>
              <a:buSzPct val="133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Chamadas para subprogramas que quebram estas restrições também não são permitidas em uma função.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7F7916-A1DA-194E-B67C-22A78FD14345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211138"/>
            <a:ext cx="58674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1703388" indent="-1703388"/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</a:t>
            </a:r>
          </a:p>
          <a:p>
            <a:pPr marL="1703388" indent="-1517650"/>
            <a:r>
              <a:rPr lang="pt-PT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 de uso em instruções SQL  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D6BF7-0E50-C84D-B394-5E2252B5BD18}"/>
              </a:ext>
            </a:extLst>
          </p:cNvPr>
          <p:cNvSpPr/>
          <p:nvPr/>
        </p:nvSpPr>
        <p:spPr>
          <a:xfrm>
            <a:off x="190500" y="1159522"/>
            <a:ext cx="8001000" cy="15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130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REF CURSOR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é um tipo de dados PL/SQL cujo valor é o endereço de memória de uma área de trabalho de consulta na base de dados. </a:t>
            </a:r>
          </a:p>
          <a:p>
            <a:pPr marL="285750" indent="-285750">
              <a:lnSpc>
                <a:spcPct val="150000"/>
              </a:lnSpc>
              <a:buSzPct val="130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Em essência, um REF CURSOR é um ponteiro ou um identificador para um conjunto de resultados na base de dados.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76433E-F086-F34C-BA27-17F1249A7F5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211138"/>
            <a:ext cx="58674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</a:t>
            </a:r>
          </a:p>
          <a:p>
            <a:pPr marL="231775"/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Retornando um Cursor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83CBD-F2C4-3946-8770-760D2DFCD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3239"/>
          <a:stretch/>
        </p:blipFill>
        <p:spPr>
          <a:xfrm>
            <a:off x="84083" y="2691032"/>
            <a:ext cx="8572500" cy="3862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B30EE-ACB2-F642-A93D-D1118AE1C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4029" b="3536"/>
          <a:stretch/>
        </p:blipFill>
        <p:spPr>
          <a:xfrm>
            <a:off x="5181600" y="3124200"/>
            <a:ext cx="3894083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18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BF2178-AA07-A04B-8742-918A94945408}"/>
              </a:ext>
            </a:extLst>
          </p:cNvPr>
          <p:cNvSpPr/>
          <p:nvPr/>
        </p:nvSpPr>
        <p:spPr>
          <a:xfrm>
            <a:off x="254876" y="1856656"/>
            <a:ext cx="4724400" cy="358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Criar um procedimento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que permita efetuar a substituição dos médico responsável pelas consultas, por um outro.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Deve gerar exceções quando: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a) O(s) médico(s) não existe(m)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b) Um médico tem mais do que 3 consultas no dia</a:t>
            </a:r>
          </a:p>
          <a:p>
            <a:pPr>
              <a:lnSpc>
                <a:spcPct val="150000"/>
              </a:lnSpc>
            </a:pPr>
            <a:r>
              <a:rPr lang="pt-PT" sz="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pt-PT" sz="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Altere o procedimento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de forma a 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utilizar a  função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que indica se um determinado médico existe ( primeira função).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436636-E93F-B845-8A4E-A599ED9EA76A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304800"/>
            <a:ext cx="58674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:Procedimentos e Funções </a:t>
            </a:r>
          </a:p>
          <a:p>
            <a:pPr marL="231775"/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  <p:pic>
        <p:nvPicPr>
          <p:cNvPr id="6" name="Imagem 1">
            <a:extLst>
              <a:ext uri="{FF2B5EF4-FFF2-40B4-BE49-F238E27FC236}">
                <a16:creationId xmlns:a16="http://schemas.microsoft.com/office/drawing/2014/main" id="{C9DED3F5-3F6E-5146-BED6-441653E60DF9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0895" y="1520965"/>
            <a:ext cx="4351281" cy="38130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10C6B0-70E1-2441-A265-2323DCB64688}"/>
              </a:ext>
            </a:extLst>
          </p:cNvPr>
          <p:cNvSpPr/>
          <p:nvPr/>
        </p:nvSpPr>
        <p:spPr>
          <a:xfrm>
            <a:off x="228600" y="1083815"/>
            <a:ext cx="8610600" cy="79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Por vezes existe a necessidade de substituir um médico por outro nas consultas de um determinado dia.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E3806-D7F8-4742-A3BB-ADCB1AA1C6E2}"/>
              </a:ext>
            </a:extLst>
          </p:cNvPr>
          <p:cNvSpPr/>
          <p:nvPr/>
        </p:nvSpPr>
        <p:spPr>
          <a:xfrm>
            <a:off x="228600" y="5257800"/>
            <a:ext cx="8763000" cy="15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Alterar o procedimento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por forma a 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o histórico das alterações executadas, incluindo um campo de observações.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Acrescentar a validação da coerência da alteração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(ex. trocar por um médico que não dá consulta nesse dia).</a:t>
            </a:r>
          </a:p>
        </p:txBody>
      </p:sp>
    </p:spTree>
    <p:extLst>
      <p:ext uri="{BB962C8B-B14F-4D97-AF65-F5344CB8AC3E}">
        <p14:creationId xmlns:p14="http://schemas.microsoft.com/office/powerpoint/2010/main" val="151478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4343400"/>
          </a:xfrm>
        </p:spPr>
        <p:txBody>
          <a:bodyPr>
            <a:noAutofit/>
          </a:bodyPr>
          <a:lstStyle/>
          <a:p>
            <a:pPr marL="355600" lvl="1" indent="-355600" eaLnBrk="1" hangingPunct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Procedimentos e Funções são blocos PL/SQL armazenados de forma compilada, e executados no servidor </a:t>
            </a:r>
          </a:p>
          <a:p>
            <a:pPr marL="355600" lvl="1" indent="-355600" eaLnBrk="1" hangingPunct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 estrutura de blocos dos subprogramas é semelhante à estrutura de blocos anônimos.</a:t>
            </a:r>
          </a:p>
          <a:p>
            <a:pPr marL="355600" lvl="1" indent="-355600" eaLnBrk="1" hangingPunct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Posteriormente os  subprogramas  tornam-se os blocos de construção de pacotes e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triggers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5600" lvl="1" indent="-355600" eaLnBrk="1" hangingPunct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Procedimentos e funções têm bastantes benefícios devido à modularização do código:</a:t>
            </a:r>
          </a:p>
          <a:p>
            <a:pPr marL="171450" lvl="1" indent="-171450" eaLnBrk="1" hangingPunct="1">
              <a:buSzPct val="100000"/>
              <a:buFont typeface="Wingdings" pitchFamily="2" charset="2"/>
              <a:buChar char="Ø"/>
            </a:pPr>
            <a:endParaRPr lang="pt-PT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indent="-285750">
              <a:buFont typeface="Wingdings" pitchFamily="2" charset="2"/>
              <a:buChar char="Ø"/>
              <a:tabLst>
                <a:tab pos="265113" algn="l"/>
                <a:tab pos="485775" algn="l"/>
              </a:tabLst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Fácil Manutenção: as modificações só precisam ser feitas uma vez para melhorar os vários aplicativos e minimizar os testes.</a:t>
            </a:r>
          </a:p>
          <a:p>
            <a:pPr marL="590550" indent="0">
              <a:buNone/>
              <a:tabLst>
                <a:tab pos="265113" algn="l"/>
                <a:tab pos="485775" algn="l"/>
              </a:tabLst>
            </a:pPr>
            <a:r>
              <a:rPr lang="pt-PT" sz="1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marL="828675" indent="-285750">
              <a:buFont typeface="Wingdings" pitchFamily="2" charset="2"/>
              <a:buChar char="Ø"/>
              <a:tabLst>
                <a:tab pos="566738" algn="l"/>
              </a:tabLst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Reutilização de código: os subprogramas estão localizados num só lugar.</a:t>
            </a:r>
          </a:p>
          <a:p>
            <a:pPr marL="1539875" indent="-285750"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Quando compilados e validados, eles podem ser usados e reutilizados em qualquer número de aplicações.</a:t>
            </a:r>
          </a:p>
          <a:p>
            <a:pPr marL="0" lvl="1" indent="0" eaLnBrk="1" hangingPunct="1">
              <a:lnSpc>
                <a:spcPct val="100000"/>
              </a:lnSpc>
              <a:buSzPct val="100000"/>
              <a:buNone/>
            </a:pPr>
            <a:endParaRPr lang="pt-PT" sz="1400" dirty="0">
              <a:latin typeface="Calibri"/>
              <a:cs typeface="Calibri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F9ECE0-13F1-3A41-B986-479FDF10F342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bg1"/>
                </a:solidFill>
                <a:latin typeface="Garamond"/>
                <a:cs typeface="Garamond"/>
              </a:rPr>
              <a:t>- Introdução</a:t>
            </a:r>
          </a:p>
        </p:txBody>
      </p:sp>
    </p:spTree>
    <p:extLst>
      <p:ext uri="{BB962C8B-B14F-4D97-AF65-F5344CB8AC3E}">
        <p14:creationId xmlns:p14="http://schemas.microsoft.com/office/powerpoint/2010/main" val="336132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348D-80F1-3E40-9CAF-5DA2ED9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7692887" cy="48768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Características de um subprograma</a:t>
            </a:r>
          </a:p>
          <a:p>
            <a:pPr marL="622300" lvl="1" indent="-266700"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Tem um nome e pode ter parâmetros</a:t>
            </a:r>
          </a:p>
          <a:p>
            <a:pPr marL="622300" lvl="1" indent="-266700"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Modo dos parâmetros</a:t>
            </a:r>
          </a:p>
          <a:p>
            <a:pPr marL="990600" indent="-88900">
              <a:buFont typeface="Wingdings" charset="2"/>
              <a:buChar char="²"/>
            </a:pPr>
            <a:r>
              <a:rPr lang="pt-PT" sz="1600" b="1" dirty="0">
                <a:latin typeface="Calibri"/>
                <a:cs typeface="Calibri"/>
              </a:rPr>
              <a:t> IN </a:t>
            </a:r>
            <a:r>
              <a:rPr lang="pt-PT" sz="1600" dirty="0">
                <a:latin typeface="Calibri"/>
                <a:cs typeface="Calibri"/>
              </a:rPr>
              <a:t>(</a:t>
            </a:r>
            <a:r>
              <a:rPr lang="pt-PT" sz="1600" i="1" dirty="0">
                <a:latin typeface="Calibri"/>
                <a:cs typeface="Calibri"/>
              </a:rPr>
              <a:t>de entrada</a:t>
            </a:r>
            <a:r>
              <a:rPr lang="pt-PT" sz="1600" dirty="0">
                <a:latin typeface="Calibri"/>
                <a:cs typeface="Calibri"/>
              </a:rPr>
              <a:t>; passagem por valor)</a:t>
            </a:r>
          </a:p>
          <a:p>
            <a:pPr marL="1416050" lvl="1" indent="-285750">
              <a:buFont typeface="Wingdings" charset="2"/>
              <a:buChar char="ü"/>
            </a:pPr>
            <a:r>
              <a:rPr lang="pt-PT" sz="1600" dirty="0">
                <a:latin typeface="Calibri"/>
                <a:cs typeface="Calibri"/>
              </a:rPr>
              <a:t>Passa um valor  que não pode ser alterado pelo subprograma</a:t>
            </a:r>
          </a:p>
          <a:p>
            <a:pPr marL="990600" indent="-88900">
              <a:buFont typeface="Wingdings" charset="2"/>
              <a:buChar char="²"/>
            </a:pPr>
            <a:r>
              <a:rPr lang="pt-PT" sz="1600" b="1" dirty="0">
                <a:latin typeface="Calibri"/>
                <a:cs typeface="Calibri"/>
              </a:rPr>
              <a:t>OUT</a:t>
            </a:r>
            <a:r>
              <a:rPr lang="pt-PT" sz="1600" dirty="0">
                <a:latin typeface="Calibri"/>
                <a:cs typeface="Calibri"/>
              </a:rPr>
              <a:t> (</a:t>
            </a:r>
            <a:r>
              <a:rPr lang="pt-PT" sz="1600" i="1" dirty="0">
                <a:latin typeface="Calibri"/>
                <a:cs typeface="Calibri"/>
              </a:rPr>
              <a:t>de saída; </a:t>
            </a:r>
            <a:r>
              <a:rPr lang="pt-PT" sz="1600" dirty="0">
                <a:latin typeface="Calibri"/>
                <a:cs typeface="Calibri"/>
              </a:rPr>
              <a:t>passagem por referência)</a:t>
            </a:r>
          </a:p>
          <a:p>
            <a:pPr marL="1416050" lvl="1" indent="-285750">
              <a:buFont typeface="Wingdings" charset="2"/>
              <a:buChar char="ü"/>
            </a:pPr>
            <a:r>
              <a:rPr lang="pt-PT" sz="1600" dirty="0">
                <a:latin typeface="Calibri"/>
                <a:cs typeface="Calibri"/>
              </a:rPr>
              <a:t>Valor de retorno. Deve ser inicializado no subprograma</a:t>
            </a:r>
          </a:p>
          <a:p>
            <a:pPr marL="990600" indent="-88900">
              <a:buFont typeface="Wingdings" charset="2"/>
              <a:buChar char="²"/>
            </a:pPr>
            <a:r>
              <a:rPr lang="pt-PT" sz="1600" b="1" dirty="0">
                <a:latin typeface="Calibri"/>
                <a:cs typeface="Calibri"/>
              </a:rPr>
              <a:t>IN OUT </a:t>
            </a:r>
            <a:r>
              <a:rPr lang="pt-PT" sz="1600" dirty="0">
                <a:latin typeface="Calibri"/>
                <a:cs typeface="Calibri"/>
              </a:rPr>
              <a:t>(</a:t>
            </a:r>
            <a:r>
              <a:rPr lang="pt-PT" sz="1600" i="1" dirty="0">
                <a:latin typeface="Calibri"/>
                <a:cs typeface="Calibri"/>
              </a:rPr>
              <a:t>de entrada/saída; </a:t>
            </a:r>
            <a:r>
              <a:rPr lang="pt-PT" sz="1600" dirty="0">
                <a:latin typeface="Calibri"/>
                <a:cs typeface="Calibri"/>
              </a:rPr>
              <a:t>passagem por referência) </a:t>
            </a:r>
          </a:p>
          <a:p>
            <a:pPr marL="1416050" lvl="1" indent="-285750">
              <a:buFont typeface="Wingdings" charset="2"/>
              <a:buChar char="ü"/>
            </a:pPr>
            <a:r>
              <a:rPr lang="pt-PT" sz="1600" dirty="0">
                <a:latin typeface="Calibri"/>
                <a:cs typeface="Calibri"/>
              </a:rPr>
              <a:t>Passa um valor e retorna o valor atualizado pelo  subprograma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A3F537-83DA-E642-AE25-F92A219E7717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bg1"/>
                </a:solidFill>
                <a:latin typeface="Garamond"/>
                <a:cs typeface="Garamond"/>
              </a:rPr>
              <a:t>- Introdução</a:t>
            </a:r>
          </a:p>
        </p:txBody>
      </p:sp>
    </p:spTree>
    <p:extLst>
      <p:ext uri="{BB962C8B-B14F-4D97-AF65-F5344CB8AC3E}">
        <p14:creationId xmlns:p14="http://schemas.microsoft.com/office/powerpoint/2010/main" val="51356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D1036A-2F7E-D64B-BF1B-F47250015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3862"/>
              </p:ext>
            </p:extLst>
          </p:nvPr>
        </p:nvGraphicFramePr>
        <p:xfrm>
          <a:off x="457200" y="1341437"/>
          <a:ext cx="7848600" cy="483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285">
                  <a:extLst>
                    <a:ext uri="{9D8B030D-6E8A-4147-A177-3AD203B41FA5}">
                      <a16:colId xmlns:a16="http://schemas.microsoft.com/office/drawing/2014/main" val="3966557519"/>
                    </a:ext>
                  </a:extLst>
                </a:gridCol>
                <a:gridCol w="2433066">
                  <a:extLst>
                    <a:ext uri="{9D8B030D-6E8A-4147-A177-3AD203B41FA5}">
                      <a16:colId xmlns:a16="http://schemas.microsoft.com/office/drawing/2014/main" val="1340745831"/>
                    </a:ext>
                  </a:extLst>
                </a:gridCol>
                <a:gridCol w="2527249">
                  <a:extLst>
                    <a:ext uri="{9D8B030D-6E8A-4147-A177-3AD203B41FA5}">
                      <a16:colId xmlns:a16="http://schemas.microsoft.com/office/drawing/2014/main" val="679178162"/>
                    </a:ext>
                  </a:extLst>
                </a:gridCol>
              </a:tblGrid>
              <a:tr h="472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OUT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1808"/>
                  </a:ext>
                </a:extLst>
              </a:tr>
              <a:tr h="47222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Modo Default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 ser especiifcado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 ser especificado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68885"/>
                  </a:ext>
                </a:extLst>
              </a:tr>
              <a:tr h="12711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valor é passado para o subprograma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Retornou ao ambiente de chamada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Passado para o subprograma; retorna ao ambiente de chamada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27885"/>
                  </a:ext>
                </a:extLst>
              </a:tr>
              <a:tr h="47222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Atua</a:t>
                      </a: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como paramatro formal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Variavel não inicializada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Variavel inicializada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7231"/>
                  </a:ext>
                </a:extLst>
              </a:tr>
              <a:tr h="12711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Parâmetro atual pode ser um literal, constante, expressão ou  variável inicializada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 ser uma 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 ser uma 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97368"/>
                  </a:ext>
                </a:extLst>
              </a:tr>
              <a:tr h="8716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Pode ser associado a uma valor default 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Não pode ser associado a um valor  default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Não pode ser associado a um valor  </a:t>
                      </a:r>
                      <a:r>
                        <a:rPr lang="pt-PT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  <a:endParaRPr lang="pt-P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273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6B44AA3-C054-3340-ABCF-28589CA7E42C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bg1"/>
                </a:solidFill>
                <a:latin typeface="Garamond"/>
                <a:cs typeface="Garamond"/>
              </a:rPr>
              <a:t>- Modo dos Parâmetros</a:t>
            </a:r>
          </a:p>
        </p:txBody>
      </p:sp>
    </p:spTree>
    <p:extLst>
      <p:ext uri="{BB962C8B-B14F-4D97-AF65-F5344CB8AC3E}">
        <p14:creationId xmlns:p14="http://schemas.microsoft.com/office/powerpoint/2010/main" val="4894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6500"/>
            <a:ext cx="8305800" cy="1905000"/>
          </a:xfrm>
        </p:spPr>
        <p:txBody>
          <a:bodyPr>
            <a:noAutofit/>
          </a:bodyPr>
          <a:lstStyle/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São subprogramas que têm por objetivo executar uma determinada </a:t>
            </a:r>
            <a:r>
              <a:rPr lang="pt-PT" sz="1600" dirty="0" err="1">
                <a:latin typeface="Calibri"/>
                <a:cs typeface="Calibri"/>
              </a:rPr>
              <a:t>ação</a:t>
            </a: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pt-PT" sz="1400" dirty="0">
                <a:latin typeface="Calibri"/>
                <a:cs typeface="Calibri"/>
              </a:rPr>
              <a:t>Não permitem retornar valores para o seu </a:t>
            </a:r>
            <a:r>
              <a:rPr lang="pt-PT" sz="1400" i="1" dirty="0" err="1">
                <a:latin typeface="Calibri"/>
                <a:cs typeface="Calibri"/>
              </a:rPr>
              <a:t>caller</a:t>
            </a:r>
            <a:r>
              <a:rPr lang="pt-PT" sz="1400" dirty="0">
                <a:latin typeface="Calibri"/>
                <a:cs typeface="Calibri"/>
              </a:rPr>
              <a:t>, exceto se especificarmos parâmetros de output</a:t>
            </a:r>
          </a:p>
          <a:p>
            <a:pPr>
              <a:buSzPct val="100000"/>
              <a:buFont typeface="Wingdings" pitchFamily="2" charset="2"/>
              <a:buChar char="Ø"/>
            </a:pPr>
            <a:endParaRPr lang="pt-PT" sz="1000" dirty="0">
              <a:latin typeface="Calibri"/>
              <a:cs typeface="Calibri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Estrutura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básica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criação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uma</a:t>
            </a:r>
            <a:r>
              <a:rPr lang="en-US" sz="1600" dirty="0">
                <a:latin typeface="Calibri"/>
                <a:cs typeface="Calibri"/>
              </a:rPr>
              <a:t> procedure.</a:t>
            </a: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76DB-FE49-2743-B61A-E8EBB8F6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6096000" cy="3441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D955932-FCE9-534D-93D9-B131FA66E08E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Procedimentos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6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7300"/>
            <a:ext cx="8305800" cy="4343400"/>
          </a:xfrm>
        </p:spPr>
        <p:txBody>
          <a:bodyPr>
            <a:noAutofit/>
          </a:bodyPr>
          <a:lstStyle/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São subprogramas que têm por </a:t>
            </a:r>
            <a:r>
              <a:rPr lang="pt-PT" sz="1600" b="1" dirty="0">
                <a:latin typeface="Calibri"/>
                <a:cs typeface="Calibri"/>
              </a:rPr>
              <a:t>objetivo retornar um resultado; </a:t>
            </a:r>
          </a:p>
          <a:p>
            <a:pPr>
              <a:buSzPct val="100000"/>
              <a:buFont typeface="Wingdings" pitchFamily="2" charset="2"/>
              <a:buChar char="Ø"/>
            </a:pPr>
            <a:endParaRPr lang="pt-PT" sz="1050" dirty="0">
              <a:latin typeface="Calibri"/>
              <a:cs typeface="Calibri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Funções devem ser chamadas como parte de uma expressão SQL ou PL/SQL. 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Podem ser usadas como </a:t>
            </a:r>
            <a:r>
              <a:rPr lang="pt-PT" sz="1600" b="1" dirty="0">
                <a:latin typeface="Calibri"/>
                <a:cs typeface="Calibri"/>
              </a:rPr>
              <a:t>argumentos de um comando SELECT, </a:t>
            </a:r>
            <a:r>
              <a:rPr lang="pt-PT" sz="1600" dirty="0">
                <a:latin typeface="Calibri"/>
                <a:cs typeface="Calibri"/>
              </a:rPr>
              <a:t>apenas </a:t>
            </a:r>
            <a:r>
              <a:rPr lang="pt-PT" sz="1600" b="1" dirty="0">
                <a:latin typeface="Calibri"/>
                <a:cs typeface="Calibri"/>
              </a:rPr>
              <a:t>se não incluírem instruções de SQL DML </a:t>
            </a:r>
            <a:r>
              <a:rPr lang="pt-PT" sz="1600" b="1" dirty="0" err="1">
                <a:latin typeface="Calibri"/>
                <a:cs typeface="Calibri"/>
              </a:rPr>
              <a:t>insert</a:t>
            </a:r>
            <a:r>
              <a:rPr lang="pt-PT" sz="1600" b="1" dirty="0">
                <a:latin typeface="Calibri"/>
                <a:cs typeface="Calibri"/>
              </a:rPr>
              <a:t>/</a:t>
            </a:r>
            <a:r>
              <a:rPr lang="pt-PT" sz="1600" b="1" dirty="0" err="1">
                <a:latin typeface="Calibri"/>
                <a:cs typeface="Calibri"/>
              </a:rPr>
              <a:t>update</a:t>
            </a:r>
            <a:r>
              <a:rPr lang="pt-PT" sz="1600" b="1" dirty="0">
                <a:latin typeface="Calibri"/>
                <a:cs typeface="Calibri"/>
              </a:rPr>
              <a:t>/delete;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Certos tipos de retorno (booleano, por exemplo</a:t>
            </a:r>
            <a:r>
              <a:rPr lang="pt-PT" sz="1600" dirty="0">
                <a:latin typeface="Calibri"/>
                <a:cs typeface="Calibri"/>
              </a:rPr>
              <a:t>) impedem a função de ser chamada como parte de um SELECT;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Em expressões PL/SQL, o identificador de função atua como uma variável cujo valor depende dos parâmetros passados para ele;</a:t>
            </a:r>
          </a:p>
          <a:p>
            <a:pPr lvl="1">
              <a:buSzPct val="100000"/>
              <a:buFont typeface="Wingdings" pitchFamily="2" charset="2"/>
              <a:buChar char="Ø"/>
            </a:pPr>
            <a:endParaRPr lang="pt-PT" sz="1050" dirty="0">
              <a:latin typeface="Calibri"/>
              <a:cs typeface="Calibri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Uma função deve ter uma cláusula </a:t>
            </a:r>
            <a:r>
              <a:rPr lang="pt-PT" sz="1600" b="1" dirty="0">
                <a:latin typeface="Calibri"/>
                <a:cs typeface="Calibri"/>
              </a:rPr>
              <a:t>RETURN </a:t>
            </a:r>
            <a:r>
              <a:rPr lang="pt-PT" sz="1600" dirty="0">
                <a:latin typeface="Calibri"/>
                <a:cs typeface="Calibri"/>
              </a:rPr>
              <a:t>no cabeçalho e pelo menos uma instrução </a:t>
            </a:r>
            <a:r>
              <a:rPr lang="pt-PT" sz="1600" b="1" dirty="0">
                <a:latin typeface="Calibri"/>
                <a:cs typeface="Calibri"/>
              </a:rPr>
              <a:t>RETURN na seção executável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84CE7C-67AB-C248-B952-4F2005287E87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B59E-5984-8E46-B0AC-9A1EBA28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295400"/>
            <a:ext cx="7696200" cy="1600200"/>
          </a:xfrm>
        </p:spPr>
        <p:txBody>
          <a:bodyPr>
            <a:normAutofit/>
          </a:bodyPr>
          <a:lstStyle/>
          <a:p>
            <a:pPr>
              <a:buSzPct val="136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 cabeçalho de uma função é idêntico a um cabeçalho de um PROCEDURE com duas diferenças:</a:t>
            </a:r>
          </a:p>
          <a:p>
            <a:pPr marL="1308100" indent="-285750"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 modo de parâmetro deve ser apenas IN.</a:t>
            </a:r>
          </a:p>
          <a:p>
            <a:pPr marL="1308100" indent="-285750"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cláusula RETURN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é usada no lugar do modo OUT.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A26C6-E776-E747-92D2-1041D42CB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50"/>
          <a:stretch/>
        </p:blipFill>
        <p:spPr>
          <a:xfrm>
            <a:off x="1338943" y="3429001"/>
            <a:ext cx="5955882" cy="24770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3B15690-6DE6-F14A-AAAF-6C0A9DFDEAD8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8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1A634F-1FD9-BE4B-A637-9A849BF63A2A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Prático 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  <p:pic>
        <p:nvPicPr>
          <p:cNvPr id="6" name="Imagem 1">
            <a:extLst>
              <a:ext uri="{FF2B5EF4-FFF2-40B4-BE49-F238E27FC236}">
                <a16:creationId xmlns:a16="http://schemas.microsoft.com/office/drawing/2014/main" id="{99F1EDBA-5305-7F44-A9FD-A2F335AD5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6082030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5A839-300D-E444-8AC5-4343457FBDDF}"/>
              </a:ext>
            </a:extLst>
          </p:cNvPr>
          <p:cNvSpPr txBox="1"/>
          <p:nvPr/>
        </p:nvSpPr>
        <p:spPr>
          <a:xfrm>
            <a:off x="831215" y="5791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Criar</a:t>
            </a:r>
            <a:r>
              <a:rPr lang="en-US" dirty="0"/>
              <a:t>  o schema e </a:t>
            </a:r>
            <a:r>
              <a:rPr lang="en-US" dirty="0" err="1"/>
              <a:t>inserir</a:t>
            </a:r>
            <a:r>
              <a:rPr lang="en-US" dirty="0"/>
              <a:t> dados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0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6BD0188-35EC-9B4D-AEFC-F809B7C58F4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990599"/>
            <a:ext cx="2895600" cy="1066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algn="ctr">
              <a:lnSpc>
                <a:spcPct val="15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8A4409-1C6F-5F4D-9ABA-4D521B8941E7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111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  <a:latin typeface="Garamond" charset="0"/>
              </a:rPr>
              <a:t>- </a:t>
            </a:r>
            <a:r>
              <a:rPr lang="pt-PT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endParaRPr lang="pt-PT" sz="2400" dirty="0">
              <a:solidFill>
                <a:schemeClr val="bg1"/>
              </a:solidFill>
              <a:latin typeface="Garamond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55173-B4FA-B747-9644-7C5B5F661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8"/>
          <a:stretch/>
        </p:blipFill>
        <p:spPr>
          <a:xfrm>
            <a:off x="415871" y="1523999"/>
            <a:ext cx="8534400" cy="48006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0517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Macintosh PowerPoint</Application>
  <PresentationFormat>On-screen Show (4:3)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Georgia</vt:lpstr>
      <vt:lpstr>Times New Roman</vt:lpstr>
      <vt:lpstr>Wingdings</vt:lpstr>
      <vt:lpstr>Project Status Report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2019-10-18T15:03:37Z</dcterms:modified>
</cp:coreProperties>
</file>