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sldIdLst>
    <p:sldId id="259" r:id="rId2"/>
    <p:sldId id="389" r:id="rId3"/>
    <p:sldId id="325" r:id="rId4"/>
    <p:sldId id="327" r:id="rId5"/>
    <p:sldId id="396" r:id="rId6"/>
    <p:sldId id="395" r:id="rId7"/>
    <p:sldId id="402" r:id="rId8"/>
    <p:sldId id="401" r:id="rId9"/>
    <p:sldId id="399" r:id="rId10"/>
    <p:sldId id="393" r:id="rId11"/>
    <p:sldId id="391" r:id="rId12"/>
    <p:sldId id="420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389"/>
            <p14:sldId id="325"/>
            <p14:sldId id="327"/>
            <p14:sldId id="396"/>
            <p14:sldId id="395"/>
            <p14:sldId id="402"/>
            <p14:sldId id="401"/>
            <p14:sldId id="399"/>
            <p14:sldId id="393"/>
            <p14:sldId id="391"/>
            <p14:sldId id="420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6" autoAdjust="0"/>
    <p:restoredTop sz="94972" autoAdjust="0"/>
  </p:normalViewPr>
  <p:slideViewPr>
    <p:cSldViewPr>
      <p:cViewPr varScale="1">
        <p:scale>
          <a:sx n="82" d="100"/>
          <a:sy n="82" d="100"/>
        </p:scale>
        <p:origin x="1792" y="176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2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pt-PT">
              <a:latin typeface="Times New Roman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E5C4AC4-5400-8F48-8201-7A024618756B}" type="slidenum">
              <a:rPr lang="pt-PT" sz="1200">
                <a:latin typeface="Times New Roman" charset="0"/>
              </a:rPr>
              <a:pPr/>
              <a:t>3</a:t>
            </a:fld>
            <a:endParaRPr lang="pt-PT" sz="120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479" y="1524000"/>
            <a:ext cx="5219521" cy="3581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32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25538"/>
            <a:ext cx="8229600" cy="5005387"/>
          </a:xfrm>
        </p:spPr>
        <p:txBody>
          <a:bodyPr/>
          <a:lstStyle/>
          <a:p>
            <a:pPr lvl="0"/>
            <a:endParaRPr lang="pt-PT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/>
              <a:t>TP Aula 07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en-US"/>
              <a:t>2012/2013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6A4E3-4C56-D24E-9D30-CEEA010B24CA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542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7168444" cy="91440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3600" noProof="0" dirty="0">
                <a:solidFill>
                  <a:schemeClr val="bg1"/>
                </a:solidFill>
              </a:rPr>
              <a:t>PLSQL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4"/>
          <a:srcRect b="17949"/>
          <a:stretch/>
        </p:blipFill>
        <p:spPr>
          <a:xfrm>
            <a:off x="7196667" y="0"/>
            <a:ext cx="1947332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-68141" y="409861"/>
            <a:ext cx="7772400" cy="7619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685800"/>
            <a:ext cx="56284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800" b="1" dirty="0"/>
              <a:t>BASE DE DADOS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3429000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Oracle</a:t>
            </a:r>
          </a:p>
          <a:p>
            <a:r>
              <a:rPr lang="en-US" sz="3200" dirty="0"/>
              <a:t>PL/SQL </a:t>
            </a:r>
          </a:p>
          <a:p>
            <a:r>
              <a:rPr lang="en-US" sz="3200" dirty="0"/>
              <a:t> </a:t>
            </a:r>
            <a:r>
              <a:rPr lang="en-US" sz="2800" dirty="0"/>
              <a:t>Triggers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128736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Teórico-Práticas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8229600" cy="914400"/>
          </a:xfrm>
        </p:spPr>
        <p:txBody>
          <a:bodyPr/>
          <a:lstStyle/>
          <a:p>
            <a:pPr eaLnBrk="1" hangingPunct="1"/>
            <a:r>
              <a:rPr lang="pt-PT" dirty="0">
                <a:solidFill>
                  <a:schemeClr val="bg1"/>
                </a:solidFill>
                <a:latin typeface="Garamond"/>
                <a:cs typeface="Garamond"/>
              </a:rPr>
              <a:t>– Aceder aos valores de atributos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148166"/>
            <a:ext cx="8153400" cy="3909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lvl="1" indent="-285750">
              <a:lnSpc>
                <a:spcPct val="150000"/>
              </a:lnSpc>
              <a:buFont typeface="Wingdings" pitchFamily="2" charset="2"/>
              <a:buChar char="Ø"/>
              <a:tabLst>
                <a:tab pos="355600" algn="l"/>
              </a:tabLst>
            </a:pPr>
            <a:r>
              <a:rPr lang="pt-PT" sz="1600" dirty="0">
                <a:latin typeface="Calibri"/>
                <a:cs typeface="Calibri"/>
              </a:rPr>
              <a:t>No corpo dum </a:t>
            </a:r>
            <a:r>
              <a:rPr lang="pt-PT" sz="1600" dirty="0" err="1">
                <a:latin typeface="Calibri"/>
                <a:cs typeface="Calibri"/>
              </a:rPr>
              <a:t>trigger</a:t>
            </a:r>
            <a:r>
              <a:rPr lang="pt-PT" sz="1600" dirty="0">
                <a:latin typeface="Calibri"/>
                <a:cs typeface="Calibri"/>
              </a:rPr>
              <a:t> é possível aceder aos valores antigos e novos dos atributos do registo afectado pela instrução de </a:t>
            </a:r>
            <a:r>
              <a:rPr lang="pt-PT" sz="1600" dirty="0" err="1">
                <a:latin typeface="Calibri"/>
                <a:cs typeface="Calibri"/>
              </a:rPr>
              <a:t>triggering</a:t>
            </a:r>
            <a:r>
              <a:rPr lang="pt-PT" sz="1600" dirty="0">
                <a:latin typeface="Calibri"/>
                <a:cs typeface="Calibri"/>
              </a:rPr>
              <a:t>. </a:t>
            </a:r>
          </a:p>
          <a:p>
            <a:pPr marL="177800" lvl="1">
              <a:lnSpc>
                <a:spcPct val="150000"/>
              </a:lnSpc>
              <a:tabLst>
                <a:tab pos="355600" algn="l"/>
              </a:tabLst>
            </a:pPr>
            <a:endParaRPr lang="pt-PT" sz="1600" dirty="0">
              <a:latin typeface="Calibri"/>
              <a:cs typeface="Calibri"/>
            </a:endParaRPr>
          </a:p>
          <a:p>
            <a:pPr marL="463550" lvl="1" indent="-285750">
              <a:lnSpc>
                <a:spcPct val="150000"/>
              </a:lnSpc>
              <a:buFont typeface="Wingdings" pitchFamily="2" charset="2"/>
              <a:buChar char="Ø"/>
              <a:tabLst>
                <a:tab pos="355600" algn="l"/>
              </a:tabLst>
            </a:pPr>
            <a:r>
              <a:rPr lang="pt-PT" sz="1600" dirty="0">
                <a:latin typeface="Calibri"/>
                <a:cs typeface="Calibri"/>
              </a:rPr>
              <a:t>Existem dois nomes de correlação para cada coluna da tabela a ser modificada: </a:t>
            </a:r>
          </a:p>
          <a:p>
            <a:pPr marL="920750" lvl="3" indent="-285750">
              <a:lnSpc>
                <a:spcPct val="150000"/>
              </a:lnSpc>
              <a:buFont typeface="Wingdings" pitchFamily="2" charset="2"/>
              <a:buChar char="Ø"/>
              <a:tabLst>
                <a:tab pos="355600" algn="l"/>
              </a:tabLst>
            </a:pPr>
            <a:r>
              <a:rPr lang="pt-PT" sz="1600" dirty="0">
                <a:latin typeface="Calibri"/>
                <a:cs typeface="Calibri"/>
              </a:rPr>
              <a:t>um para o valor antigo ( :OLD) 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1" dirty="0"/>
              <a:t> </a:t>
            </a:r>
            <a:r>
              <a:rPr lang="en-US" sz="1600" b="1" dirty="0">
                <a:latin typeface="Calibri"/>
                <a:cs typeface="Calibri"/>
              </a:rPr>
              <a:t>:</a:t>
            </a:r>
            <a:r>
              <a:rPr lang="en-US" sz="1600" b="1" dirty="0" err="1">
                <a:latin typeface="Calibri"/>
                <a:cs typeface="Calibri"/>
              </a:rPr>
              <a:t>OLD.nome_atributo</a:t>
            </a:r>
            <a:r>
              <a:rPr lang="en-US" sz="1600" b="1" dirty="0">
                <a:latin typeface="Calibri"/>
                <a:cs typeface="Calibri"/>
              </a:rPr>
              <a:t> - </a:t>
            </a:r>
            <a:r>
              <a:rPr lang="en-US" sz="1600" dirty="0" err="1">
                <a:latin typeface="Calibri"/>
                <a:cs typeface="Calibri"/>
              </a:rPr>
              <a:t>indica</a:t>
            </a:r>
            <a:r>
              <a:rPr lang="en-US" sz="1600" dirty="0">
                <a:latin typeface="Calibri"/>
                <a:cs typeface="Calibri"/>
              </a:rPr>
              <a:t> o valor anterior de um campo </a:t>
            </a:r>
            <a:r>
              <a:rPr lang="en-US" sz="1600" dirty="0" err="1">
                <a:latin typeface="Calibri"/>
                <a:cs typeface="Calibri"/>
              </a:rPr>
              <a:t>que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esta</a:t>
            </a:r>
            <a:r>
              <a:rPr lang="en-US" sz="1600" dirty="0">
                <a:latin typeface="Calibri"/>
                <a:cs typeface="Calibri"/>
              </a:rPr>
              <a:t>́ a </a:t>
            </a:r>
            <a:r>
              <a:rPr lang="en-US" sz="1600" dirty="0" err="1">
                <a:latin typeface="Calibri"/>
                <a:cs typeface="Calibri"/>
              </a:rPr>
              <a:t>ser</a:t>
            </a:r>
            <a:r>
              <a:rPr lang="en-US" sz="1600" dirty="0">
                <a:latin typeface="Calibri"/>
                <a:cs typeface="Calibri"/>
              </a:rPr>
              <a:t>  </a:t>
            </a:r>
            <a:r>
              <a:rPr lang="en-US" sz="1600" dirty="0" err="1">
                <a:latin typeface="Calibri"/>
                <a:cs typeface="Calibri"/>
              </a:rPr>
              <a:t>alterado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por</a:t>
            </a:r>
            <a:r>
              <a:rPr lang="en-US" sz="1600" dirty="0">
                <a:latin typeface="Calibri"/>
                <a:cs typeface="Calibri"/>
              </a:rPr>
              <a:t> um </a:t>
            </a:r>
            <a:r>
              <a:rPr lang="en-US" sz="1600" dirty="0" err="1">
                <a:latin typeface="Calibri"/>
                <a:cs typeface="Calibri"/>
              </a:rPr>
              <a:t>comando</a:t>
            </a:r>
            <a:r>
              <a:rPr lang="en-US" sz="1600" dirty="0">
                <a:latin typeface="Calibri"/>
                <a:cs typeface="Calibri"/>
              </a:rPr>
              <a:t> DELETE </a:t>
            </a:r>
            <a:r>
              <a:rPr lang="en-US" sz="1600" dirty="0" err="1">
                <a:latin typeface="Calibri"/>
                <a:cs typeface="Calibri"/>
              </a:rPr>
              <a:t>ou</a:t>
            </a:r>
            <a:r>
              <a:rPr lang="en-US" sz="1600" dirty="0">
                <a:latin typeface="Calibri"/>
                <a:cs typeface="Calibri"/>
              </a:rPr>
              <a:t> UPDATE </a:t>
            </a:r>
          </a:p>
          <a:p>
            <a:pPr marL="1263650" lvl="4" indent="-171450">
              <a:lnSpc>
                <a:spcPct val="150000"/>
              </a:lnSpc>
              <a:buFont typeface="Wingdings" pitchFamily="2" charset="2"/>
              <a:buChar char="Ø"/>
              <a:tabLst>
                <a:tab pos="355600" algn="l"/>
              </a:tabLst>
            </a:pPr>
            <a:endParaRPr lang="pt-PT" sz="700" dirty="0">
              <a:latin typeface="Calibri"/>
              <a:cs typeface="Calibri"/>
            </a:endParaRPr>
          </a:p>
          <a:p>
            <a:pPr marL="920750" lvl="3" indent="-285750">
              <a:lnSpc>
                <a:spcPct val="150000"/>
              </a:lnSpc>
              <a:buFont typeface="Wingdings" pitchFamily="2" charset="2"/>
              <a:buChar char="Ø"/>
              <a:tabLst>
                <a:tab pos="355600" algn="l"/>
              </a:tabLst>
            </a:pPr>
            <a:r>
              <a:rPr lang="pt-PT" sz="1600" dirty="0">
                <a:latin typeface="Calibri"/>
                <a:cs typeface="Calibri"/>
              </a:rPr>
              <a:t>outro para o valor novo (:NEW): 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 </a:t>
            </a:r>
            <a:r>
              <a:rPr lang="en-US" sz="1600" b="1" dirty="0">
                <a:latin typeface="Calibri"/>
                <a:cs typeface="Calibri"/>
              </a:rPr>
              <a:t>:</a:t>
            </a:r>
            <a:r>
              <a:rPr lang="en-US" sz="1600" b="1" dirty="0" err="1">
                <a:latin typeface="Calibri"/>
                <a:cs typeface="Calibri"/>
              </a:rPr>
              <a:t>NEW.nome_atributo</a:t>
            </a:r>
            <a:r>
              <a:rPr lang="en-US" sz="1600" b="1" dirty="0">
                <a:latin typeface="Calibri"/>
                <a:cs typeface="Calibri"/>
              </a:rPr>
              <a:t> . </a:t>
            </a:r>
            <a:r>
              <a:rPr lang="en-US" sz="1600" dirty="0" err="1">
                <a:latin typeface="Calibri"/>
                <a:cs typeface="Calibri"/>
              </a:rPr>
              <a:t>Indica</a:t>
            </a:r>
            <a:r>
              <a:rPr lang="en-US" sz="1600" dirty="0">
                <a:latin typeface="Calibri"/>
                <a:cs typeface="Calibri"/>
              </a:rPr>
              <a:t> um novo valor </a:t>
            </a:r>
            <a:r>
              <a:rPr lang="en-US" sz="1600" dirty="0" err="1">
                <a:latin typeface="Calibri"/>
                <a:cs typeface="Calibri"/>
              </a:rPr>
              <a:t>para</a:t>
            </a:r>
            <a:r>
              <a:rPr lang="en-US" sz="1600" dirty="0">
                <a:latin typeface="Calibri"/>
                <a:cs typeface="Calibri"/>
              </a:rPr>
              <a:t> um campo </a:t>
            </a:r>
            <a:r>
              <a:rPr lang="en-US" sz="1600" dirty="0" err="1">
                <a:latin typeface="Calibri"/>
                <a:cs typeface="Calibri"/>
              </a:rPr>
              <a:t>que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está</a:t>
            </a:r>
            <a:r>
              <a:rPr lang="en-US" sz="1600" dirty="0">
                <a:latin typeface="Calibri"/>
                <a:cs typeface="Calibri"/>
              </a:rPr>
              <a:t> a </a:t>
            </a:r>
            <a:r>
              <a:rPr lang="en-US" sz="1600" dirty="0" err="1">
                <a:latin typeface="Calibri"/>
                <a:cs typeface="Calibri"/>
              </a:rPr>
              <a:t>ser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alterado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por</a:t>
            </a:r>
            <a:r>
              <a:rPr lang="en-US" sz="1600" dirty="0">
                <a:latin typeface="Calibri"/>
                <a:cs typeface="Calibri"/>
              </a:rPr>
              <a:t> um </a:t>
            </a:r>
            <a:r>
              <a:rPr lang="en-US" sz="1600" dirty="0" err="1">
                <a:latin typeface="Calibri"/>
                <a:cs typeface="Calibri"/>
              </a:rPr>
              <a:t>comando</a:t>
            </a:r>
            <a:r>
              <a:rPr lang="en-US" sz="1600" dirty="0">
                <a:latin typeface="Calibri"/>
                <a:cs typeface="Calibri"/>
              </a:rPr>
              <a:t> INSERT </a:t>
            </a:r>
            <a:r>
              <a:rPr lang="en-US" sz="1600" dirty="0" err="1">
                <a:latin typeface="Calibri"/>
                <a:cs typeface="Calibri"/>
              </a:rPr>
              <a:t>ou</a:t>
            </a:r>
            <a:r>
              <a:rPr lang="en-US" sz="1600" dirty="0">
                <a:latin typeface="Calibri"/>
                <a:cs typeface="Calibri"/>
              </a:rPr>
              <a:t> UPDATE</a:t>
            </a:r>
            <a:endParaRPr lang="pt-PT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7662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9250" y="1524000"/>
            <a:ext cx="8261350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Wingdings" charset="0"/>
              <a:buNone/>
            </a:pPr>
            <a:r>
              <a:rPr lang="pt-BR" sz="1800" dirty="0">
                <a:latin typeface="Calibri"/>
                <a:cs typeface="Calibri"/>
              </a:rPr>
              <a:t>Set </a:t>
            </a:r>
            <a:r>
              <a:rPr lang="pt-BR" sz="1800" dirty="0" err="1">
                <a:latin typeface="Calibri"/>
                <a:cs typeface="Calibri"/>
              </a:rPr>
              <a:t>serveroutput</a:t>
            </a:r>
            <a:r>
              <a:rPr lang="pt-BR" sz="1800" dirty="0">
                <a:latin typeface="Calibri"/>
                <a:cs typeface="Calibri"/>
              </a:rPr>
              <a:t> </a:t>
            </a:r>
            <a:r>
              <a:rPr lang="pt-BR" sz="1800" dirty="0" err="1">
                <a:latin typeface="Calibri"/>
                <a:cs typeface="Calibri"/>
              </a:rPr>
              <a:t>on</a:t>
            </a:r>
            <a:r>
              <a:rPr lang="pt-BR" sz="1800" dirty="0">
                <a:latin typeface="Calibri"/>
                <a:cs typeface="Calibri"/>
              </a:rPr>
              <a:t>; </a:t>
            </a:r>
            <a:r>
              <a:rPr lang="pt-BR" sz="1800" dirty="0">
                <a:solidFill>
                  <a:srgbClr val="008000"/>
                </a:solidFill>
                <a:latin typeface="Calibri"/>
                <a:cs typeface="Calibri"/>
              </a:rPr>
              <a:t>// Necessário para visualizar a saída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pt-BR" sz="1800" dirty="0">
                <a:solidFill>
                  <a:srgbClr val="008000"/>
                </a:solidFill>
                <a:latin typeface="Calibri"/>
                <a:cs typeface="Calibri"/>
              </a:rPr>
              <a:t>/* Imprimindo o valor antigo e o novo do salário */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pt-BR" sz="1800" dirty="0" err="1">
                <a:latin typeface="Calibri"/>
                <a:cs typeface="Calibri"/>
              </a:rPr>
              <a:t>create</a:t>
            </a:r>
            <a:r>
              <a:rPr lang="pt-BR" sz="1800" dirty="0">
                <a:latin typeface="Calibri"/>
                <a:cs typeface="Calibri"/>
              </a:rPr>
              <a:t> </a:t>
            </a:r>
            <a:r>
              <a:rPr lang="pt-BR" sz="1800" dirty="0" err="1">
                <a:latin typeface="Calibri"/>
                <a:cs typeface="Calibri"/>
              </a:rPr>
              <a:t>or</a:t>
            </a:r>
            <a:r>
              <a:rPr lang="pt-BR" sz="1800" dirty="0">
                <a:latin typeface="Calibri"/>
                <a:cs typeface="Calibri"/>
              </a:rPr>
              <a:t> </a:t>
            </a:r>
            <a:r>
              <a:rPr lang="pt-BR" sz="1800" dirty="0" err="1">
                <a:latin typeface="Calibri"/>
                <a:cs typeface="Calibri"/>
              </a:rPr>
              <a:t>replace</a:t>
            </a:r>
            <a:r>
              <a:rPr lang="pt-BR" sz="1800" dirty="0">
                <a:latin typeface="Calibri"/>
                <a:cs typeface="Calibri"/>
              </a:rPr>
              <a:t> trigger </a:t>
            </a:r>
            <a:r>
              <a:rPr lang="pt-BR" sz="1800" dirty="0" err="1">
                <a:latin typeface="Calibri"/>
                <a:cs typeface="Calibri"/>
              </a:rPr>
              <a:t>saldif</a:t>
            </a:r>
            <a:endParaRPr lang="pt-BR" sz="1800" dirty="0">
              <a:latin typeface="Calibri"/>
              <a:cs typeface="Calibri"/>
            </a:endParaRP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pt-BR" sz="1800" dirty="0" err="1">
                <a:latin typeface="Calibri"/>
                <a:cs typeface="Calibri"/>
              </a:rPr>
              <a:t>before</a:t>
            </a:r>
            <a:r>
              <a:rPr lang="pt-BR" sz="1800" dirty="0">
                <a:latin typeface="Calibri"/>
                <a:cs typeface="Calibri"/>
              </a:rPr>
              <a:t> delete </a:t>
            </a:r>
            <a:r>
              <a:rPr lang="pt-BR" sz="1800" dirty="0" err="1">
                <a:latin typeface="Calibri"/>
                <a:cs typeface="Calibri"/>
              </a:rPr>
              <a:t>or</a:t>
            </a:r>
            <a:r>
              <a:rPr lang="pt-BR" sz="1800" dirty="0">
                <a:latin typeface="Calibri"/>
                <a:cs typeface="Calibri"/>
              </a:rPr>
              <a:t> </a:t>
            </a:r>
            <a:r>
              <a:rPr lang="pt-BR" sz="1800" dirty="0" err="1">
                <a:latin typeface="Calibri"/>
                <a:cs typeface="Calibri"/>
              </a:rPr>
              <a:t>insert</a:t>
            </a:r>
            <a:r>
              <a:rPr lang="pt-BR" sz="1800" dirty="0">
                <a:latin typeface="Calibri"/>
                <a:cs typeface="Calibri"/>
              </a:rPr>
              <a:t> </a:t>
            </a:r>
            <a:r>
              <a:rPr lang="pt-BR" sz="1800" dirty="0" err="1">
                <a:latin typeface="Calibri"/>
                <a:cs typeface="Calibri"/>
              </a:rPr>
              <a:t>or</a:t>
            </a:r>
            <a:r>
              <a:rPr lang="pt-BR" sz="1800" dirty="0">
                <a:latin typeface="Calibri"/>
                <a:cs typeface="Calibri"/>
              </a:rPr>
              <a:t> </a:t>
            </a:r>
            <a:r>
              <a:rPr lang="pt-BR" sz="1800" dirty="0" err="1">
                <a:latin typeface="Calibri"/>
                <a:cs typeface="Calibri"/>
              </a:rPr>
              <a:t>update</a:t>
            </a:r>
            <a:r>
              <a:rPr lang="pt-BR" sz="1800" dirty="0">
                <a:latin typeface="Calibri"/>
                <a:cs typeface="Calibri"/>
              </a:rPr>
              <a:t> </a:t>
            </a:r>
            <a:r>
              <a:rPr lang="pt-BR" sz="1800" dirty="0" err="1">
                <a:latin typeface="Calibri"/>
                <a:cs typeface="Calibri"/>
              </a:rPr>
              <a:t>on</a:t>
            </a:r>
            <a:r>
              <a:rPr lang="pt-BR" sz="1800" dirty="0">
                <a:latin typeface="Calibri"/>
                <a:cs typeface="Calibri"/>
              </a:rPr>
              <a:t> </a:t>
            </a:r>
            <a:r>
              <a:rPr lang="pt-BR" sz="1800" dirty="0" err="1">
                <a:latin typeface="Calibri"/>
                <a:cs typeface="Calibri"/>
              </a:rPr>
              <a:t>funcionario</a:t>
            </a:r>
            <a:endParaRPr lang="pt-BR" sz="1800" dirty="0">
              <a:latin typeface="Calibri"/>
              <a:cs typeface="Calibri"/>
            </a:endParaRP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pt-BR" sz="1800" dirty="0">
                <a:latin typeface="Calibri"/>
                <a:cs typeface="Calibri"/>
              </a:rPr>
              <a:t>for </a:t>
            </a:r>
            <a:r>
              <a:rPr lang="pt-BR" sz="1800" dirty="0" err="1">
                <a:latin typeface="Calibri"/>
                <a:cs typeface="Calibri"/>
              </a:rPr>
              <a:t>each</a:t>
            </a:r>
            <a:r>
              <a:rPr lang="pt-BR" sz="1800" dirty="0">
                <a:latin typeface="Calibri"/>
                <a:cs typeface="Calibri"/>
              </a:rPr>
              <a:t> </a:t>
            </a:r>
            <a:r>
              <a:rPr lang="pt-BR" sz="1800" dirty="0" err="1">
                <a:latin typeface="Calibri"/>
                <a:cs typeface="Calibri"/>
              </a:rPr>
              <a:t>row</a:t>
            </a:r>
            <a:endParaRPr lang="pt-BR" sz="1800" dirty="0">
              <a:latin typeface="Calibri"/>
              <a:cs typeface="Calibri"/>
            </a:endParaRP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pt-BR" sz="1800" dirty="0">
                <a:latin typeface="Calibri"/>
                <a:cs typeface="Calibri"/>
              </a:rPr>
              <a:t>  declare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pt-BR" sz="1800" dirty="0">
                <a:latin typeface="Calibri"/>
                <a:cs typeface="Calibri"/>
              </a:rPr>
              <a:t>  </a:t>
            </a:r>
            <a:r>
              <a:rPr lang="pt-BR" sz="1800" dirty="0" err="1">
                <a:latin typeface="Calibri"/>
                <a:cs typeface="Calibri"/>
              </a:rPr>
              <a:t>sal_diff</a:t>
            </a:r>
            <a:r>
              <a:rPr lang="pt-BR" sz="1800" dirty="0">
                <a:latin typeface="Calibri"/>
                <a:cs typeface="Calibri"/>
              </a:rPr>
              <a:t> </a:t>
            </a:r>
            <a:r>
              <a:rPr lang="pt-BR" sz="1800" dirty="0" err="1">
                <a:latin typeface="Calibri"/>
                <a:cs typeface="Calibri"/>
              </a:rPr>
              <a:t>funcionario.salario%type</a:t>
            </a:r>
            <a:r>
              <a:rPr lang="pt-BR" sz="1800" dirty="0">
                <a:latin typeface="Calibri"/>
                <a:cs typeface="Calibri"/>
              </a:rPr>
              <a:t>;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pt-BR" sz="1800" dirty="0">
                <a:latin typeface="Calibri"/>
                <a:cs typeface="Calibri"/>
              </a:rPr>
              <a:t>  </a:t>
            </a:r>
            <a:r>
              <a:rPr lang="pt-BR" sz="1800" dirty="0" err="1">
                <a:latin typeface="Calibri"/>
                <a:cs typeface="Calibri"/>
              </a:rPr>
              <a:t>begin</a:t>
            </a:r>
            <a:endParaRPr lang="pt-BR" sz="1800" dirty="0">
              <a:latin typeface="Calibri"/>
              <a:cs typeface="Calibri"/>
            </a:endParaRP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pt-BR" sz="1800" dirty="0">
                <a:latin typeface="Calibri"/>
                <a:cs typeface="Calibri"/>
              </a:rPr>
              <a:t>  		</a:t>
            </a:r>
            <a:r>
              <a:rPr lang="pt-BR" sz="1800" dirty="0" err="1">
                <a:latin typeface="Calibri"/>
                <a:cs typeface="Calibri"/>
              </a:rPr>
              <a:t>if</a:t>
            </a:r>
            <a:r>
              <a:rPr lang="pt-BR" sz="1800" dirty="0">
                <a:latin typeface="Calibri"/>
                <a:cs typeface="Calibri"/>
              </a:rPr>
              <a:t> (</a:t>
            </a:r>
            <a:r>
              <a:rPr lang="pt-BR" sz="1800" b="1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lang="pt-BR" sz="1800" b="1" dirty="0" err="1">
                <a:solidFill>
                  <a:srgbClr val="FF0000"/>
                </a:solidFill>
                <a:latin typeface="Calibri"/>
                <a:cs typeface="Calibri"/>
              </a:rPr>
              <a:t>new.cod_pessoa</a:t>
            </a:r>
            <a:r>
              <a:rPr lang="pt-BR" sz="1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&gt; 0)  </a:t>
            </a:r>
            <a:r>
              <a:rPr lang="pt-BR" sz="1800" dirty="0" err="1">
                <a:latin typeface="Calibri"/>
                <a:cs typeface="Calibri"/>
              </a:rPr>
              <a:t>then</a:t>
            </a:r>
            <a:endParaRPr lang="pt-BR" sz="1800" dirty="0">
              <a:latin typeface="Calibri"/>
              <a:cs typeface="Calibri"/>
            </a:endParaRP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pt-BR" sz="1800" dirty="0">
                <a:latin typeface="Calibri"/>
                <a:cs typeface="Calibri"/>
              </a:rPr>
              <a:t>		  </a:t>
            </a:r>
            <a:r>
              <a:rPr lang="pt-BR" sz="1800" dirty="0" err="1">
                <a:latin typeface="Calibri"/>
                <a:cs typeface="Calibri"/>
              </a:rPr>
              <a:t>sal_diff</a:t>
            </a:r>
            <a:r>
              <a:rPr lang="pt-BR" sz="1800" dirty="0">
                <a:latin typeface="Calibri"/>
                <a:cs typeface="Calibri"/>
              </a:rPr>
              <a:t> :=</a:t>
            </a:r>
            <a:r>
              <a:rPr lang="pt-BR" sz="1800" b="1" dirty="0">
                <a:solidFill>
                  <a:srgbClr val="FF0000"/>
                </a:solidFill>
                <a:latin typeface="Calibri"/>
                <a:cs typeface="Calibri"/>
              </a:rPr>
              <a:t> :</a:t>
            </a:r>
            <a:r>
              <a:rPr lang="pt-BR" sz="1800" b="1" dirty="0" err="1">
                <a:solidFill>
                  <a:srgbClr val="FF0000"/>
                </a:solidFill>
                <a:latin typeface="Calibri"/>
                <a:cs typeface="Calibri"/>
              </a:rPr>
              <a:t>new.salario</a:t>
            </a:r>
            <a:r>
              <a:rPr lang="pt-BR" sz="1800" b="1" dirty="0">
                <a:solidFill>
                  <a:srgbClr val="FF0000"/>
                </a:solidFill>
                <a:latin typeface="Calibri"/>
                <a:cs typeface="Calibri"/>
              </a:rPr>
              <a:t> - :</a:t>
            </a:r>
            <a:r>
              <a:rPr lang="pt-BR" sz="1800" b="1" dirty="0" err="1">
                <a:solidFill>
                  <a:srgbClr val="FF0000"/>
                </a:solidFill>
                <a:latin typeface="Calibri"/>
                <a:cs typeface="Calibri"/>
              </a:rPr>
              <a:t>old.salario</a:t>
            </a:r>
            <a:r>
              <a:rPr lang="pt-BR" sz="1800" b="1" dirty="0">
                <a:solidFill>
                  <a:srgbClr val="FF0000"/>
                </a:solidFill>
                <a:latin typeface="Calibri"/>
                <a:cs typeface="Calibri"/>
              </a:rPr>
              <a:t>;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pt-BR" sz="1800" dirty="0">
                <a:latin typeface="Calibri"/>
                <a:cs typeface="Calibri"/>
              </a:rPr>
              <a:t>		  </a:t>
            </a:r>
            <a:r>
              <a:rPr lang="pt-BR" sz="1800" dirty="0" err="1">
                <a:latin typeface="Calibri"/>
                <a:cs typeface="Calibri"/>
              </a:rPr>
              <a:t>dbms_output.put</a:t>
            </a:r>
            <a:r>
              <a:rPr lang="pt-BR" sz="1800" dirty="0">
                <a:latin typeface="Calibri"/>
                <a:cs typeface="Calibri"/>
              </a:rPr>
              <a:t>(' antigo: '||</a:t>
            </a:r>
            <a:r>
              <a:rPr lang="pt-BR" sz="1800" b="1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lang="pt-BR" sz="1800" b="1" dirty="0" err="1">
                <a:solidFill>
                  <a:srgbClr val="FF0000"/>
                </a:solidFill>
                <a:latin typeface="Calibri"/>
                <a:cs typeface="Calibri"/>
              </a:rPr>
              <a:t>old.salario</a:t>
            </a:r>
            <a:r>
              <a:rPr lang="pt-BR" sz="1800" dirty="0">
                <a:latin typeface="Calibri"/>
                <a:cs typeface="Calibri"/>
              </a:rPr>
              <a:t>);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pt-BR" sz="1800" dirty="0">
                <a:latin typeface="Calibri"/>
                <a:cs typeface="Calibri"/>
              </a:rPr>
              <a:t>		  </a:t>
            </a:r>
            <a:r>
              <a:rPr lang="pt-BR" sz="1800" dirty="0" err="1">
                <a:latin typeface="Calibri"/>
                <a:cs typeface="Calibri"/>
              </a:rPr>
              <a:t>dbms_output.put</a:t>
            </a:r>
            <a:r>
              <a:rPr lang="pt-BR" sz="1800" dirty="0">
                <a:latin typeface="Calibri"/>
                <a:cs typeface="Calibri"/>
              </a:rPr>
              <a:t>(' novo: '||</a:t>
            </a:r>
            <a:r>
              <a:rPr lang="pt-BR" sz="1800" b="1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lang="pt-BR" sz="1800" b="1" dirty="0" err="1">
                <a:solidFill>
                  <a:srgbClr val="FF0000"/>
                </a:solidFill>
                <a:latin typeface="Calibri"/>
                <a:cs typeface="Calibri"/>
              </a:rPr>
              <a:t>new.salario</a:t>
            </a:r>
            <a:r>
              <a:rPr lang="pt-BR" sz="1800" dirty="0">
                <a:latin typeface="Calibri"/>
                <a:cs typeface="Calibri"/>
              </a:rPr>
              <a:t>);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pt-BR" sz="1800" dirty="0">
                <a:latin typeface="Calibri"/>
                <a:cs typeface="Calibri"/>
              </a:rPr>
              <a:t>		  </a:t>
            </a:r>
            <a:r>
              <a:rPr lang="pt-BR" sz="1800" dirty="0" err="1">
                <a:latin typeface="Calibri"/>
                <a:cs typeface="Calibri"/>
              </a:rPr>
              <a:t>dbms_output.put_line</a:t>
            </a:r>
            <a:r>
              <a:rPr lang="pt-BR" sz="1800" dirty="0">
                <a:latin typeface="Calibri"/>
                <a:cs typeface="Calibri"/>
              </a:rPr>
              <a:t>(' Diferença:'||</a:t>
            </a:r>
            <a:r>
              <a:rPr lang="pt-BR" sz="1800" dirty="0" err="1">
                <a:latin typeface="Calibri"/>
                <a:cs typeface="Calibri"/>
              </a:rPr>
              <a:t>sal_diff</a:t>
            </a:r>
            <a:r>
              <a:rPr lang="pt-BR" sz="1800" dirty="0">
                <a:latin typeface="Calibri"/>
                <a:cs typeface="Calibri"/>
              </a:rPr>
              <a:t>);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pt-BR" sz="1800" dirty="0">
                <a:latin typeface="Calibri"/>
                <a:cs typeface="Calibri"/>
              </a:rPr>
              <a:t>	    </a:t>
            </a:r>
            <a:r>
              <a:rPr lang="pt-BR" sz="1800" dirty="0" err="1">
                <a:latin typeface="Calibri"/>
                <a:cs typeface="Calibri"/>
              </a:rPr>
              <a:t>end</a:t>
            </a:r>
            <a:r>
              <a:rPr lang="pt-BR" sz="1800" dirty="0">
                <a:latin typeface="Calibri"/>
                <a:cs typeface="Calibri"/>
              </a:rPr>
              <a:t> </a:t>
            </a:r>
            <a:r>
              <a:rPr lang="pt-BR" sz="1800" dirty="0" err="1">
                <a:latin typeface="Calibri"/>
                <a:cs typeface="Calibri"/>
              </a:rPr>
              <a:t>if</a:t>
            </a:r>
            <a:r>
              <a:rPr lang="pt-BR" sz="1800" dirty="0">
                <a:latin typeface="Calibri"/>
                <a:cs typeface="Calibri"/>
              </a:rPr>
              <a:t>;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pt-BR" sz="1800" dirty="0">
                <a:latin typeface="Calibri"/>
                <a:cs typeface="Calibri"/>
              </a:rPr>
              <a:t>	</a:t>
            </a:r>
            <a:r>
              <a:rPr lang="pt-BR" sz="1800" dirty="0" err="1">
                <a:latin typeface="Calibri"/>
                <a:cs typeface="Calibri"/>
              </a:rPr>
              <a:t>end</a:t>
            </a:r>
            <a:r>
              <a:rPr lang="pt-BR" sz="1800" dirty="0">
                <a:latin typeface="Calibri"/>
                <a:cs typeface="Calibri"/>
              </a:rPr>
              <a:t>;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pt-BR" sz="1800" dirty="0">
                <a:latin typeface="Calibri"/>
                <a:cs typeface="Calibri"/>
              </a:rPr>
              <a:t>/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4419600" cy="609600"/>
          </a:xfrm>
        </p:spPr>
        <p:txBody>
          <a:bodyPr/>
          <a:lstStyle/>
          <a:p>
            <a:pPr eaLnBrk="1" hangingPunct="1"/>
            <a:r>
              <a:rPr lang="pt-PT" dirty="0">
                <a:solidFill>
                  <a:schemeClr val="bg1"/>
                </a:solidFill>
                <a:latin typeface="Garamond"/>
                <a:cs typeface="Garamond"/>
              </a:rPr>
              <a:t>- TRIGGERS – Exemplo </a:t>
            </a:r>
          </a:p>
        </p:txBody>
      </p:sp>
      <p:graphicFrame>
        <p:nvGraphicFramePr>
          <p:cNvPr id="6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014944"/>
              </p:ext>
            </p:extLst>
          </p:nvPr>
        </p:nvGraphicFramePr>
        <p:xfrm>
          <a:off x="6324600" y="4343400"/>
          <a:ext cx="2514601" cy="1943101"/>
        </p:xfrm>
        <a:graphic>
          <a:graphicData uri="http://schemas.openxmlformats.org/drawingml/2006/table">
            <a:tbl>
              <a:tblPr/>
              <a:tblGrid>
                <a:gridCol w="1066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Operação</a:t>
                      </a: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:OLD  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:NEW 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INSERT 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x 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√ </a:t>
                      </a:r>
                      <a:endParaRPr kumimoji="1" lang="pt-PT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UPDATE 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√ 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√ 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DELETE 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√ 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x 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651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95DE20-6702-4979-BE2D-97BF4A05A7D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14886"/>
            <a:ext cx="8155552" cy="4114800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676400" y="152400"/>
            <a:ext cx="5486400" cy="550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>
                <a:solidFill>
                  <a:schemeClr val="bg1"/>
                </a:solidFill>
                <a:latin typeface="Garamond" charset="0"/>
              </a:rPr>
              <a:t>EXERCÍCIO  1 </a:t>
            </a:r>
            <a:r>
              <a:rPr lang="pt-PT" dirty="0" err="1">
                <a:solidFill>
                  <a:schemeClr val="bg1"/>
                </a:solidFill>
                <a:latin typeface="Garamond" charset="0"/>
              </a:rPr>
              <a:t>Trigger</a:t>
            </a:r>
            <a:r>
              <a:rPr lang="pt-PT" dirty="0">
                <a:solidFill>
                  <a:schemeClr val="bg1"/>
                </a:solidFill>
                <a:latin typeface="Garamond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Garamond" charset="0"/>
              </a:rPr>
              <a:t>Facturação</a:t>
            </a:r>
            <a:r>
              <a:rPr lang="pt-PT" dirty="0">
                <a:solidFill>
                  <a:schemeClr val="bg1"/>
                </a:solidFill>
                <a:latin typeface="Garamond" charset="0"/>
              </a:rPr>
              <a:t>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8E5A93-47B2-401D-82D5-61166E9BCC63}"/>
              </a:ext>
            </a:extLst>
          </p:cNvPr>
          <p:cNvSpPr/>
          <p:nvPr/>
        </p:nvSpPr>
        <p:spPr>
          <a:xfrm>
            <a:off x="156275" y="4648200"/>
            <a:ext cx="8606725" cy="1983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20"/>
              </a:lnSpc>
            </a:pPr>
            <a:r>
              <a:rPr lang="pt-BR" sz="1600" dirty="0"/>
              <a:t>-- Criar um Trigger na tabela Encomenda para gerar de forma automática a fatura de cada encomenda atraves da mudança de estado de encomenda não facturada  (FACTURADA = 0) para encomenda facturada (FACTURADA = 1).</a:t>
            </a:r>
          </a:p>
          <a:p>
            <a:pPr marL="355600">
              <a:lnSpc>
                <a:spcPts val="2520"/>
              </a:lnSpc>
            </a:pPr>
            <a:r>
              <a:rPr lang="pt-BR" sz="1600" dirty="0"/>
              <a:t>-- Para cada fatura criar as respectivas linhas de factura por cada artigo dessa encomenda.</a:t>
            </a:r>
          </a:p>
          <a:p>
            <a:pPr marL="355600">
              <a:lnSpc>
                <a:spcPts val="2520"/>
              </a:lnSpc>
            </a:pPr>
            <a:r>
              <a:rPr lang="pt-BR" sz="1600" dirty="0"/>
              <a:t>-- No caso dum cliente com várias encomemdas por facturar, alterar o estado de cada encomenda para FACTURADA = 1 e criar as faturas e respectivas linhas de fatura.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751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28800" y="228600"/>
            <a:ext cx="4876800" cy="703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>
                <a:solidFill>
                  <a:schemeClr val="bg1"/>
                </a:solidFill>
                <a:latin typeface="Garamond" charset="0"/>
              </a:rPr>
              <a:t>EXERCÍCIO 1 – Resolução….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8479E2-FBFA-470C-8C33-B37A5B906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67" y="1295400"/>
            <a:ext cx="8803266" cy="442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6B9758-08A7-4264-9D0A-2DFBC016D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3" y="1109499"/>
            <a:ext cx="8416897" cy="48341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122BD2-40DC-48B2-8680-182F3C2ABBA4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228600"/>
            <a:ext cx="4876800" cy="703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>
                <a:solidFill>
                  <a:schemeClr val="bg1"/>
                </a:solidFill>
                <a:latin typeface="Garamond" charset="0"/>
              </a:rPr>
              <a:t>EXERCÍCIO 1 – Resolução…. </a:t>
            </a:r>
          </a:p>
        </p:txBody>
      </p:sp>
    </p:spTree>
    <p:extLst>
      <p:ext uri="{BB962C8B-B14F-4D97-AF65-F5344CB8AC3E}">
        <p14:creationId xmlns:p14="http://schemas.microsoft.com/office/powerpoint/2010/main" val="189191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7BE3EA-9D40-4349-B390-9C30B3440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166812"/>
            <a:ext cx="9029700" cy="45243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79C425-7201-44D2-A93A-027037499688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228600"/>
            <a:ext cx="4876800" cy="703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>
                <a:solidFill>
                  <a:schemeClr val="bg1"/>
                </a:solidFill>
                <a:latin typeface="Garamond" charset="0"/>
              </a:rPr>
              <a:t>EXERCÍCIO 1 – Resolução…. </a:t>
            </a:r>
          </a:p>
        </p:txBody>
      </p:sp>
    </p:spTree>
    <p:extLst>
      <p:ext uri="{BB962C8B-B14F-4D97-AF65-F5344CB8AC3E}">
        <p14:creationId xmlns:p14="http://schemas.microsoft.com/office/powerpoint/2010/main" val="1251054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8004C0-373C-4622-896C-BE37F66F8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51" y="1295400"/>
            <a:ext cx="7803098" cy="37337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07DAFAB-892C-4A0D-B4B3-F50BE60804D0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228600"/>
            <a:ext cx="4876800" cy="703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>
                <a:solidFill>
                  <a:schemeClr val="bg1"/>
                </a:solidFill>
                <a:latin typeface="Garamond" charset="0"/>
              </a:rPr>
              <a:t>EXERCÍCIO 1 – Resolução…. </a:t>
            </a:r>
          </a:p>
        </p:txBody>
      </p:sp>
    </p:spTree>
    <p:extLst>
      <p:ext uri="{BB962C8B-B14F-4D97-AF65-F5344CB8AC3E}">
        <p14:creationId xmlns:p14="http://schemas.microsoft.com/office/powerpoint/2010/main" val="3569357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346191-E245-4088-A902-14D913C65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1916"/>
            <a:ext cx="9144000" cy="387416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04B5A8-4361-42DC-BB56-F185EAA831A5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228600"/>
            <a:ext cx="4876800" cy="703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>
                <a:solidFill>
                  <a:schemeClr val="bg1"/>
                </a:solidFill>
                <a:latin typeface="Garamond" charset="0"/>
              </a:rPr>
              <a:t>EXERCÍCIO 1 – Resolução </a:t>
            </a:r>
          </a:p>
        </p:txBody>
      </p:sp>
    </p:spTree>
    <p:extLst>
      <p:ext uri="{BB962C8B-B14F-4D97-AF65-F5344CB8AC3E}">
        <p14:creationId xmlns:p14="http://schemas.microsoft.com/office/powerpoint/2010/main" val="2698667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158F2C-36EC-4377-8653-209B030E1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3581669"/>
            <a:ext cx="6762750" cy="1162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9EB07F-1007-45C8-A2A7-D7616393E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66788"/>
            <a:ext cx="3962400" cy="2362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AB9776-B2BC-4B0B-A97A-7CECF96EF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280" y="966788"/>
            <a:ext cx="3695700" cy="2762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D1386F-3850-4D8C-A396-C54ECAF95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5101453"/>
            <a:ext cx="6419850" cy="504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66EFE8-FB01-4D53-8646-644A0A9BEE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5663837"/>
            <a:ext cx="4610100" cy="83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CEE244-BC17-4CAD-B887-7A9DD42DC6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82723"/>
            <a:ext cx="3714750" cy="638175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B9541B3-3D9F-458E-833C-F66F9CEA9FDC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228600"/>
            <a:ext cx="4876800" cy="703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>
                <a:solidFill>
                  <a:schemeClr val="bg1"/>
                </a:solidFill>
                <a:latin typeface="Garamond" charset="0"/>
              </a:rPr>
              <a:t>EXERCÍCIO 1 – Teste 1 - ok</a:t>
            </a:r>
          </a:p>
        </p:txBody>
      </p:sp>
    </p:spTree>
    <p:extLst>
      <p:ext uri="{BB962C8B-B14F-4D97-AF65-F5344CB8AC3E}">
        <p14:creationId xmlns:p14="http://schemas.microsoft.com/office/powerpoint/2010/main" val="138187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7D4D2E-2457-4E18-ADB8-A1D7AFCAC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410653"/>
            <a:ext cx="6734175" cy="1162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16E5EE-E019-4E9F-BEA7-9DBDD123E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2870835"/>
            <a:ext cx="6372225" cy="647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C060DC-4F98-4BF5-AE14-3A2B95CB7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7" y="4114800"/>
            <a:ext cx="4552950" cy="121920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9032240-3565-42E0-9E15-D75454D2F2D8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228600"/>
            <a:ext cx="4876800" cy="703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>
                <a:solidFill>
                  <a:schemeClr val="bg1"/>
                </a:solidFill>
                <a:latin typeface="Garamond" charset="0"/>
              </a:rPr>
              <a:t>EXERCÍCIO 1 – Teste 2 - ok</a:t>
            </a:r>
          </a:p>
        </p:txBody>
      </p:sp>
    </p:spTree>
    <p:extLst>
      <p:ext uri="{BB962C8B-B14F-4D97-AF65-F5344CB8AC3E}">
        <p14:creationId xmlns:p14="http://schemas.microsoft.com/office/powerpoint/2010/main" val="238984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229600" cy="5334000"/>
          </a:xfrm>
        </p:spPr>
        <p:txBody>
          <a:bodyPr>
            <a:noAutofit/>
          </a:bodyPr>
          <a:lstStyle/>
          <a:p>
            <a:pPr marL="355600" lvl="1" indent="-355600">
              <a:buSzPct val="100000"/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Semelhante aos Procedimentos e às Funções.</a:t>
            </a:r>
          </a:p>
          <a:p>
            <a:pPr marL="355600" lvl="1" indent="-355600">
              <a:buSzPct val="100000"/>
              <a:buFont typeface="Wingdings" pitchFamily="2" charset="2"/>
              <a:buChar char="Ø"/>
            </a:pPr>
            <a:endParaRPr lang="pt-PT" sz="800" dirty="0">
              <a:latin typeface="Calibri"/>
              <a:cs typeface="Calibri"/>
            </a:endParaRPr>
          </a:p>
          <a:p>
            <a:pPr marL="355600" lvl="1" indent="-355600">
              <a:buSzPct val="100000"/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Associados a Tabelas e a </a:t>
            </a:r>
            <a:r>
              <a:rPr lang="pt-PT" sz="1600" dirty="0" err="1">
                <a:latin typeface="Calibri"/>
                <a:cs typeface="Calibri"/>
              </a:rPr>
              <a:t>Views</a:t>
            </a:r>
            <a:endParaRPr lang="pt-PT" sz="1600" dirty="0">
              <a:latin typeface="Calibri"/>
              <a:cs typeface="Calibri"/>
            </a:endParaRPr>
          </a:p>
          <a:p>
            <a:pPr marL="355600" lvl="1" indent="-355600">
              <a:buSzPct val="100000"/>
              <a:buFont typeface="Wingdings" pitchFamily="2" charset="2"/>
              <a:buChar char="Ø"/>
            </a:pPr>
            <a:endParaRPr lang="pt-PT" sz="800" dirty="0">
              <a:latin typeface="Calibri"/>
              <a:cs typeface="Calibri"/>
            </a:endParaRPr>
          </a:p>
          <a:p>
            <a:pPr>
              <a:buSzPct val="100000"/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Executados automaticamente quando:</a:t>
            </a:r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Há modificação de dados (DML </a:t>
            </a:r>
            <a:r>
              <a:rPr lang="pt-PT" sz="1600" dirty="0" err="1">
                <a:latin typeface="Calibri"/>
                <a:cs typeface="Calibri"/>
              </a:rPr>
              <a:t>Trigger</a:t>
            </a:r>
            <a:r>
              <a:rPr lang="pt-PT" sz="1600" dirty="0">
                <a:latin typeface="Calibri"/>
                <a:cs typeface="Calibri"/>
              </a:rPr>
              <a:t>)</a:t>
            </a:r>
          </a:p>
          <a:p>
            <a:pPr lvl="2">
              <a:buSzPct val="100000"/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INSERT, UPDATE, coluna UPDATE ou DELETE</a:t>
            </a:r>
          </a:p>
          <a:p>
            <a:pPr lvl="2">
              <a:buSzPct val="100000"/>
              <a:buFont typeface="Wingdings" pitchFamily="2" charset="2"/>
              <a:buChar char="Ø"/>
            </a:pPr>
            <a:endParaRPr lang="pt-PT" sz="1100" dirty="0">
              <a:latin typeface="Calibri"/>
              <a:cs typeface="Calibri"/>
            </a:endParaRPr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modificação de esquema (DDL </a:t>
            </a:r>
            <a:r>
              <a:rPr lang="pt-PT" sz="1600" dirty="0" err="1">
                <a:latin typeface="Calibri"/>
                <a:cs typeface="Calibri"/>
              </a:rPr>
              <a:t>Trigger</a:t>
            </a:r>
            <a:r>
              <a:rPr lang="pt-PT" sz="1600" dirty="0">
                <a:latin typeface="Calibri"/>
                <a:cs typeface="Calibri"/>
              </a:rPr>
              <a:t>)</a:t>
            </a:r>
          </a:p>
          <a:p>
            <a:pPr lvl="1">
              <a:buSzPct val="100000"/>
              <a:buFont typeface="Wingdings" pitchFamily="2" charset="2"/>
              <a:buChar char="Ø"/>
            </a:pPr>
            <a:endParaRPr lang="pt-PT" sz="1100" dirty="0">
              <a:latin typeface="Calibri"/>
              <a:cs typeface="Calibri"/>
            </a:endParaRPr>
          </a:p>
          <a:p>
            <a:pPr lvl="1">
              <a:spcAft>
                <a:spcPts val="600"/>
              </a:spcAft>
              <a:buSzPct val="100000"/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eventos do sistema, login / </a:t>
            </a:r>
            <a:r>
              <a:rPr lang="pt-PT" sz="1600" dirty="0" err="1">
                <a:latin typeface="Calibri"/>
                <a:cs typeface="Calibri"/>
              </a:rPr>
              <a:t>logoff</a:t>
            </a:r>
            <a:r>
              <a:rPr lang="pt-PT" sz="1600" dirty="0">
                <a:latin typeface="Calibri"/>
                <a:cs typeface="Calibri"/>
              </a:rPr>
              <a:t> do utilizador (</a:t>
            </a:r>
            <a:r>
              <a:rPr lang="pt-PT" sz="1600" dirty="0" err="1">
                <a:latin typeface="Calibri"/>
                <a:cs typeface="Calibri"/>
              </a:rPr>
              <a:t>Trigger</a:t>
            </a:r>
            <a:r>
              <a:rPr lang="pt-PT" sz="1600" dirty="0">
                <a:latin typeface="Calibri"/>
                <a:cs typeface="Calibri"/>
              </a:rPr>
              <a:t> de sistema)</a:t>
            </a:r>
          </a:p>
          <a:p>
            <a:pPr lvl="2">
              <a:spcAft>
                <a:spcPts val="600"/>
              </a:spcAft>
              <a:buSzPct val="100000"/>
              <a:buFont typeface="Wingdings" pitchFamily="2" charset="2"/>
              <a:buChar char="Ø"/>
            </a:pPr>
            <a:endParaRPr lang="pt-PT" sz="700" dirty="0">
              <a:latin typeface="Calibri"/>
              <a:cs typeface="Calibri"/>
            </a:endParaRPr>
          </a:p>
          <a:p>
            <a:pPr marL="355600" lvl="1" indent="-355600">
              <a:buSzPct val="100000"/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A utilização de </a:t>
            </a:r>
            <a:r>
              <a:rPr lang="pt-PT" sz="1600" dirty="0" err="1">
                <a:latin typeface="Calibri"/>
                <a:cs typeface="Calibri"/>
              </a:rPr>
              <a:t>triggers</a:t>
            </a:r>
            <a:r>
              <a:rPr lang="pt-PT" sz="1600" dirty="0">
                <a:latin typeface="Calibri"/>
                <a:cs typeface="Calibri"/>
              </a:rPr>
              <a:t> deve ser muito cuidadosa (apenas quando necessário) o uso excessivo de </a:t>
            </a:r>
            <a:r>
              <a:rPr lang="pt-PT" sz="1600" dirty="0" err="1">
                <a:latin typeface="Calibri"/>
                <a:cs typeface="Calibri"/>
              </a:rPr>
              <a:t>triggers</a:t>
            </a:r>
            <a:r>
              <a:rPr lang="pt-PT" sz="1600" dirty="0">
                <a:latin typeface="Calibri"/>
                <a:cs typeface="Calibri"/>
              </a:rPr>
              <a:t> pode resultar em interdependências complexas (</a:t>
            </a:r>
            <a:r>
              <a:rPr lang="pt-PT" sz="1600" dirty="0" err="1">
                <a:latin typeface="Calibri"/>
                <a:cs typeface="Calibri"/>
              </a:rPr>
              <a:t>Cascadind</a:t>
            </a:r>
            <a:r>
              <a:rPr lang="pt-PT" sz="1600" dirty="0">
                <a:latin typeface="Calibri"/>
                <a:cs typeface="Calibri"/>
              </a:rPr>
              <a:t> </a:t>
            </a:r>
            <a:r>
              <a:rPr lang="pt-PT" sz="1600" dirty="0" err="1">
                <a:latin typeface="Calibri"/>
                <a:cs typeface="Calibri"/>
              </a:rPr>
              <a:t>Triggers</a:t>
            </a:r>
            <a:r>
              <a:rPr lang="pt-PT" sz="1600" dirty="0">
                <a:latin typeface="Calibri"/>
                <a:cs typeface="Calibri"/>
              </a:rPr>
              <a:t>) que dificultam a manutenção de grandes aplicações. </a:t>
            </a:r>
          </a:p>
          <a:p>
            <a:pPr lvl="1">
              <a:buSzPct val="100000"/>
              <a:buFont typeface="Wingdings" pitchFamily="2" charset="2"/>
              <a:buChar char="Ø"/>
            </a:pPr>
            <a:endParaRPr lang="pt-PT" sz="1600" dirty="0">
              <a:latin typeface="Garamond"/>
              <a:ea typeface="+mj-ea"/>
              <a:cs typeface="Garamond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8229600" cy="914400"/>
          </a:xfrm>
        </p:spPr>
        <p:txBody>
          <a:bodyPr/>
          <a:lstStyle/>
          <a:p>
            <a:pPr eaLnBrk="1" hangingPunct="1"/>
            <a:r>
              <a:rPr lang="pt-PT" dirty="0">
                <a:solidFill>
                  <a:schemeClr val="bg1"/>
                </a:solidFill>
                <a:latin typeface="Garamond"/>
                <a:cs typeface="Garamond"/>
              </a:rPr>
              <a:t>- TRIGGERS</a:t>
            </a:r>
          </a:p>
        </p:txBody>
      </p:sp>
    </p:spTree>
    <p:extLst>
      <p:ext uri="{BB962C8B-B14F-4D97-AF65-F5344CB8AC3E}">
        <p14:creationId xmlns:p14="http://schemas.microsoft.com/office/powerpoint/2010/main" val="1985471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7F5FA4-53E5-4DEF-83C4-D7FB42EB1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56359"/>
            <a:ext cx="6724650" cy="6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BB5EDB-D08E-4C2B-83D2-163D57D48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57462"/>
            <a:ext cx="6286500" cy="828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9D5EB8-C00B-4BD9-A657-A53E56D36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886200"/>
            <a:ext cx="4629150" cy="149542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E0F760FB-F18C-43E3-9121-19953AA2AAFE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228600"/>
            <a:ext cx="4876800" cy="703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>
                <a:solidFill>
                  <a:schemeClr val="bg1"/>
                </a:solidFill>
                <a:latin typeface="Garamond" charset="0"/>
              </a:rPr>
              <a:t>EXERCÍCIO 1 – Teste 3 - ok</a:t>
            </a:r>
          </a:p>
        </p:txBody>
      </p:sp>
    </p:spTree>
    <p:extLst>
      <p:ext uri="{BB962C8B-B14F-4D97-AF65-F5344CB8AC3E}">
        <p14:creationId xmlns:p14="http://schemas.microsoft.com/office/powerpoint/2010/main" val="171210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6FA6A2-7871-4527-B45F-148345781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3933825" cy="228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430649-1020-4754-B706-CDF238FA4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" y="3783330"/>
            <a:ext cx="8829675" cy="742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21013A-C55B-47DF-973B-46BB01F1B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021080"/>
            <a:ext cx="3695700" cy="2762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96A243-6341-4FE9-9C10-725454B61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" y="4749165"/>
            <a:ext cx="6934200" cy="130492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92EEC6C5-CCF5-471C-9101-250CBC3DD1DA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228600"/>
            <a:ext cx="4876800" cy="703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>
                <a:solidFill>
                  <a:schemeClr val="bg1"/>
                </a:solidFill>
                <a:latin typeface="Garamond" charset="0"/>
              </a:rPr>
              <a:t>EXERCÍCIO 1 – Teste 4 - </a:t>
            </a:r>
            <a:r>
              <a:rPr lang="pt-PT" dirty="0" err="1">
                <a:solidFill>
                  <a:schemeClr val="bg1"/>
                </a:solidFill>
                <a:latin typeface="Garamond" charset="0"/>
              </a:rPr>
              <a:t>nok</a:t>
            </a:r>
            <a:endParaRPr lang="pt-PT" dirty="0">
              <a:solidFill>
                <a:schemeClr val="bg1"/>
              </a:solidFill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62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E54438-5FC5-4CF9-8D70-303B7E9C2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6743700" cy="1638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3B4C9E-E71B-4BD0-9AB9-DF9A29B87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048000"/>
            <a:ext cx="6829425" cy="1266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FF36A2-AF21-4187-ADAA-44401827C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543425"/>
            <a:ext cx="6962775" cy="1247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CDA67B7D-6952-41CB-9706-FE1FFCFBA5B4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228600"/>
            <a:ext cx="5295900" cy="703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>
                <a:solidFill>
                  <a:schemeClr val="bg1"/>
                </a:solidFill>
                <a:latin typeface="Garamond" charset="0"/>
              </a:rPr>
              <a:t>EXERCÍCIO 1 – Teste 5 e 6 - </a:t>
            </a:r>
            <a:r>
              <a:rPr lang="pt-PT" dirty="0" err="1">
                <a:solidFill>
                  <a:schemeClr val="bg1"/>
                </a:solidFill>
                <a:latin typeface="Garamond" charset="0"/>
              </a:rPr>
              <a:t>nok</a:t>
            </a:r>
            <a:endParaRPr lang="pt-PT" dirty="0">
              <a:solidFill>
                <a:schemeClr val="bg1"/>
              </a:solidFill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665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494468-1CB0-43B1-857A-292A7B20F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" y="1143000"/>
            <a:ext cx="9144000" cy="14089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EB89C8-7DB2-44DB-8CA2-FB646990B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809875"/>
            <a:ext cx="6410325" cy="1238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603011-CB0E-4836-B32B-D7329F6FD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306049"/>
            <a:ext cx="4619625" cy="180975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AC2EDE2C-EA76-4DCB-9E91-2D75026FC39F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228600"/>
            <a:ext cx="4876800" cy="703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>
                <a:solidFill>
                  <a:schemeClr val="bg1"/>
                </a:solidFill>
                <a:latin typeface="Garamond" charset="0"/>
              </a:rPr>
              <a:t>EXERCÍCIO 1 – Teste 7 - ok</a:t>
            </a:r>
          </a:p>
        </p:txBody>
      </p:sp>
    </p:spTree>
    <p:extLst>
      <p:ext uri="{BB962C8B-B14F-4D97-AF65-F5344CB8AC3E}">
        <p14:creationId xmlns:p14="http://schemas.microsoft.com/office/powerpoint/2010/main" val="94614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9057C4-F038-4C5B-A3B0-511C88283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62" y="1385887"/>
            <a:ext cx="8902368" cy="425291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22678C-40EE-43B0-A39C-FACA4FCB53CE}"/>
              </a:ext>
            </a:extLst>
          </p:cNvPr>
          <p:cNvSpPr txBox="1">
            <a:spLocks noChangeArrowheads="1"/>
          </p:cNvSpPr>
          <p:nvPr/>
        </p:nvSpPr>
        <p:spPr>
          <a:xfrm>
            <a:off x="1676400" y="228600"/>
            <a:ext cx="5486400" cy="550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>
                <a:solidFill>
                  <a:schemeClr val="bg1"/>
                </a:solidFill>
                <a:latin typeface="Garamond" charset="0"/>
              </a:rPr>
              <a:t>EXERCÍCIO  2 </a:t>
            </a:r>
            <a:r>
              <a:rPr lang="pt-PT" dirty="0" err="1">
                <a:solidFill>
                  <a:schemeClr val="bg1"/>
                </a:solidFill>
                <a:latin typeface="Garamond" charset="0"/>
              </a:rPr>
              <a:t>Trigger</a:t>
            </a:r>
            <a:r>
              <a:rPr lang="pt-PT" dirty="0">
                <a:solidFill>
                  <a:schemeClr val="bg1"/>
                </a:solidFill>
                <a:latin typeface="Garamond" charset="0"/>
              </a:rPr>
              <a:t> Stock  </a:t>
            </a:r>
          </a:p>
        </p:txBody>
      </p:sp>
    </p:spTree>
    <p:extLst>
      <p:ext uri="{BB962C8B-B14F-4D97-AF65-F5344CB8AC3E}">
        <p14:creationId xmlns:p14="http://schemas.microsoft.com/office/powerpoint/2010/main" val="3352481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268C00-ECFD-4AA6-AF1B-2AA4C4A17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199"/>
            <a:ext cx="8763000" cy="35090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B73927-B1FC-40E1-B74D-6C699D5CC7D0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228600"/>
            <a:ext cx="4876800" cy="703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>
                <a:solidFill>
                  <a:schemeClr val="bg1"/>
                </a:solidFill>
                <a:latin typeface="Garamond" charset="0"/>
              </a:rPr>
              <a:t>EXERCÍCIO 2 – Resolução…. </a:t>
            </a:r>
          </a:p>
        </p:txBody>
      </p:sp>
    </p:spTree>
    <p:extLst>
      <p:ext uri="{BB962C8B-B14F-4D97-AF65-F5344CB8AC3E}">
        <p14:creationId xmlns:p14="http://schemas.microsoft.com/office/powerpoint/2010/main" val="2670705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00FF92-C4B5-4A41-A720-4EE9ADEB8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030125"/>
            <a:ext cx="7400925" cy="1171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C0B662-56AC-4E54-BE6D-654BDBCB9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2866630"/>
            <a:ext cx="7153275" cy="1323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012C66-F8A2-4184-90F7-DCBA77267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532572"/>
            <a:ext cx="3867150" cy="1647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58C098-0233-4630-B6A7-2AC5DEEF1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35" y="5309076"/>
            <a:ext cx="7200900" cy="144780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55EE9CC0-A551-4619-9369-9A5E2AC629B5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228600"/>
            <a:ext cx="4876800" cy="703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>
                <a:solidFill>
                  <a:schemeClr val="bg1"/>
                </a:solidFill>
                <a:latin typeface="Garamond" charset="0"/>
              </a:rPr>
              <a:t>EXERCÍCIO 2 – Teste 1 - </a:t>
            </a:r>
            <a:r>
              <a:rPr lang="pt-PT" dirty="0" err="1">
                <a:solidFill>
                  <a:schemeClr val="bg1"/>
                </a:solidFill>
                <a:latin typeface="Garamond" charset="0"/>
              </a:rPr>
              <a:t>nok</a:t>
            </a:r>
            <a:endParaRPr lang="pt-PT" dirty="0">
              <a:solidFill>
                <a:schemeClr val="bg1"/>
              </a:solidFill>
              <a:latin typeface="Garamond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04054-2306-44D9-883E-E1AC37DA4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0" y="4190605"/>
            <a:ext cx="59912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B8E181-F3F7-4A63-AEFF-42DFA087D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8305800" cy="7429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40C665-BF14-430E-B7C1-C2744F9E7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080" y="1954916"/>
            <a:ext cx="3429000" cy="2879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49A8C8-507E-4976-9D6A-D4C06F27A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" y="5124450"/>
            <a:ext cx="5981700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2DA16F-848C-49AE-8EC0-11C4FD175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21263"/>
            <a:ext cx="5991225" cy="89535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3BF70D8C-EDCD-4778-A02B-AB4FEBBAB519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228600"/>
            <a:ext cx="4876800" cy="703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>
                <a:solidFill>
                  <a:schemeClr val="bg1"/>
                </a:solidFill>
                <a:latin typeface="Garamond" charset="0"/>
              </a:rPr>
              <a:t>EXERCÍCIO 2 – Teste 2 - ok</a:t>
            </a:r>
          </a:p>
        </p:txBody>
      </p:sp>
    </p:spTree>
    <p:extLst>
      <p:ext uri="{BB962C8B-B14F-4D97-AF65-F5344CB8AC3E}">
        <p14:creationId xmlns:p14="http://schemas.microsoft.com/office/powerpoint/2010/main" val="90442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E5E900-2A0D-43AC-A2DE-1E71F430D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2286000"/>
            <a:ext cx="6315075" cy="1381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80756D-A8B8-426D-A31A-AB948F6D1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" y="1371600"/>
            <a:ext cx="6477000" cy="6339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EA2FBF-C64D-4EB1-A2F0-0B136E3F5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" y="3947606"/>
            <a:ext cx="4543425" cy="19335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C776D38-A580-4092-935F-C9D031339181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228600"/>
            <a:ext cx="4876800" cy="703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>
                <a:solidFill>
                  <a:schemeClr val="bg1"/>
                </a:solidFill>
                <a:latin typeface="Garamond" charset="0"/>
              </a:rPr>
              <a:t>EXERCÍCIO 2+1 – Teste 3 -ok</a:t>
            </a:r>
          </a:p>
        </p:txBody>
      </p:sp>
    </p:spTree>
    <p:extLst>
      <p:ext uri="{BB962C8B-B14F-4D97-AF65-F5344CB8AC3E}">
        <p14:creationId xmlns:p14="http://schemas.microsoft.com/office/powerpoint/2010/main" val="396145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77871"/>
            <a:ext cx="8229600" cy="4800600"/>
          </a:xfrm>
        </p:spPr>
        <p:txBody>
          <a:bodyPr>
            <a:noAutofit/>
          </a:bodyPr>
          <a:lstStyle/>
          <a:p>
            <a:pPr eaLnBrk="1" hangingPunct="1">
              <a:buSzPct val="100000"/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USADOS:</a:t>
            </a:r>
          </a:p>
          <a:p>
            <a:pPr marL="723900" lvl="1" indent="-368300">
              <a:buSzPct val="100000"/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geração automática de dados</a:t>
            </a:r>
          </a:p>
          <a:p>
            <a:pPr marL="1009650" lvl="1" indent="-285750">
              <a:buSzPct val="100000"/>
              <a:buFont typeface="Wingdings" pitchFamily="2" charset="2"/>
              <a:buChar char="Ø"/>
            </a:pPr>
            <a:r>
              <a:rPr lang="pt-PT" sz="1600" b="1" dirty="0">
                <a:latin typeface="Calibri"/>
                <a:cs typeface="Calibri"/>
              </a:rPr>
              <a:t> </a:t>
            </a:r>
            <a:r>
              <a:rPr lang="pt-PT" sz="1600" dirty="0">
                <a:latin typeface="Calibri"/>
                <a:cs typeface="Calibri"/>
              </a:rPr>
              <a:t>Auditoria (log), estatísticas</a:t>
            </a:r>
          </a:p>
          <a:p>
            <a:pPr marL="1009650" lvl="1" indent="-285750">
              <a:buSzPct val="100000"/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dados derivados</a:t>
            </a:r>
          </a:p>
          <a:p>
            <a:pPr marL="1009650" lvl="1" indent="-285750">
              <a:buSzPct val="100000"/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replicação de dados</a:t>
            </a:r>
          </a:p>
          <a:p>
            <a:pPr marL="723900" lvl="1" indent="0">
              <a:buSzPct val="100000"/>
              <a:buNone/>
            </a:pPr>
            <a:endParaRPr lang="pt-PT" sz="1600" dirty="0">
              <a:latin typeface="Calibri"/>
              <a:cs typeface="Calibri"/>
            </a:endParaRPr>
          </a:p>
          <a:p>
            <a:pPr marL="641350" lvl="1" indent="-285750">
              <a:buSzPct val="100000"/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Restrições especiais</a:t>
            </a:r>
          </a:p>
          <a:p>
            <a:pPr marL="1009650" lvl="1" indent="-285750">
              <a:buSzPct val="100000"/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Restrições baseadas no tempo</a:t>
            </a:r>
          </a:p>
          <a:p>
            <a:pPr marL="1009650" lvl="1" indent="-285750">
              <a:buSzPct val="100000"/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Restrições distribuídas</a:t>
            </a:r>
          </a:p>
          <a:p>
            <a:pPr marL="1009650" lvl="1" indent="-285750">
              <a:buSzPct val="100000"/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Restrições que não podem ser asseguradas  pelo SGBDD (regras de negócio complexas que não é possível impor através de CONSTRAINTS </a:t>
            </a:r>
          </a:p>
          <a:p>
            <a:pPr marL="723900" lvl="1" indent="0">
              <a:buSzPct val="100000"/>
              <a:buNone/>
            </a:pPr>
            <a:endParaRPr lang="pt-PT" sz="1600" dirty="0">
              <a:latin typeface="Calibri"/>
              <a:cs typeface="Calibri"/>
            </a:endParaRPr>
          </a:p>
          <a:p>
            <a:pPr marL="622300" lvl="1" indent="-355600">
              <a:buSzPct val="100000"/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Atualizações de </a:t>
            </a:r>
            <a:r>
              <a:rPr lang="pt-PT" sz="1600" dirty="0" err="1">
                <a:latin typeface="Calibri"/>
                <a:cs typeface="Calibri"/>
              </a:rPr>
              <a:t>Views</a:t>
            </a:r>
            <a:r>
              <a:rPr lang="pt-PT" sz="1600" dirty="0">
                <a:latin typeface="Calibri"/>
                <a:cs typeface="Calibri"/>
              </a:rPr>
              <a:t> complexas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A69CA2D-6F99-9847-92E4-2F5DB0076274}"/>
              </a:ext>
            </a:extLst>
          </p:cNvPr>
          <p:cNvSpPr txBox="1">
            <a:spLocks noChangeArrowheads="1"/>
          </p:cNvSpPr>
          <p:nvPr/>
        </p:nvSpPr>
        <p:spPr>
          <a:xfrm>
            <a:off x="16764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>
                <a:solidFill>
                  <a:schemeClr val="bg1"/>
                </a:solidFill>
                <a:latin typeface="Garamond"/>
                <a:cs typeface="Garamond"/>
              </a:rPr>
              <a:t>- TRIGGERS</a:t>
            </a:r>
            <a:endParaRPr lang="pt-PT" dirty="0">
              <a:solidFill>
                <a:schemeClr val="bg1"/>
              </a:solidFill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06392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0B98B74-DE8F-E045-9285-CEBE3F6DAC13}"/>
              </a:ext>
            </a:extLst>
          </p:cNvPr>
          <p:cNvGrpSpPr/>
          <p:nvPr/>
        </p:nvGrpSpPr>
        <p:grpSpPr>
          <a:xfrm>
            <a:off x="381000" y="1295400"/>
            <a:ext cx="8305800" cy="4800600"/>
            <a:chOff x="381000" y="1600200"/>
            <a:chExt cx="8305800" cy="4800600"/>
          </a:xfrm>
        </p:grpSpPr>
        <p:sp>
          <p:nvSpPr>
            <p:cNvPr id="8" name="Rectangle 3"/>
            <p:cNvSpPr txBox="1">
              <a:spLocks noChangeArrowheads="1"/>
            </p:cNvSpPr>
            <p:nvPr/>
          </p:nvSpPr>
          <p:spPr>
            <a:xfrm>
              <a:off x="457200" y="1600200"/>
              <a:ext cx="8229600" cy="3810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buSzPct val="13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1pPr>
              <a:lvl2pPr marL="571500" indent="-228600" algn="l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buSzPct val="60000"/>
                <a:buFont typeface="Courier New" pitchFamily="49" charset="0"/>
                <a:buChar char="o"/>
                <a:defRPr sz="1800" kern="120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0"/>
                <a:buNone/>
              </a:pPr>
              <a:r>
                <a:rPr lang="en-US" sz="1600" dirty="0">
                  <a:latin typeface="Calibri"/>
                  <a:cs typeface="Calibri"/>
                </a:rPr>
                <a:t>CREATE [OR REPLACE] TRIGGER      </a:t>
              </a:r>
              <a:r>
                <a:rPr lang="en-US" sz="1600" i="1" dirty="0" err="1">
                  <a:solidFill>
                    <a:srgbClr val="006600"/>
                  </a:solidFill>
                  <a:latin typeface="Calibri"/>
                  <a:cs typeface="Calibri"/>
                </a:rPr>
                <a:t>trigger_name</a:t>
              </a:r>
              <a:endParaRPr lang="en-US" sz="1600" i="1" dirty="0">
                <a:latin typeface="Calibri"/>
                <a:cs typeface="Calibri"/>
              </a:endParaRPr>
            </a:p>
            <a:p>
              <a:pPr>
                <a:buFont typeface="Wingdings" charset="0"/>
                <a:buNone/>
              </a:pPr>
              <a:r>
                <a:rPr lang="en-US" sz="1600" b="1" dirty="0">
                  <a:latin typeface="Calibri"/>
                  <a:cs typeface="Calibri"/>
                </a:rPr>
                <a:t>AFTER | BEFORE | INSTEAD OF </a:t>
              </a:r>
              <a:r>
                <a:rPr lang="en-US" sz="1600" i="1" dirty="0" err="1">
                  <a:solidFill>
                    <a:srgbClr val="008000"/>
                  </a:solidFill>
                  <a:latin typeface="Calibri"/>
                  <a:cs typeface="Calibri"/>
                </a:rPr>
                <a:t>a_trigger_event</a:t>
              </a:r>
              <a:r>
                <a:rPr lang="en-US" sz="1600" i="1" dirty="0">
                  <a:solidFill>
                    <a:srgbClr val="008000"/>
                  </a:solidFill>
                  <a:latin typeface="Calibri"/>
                  <a:cs typeface="Calibri"/>
                </a:rPr>
                <a:t>                 </a:t>
              </a:r>
              <a:r>
                <a:rPr lang="en-US" sz="1600" b="1" i="1" dirty="0">
                  <a:solidFill>
                    <a:srgbClr val="000000"/>
                  </a:solidFill>
                  <a:latin typeface="Calibri"/>
                  <a:cs typeface="Calibri"/>
                  <a:sym typeface="Wingdings"/>
                </a:rPr>
                <a:t>  </a:t>
              </a:r>
              <a:r>
                <a:rPr lang="en-US" sz="1600" b="1" i="1" dirty="0" err="1">
                  <a:solidFill>
                    <a:srgbClr val="000000"/>
                  </a:solidFill>
                  <a:latin typeface="Calibri"/>
                  <a:cs typeface="Calibri"/>
                  <a:sym typeface="Wingdings"/>
                </a:rPr>
                <a:t>instrução</a:t>
              </a:r>
              <a:r>
                <a:rPr lang="en-US" sz="1600" b="1" i="1" dirty="0">
                  <a:solidFill>
                    <a:srgbClr val="000000"/>
                  </a:solidFill>
                  <a:latin typeface="Calibri"/>
                  <a:cs typeface="Calibri"/>
                  <a:sym typeface="Wingdings"/>
                </a:rPr>
                <a:t> de triggering </a:t>
              </a:r>
              <a:endParaRPr lang="en-US" sz="1600" b="1" i="1" dirty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pPr>
                <a:buFont typeface="Wingdings" charset="0"/>
                <a:buNone/>
              </a:pPr>
              <a:r>
                <a:rPr lang="en-US" sz="1600" dirty="0">
                  <a:latin typeface="Calibri"/>
                  <a:cs typeface="Calibri"/>
                </a:rPr>
                <a:t>ON </a:t>
              </a:r>
              <a:r>
                <a:rPr lang="en-US" sz="1600" i="1" dirty="0" err="1">
                  <a:solidFill>
                    <a:srgbClr val="006600"/>
                  </a:solidFill>
                  <a:latin typeface="Calibri"/>
                  <a:cs typeface="Calibri"/>
                </a:rPr>
                <a:t>table_name</a:t>
              </a:r>
              <a:r>
                <a:rPr lang="en-US" sz="1600" i="1" dirty="0">
                  <a:solidFill>
                    <a:srgbClr val="006600"/>
                  </a:solidFill>
                  <a:latin typeface="Calibri"/>
                  <a:cs typeface="Calibri"/>
                </a:rPr>
                <a:t> (or </a:t>
              </a:r>
              <a:r>
                <a:rPr lang="en-US" sz="1600" i="1" dirty="0" err="1">
                  <a:solidFill>
                    <a:srgbClr val="006600"/>
                  </a:solidFill>
                  <a:latin typeface="Calibri"/>
                  <a:cs typeface="Calibri"/>
                </a:rPr>
                <a:t>view_name</a:t>
              </a:r>
              <a:r>
                <a:rPr lang="en-US" sz="1600" i="1" dirty="0">
                  <a:solidFill>
                    <a:srgbClr val="006600"/>
                  </a:solidFill>
                  <a:latin typeface="Calibri"/>
                  <a:cs typeface="Calibri"/>
                </a:rPr>
                <a:t>)</a:t>
              </a:r>
              <a:r>
                <a:rPr lang="en-US" sz="1600" dirty="0">
                  <a:latin typeface="Calibri"/>
                  <a:cs typeface="Calibri"/>
                </a:rPr>
                <a:t> 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sz="1600" dirty="0">
                  <a:solidFill>
                    <a:srgbClr val="006600"/>
                  </a:solidFill>
                  <a:latin typeface="Calibri"/>
                  <a:cs typeface="Calibri"/>
                </a:rPr>
                <a:t>[</a:t>
              </a:r>
              <a:r>
                <a:rPr lang="en-US" sz="1600" b="1" dirty="0">
                  <a:solidFill>
                    <a:srgbClr val="006600"/>
                  </a:solidFill>
                  <a:latin typeface="Calibri"/>
                  <a:cs typeface="Calibri"/>
                </a:rPr>
                <a:t>FOR EACH ROW[</a:t>
              </a:r>
              <a:r>
                <a:rPr lang="en-US" sz="1600" b="1" dirty="0">
                  <a:solidFill>
                    <a:srgbClr val="993300"/>
                  </a:solidFill>
                  <a:latin typeface="Calibri"/>
                  <a:cs typeface="Calibri"/>
                </a:rPr>
                <a:t>WHEN </a:t>
              </a:r>
              <a:r>
                <a:rPr lang="en-US" sz="1600" b="1" dirty="0" err="1">
                  <a:solidFill>
                    <a:srgbClr val="993300"/>
                  </a:solidFill>
                  <a:latin typeface="Calibri"/>
                  <a:cs typeface="Calibri"/>
                </a:rPr>
                <a:t>trigger_condition</a:t>
              </a:r>
              <a:r>
                <a:rPr lang="en-US" sz="1600" dirty="0">
                  <a:solidFill>
                    <a:srgbClr val="006600"/>
                  </a:solidFill>
                  <a:latin typeface="Calibri"/>
                  <a:cs typeface="Calibri"/>
                </a:rPr>
                <a:t>]]                       </a:t>
              </a:r>
              <a:r>
                <a:rPr lang="en-US" sz="1600" b="1" i="1" dirty="0">
                  <a:solidFill>
                    <a:srgbClr val="000000"/>
                  </a:solidFill>
                  <a:latin typeface="Calibri"/>
                  <a:cs typeface="Calibri"/>
                  <a:sym typeface="Wingdings"/>
                </a:rPr>
                <a:t>  </a:t>
              </a:r>
              <a:r>
                <a:rPr lang="en-US" sz="1600" b="1" i="1" dirty="0" err="1">
                  <a:solidFill>
                    <a:srgbClr val="000000"/>
                  </a:solidFill>
                  <a:latin typeface="Calibri"/>
                  <a:cs typeface="Calibri"/>
                  <a:sym typeface="Wingdings"/>
                </a:rPr>
                <a:t>restrição</a:t>
              </a:r>
              <a:endParaRPr lang="en-US" sz="1600" dirty="0">
                <a:solidFill>
                  <a:srgbClr val="006600"/>
                </a:solidFill>
                <a:latin typeface="Calibri"/>
                <a:cs typeface="Calibri"/>
              </a:endParaRPr>
            </a:p>
            <a:p>
              <a:pPr>
                <a:spcBef>
                  <a:spcPct val="0"/>
                </a:spcBef>
                <a:buFont typeface="Wingdings" charset="0"/>
                <a:buNone/>
              </a:pPr>
              <a:r>
                <a:rPr lang="en-US" sz="1600" dirty="0">
                  <a:latin typeface="Calibri"/>
                  <a:cs typeface="Calibri"/>
                </a:rPr>
                <a:t>DECLARE       </a:t>
              </a:r>
              <a:r>
                <a:rPr lang="en-US" sz="1600" dirty="0">
                  <a:solidFill>
                    <a:srgbClr val="006600"/>
                  </a:solidFill>
                  <a:latin typeface="Calibri"/>
                  <a:cs typeface="Calibri"/>
                </a:rPr>
                <a:t>(</a:t>
              </a:r>
              <a:r>
                <a:rPr lang="en-US" sz="1600" dirty="0" err="1">
                  <a:solidFill>
                    <a:srgbClr val="006600"/>
                  </a:solidFill>
                  <a:latin typeface="Calibri"/>
                  <a:cs typeface="Calibri"/>
                </a:rPr>
                <a:t>opcional</a:t>
              </a:r>
              <a:r>
                <a:rPr lang="en-US" sz="1600" dirty="0">
                  <a:solidFill>
                    <a:srgbClr val="006600"/>
                  </a:solidFill>
                  <a:latin typeface="Calibri"/>
                  <a:cs typeface="Calibri"/>
                </a:rPr>
                <a:t>)</a:t>
              </a:r>
              <a:endParaRPr lang="en-US" sz="1600" dirty="0">
                <a:latin typeface="Calibri"/>
                <a:cs typeface="Calibri"/>
              </a:endParaRPr>
            </a:p>
            <a:p>
              <a:pPr>
                <a:spcBef>
                  <a:spcPct val="0"/>
                </a:spcBef>
                <a:buFont typeface="Wingdings" charset="0"/>
                <a:buNone/>
              </a:pPr>
              <a:r>
                <a:rPr lang="en-US" sz="1600" dirty="0">
                  <a:latin typeface="Calibri"/>
                  <a:cs typeface="Calibri"/>
                </a:rPr>
                <a:t>BEGIN         </a:t>
              </a:r>
              <a:r>
                <a:rPr lang="en-US" sz="1600" dirty="0">
                  <a:solidFill>
                    <a:srgbClr val="006600"/>
                  </a:solidFill>
                  <a:latin typeface="Calibri"/>
                  <a:cs typeface="Calibri"/>
                </a:rPr>
                <a:t>(</a:t>
              </a:r>
              <a:r>
                <a:rPr lang="en-US" sz="1600" dirty="0" err="1">
                  <a:solidFill>
                    <a:srgbClr val="006600"/>
                  </a:solidFill>
                  <a:latin typeface="Calibri"/>
                  <a:cs typeface="Calibri"/>
                </a:rPr>
                <a:t>obrigatório</a:t>
              </a:r>
              <a:r>
                <a:rPr lang="en-US" sz="1600" dirty="0">
                  <a:solidFill>
                    <a:srgbClr val="006600"/>
                  </a:solidFill>
                  <a:latin typeface="Calibri"/>
                  <a:cs typeface="Calibri"/>
                </a:rPr>
                <a:t>)</a:t>
              </a:r>
            </a:p>
            <a:p>
              <a:pPr>
                <a:buFont typeface="Wingdings" charset="0"/>
                <a:buNone/>
              </a:pPr>
              <a:r>
                <a:rPr lang="en-US" sz="1600" dirty="0">
                  <a:solidFill>
                    <a:srgbClr val="006600"/>
                  </a:solidFill>
                  <a:latin typeface="Calibri"/>
                  <a:cs typeface="Calibri"/>
                </a:rPr>
                <a:t>	</a:t>
              </a:r>
              <a:r>
                <a:rPr lang="en-US" sz="1600" dirty="0" err="1">
                  <a:solidFill>
                    <a:srgbClr val="993300"/>
                  </a:solidFill>
                  <a:latin typeface="Calibri"/>
                  <a:cs typeface="Calibri"/>
                </a:rPr>
                <a:t>Executado</a:t>
              </a:r>
              <a:r>
                <a:rPr lang="en-US" sz="1600" dirty="0">
                  <a:solidFill>
                    <a:srgbClr val="993300"/>
                  </a:solidFill>
                  <a:latin typeface="Calibri"/>
                  <a:cs typeface="Calibri"/>
                </a:rPr>
                <a:t> </a:t>
              </a:r>
              <a:r>
                <a:rPr lang="en-US" sz="1600" dirty="0" err="1">
                  <a:solidFill>
                    <a:srgbClr val="993300"/>
                  </a:solidFill>
                  <a:latin typeface="Calibri"/>
                  <a:cs typeface="Calibri"/>
                </a:rPr>
                <a:t>unicamente</a:t>
              </a:r>
              <a:r>
                <a:rPr lang="en-US" sz="1600" dirty="0">
                  <a:solidFill>
                    <a:srgbClr val="993300"/>
                  </a:solidFill>
                  <a:latin typeface="Calibri"/>
                  <a:cs typeface="Calibri"/>
                </a:rPr>
                <a:t> </a:t>
              </a:r>
              <a:r>
                <a:rPr lang="en-US" sz="1600" dirty="0" err="1">
                  <a:solidFill>
                    <a:srgbClr val="993300"/>
                  </a:solidFill>
                  <a:latin typeface="Calibri"/>
                  <a:cs typeface="Calibri"/>
                </a:rPr>
                <a:t>quando</a:t>
              </a:r>
              <a:r>
                <a:rPr lang="en-US" sz="1600" dirty="0">
                  <a:solidFill>
                    <a:srgbClr val="993300"/>
                  </a:solidFill>
                  <a:latin typeface="Calibri"/>
                  <a:cs typeface="Calibri"/>
                </a:rPr>
                <a:t> a </a:t>
              </a:r>
              <a:r>
                <a:rPr lang="en-US" sz="1600" dirty="0" err="1">
                  <a:solidFill>
                    <a:srgbClr val="993300"/>
                  </a:solidFill>
                  <a:latin typeface="Calibri"/>
                  <a:cs typeface="Calibri"/>
                </a:rPr>
                <a:t>condição</a:t>
              </a:r>
              <a:r>
                <a:rPr lang="en-US" sz="1600" dirty="0">
                  <a:solidFill>
                    <a:srgbClr val="993300"/>
                  </a:solidFill>
                  <a:latin typeface="Calibri"/>
                  <a:cs typeface="Calibri"/>
                </a:rPr>
                <a:t> de Trigger </a:t>
              </a:r>
              <a:r>
                <a:rPr lang="en-US" sz="1600" dirty="0" err="1">
                  <a:solidFill>
                    <a:srgbClr val="993300"/>
                  </a:solidFill>
                  <a:latin typeface="Calibri"/>
                  <a:cs typeface="Calibri"/>
                </a:rPr>
                <a:t>é</a:t>
              </a:r>
              <a:r>
                <a:rPr lang="en-US" sz="1600" dirty="0">
                  <a:solidFill>
                    <a:srgbClr val="993300"/>
                  </a:solidFill>
                  <a:latin typeface="Calibri"/>
                  <a:cs typeface="Calibri"/>
                </a:rPr>
                <a:t>  TRUE </a:t>
              </a:r>
            </a:p>
            <a:p>
              <a:pPr>
                <a:buFont typeface="Wingdings" charset="0"/>
                <a:buNone/>
              </a:pPr>
              <a:r>
                <a:rPr lang="en-US" sz="1600" dirty="0">
                  <a:latin typeface="Calibri"/>
                  <a:cs typeface="Calibri"/>
                </a:rPr>
                <a:t>EXCEPTION     </a:t>
              </a:r>
              <a:r>
                <a:rPr lang="en-US" sz="1600" dirty="0">
                  <a:solidFill>
                    <a:srgbClr val="006600"/>
                  </a:solidFill>
                  <a:latin typeface="Calibri"/>
                  <a:cs typeface="Calibri"/>
                </a:rPr>
                <a:t>(</a:t>
              </a:r>
              <a:r>
                <a:rPr lang="en-US" sz="1600" dirty="0" err="1">
                  <a:solidFill>
                    <a:srgbClr val="006600"/>
                  </a:solidFill>
                  <a:latin typeface="Calibri"/>
                  <a:cs typeface="Calibri"/>
                </a:rPr>
                <a:t>opcional</a:t>
              </a:r>
              <a:r>
                <a:rPr lang="en-US" sz="1600" dirty="0">
                  <a:solidFill>
                    <a:srgbClr val="006600"/>
                  </a:solidFill>
                  <a:latin typeface="Calibri"/>
                  <a:cs typeface="Calibri"/>
                </a:rPr>
                <a:t>)</a:t>
              </a:r>
            </a:p>
            <a:p>
              <a:pPr>
                <a:buFont typeface="Wingdings" charset="0"/>
                <a:buNone/>
              </a:pPr>
              <a:r>
                <a:rPr lang="en-US" sz="1600" dirty="0">
                  <a:solidFill>
                    <a:srgbClr val="006600"/>
                  </a:solidFill>
                  <a:latin typeface="Calibri"/>
                  <a:cs typeface="Calibri"/>
                </a:rPr>
                <a:t>	Exception Section</a:t>
              </a:r>
            </a:p>
            <a:p>
              <a:pPr>
                <a:buFont typeface="Wingdings" charset="0"/>
                <a:buNone/>
              </a:pPr>
              <a:r>
                <a:rPr lang="en-US" sz="1600" dirty="0">
                  <a:latin typeface="Calibri"/>
                  <a:cs typeface="Calibri"/>
                </a:rPr>
                <a:t>END;          </a:t>
              </a:r>
              <a:r>
                <a:rPr lang="en-US" sz="1600" dirty="0">
                  <a:solidFill>
                    <a:srgbClr val="006600"/>
                  </a:solidFill>
                  <a:latin typeface="Calibri"/>
                  <a:cs typeface="Calibri"/>
                </a:rPr>
                <a:t>(</a:t>
              </a:r>
              <a:r>
                <a:rPr lang="en-US" sz="1600" dirty="0" err="1">
                  <a:solidFill>
                    <a:srgbClr val="006600"/>
                  </a:solidFill>
                  <a:latin typeface="Calibri"/>
                  <a:cs typeface="Calibri"/>
                </a:rPr>
                <a:t>obrigatório</a:t>
              </a:r>
              <a:r>
                <a:rPr lang="en-US" sz="1600" dirty="0">
                  <a:solidFill>
                    <a:srgbClr val="006600"/>
                  </a:solidFill>
                  <a:latin typeface="Calibri"/>
                  <a:cs typeface="Calibri"/>
                </a:rPr>
                <a:t>)</a:t>
              </a:r>
              <a:r>
                <a:rPr lang="en-US" sz="1600" i="1" dirty="0">
                  <a:solidFill>
                    <a:srgbClr val="006600"/>
                  </a:solidFill>
                  <a:latin typeface="Calibri"/>
                  <a:cs typeface="Calibri"/>
                </a:rPr>
                <a:t> </a:t>
              </a:r>
              <a:endParaRPr lang="en-US" sz="1600" dirty="0">
                <a:solidFill>
                  <a:srgbClr val="006600"/>
                </a:solidFill>
                <a:latin typeface="Calibri"/>
                <a:cs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81000" y="5500554"/>
              <a:ext cx="8305800" cy="900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 typeface="Wingdings" charset="0"/>
                <a:buNone/>
              </a:pPr>
              <a:r>
                <a:rPr lang="en-US" dirty="0">
                  <a:latin typeface="Calibri"/>
                  <a:cs typeface="Calibri"/>
                </a:rPr>
                <a:t>NOTA: Um </a:t>
              </a:r>
              <a:r>
                <a:rPr lang="en-US" i="1" dirty="0" err="1">
                  <a:latin typeface="Calibri"/>
                  <a:cs typeface="Calibri"/>
                </a:rPr>
                <a:t>trigger_event</a:t>
              </a:r>
              <a:r>
                <a:rPr lang="en-US" dirty="0">
                  <a:latin typeface="Calibri"/>
                  <a:cs typeface="Calibri"/>
                </a:rPr>
                <a:t> </a:t>
              </a:r>
              <a:r>
                <a:rPr lang="en-US" dirty="0" err="1">
                  <a:latin typeface="Calibri"/>
                  <a:cs typeface="Calibri"/>
                </a:rPr>
                <a:t>pode</a:t>
              </a:r>
              <a:r>
                <a:rPr lang="en-US" dirty="0">
                  <a:latin typeface="Calibri"/>
                  <a:cs typeface="Calibri"/>
                </a:rPr>
                <a:t> </a:t>
              </a:r>
              <a:r>
                <a:rPr lang="en-US" dirty="0" err="1">
                  <a:latin typeface="Calibri"/>
                  <a:cs typeface="Calibri"/>
                </a:rPr>
                <a:t>ser</a:t>
              </a:r>
              <a:r>
                <a:rPr lang="en-US" dirty="0">
                  <a:latin typeface="Calibri"/>
                  <a:cs typeface="Calibri"/>
                </a:rPr>
                <a:t> </a:t>
              </a:r>
              <a:r>
                <a:rPr lang="en-US" dirty="0" err="1">
                  <a:latin typeface="Calibri"/>
                  <a:cs typeface="Calibri"/>
                </a:rPr>
                <a:t>qualquer</a:t>
              </a:r>
              <a:r>
                <a:rPr lang="en-US" dirty="0">
                  <a:latin typeface="Calibri"/>
                  <a:cs typeface="Calibri"/>
                </a:rPr>
                <a:t> </a:t>
              </a:r>
              <a:r>
                <a:rPr lang="en-US" dirty="0" err="1">
                  <a:latin typeface="Calibri"/>
                  <a:cs typeface="Calibri"/>
                </a:rPr>
                <a:t>combinação</a:t>
              </a:r>
              <a:r>
                <a:rPr lang="en-US" dirty="0">
                  <a:latin typeface="Calibri"/>
                  <a:cs typeface="Calibri"/>
                </a:rPr>
                <a:t> de um INSERT, DELETE e/</a:t>
              </a:r>
              <a:r>
                <a:rPr lang="en-US" dirty="0" err="1">
                  <a:latin typeface="Calibri"/>
                  <a:cs typeface="Calibri"/>
                </a:rPr>
                <a:t>ou</a:t>
              </a:r>
              <a:r>
                <a:rPr lang="en-US" dirty="0">
                  <a:latin typeface="Calibri"/>
                  <a:cs typeface="Calibri"/>
                </a:rPr>
                <a:t> UPDATE </a:t>
              </a:r>
              <a:r>
                <a:rPr lang="en-US" dirty="0" err="1">
                  <a:latin typeface="Calibri"/>
                  <a:cs typeface="Calibri"/>
                </a:rPr>
                <a:t>numa</a:t>
              </a:r>
              <a:r>
                <a:rPr lang="en-US" dirty="0">
                  <a:latin typeface="Calibri"/>
                  <a:cs typeface="Calibri"/>
                </a:rPr>
                <a:t> </a:t>
              </a:r>
              <a:r>
                <a:rPr lang="en-US" dirty="0" err="1">
                  <a:latin typeface="Calibri"/>
                  <a:cs typeface="Calibri"/>
                </a:rPr>
                <a:t>tabela</a:t>
              </a:r>
              <a:r>
                <a:rPr lang="en-US" dirty="0">
                  <a:latin typeface="Calibri"/>
                  <a:cs typeface="Calibri"/>
                </a:rPr>
                <a:t> </a:t>
              </a:r>
              <a:r>
                <a:rPr lang="en-US" dirty="0" err="1">
                  <a:latin typeface="Calibri"/>
                  <a:cs typeface="Calibri"/>
                </a:rPr>
                <a:t>ou</a:t>
              </a:r>
              <a:r>
                <a:rPr lang="en-US" dirty="0">
                  <a:latin typeface="Calibri"/>
                  <a:cs typeface="Calibri"/>
                </a:rPr>
                <a:t> view</a:t>
              </a: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6019800" y="3276600"/>
              <a:ext cx="685800" cy="19050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58000" y="3925669"/>
              <a:ext cx="1828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latin typeface="Calibri"/>
                  <a:cs typeface="Calibri"/>
                </a:rPr>
                <a:t>ação</a:t>
              </a:r>
              <a:r>
                <a:rPr lang="en-US" sz="1600" b="1" dirty="0">
                  <a:latin typeface="Calibri"/>
                  <a:cs typeface="Calibri"/>
                </a:rPr>
                <a:t> </a:t>
              </a:r>
              <a:r>
                <a:rPr lang="en-US" sz="1600" b="1" dirty="0" err="1">
                  <a:latin typeface="Calibri"/>
                  <a:cs typeface="Calibri"/>
                </a:rPr>
                <a:t>ou</a:t>
              </a:r>
              <a:r>
                <a:rPr lang="en-US" sz="1600" b="1" dirty="0">
                  <a:latin typeface="Calibri"/>
                  <a:cs typeface="Calibri"/>
                </a:rPr>
                <a:t> </a:t>
              </a:r>
              <a:r>
                <a:rPr lang="en-US" sz="1600" b="1" dirty="0" err="1">
                  <a:latin typeface="Calibri"/>
                  <a:cs typeface="Calibri"/>
                </a:rPr>
                <a:t>corpo</a:t>
              </a:r>
              <a:r>
                <a:rPr lang="en-US" sz="1600" b="1" dirty="0">
                  <a:latin typeface="Calibri"/>
                  <a:cs typeface="Calibri"/>
                </a:rPr>
                <a:t> do trigger </a:t>
              </a:r>
            </a:p>
          </p:txBody>
        </p:sp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4EAC019E-E48E-A04D-9FFB-A697626AC586}"/>
              </a:ext>
            </a:extLst>
          </p:cNvPr>
          <p:cNvSpPr txBox="1">
            <a:spLocks noChangeArrowheads="1"/>
          </p:cNvSpPr>
          <p:nvPr/>
        </p:nvSpPr>
        <p:spPr>
          <a:xfrm>
            <a:off x="16764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>
                <a:solidFill>
                  <a:schemeClr val="bg1"/>
                </a:solidFill>
                <a:latin typeface="Garamond"/>
                <a:cs typeface="Garamond"/>
              </a:rPr>
              <a:t>- TRIGGERS</a:t>
            </a:r>
            <a:endParaRPr lang="pt-PT" dirty="0">
              <a:solidFill>
                <a:schemeClr val="bg1"/>
              </a:solidFill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36235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1100"/>
            <a:ext cx="8229600" cy="4495800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Quando se define um </a:t>
            </a:r>
            <a:r>
              <a:rPr lang="pt-PT" sz="1600" dirty="0" err="1">
                <a:latin typeface="Calibri"/>
                <a:cs typeface="Calibri"/>
              </a:rPr>
              <a:t>Trigger</a:t>
            </a:r>
            <a:r>
              <a:rPr lang="pt-PT" sz="1600" dirty="0">
                <a:latin typeface="Calibri"/>
                <a:cs typeface="Calibri"/>
              </a:rPr>
              <a:t> é possível especificar se este deve ser executado:</a:t>
            </a:r>
          </a:p>
          <a:p>
            <a:pPr marL="0" indent="0">
              <a:buSzPct val="100000"/>
              <a:buNone/>
            </a:pPr>
            <a:r>
              <a:rPr lang="pt-PT" sz="1600" dirty="0">
                <a:latin typeface="Calibri"/>
                <a:cs typeface="Calibri"/>
              </a:rPr>
              <a:t> </a:t>
            </a:r>
          </a:p>
          <a:p>
            <a:pPr marL="723900" lvl="1" indent="-379413">
              <a:buSzPct val="100000"/>
              <a:buFont typeface="Wingdings" pitchFamily="2" charset="2"/>
              <a:buChar char="Ø"/>
            </a:pPr>
            <a:r>
              <a:rPr lang="pt-PT" sz="1600" u="sng" dirty="0">
                <a:solidFill>
                  <a:srgbClr val="FF0000"/>
                </a:solidFill>
                <a:latin typeface="Calibri"/>
                <a:cs typeface="Calibri"/>
              </a:rPr>
              <a:t>para cada linha</a:t>
            </a:r>
            <a:r>
              <a:rPr lang="pt-PT" sz="1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pt-PT" sz="1600" dirty="0">
                <a:latin typeface="Calibri"/>
                <a:cs typeface="Calibri"/>
              </a:rPr>
              <a:t>afectada pela instrução de </a:t>
            </a:r>
            <a:r>
              <a:rPr lang="pt-PT" sz="1600" dirty="0" err="1">
                <a:latin typeface="Calibri"/>
                <a:cs typeface="Calibri"/>
              </a:rPr>
              <a:t>triggering</a:t>
            </a:r>
            <a:r>
              <a:rPr lang="pt-PT" sz="1600" dirty="0">
                <a:latin typeface="Calibri"/>
                <a:cs typeface="Calibri"/>
              </a:rPr>
              <a:t>, tal como um </a:t>
            </a:r>
            <a:r>
              <a:rPr lang="pt-PT" sz="1600" dirty="0" err="1">
                <a:latin typeface="Calibri"/>
                <a:cs typeface="Calibri"/>
              </a:rPr>
              <a:t>Update</a:t>
            </a:r>
            <a:r>
              <a:rPr lang="pt-PT" sz="1600" dirty="0">
                <a:latin typeface="Calibri"/>
                <a:cs typeface="Calibri"/>
              </a:rPr>
              <a:t> </a:t>
            </a:r>
            <a:r>
              <a:rPr lang="pt-PT" sz="1600" dirty="0" err="1">
                <a:latin typeface="Calibri"/>
                <a:cs typeface="Calibri"/>
              </a:rPr>
              <a:t>statement</a:t>
            </a:r>
            <a:r>
              <a:rPr lang="pt-PT" sz="1600" dirty="0">
                <a:latin typeface="Calibri"/>
                <a:cs typeface="Calibri"/>
              </a:rPr>
              <a:t> que </a:t>
            </a:r>
            <a:r>
              <a:rPr lang="pt-PT" sz="1600" dirty="0" err="1">
                <a:latin typeface="Calibri"/>
                <a:cs typeface="Calibri"/>
              </a:rPr>
              <a:t>actualiza</a:t>
            </a:r>
            <a:r>
              <a:rPr lang="pt-PT" sz="1600" dirty="0">
                <a:latin typeface="Calibri"/>
                <a:cs typeface="Calibri"/>
              </a:rPr>
              <a:t> ‘n’ linhas. (</a:t>
            </a:r>
            <a:r>
              <a:rPr lang="pt-PT" sz="1600" dirty="0" err="1">
                <a:latin typeface="Calibri"/>
                <a:cs typeface="Calibri"/>
              </a:rPr>
              <a:t>triggers</a:t>
            </a:r>
            <a:r>
              <a:rPr lang="pt-PT" sz="1600" dirty="0">
                <a:latin typeface="Calibri"/>
                <a:cs typeface="Calibri"/>
              </a:rPr>
              <a:t> de linha) </a:t>
            </a:r>
          </a:p>
          <a:p>
            <a:pPr marL="723900" lvl="1" indent="-379413">
              <a:buSzPct val="100000"/>
              <a:buFont typeface="Wingdings" pitchFamily="2" charset="2"/>
              <a:buChar char="Ø"/>
            </a:pPr>
            <a:r>
              <a:rPr lang="pt-PT" sz="1600" u="sng" dirty="0">
                <a:solidFill>
                  <a:srgbClr val="FF0000"/>
                </a:solidFill>
                <a:latin typeface="Calibri"/>
                <a:cs typeface="Calibri"/>
              </a:rPr>
              <a:t>para cada instrução</a:t>
            </a:r>
            <a:r>
              <a:rPr lang="pt-PT" sz="1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pt-PT" sz="1600" dirty="0">
                <a:latin typeface="Calibri"/>
                <a:cs typeface="Calibri"/>
              </a:rPr>
              <a:t>de </a:t>
            </a:r>
            <a:r>
              <a:rPr lang="pt-PT" sz="1600" dirty="0" err="1">
                <a:latin typeface="Calibri"/>
                <a:cs typeface="Calibri"/>
              </a:rPr>
              <a:t>triggering</a:t>
            </a:r>
            <a:r>
              <a:rPr lang="pt-PT" sz="1600" dirty="0">
                <a:latin typeface="Calibri"/>
                <a:cs typeface="Calibri"/>
              </a:rPr>
              <a:t>, independentemente do numero de linhas que afecte (</a:t>
            </a:r>
            <a:r>
              <a:rPr lang="pt-PT" sz="1600" dirty="0" err="1">
                <a:latin typeface="Calibri"/>
                <a:cs typeface="Calibri"/>
              </a:rPr>
              <a:t>triggers</a:t>
            </a:r>
            <a:r>
              <a:rPr lang="pt-PT" sz="1600" dirty="0">
                <a:latin typeface="Calibri"/>
                <a:cs typeface="Calibri"/>
              </a:rPr>
              <a:t> de instrução) </a:t>
            </a:r>
          </a:p>
          <a:p>
            <a:pPr marL="723900" lvl="1" indent="-379413">
              <a:buSzPct val="100000"/>
              <a:buFont typeface="Wingdings" pitchFamily="2" charset="2"/>
              <a:buChar char="Ø"/>
            </a:pPr>
            <a:r>
              <a:rPr lang="pt-PT" sz="1600" u="sng" dirty="0">
                <a:latin typeface="Calibri"/>
                <a:cs typeface="Calibri"/>
              </a:rPr>
              <a:t>a</a:t>
            </a:r>
            <a:r>
              <a:rPr lang="pt-PT" sz="1600" u="sng" dirty="0">
                <a:solidFill>
                  <a:srgbClr val="FF0000"/>
                </a:solidFill>
                <a:latin typeface="Calibri"/>
                <a:cs typeface="Calibri"/>
              </a:rPr>
              <a:t>ntes</a:t>
            </a:r>
            <a:r>
              <a:rPr lang="pt-PT" sz="1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pt-PT" sz="1600" dirty="0">
                <a:latin typeface="Calibri"/>
                <a:cs typeface="Calibri"/>
              </a:rPr>
              <a:t>da instrução de </a:t>
            </a:r>
            <a:r>
              <a:rPr lang="pt-PT" sz="1600" dirty="0" err="1">
                <a:latin typeface="Calibri"/>
                <a:cs typeface="Calibri"/>
              </a:rPr>
              <a:t>triggering</a:t>
            </a:r>
            <a:r>
              <a:rPr lang="pt-PT" sz="1600" dirty="0">
                <a:latin typeface="Calibri"/>
                <a:cs typeface="Calibri"/>
              </a:rPr>
              <a:t> </a:t>
            </a:r>
          </a:p>
          <a:p>
            <a:pPr marL="723900" lvl="1" indent="-379413">
              <a:buSzPct val="100000"/>
              <a:buFont typeface="Wingdings" pitchFamily="2" charset="2"/>
              <a:buChar char="Ø"/>
            </a:pPr>
            <a:r>
              <a:rPr lang="pt-PT" sz="1600" u="sng" dirty="0">
                <a:solidFill>
                  <a:srgbClr val="FF0000"/>
                </a:solidFill>
                <a:latin typeface="Calibri"/>
                <a:cs typeface="Calibri"/>
              </a:rPr>
              <a:t>depois</a:t>
            </a:r>
            <a:r>
              <a:rPr lang="pt-PT" sz="1600" dirty="0">
                <a:latin typeface="Calibri"/>
                <a:cs typeface="Calibri"/>
              </a:rPr>
              <a:t> da instrução de </a:t>
            </a:r>
            <a:r>
              <a:rPr lang="pt-PT" sz="1600" dirty="0" err="1">
                <a:latin typeface="Calibri"/>
                <a:cs typeface="Calibri"/>
              </a:rPr>
              <a:t>triggering</a:t>
            </a:r>
            <a:r>
              <a:rPr lang="pt-PT" sz="1600" dirty="0">
                <a:latin typeface="Calibri"/>
                <a:cs typeface="Calibri"/>
              </a:rPr>
              <a:t> </a:t>
            </a:r>
          </a:p>
          <a:p>
            <a:pPr marL="723900" lvl="1" indent="-379413">
              <a:buSzPct val="100000"/>
              <a:buFont typeface="Wingdings" pitchFamily="2" charset="2"/>
              <a:buChar char="Ø"/>
            </a:pPr>
            <a:endParaRPr lang="pt-PT" sz="1050" dirty="0">
              <a:latin typeface="Calibri"/>
              <a:cs typeface="Calibri"/>
            </a:endParaRPr>
          </a:p>
          <a:p>
            <a:pPr>
              <a:buSzPct val="100000"/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É possível ter vários </a:t>
            </a:r>
            <a:r>
              <a:rPr lang="pt-PT" sz="1600" dirty="0" err="1">
                <a:latin typeface="Calibri"/>
                <a:cs typeface="Calibri"/>
              </a:rPr>
              <a:t>triggers</a:t>
            </a:r>
            <a:r>
              <a:rPr lang="pt-PT" sz="1600" dirty="0">
                <a:latin typeface="Calibri"/>
                <a:cs typeface="Calibri"/>
              </a:rPr>
              <a:t> do mesmo tipo para a mesma tabela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F99ABE-32A1-E048-9383-CF3190B3CF64}"/>
              </a:ext>
            </a:extLst>
          </p:cNvPr>
          <p:cNvSpPr txBox="1">
            <a:spLocks noChangeArrowheads="1"/>
          </p:cNvSpPr>
          <p:nvPr/>
        </p:nvSpPr>
        <p:spPr>
          <a:xfrm>
            <a:off x="16764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>
                <a:solidFill>
                  <a:schemeClr val="bg1"/>
                </a:solidFill>
                <a:latin typeface="Garamond"/>
                <a:cs typeface="Garamond"/>
              </a:rPr>
              <a:t>- TIPO DE TRIGGERS</a:t>
            </a:r>
          </a:p>
        </p:txBody>
      </p:sp>
    </p:spTree>
    <p:extLst>
      <p:ext uri="{BB962C8B-B14F-4D97-AF65-F5344CB8AC3E}">
        <p14:creationId xmlns:p14="http://schemas.microsoft.com/office/powerpoint/2010/main" val="404374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343400" y="1372891"/>
            <a:ext cx="4800600" cy="546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A opção, </a:t>
            </a:r>
            <a:r>
              <a:rPr lang="pt-PT" sz="1600" b="1" dirty="0">
                <a:solidFill>
                  <a:srgbClr val="FF0000"/>
                </a:solidFill>
                <a:latin typeface="Calibri"/>
                <a:cs typeface="Calibri"/>
              </a:rPr>
              <a:t>FOR EACH ROW  </a:t>
            </a:r>
            <a:r>
              <a:rPr lang="pt-PT" sz="1600" dirty="0">
                <a:latin typeface="Calibri"/>
                <a:cs typeface="Calibri"/>
              </a:rPr>
              <a:t>quando especificada, "dispara” o </a:t>
            </a:r>
            <a:r>
              <a:rPr lang="pt-PT" sz="1600" dirty="0" err="1">
                <a:latin typeface="Calibri"/>
                <a:cs typeface="Calibri"/>
              </a:rPr>
              <a:t>trigger</a:t>
            </a:r>
            <a:r>
              <a:rPr lang="pt-PT" sz="1600" dirty="0">
                <a:latin typeface="Calibri"/>
                <a:cs typeface="Calibri"/>
              </a:rPr>
              <a:t> em cada registo afectado pela instrução de </a:t>
            </a:r>
            <a:r>
              <a:rPr lang="pt-PT" sz="1600" dirty="0" err="1">
                <a:latin typeface="Calibri"/>
                <a:cs typeface="Calibri"/>
              </a:rPr>
              <a:t>triggering</a:t>
            </a:r>
            <a:r>
              <a:rPr lang="pt-PT" sz="1600" dirty="0">
                <a:latin typeface="Calibri"/>
                <a:cs typeface="Calibri"/>
              </a:rPr>
              <a:t>.</a:t>
            </a:r>
            <a:endParaRPr lang="pt-PT" sz="700" dirty="0">
              <a:latin typeface="Calibri"/>
              <a:cs typeface="Calibri"/>
            </a:endParaRPr>
          </a:p>
          <a:p>
            <a:pPr>
              <a:buSzPct val="100000"/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A ausência desta opção indica que o </a:t>
            </a:r>
            <a:r>
              <a:rPr lang="pt-PT" sz="1600" dirty="0" err="1">
                <a:latin typeface="Calibri"/>
                <a:cs typeface="Calibri"/>
              </a:rPr>
              <a:t>trigger</a:t>
            </a:r>
            <a:r>
              <a:rPr lang="pt-PT" sz="1600" dirty="0">
                <a:latin typeface="Calibri"/>
                <a:cs typeface="Calibri"/>
              </a:rPr>
              <a:t> só é executado uma única vez para cada instrução e não separadamente para cada registo </a:t>
            </a:r>
            <a:r>
              <a:rPr lang="pt-PT" sz="1600" dirty="0" err="1">
                <a:latin typeface="Calibri"/>
                <a:cs typeface="Calibri"/>
              </a:rPr>
              <a:t>afectado</a:t>
            </a:r>
            <a:r>
              <a:rPr lang="pt-PT" sz="1600" dirty="0">
                <a:latin typeface="Calibri"/>
                <a:cs typeface="Calibri"/>
              </a:rPr>
              <a:t> </a:t>
            </a:r>
            <a:endParaRPr lang="pt-PT" sz="800" dirty="0">
              <a:latin typeface="Calibri"/>
              <a:cs typeface="Calibri"/>
            </a:endParaRPr>
          </a:p>
          <a:p>
            <a:pPr>
              <a:buSzPct val="100000"/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Quando se especifica  com uma condição (cláusula WHEN)</a:t>
            </a:r>
            <a:endParaRPr lang="pt-PT" sz="1400" dirty="0">
              <a:latin typeface="Calibri"/>
              <a:cs typeface="Calibri"/>
            </a:endParaRPr>
          </a:p>
          <a:p>
            <a:pPr lvl="1">
              <a:lnSpc>
                <a:spcPct val="140000"/>
              </a:lnSpc>
              <a:buFont typeface="Wingdings" pitchFamily="2" charset="2"/>
              <a:buChar char="Ø"/>
            </a:pPr>
            <a:r>
              <a:rPr lang="pt-PT" sz="1400" dirty="0">
                <a:latin typeface="Calibri"/>
                <a:cs typeface="Calibri"/>
              </a:rPr>
              <a:t>a condição será avaliada para todos os registos afectados pelo </a:t>
            </a:r>
            <a:r>
              <a:rPr lang="pt-PT" sz="1400" dirty="0" err="1">
                <a:latin typeface="Calibri"/>
                <a:cs typeface="Calibri"/>
              </a:rPr>
              <a:t>trigger</a:t>
            </a:r>
            <a:r>
              <a:rPr lang="pt-PT" sz="1400" dirty="0">
                <a:latin typeface="Calibri"/>
                <a:cs typeface="Calibri"/>
              </a:rPr>
              <a:t>. Se a avaliação resultar em TRUE para o registo, então a ação do </a:t>
            </a:r>
            <a:r>
              <a:rPr lang="pt-PT" sz="1400" dirty="0" err="1">
                <a:latin typeface="Calibri"/>
                <a:cs typeface="Calibri"/>
              </a:rPr>
              <a:t>trigger</a:t>
            </a:r>
            <a:r>
              <a:rPr lang="pt-PT" sz="1400" dirty="0">
                <a:latin typeface="Calibri"/>
                <a:cs typeface="Calibri"/>
              </a:rPr>
              <a:t> é executada em relação a esse registo, caso contrário não será executada. 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Ø"/>
            </a:pPr>
            <a:r>
              <a:rPr lang="pt-PT" sz="1400" dirty="0">
                <a:latin typeface="Calibri"/>
                <a:cs typeface="Calibri"/>
              </a:rPr>
              <a:t>A expressão na cláusula WHEN deve ser uma expressão SQL e não pode incluir </a:t>
            </a:r>
            <a:r>
              <a:rPr lang="pt-PT" sz="1400" dirty="0" err="1">
                <a:latin typeface="Calibri"/>
                <a:cs typeface="Calibri"/>
              </a:rPr>
              <a:t>subqueries</a:t>
            </a:r>
            <a:r>
              <a:rPr lang="pt-PT" sz="1400" dirty="0">
                <a:latin typeface="Calibri"/>
                <a:cs typeface="Calibri"/>
              </a:rPr>
              <a:t>; </a:t>
            </a:r>
          </a:p>
          <a:p>
            <a:pPr>
              <a:buFont typeface="Wingdings" pitchFamily="2" charset="2"/>
              <a:buChar char="Ø"/>
            </a:pPr>
            <a:endParaRPr lang="pt-BR" sz="1200" dirty="0"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DEC3514-746F-5C40-B69D-2992085DC1A5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228600"/>
            <a:ext cx="57912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>
                <a:solidFill>
                  <a:schemeClr val="bg1"/>
                </a:solidFill>
                <a:latin typeface="Garamond"/>
                <a:cs typeface="Garamond"/>
              </a:rPr>
              <a:t>–TRIGGER DE LINHA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EE7CA5A-4404-104C-8B1A-603C5EAA7F4B}"/>
              </a:ext>
            </a:extLst>
          </p:cNvPr>
          <p:cNvSpPr txBox="1">
            <a:spLocks noChangeArrowheads="1"/>
          </p:cNvSpPr>
          <p:nvPr/>
        </p:nvSpPr>
        <p:spPr>
          <a:xfrm>
            <a:off x="205353" y="1295400"/>
            <a:ext cx="4114800" cy="5257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8" indent="-31750">
              <a:lnSpc>
                <a:spcPct val="200000"/>
              </a:lnSpc>
              <a:buFont typeface="Wingdings" charset="0"/>
              <a:buNone/>
            </a:pPr>
            <a:r>
              <a:rPr lang="en-US" sz="1600" dirty="0">
                <a:latin typeface="Calibri"/>
                <a:cs typeface="Calibri"/>
              </a:rPr>
              <a:t>CREATE OR REPLACE TRIGGER </a:t>
            </a:r>
            <a:r>
              <a:rPr lang="pt-BR" sz="1600" dirty="0" err="1">
                <a:latin typeface="Calibri"/>
                <a:cs typeface="Calibri"/>
              </a:rPr>
              <a:t>testa_salario</a:t>
            </a:r>
            <a:r>
              <a:rPr lang="pt-BR" sz="1600" dirty="0">
                <a:latin typeface="Calibri"/>
                <a:cs typeface="Calibri"/>
              </a:rPr>
              <a:t>  </a:t>
            </a:r>
          </a:p>
          <a:p>
            <a:pPr marL="46038" indent="-31750">
              <a:lnSpc>
                <a:spcPct val="200000"/>
              </a:lnSpc>
              <a:buFont typeface="Wingdings" charset="0"/>
              <a:buNone/>
            </a:pPr>
            <a:r>
              <a:rPr lang="pt-BR" sz="1600" dirty="0">
                <a:latin typeface="Calibri"/>
                <a:cs typeface="Calibri"/>
              </a:rPr>
              <a:t>   </a:t>
            </a:r>
            <a:r>
              <a:rPr lang="pt-BR" sz="1600" b="1" dirty="0">
                <a:latin typeface="Calibri"/>
                <a:cs typeface="Calibri"/>
              </a:rPr>
              <a:t> BEFORE INSERT OR UPDATE </a:t>
            </a:r>
            <a:r>
              <a:rPr lang="pt-BR" sz="1600" b="1" dirty="0" err="1">
                <a:latin typeface="Calibri"/>
                <a:cs typeface="Calibri"/>
              </a:rPr>
              <a:t>before</a:t>
            </a:r>
            <a:r>
              <a:rPr lang="pt-BR" sz="1600" b="1" dirty="0">
                <a:latin typeface="Calibri"/>
                <a:cs typeface="Calibri"/>
              </a:rPr>
              <a:t> </a:t>
            </a:r>
            <a:r>
              <a:rPr lang="pt-BR" sz="1600" b="1" dirty="0" err="1">
                <a:latin typeface="Calibri"/>
                <a:cs typeface="Calibri"/>
              </a:rPr>
              <a:t>insert</a:t>
            </a:r>
            <a:r>
              <a:rPr lang="pt-BR" sz="1600" b="1" dirty="0">
                <a:latin typeface="Calibri"/>
                <a:cs typeface="Calibri"/>
              </a:rPr>
              <a:t> </a:t>
            </a:r>
            <a:r>
              <a:rPr lang="pt-BR" sz="1600" dirty="0" err="1">
                <a:latin typeface="Calibri"/>
                <a:cs typeface="Calibri"/>
              </a:rPr>
              <a:t>of</a:t>
            </a:r>
            <a:r>
              <a:rPr lang="pt-BR" sz="1600" dirty="0">
                <a:latin typeface="Calibri"/>
                <a:cs typeface="Calibri"/>
              </a:rPr>
              <a:t> salario </a:t>
            </a:r>
            <a:r>
              <a:rPr lang="pt-BR" sz="1600" dirty="0" err="1">
                <a:latin typeface="Calibri"/>
                <a:cs typeface="Calibri"/>
              </a:rPr>
              <a:t>on</a:t>
            </a:r>
            <a:r>
              <a:rPr lang="pt-BR" sz="1600" dirty="0">
                <a:latin typeface="Calibri"/>
                <a:cs typeface="Calibri"/>
              </a:rPr>
              <a:t> </a:t>
            </a:r>
            <a:r>
              <a:rPr lang="pt-BR" sz="1600" dirty="0" err="1">
                <a:latin typeface="Calibri"/>
                <a:cs typeface="Calibri"/>
              </a:rPr>
              <a:t>funcionario</a:t>
            </a:r>
            <a:r>
              <a:rPr lang="pt-BR" sz="1600" dirty="0">
                <a:latin typeface="Calibri"/>
                <a:cs typeface="Calibri"/>
              </a:rPr>
              <a:t> </a:t>
            </a:r>
          </a:p>
          <a:p>
            <a:pPr marL="46038" indent="-31750">
              <a:lnSpc>
                <a:spcPct val="200000"/>
              </a:lnSpc>
              <a:buFont typeface="Wingdings" charset="0"/>
              <a:buNone/>
            </a:pPr>
            <a:r>
              <a:rPr lang="pt-BR" sz="1600" dirty="0">
                <a:latin typeface="Calibri"/>
                <a:cs typeface="Calibri"/>
              </a:rPr>
              <a:t> </a:t>
            </a:r>
            <a:r>
              <a:rPr lang="pt-BR" sz="1600" b="1" dirty="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lang="pt-BR" sz="1600" b="1" dirty="0" err="1">
                <a:solidFill>
                  <a:srgbClr val="FF0000"/>
                </a:solidFill>
                <a:latin typeface="Calibri"/>
                <a:cs typeface="Calibri"/>
              </a:rPr>
              <a:t>each</a:t>
            </a:r>
            <a:r>
              <a:rPr lang="pt-BR" sz="16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pt-BR" sz="1600" b="1" dirty="0" err="1">
                <a:solidFill>
                  <a:srgbClr val="FF0000"/>
                </a:solidFill>
                <a:latin typeface="Calibri"/>
                <a:cs typeface="Calibri"/>
              </a:rPr>
              <a:t>row</a:t>
            </a:r>
            <a:endParaRPr lang="pt-BR" sz="16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46038" indent="-31750">
              <a:lnSpc>
                <a:spcPct val="160000"/>
              </a:lnSpc>
              <a:buFont typeface="Wingdings" charset="0"/>
              <a:buNone/>
            </a:pPr>
            <a:r>
              <a:rPr lang="pt-BR" sz="1600" dirty="0">
                <a:latin typeface="Calibri"/>
                <a:cs typeface="Calibri"/>
              </a:rPr>
              <a:t> </a:t>
            </a:r>
            <a:r>
              <a:rPr lang="pt-BR" sz="1600" dirty="0" err="1">
                <a:latin typeface="Calibri"/>
                <a:cs typeface="Calibri"/>
              </a:rPr>
              <a:t>begin</a:t>
            </a:r>
            <a:endParaRPr lang="pt-BR" sz="1600" dirty="0">
              <a:latin typeface="Calibri"/>
              <a:cs typeface="Calibri"/>
            </a:endParaRPr>
          </a:p>
          <a:p>
            <a:pPr marL="46038" indent="-31750">
              <a:lnSpc>
                <a:spcPct val="160000"/>
              </a:lnSpc>
              <a:buFont typeface="Wingdings" charset="0"/>
              <a:buNone/>
            </a:pPr>
            <a:r>
              <a:rPr lang="pt-BR" sz="1600" dirty="0">
                <a:latin typeface="Calibri"/>
                <a:cs typeface="Calibri"/>
              </a:rPr>
              <a:t>    </a:t>
            </a:r>
            <a:r>
              <a:rPr lang="pt-BR" sz="1600" dirty="0" err="1">
                <a:latin typeface="Calibri"/>
                <a:cs typeface="Calibri"/>
              </a:rPr>
              <a:t>if</a:t>
            </a:r>
            <a:r>
              <a:rPr lang="pt-BR" sz="1600" dirty="0">
                <a:latin typeface="Calibri"/>
                <a:cs typeface="Calibri"/>
              </a:rPr>
              <a:t> :</a:t>
            </a:r>
            <a:r>
              <a:rPr lang="pt-BR" sz="1600" dirty="0" err="1">
                <a:latin typeface="Calibri"/>
                <a:cs typeface="Calibri"/>
              </a:rPr>
              <a:t>new.salario</a:t>
            </a:r>
            <a:r>
              <a:rPr lang="pt-BR" sz="1600" dirty="0">
                <a:latin typeface="Calibri"/>
                <a:cs typeface="Calibri"/>
              </a:rPr>
              <a:t> &gt; 8000 </a:t>
            </a:r>
            <a:r>
              <a:rPr lang="pt-BR" sz="1600" dirty="0" err="1">
                <a:latin typeface="Calibri"/>
                <a:cs typeface="Calibri"/>
              </a:rPr>
              <a:t>then</a:t>
            </a:r>
            <a:endParaRPr lang="pt-BR" sz="1600" dirty="0">
              <a:latin typeface="Calibri"/>
              <a:cs typeface="Calibri"/>
            </a:endParaRPr>
          </a:p>
          <a:p>
            <a:pPr marL="46038" indent="-31750">
              <a:lnSpc>
                <a:spcPct val="160000"/>
              </a:lnSpc>
              <a:buFont typeface="Wingdings" charset="0"/>
              <a:buNone/>
            </a:pPr>
            <a:r>
              <a:rPr lang="pt-BR" sz="1600" dirty="0">
                <a:latin typeface="Calibri"/>
                <a:cs typeface="Calibri"/>
              </a:rPr>
              <a:t>         </a:t>
            </a:r>
            <a:r>
              <a:rPr lang="pt-BR" sz="1600" dirty="0" err="1">
                <a:latin typeface="Calibri"/>
                <a:cs typeface="Calibri"/>
              </a:rPr>
              <a:t>raise_application_error</a:t>
            </a:r>
            <a:r>
              <a:rPr lang="pt-BR" sz="1600" dirty="0">
                <a:latin typeface="Calibri"/>
                <a:cs typeface="Calibri"/>
              </a:rPr>
              <a:t>(-20000,'VALOR INCORRETO');</a:t>
            </a:r>
          </a:p>
          <a:p>
            <a:pPr marL="46038" indent="-31750">
              <a:lnSpc>
                <a:spcPct val="160000"/>
              </a:lnSpc>
              <a:buFont typeface="Wingdings" charset="0"/>
              <a:buNone/>
            </a:pPr>
            <a:r>
              <a:rPr lang="pt-BR" sz="1600" dirty="0">
                <a:latin typeface="Calibri"/>
                <a:cs typeface="Calibri"/>
              </a:rPr>
              <a:t>    </a:t>
            </a:r>
            <a:r>
              <a:rPr lang="pt-BR" sz="1600" dirty="0" err="1">
                <a:latin typeface="Calibri"/>
                <a:cs typeface="Calibri"/>
              </a:rPr>
              <a:t>end</a:t>
            </a:r>
            <a:r>
              <a:rPr lang="pt-BR" sz="1600" dirty="0">
                <a:latin typeface="Calibri"/>
                <a:cs typeface="Calibri"/>
              </a:rPr>
              <a:t> </a:t>
            </a:r>
            <a:r>
              <a:rPr lang="pt-BR" sz="1600" dirty="0" err="1">
                <a:latin typeface="Calibri"/>
                <a:cs typeface="Calibri"/>
              </a:rPr>
              <a:t>if</a:t>
            </a:r>
            <a:r>
              <a:rPr lang="pt-BR" sz="1600" dirty="0">
                <a:latin typeface="Calibri"/>
                <a:cs typeface="Calibri"/>
              </a:rPr>
              <a:t>;</a:t>
            </a:r>
          </a:p>
          <a:p>
            <a:pPr marL="46038" indent="-31750">
              <a:lnSpc>
                <a:spcPct val="160000"/>
              </a:lnSpc>
              <a:buFont typeface="Wingdings" charset="0"/>
              <a:buNone/>
            </a:pPr>
            <a:r>
              <a:rPr lang="pt-BR" sz="1600" dirty="0">
                <a:latin typeface="Calibri"/>
                <a:cs typeface="Calibri"/>
              </a:rPr>
              <a:t> </a:t>
            </a:r>
            <a:r>
              <a:rPr lang="pt-BR" sz="1600" dirty="0" err="1">
                <a:latin typeface="Calibri"/>
                <a:cs typeface="Calibri"/>
              </a:rPr>
              <a:t>end</a:t>
            </a:r>
            <a:r>
              <a:rPr lang="pt-BR" sz="1600" dirty="0">
                <a:latin typeface="Calibri"/>
                <a:cs typeface="Calibri"/>
              </a:rPr>
              <a:t>;</a:t>
            </a:r>
          </a:p>
          <a:p>
            <a:pPr marL="46038" indent="-31750">
              <a:lnSpc>
                <a:spcPct val="200000"/>
              </a:lnSpc>
              <a:buFont typeface="Wingdings" charset="0"/>
              <a:buNone/>
            </a:pPr>
            <a:r>
              <a:rPr lang="pt-BR" sz="1600" dirty="0">
                <a:latin typeface="Calibri"/>
                <a:cs typeface="Calibri"/>
              </a:rPr>
              <a:t>/</a:t>
            </a:r>
          </a:p>
          <a:p>
            <a:pPr>
              <a:lnSpc>
                <a:spcPct val="140000"/>
              </a:lnSpc>
              <a:buFont typeface="Wingdings" charset="0"/>
              <a:buNone/>
            </a:pPr>
            <a:endParaRPr lang="pt-BR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409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8200" y="1165340"/>
            <a:ext cx="4343400" cy="5247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Tem a finalidade de tratar a execução de ações sobre tabelas independentemente de quantas linhas forem afetadas.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pt-PT" sz="1000" dirty="0">
              <a:latin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 Através deste tipo de </a:t>
            </a:r>
            <a:r>
              <a:rPr lang="pt-PT" sz="1600" dirty="0" err="1">
                <a:latin typeface="Calibri"/>
                <a:cs typeface="Calibri"/>
              </a:rPr>
              <a:t>Trigger</a:t>
            </a:r>
            <a:r>
              <a:rPr lang="pt-PT" sz="1600" dirty="0">
                <a:latin typeface="Calibri"/>
                <a:cs typeface="Calibri"/>
              </a:rPr>
              <a:t> podemos registar a execução de comandos INSERT, UPDATE e DELETE contra tabelas que tenham </a:t>
            </a:r>
            <a:r>
              <a:rPr lang="pt-PT" sz="1600" dirty="0" err="1">
                <a:latin typeface="Calibri"/>
                <a:cs typeface="Calibri"/>
              </a:rPr>
              <a:t>Triggers</a:t>
            </a:r>
            <a:r>
              <a:rPr lang="pt-PT" sz="1600" dirty="0">
                <a:latin typeface="Calibri"/>
                <a:cs typeface="Calibri"/>
              </a:rPr>
              <a:t> contemplando essas ações. </a:t>
            </a:r>
          </a:p>
          <a:p>
            <a:pPr>
              <a:lnSpc>
                <a:spcPct val="150000"/>
              </a:lnSpc>
            </a:pPr>
            <a:endParaRPr lang="pt-PT" sz="700" dirty="0">
              <a:latin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Caso um comando UPDATE atualize 1000 linhas, um </a:t>
            </a:r>
            <a:r>
              <a:rPr lang="pt-PT" sz="1600" dirty="0" err="1">
                <a:latin typeface="Calibri"/>
                <a:cs typeface="Calibri"/>
              </a:rPr>
              <a:t>Trigger</a:t>
            </a:r>
            <a:r>
              <a:rPr lang="pt-PT" sz="1600" dirty="0">
                <a:latin typeface="Calibri"/>
                <a:cs typeface="Calibri"/>
              </a:rPr>
              <a:t> deste tipo apenas dispararia 1 única vez. Este tipo de </a:t>
            </a:r>
            <a:r>
              <a:rPr lang="pt-PT" sz="1600" dirty="0" err="1">
                <a:latin typeface="Calibri"/>
                <a:cs typeface="Calibri"/>
              </a:rPr>
              <a:t>Trigger</a:t>
            </a:r>
            <a:r>
              <a:rPr lang="pt-PT" sz="1600" dirty="0">
                <a:latin typeface="Calibri"/>
                <a:cs typeface="Calibri"/>
              </a:rPr>
              <a:t> não pode referenciar qualquer valor contido em uma coluna da tabela. Isso ocorre porque o mesmo dispara uma única vez.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5029200" cy="914400"/>
          </a:xfrm>
        </p:spPr>
        <p:txBody>
          <a:bodyPr/>
          <a:lstStyle/>
          <a:p>
            <a:pPr eaLnBrk="1" hangingPunct="1"/>
            <a:r>
              <a:rPr lang="pt-PT" dirty="0">
                <a:solidFill>
                  <a:schemeClr val="bg1"/>
                </a:solidFill>
                <a:latin typeface="Garamond"/>
                <a:cs typeface="Garamond"/>
              </a:rPr>
              <a:t>- TRIGGER DE INSTRUÇÃO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FE3289-59F9-814C-AF30-4D5409601C5C}"/>
              </a:ext>
            </a:extLst>
          </p:cNvPr>
          <p:cNvSpPr/>
          <p:nvPr/>
        </p:nvSpPr>
        <p:spPr>
          <a:xfrm>
            <a:off x="228600" y="1219200"/>
            <a:ext cx="4343400" cy="51940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latin typeface="Calibri"/>
                <a:cs typeface="Calibri"/>
              </a:rPr>
              <a:t>CREATE OR REPLACE TRIGGER </a:t>
            </a:r>
            <a:r>
              <a:rPr lang="en-US" sz="1600" dirty="0" err="1">
                <a:latin typeface="Calibri"/>
                <a:cs typeface="Calibri"/>
              </a:rPr>
              <a:t>trg_aud_trn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200000"/>
              </a:lnSpc>
            </a:pPr>
            <a:r>
              <a:rPr lang="en-US" sz="1600" b="1" dirty="0">
                <a:latin typeface="Calibri"/>
                <a:cs typeface="Calibri"/>
              </a:rPr>
              <a:t>BEFORE INSERT OR DELETE OR UPDATE  ON </a:t>
            </a:r>
            <a:r>
              <a:rPr lang="en-US" sz="1600" b="1" dirty="0" err="1">
                <a:latin typeface="Calibri"/>
                <a:cs typeface="Calibri"/>
              </a:rPr>
              <a:t>transportador</a:t>
            </a:r>
            <a:endParaRPr lang="en-US" sz="1600" b="1" dirty="0">
              <a:latin typeface="Calibri"/>
              <a:cs typeface="Calibri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latin typeface="Calibri"/>
                <a:cs typeface="Calibri"/>
              </a:rPr>
              <a:t>BEGIN</a:t>
            </a:r>
          </a:p>
          <a:p>
            <a:pPr marL="587375" indent="-263525">
              <a:lnSpc>
                <a:spcPct val="150000"/>
              </a:lnSpc>
            </a:pPr>
            <a:r>
              <a:rPr lang="en-US" sz="1600" dirty="0">
                <a:latin typeface="Calibri"/>
                <a:cs typeface="Calibri"/>
              </a:rPr>
              <a:t>IF TO_NUMBER (TO_CHAR (SYSDATE, "hh24")) NOT BETWEEN 9 AND 18 THEN</a:t>
            </a:r>
          </a:p>
          <a:p>
            <a:pPr marL="541338">
              <a:lnSpc>
                <a:spcPct val="150000"/>
              </a:lnSpc>
            </a:pPr>
            <a:r>
              <a:rPr lang="en-US" sz="1600" dirty="0" err="1">
                <a:latin typeface="Calibri"/>
                <a:cs typeface="Calibri"/>
              </a:rPr>
              <a:t>raise_application_error</a:t>
            </a:r>
            <a:r>
              <a:rPr lang="en-US" sz="1600" dirty="0">
                <a:latin typeface="Calibri"/>
                <a:cs typeface="Calibri"/>
              </a:rPr>
              <a:t>(-20001,"Operação </a:t>
            </a:r>
            <a:r>
              <a:rPr lang="en-US" sz="1600" dirty="0" err="1">
                <a:latin typeface="Calibri"/>
                <a:cs typeface="Calibri"/>
              </a:rPr>
              <a:t>não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pode</a:t>
            </a:r>
            <a:r>
              <a:rPr lang="en-US" sz="1600" dirty="0">
                <a:latin typeface="Calibri"/>
                <a:cs typeface="Calibri"/>
              </a:rPr>
              <a:t> ser </a:t>
            </a:r>
            <a:r>
              <a:rPr lang="en-US" sz="1600" dirty="0" err="1">
                <a:latin typeface="Calibri"/>
                <a:cs typeface="Calibri"/>
              </a:rPr>
              <a:t>executada</a:t>
            </a:r>
            <a:r>
              <a:rPr lang="en-US" sz="1600" dirty="0">
                <a:latin typeface="Calibri"/>
                <a:cs typeface="Calibri"/>
              </a:rPr>
              <a:t> fora do </a:t>
            </a:r>
            <a:r>
              <a:rPr lang="en-US" sz="1600" dirty="0" err="1">
                <a:latin typeface="Calibri"/>
                <a:cs typeface="Calibri"/>
              </a:rPr>
              <a:t>horário</a:t>
            </a:r>
            <a:r>
              <a:rPr lang="en-US" sz="1600" dirty="0">
                <a:latin typeface="Calibri"/>
                <a:cs typeface="Calibri"/>
              </a:rPr>
              <a:t> de </a:t>
            </a:r>
            <a:r>
              <a:rPr lang="en-US" sz="1600" dirty="0" err="1">
                <a:latin typeface="Calibri"/>
                <a:cs typeface="Calibri"/>
              </a:rPr>
              <a:t>expediente</a:t>
            </a:r>
            <a:r>
              <a:rPr lang="en-US" sz="1600" dirty="0">
                <a:latin typeface="Calibri"/>
                <a:cs typeface="Calibri"/>
              </a:rPr>
              <a:t>.");</a:t>
            </a:r>
          </a:p>
          <a:p>
            <a:pPr marL="266700">
              <a:lnSpc>
                <a:spcPct val="150000"/>
              </a:lnSpc>
            </a:pPr>
            <a:r>
              <a:rPr lang="en-US" sz="1600" dirty="0">
                <a:latin typeface="Calibri"/>
                <a:cs typeface="Calibri"/>
              </a:rPr>
              <a:t>END IF;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Calibri"/>
                <a:cs typeface="Calibri"/>
              </a:rPr>
              <a:t>END;</a:t>
            </a:r>
          </a:p>
          <a:p>
            <a:pPr>
              <a:lnSpc>
                <a:spcPct val="200000"/>
              </a:lnSpc>
            </a:pPr>
            <a:r>
              <a:rPr lang="bg-BG" sz="1600" dirty="0">
                <a:latin typeface="Calibri"/>
                <a:cs typeface="Calibri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3872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8229600" cy="914400"/>
          </a:xfrm>
        </p:spPr>
        <p:txBody>
          <a:bodyPr/>
          <a:lstStyle/>
          <a:p>
            <a:pPr eaLnBrk="1" hangingPunct="1"/>
            <a:r>
              <a:rPr lang="pt-PT" dirty="0">
                <a:solidFill>
                  <a:schemeClr val="bg1"/>
                </a:solidFill>
                <a:latin typeface="Garamond"/>
                <a:cs typeface="Garamond"/>
              </a:rPr>
              <a:t>- TRIGGERS - Síntese</a:t>
            </a:r>
          </a:p>
        </p:txBody>
      </p:sp>
      <p:graphicFrame>
        <p:nvGraphicFramePr>
          <p:cNvPr id="6" name="Group 15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321838"/>
              </p:ext>
            </p:extLst>
          </p:nvPr>
        </p:nvGraphicFramePr>
        <p:xfrm>
          <a:off x="318293" y="1447800"/>
          <a:ext cx="8507413" cy="477521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94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7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Linha</a:t>
                      </a:r>
                      <a:endParaRPr kumimoji="1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Instrução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Before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After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995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Execução</a:t>
                      </a:r>
                      <a:endParaRPr kumimoji="1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Executado sempre que uma tabela é afectada pela instrução de </a:t>
                      </a:r>
                      <a:r>
                        <a:rPr kumimoji="1" lang="pt-PT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triggering</a:t>
                      </a:r>
                      <a:endParaRPr kumimoji="1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Executado tendo em consideração a instrução de </a:t>
                      </a:r>
                      <a:r>
                        <a:rPr kumimoji="1" lang="pt-PT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triggering</a:t>
                      </a:r>
                      <a:r>
                        <a:rPr kumimoji="1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, independentemente do número de registos afectados</a:t>
                      </a:r>
                      <a:endParaRPr kumimoji="1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Executa a ação do </a:t>
                      </a:r>
                      <a:r>
                        <a:rPr kumimoji="1" lang="pt-PT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trigger</a:t>
                      </a:r>
                      <a:r>
                        <a:rPr kumimoji="1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antes da instrução de </a:t>
                      </a:r>
                      <a:r>
                        <a:rPr kumimoji="1" lang="pt-PT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triggering</a:t>
                      </a:r>
                      <a:r>
                        <a:rPr kumimoji="1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;</a:t>
                      </a:r>
                      <a:endParaRPr kumimoji="1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Executa a ação do </a:t>
                      </a:r>
                      <a:r>
                        <a:rPr kumimoji="1" lang="pt-PT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trigger</a:t>
                      </a:r>
                      <a:r>
                        <a:rPr kumimoji="1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depois de executada a instrução de </a:t>
                      </a:r>
                      <a:r>
                        <a:rPr kumimoji="1" lang="pt-PT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triggering</a:t>
                      </a:r>
                      <a:endParaRPr kumimoji="1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877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Utilidade</a:t>
                      </a:r>
                      <a:endParaRPr kumimoji="1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Se o código contido na ação </a:t>
                      </a:r>
                      <a:r>
                        <a:rPr kumimoji="1" lang="pt-PT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do</a:t>
                      </a:r>
                      <a:r>
                        <a:rPr kumimoji="1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</a:t>
                      </a:r>
                      <a:r>
                        <a:rPr kumimoji="1" lang="pt-PT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trigger</a:t>
                      </a:r>
                      <a:r>
                        <a:rPr kumimoji="1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depender dos dados resultantes da instrução de </a:t>
                      </a:r>
                      <a:r>
                        <a:rPr kumimoji="1" lang="pt-PT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triggering</a:t>
                      </a:r>
                      <a:r>
                        <a:rPr kumimoji="1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ou dos registos afectados</a:t>
                      </a:r>
                      <a:endParaRPr kumimoji="1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Se o código na ação do </a:t>
                      </a:r>
                      <a:r>
                        <a:rPr kumimoji="1" lang="pt-PT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trigger</a:t>
                      </a:r>
                      <a:r>
                        <a:rPr kumimoji="1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não depender dos dados resultantes da instrução de </a:t>
                      </a:r>
                      <a:r>
                        <a:rPr kumimoji="1" lang="pt-PT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triggering</a:t>
                      </a:r>
                      <a:r>
                        <a:rPr kumimoji="1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ou dos registos afectados</a:t>
                      </a:r>
                      <a:endParaRPr kumimoji="1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Permite eliminar processamento desnecessário da instrução de </a:t>
                      </a:r>
                      <a:r>
                        <a:rPr kumimoji="1" lang="pt-PT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triggering</a:t>
                      </a:r>
                      <a:r>
                        <a:rPr kumimoji="1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e o seu eventual </a:t>
                      </a:r>
                      <a:r>
                        <a:rPr kumimoji="1" lang="pt-PT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rollback</a:t>
                      </a:r>
                      <a:r>
                        <a:rPr kumimoji="1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(casos em que se geram </a:t>
                      </a:r>
                      <a:r>
                        <a:rPr kumimoji="1" lang="pt-PT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excepções</a:t>
                      </a:r>
                      <a:r>
                        <a:rPr kumimoji="1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na ação do </a:t>
                      </a:r>
                      <a:r>
                        <a:rPr kumimoji="1" lang="pt-PT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trigger</a:t>
                      </a:r>
                      <a:r>
                        <a:rPr kumimoji="1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)</a:t>
                      </a:r>
                      <a:endParaRPr kumimoji="1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Controlar o </a:t>
                      </a:r>
                      <a:r>
                        <a:rPr kumimoji="1" lang="pt-PT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timming</a:t>
                      </a:r>
                      <a:r>
                        <a:rPr kumimoji="1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dum </a:t>
                      </a:r>
                      <a:r>
                        <a:rPr kumimoji="1" lang="pt-PT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trigger</a:t>
                      </a:r>
                      <a:r>
                        <a:rPr kumimoji="1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;</a:t>
                      </a:r>
                      <a:endParaRPr kumimoji="1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00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Aplicação</a:t>
                      </a:r>
                      <a:endParaRPr kumimoji="1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Questões de segurança relacionadas com o utilizador;</a:t>
                      </a:r>
                      <a:endParaRPr kumimoji="1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Registos</a:t>
                      </a: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de Auditoria;</a:t>
                      </a:r>
                      <a:endParaRPr kumimoji="1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Cálculos de valores de colunas específicas antes da instrução de </a:t>
                      </a:r>
                      <a:r>
                        <a:rPr kumimoji="1" lang="pt-PT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triggering</a:t>
                      </a:r>
                      <a:r>
                        <a:rPr kumimoji="1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(INSERT ou DELETE) estar completa</a:t>
                      </a:r>
                      <a:endParaRPr kumimoji="1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13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420" name="Group 6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550025"/>
              </p:ext>
            </p:extLst>
          </p:nvPr>
        </p:nvGraphicFramePr>
        <p:xfrm>
          <a:off x="381000" y="1413664"/>
          <a:ext cx="8229600" cy="3996536"/>
        </p:xfrm>
        <a:graphic>
          <a:graphicData uri="http://schemas.openxmlformats.org/drawingml/2006/table">
            <a:tbl>
              <a:tblPr/>
              <a:tblGrid>
                <a:gridCol w="191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69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Tipo Trigger 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Caracteristicas 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BEFORE </a:t>
                      </a:r>
                      <a:r>
                        <a:rPr kumimoji="1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instrução</a:t>
                      </a: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A ação do </a:t>
                      </a:r>
                      <a:r>
                        <a:rPr kumimoji="1" lang="pt-P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trigger</a:t>
                      </a:r>
                      <a:r>
                        <a:rPr kumimoji="1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é executada antes da instrução de </a:t>
                      </a:r>
                      <a:r>
                        <a:rPr kumimoji="1" lang="pt-P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triggering</a:t>
                      </a:r>
                      <a:r>
                        <a:rPr kumimoji="1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; </a:t>
                      </a:r>
                      <a:endParaRPr kumimoji="1" lang="pt-P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32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AFTER instrução 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A ação do </a:t>
                      </a:r>
                      <a:r>
                        <a:rPr kumimoji="1" lang="pt-P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trigger</a:t>
                      </a:r>
                      <a:r>
                        <a:rPr kumimoji="1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é executada depois de executada a instrução de </a:t>
                      </a:r>
                      <a:r>
                        <a:rPr kumimoji="1" lang="pt-P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triggering</a:t>
                      </a:r>
                      <a:r>
                        <a:rPr kumimoji="1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</a:t>
                      </a:r>
                      <a:endParaRPr kumimoji="1" lang="pt-P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473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BEFORE </a:t>
                      </a:r>
                      <a:r>
                        <a:rPr kumimoji="1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linha</a:t>
                      </a: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A ação do </a:t>
                      </a:r>
                      <a:r>
                        <a:rPr kumimoji="1" lang="pt-P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trigger</a:t>
                      </a:r>
                      <a:r>
                        <a:rPr kumimoji="1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é executada: </a:t>
                      </a:r>
                      <a:endParaRPr kumimoji="1" lang="pt-P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de acordo com a restrição do </a:t>
                      </a:r>
                      <a:r>
                        <a:rPr kumimoji="1" lang="pt-P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trigger</a:t>
                      </a:r>
                      <a:r>
                        <a:rPr kumimoji="1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; </a:t>
                      </a:r>
                      <a:endParaRPr kumimoji="1" lang="pt-P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 antes de cada linha ser afectada pela instrução de </a:t>
                      </a:r>
                      <a:r>
                        <a:rPr kumimoji="1" lang="pt-P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triggering</a:t>
                      </a:r>
                      <a:r>
                        <a:rPr kumimoji="1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; </a:t>
                      </a:r>
                      <a:endParaRPr kumimoji="1" lang="pt-P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 antes da verificação das restrições de integridade. </a:t>
                      </a:r>
                      <a:endParaRPr kumimoji="1" lang="pt-P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182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AFTER </a:t>
                      </a:r>
                      <a:r>
                        <a:rPr kumimoji="1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linha</a:t>
                      </a: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A ação do </a:t>
                      </a:r>
                      <a:r>
                        <a:rPr kumimoji="1" lang="pt-P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trigger</a:t>
                      </a:r>
                      <a:r>
                        <a:rPr kumimoji="1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é executada para cada registo de acordo com a restrição do </a:t>
                      </a:r>
                      <a:r>
                        <a:rPr kumimoji="1" lang="pt-P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trigger</a:t>
                      </a:r>
                      <a:r>
                        <a:rPr kumimoji="1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e depois de modificados os registos pela instrução de </a:t>
                      </a:r>
                      <a:r>
                        <a:rPr kumimoji="1" lang="pt-P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triggering</a:t>
                      </a:r>
                      <a:r>
                        <a:rPr kumimoji="1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. É feito o </a:t>
                      </a:r>
                      <a:r>
                        <a:rPr kumimoji="1" lang="pt-P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lock</a:t>
                      </a:r>
                      <a:r>
                        <a:rPr kumimoji="1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dos registos afectados. </a:t>
                      </a:r>
                      <a:endParaRPr kumimoji="1" lang="pt-P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64AC33BC-6D2A-FF4C-92E8-CBA3FF1E530A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11624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>
                <a:solidFill>
                  <a:schemeClr val="bg1"/>
                </a:solidFill>
                <a:latin typeface="Garamond"/>
                <a:cs typeface="Garamond"/>
              </a:rPr>
              <a:t>- TRIGGERS - Síntese</a:t>
            </a:r>
          </a:p>
        </p:txBody>
      </p:sp>
    </p:spTree>
    <p:extLst>
      <p:ext uri="{BB962C8B-B14F-4D97-AF65-F5344CB8AC3E}">
        <p14:creationId xmlns:p14="http://schemas.microsoft.com/office/powerpoint/2010/main" val="35327427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1405</Words>
  <Application>Microsoft Macintosh PowerPoint</Application>
  <PresentationFormat>On-screen Show (4:3)</PresentationFormat>
  <Paragraphs>177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Courier New</vt:lpstr>
      <vt:lpstr>Garamond</vt:lpstr>
      <vt:lpstr>Georgia</vt:lpstr>
      <vt:lpstr>Times New Roman</vt:lpstr>
      <vt:lpstr>Wingdings</vt:lpstr>
      <vt:lpstr>Project Status Report</vt:lpstr>
      <vt:lpstr>BASE DE DADOS</vt:lpstr>
      <vt:lpstr>- TRIGGERS</vt:lpstr>
      <vt:lpstr>PowerPoint Presentation</vt:lpstr>
      <vt:lpstr>PowerPoint Presentation</vt:lpstr>
      <vt:lpstr>PowerPoint Presentation</vt:lpstr>
      <vt:lpstr>PowerPoint Presentation</vt:lpstr>
      <vt:lpstr>- TRIGGER DE INSTRUÇÃO</vt:lpstr>
      <vt:lpstr>- TRIGGERS - Síntese</vt:lpstr>
      <vt:lpstr>PowerPoint Presentation</vt:lpstr>
      <vt:lpstr>– Aceder aos valores de atributos</vt:lpstr>
      <vt:lpstr>- TRIGGERS – Exemplo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2010-02-01T21:08:06Z</dcterms:created>
  <dcterms:modified xsi:type="dcterms:W3CDTF">2019-10-25T15:38:50Z</dcterms:modified>
</cp:coreProperties>
</file>