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9" r:id="rId2"/>
    <p:sldId id="364" r:id="rId3"/>
    <p:sldId id="384" r:id="rId4"/>
    <p:sldId id="327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48" r:id="rId15"/>
    <p:sldId id="387" r:id="rId16"/>
    <p:sldId id="388" r:id="rId17"/>
    <p:sldId id="385" r:id="rId18"/>
    <p:sldId id="386" r:id="rId19"/>
    <p:sldId id="362" r:id="rId20"/>
    <p:sldId id="363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64"/>
            <p14:sldId id="384"/>
            <p14:sldId id="327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48"/>
            <p14:sldId id="387"/>
            <p14:sldId id="388"/>
            <p14:sldId id="385"/>
            <p14:sldId id="386"/>
            <p14:sldId id="362"/>
            <p14:sldId id="36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6" autoAdjust="0"/>
    <p:restoredTop sz="91450" autoAdjust="0"/>
  </p:normalViewPr>
  <p:slideViewPr>
    <p:cSldViewPr>
      <p:cViewPr varScale="1">
        <p:scale>
          <a:sx n="79" d="100"/>
          <a:sy n="79" d="100"/>
        </p:scale>
        <p:origin x="1536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1F0F2E1-61BF-2843-A379-2C868F60A9C3}" type="slidenum">
              <a:rPr lang="pt-PT"/>
              <a:pPr>
                <a:defRPr/>
              </a:pPr>
              <a:t>13</a:t>
            </a:fld>
            <a:endParaRPr lang="pt-PT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17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6F5C9B-B3A5-E84B-8453-EFC07E152880}" type="slidenum">
              <a:rPr lang="pt-PT"/>
              <a:pPr>
                <a:defRPr/>
              </a:pPr>
              <a:t>14</a:t>
            </a:fld>
            <a:endParaRPr lang="pt-PT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83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6F5C9B-B3A5-E84B-8453-EFC07E152880}" type="slidenum">
              <a:rPr lang="pt-PT"/>
              <a:pPr>
                <a:defRPr/>
              </a:pPr>
              <a:t>15</a:t>
            </a:fld>
            <a:endParaRPr lang="pt-PT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2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6F5C9B-B3A5-E84B-8453-EFC07E152880}" type="slidenum">
              <a:rPr lang="pt-PT"/>
              <a:pPr>
                <a:defRPr/>
              </a:pPr>
              <a:t>16</a:t>
            </a:fld>
            <a:endParaRPr lang="pt-PT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39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475123-DDCC-DB43-A615-FC0F7118B08F}" type="slidenum">
              <a:rPr lang="pt-PT"/>
              <a:pPr>
                <a:defRPr/>
              </a:pPr>
              <a:t>4</a:t>
            </a:fld>
            <a:endParaRPr lang="pt-PT"/>
          </a:p>
        </p:txBody>
      </p:sp>
      <p:sp>
        <p:nvSpPr>
          <p:cNvPr id="921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 indent="0">
              <a:spcBef>
                <a:spcPts val="600"/>
              </a:spcBef>
              <a:buClrTx/>
              <a:buFontTx/>
              <a:buNone/>
              <a:defRPr/>
            </a:pPr>
            <a:r>
              <a:rPr lang="pt-PT" sz="1600">
                <a:cs typeface="ＭＳ Ｐゴシック" charset="0"/>
              </a:rPr>
              <a:t>As relações são estruturas bidimensionais (tabelas), e a intersecção de uma linha com uma coluna só pode conter um valor atómico</a:t>
            </a:r>
          </a:p>
          <a:p>
            <a:pPr>
              <a:spcBef>
                <a:spcPts val="600"/>
              </a:spcBef>
              <a:buClrTx/>
              <a:buFontTx/>
              <a:buNone/>
              <a:defRPr/>
            </a:pPr>
            <a:endParaRPr lang="pt-PT" sz="160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885608" y="8685035"/>
            <a:ext cx="2972393" cy="45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D9451002-5373-3A49-916E-072F8990F04B}" type="slidenum">
              <a:rPr lang="pt-PT" sz="1200" smtClean="0">
                <a:latin typeface="Times New Roman" charset="0"/>
              </a:rPr>
              <a:pPr algn="r">
                <a:buClrTx/>
                <a:buFontTx/>
                <a:buNone/>
                <a:defRPr/>
              </a:pPr>
              <a:t>4</a:t>
            </a:fld>
            <a:endParaRPr lang="pt-PT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4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25F8288-F8F1-9A4D-A8B1-33A50E678923}" type="slidenum">
              <a:rPr lang="pt-PT"/>
              <a:pPr>
                <a:defRPr/>
              </a:pPr>
              <a:t>5</a:t>
            </a:fld>
            <a:endParaRPr lang="pt-PT"/>
          </a:p>
        </p:txBody>
      </p:sp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4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E6EBD65-C914-4246-8047-93E52C83F196}" type="slidenum">
              <a:rPr lang="pt-PT"/>
              <a:pPr>
                <a:defRPr/>
              </a:pPr>
              <a:t>7</a:t>
            </a:fld>
            <a:endParaRPr lang="pt-PT"/>
          </a:p>
        </p:txBody>
      </p:sp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2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C01ADBF-5D94-274F-9AE6-4CE5DA9E92E9}" type="slidenum">
              <a:rPr lang="pt-PT"/>
              <a:pPr>
                <a:defRPr/>
              </a:pPr>
              <a:t>8</a:t>
            </a:fld>
            <a:endParaRPr lang="pt-PT"/>
          </a:p>
        </p:txBody>
      </p:sp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37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C01ADBF-5D94-274F-9AE6-4CE5DA9E92E9}" type="slidenum">
              <a:rPr lang="pt-PT"/>
              <a:pPr>
                <a:defRPr/>
              </a:pPr>
              <a:t>9</a:t>
            </a:fld>
            <a:endParaRPr lang="pt-PT"/>
          </a:p>
        </p:txBody>
      </p:sp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57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1CCB6B-CF18-9A43-9906-E9D5BBD36158}" type="slidenum">
              <a:rPr lang="pt-PT"/>
              <a:pPr>
                <a:defRPr/>
              </a:pPr>
              <a:t>10</a:t>
            </a:fld>
            <a:endParaRPr lang="pt-PT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39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F8CC52-4F75-1345-9D50-37C14231FEA4}" type="slidenum">
              <a:rPr lang="pt-PT"/>
              <a:pPr>
                <a:defRPr/>
              </a:pPr>
              <a:t>11</a:t>
            </a:fld>
            <a:endParaRPr lang="pt-PT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0E59B76-38E5-BA4D-B7FD-B48AF772C01F}" type="slidenum">
              <a:rPr lang="pt-PT"/>
              <a:pPr>
                <a:defRPr/>
              </a:pPr>
              <a:t>12</a:t>
            </a:fld>
            <a:endParaRPr lang="pt-PT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59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55603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200" noProof="0" dirty="0">
                <a:solidFill>
                  <a:schemeClr val="bg1"/>
                </a:solidFill>
              </a:rPr>
              <a:t>Normalização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55603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495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NORMALIZAÇÃO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Teórico-Práticas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16894"/>
              </p:ext>
            </p:extLst>
          </p:nvPr>
        </p:nvGraphicFramePr>
        <p:xfrm>
          <a:off x="457200" y="1905000"/>
          <a:ext cx="3276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morada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João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Filipa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66277"/>
              </p:ext>
            </p:extLst>
          </p:nvPr>
        </p:nvGraphicFramePr>
        <p:xfrm>
          <a:off x="457200" y="4343400"/>
          <a:ext cx="3400269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58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idDisciplina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nomeDisciplina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Economia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Direito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Física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67979"/>
              </p:ext>
            </p:extLst>
          </p:nvPr>
        </p:nvGraphicFramePr>
        <p:xfrm>
          <a:off x="5393873" y="1905000"/>
          <a:ext cx="2668864" cy="3291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idDisciplina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3000" y="5257800"/>
            <a:ext cx="387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600" dirty="0" err="1">
                <a:latin typeface="Calibri" charset="0"/>
              </a:rPr>
              <a:t>AlunoInscrito</a:t>
            </a:r>
            <a:r>
              <a:rPr lang="pt-PT" sz="1600" dirty="0">
                <a:latin typeface="Calibri" charset="0"/>
              </a:rPr>
              <a:t>(</a:t>
            </a:r>
            <a:r>
              <a:rPr lang="pt-PT" sz="1600" u="sng" dirty="0" err="1">
                <a:latin typeface="Calibri" charset="0"/>
              </a:rPr>
              <a:t>idAluno</a:t>
            </a:r>
            <a:r>
              <a:rPr lang="pt-PT" sz="1600" dirty="0">
                <a:latin typeface="Calibri" charset="0"/>
              </a:rPr>
              <a:t>(FK), </a:t>
            </a:r>
            <a:r>
              <a:rPr lang="pt-PT" sz="1600" u="sng" dirty="0" err="1">
                <a:latin typeface="Calibri" charset="0"/>
              </a:rPr>
              <a:t>idDisciplina</a:t>
            </a:r>
            <a:r>
              <a:rPr lang="pt-PT" sz="1600" dirty="0">
                <a:latin typeface="Calibri" charset="0"/>
              </a:rPr>
              <a:t>(FK))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8331" y="3807611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600" dirty="0">
                <a:latin typeface="Calibri" charset="0"/>
              </a:rPr>
              <a:t>Aluno(</a:t>
            </a:r>
            <a:r>
              <a:rPr lang="pt-PT" sz="1600" u="sng" dirty="0" err="1">
                <a:latin typeface="Calibri" charset="0"/>
              </a:rPr>
              <a:t>idAluno</a:t>
            </a:r>
            <a:r>
              <a:rPr lang="pt-PT" sz="1600" dirty="0">
                <a:latin typeface="Calibri" charset="0"/>
              </a:rPr>
              <a:t>, nome, morada)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1000" y="6079123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728663">
              <a:spcBef>
                <a:spcPts val="450"/>
              </a:spcBef>
              <a:buClrTx/>
              <a:buSzPct val="65000"/>
              <a:buFontTx/>
              <a:buNone/>
              <a:defRPr/>
            </a:pPr>
            <a:r>
              <a:rPr lang="pt-PT" sz="1600" dirty="0">
                <a:latin typeface="Calibri" charset="0"/>
              </a:rPr>
              <a:t>Disciplina(</a:t>
            </a:r>
            <a:r>
              <a:rPr lang="pt-PT" sz="1600" u="sng" dirty="0" err="1">
                <a:latin typeface="Calibri" charset="0"/>
              </a:rPr>
              <a:t>idDisciplina</a:t>
            </a:r>
            <a:r>
              <a:rPr lang="pt-PT" sz="1600" dirty="0">
                <a:latin typeface="Calibri" charset="0"/>
              </a:rPr>
              <a:t>, </a:t>
            </a:r>
            <a:r>
              <a:rPr lang="pt-PT" sz="1600" dirty="0" err="1">
                <a:latin typeface="Calibri" charset="0"/>
              </a:rPr>
              <a:t>nomeDisciplina</a:t>
            </a:r>
            <a:r>
              <a:rPr lang="pt-PT" sz="1600" dirty="0">
                <a:latin typeface="Calibri" charset="0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0B47A98-1DD3-5D4C-9B8E-02107C7EBA1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954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dirty="0">
                <a:latin typeface="Garamond"/>
                <a:cs typeface="Garamond"/>
              </a:rPr>
              <a:t>Conversão da estrutura para a 2 FN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B55C11C-D38C-0E4C-BA1A-F489C7494D30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Segunda Forma Normal</a:t>
            </a:r>
          </a:p>
        </p:txBody>
      </p:sp>
    </p:spTree>
    <p:extLst>
      <p:ext uri="{BB962C8B-B14F-4D97-AF65-F5344CB8AC3E}">
        <p14:creationId xmlns:p14="http://schemas.microsoft.com/office/powerpoint/2010/main" val="609173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52398" y="1515587"/>
            <a:ext cx="8369205" cy="295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38263" indent="-3143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Uma relação está na 3FN se:</a:t>
            </a:r>
          </a:p>
          <a:p>
            <a:pPr marL="625475" lvl="2" indent="-304800"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5619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Estiver na 2FN</a:t>
            </a:r>
          </a:p>
          <a:p>
            <a:pPr marL="625475" lvl="2" indent="-304800"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5619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solidFill>
                  <a:srgbClr val="FF0000"/>
                </a:solidFill>
                <a:latin typeface="Calibri" charset="0"/>
                <a:cs typeface="Calibri" charset="0"/>
              </a:rPr>
              <a:t>Nenhum</a:t>
            </a:r>
            <a:r>
              <a:rPr lang="pt-PT" sz="1600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solidFill>
                  <a:srgbClr val="FF0000"/>
                </a:solidFill>
                <a:latin typeface="Calibri" charset="0"/>
                <a:cs typeface="Calibri" charset="0"/>
              </a:rPr>
              <a:t>dos seus atributos depende funcionalmente de atributos</a:t>
            </a:r>
          </a:p>
          <a:p>
            <a:pPr marL="320675" lvl="2" indent="0">
              <a:spcBef>
                <a:spcPts val="450"/>
              </a:spcBef>
              <a:buSzPct val="100000"/>
              <a:tabLst>
                <a:tab pos="5619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solidFill>
                  <a:srgbClr val="FF0000"/>
                </a:solidFill>
                <a:latin typeface="Calibri" charset="0"/>
                <a:cs typeface="Calibri" charset="0"/>
              </a:rPr>
              <a:t>       não chave</a:t>
            </a:r>
          </a:p>
          <a:p>
            <a:pPr marL="900113" lvl="3" indent="-274638"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5619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Nenhum dos atributos que não fazem parte da chave pode ser funcionalmente dependente de qualquer combinação dos restantes</a:t>
            </a:r>
          </a:p>
          <a:p>
            <a:pPr marL="900113" lvl="3" indent="-274638"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56197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Cada atributo depende </a:t>
            </a:r>
            <a:r>
              <a:rPr lang="pt-PT" sz="1600" u="sng" dirty="0">
                <a:solidFill>
                  <a:srgbClr val="FF0000"/>
                </a:solidFill>
                <a:latin typeface="Calibri" charset="0"/>
                <a:cs typeface="Calibri" charset="0"/>
              </a:rPr>
              <a:t>apenas</a:t>
            </a:r>
            <a:r>
              <a:rPr lang="pt-PT" sz="1600" dirty="0">
                <a:latin typeface="Calibri" charset="0"/>
                <a:cs typeface="Calibri" charset="0"/>
              </a:rPr>
              <a:t> da chave e não de qualquer outro atributo ou conjunto de atributos</a:t>
            </a:r>
          </a:p>
          <a:p>
            <a:pPr marL="1339850" lvl="3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050" dirty="0">
              <a:latin typeface="Calibri" charset="0"/>
              <a:cs typeface="Calibri" charset="0"/>
            </a:endParaRPr>
          </a:p>
          <a:p>
            <a:pPr marL="628650" lvl="1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b="1" i="1" dirty="0">
              <a:latin typeface="Calibri" charset="0"/>
              <a:cs typeface="Calibri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82551"/>
              </p:ext>
            </p:extLst>
          </p:nvPr>
        </p:nvGraphicFramePr>
        <p:xfrm>
          <a:off x="4190998" y="4458768"/>
          <a:ext cx="4953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codCurso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nomeCurso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João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Civil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Filipa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Quimica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648200"/>
            <a:ext cx="3306732" cy="1531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450"/>
              </a:spcBef>
              <a:buSzPct val="100000"/>
              <a:defRPr/>
            </a:pPr>
            <a:r>
              <a:rPr lang="pt-PT" sz="1600" dirty="0">
                <a:latin typeface="Calibri" charset="0"/>
                <a:cs typeface="Calibri" charset="0"/>
              </a:rPr>
              <a:t>Esta tabela não se encontra na 3FN porque o atributo não-chave </a:t>
            </a:r>
            <a:r>
              <a:rPr lang="pt-PT" sz="1600" b="1" dirty="0" err="1">
                <a:latin typeface="Calibri" charset="0"/>
                <a:cs typeface="Calibri" charset="0"/>
              </a:rPr>
              <a:t>nomeC</a:t>
            </a:r>
            <a:r>
              <a:rPr lang="pt-PT" sz="1600" b="1" i="1" dirty="0" err="1">
                <a:latin typeface="Calibri" charset="0"/>
                <a:cs typeface="Calibri" charset="0"/>
              </a:rPr>
              <a:t>urso</a:t>
            </a:r>
            <a:r>
              <a:rPr lang="pt-PT" sz="1600" dirty="0">
                <a:latin typeface="Calibri" charset="0"/>
                <a:cs typeface="Calibri" charset="0"/>
              </a:rPr>
              <a:t> depende funcionalmente do atributo </a:t>
            </a:r>
            <a:r>
              <a:rPr lang="pt-PT" sz="1600" b="1" i="1" dirty="0" err="1">
                <a:latin typeface="Calibri" charset="0"/>
                <a:cs typeface="Calibri" charset="0"/>
              </a:rPr>
              <a:t>codCurso</a:t>
            </a:r>
            <a:endParaRPr lang="pt-PT" sz="1600" b="1" i="1" dirty="0">
              <a:latin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1129" y="6324600"/>
            <a:ext cx="391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alibri" charset="0"/>
                <a:cs typeface="Calibri" charset="0"/>
              </a:rPr>
              <a:t>Aluno(</a:t>
            </a:r>
            <a:r>
              <a:rPr lang="pt-PT" sz="1600" u="sng" dirty="0" err="1">
                <a:latin typeface="Calibri" charset="0"/>
                <a:cs typeface="Calibri" charset="0"/>
              </a:rPr>
              <a:t>idAluno</a:t>
            </a:r>
            <a:r>
              <a:rPr lang="pt-PT" sz="1600" dirty="0">
                <a:latin typeface="Calibri" charset="0"/>
                <a:cs typeface="Calibri" charset="0"/>
              </a:rPr>
              <a:t>, nome, </a:t>
            </a:r>
            <a:r>
              <a:rPr lang="pt-PT" sz="1600" dirty="0" err="1">
                <a:latin typeface="Calibri" charset="0"/>
                <a:cs typeface="Calibri" charset="0"/>
              </a:rPr>
              <a:t>codCurso</a:t>
            </a:r>
            <a:r>
              <a:rPr lang="pt-PT" sz="1600" dirty="0">
                <a:latin typeface="Calibri" charset="0"/>
                <a:cs typeface="Calibri" charset="0"/>
              </a:rPr>
              <a:t>, </a:t>
            </a:r>
            <a:r>
              <a:rPr lang="pt-PT" sz="1600" dirty="0" err="1">
                <a:latin typeface="Calibri" charset="0"/>
                <a:cs typeface="Calibri" charset="0"/>
              </a:rPr>
              <a:t>nomecurso</a:t>
            </a:r>
            <a:r>
              <a:rPr lang="pt-PT" sz="1600" dirty="0">
                <a:latin typeface="Calibri" charset="0"/>
                <a:cs typeface="Calibri" charset="0"/>
              </a:rPr>
              <a:t>)</a:t>
            </a:r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9B5204-87B5-8343-9E03-F4AC93B53A2B}"/>
              </a:ext>
            </a:extLst>
          </p:cNvPr>
          <p:cNvGrpSpPr/>
          <p:nvPr/>
        </p:nvGrpSpPr>
        <p:grpSpPr>
          <a:xfrm>
            <a:off x="5791200" y="1515587"/>
            <a:ext cx="3202801" cy="1066800"/>
            <a:chOff x="5484845" y="1371600"/>
            <a:chExt cx="3673096" cy="1066800"/>
          </a:xfrm>
        </p:grpSpPr>
        <p:sp>
          <p:nvSpPr>
            <p:cNvPr id="12" name="TextBox 11"/>
            <p:cNvSpPr txBox="1"/>
            <p:nvPr/>
          </p:nvSpPr>
          <p:spPr>
            <a:xfrm>
              <a:off x="6937000" y="1439282"/>
              <a:ext cx="1457795" cy="331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idAluno</a:t>
              </a:r>
              <a:r>
                <a:rPr lang="en-US" sz="1200" b="1" dirty="0"/>
                <a:t>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45" y="1808958"/>
              <a:ext cx="1138814" cy="264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nome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28453" y="1371600"/>
              <a:ext cx="1674725" cy="519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529873" y="1881851"/>
              <a:ext cx="373224" cy="728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80584" y="2173423"/>
              <a:ext cx="1138814" cy="264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codCurso</a:t>
              </a:r>
              <a:endParaRPr lang="en-US" sz="1200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276322" y="1881851"/>
              <a:ext cx="149290" cy="291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44351" y="2173423"/>
              <a:ext cx="131359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/>
                <a:t>nomeCurso</a:t>
              </a:r>
              <a:endParaRPr lang="en-US" sz="1100" b="1" dirty="0"/>
            </a:p>
          </p:txBody>
        </p:sp>
        <p:cxnSp>
          <p:nvCxnSpPr>
            <p:cNvPr id="42" name="Straight Arrow Connector 41"/>
            <p:cNvCxnSpPr>
              <a:cxnSpLocks/>
              <a:stCxn id="31" idx="3"/>
              <a:endCxn id="39" idx="1"/>
            </p:cNvCxnSpPr>
            <p:nvPr/>
          </p:nvCxnSpPr>
          <p:spPr>
            <a:xfrm flipV="1">
              <a:off x="7519399" y="2304228"/>
              <a:ext cx="324952" cy="16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76D1ECE4-AD5C-5F49-BB7E-6D8B5D279EBE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Terceira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218653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1905000"/>
            <a:ext cx="8229600" cy="4530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96888" indent="-360363"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450"/>
              </a:spcBef>
              <a:buFont typeface="+mj-lt"/>
              <a:buAutoNum type="arabicPeriod"/>
              <a:defRPr/>
            </a:pPr>
            <a:r>
              <a:rPr lang="pt-PT" sz="1600" dirty="0">
                <a:latin typeface="Calibri" charset="0"/>
              </a:rPr>
              <a:t>Procurar dependências funcionais entre os atributos não-chave da relação</a:t>
            </a:r>
          </a:p>
          <a:p>
            <a:pPr marL="498475">
              <a:lnSpc>
                <a:spcPct val="120000"/>
              </a:lnSpc>
              <a:spcBef>
                <a:spcPts val="450"/>
              </a:spcBef>
              <a:buClrTx/>
              <a:buFont typeface="+mj-lt"/>
              <a:buAutoNum type="arabicPeriod"/>
              <a:defRPr/>
            </a:pPr>
            <a:endParaRPr lang="pt-PT" sz="1050" dirty="0">
              <a:latin typeface="Calibri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+mj-lt"/>
              <a:buAutoNum type="arabicPeriod"/>
              <a:defRPr/>
            </a:pPr>
            <a:r>
              <a:rPr lang="pt-PT" sz="1600" dirty="0">
                <a:latin typeface="Calibri" charset="0"/>
              </a:rPr>
              <a:t>Se a relação que já está na 2FN e </a:t>
            </a: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tiver apenas um atributo não-chave</a:t>
            </a:r>
            <a:r>
              <a:rPr lang="pt-PT" sz="1600" dirty="0">
                <a:latin typeface="Calibri" charset="0"/>
              </a:rPr>
              <a:t>, então a relação também </a:t>
            </a:r>
            <a:r>
              <a:rPr lang="pt-PT" sz="1600" u="sng" dirty="0">
                <a:latin typeface="Calibri" charset="0"/>
              </a:rPr>
              <a:t>já se encontra na 3FN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+mj-lt"/>
              <a:buAutoNum type="arabicPeriod"/>
              <a:defRPr/>
            </a:pPr>
            <a:endParaRPr lang="pt-PT" sz="1050" dirty="0">
              <a:latin typeface="Calibri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+mj-lt"/>
              <a:buAutoNum type="arabicPeriod"/>
              <a:defRPr/>
            </a:pPr>
            <a:r>
              <a:rPr lang="pt-PT" sz="1600" dirty="0">
                <a:latin typeface="Calibri" charset="0"/>
              </a:rPr>
              <a:t>Se existir algum conjunto de atributos não-chave na relação que tenha dependência funcional em relação a um outro conjunto de atributos não-chave da mesma relação,  então a relação deve ser decomposta de modo a que qualquer atributo não-chave da relação só dependa da chave primária da relação</a:t>
            </a:r>
          </a:p>
          <a:p>
            <a:pPr marL="498475">
              <a:lnSpc>
                <a:spcPct val="120000"/>
              </a:lnSpc>
              <a:spcBef>
                <a:spcPts val="450"/>
              </a:spcBef>
              <a:buClrTx/>
              <a:buSzPct val="65000"/>
              <a:buFont typeface="+mj-lt"/>
              <a:buAutoNum type="arabicPeriod"/>
              <a:defRPr/>
            </a:pPr>
            <a:endParaRPr lang="pt-PT" sz="1600" dirty="0">
              <a:latin typeface="Calibri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90600" y="21082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2954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dirty="0">
                <a:latin typeface="Garamond"/>
                <a:cs typeface="Garamond"/>
              </a:rPr>
              <a:t>Conversão da estrutura para a 3FN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036C1A-91EF-C247-B032-EF37BEB6D45A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Terceira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29919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7038" y="1897943"/>
            <a:ext cx="8229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</a:rPr>
              <a:t>A tabela está na 2FN mas não está na 3FN</a:t>
            </a:r>
          </a:p>
          <a:p>
            <a:pPr marL="341313" lvl="1" indent="-341313"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Necessário decompor a tabela </a:t>
            </a:r>
            <a:r>
              <a:rPr lang="pt-PT" sz="1600" b="1" i="1" dirty="0">
                <a:latin typeface="Calibri" charset="0"/>
                <a:cs typeface="Calibri" charset="0"/>
              </a:rPr>
              <a:t>Aluno</a:t>
            </a:r>
            <a:r>
              <a:rPr lang="pt-PT" sz="1600" dirty="0">
                <a:latin typeface="Calibri" charset="0"/>
                <a:cs typeface="Calibri" charset="0"/>
              </a:rPr>
              <a:t>  pois existe uma dependência funcional (transitiva)  entre o atributo não-chave </a:t>
            </a:r>
            <a:r>
              <a:rPr lang="pt-PT" sz="1600" b="1" i="1" dirty="0" err="1">
                <a:latin typeface="Calibri" charset="0"/>
                <a:cs typeface="Calibri" charset="0"/>
              </a:rPr>
              <a:t>codCurso</a:t>
            </a:r>
            <a:r>
              <a:rPr lang="pt-PT" sz="1600" dirty="0">
                <a:latin typeface="Calibri" charset="0"/>
                <a:cs typeface="Calibri" charset="0"/>
              </a:rPr>
              <a:t>  e o atributo </a:t>
            </a:r>
            <a:r>
              <a:rPr lang="pt-PT" sz="1600" b="1" dirty="0" err="1">
                <a:latin typeface="Calibri" charset="0"/>
                <a:cs typeface="Calibri" charset="0"/>
              </a:rPr>
              <a:t>nomeCurso</a:t>
            </a:r>
            <a:endParaRPr lang="pt-PT" sz="1600" b="1" dirty="0"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</a:endParaRPr>
          </a:p>
          <a:p>
            <a:pPr marL="630237" lvl="1" indent="-285750">
              <a:lnSpc>
                <a:spcPct val="15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12954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dirty="0">
                <a:latin typeface="Garamond"/>
                <a:cs typeface="Garamond"/>
              </a:rPr>
              <a:t>Conversão da estrutura para a 3FN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05760"/>
              </p:ext>
            </p:extLst>
          </p:nvPr>
        </p:nvGraphicFramePr>
        <p:xfrm>
          <a:off x="5029200" y="3554386"/>
          <a:ext cx="28194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codCurso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nomeCurso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Civil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Quimica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81207"/>
              </p:ext>
            </p:extLst>
          </p:nvPr>
        </p:nvGraphicFramePr>
        <p:xfrm>
          <a:off x="685800" y="3539671"/>
          <a:ext cx="320039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codCurso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João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Filipa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33253" y="5444951"/>
            <a:ext cx="25875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9925" lvl="1" indent="-669925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pt-PT" sz="1600" dirty="0">
                <a:latin typeface="Calibri" charset="0"/>
              </a:rPr>
              <a:t>Curso(</a:t>
            </a:r>
            <a:r>
              <a:rPr lang="pt-PT" sz="1600" u="sng" dirty="0" err="1">
                <a:latin typeface="Calibri" charset="0"/>
              </a:rPr>
              <a:t>codCurso</a:t>
            </a:r>
            <a:r>
              <a:rPr lang="pt-PT" sz="1600" dirty="0">
                <a:latin typeface="Calibri" charset="0"/>
              </a:rPr>
              <a:t>, </a:t>
            </a:r>
            <a:r>
              <a:rPr lang="pt-PT" sz="1600" dirty="0" err="1">
                <a:latin typeface="Calibri" charset="0"/>
              </a:rPr>
              <a:t>nomecurso</a:t>
            </a:r>
            <a:r>
              <a:rPr lang="pt-PT" sz="1600" dirty="0">
                <a:latin typeface="Calibri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427428"/>
            <a:ext cx="321818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85788" lvl="1" indent="-585788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r>
              <a:rPr lang="pt-PT" sz="1600" dirty="0">
                <a:latin typeface="Calibri" charset="0"/>
              </a:rPr>
              <a:t>Aluno(</a:t>
            </a:r>
            <a:r>
              <a:rPr lang="pt-PT" sz="1600" u="sng" dirty="0" err="1">
                <a:latin typeface="Calibri" charset="0"/>
              </a:rPr>
              <a:t>idAluno</a:t>
            </a:r>
            <a:r>
              <a:rPr lang="pt-PT" sz="1600" dirty="0">
                <a:latin typeface="Calibri" charset="0"/>
              </a:rPr>
              <a:t>, nome, </a:t>
            </a:r>
            <a:r>
              <a:rPr lang="pt-PT" sz="1600" dirty="0" err="1">
                <a:latin typeface="Calibri" charset="0"/>
              </a:rPr>
              <a:t>codCurso</a:t>
            </a:r>
            <a:r>
              <a:rPr lang="pt-PT" sz="1600" dirty="0">
                <a:latin typeface="Calibri" charset="0"/>
              </a:rPr>
              <a:t>(FK))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E6E17F0-DEEE-5641-A8B7-E46653E24F6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Terceira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331637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F17E36-C8A8-0A41-90EE-C46F1F7059C4}"/>
              </a:ext>
            </a:extLst>
          </p:cNvPr>
          <p:cNvSpPr/>
          <p:nvPr/>
        </p:nvSpPr>
        <p:spPr>
          <a:xfrm>
            <a:off x="342900" y="1371600"/>
            <a:ext cx="84582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lvl="1" indent="-36830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Uma relação está na forma normal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se e apenas se, todos os seus atributos são funcionalmente dependentes da chave, de toda a chave e nada mais do que a chave</a:t>
            </a:r>
          </a:p>
          <a:p>
            <a:pPr lvl="2"/>
            <a:endParaRPr lang="pt-PT" altLang="en-US" sz="105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96888" lvl="2" indent="-47625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Consideremos a relação:</a:t>
            </a:r>
          </a:p>
          <a:p>
            <a:pPr marL="1252538" lvl="3" indent="-304800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R = {</a:t>
            </a:r>
            <a:r>
              <a:rPr lang="pt-PT" altLang="en-US" sz="16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c}</a:t>
            </a:r>
          </a:p>
          <a:p>
            <a:pPr marL="496888" lvl="2" indent="-47625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 as dependências funcionais em R:</a:t>
            </a:r>
          </a:p>
          <a:p>
            <a:pPr marL="496888" lvl="3" indent="403225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R: (a, b)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 c</a:t>
            </a:r>
          </a:p>
          <a:p>
            <a:pPr marL="496888" lvl="3" indent="403225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			R: c  b</a:t>
            </a:r>
          </a:p>
          <a:p>
            <a:pPr lvl="3"/>
            <a:endParaRPr lang="pt-PT" altLang="en-US" sz="1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Wingdings" pitchFamily="2" charset="2"/>
            </a:endParaRPr>
          </a:p>
          <a:p>
            <a:pPr marL="674688" lvl="2" indent="-306388"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 está na 3ª FN, mas tem uma dependência que invalida a forma normal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1828800" lvl="2" indent="-1460500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Podia resolver-se criando duas relações:</a:t>
            </a:r>
          </a:p>
          <a:p>
            <a:pPr marL="1828800" lvl="3" indent="-977900"/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R1 = {</a:t>
            </a:r>
            <a:r>
              <a:rPr lang="pt-PT" altLang="en-US" sz="16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</a:t>
            </a:r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b}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correspondente à dependência funcional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R: c  b</a:t>
            </a:r>
          </a:p>
          <a:p>
            <a:pPr marL="1828800" lvl="3" indent="-977900"/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R2 = {</a:t>
            </a:r>
            <a:r>
              <a:rPr lang="pt-PT" altLang="en-US" sz="16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c}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correspondente à dependência funcional R: (a, b)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 c</a:t>
            </a:r>
          </a:p>
          <a:p>
            <a:pPr marL="1076325" lvl="3" indent="-304800"/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… mas na verdade perdia-se a dependência funcional R: (a, b) 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 c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, que não se encontrando explicitamente incorporada no modelo relacio</a:t>
            </a:r>
            <a:r>
              <a:rPr lang="pt-PT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nal teria de ser implementada no nível aplicacional !</a:t>
            </a:r>
          </a:p>
          <a:p>
            <a:pPr marL="1076325" lvl="3" indent="-304800"/>
            <a:endParaRPr lang="pt-PT" altLang="en-US" sz="1200" dirty="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  <a:sym typeface="Wingdings" pitchFamily="2" charset="2"/>
            </a:endParaRPr>
          </a:p>
          <a:p>
            <a:pPr marL="1828800" lvl="3" indent="-1057275"/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O ideal será então obter uma solução que, embora mais redundante, mantém todas as dependências funcionais, ou seja, não normalizar até </a:t>
            </a:r>
            <a:r>
              <a:rPr lang="pt-PT" altLang="en-US" sz="1600" b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Boyce-Codd</a:t>
            </a:r>
            <a:r>
              <a:rPr lang="pt-PT" altLang="en-US" sz="1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…</a:t>
            </a:r>
          </a:p>
          <a:p>
            <a:pPr lvl="4" indent="1241425"/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   = {</a:t>
            </a:r>
            <a:r>
              <a:rPr lang="pt-PT" altLang="en-US" sz="16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c} e  R1 = {</a:t>
            </a:r>
            <a:r>
              <a:rPr lang="pt-PT" altLang="en-US" sz="16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979B3-6FAE-364E-9D3C-FDFA4A1EF84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Boyce</a:t>
            </a: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Cood</a:t>
            </a:r>
            <a:endParaRPr lang="pt-PT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36572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F17E36-C8A8-0A41-90EE-C46F1F7059C4}"/>
              </a:ext>
            </a:extLst>
          </p:cNvPr>
          <p:cNvSpPr/>
          <p:nvPr/>
        </p:nvSpPr>
        <p:spPr>
          <a:xfrm>
            <a:off x="228601" y="1524000"/>
            <a:ext cx="8001000" cy="15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lvl="1" indent="-36830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Exemplo:</a:t>
            </a:r>
          </a:p>
          <a:p>
            <a:pPr marL="496888" lvl="2" indent="-223838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Suponha  a seguinte relação, que serve para registar os alunos nas aulas  laboratoriais</a:t>
            </a:r>
          </a:p>
          <a:p>
            <a:pPr marL="496888" lvl="2" indent="-223838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sabe-se que cada disciplina pode ser lecionada por vários docentes. No entanto cada doente só pode lecionar uma disciplina.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979B3-6FAE-364E-9D3C-FDFA4A1EF84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Boyce</a:t>
            </a: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Cood</a:t>
            </a:r>
            <a:endParaRPr lang="pt-PT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01B409-0302-B04E-8131-E03C9097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95238"/>
              </p:ext>
            </p:extLst>
          </p:nvPr>
        </p:nvGraphicFramePr>
        <p:xfrm>
          <a:off x="2209800" y="3810000"/>
          <a:ext cx="3886201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345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coddisciplina</a:t>
                      </a:r>
                      <a:endParaRPr lang="en-US" sz="16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coddocente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Bddad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Bddad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Esinf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Bddad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8ACB34-4A73-AE4C-AB8D-C08492EBA790}"/>
              </a:ext>
            </a:extLst>
          </p:cNvPr>
          <p:cNvSpPr/>
          <p:nvPr/>
        </p:nvSpPr>
        <p:spPr>
          <a:xfrm>
            <a:off x="1905000" y="3178629"/>
            <a:ext cx="4495799" cy="42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75">
              <a:lnSpc>
                <a:spcPct val="150000"/>
              </a:lnSpc>
            </a:pP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Laboratorios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</a:t>
            </a:r>
            <a:r>
              <a:rPr lang="pt-PT" altLang="en-US" sz="1600" u="sng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id_aluno</a:t>
            </a:r>
            <a:r>
              <a:rPr lang="pt-PT" altLang="en-US" sz="16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pt-PT" altLang="en-US" sz="1600" u="sng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coddisciplina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coddocente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943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4B979B3-6FAE-364E-9D3C-FDFA4A1EF84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Boyce</a:t>
            </a: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Garamond"/>
                <a:cs typeface="Garamond"/>
              </a:rPr>
              <a:t>Cood</a:t>
            </a:r>
            <a:endParaRPr lang="pt-PT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01B409-0302-B04E-8131-E03C9097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1901"/>
              </p:ext>
            </p:extLst>
          </p:nvPr>
        </p:nvGraphicFramePr>
        <p:xfrm>
          <a:off x="838199" y="4032383"/>
          <a:ext cx="2362201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coddocente</a:t>
                      </a:r>
                      <a:endParaRPr lang="en-US" sz="16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8C1F1D-B24C-1D4C-AD55-3B9F75A50198}"/>
              </a:ext>
            </a:extLst>
          </p:cNvPr>
          <p:cNvSpPr txBox="1"/>
          <p:nvPr/>
        </p:nvSpPr>
        <p:spPr>
          <a:xfrm>
            <a:off x="228600" y="1454709"/>
            <a:ext cx="8191500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relação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satisfaz as três primeiras formas normais, no entanto 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está na FNBC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indent="-269875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o atributo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coddocente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não é chave candidata, no entanto é um determinante</a:t>
            </a:r>
          </a:p>
          <a:p>
            <a:pPr marL="449263" lvl="1" indent="2730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Uma vez que cada docente só pode lecionar uma disciplina, temos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coddocente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cododsiciplina</a:t>
            </a: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estar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FNBC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exifgirá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decomposição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duas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relações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BF9B85-66D3-3E4A-8DE9-4B597112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10539"/>
              </p:ext>
            </p:extLst>
          </p:nvPr>
        </p:nvGraphicFramePr>
        <p:xfrm>
          <a:off x="4724400" y="4196995"/>
          <a:ext cx="2705100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8310046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coddocente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coddisciplina</a:t>
                      </a:r>
                      <a:endParaRPr lang="en-US" sz="16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Bddad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Esinf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Bddad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9D1869-AD34-FE4A-801D-2A95C3A5BD5E}"/>
              </a:ext>
            </a:extLst>
          </p:cNvPr>
          <p:cNvSpPr txBox="1"/>
          <p:nvPr/>
        </p:nvSpPr>
        <p:spPr>
          <a:xfrm>
            <a:off x="990599" y="5909846"/>
            <a:ext cx="2209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Docentes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C3632-9A8F-B04C-BF15-8934136D57C0}"/>
              </a:ext>
            </a:extLst>
          </p:cNvPr>
          <p:cNvSpPr txBox="1"/>
          <p:nvPr/>
        </p:nvSpPr>
        <p:spPr>
          <a:xfrm>
            <a:off x="4572000" y="56817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Disciplina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lecionada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docente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0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C87DB1-C5D0-2E4D-ABBD-92CED0D682A9}"/>
              </a:ext>
            </a:extLst>
          </p:cNvPr>
          <p:cNvSpPr/>
          <p:nvPr/>
        </p:nvSpPr>
        <p:spPr>
          <a:xfrm>
            <a:off x="228600" y="1447800"/>
            <a:ext cx="7581900" cy="2893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4ª Forma Normal (4FN)</a:t>
            </a:r>
          </a:p>
          <a:p>
            <a:pPr marL="496888" indent="-95250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Uma relação está na 4ª forma normal, se está na </a:t>
            </a:r>
            <a:r>
              <a:rPr lang="pt-PT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r>
              <a:rPr lang="pt-PT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e se não existem dependências </a:t>
            </a:r>
            <a:r>
              <a:rPr lang="pt-PT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endParaRPr lang="pt-PT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01638">
              <a:lnSpc>
                <a:spcPct val="150000"/>
              </a:lnSpc>
            </a:pPr>
            <a:endParaRPr lang="pt-PT" altLang="en-US" sz="11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5ª Forma Normal (5FN)</a:t>
            </a:r>
          </a:p>
          <a:p>
            <a:pPr marL="285750" indent="115888">
              <a:lnSpc>
                <a:spcPct val="150000"/>
              </a:lnSpc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Uma relação encontra-se na 5FN se não existem dependências de junção.</a:t>
            </a:r>
            <a:endParaRPr lang="pt-PT" altLang="en-US" sz="1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indent="803275">
              <a:lnSpc>
                <a:spcPct val="150000"/>
              </a:lnSpc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- Verificam-se em situações muito raras e difíceis de detetar </a:t>
            </a:r>
          </a:p>
          <a:p>
            <a:pPr>
              <a:lnSpc>
                <a:spcPct val="150000"/>
              </a:lnSpc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- Exige que se compreenda bem a semântica da relação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2087D-3350-B348-ADF2-5ECB0D7DDDCE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- 4ª e 5ª FN</a:t>
            </a:r>
          </a:p>
        </p:txBody>
      </p:sp>
    </p:spTree>
    <p:extLst>
      <p:ext uri="{BB962C8B-B14F-4D97-AF65-F5344CB8AC3E}">
        <p14:creationId xmlns:p14="http://schemas.microsoft.com/office/powerpoint/2010/main" val="305552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A3DD-E9E0-DA49-BC9F-5E43FBBF7A75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447800"/>
            <a:ext cx="84963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4ª e 5ª formas normais são raras e difíceis de detetar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Frequentemente considera-se que uma relação na 3ª forma normal ou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está num nível de normalização aceitável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 nível de normalização deve ser pensado contra outros critérios</a:t>
            </a:r>
          </a:p>
          <a:p>
            <a:pPr marL="695325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 exemplo, um nível de normalização exagerado pode originar problemas de performance</a:t>
            </a:r>
          </a:p>
          <a:p>
            <a:pPr>
              <a:buFont typeface="Wingdings" pitchFamily="2" charset="2"/>
              <a:buChar char="Ø"/>
            </a:pPr>
            <a:r>
              <a:rPr lang="pt-PT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redundância entre os dados não pode ser completamente eliminada</a:t>
            </a:r>
          </a:p>
          <a:p>
            <a:pPr lvl="1">
              <a:buFont typeface="Wingdings" pitchFamily="2" charset="2"/>
              <a:buChar char="Ø"/>
            </a:pPr>
            <a:r>
              <a:rPr lang="pt-PT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 facto, as chaves estrangeiras são também uma forma de redundância</a:t>
            </a:r>
          </a:p>
          <a:p>
            <a:pPr marL="457200" lvl="1" indent="0">
              <a:buNone/>
            </a:pPr>
            <a:r>
              <a:rPr lang="pt-PT" altLang="en-US" sz="105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</a:t>
            </a:r>
            <a:endParaRPr lang="pt-PT" altLang="en-US" sz="1000" dirty="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68300" lvl="1" indent="-352425">
              <a:buFont typeface="Wingdings" pitchFamily="2" charset="2"/>
              <a:buChar char="Ø"/>
            </a:pPr>
            <a:r>
              <a:rPr lang="pt-PT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Problemas que a redundância pode trazer</a:t>
            </a:r>
          </a:p>
          <a:p>
            <a:pPr marL="695325" lvl="2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Custo de espaço de armazenamento -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redundância implica ocupar espaço adicional com algo que não acrescenta nada ao que já existe armazenado</a:t>
            </a:r>
          </a:p>
          <a:p>
            <a:pPr marL="695325" lvl="2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Manutenção -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uma simples alteração ou remoção pode implicar o acesso a várias tabelas, tornando-se difícil manter a coerência dos dados armazenados</a:t>
            </a:r>
          </a:p>
          <a:p>
            <a:pPr marL="695325" lvl="2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pt-PT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Desempenho  - 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 a redundância for significativa, isso implicará mais acessos a disco para trazer os mesmos dados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1038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79441E-1E0B-034F-87AC-8923AA8C4FF3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Conclusão</a:t>
            </a:r>
          </a:p>
        </p:txBody>
      </p:sp>
    </p:spTree>
    <p:extLst>
      <p:ext uri="{BB962C8B-B14F-4D97-AF65-F5344CB8AC3E}">
        <p14:creationId xmlns:p14="http://schemas.microsoft.com/office/powerpoint/2010/main" val="113667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0"/>
            <a:ext cx="753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67000" y="609600"/>
            <a:ext cx="3276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Exercício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038" y="1648514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Desenhe o diagrama de dependências funcionais </a:t>
            </a:r>
            <a:r>
              <a:rPr lang="pt-PT" sz="1600" b="1">
                <a:latin typeface="Calibri" panose="020F0502020204030204" pitchFamily="34" charset="0"/>
                <a:cs typeface="Calibri" panose="020F0502020204030204" pitchFamily="34" charset="0"/>
              </a:rPr>
              <a:t>e n</a:t>
            </a:r>
            <a:r>
              <a:rPr lang="pt-PT" sz="1600" b="1">
                <a:latin typeface="Calibri"/>
                <a:cs typeface="Calibri"/>
              </a:rPr>
              <a:t>ormalize </a:t>
            </a:r>
            <a:r>
              <a:rPr lang="pt-PT" sz="1600" b="1" dirty="0">
                <a:latin typeface="Calibri"/>
                <a:cs typeface="Calibri"/>
              </a:rPr>
              <a:t>a estrutura apresentada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838200" y="2667000"/>
          <a:ext cx="6781800" cy="3276606"/>
        </p:xfrm>
        <a:graphic>
          <a:graphicData uri="http://schemas.openxmlformats.org/drawingml/2006/table">
            <a:tbl>
              <a:tblPr/>
              <a:tblGrid>
                <a:gridCol w="267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91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FICHA DE DESLOCAÇÃO A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 Deslocação: 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Data: __ / __ / 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total: __________________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do local: __________________      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Designação: ______________________________________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do Cliente: ________________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Nome: ___________________________________________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país do Cliente: _________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Nome: ___________________________________________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Telefone do Cliente: _______________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FUNCIONÁRIOS QUE SE DESLOCARAM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funcionáro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 funcionário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516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691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9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47036D-8505-4C42-87A2-571B4427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58937"/>
            <a:ext cx="8062912" cy="35401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 base nas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dependências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funcionais,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junção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define-se o processo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normalização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dados aplicado ao modelo relacional. ( já abordado nas aulas teóricas)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hierarquia é composta por cinco formas normais (1a, 2a, 3a, 4a e 5a Forma Normal) e uma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intermédia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(Forma Normal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entre a 3a e a 4a).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prática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deve ser levada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às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ultimas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consequências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pois 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proliferação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relações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pode conduzir à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deterioração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desempenho da Base de Dados.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Na maioria dos casos opta-se por uma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solução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de compromisso entre a 3a Forma Normal e a Forma Normal de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Codd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A675658-5D69-7548-ABC9-561E16DE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15391"/>
            <a:ext cx="4455617" cy="106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0"/>
            <a:ext cx="753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2481" y="1485900"/>
            <a:ext cx="7620000" cy="383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600" b="1" dirty="0">
                <a:latin typeface="Calibri"/>
                <a:cs typeface="Calibri"/>
              </a:rPr>
              <a:t>Normalize a estrutura apresentada</a:t>
            </a:r>
          </a:p>
          <a:p>
            <a:pPr>
              <a:lnSpc>
                <a:spcPct val="50000"/>
              </a:lnSpc>
            </a:pPr>
            <a:endParaRPr lang="pt-PT" sz="1600" dirty="0">
              <a:latin typeface="Calibri"/>
              <a:cs typeface="Calibri"/>
            </a:endParaRPr>
          </a:p>
          <a:p>
            <a:pPr algn="just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Considere a estrutura de dados seguinte, referente ao planeamento de produção de uma fábrica de artigos de plástico. A fábrica está estruturada em secções e cada secção é composta por diferentes centros de trabalho. Uma ordem de produção pode ser realizada em diversos centros de trabalho e utiliza diversas matérias-primas. </a:t>
            </a:r>
          </a:p>
          <a:p>
            <a:pPr algn="just">
              <a:lnSpc>
                <a:spcPct val="130000"/>
              </a:lnSpc>
            </a:pPr>
            <a:endParaRPr lang="pt-PT" sz="1600" dirty="0">
              <a:latin typeface="Calibri"/>
              <a:cs typeface="Calibri"/>
            </a:endParaRPr>
          </a:p>
          <a:p>
            <a:pPr algn="just">
              <a:lnSpc>
                <a:spcPct val="50000"/>
              </a:lnSpc>
            </a:pPr>
            <a:endParaRPr lang="pt-PT" sz="1600" b="1" dirty="0">
              <a:latin typeface="Calibri"/>
              <a:cs typeface="Calibri"/>
            </a:endParaRPr>
          </a:p>
          <a:p>
            <a:pPr algn="just">
              <a:lnSpc>
                <a:spcPct val="130000"/>
              </a:lnSpc>
            </a:pPr>
            <a:r>
              <a:rPr lang="pt-PT" sz="1600" b="1" i="1" dirty="0">
                <a:latin typeface="Calibri"/>
                <a:cs typeface="Calibri"/>
              </a:rPr>
              <a:t>Planeamento de produção</a:t>
            </a:r>
            <a:r>
              <a:rPr lang="pt-PT" sz="1600" i="1" dirty="0">
                <a:latin typeface="Calibri"/>
                <a:cs typeface="Calibri"/>
              </a:rPr>
              <a:t> = {</a:t>
            </a:r>
            <a:r>
              <a:rPr lang="pt-PT" sz="1600" i="1" dirty="0" err="1">
                <a:latin typeface="Calibri"/>
                <a:cs typeface="Calibri"/>
              </a:rPr>
              <a:t>ordem_prod</a:t>
            </a:r>
            <a:r>
              <a:rPr lang="pt-PT" sz="1600" i="1" dirty="0">
                <a:latin typeface="Calibri"/>
                <a:cs typeface="Calibri"/>
              </a:rPr>
              <a:t>,  produto, </a:t>
            </a:r>
            <a:r>
              <a:rPr lang="pt-PT" sz="1600" i="1" dirty="0" err="1">
                <a:latin typeface="Calibri"/>
                <a:cs typeface="Calibri"/>
              </a:rPr>
              <a:t>nome_produto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qtd_a_produzir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data_prev_inicio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data_prev_fim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data_real_inicio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data_real_fim</a:t>
            </a:r>
            <a:r>
              <a:rPr lang="pt-PT" sz="1600" i="1" dirty="0">
                <a:latin typeface="Calibri"/>
                <a:cs typeface="Calibri"/>
              </a:rPr>
              <a:t>, {secção, </a:t>
            </a:r>
            <a:r>
              <a:rPr lang="pt-PT" sz="1600" i="1" dirty="0" err="1">
                <a:latin typeface="Calibri"/>
                <a:cs typeface="Calibri"/>
              </a:rPr>
              <a:t>nome_secção</a:t>
            </a:r>
            <a:r>
              <a:rPr lang="pt-PT" sz="1600" i="1" dirty="0">
                <a:latin typeface="Calibri"/>
                <a:cs typeface="Calibri"/>
              </a:rPr>
              <a:t>, {</a:t>
            </a:r>
            <a:r>
              <a:rPr lang="pt-PT" sz="1600" i="1" dirty="0" err="1">
                <a:latin typeface="Calibri"/>
                <a:cs typeface="Calibri"/>
              </a:rPr>
              <a:t>centro_trabalho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desc_centro_trabalho</a:t>
            </a:r>
            <a:r>
              <a:rPr lang="pt-PT" sz="1600" i="1" dirty="0">
                <a:latin typeface="Calibri"/>
                <a:cs typeface="Calibri"/>
              </a:rPr>
              <a:t>}, localização}, {</a:t>
            </a:r>
            <a:r>
              <a:rPr lang="pt-PT" sz="1600" i="1" dirty="0" err="1">
                <a:latin typeface="Calibri"/>
                <a:cs typeface="Calibri"/>
              </a:rPr>
              <a:t>mat_prima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descrição_mp</a:t>
            </a:r>
            <a:r>
              <a:rPr lang="pt-PT" sz="1600" i="1" dirty="0">
                <a:latin typeface="Calibri"/>
                <a:cs typeface="Calibri"/>
              </a:rPr>
              <a:t>, </a:t>
            </a:r>
            <a:r>
              <a:rPr lang="pt-PT" sz="1600" i="1" dirty="0" err="1">
                <a:latin typeface="Calibri"/>
                <a:cs typeface="Calibri"/>
              </a:rPr>
              <a:t>qtd_mp</a:t>
            </a:r>
            <a:r>
              <a:rPr lang="pt-PT" sz="1600" i="1" dirty="0">
                <a:latin typeface="Calibri"/>
                <a:cs typeface="Calibri"/>
              </a:rPr>
              <a:t>}, </a:t>
            </a:r>
            <a:r>
              <a:rPr lang="pt-PT" sz="1600" i="1" dirty="0" err="1">
                <a:latin typeface="Calibri"/>
                <a:cs typeface="Calibri"/>
              </a:rPr>
              <a:t>percent_execução</a:t>
            </a:r>
            <a:r>
              <a:rPr lang="pt-PT" sz="1600" i="1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30000"/>
              </a:lnSpc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DABD79-9061-CE44-9280-D1198240BF36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3581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Exercício 2</a:t>
            </a:r>
          </a:p>
        </p:txBody>
      </p:sp>
    </p:spTree>
    <p:extLst>
      <p:ext uri="{BB962C8B-B14F-4D97-AF65-F5344CB8AC3E}">
        <p14:creationId xmlns:p14="http://schemas.microsoft.com/office/powerpoint/2010/main" val="1313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0"/>
            <a:ext cx="753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67000" y="572869"/>
            <a:ext cx="3657600" cy="646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Exercício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727960"/>
          <a:ext cx="8458200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Nr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Factura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codCliente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NomeCliente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CodProd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DescricaoProduto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Desconto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000257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01-07-2016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João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Lápis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Bic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000257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01-07-2016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João  Gomes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Bloco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notas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000257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01-07-2016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João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Caneta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000258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01-07-2016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1234568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Ana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Lápis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</a:rPr>
                        <a:t>Bic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000258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01-07-2016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>
                          <a:solidFill>
                            <a:schemeClr val="tx1"/>
                          </a:solidFill>
                        </a:rPr>
                        <a:t>1234568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Ana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Caderno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000258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01-07-2016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1234568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Ana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Régua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4671" y="178253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Desenhe o diagrama de dependências funcionais e normalize a estrutura apresentada</a:t>
            </a:r>
          </a:p>
        </p:txBody>
      </p:sp>
    </p:spTree>
    <p:extLst>
      <p:ext uri="{BB962C8B-B14F-4D97-AF65-F5344CB8AC3E}">
        <p14:creationId xmlns:p14="http://schemas.microsoft.com/office/powerpoint/2010/main" val="2060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F518E165-18C0-C547-8F58-04A69E9965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895597" cy="49244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pt-PT" altLang="en-US" sz="16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Formas Normais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r">
              <a:buFontTx/>
              <a:buNone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1FN 2FN 3FN</a:t>
            </a: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r">
              <a:buFontTx/>
              <a:buNone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FNBC (</a:t>
            </a:r>
            <a:r>
              <a:rPr lang="pt-PT" altLang="en-US" sz="16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Boyce-Codd</a:t>
            </a: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r">
              <a:buFontTx/>
              <a:buNone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4FN</a:t>
            </a: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r">
              <a:buFontTx/>
              <a:buNone/>
            </a:pPr>
            <a:r>
              <a:rPr lang="pt-PT" altLang="en-US" sz="1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5FN</a:t>
            </a:r>
          </a:p>
          <a:p>
            <a:pPr>
              <a:buFontTx/>
              <a:buNone/>
            </a:pPr>
            <a:endParaRPr lang="pt-PT" altLang="en-US" sz="1600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150BDD3D-FC46-2841-B195-EB993A51F2F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748744"/>
            <a:ext cx="4619625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pt-PT" altLang="en-US" sz="16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=&gt; </a:t>
            </a:r>
            <a:r>
              <a:rPr lang="pt-PT" altLang="en-US" sz="1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Dependências Funcionais</a:t>
            </a: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pt-PT" altLang="en-US" sz="16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=&gt; </a:t>
            </a:r>
            <a:r>
              <a:rPr lang="pt-PT" altLang="en-US" sz="1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 </a:t>
            </a:r>
            <a:r>
              <a:rPr lang="pt-PT" altLang="en-US" sz="16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Multivalor</a:t>
            </a:r>
            <a:endParaRPr lang="pt-PT" altLang="en-US" sz="1600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pt-PT" altLang="en-US" sz="1600" b="1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pt-PT" altLang="en-US" sz="16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=&gt; </a:t>
            </a:r>
            <a:r>
              <a:rPr lang="pt-PT" altLang="en-US" sz="1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Dependência de Junção</a:t>
            </a:r>
          </a:p>
          <a:p>
            <a:endParaRPr lang="pt-PT" altLang="en-US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8AFAC0E-87BD-8A4E-8216-1987EB3EA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021" y="2057400"/>
            <a:ext cx="0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36E6C39D-D91E-FE4B-BCAC-C79348BEB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021" y="376180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40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7CEF7826-6288-194E-B068-F9FB5CAF9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021" y="4724400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40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7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04800" y="15240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38263" indent="-3143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52425" lvl="1" indent="-352425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Uma relação está na 1FN se:</a:t>
            </a:r>
          </a:p>
          <a:p>
            <a:pPr marL="719138" lvl="2" indent="-366713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62071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Os atributos chave estão definidos</a:t>
            </a:r>
          </a:p>
          <a:p>
            <a:pPr marL="719138" lvl="2" indent="-366713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620713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Não existem grupos repetitivos</a:t>
            </a:r>
          </a:p>
          <a:p>
            <a:pPr marL="719138" lvl="3" indent="-366713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719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Todos os atributos estão definidos em domínios que contêm apenas valores atómicos,  isto é, cada atributo só pode admitir valores elementares e não conjunto de valores</a:t>
            </a:r>
          </a:p>
          <a:p>
            <a:pPr marL="719138" lvl="2" indent="-366713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719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Todos os atributos dependem funcionalmente da chave primária </a:t>
            </a:r>
          </a:p>
          <a:p>
            <a:pPr marL="957263" lvl="2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  <a:cs typeface="Calibri" charset="0"/>
            </a:endParaRPr>
          </a:p>
          <a:p>
            <a:pPr marL="352425" lvl="1" indent="-352425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b="1" dirty="0">
                <a:latin typeface="Calibri" charset="0"/>
                <a:cs typeface="Calibri" charset="0"/>
              </a:rPr>
              <a:t>Visa eliminar a existência de grupos de valores repetidos</a:t>
            </a:r>
          </a:p>
          <a:p>
            <a:pPr marL="638175" lvl="2" indent="-285750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719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A uma ocorrência da chave só pode corresponder uma ocorrência dos outros atributos não chave</a:t>
            </a:r>
          </a:p>
          <a:p>
            <a:pPr marL="285750" indent="-285750"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  <a:cs typeface="Calibri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Primeira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41975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552449" y="3481388"/>
            <a:ext cx="7777163" cy="2252662"/>
            <a:chOff x="384" y="1693"/>
            <a:chExt cx="4899" cy="1419"/>
          </a:xfrm>
        </p:grpSpPr>
        <p:grpSp>
          <p:nvGrpSpPr>
            <p:cNvPr id="205831" name="Group 2"/>
            <p:cNvGrpSpPr>
              <a:grpSpLocks/>
            </p:cNvGrpSpPr>
            <p:nvPr/>
          </p:nvGrpSpPr>
          <p:grpSpPr bwMode="auto">
            <a:xfrm>
              <a:off x="3414" y="1693"/>
              <a:ext cx="1869" cy="1419"/>
              <a:chOff x="3414" y="1693"/>
              <a:chExt cx="1869" cy="1419"/>
            </a:xfrm>
          </p:grpSpPr>
          <p:sp>
            <p:nvSpPr>
              <p:cNvPr id="35843" name="Rectangle 3"/>
              <p:cNvSpPr>
                <a:spLocks noChangeArrowheads="1"/>
              </p:cNvSpPr>
              <p:nvPr/>
            </p:nvSpPr>
            <p:spPr bwMode="auto">
              <a:xfrm>
                <a:off x="3414" y="1693"/>
                <a:ext cx="1869" cy="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b="1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nomeDisciplina</a:t>
                </a:r>
              </a:p>
            </p:txBody>
          </p:sp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3414" y="2005"/>
                <a:ext cx="1869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Matemática, Economia, Direito</a:t>
                </a:r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3414" y="2282"/>
                <a:ext cx="1869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Matemática, Física</a:t>
                </a:r>
              </a:p>
            </p:txBody>
          </p:sp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3414" y="2559"/>
                <a:ext cx="1869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Matemática, Economia</a:t>
                </a:r>
              </a:p>
            </p:txBody>
          </p:sp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3414" y="2836"/>
                <a:ext cx="1869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dirty="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Matemática</a:t>
                </a:r>
              </a:p>
            </p:txBody>
          </p:sp>
        </p:grpSp>
        <p:grpSp>
          <p:nvGrpSpPr>
            <p:cNvPr id="205832" name="Group 8"/>
            <p:cNvGrpSpPr>
              <a:grpSpLocks/>
            </p:cNvGrpSpPr>
            <p:nvPr/>
          </p:nvGrpSpPr>
          <p:grpSpPr bwMode="auto">
            <a:xfrm>
              <a:off x="1888" y="1693"/>
              <a:ext cx="730" cy="1419"/>
              <a:chOff x="1888" y="1693"/>
              <a:chExt cx="730" cy="1419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1888" y="1693"/>
                <a:ext cx="730" cy="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b="1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morada</a:t>
                </a:r>
              </a:p>
            </p:txBody>
          </p:sp>
          <p:sp>
            <p:nvSpPr>
              <p:cNvPr id="35850" name="Rectangle 10"/>
              <p:cNvSpPr>
                <a:spLocks noChangeArrowheads="1"/>
              </p:cNvSpPr>
              <p:nvPr/>
            </p:nvSpPr>
            <p:spPr bwMode="auto">
              <a:xfrm>
                <a:off x="1888" y="2005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Rua A</a:t>
                </a:r>
              </a:p>
            </p:txBody>
          </p:sp>
          <p:sp>
            <p:nvSpPr>
              <p:cNvPr id="35851" name="Rectangle 11"/>
              <p:cNvSpPr>
                <a:spLocks noChangeArrowheads="1"/>
              </p:cNvSpPr>
              <p:nvPr/>
            </p:nvSpPr>
            <p:spPr bwMode="auto">
              <a:xfrm>
                <a:off x="1888" y="2282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Rua B</a:t>
                </a:r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1888" y="2559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Rua C</a:t>
                </a: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1888" y="2836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Rua D</a:t>
                </a:r>
              </a:p>
            </p:txBody>
          </p:sp>
        </p:grpSp>
        <p:grpSp>
          <p:nvGrpSpPr>
            <p:cNvPr id="205833" name="Group 14"/>
            <p:cNvGrpSpPr>
              <a:grpSpLocks/>
            </p:cNvGrpSpPr>
            <p:nvPr/>
          </p:nvGrpSpPr>
          <p:grpSpPr bwMode="auto">
            <a:xfrm>
              <a:off x="1136" y="1693"/>
              <a:ext cx="730" cy="1419"/>
              <a:chOff x="1136" y="1693"/>
              <a:chExt cx="730" cy="1419"/>
            </a:xfrm>
          </p:grpSpPr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1136" y="1693"/>
                <a:ext cx="730" cy="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b="1" dirty="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nome</a:t>
                </a:r>
              </a:p>
            </p:txBody>
          </p:sp>
          <p:sp>
            <p:nvSpPr>
              <p:cNvPr id="35856" name="Rectangle 16"/>
              <p:cNvSpPr>
                <a:spLocks noChangeArrowheads="1"/>
              </p:cNvSpPr>
              <p:nvPr/>
            </p:nvSpPr>
            <p:spPr bwMode="auto">
              <a:xfrm>
                <a:off x="1136" y="2005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João</a:t>
                </a:r>
              </a:p>
            </p:txBody>
          </p:sp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1136" y="2282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dirty="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Ana</a:t>
                </a:r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1136" y="2559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Pedro</a:t>
                </a: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136" y="2836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Filipa</a:t>
                </a:r>
              </a:p>
            </p:txBody>
          </p:sp>
        </p:grpSp>
        <p:grpSp>
          <p:nvGrpSpPr>
            <p:cNvPr id="205834" name="Group 20"/>
            <p:cNvGrpSpPr>
              <a:grpSpLocks/>
            </p:cNvGrpSpPr>
            <p:nvPr/>
          </p:nvGrpSpPr>
          <p:grpSpPr bwMode="auto">
            <a:xfrm>
              <a:off x="384" y="1693"/>
              <a:ext cx="730" cy="1419"/>
              <a:chOff x="384" y="1693"/>
              <a:chExt cx="730" cy="1419"/>
            </a:xfrm>
          </p:grpSpPr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384" y="1693"/>
                <a:ext cx="730" cy="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b="1" u="sng" dirty="0" err="1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idAluno</a:t>
                </a:r>
                <a:endParaRPr lang="pt-PT" sz="1600" b="1" u="sng" dirty="0">
                  <a:solidFill>
                    <a:srgbClr val="000000"/>
                  </a:solidFill>
                  <a:latin typeface="Calibri" charset="0"/>
                  <a:cs typeface="Calibri" charset="0"/>
                </a:endParaRPr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384" y="2005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A1</a:t>
                </a:r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384" y="2282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A2</a:t>
                </a: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384" y="2559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A3</a:t>
                </a:r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84" y="2836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A4</a:t>
                </a:r>
              </a:p>
            </p:txBody>
          </p:sp>
        </p:grpSp>
        <p:grpSp>
          <p:nvGrpSpPr>
            <p:cNvPr id="205835" name="Group 26"/>
            <p:cNvGrpSpPr>
              <a:grpSpLocks/>
            </p:cNvGrpSpPr>
            <p:nvPr/>
          </p:nvGrpSpPr>
          <p:grpSpPr bwMode="auto">
            <a:xfrm>
              <a:off x="2646" y="1693"/>
              <a:ext cx="730" cy="1419"/>
              <a:chOff x="2646" y="1693"/>
              <a:chExt cx="730" cy="1419"/>
            </a:xfrm>
          </p:grpSpPr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2646" y="1693"/>
                <a:ext cx="730" cy="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 b="1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idDisciplina</a:t>
                </a:r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2646" y="2005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D1, D2, D3</a:t>
                </a:r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2646" y="2282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D1, D4</a:t>
                </a:r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2646" y="2559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D1, D2</a:t>
                </a:r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2646" y="2836"/>
                <a:ext cx="730" cy="27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PT" sz="1600">
                    <a:solidFill>
                      <a:srgbClr val="000000"/>
                    </a:solidFill>
                    <a:latin typeface="Calibri" charset="0"/>
                    <a:cs typeface="Calibri" charset="0"/>
                  </a:rPr>
                  <a:t>D1</a:t>
                </a:r>
              </a:p>
            </p:txBody>
          </p:sp>
        </p:grpSp>
      </p:grp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4083049" y="3390900"/>
            <a:ext cx="4378325" cy="2419350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228600" y="1409120"/>
            <a:ext cx="8424863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Suponhamos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t-PT" sz="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lvl="1" indent="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	      Aluno 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pt-PT" sz="1600" u="sng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idAluno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, nome, morada,( </a:t>
            </a:r>
            <a:r>
              <a:rPr lang="pt-PT" sz="160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idDisciplina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, </a:t>
            </a:r>
            <a:r>
              <a:rPr lang="pt-PT" sz="160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nomeDisciplina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))</a:t>
            </a: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t-PT" sz="3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Esta estrutura não se encontra na 1FN, uma vez que as colunas </a:t>
            </a:r>
            <a:r>
              <a:rPr lang="pt-PT" sz="1600" b="1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idDisciplina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 e </a:t>
            </a:r>
            <a:r>
              <a:rPr lang="pt-PT" sz="1600" b="1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nomeDisciplina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 admitem um conjunto de valores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ECB7CCA-8825-1F40-BD27-B298428F1CC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Primeira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2029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5943" y="5920618"/>
            <a:ext cx="506730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 lvl="2" indent="-84138">
              <a:lnSpc>
                <a:spcPct val="90000"/>
              </a:lnSpc>
              <a:spcBef>
                <a:spcPts val="425"/>
              </a:spcBef>
              <a:buClrTx/>
              <a:buSzPct val="65000"/>
              <a:buFontTx/>
              <a:buNone/>
              <a:defRPr/>
            </a:pPr>
            <a:r>
              <a:rPr lang="pt-PT" sz="1700" dirty="0">
                <a:latin typeface="Calibri" charset="0"/>
              </a:rPr>
              <a:t>	</a:t>
            </a:r>
            <a:r>
              <a:rPr lang="pt-PT" sz="1700" dirty="0" err="1">
                <a:latin typeface="Calibri" charset="0"/>
              </a:rPr>
              <a:t>AlunoInscrito</a:t>
            </a:r>
            <a:r>
              <a:rPr lang="pt-PT" sz="1700" dirty="0">
                <a:latin typeface="Calibri" charset="0"/>
              </a:rPr>
              <a:t> (</a:t>
            </a:r>
            <a:r>
              <a:rPr lang="pt-PT" sz="1700" u="sng" dirty="0" err="1">
                <a:latin typeface="Calibri" charset="0"/>
              </a:rPr>
              <a:t>idAluno</a:t>
            </a:r>
            <a:r>
              <a:rPr lang="pt-PT" sz="1700" dirty="0">
                <a:latin typeface="Calibri" charset="0"/>
              </a:rPr>
              <a:t>, </a:t>
            </a:r>
            <a:r>
              <a:rPr lang="pt-PT" sz="1700" u="sng" dirty="0" err="1">
                <a:latin typeface="Calibri" charset="0"/>
              </a:rPr>
              <a:t>idDisciplina</a:t>
            </a:r>
            <a:r>
              <a:rPr lang="pt-PT" sz="1700" dirty="0">
                <a:latin typeface="Calibri" charset="0"/>
              </a:rPr>
              <a:t>, </a:t>
            </a:r>
            <a:r>
              <a:rPr lang="pt-PT" sz="1700" dirty="0" err="1">
                <a:latin typeface="Calibri" charset="0"/>
              </a:rPr>
              <a:t>nomeDisciplina</a:t>
            </a:r>
            <a:r>
              <a:rPr lang="pt-PT" sz="1700" dirty="0">
                <a:latin typeface="Calibri" charset="0"/>
              </a:rPr>
              <a:t>)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52084"/>
              </p:ext>
            </p:extLst>
          </p:nvPr>
        </p:nvGraphicFramePr>
        <p:xfrm>
          <a:off x="342900" y="1617921"/>
          <a:ext cx="3276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morada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João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Filipa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51820"/>
              </p:ext>
            </p:extLst>
          </p:nvPr>
        </p:nvGraphicFramePr>
        <p:xfrm>
          <a:off x="4005943" y="2545021"/>
          <a:ext cx="4800600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idDisciplina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nomeDisciplina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Matematica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Economia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Direito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Matematica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Matematica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Economia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Matematica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342900" y="3473513"/>
            <a:ext cx="3122650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-830263">
              <a:lnSpc>
                <a:spcPct val="90000"/>
              </a:lnSpc>
              <a:spcBef>
                <a:spcPts val="425"/>
              </a:spcBef>
              <a:buClrTx/>
              <a:buSzPct val="65000"/>
              <a:buFontTx/>
              <a:buNone/>
              <a:defRPr/>
            </a:pPr>
            <a:r>
              <a:rPr lang="pt-PT" sz="1700" dirty="0">
                <a:latin typeface="Calibri" charset="0"/>
              </a:rPr>
              <a:t>Aluno (</a:t>
            </a:r>
            <a:r>
              <a:rPr lang="pt-PT" sz="1700" u="sng" dirty="0" err="1">
                <a:latin typeface="Calibri" charset="0"/>
              </a:rPr>
              <a:t>idAluno</a:t>
            </a:r>
            <a:r>
              <a:rPr lang="pt-PT" sz="1700" dirty="0">
                <a:latin typeface="Calibri" charset="0"/>
              </a:rPr>
              <a:t>, nome, morada)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E32B0A-75D1-5144-8D54-69662239E29B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Primeira Forma Normal</a:t>
            </a:r>
          </a:p>
        </p:txBody>
      </p:sp>
    </p:spTree>
    <p:extLst>
      <p:ext uri="{BB962C8B-B14F-4D97-AF65-F5344CB8AC3E}">
        <p14:creationId xmlns:p14="http://schemas.microsoft.com/office/powerpoint/2010/main" val="10596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28600" y="1464129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38263" indent="-3143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79575" indent="-3381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136775" indent="-338138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593975" indent="-338138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051175" indent="-338138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508375" indent="-338138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52425" lvl="1" indent="-352425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Uma relação está na 2FN se:</a:t>
            </a:r>
          </a:p>
          <a:p>
            <a:pPr marL="723900" lvl="2" indent="-371475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tabLst>
                <a:tab pos="719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Estiver na 1FN </a:t>
            </a:r>
          </a:p>
          <a:p>
            <a:pPr marL="723900" lvl="2" indent="-371475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tabLst>
                <a:tab pos="719138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Cada atributo não chave depende funcionalmente da totalidade da chave</a:t>
            </a:r>
          </a:p>
          <a:p>
            <a:pPr lvl="3" indent="-619125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Não existem dependências parciais</a:t>
            </a:r>
          </a:p>
          <a:p>
            <a:pPr marL="1625600" lvl="4" indent="-285750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Todos os atributos que não pertencem à chave </a:t>
            </a:r>
            <a:br>
              <a:rPr lang="pt-PT" sz="1600" dirty="0">
                <a:latin typeface="Calibri" charset="0"/>
                <a:cs typeface="Calibri" charset="0"/>
              </a:rPr>
            </a:br>
            <a:r>
              <a:rPr lang="pt-PT" sz="1600" dirty="0">
                <a:latin typeface="Calibri" charset="0"/>
                <a:cs typeface="Calibri" charset="0"/>
              </a:rPr>
              <a:t>dependem funcionalmente da chave no seu conjunto e</a:t>
            </a:r>
          </a:p>
          <a:p>
            <a:pPr marL="1625600" lvl="4" indent="-285750">
              <a:lnSpc>
                <a:spcPct val="120000"/>
              </a:lnSpc>
              <a:spcBef>
                <a:spcPts val="45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Não dependem de nenhum dos seus elementos ou subconjuntos tomados isoladamente</a:t>
            </a: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  <a:cs typeface="Calibri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BD7318-2D10-FC4D-B32A-7E844ADC8399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Segunda Forma Normal</a:t>
            </a:r>
          </a:p>
        </p:txBody>
      </p:sp>
    </p:spTree>
    <p:extLst>
      <p:ext uri="{BB962C8B-B14F-4D97-AF65-F5344CB8AC3E}">
        <p14:creationId xmlns:p14="http://schemas.microsoft.com/office/powerpoint/2010/main" val="3241333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7086" y="1886405"/>
            <a:ext cx="7924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534988" indent="-398463"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450"/>
              </a:spcBef>
              <a:buFont typeface="Times New Roman" charset="0"/>
              <a:buAutoNum type="arabicPeriod"/>
              <a:defRPr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 a relação </a:t>
            </a:r>
            <a:r>
              <a:rPr lang="pt-PT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 tem um atributo como chave primária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 se essa relação </a:t>
            </a:r>
            <a:r>
              <a:rPr lang="pt-PT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já estiver na 1FN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, então a relação </a:t>
            </a:r>
            <a:r>
              <a:rPr lang="pt-PT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também se encontra na 2FN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Times New Roman" charset="0"/>
              <a:buAutoNum type="arabicPeriod"/>
              <a:defRPr/>
            </a:pPr>
            <a:r>
              <a:rPr lang="pt-PT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a chave primária é composta</a:t>
            </a: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se algum atributo não-chave depende apenas de uma parte da chave primária, então a relação deverá ser decomposta, para que cada atributo dependa da totalidade da chave primária</a:t>
            </a:r>
          </a:p>
          <a:p>
            <a:pPr marL="536575">
              <a:lnSpc>
                <a:spcPct val="120000"/>
              </a:lnSpc>
              <a:spcBef>
                <a:spcPts val="175"/>
              </a:spcBef>
              <a:buClrTx/>
              <a:buFontTx/>
              <a:buNone/>
              <a:defRPr/>
            </a:pPr>
            <a:endParaRPr lang="pt-PT" sz="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>
              <a:lnSpc>
                <a:spcPct val="120000"/>
              </a:lnSpc>
              <a:spcBef>
                <a:spcPts val="450"/>
              </a:spcBef>
              <a:buClrTx/>
              <a:buFontTx/>
              <a:buNone/>
              <a:defRPr/>
            </a:pPr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Exemplo 1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Clr>
                <a:srgbClr val="3B812F"/>
              </a:buClr>
              <a:buSzPct val="60000"/>
              <a:buFont typeface="Wingdings" charset="0"/>
              <a:buChar char=""/>
              <a:defRPr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A tabela </a:t>
            </a:r>
            <a:r>
              <a:rPr lang="pt-P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já está na 1ª FN e como a</a:t>
            </a:r>
          </a:p>
          <a:p>
            <a:pPr marL="342900" lvl="1" indent="277813">
              <a:lnSpc>
                <a:spcPct val="120000"/>
              </a:lnSpc>
              <a:spcBef>
                <a:spcPts val="450"/>
              </a:spcBef>
              <a:buClr>
                <a:srgbClr val="3B812F"/>
              </a:buClr>
              <a:buSzPct val="60000"/>
              <a:defRPr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chave primária contém apenas um atributo </a:t>
            </a:r>
          </a:p>
          <a:p>
            <a:pPr marL="342900" lvl="1" indent="277813">
              <a:lnSpc>
                <a:spcPct val="120000"/>
              </a:lnSpc>
              <a:spcBef>
                <a:spcPts val="450"/>
              </a:spcBef>
              <a:buClr>
                <a:srgbClr val="3B812F"/>
              </a:buClr>
              <a:buSzPct val="60000"/>
              <a:defRPr/>
            </a:pPr>
            <a:r>
              <a:rPr lang="pt-PT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 </a:t>
            </a:r>
            <a:r>
              <a:rPr lang="pt-PT" sz="16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também está na 2ª FN</a:t>
            </a:r>
          </a:p>
          <a:p>
            <a:pPr marL="536575">
              <a:lnSpc>
                <a:spcPct val="120000"/>
              </a:lnSpc>
              <a:spcBef>
                <a:spcPts val="450"/>
              </a:spcBef>
              <a:buClrTx/>
              <a:buFontTx/>
              <a:buNone/>
              <a:defRPr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>
              <a:lnSpc>
                <a:spcPct val="120000"/>
              </a:lnSpc>
              <a:spcBef>
                <a:spcPts val="450"/>
              </a:spcBef>
              <a:buClrTx/>
              <a:buFontTx/>
              <a:buNone/>
              <a:defRPr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12954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dirty="0">
                <a:latin typeface="Garamond"/>
                <a:cs typeface="Garamond"/>
              </a:rPr>
              <a:t>Conversão da estrutura para a 2 FN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99778"/>
              </p:ext>
            </p:extLst>
          </p:nvPr>
        </p:nvGraphicFramePr>
        <p:xfrm>
          <a:off x="5577675" y="4336143"/>
          <a:ext cx="3276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morada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João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Filipa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714499" y="5188857"/>
            <a:ext cx="2667001" cy="990600"/>
            <a:chOff x="76200" y="4267200"/>
            <a:chExt cx="2971801" cy="1066797"/>
          </a:xfrm>
        </p:grpSpPr>
        <p:grpSp>
          <p:nvGrpSpPr>
            <p:cNvPr id="8" name="Group 7"/>
            <p:cNvGrpSpPr/>
            <p:nvPr/>
          </p:nvGrpSpPr>
          <p:grpSpPr>
            <a:xfrm>
              <a:off x="199672" y="4343395"/>
              <a:ext cx="2848329" cy="990602"/>
              <a:chOff x="741306" y="4848999"/>
              <a:chExt cx="3010406" cy="73420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1306" y="4848999"/>
                <a:ext cx="175260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idAluno</a:t>
                </a:r>
                <a:r>
                  <a:rPr lang="en-US" sz="1200" b="1" dirty="0"/>
                  <a:t>  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82600" y="5306201"/>
                <a:ext cx="136911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morada</a:t>
                </a:r>
                <a:endParaRPr lang="en-US" sz="12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1880" y="5377898"/>
                <a:ext cx="1430456" cy="20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nome</a:t>
                </a:r>
                <a:endParaRPr lang="en-US" sz="1200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6200" y="4267200"/>
              <a:ext cx="1905000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endParaRPr lang="en-US" sz="1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85800" y="4724400"/>
              <a:ext cx="1524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600200" y="4724400"/>
              <a:ext cx="5334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07EDFF38-66EA-F941-9956-1843F56A637B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Segunda Forma Normal</a:t>
            </a:r>
          </a:p>
        </p:txBody>
      </p:sp>
    </p:spTree>
    <p:extLst>
      <p:ext uri="{BB962C8B-B14F-4D97-AF65-F5344CB8AC3E}">
        <p14:creationId xmlns:p14="http://schemas.microsoft.com/office/powerpoint/2010/main" val="4218047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793875"/>
            <a:ext cx="79248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534988" indent="-398463"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0850" lvl="1" indent="-366713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r>
              <a:rPr lang="pt-PT" sz="1600" dirty="0">
                <a:latin typeface="Calibri" charset="0"/>
                <a:cs typeface="Calibri" charset="0"/>
              </a:rPr>
              <a:t>A tabela </a:t>
            </a:r>
            <a:r>
              <a:rPr lang="pt-PT" sz="1600" b="1" i="1" dirty="0" err="1">
                <a:latin typeface="Calibri" charset="0"/>
                <a:cs typeface="Calibri" charset="0"/>
              </a:rPr>
              <a:t>AlunoInscrito</a:t>
            </a:r>
            <a:r>
              <a:rPr lang="pt-PT" sz="1600" b="1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encontra-se na 1ª FN mas a </a:t>
            </a:r>
            <a:r>
              <a:rPr lang="pt-PT" sz="1600" u="sng" dirty="0">
                <a:solidFill>
                  <a:srgbClr val="FF0000"/>
                </a:solidFill>
                <a:latin typeface="Calibri" charset="0"/>
                <a:cs typeface="Calibri" charset="0"/>
              </a:rPr>
              <a:t>sua chave primária é composta</a:t>
            </a:r>
          </a:p>
          <a:p>
            <a:pPr marL="255587" lvl="1" indent="-171450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800" u="sng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marL="625475" lvl="1" indent="-223838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tabLst>
                <a:tab pos="45085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/>
            </a:pPr>
            <a:r>
              <a:rPr lang="pt-PT" sz="1600" dirty="0">
                <a:latin typeface="Calibri" charset="0"/>
                <a:cs typeface="Calibri" charset="0"/>
              </a:rPr>
              <a:t>Necessário decompor a tabela </a:t>
            </a:r>
            <a:r>
              <a:rPr lang="pt-PT" sz="1600" b="1" i="1" dirty="0" err="1">
                <a:latin typeface="Calibri" charset="0"/>
                <a:cs typeface="Calibri" charset="0"/>
              </a:rPr>
              <a:t>AlunoInscrito</a:t>
            </a:r>
            <a:r>
              <a:rPr lang="pt-PT" sz="1600" dirty="0">
                <a:latin typeface="Calibri" charset="0"/>
                <a:cs typeface="Calibri" charset="0"/>
              </a:rPr>
              <a:t>  pois existe uma dependência funcional entre o atributo não-chave </a:t>
            </a:r>
            <a:r>
              <a:rPr lang="pt-PT" sz="1600" b="1" i="1" dirty="0" err="1">
                <a:latin typeface="Calibri" charset="0"/>
                <a:cs typeface="Calibri" charset="0"/>
              </a:rPr>
              <a:t>nomeDisciplina</a:t>
            </a:r>
            <a:r>
              <a:rPr lang="pt-PT" sz="1600" dirty="0">
                <a:latin typeface="Calibri" charset="0"/>
                <a:cs typeface="Calibri" charset="0"/>
              </a:rPr>
              <a:t>  e apenas parte da chave primária, com o atributo </a:t>
            </a:r>
            <a:r>
              <a:rPr lang="pt-PT" sz="1600" b="1" i="1" dirty="0" err="1">
                <a:latin typeface="Calibri" charset="0"/>
                <a:cs typeface="Calibri" charset="0"/>
              </a:rPr>
              <a:t>idDisciplina</a:t>
            </a:r>
            <a:endParaRPr lang="pt-PT" sz="1600" dirty="0">
              <a:latin typeface="Calibri" charset="0"/>
            </a:endParaRPr>
          </a:p>
          <a:p>
            <a:pPr marL="536575">
              <a:lnSpc>
                <a:spcPct val="120000"/>
              </a:lnSpc>
              <a:spcBef>
                <a:spcPts val="450"/>
              </a:spcBef>
              <a:buSzPct val="100000"/>
              <a:buFont typeface="Wingdings" pitchFamily="2" charset="2"/>
              <a:buChar char="Ø"/>
              <a:defRPr/>
            </a:pPr>
            <a:endParaRPr lang="pt-PT" sz="1600" dirty="0">
              <a:latin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9859"/>
              </p:ext>
            </p:extLst>
          </p:nvPr>
        </p:nvGraphicFramePr>
        <p:xfrm>
          <a:off x="952500" y="3969666"/>
          <a:ext cx="48006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627"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idDisciplina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nomeDisciplina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2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Matemática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Economia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27">
                <a:tc>
                  <a:txBody>
                    <a:bodyPr/>
                    <a:lstStyle/>
                    <a:p>
                      <a:r>
                        <a:rPr lang="is-I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s-I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…...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933700" y="3664866"/>
            <a:ext cx="1524000" cy="304801"/>
            <a:chOff x="6324600" y="4038600"/>
            <a:chExt cx="1524000" cy="5757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6324600" y="4038602"/>
              <a:ext cx="2" cy="575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038600"/>
              <a:ext cx="152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48600" y="40386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37421" y="5508358"/>
            <a:ext cx="304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>
              <a:spcBef>
                <a:spcPts val="450"/>
              </a:spcBef>
              <a:defRPr/>
            </a:pPr>
            <a:r>
              <a:rPr lang="pt-PT" sz="1600" dirty="0" err="1">
                <a:latin typeface="Calibri" charset="0"/>
              </a:rPr>
              <a:t>idDisciplina</a:t>
            </a:r>
            <a:r>
              <a:rPr lang="pt-PT" sz="1600" dirty="0">
                <a:latin typeface="Calibri" charset="0"/>
              </a:rPr>
              <a:t> </a:t>
            </a:r>
            <a:r>
              <a:rPr lang="pt-PT" sz="1600" b="1" dirty="0">
                <a:latin typeface="Calibri" charset="0"/>
              </a:rPr>
              <a:t>→ </a:t>
            </a:r>
            <a:r>
              <a:rPr lang="pt-PT" sz="1600" dirty="0" err="1">
                <a:latin typeface="Calibri" charset="0"/>
              </a:rPr>
              <a:t>nomeDisciplina</a:t>
            </a:r>
            <a:r>
              <a:rPr lang="pt-PT" sz="1600" dirty="0">
                <a:latin typeface="Calibri" charset="0"/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50047" y="4822195"/>
            <a:ext cx="1482905" cy="1480810"/>
            <a:chOff x="6781800" y="3733800"/>
            <a:chExt cx="1482905" cy="1480810"/>
          </a:xfrm>
        </p:grpSpPr>
        <p:sp>
          <p:nvSpPr>
            <p:cNvPr id="12" name="TextBox 11"/>
            <p:cNvSpPr txBox="1"/>
            <p:nvPr/>
          </p:nvSpPr>
          <p:spPr>
            <a:xfrm>
              <a:off x="6934200" y="3810000"/>
              <a:ext cx="1231655" cy="2616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/>
                <a:t>idAluno</a:t>
              </a:r>
              <a:r>
                <a:rPr lang="en-US" sz="1100" b="1" dirty="0"/>
                <a:t>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0" y="4953000"/>
              <a:ext cx="1406705" cy="2616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/>
                <a:t>nomedisciplina</a:t>
              </a:r>
              <a:endParaRPr lang="en-US" sz="11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620000" y="4572000"/>
              <a:ext cx="341" cy="3810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34200" y="4267200"/>
              <a:ext cx="1231655" cy="2616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/>
                <a:t>idDisciplina</a:t>
              </a:r>
              <a:endParaRPr lang="en-US" sz="11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1800" y="3733800"/>
              <a:ext cx="1461999" cy="93871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b="1" dirty="0"/>
            </a:p>
            <a:p>
              <a:endParaRPr lang="en-US" sz="1100" b="1" dirty="0"/>
            </a:p>
            <a:p>
              <a:endParaRPr lang="en-US" sz="1100" b="1" dirty="0"/>
            </a:p>
            <a:p>
              <a:endParaRPr lang="en-US" sz="1100" b="1" dirty="0"/>
            </a:p>
            <a:p>
              <a:endParaRPr lang="en-US" sz="1100" b="1" dirty="0"/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84FC034C-0642-5949-9256-754DB099E50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2954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dirty="0">
                <a:latin typeface="Garamond"/>
                <a:cs typeface="Garamond"/>
              </a:rPr>
              <a:t>Conversão da estrutura para a 2 FN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F343D8B-6DF8-BA4C-9F8C-23405F7ACD0F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609600"/>
            <a:ext cx="4038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dirty="0">
                <a:solidFill>
                  <a:schemeClr val="bg1"/>
                </a:solidFill>
                <a:latin typeface="Garamond"/>
                <a:cs typeface="Garamond"/>
              </a:rPr>
              <a:t>- Segunda Forma Normal</a:t>
            </a:r>
          </a:p>
        </p:txBody>
      </p:sp>
    </p:spTree>
    <p:extLst>
      <p:ext uri="{BB962C8B-B14F-4D97-AF65-F5344CB8AC3E}">
        <p14:creationId xmlns:p14="http://schemas.microsoft.com/office/powerpoint/2010/main" val="921226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2003</Words>
  <Application>Microsoft Macintosh PowerPoint</Application>
  <PresentationFormat>On-screen Show (4:3)</PresentationFormat>
  <Paragraphs>514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Garamond</vt:lpstr>
      <vt:lpstr>Georgia</vt:lpstr>
      <vt:lpstr>Times New Roman</vt:lpstr>
      <vt:lpstr>Wingdings</vt:lpstr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2019-11-02T20:50:41Z</dcterms:modified>
</cp:coreProperties>
</file>