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9" r:id="rId2"/>
    <p:sldId id="367" r:id="rId3"/>
    <p:sldId id="368" r:id="rId4"/>
    <p:sldId id="326" r:id="rId5"/>
    <p:sldId id="364" r:id="rId6"/>
    <p:sldId id="370" r:id="rId7"/>
    <p:sldId id="365" r:id="rId8"/>
    <p:sldId id="371" r:id="rId9"/>
    <p:sldId id="374" r:id="rId10"/>
    <p:sldId id="37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367"/>
            <p14:sldId id="368"/>
            <p14:sldId id="326"/>
            <p14:sldId id="364"/>
            <p14:sldId id="370"/>
            <p14:sldId id="365"/>
            <p14:sldId id="371"/>
            <p14:sldId id="374"/>
            <p14:sldId id="3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76" autoAdjust="0"/>
    <p:restoredTop sz="91604" autoAdjust="0"/>
  </p:normalViewPr>
  <p:slideViewPr>
    <p:cSldViewPr>
      <p:cViewPr varScale="1">
        <p:scale>
          <a:sx n="79" d="100"/>
          <a:sy n="79" d="100"/>
        </p:scale>
        <p:origin x="1536" y="184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2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08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2"/>
                </a:solidFill>
                <a:latin typeface="Times New Roman" pitchFamily="18" charset="0"/>
              </a:defRPr>
            </a:lvl1pPr>
            <a:lvl2pPr marL="741587" indent="-285226" eaLnBrk="0" hangingPunct="0">
              <a:defRPr sz="4000">
                <a:solidFill>
                  <a:schemeClr val="tx2"/>
                </a:solidFill>
                <a:latin typeface="Times New Roman" pitchFamily="18" charset="0"/>
              </a:defRPr>
            </a:lvl2pPr>
            <a:lvl3pPr marL="1140903" indent="-228181" eaLnBrk="0" hangingPunct="0">
              <a:defRPr sz="4000">
                <a:solidFill>
                  <a:schemeClr val="tx2"/>
                </a:solidFill>
                <a:latin typeface="Times New Roman" pitchFamily="18" charset="0"/>
              </a:defRPr>
            </a:lvl3pPr>
            <a:lvl4pPr marL="1597264" indent="-228181" eaLnBrk="0" hangingPunct="0">
              <a:defRPr sz="4000">
                <a:solidFill>
                  <a:schemeClr val="tx2"/>
                </a:solidFill>
                <a:latin typeface="Times New Roman" pitchFamily="18" charset="0"/>
              </a:defRPr>
            </a:lvl4pPr>
            <a:lvl5pPr marL="2053625" indent="-228181" eaLnBrk="0" hangingPunct="0">
              <a:defRPr sz="4000">
                <a:solidFill>
                  <a:schemeClr val="tx2"/>
                </a:solidFill>
                <a:latin typeface="Times New Roman" pitchFamily="18" charset="0"/>
              </a:defRPr>
            </a:lvl5pPr>
            <a:lvl6pPr marL="2509986" indent="-22818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6pPr>
            <a:lvl7pPr marL="2966347" indent="-22818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7pPr>
            <a:lvl8pPr marL="3422708" indent="-22818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8pPr>
            <a:lvl9pPr marL="3879069" indent="-22818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chemeClr val="tx1"/>
                </a:solidFill>
                <a:latin typeface="Arial" charset="0"/>
              </a:rPr>
              <a:t>Bases de Dados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2"/>
                </a:solidFill>
                <a:latin typeface="Times New Roman" pitchFamily="18" charset="0"/>
              </a:defRPr>
            </a:lvl1pPr>
            <a:lvl2pPr marL="741587" indent="-285226" eaLnBrk="0" hangingPunct="0">
              <a:defRPr sz="4000">
                <a:solidFill>
                  <a:schemeClr val="tx2"/>
                </a:solidFill>
                <a:latin typeface="Times New Roman" pitchFamily="18" charset="0"/>
              </a:defRPr>
            </a:lvl2pPr>
            <a:lvl3pPr marL="1140903" indent="-228181" eaLnBrk="0" hangingPunct="0">
              <a:defRPr sz="4000">
                <a:solidFill>
                  <a:schemeClr val="tx2"/>
                </a:solidFill>
                <a:latin typeface="Times New Roman" pitchFamily="18" charset="0"/>
              </a:defRPr>
            </a:lvl3pPr>
            <a:lvl4pPr marL="1597264" indent="-228181" eaLnBrk="0" hangingPunct="0">
              <a:defRPr sz="4000">
                <a:solidFill>
                  <a:schemeClr val="tx2"/>
                </a:solidFill>
                <a:latin typeface="Times New Roman" pitchFamily="18" charset="0"/>
              </a:defRPr>
            </a:lvl4pPr>
            <a:lvl5pPr marL="2053625" indent="-228181" eaLnBrk="0" hangingPunct="0">
              <a:defRPr sz="4000">
                <a:solidFill>
                  <a:schemeClr val="tx2"/>
                </a:solidFill>
                <a:latin typeface="Times New Roman" pitchFamily="18" charset="0"/>
              </a:defRPr>
            </a:lvl5pPr>
            <a:lvl6pPr marL="2509986" indent="-22818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6pPr>
            <a:lvl7pPr marL="2966347" indent="-22818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7pPr>
            <a:lvl8pPr marL="3422708" indent="-22818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8pPr>
            <a:lvl9pPr marL="3879069" indent="-22818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chemeClr val="tx1"/>
                </a:solidFill>
                <a:latin typeface="Arial" charset="0"/>
              </a:rPr>
              <a:t>Bases de Dados CTDI</a:t>
            </a:r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2"/>
                </a:solidFill>
                <a:latin typeface="Times New Roman" pitchFamily="18" charset="0"/>
              </a:defRPr>
            </a:lvl1pPr>
            <a:lvl2pPr marL="741587" indent="-285226" eaLnBrk="0" hangingPunct="0">
              <a:defRPr sz="4000">
                <a:solidFill>
                  <a:schemeClr val="tx2"/>
                </a:solidFill>
                <a:latin typeface="Times New Roman" pitchFamily="18" charset="0"/>
              </a:defRPr>
            </a:lvl2pPr>
            <a:lvl3pPr marL="1140903" indent="-228181" eaLnBrk="0" hangingPunct="0">
              <a:defRPr sz="4000">
                <a:solidFill>
                  <a:schemeClr val="tx2"/>
                </a:solidFill>
                <a:latin typeface="Times New Roman" pitchFamily="18" charset="0"/>
              </a:defRPr>
            </a:lvl3pPr>
            <a:lvl4pPr marL="1597264" indent="-228181" eaLnBrk="0" hangingPunct="0">
              <a:defRPr sz="4000">
                <a:solidFill>
                  <a:schemeClr val="tx2"/>
                </a:solidFill>
                <a:latin typeface="Times New Roman" pitchFamily="18" charset="0"/>
              </a:defRPr>
            </a:lvl4pPr>
            <a:lvl5pPr marL="2053625" indent="-228181" eaLnBrk="0" hangingPunct="0">
              <a:defRPr sz="4000">
                <a:solidFill>
                  <a:schemeClr val="tx2"/>
                </a:solidFill>
                <a:latin typeface="Times New Roman" pitchFamily="18" charset="0"/>
              </a:defRPr>
            </a:lvl5pPr>
            <a:lvl6pPr marL="2509986" indent="-22818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6pPr>
            <a:lvl7pPr marL="2966347" indent="-22818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7pPr>
            <a:lvl8pPr marL="3422708" indent="-22818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8pPr>
            <a:lvl9pPr marL="3879069" indent="-22818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chemeClr val="tx1"/>
                </a:solidFill>
                <a:latin typeface="Arial" charset="0"/>
              </a:rPr>
              <a:t>Lino Oliveira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39F3A0-D2B6-6C40-854E-F087D57DB8B1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pt-P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26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2"/>
                </a:solidFill>
                <a:latin typeface="Times New Roman" pitchFamily="18" charset="0"/>
              </a:defRPr>
            </a:lvl1pPr>
            <a:lvl2pPr marL="741587" indent="-285226" eaLnBrk="0" hangingPunct="0">
              <a:defRPr sz="4000">
                <a:solidFill>
                  <a:schemeClr val="tx2"/>
                </a:solidFill>
                <a:latin typeface="Times New Roman" pitchFamily="18" charset="0"/>
              </a:defRPr>
            </a:lvl2pPr>
            <a:lvl3pPr marL="1140903" indent="-228181" eaLnBrk="0" hangingPunct="0">
              <a:defRPr sz="4000">
                <a:solidFill>
                  <a:schemeClr val="tx2"/>
                </a:solidFill>
                <a:latin typeface="Times New Roman" pitchFamily="18" charset="0"/>
              </a:defRPr>
            </a:lvl3pPr>
            <a:lvl4pPr marL="1597264" indent="-228181" eaLnBrk="0" hangingPunct="0">
              <a:defRPr sz="4000">
                <a:solidFill>
                  <a:schemeClr val="tx2"/>
                </a:solidFill>
                <a:latin typeface="Times New Roman" pitchFamily="18" charset="0"/>
              </a:defRPr>
            </a:lvl4pPr>
            <a:lvl5pPr marL="2053625" indent="-228181" eaLnBrk="0" hangingPunct="0">
              <a:defRPr sz="4000">
                <a:solidFill>
                  <a:schemeClr val="tx2"/>
                </a:solidFill>
                <a:latin typeface="Times New Roman" pitchFamily="18" charset="0"/>
              </a:defRPr>
            </a:lvl5pPr>
            <a:lvl6pPr marL="2509986" indent="-22818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6pPr>
            <a:lvl7pPr marL="2966347" indent="-22818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7pPr>
            <a:lvl8pPr marL="3422708" indent="-22818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8pPr>
            <a:lvl9pPr marL="3879069" indent="-22818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chemeClr val="tx1"/>
                </a:solidFill>
                <a:latin typeface="Arial" charset="0"/>
              </a:rPr>
              <a:t>Bases de Dados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2"/>
                </a:solidFill>
                <a:latin typeface="Times New Roman" pitchFamily="18" charset="0"/>
              </a:defRPr>
            </a:lvl1pPr>
            <a:lvl2pPr marL="741587" indent="-285226" eaLnBrk="0" hangingPunct="0">
              <a:defRPr sz="4000">
                <a:solidFill>
                  <a:schemeClr val="tx2"/>
                </a:solidFill>
                <a:latin typeface="Times New Roman" pitchFamily="18" charset="0"/>
              </a:defRPr>
            </a:lvl2pPr>
            <a:lvl3pPr marL="1140903" indent="-228181" eaLnBrk="0" hangingPunct="0">
              <a:defRPr sz="4000">
                <a:solidFill>
                  <a:schemeClr val="tx2"/>
                </a:solidFill>
                <a:latin typeface="Times New Roman" pitchFamily="18" charset="0"/>
              </a:defRPr>
            </a:lvl3pPr>
            <a:lvl4pPr marL="1597264" indent="-228181" eaLnBrk="0" hangingPunct="0">
              <a:defRPr sz="4000">
                <a:solidFill>
                  <a:schemeClr val="tx2"/>
                </a:solidFill>
                <a:latin typeface="Times New Roman" pitchFamily="18" charset="0"/>
              </a:defRPr>
            </a:lvl4pPr>
            <a:lvl5pPr marL="2053625" indent="-228181" eaLnBrk="0" hangingPunct="0">
              <a:defRPr sz="4000">
                <a:solidFill>
                  <a:schemeClr val="tx2"/>
                </a:solidFill>
                <a:latin typeface="Times New Roman" pitchFamily="18" charset="0"/>
              </a:defRPr>
            </a:lvl5pPr>
            <a:lvl6pPr marL="2509986" indent="-22818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6pPr>
            <a:lvl7pPr marL="2966347" indent="-22818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7pPr>
            <a:lvl8pPr marL="3422708" indent="-22818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8pPr>
            <a:lvl9pPr marL="3879069" indent="-22818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chemeClr val="tx1"/>
                </a:solidFill>
                <a:latin typeface="Arial" charset="0"/>
              </a:rPr>
              <a:t>Bases de Dados CTDI</a:t>
            </a:r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2"/>
                </a:solidFill>
                <a:latin typeface="Times New Roman" pitchFamily="18" charset="0"/>
              </a:defRPr>
            </a:lvl1pPr>
            <a:lvl2pPr marL="741587" indent="-285226" eaLnBrk="0" hangingPunct="0">
              <a:defRPr sz="4000">
                <a:solidFill>
                  <a:schemeClr val="tx2"/>
                </a:solidFill>
                <a:latin typeface="Times New Roman" pitchFamily="18" charset="0"/>
              </a:defRPr>
            </a:lvl2pPr>
            <a:lvl3pPr marL="1140903" indent="-228181" eaLnBrk="0" hangingPunct="0">
              <a:defRPr sz="4000">
                <a:solidFill>
                  <a:schemeClr val="tx2"/>
                </a:solidFill>
                <a:latin typeface="Times New Roman" pitchFamily="18" charset="0"/>
              </a:defRPr>
            </a:lvl3pPr>
            <a:lvl4pPr marL="1597264" indent="-228181" eaLnBrk="0" hangingPunct="0">
              <a:defRPr sz="4000">
                <a:solidFill>
                  <a:schemeClr val="tx2"/>
                </a:solidFill>
                <a:latin typeface="Times New Roman" pitchFamily="18" charset="0"/>
              </a:defRPr>
            </a:lvl4pPr>
            <a:lvl5pPr marL="2053625" indent="-228181" eaLnBrk="0" hangingPunct="0">
              <a:defRPr sz="4000">
                <a:solidFill>
                  <a:schemeClr val="tx2"/>
                </a:solidFill>
                <a:latin typeface="Times New Roman" pitchFamily="18" charset="0"/>
              </a:defRPr>
            </a:lvl5pPr>
            <a:lvl6pPr marL="2509986" indent="-22818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6pPr>
            <a:lvl7pPr marL="2966347" indent="-22818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7pPr>
            <a:lvl8pPr marL="3422708" indent="-22818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8pPr>
            <a:lvl9pPr marL="3879069" indent="-22818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chemeClr val="tx1"/>
                </a:solidFill>
                <a:latin typeface="Arial" charset="0"/>
              </a:rPr>
              <a:t>Lino Oliveira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39F3A0-D2B6-6C40-854E-F087D57DB8B1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pt-P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26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2"/>
                </a:solidFill>
                <a:latin typeface="Times New Roman" pitchFamily="18" charset="0"/>
              </a:defRPr>
            </a:lvl1pPr>
            <a:lvl2pPr marL="741587" indent="-285226" eaLnBrk="0" hangingPunct="0">
              <a:defRPr sz="4000">
                <a:solidFill>
                  <a:schemeClr val="tx2"/>
                </a:solidFill>
                <a:latin typeface="Times New Roman" pitchFamily="18" charset="0"/>
              </a:defRPr>
            </a:lvl2pPr>
            <a:lvl3pPr marL="1140903" indent="-228181" eaLnBrk="0" hangingPunct="0">
              <a:defRPr sz="4000">
                <a:solidFill>
                  <a:schemeClr val="tx2"/>
                </a:solidFill>
                <a:latin typeface="Times New Roman" pitchFamily="18" charset="0"/>
              </a:defRPr>
            </a:lvl3pPr>
            <a:lvl4pPr marL="1597264" indent="-228181" eaLnBrk="0" hangingPunct="0">
              <a:defRPr sz="4000">
                <a:solidFill>
                  <a:schemeClr val="tx2"/>
                </a:solidFill>
                <a:latin typeface="Times New Roman" pitchFamily="18" charset="0"/>
              </a:defRPr>
            </a:lvl4pPr>
            <a:lvl5pPr marL="2053625" indent="-228181" eaLnBrk="0" hangingPunct="0">
              <a:defRPr sz="4000">
                <a:solidFill>
                  <a:schemeClr val="tx2"/>
                </a:solidFill>
                <a:latin typeface="Times New Roman" pitchFamily="18" charset="0"/>
              </a:defRPr>
            </a:lvl5pPr>
            <a:lvl6pPr marL="2509986" indent="-22818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6pPr>
            <a:lvl7pPr marL="2966347" indent="-22818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7pPr>
            <a:lvl8pPr marL="3422708" indent="-22818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8pPr>
            <a:lvl9pPr marL="3879069" indent="-22818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chemeClr val="tx1"/>
                </a:solidFill>
                <a:latin typeface="Arial" charset="0"/>
              </a:rPr>
              <a:t>Bases de Dados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2"/>
                </a:solidFill>
                <a:latin typeface="Times New Roman" pitchFamily="18" charset="0"/>
              </a:defRPr>
            </a:lvl1pPr>
            <a:lvl2pPr marL="741587" indent="-285226" eaLnBrk="0" hangingPunct="0">
              <a:defRPr sz="4000">
                <a:solidFill>
                  <a:schemeClr val="tx2"/>
                </a:solidFill>
                <a:latin typeface="Times New Roman" pitchFamily="18" charset="0"/>
              </a:defRPr>
            </a:lvl2pPr>
            <a:lvl3pPr marL="1140903" indent="-228181" eaLnBrk="0" hangingPunct="0">
              <a:defRPr sz="4000">
                <a:solidFill>
                  <a:schemeClr val="tx2"/>
                </a:solidFill>
                <a:latin typeface="Times New Roman" pitchFamily="18" charset="0"/>
              </a:defRPr>
            </a:lvl3pPr>
            <a:lvl4pPr marL="1597264" indent="-228181" eaLnBrk="0" hangingPunct="0">
              <a:defRPr sz="4000">
                <a:solidFill>
                  <a:schemeClr val="tx2"/>
                </a:solidFill>
                <a:latin typeface="Times New Roman" pitchFamily="18" charset="0"/>
              </a:defRPr>
            </a:lvl4pPr>
            <a:lvl5pPr marL="2053625" indent="-228181" eaLnBrk="0" hangingPunct="0">
              <a:defRPr sz="4000">
                <a:solidFill>
                  <a:schemeClr val="tx2"/>
                </a:solidFill>
                <a:latin typeface="Times New Roman" pitchFamily="18" charset="0"/>
              </a:defRPr>
            </a:lvl5pPr>
            <a:lvl6pPr marL="2509986" indent="-22818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6pPr>
            <a:lvl7pPr marL="2966347" indent="-22818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7pPr>
            <a:lvl8pPr marL="3422708" indent="-22818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8pPr>
            <a:lvl9pPr marL="3879069" indent="-22818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chemeClr val="tx1"/>
                </a:solidFill>
                <a:latin typeface="Arial" charset="0"/>
              </a:rPr>
              <a:t>Bases de Dados CTDI</a:t>
            </a:r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2"/>
                </a:solidFill>
                <a:latin typeface="Times New Roman" pitchFamily="18" charset="0"/>
              </a:defRPr>
            </a:lvl1pPr>
            <a:lvl2pPr marL="741587" indent="-285226" eaLnBrk="0" hangingPunct="0">
              <a:defRPr sz="4000">
                <a:solidFill>
                  <a:schemeClr val="tx2"/>
                </a:solidFill>
                <a:latin typeface="Times New Roman" pitchFamily="18" charset="0"/>
              </a:defRPr>
            </a:lvl2pPr>
            <a:lvl3pPr marL="1140903" indent="-228181" eaLnBrk="0" hangingPunct="0">
              <a:defRPr sz="4000">
                <a:solidFill>
                  <a:schemeClr val="tx2"/>
                </a:solidFill>
                <a:latin typeface="Times New Roman" pitchFamily="18" charset="0"/>
              </a:defRPr>
            </a:lvl3pPr>
            <a:lvl4pPr marL="1597264" indent="-228181" eaLnBrk="0" hangingPunct="0">
              <a:defRPr sz="4000">
                <a:solidFill>
                  <a:schemeClr val="tx2"/>
                </a:solidFill>
                <a:latin typeface="Times New Roman" pitchFamily="18" charset="0"/>
              </a:defRPr>
            </a:lvl4pPr>
            <a:lvl5pPr marL="2053625" indent="-228181" eaLnBrk="0" hangingPunct="0">
              <a:defRPr sz="4000">
                <a:solidFill>
                  <a:schemeClr val="tx2"/>
                </a:solidFill>
                <a:latin typeface="Times New Roman" pitchFamily="18" charset="0"/>
              </a:defRPr>
            </a:lvl5pPr>
            <a:lvl6pPr marL="2509986" indent="-22818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6pPr>
            <a:lvl7pPr marL="2966347" indent="-22818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7pPr>
            <a:lvl8pPr marL="3422708" indent="-22818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8pPr>
            <a:lvl9pPr marL="3879069" indent="-22818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chemeClr val="tx1"/>
                </a:solidFill>
                <a:latin typeface="Arial" charset="0"/>
              </a:rPr>
              <a:t>Lino Oliveira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39F3A0-D2B6-6C40-854E-F087D57DB8B1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pt-P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26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4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479" y="1524000"/>
            <a:ext cx="5219521" cy="3581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" y="355603"/>
            <a:ext cx="7168444" cy="91440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PT" sz="3600" noProof="0" dirty="0">
                <a:solidFill>
                  <a:schemeClr val="bg1"/>
                </a:solidFill>
              </a:rPr>
              <a:t>Modelação de Dados 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3"/>
          <a:srcRect b="17949"/>
          <a:stretch/>
        </p:blipFill>
        <p:spPr>
          <a:xfrm>
            <a:off x="7196668" y="355603"/>
            <a:ext cx="1947332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-68141" y="409861"/>
            <a:ext cx="7772400" cy="76199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BASE DE DADOS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685800"/>
            <a:ext cx="56284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800" b="1" dirty="0"/>
              <a:t>BASE DE DADOS</a:t>
            </a:r>
            <a:endParaRPr 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3352800"/>
            <a:ext cx="358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/>
              <a:t>Modelação</a:t>
            </a:r>
            <a:r>
              <a:rPr lang="en-US" sz="3000" dirty="0"/>
              <a:t> de dados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128736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/>
              <a:t>Teórico-Práticas</a:t>
            </a:r>
            <a:endParaRPr lang="pt-PT" sz="140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1256748"/>
            <a:ext cx="8305800" cy="5281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PT" sz="2000" b="1" dirty="0">
                <a:latin typeface="Calibri"/>
                <a:cs typeface="Calibri"/>
              </a:rPr>
              <a:t>Exercício 2:</a:t>
            </a:r>
          </a:p>
          <a:p>
            <a:pPr>
              <a:lnSpc>
                <a:spcPct val="130000"/>
              </a:lnSpc>
            </a:pPr>
            <a:r>
              <a:rPr lang="pt-PT" sz="1600" dirty="0">
                <a:latin typeface="Calibri"/>
                <a:cs typeface="Calibri"/>
              </a:rPr>
              <a:t>Desenhe um modelo relacional  para </a:t>
            </a:r>
            <a:r>
              <a:rPr lang="pt-PT" sz="1600">
                <a:latin typeface="Calibri"/>
                <a:cs typeface="Calibri"/>
              </a:rPr>
              <a:t>cada o seguinte cenário: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50000"/>
              </a:lnSpc>
            </a:pPr>
            <a:r>
              <a:rPr lang="pt-PT" sz="1600" dirty="0">
                <a:latin typeface="Calibri"/>
                <a:cs typeface="Calibri"/>
              </a:rPr>
              <a:t> </a:t>
            </a:r>
            <a:endParaRPr lang="en-US" sz="1600" dirty="0">
              <a:latin typeface="Calibri"/>
              <a:cs typeface="Calibri"/>
            </a:endParaRPr>
          </a:p>
          <a:p>
            <a:pPr lvl="0">
              <a:lnSpc>
                <a:spcPct val="130000"/>
              </a:lnSpc>
            </a:pPr>
            <a:r>
              <a:rPr lang="pt-PT" sz="1600" dirty="0">
                <a:latin typeface="Calibri"/>
                <a:cs typeface="Calibri"/>
              </a:rPr>
              <a:t>Uma companhia discográfica necessita de uma base de dados com informação sobre os seus músicos, com os seguintes pressupostos:</a:t>
            </a:r>
            <a:endParaRPr lang="en-US" sz="1600" dirty="0">
              <a:latin typeface="Calibri"/>
              <a:cs typeface="Calibri"/>
            </a:endParaRPr>
          </a:p>
          <a:p>
            <a:pPr lvl="0">
              <a:lnSpc>
                <a:spcPct val="130000"/>
              </a:lnSpc>
            </a:pPr>
            <a:r>
              <a:rPr lang="pt-PT" sz="1600" dirty="0">
                <a:latin typeface="Calibri"/>
                <a:cs typeface="Calibri"/>
              </a:rPr>
              <a:t>Existem vários instrumentos musicais</a:t>
            </a:r>
            <a:endParaRPr lang="en-US" sz="1600" dirty="0">
              <a:latin typeface="Calibri"/>
              <a:cs typeface="Calibri"/>
            </a:endParaRPr>
          </a:p>
          <a:p>
            <a:pPr lvl="0">
              <a:lnSpc>
                <a:spcPct val="130000"/>
              </a:lnSpc>
            </a:pPr>
            <a:r>
              <a:rPr lang="pt-PT" sz="1600" dirty="0">
                <a:latin typeface="Calibri"/>
                <a:cs typeface="Calibri"/>
              </a:rPr>
              <a:t>Os músicos em início de carreira muitas vezes partilham um local (morada) </a:t>
            </a:r>
            <a:endParaRPr lang="en-US" sz="1600" dirty="0">
              <a:latin typeface="Calibri"/>
              <a:cs typeface="Calibri"/>
            </a:endParaRPr>
          </a:p>
          <a:p>
            <a:pPr lvl="0">
              <a:lnSpc>
                <a:spcPct val="130000"/>
              </a:lnSpc>
            </a:pPr>
            <a:r>
              <a:rPr lang="pt-PT" sz="1600" dirty="0">
                <a:latin typeface="Calibri"/>
                <a:cs typeface="Calibri"/>
              </a:rPr>
              <a:t>Cada álbum gravado na companhia tem um título, uma data, um formato (ex. CD) e uma data de lançamento</a:t>
            </a:r>
            <a:endParaRPr lang="en-US" sz="1600" dirty="0">
              <a:latin typeface="Calibri"/>
              <a:cs typeface="Calibri"/>
            </a:endParaRPr>
          </a:p>
          <a:p>
            <a:pPr lvl="0">
              <a:lnSpc>
                <a:spcPct val="130000"/>
              </a:lnSpc>
            </a:pPr>
            <a:r>
              <a:rPr lang="pt-PT" sz="1600" dirty="0">
                <a:latin typeface="Calibri"/>
                <a:cs typeface="Calibri"/>
              </a:rPr>
              <a:t>As músicas são gravadas na companhia e têm um título.</a:t>
            </a:r>
            <a:endParaRPr lang="en-US" sz="1600" dirty="0">
              <a:latin typeface="Calibri"/>
              <a:cs typeface="Calibri"/>
            </a:endParaRPr>
          </a:p>
          <a:p>
            <a:pPr lvl="0">
              <a:lnSpc>
                <a:spcPct val="130000"/>
              </a:lnSpc>
            </a:pPr>
            <a:r>
              <a:rPr lang="pt-PT" sz="1600" dirty="0">
                <a:latin typeface="Calibri"/>
                <a:cs typeface="Calibri"/>
              </a:rPr>
              <a:t>Cada músico pode tocar vários instrumentos, e cada instrumento pode ser tocado por vários músicos. É importante registar desde quando o músico toca cada instrumento.</a:t>
            </a:r>
            <a:endParaRPr lang="en-US" sz="1600" dirty="0">
              <a:latin typeface="Calibri"/>
              <a:cs typeface="Calibri"/>
            </a:endParaRPr>
          </a:p>
          <a:p>
            <a:pPr lvl="0">
              <a:lnSpc>
                <a:spcPct val="130000"/>
              </a:lnSpc>
            </a:pPr>
            <a:r>
              <a:rPr lang="pt-PT" sz="1600" dirty="0">
                <a:latin typeface="Calibri"/>
                <a:cs typeface="Calibri"/>
              </a:rPr>
              <a:t>Cada álbum tem um certo número de músicas, mas cada música só pode aparecer num álbum. </a:t>
            </a:r>
            <a:endParaRPr lang="en-US" sz="1600" dirty="0">
              <a:latin typeface="Calibri"/>
              <a:cs typeface="Calibri"/>
            </a:endParaRPr>
          </a:p>
          <a:p>
            <a:pPr lvl="0">
              <a:lnSpc>
                <a:spcPct val="130000"/>
              </a:lnSpc>
            </a:pPr>
            <a:r>
              <a:rPr lang="pt-PT" sz="1600" dirty="0">
                <a:latin typeface="Calibri"/>
                <a:cs typeface="Calibri"/>
              </a:rPr>
              <a:t>Cada música pode ter a participação de vários músicos, e cada músico pode participar em várias músicas. </a:t>
            </a:r>
            <a:endParaRPr lang="en-US" sz="1600" dirty="0">
              <a:latin typeface="Calibri"/>
              <a:cs typeface="Calibri"/>
            </a:endParaRPr>
          </a:p>
          <a:p>
            <a:pPr lvl="0">
              <a:lnSpc>
                <a:spcPct val="130000"/>
              </a:lnSpc>
            </a:pPr>
            <a:r>
              <a:rPr lang="pt-PT" sz="1600" dirty="0">
                <a:latin typeface="Calibri"/>
                <a:cs typeface="Calibri"/>
              </a:rPr>
              <a:t>Cada álbum tem um músico que é o seu produtor. Os músicos podem produzir vários álbuns.</a:t>
            </a:r>
            <a:endParaRPr lang="en-US"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360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7848600" cy="4876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lang="pt-PT" sz="1600" dirty="0">
                <a:latin typeface="Calibri"/>
                <a:cs typeface="Calibri"/>
              </a:rPr>
              <a:t>Um modelo de dados é:</a:t>
            </a:r>
          </a:p>
          <a:p>
            <a:pPr marL="628650" indent="-285750">
              <a:buFont typeface="Wingdings" charset="2"/>
              <a:buChar char="v"/>
            </a:pPr>
            <a:r>
              <a:rPr lang="pt-PT" sz="1600" dirty="0">
                <a:latin typeface="Calibri"/>
                <a:cs typeface="Calibri"/>
              </a:rPr>
              <a:t>Uma coleção de conceitos que podem ser usados para descrever a estrutura de uma base de dados.</a:t>
            </a:r>
          </a:p>
          <a:p>
            <a:pPr marL="914400" lvl="2" indent="0">
              <a:buNone/>
            </a:pPr>
            <a:r>
              <a:rPr lang="pt-PT" sz="1600" dirty="0">
                <a:latin typeface="Calibri"/>
                <a:cs typeface="Calibri"/>
              </a:rPr>
              <a:t> -&gt; os tipos de dados, relacionamentos e restrições que devem conter os dados.</a:t>
            </a:r>
          </a:p>
          <a:p>
            <a:pPr marL="914400" lvl="2" indent="0">
              <a:buNone/>
            </a:pPr>
            <a:endParaRPr lang="pt-PT" sz="1600" dirty="0">
              <a:latin typeface="Calibri"/>
              <a:cs typeface="Calibri"/>
            </a:endParaRPr>
          </a:p>
          <a:p>
            <a:pPr marL="552450" indent="-285750">
              <a:buFont typeface="Wingdings" charset="2"/>
              <a:buChar char="v"/>
            </a:pPr>
            <a:r>
              <a:rPr lang="pt-PT" sz="1600" dirty="0">
                <a:latin typeface="Calibri"/>
                <a:cs typeface="Calibri"/>
              </a:rPr>
              <a:t>Fornece os meios para obter abstração de dados, ocultando detalhes desnecessários do armazenamento de dados.</a:t>
            </a:r>
          </a:p>
          <a:p>
            <a:pPr marL="266700" indent="0">
              <a:buNone/>
            </a:pPr>
            <a:endParaRPr lang="pt-PT" sz="1600" dirty="0">
              <a:latin typeface="Calibri"/>
              <a:cs typeface="Calibri"/>
            </a:endParaRPr>
          </a:p>
          <a:p>
            <a:pPr>
              <a:buFont typeface="Wingdings" charset="2"/>
              <a:buChar char="Ø"/>
            </a:pPr>
            <a:r>
              <a:rPr lang="pt-PT" sz="1600" dirty="0">
                <a:latin typeface="Calibri"/>
                <a:cs typeface="Calibri"/>
              </a:rPr>
              <a:t>A recolha da informação para a modelação de dados pode ser efectuada a partir de duas perspectivas: </a:t>
            </a:r>
          </a:p>
          <a:p>
            <a:pPr marL="552450" indent="69850">
              <a:buFont typeface="Wingdings" charset="2"/>
              <a:buChar char="v"/>
            </a:pPr>
            <a:r>
              <a:rPr lang="pt-PT" sz="1600" dirty="0">
                <a:latin typeface="Calibri"/>
                <a:cs typeface="Calibri"/>
              </a:rPr>
              <a:t>Top-</a:t>
            </a:r>
            <a:r>
              <a:rPr lang="pt-PT" sz="1600" dirty="0" err="1">
                <a:latin typeface="Calibri"/>
                <a:cs typeface="Calibri"/>
              </a:rPr>
              <a:t>down</a:t>
            </a:r>
            <a:endParaRPr lang="pt-PT" sz="1600" dirty="0">
              <a:latin typeface="Calibri"/>
              <a:cs typeface="Calibri"/>
            </a:endParaRPr>
          </a:p>
          <a:p>
            <a:pPr marL="552450" indent="0">
              <a:buNone/>
            </a:pPr>
            <a:r>
              <a:rPr lang="pt-PT" sz="1600" dirty="0">
                <a:latin typeface="Calibri"/>
                <a:cs typeface="Calibri"/>
              </a:rPr>
              <a:t>	 - O modelo de dados é derivado de uma </a:t>
            </a:r>
            <a:r>
              <a:rPr lang="pt-PT" sz="1600" dirty="0" err="1">
                <a:latin typeface="Calibri"/>
                <a:cs typeface="Calibri"/>
              </a:rPr>
              <a:t>compreenão</a:t>
            </a:r>
            <a:r>
              <a:rPr lang="pt-PT" sz="1600" dirty="0">
                <a:latin typeface="Calibri"/>
                <a:cs typeface="Calibri"/>
              </a:rPr>
              <a:t> intima do negocio </a:t>
            </a:r>
          </a:p>
          <a:p>
            <a:pPr marL="552450" indent="69850">
              <a:buFont typeface="Wingdings" charset="2"/>
              <a:buChar char="v"/>
            </a:pPr>
            <a:r>
              <a:rPr lang="pt-PT" sz="1600" dirty="0" err="1">
                <a:latin typeface="Calibri"/>
                <a:cs typeface="Calibri"/>
              </a:rPr>
              <a:t>Bottom-up</a:t>
            </a:r>
            <a:r>
              <a:rPr lang="pt-PT" sz="1600" dirty="0">
                <a:latin typeface="Calibri"/>
                <a:cs typeface="Calibri"/>
              </a:rPr>
              <a:t> </a:t>
            </a:r>
          </a:p>
          <a:p>
            <a:pPr marL="552450" indent="0">
              <a:buNone/>
            </a:pPr>
            <a:r>
              <a:rPr lang="pt-PT" sz="1600" dirty="0">
                <a:latin typeface="Calibri"/>
                <a:cs typeface="Calibri"/>
              </a:rPr>
              <a:t>	- O modelo de dados é derivado pela revisão de especificações e documentos comerciais;</a:t>
            </a:r>
          </a:p>
        </p:txBody>
      </p:sp>
    </p:spTree>
    <p:extLst>
      <p:ext uri="{BB962C8B-B14F-4D97-AF65-F5344CB8AC3E}">
        <p14:creationId xmlns:p14="http://schemas.microsoft.com/office/powerpoint/2010/main" val="191640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7620000" cy="4267200"/>
          </a:xfrm>
        </p:spPr>
        <p:txBody>
          <a:bodyPr>
            <a:normAutofit fontScale="92500"/>
          </a:bodyPr>
          <a:lstStyle/>
          <a:p>
            <a:pPr>
              <a:buFont typeface="Wingdings" charset="2"/>
              <a:buChar char="Ø"/>
            </a:pPr>
            <a:r>
              <a:rPr lang="pt-PT" sz="1600" dirty="0">
                <a:latin typeface="Calibri"/>
                <a:cs typeface="Calibri"/>
              </a:rPr>
              <a:t>Usa-se conceitos  como </a:t>
            </a:r>
            <a:r>
              <a:rPr lang="pt-PT" sz="1600" b="1" dirty="0">
                <a:latin typeface="Calibri"/>
                <a:cs typeface="Calibri"/>
              </a:rPr>
              <a:t>entidades, atributos e relacionamentos.</a:t>
            </a:r>
          </a:p>
          <a:p>
            <a:pPr marL="641350" indent="-285750">
              <a:buFont typeface="Wingdings" charset="2"/>
              <a:buChar char="v"/>
            </a:pPr>
            <a:r>
              <a:rPr lang="pt-PT" sz="1600" dirty="0">
                <a:latin typeface="Calibri"/>
                <a:cs typeface="Calibri"/>
              </a:rPr>
              <a:t>Uma entidade representa um objeto ou conceito do mundo real (funcionário, projeto).</a:t>
            </a:r>
          </a:p>
          <a:p>
            <a:pPr marL="641350" indent="-285750">
              <a:buFont typeface="Wingdings" charset="2"/>
              <a:buChar char="v"/>
            </a:pPr>
            <a:r>
              <a:rPr lang="pt-PT" sz="1600" dirty="0">
                <a:latin typeface="Calibri"/>
                <a:cs typeface="Calibri"/>
              </a:rPr>
              <a:t>Um atributo representa alguma propriedade de interesse que descreve ainda uma entidade (nome do funcionário).</a:t>
            </a:r>
          </a:p>
          <a:p>
            <a:pPr marL="1441450" lvl="2" indent="-285750">
              <a:buFont typeface="Wingdings" charset="2"/>
              <a:buChar char="§"/>
            </a:pPr>
            <a:r>
              <a:rPr lang="pt-PT" sz="1600" dirty="0">
                <a:latin typeface="Calibri"/>
                <a:cs typeface="Calibri"/>
              </a:rPr>
              <a:t>chave</a:t>
            </a:r>
          </a:p>
          <a:p>
            <a:pPr marL="641350" indent="-285750">
              <a:buFont typeface="Wingdings" charset="2"/>
              <a:buChar char="v"/>
            </a:pPr>
            <a:r>
              <a:rPr lang="pt-PT" sz="1600" dirty="0">
                <a:latin typeface="Calibri"/>
                <a:cs typeface="Calibri"/>
              </a:rPr>
              <a:t>Uma relação entre duas entidades representa uma interação entre elas. </a:t>
            </a:r>
          </a:p>
          <a:p>
            <a:pPr marL="1168400" indent="-266700">
              <a:buFont typeface="Wingdings" charset="2"/>
              <a:buChar char="§"/>
            </a:pPr>
            <a:r>
              <a:rPr lang="pt-PT" sz="1600" b="1" dirty="0">
                <a:latin typeface="Calibri"/>
                <a:cs typeface="Calibri"/>
              </a:rPr>
              <a:t>Restrições de relacionamento </a:t>
            </a:r>
            <a:r>
              <a:rPr lang="pt-PT" sz="1600" dirty="0">
                <a:latin typeface="Calibri"/>
                <a:cs typeface="Calibri"/>
              </a:rPr>
              <a:t>- cardinalidade</a:t>
            </a:r>
          </a:p>
          <a:p>
            <a:pPr marL="1612900" lvl="2" indent="-177800">
              <a:buFont typeface="Wingdings" charset="2"/>
              <a:buChar char="§"/>
            </a:pPr>
            <a:r>
              <a:rPr lang="pt-PT" sz="1600" dirty="0">
                <a:latin typeface="Calibri"/>
                <a:cs typeface="Calibri"/>
              </a:rPr>
              <a:t>um para um (1: 1)</a:t>
            </a:r>
          </a:p>
          <a:p>
            <a:pPr marL="1612900" lvl="2" indent="-177800">
              <a:buFont typeface="Wingdings" charset="2"/>
              <a:buChar char="§"/>
            </a:pPr>
            <a:r>
              <a:rPr lang="pt-PT" sz="1600" dirty="0">
                <a:latin typeface="Calibri"/>
                <a:cs typeface="Calibri"/>
              </a:rPr>
              <a:t>um para muitos (1: m)</a:t>
            </a:r>
          </a:p>
          <a:p>
            <a:pPr marL="1612900" lvl="2" indent="-177800">
              <a:buFont typeface="Wingdings" charset="2"/>
              <a:buChar char="§"/>
            </a:pPr>
            <a:r>
              <a:rPr lang="pt-PT" sz="1600" dirty="0">
                <a:latin typeface="Calibri"/>
                <a:cs typeface="Calibri"/>
              </a:rPr>
              <a:t>muitos para muitos (m: n)  - não existe se o modelo estiver normalizado</a:t>
            </a:r>
          </a:p>
          <a:p>
            <a:pPr marL="1168400" indent="-266700">
              <a:buFont typeface="Wingdings" charset="2"/>
              <a:buChar char="§"/>
            </a:pPr>
            <a:r>
              <a:rPr lang="pt-PT" sz="1600" b="1" dirty="0">
                <a:latin typeface="Calibri"/>
                <a:cs typeface="Calibri"/>
              </a:rPr>
              <a:t>Restrições de relacionamento </a:t>
            </a:r>
            <a:r>
              <a:rPr lang="pt-PT" sz="1600" dirty="0">
                <a:latin typeface="Calibri"/>
                <a:cs typeface="Calibri"/>
              </a:rPr>
              <a:t>- participação</a:t>
            </a:r>
          </a:p>
          <a:p>
            <a:pPr marL="1612900" lvl="2" indent="-177800">
              <a:buFont typeface="Wingdings" charset="2"/>
              <a:buChar char="§"/>
            </a:pPr>
            <a:r>
              <a:rPr lang="pt-PT" sz="1600" dirty="0">
                <a:latin typeface="Calibri"/>
                <a:cs typeface="Calibri"/>
              </a:rPr>
              <a:t>completo / obrigatório</a:t>
            </a:r>
          </a:p>
          <a:p>
            <a:pPr marL="1612900" lvl="2" indent="-177800">
              <a:buFont typeface="Wingdings" charset="2"/>
              <a:buChar char="§"/>
            </a:pPr>
            <a:r>
              <a:rPr lang="pt-PT" sz="1600" dirty="0">
                <a:latin typeface="Calibri"/>
                <a:cs typeface="Calibri"/>
              </a:rPr>
              <a:t>ou parcial / opcional</a:t>
            </a:r>
          </a:p>
          <a:p>
            <a:pPr marL="355600" indent="0">
              <a:buNone/>
            </a:pPr>
            <a:endParaRPr lang="pt-PT" sz="1600" dirty="0">
              <a:latin typeface="Calibri"/>
              <a:cs typeface="Calibri"/>
            </a:endParaRPr>
          </a:p>
          <a:p>
            <a:pPr marL="355600" indent="0">
              <a:buNone/>
            </a:pPr>
            <a:endParaRPr lang="pt-PT" sz="1600" dirty="0">
              <a:latin typeface="Calibr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52800" y="5791200"/>
            <a:ext cx="21336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/>
                <a:cs typeface="Calibri"/>
              </a:rPr>
              <a:t>Como </a:t>
            </a:r>
            <a:r>
              <a:rPr lang="en-US" b="1" dirty="0" err="1">
                <a:latin typeface="Calibri"/>
                <a:cs typeface="Calibri"/>
              </a:rPr>
              <a:t>modelar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4417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447800"/>
            <a:ext cx="8305800" cy="4680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40000"/>
              </a:lnSpc>
            </a:pPr>
            <a:r>
              <a:rPr lang="pt-PT" sz="1600" b="1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Considere o seguinte problema</a:t>
            </a:r>
            <a:r>
              <a:rPr lang="pt-PT" sz="1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:</a:t>
            </a:r>
          </a:p>
          <a:p>
            <a:pPr lvl="0">
              <a:lnSpc>
                <a:spcPct val="50000"/>
              </a:lnSpc>
            </a:pPr>
            <a:endParaRPr lang="en-US" sz="1600" dirty="0">
              <a:solidFill>
                <a:srgbClr val="000000"/>
              </a:solidFill>
              <a:latin typeface="Calibri" charset="0"/>
              <a:ea typeface="ＭＳ Ｐゴシック" charset="0"/>
              <a:cs typeface="Calibri" charset="0"/>
            </a:endParaRPr>
          </a:p>
          <a:p>
            <a:pPr lvl="0">
              <a:lnSpc>
                <a:spcPct val="140000"/>
              </a:lnSpc>
            </a:pPr>
            <a:r>
              <a:rPr lang="pt-PT" sz="1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a) Pretende-se criar uma base de dados para efetuar a gestão de um museu que alberga várias obras.</a:t>
            </a:r>
            <a:endParaRPr lang="en-US" sz="1600" dirty="0">
              <a:solidFill>
                <a:srgbClr val="000000"/>
              </a:solidFill>
              <a:latin typeface="Calibri" charset="0"/>
              <a:ea typeface="ＭＳ Ｐゴシック" charset="0"/>
              <a:cs typeface="Calibri" charset="0"/>
            </a:endParaRPr>
          </a:p>
          <a:p>
            <a:pPr marL="15875">
              <a:lnSpc>
                <a:spcPct val="140000"/>
              </a:lnSpc>
            </a:pPr>
            <a:r>
              <a:rPr lang="pt-PT" sz="1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Cada obra no museu possui um código, um título e uma data;</a:t>
            </a:r>
            <a:endParaRPr lang="en-US" sz="1600" dirty="0">
              <a:solidFill>
                <a:srgbClr val="000000"/>
              </a:solidFill>
              <a:latin typeface="Calibri" charset="0"/>
              <a:ea typeface="ＭＳ Ｐゴシック" charset="0"/>
              <a:cs typeface="Calibri" charset="0"/>
            </a:endParaRPr>
          </a:p>
          <a:p>
            <a:pPr marL="15875">
              <a:lnSpc>
                <a:spcPct val="140000"/>
              </a:lnSpc>
            </a:pPr>
            <a:r>
              <a:rPr lang="pt-PT" sz="1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Uma obra pode estar exposta num único salão e numa determinada posição nesse salão. </a:t>
            </a:r>
            <a:endParaRPr lang="en-US" sz="1600" dirty="0">
              <a:solidFill>
                <a:srgbClr val="000000"/>
              </a:solidFill>
              <a:latin typeface="Calibri" charset="0"/>
              <a:ea typeface="ＭＳ Ｐゴシック" charset="0"/>
              <a:cs typeface="Calibri" charset="0"/>
            </a:endParaRPr>
          </a:p>
          <a:p>
            <a:pPr marL="15875">
              <a:lnSpc>
                <a:spcPct val="140000"/>
              </a:lnSpc>
            </a:pPr>
            <a:r>
              <a:rPr lang="pt-PT" sz="1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Um salão, que geralmente abriga várias obras, é identificado por um número e está num andar do museu. </a:t>
            </a:r>
            <a:endParaRPr lang="en-US" sz="1600" dirty="0">
              <a:solidFill>
                <a:srgbClr val="000000"/>
              </a:solidFill>
              <a:latin typeface="Calibri" charset="0"/>
              <a:ea typeface="ＭＳ Ｐゴシック" charset="0"/>
              <a:cs typeface="Calibri" charset="0"/>
            </a:endParaRPr>
          </a:p>
          <a:p>
            <a:pPr marL="15875">
              <a:lnSpc>
                <a:spcPct val="140000"/>
              </a:lnSpc>
            </a:pPr>
            <a:r>
              <a:rPr lang="pt-PT" sz="1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Certos dados a respeito dos autores de cada obra também são relevantes: código, nome e nacionalidade. </a:t>
            </a:r>
            <a:endParaRPr lang="en-US" sz="1600" dirty="0">
              <a:solidFill>
                <a:srgbClr val="000000"/>
              </a:solidFill>
              <a:latin typeface="Calibri" charset="0"/>
              <a:ea typeface="ＭＳ Ｐゴシック" charset="0"/>
              <a:cs typeface="Calibri" charset="0"/>
            </a:endParaRPr>
          </a:p>
          <a:p>
            <a:pPr marL="15875">
              <a:lnSpc>
                <a:spcPct val="140000"/>
              </a:lnSpc>
            </a:pPr>
            <a:r>
              <a:rPr lang="pt-PT" sz="1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Uma obra é produzida por apenas um autor, porém, podem existir mais de uma obra de um mesmo autor no museu</a:t>
            </a:r>
            <a:r>
              <a:rPr lang="pt-PT" sz="1600" dirty="0"/>
              <a:t>. </a:t>
            </a:r>
            <a:endParaRPr lang="en-US" sz="1600" dirty="0"/>
          </a:p>
          <a:p>
            <a:pPr marL="47625" indent="-31750">
              <a:lnSpc>
                <a:spcPct val="140000"/>
              </a:lnSpc>
            </a:pPr>
            <a:r>
              <a:rPr lang="pt-PT" sz="1600" b="1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Identifique as entidades, os atributos e o tipo de relacionamentos, neste pequeno excerto. Não se esqueça de indicar a chave primária de cada entidade.</a:t>
            </a:r>
            <a:endParaRPr lang="en-US" sz="1600" b="1" dirty="0">
              <a:solidFill>
                <a:srgbClr val="000000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58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371600"/>
            <a:ext cx="8305800" cy="4557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pt-PT" sz="1600" dirty="0"/>
              <a:t>b) O </a:t>
            </a:r>
            <a:r>
              <a:rPr lang="pt-PT" sz="1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museu possui funcionários designados por restauradores, que têm a função de efetuar a manutenção das obras. Cada um possui um número, um </a:t>
            </a:r>
            <a:r>
              <a:rPr lang="pt-PT" sz="160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n_contribuinte</a:t>
            </a:r>
            <a:r>
              <a:rPr lang="pt-PT" sz="1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, um </a:t>
            </a:r>
            <a:r>
              <a:rPr lang="pt-PT" sz="160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n_segurança_social</a:t>
            </a:r>
            <a:r>
              <a:rPr lang="pt-PT" sz="1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, um nome e um salário.</a:t>
            </a:r>
            <a:endParaRPr lang="en-US" sz="1600" dirty="0">
              <a:solidFill>
                <a:srgbClr val="000000"/>
              </a:solidFill>
              <a:latin typeface="Calibri" charset="0"/>
              <a:ea typeface="ＭＳ Ｐゴシック" charset="0"/>
              <a:cs typeface="Calibri" charset="0"/>
            </a:endParaRPr>
          </a:p>
          <a:p>
            <a:pPr>
              <a:lnSpc>
                <a:spcPct val="140000"/>
              </a:lnSpc>
            </a:pPr>
            <a:r>
              <a:rPr lang="pt-PT" sz="1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Um restaurador pode realizar a manutenção de várias obras. Uma obra, caso esteja em manutenção, está nas mãos de apenas um restaurador. </a:t>
            </a:r>
            <a:endParaRPr lang="en-US" sz="1600" dirty="0">
              <a:solidFill>
                <a:srgbClr val="000000"/>
              </a:solidFill>
              <a:latin typeface="Calibri" charset="0"/>
              <a:ea typeface="ＭＳ Ｐゴシック" charset="0"/>
              <a:cs typeface="Calibri" charset="0"/>
            </a:endParaRPr>
          </a:p>
          <a:p>
            <a:pPr>
              <a:lnSpc>
                <a:spcPct val="140000"/>
              </a:lnSpc>
            </a:pPr>
            <a:r>
              <a:rPr lang="pt-PT" sz="1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Para cada manutenção deve-se registar a data de início e a data prevista de término do trabalho, uma descrição do serviço a ser feito e um custo previsto. </a:t>
            </a:r>
            <a:endParaRPr lang="en-US" sz="1600" dirty="0">
              <a:solidFill>
                <a:srgbClr val="000000"/>
              </a:solidFill>
              <a:latin typeface="Calibri" charset="0"/>
              <a:ea typeface="ＭＳ Ｐゴシック" charset="0"/>
              <a:cs typeface="Calibri" charset="0"/>
            </a:endParaRPr>
          </a:p>
          <a:p>
            <a:pPr>
              <a:lnSpc>
                <a:spcPct val="140000"/>
              </a:lnSpc>
            </a:pPr>
            <a:r>
              <a:rPr lang="pt-PT" sz="1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Uma manutenção pode utilizar uma ou mais matérias-primas.</a:t>
            </a:r>
            <a:endParaRPr lang="en-US" sz="1600" dirty="0">
              <a:solidFill>
                <a:srgbClr val="000000"/>
              </a:solidFill>
              <a:latin typeface="Calibri" charset="0"/>
              <a:ea typeface="ＭＳ Ｐゴシック" charset="0"/>
              <a:cs typeface="Calibri" charset="0"/>
            </a:endParaRPr>
          </a:p>
          <a:p>
            <a:pPr>
              <a:lnSpc>
                <a:spcPct val="140000"/>
              </a:lnSpc>
            </a:pPr>
            <a:r>
              <a:rPr lang="pt-PT" sz="1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Uma matéria-prima possui um código, um nome e uma quantidade em stock. Uma matéria-prima pode ser utilizada em várias manutenções, numa certa quantidade.</a:t>
            </a:r>
            <a:endParaRPr lang="en-US" sz="1600" dirty="0">
              <a:solidFill>
                <a:srgbClr val="000000"/>
              </a:solidFill>
              <a:latin typeface="Calibri" charset="0"/>
              <a:ea typeface="ＭＳ Ｐゴシック" charset="0"/>
              <a:cs typeface="Calibri" charset="0"/>
            </a:endParaRPr>
          </a:p>
          <a:p>
            <a:pPr>
              <a:lnSpc>
                <a:spcPct val="140000"/>
              </a:lnSpc>
            </a:pPr>
            <a:r>
              <a:rPr lang="pt-PT" sz="1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 </a:t>
            </a:r>
            <a:endParaRPr lang="en-US" sz="1600" dirty="0">
              <a:solidFill>
                <a:srgbClr val="000000"/>
              </a:solidFill>
              <a:latin typeface="Calibri" charset="0"/>
              <a:ea typeface="ＭＳ Ｐゴシック" charset="0"/>
              <a:cs typeface="Calibri" charset="0"/>
            </a:endParaRPr>
          </a:p>
          <a:p>
            <a:pPr>
              <a:lnSpc>
                <a:spcPct val="140000"/>
              </a:lnSpc>
            </a:pPr>
            <a:r>
              <a:rPr lang="pt-PT" sz="1600" b="1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Acrescente ao modelo anterior as novas entidades, atributos e o tipo de relacionamentos, que podemos definir com estes novos requisitos do museu</a:t>
            </a:r>
            <a:r>
              <a:rPr lang="pt-PT" sz="1600" b="1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2016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0010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600" b="1" u="sng" dirty="0">
                <a:solidFill>
                  <a:srgbClr val="FF0000"/>
                </a:solidFill>
                <a:latin typeface="Calibri"/>
                <a:cs typeface="Calibri"/>
              </a:rPr>
              <a:t>Novos Conceitos:</a:t>
            </a:r>
          </a:p>
          <a:p>
            <a:pPr marL="533400" indent="-355600">
              <a:buFont typeface="Wingdings" charset="2"/>
              <a:buChar char="v"/>
              <a:tabLst>
                <a:tab pos="533400" algn="l"/>
              </a:tabLst>
            </a:pPr>
            <a:r>
              <a:rPr lang="pt-PT" sz="1600" b="1">
                <a:latin typeface="Calibri"/>
                <a:cs typeface="Calibri"/>
              </a:rPr>
              <a:t>Entidade Supertipo</a:t>
            </a:r>
            <a:endParaRPr lang="pt-PT" sz="1600" dirty="0">
              <a:latin typeface="Calibri"/>
              <a:cs typeface="Calibri"/>
            </a:endParaRPr>
          </a:p>
          <a:p>
            <a:pPr marL="723900" indent="-279400">
              <a:tabLst>
                <a:tab pos="533400" algn="l"/>
              </a:tabLst>
            </a:pPr>
            <a:r>
              <a:rPr lang="pt-PT" sz="1600" dirty="0">
                <a:latin typeface="Calibri"/>
                <a:cs typeface="Calibri"/>
              </a:rPr>
              <a:t>Tipo de entidade genérica relacionada com  uma ou mais </a:t>
            </a:r>
            <a:r>
              <a:rPr lang="pt-PT" sz="1600" dirty="0" err="1">
                <a:latin typeface="Calibri"/>
                <a:cs typeface="Calibri"/>
              </a:rPr>
              <a:t>sub-tipos</a:t>
            </a:r>
            <a:r>
              <a:rPr lang="pt-PT" sz="1600" dirty="0">
                <a:latin typeface="Calibri"/>
                <a:cs typeface="Calibri"/>
              </a:rPr>
              <a:t> de entidade;</a:t>
            </a:r>
          </a:p>
          <a:p>
            <a:pPr marL="723900" indent="-279400">
              <a:tabLst>
                <a:tab pos="533400" algn="l"/>
              </a:tabLst>
            </a:pPr>
            <a:r>
              <a:rPr lang="pt-PT" sz="1600" dirty="0">
                <a:latin typeface="Calibri"/>
                <a:cs typeface="Calibri"/>
              </a:rPr>
              <a:t>Contém características comuns;</a:t>
            </a:r>
          </a:p>
          <a:p>
            <a:pPr marL="533400" indent="-355600">
              <a:buFont typeface="Wingdings" charset="2"/>
              <a:buChar char="v"/>
              <a:tabLst>
                <a:tab pos="533400" algn="l"/>
              </a:tabLst>
            </a:pPr>
            <a:r>
              <a:rPr lang="pt-PT" sz="1600" b="1" dirty="0">
                <a:latin typeface="Calibri"/>
                <a:cs typeface="Calibri"/>
              </a:rPr>
              <a:t>Entidade Subtipo</a:t>
            </a:r>
          </a:p>
          <a:p>
            <a:pPr marL="812800" indent="-279400">
              <a:tabLst>
                <a:tab pos="533400" algn="l"/>
              </a:tabLst>
            </a:pPr>
            <a:r>
              <a:rPr lang="pt-PT" sz="1600" dirty="0">
                <a:latin typeface="Calibri"/>
                <a:cs typeface="Calibri"/>
              </a:rPr>
              <a:t>Contém características exclusivas de cada subtipo de entidade;</a:t>
            </a:r>
          </a:p>
          <a:p>
            <a:pPr marL="812800" indent="-635000">
              <a:lnSpc>
                <a:spcPct val="50000"/>
              </a:lnSpc>
              <a:tabLst>
                <a:tab pos="533400" algn="l"/>
              </a:tabLst>
            </a:pPr>
            <a:endParaRPr lang="pt-PT" sz="1600" dirty="0">
              <a:latin typeface="Calibri"/>
              <a:cs typeface="Calibri"/>
            </a:endParaRPr>
          </a:p>
          <a:p>
            <a:pPr marL="533400" indent="-355600">
              <a:buFont typeface="Wingdings" charset="2"/>
              <a:buChar char="v"/>
              <a:tabLst>
                <a:tab pos="533400" algn="l"/>
              </a:tabLst>
            </a:pPr>
            <a:r>
              <a:rPr lang="pt-PT" sz="1600" dirty="0">
                <a:latin typeface="Calibri"/>
                <a:cs typeface="Calibri"/>
              </a:rPr>
              <a:t>A entidade subtipo herda atributos e relacionamentos de supertipo;</a:t>
            </a:r>
          </a:p>
          <a:p>
            <a:pPr marL="533400" indent="-355600">
              <a:buFont typeface="Wingdings" charset="2"/>
              <a:buChar char="v"/>
              <a:tabLst>
                <a:tab pos="533400" algn="l"/>
              </a:tabLst>
            </a:pPr>
            <a:r>
              <a:rPr lang="pt-PT" sz="1600" dirty="0">
                <a:latin typeface="Calibri"/>
                <a:cs typeface="Calibri"/>
              </a:rPr>
              <a:t>Todas as entidades subtipo herdam o  atributo de chave primária de seu supertipo;</a:t>
            </a:r>
          </a:p>
          <a:p>
            <a:pPr marL="533400" indent="-355600">
              <a:buFont typeface="Wingdings" charset="2"/>
              <a:buChar char="v"/>
              <a:tabLst>
                <a:tab pos="533400" algn="l"/>
              </a:tabLst>
            </a:pPr>
            <a:r>
              <a:rPr lang="pt-PT" sz="1600" dirty="0">
                <a:latin typeface="Calibri"/>
                <a:cs typeface="Calibri"/>
              </a:rPr>
              <a:t>No nível de implementação, o supertipo e o(s) seus) subtipo(s) mantêm um relacionamento 1: 1;</a:t>
            </a:r>
          </a:p>
          <a:p>
            <a:pPr marL="533400" indent="-355600">
              <a:buFont typeface="Wingdings" charset="2"/>
              <a:buChar char="v"/>
              <a:tabLst>
                <a:tab pos="533400" algn="l"/>
              </a:tabLst>
            </a:pPr>
            <a:r>
              <a:rPr lang="pt-PT" sz="1600" dirty="0">
                <a:latin typeface="Calibri"/>
                <a:cs typeface="Calibri"/>
              </a:rPr>
              <a:t>Os subtipos de entidade herdam todos os relacionamentos nos quais a entidade supertipo participa;</a:t>
            </a:r>
          </a:p>
          <a:p>
            <a:pPr marL="533400" indent="-355600">
              <a:buFont typeface="Wingdings" charset="2"/>
              <a:buChar char="v"/>
              <a:tabLst>
                <a:tab pos="533400" algn="l"/>
              </a:tabLst>
            </a:pPr>
            <a:r>
              <a:rPr lang="pt-PT" sz="1600" dirty="0">
                <a:latin typeface="Calibri"/>
                <a:cs typeface="Calibri"/>
              </a:rPr>
              <a:t>Subtipos de nível inferior herdam todos os atributos e relacionamentos de todos os supertipos de nível superior;</a:t>
            </a:r>
          </a:p>
        </p:txBody>
      </p:sp>
    </p:spTree>
    <p:extLst>
      <p:ext uri="{BB962C8B-B14F-4D97-AF65-F5344CB8AC3E}">
        <p14:creationId xmlns:p14="http://schemas.microsoft.com/office/powerpoint/2010/main" val="222889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447800"/>
            <a:ext cx="8305800" cy="4237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600" dirty="0"/>
              <a:t>c) </a:t>
            </a:r>
            <a:r>
              <a:rPr lang="pt-PT" sz="1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Considere</a:t>
            </a:r>
            <a:r>
              <a:rPr lang="pt-PT" sz="1600" dirty="0"/>
              <a:t> que o museu:  </a:t>
            </a:r>
          </a:p>
          <a:p>
            <a:pPr lvl="0"/>
            <a:endParaRPr lang="en-US" sz="1600" dirty="0"/>
          </a:p>
          <a:p>
            <a:pPr lvl="0">
              <a:lnSpc>
                <a:spcPct val="150000"/>
              </a:lnSpc>
            </a:pPr>
            <a:r>
              <a:rPr lang="pt-PT" sz="1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Possui obras de vários tipos. As obras ou são pinturas ou são esculturas. No primeiro caso, são dados importantes o estilo (por exemplo, impressionista). No caso de esculturas, são importantes o peso e os materiais de que é feita (por exemplo, argila, madeira, etc.). </a:t>
            </a:r>
            <a:endParaRPr lang="en-US" sz="1600" dirty="0">
              <a:solidFill>
                <a:srgbClr val="000000"/>
              </a:solidFill>
              <a:latin typeface="Calibri" charset="0"/>
              <a:ea typeface="ＭＳ Ｐゴシック" charset="0"/>
              <a:cs typeface="Calibri" charset="0"/>
            </a:endParaRPr>
          </a:p>
          <a:p>
            <a:pPr lvl="0">
              <a:lnSpc>
                <a:spcPct val="150000"/>
              </a:lnSpc>
            </a:pPr>
            <a:r>
              <a:rPr lang="pt-PT" sz="1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Além dos restauradores, possui também seguranças. Um segurança é responsável pela segurança de um único salão, que pode ser vigiado por vários seguranças. Para estes funcionários é necessário manter os dados sobre a hora de entrada e a hora de saída. </a:t>
            </a:r>
            <a:endParaRPr lang="en-US" sz="1600" dirty="0">
              <a:solidFill>
                <a:srgbClr val="000000"/>
              </a:solidFill>
              <a:latin typeface="Calibri" charset="0"/>
              <a:ea typeface="ＭＳ Ｐゴシック" charset="0"/>
              <a:cs typeface="Calibri" charset="0"/>
            </a:endParaRP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 </a:t>
            </a:r>
            <a:endParaRPr lang="en-US" sz="1600" dirty="0">
              <a:solidFill>
                <a:srgbClr val="000000"/>
              </a:solidFill>
              <a:latin typeface="Calibri" charset="0"/>
              <a:ea typeface="ＭＳ Ｐゴシック" charset="0"/>
              <a:cs typeface="Calibri" charset="0"/>
            </a:endParaRPr>
          </a:p>
          <a:p>
            <a:pPr>
              <a:lnSpc>
                <a:spcPct val="150000"/>
              </a:lnSpc>
            </a:pPr>
            <a:r>
              <a:rPr lang="pt-PT" sz="1600" b="1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Que alterações faria ao modelo da alínea anterior para que possamos atender a estes novos requisitos.</a:t>
            </a:r>
            <a:endParaRPr lang="en-US" sz="1600" b="1" dirty="0">
              <a:solidFill>
                <a:srgbClr val="000000"/>
              </a:solidFill>
              <a:latin typeface="Calibri" charset="0"/>
              <a:ea typeface="ＭＳ Ｐゴシック" charset="0"/>
              <a:cs typeface="Calibri" charset="0"/>
            </a:endParaRPr>
          </a:p>
          <a:p>
            <a:pPr>
              <a:lnSpc>
                <a:spcPct val="14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516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r2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8" t="5667"/>
          <a:stretch/>
        </p:blipFill>
        <p:spPr>
          <a:xfrm>
            <a:off x="457200" y="1371600"/>
            <a:ext cx="7848600" cy="485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39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229600" cy="429736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pt-PT" sz="1600" dirty="0">
                <a:latin typeface="Calibri"/>
                <a:cs typeface="Calibri"/>
              </a:rPr>
              <a:t>Indicar alternativas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5181600"/>
            <a:ext cx="7543800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pt-PT" sz="1600" dirty="0">
                <a:latin typeface="Calibri"/>
                <a:cs typeface="Calibri"/>
              </a:rPr>
              <a:t>Como poderíamos modelar que um segurança pode ter simultaneamente vários chefes (que também são seguranças)? </a:t>
            </a:r>
          </a:p>
        </p:txBody>
      </p:sp>
      <p:pic>
        <p:nvPicPr>
          <p:cNvPr id="7" name="Picture 6" descr="mr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2" t="49400" r="52356"/>
          <a:stretch/>
        </p:blipFill>
        <p:spPr>
          <a:xfrm>
            <a:off x="2603500" y="2133600"/>
            <a:ext cx="27305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237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Report.potx</Template>
  <TotalTime>0</TotalTime>
  <Words>996</Words>
  <Application>Microsoft Macintosh PowerPoint</Application>
  <PresentationFormat>On-screen Show (4:3)</PresentationFormat>
  <Paragraphs>90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Georgia</vt:lpstr>
      <vt:lpstr>Times New Roman</vt:lpstr>
      <vt:lpstr>Wingdings</vt:lpstr>
      <vt:lpstr>Project Status Report</vt:lpstr>
      <vt:lpstr>BASE DE DADOS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2010-02-01T21:08:06Z</dcterms:created>
  <dcterms:modified xsi:type="dcterms:W3CDTF">2019-11-11T22:10:58Z</dcterms:modified>
</cp:coreProperties>
</file>