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9" r:id="rId2"/>
    <p:sldId id="393" r:id="rId3"/>
    <p:sldId id="394" r:id="rId4"/>
    <p:sldId id="396" r:id="rId5"/>
    <p:sldId id="397" r:id="rId6"/>
    <p:sldId id="398" r:id="rId7"/>
    <p:sldId id="399" r:id="rId8"/>
    <p:sldId id="400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0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393"/>
            <p14:sldId id="394"/>
            <p14:sldId id="396"/>
            <p14:sldId id="397"/>
            <p14:sldId id="398"/>
            <p14:sldId id="399"/>
            <p14:sldId id="400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FEE8A-BF25-A0A2-6607-868D7981497E}" v="4" dt="2019-11-25T18:24:53.317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orient="horz" pos="576"/>
        <p:guide pos="2880"/>
        <p:guide pos="288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74CC7A-E24A-4374-A264-825D3880EBC1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23AE435F-C1DC-4E18-84B8-4CD101C98D7E}">
      <dgm:prSet custT="1"/>
      <dgm:spPr/>
      <dgm:t>
        <a:bodyPr/>
        <a:lstStyle/>
        <a:p>
          <a:pPr rtl="0"/>
          <a:r>
            <a:rPr lang="pt-PT" sz="1600" b="1">
              <a:latin typeface="Calibri" pitchFamily="34" charset="0"/>
              <a:cs typeface="Calibri" pitchFamily="34" charset="0"/>
            </a:rPr>
            <a:t>A</a:t>
          </a:r>
          <a:r>
            <a:rPr lang="pt-PT" sz="1600" b="0">
              <a:latin typeface="Calibri" pitchFamily="34" charset="0"/>
              <a:cs typeface="Calibri" pitchFamily="34" charset="0"/>
            </a:rPr>
            <a:t>brir uma conexão</a:t>
          </a:r>
        </a:p>
      </dgm:t>
    </dgm:pt>
    <dgm:pt modelId="{E2BA32CD-17D5-4A35-9229-A22976291476}" type="parTrans" cxnId="{A0539A82-0AE3-44B1-945A-E2092D896628}">
      <dgm:prSet/>
      <dgm:spPr/>
      <dgm:t>
        <a:bodyPr/>
        <a:lstStyle/>
        <a:p>
          <a:endParaRPr lang="pt-PT" sz="1600" b="1">
            <a:latin typeface="Calibri" pitchFamily="34" charset="0"/>
            <a:cs typeface="Calibri" pitchFamily="34" charset="0"/>
          </a:endParaRPr>
        </a:p>
      </dgm:t>
    </dgm:pt>
    <dgm:pt modelId="{628D74FC-867B-4C95-A1BB-9E0ADAC8A958}" type="sibTrans" cxnId="{A0539A82-0AE3-44B1-945A-E2092D896628}">
      <dgm:prSet/>
      <dgm:spPr/>
      <dgm:t>
        <a:bodyPr/>
        <a:lstStyle/>
        <a:p>
          <a:endParaRPr lang="pt-PT" sz="1600" b="1">
            <a:latin typeface="Calibri" pitchFamily="34" charset="0"/>
            <a:cs typeface="Calibri" pitchFamily="34" charset="0"/>
          </a:endParaRPr>
        </a:p>
      </dgm:t>
    </dgm:pt>
    <dgm:pt modelId="{A16EBC28-CBA5-4E71-973F-ED79FD237F7D}">
      <dgm:prSet custT="1"/>
      <dgm:spPr/>
      <dgm:t>
        <a:bodyPr/>
        <a:lstStyle/>
        <a:p>
          <a:pPr rtl="0"/>
          <a:r>
            <a:rPr lang="pt-PT" sz="1600" b="0">
              <a:latin typeface="Calibri" pitchFamily="34" charset="0"/>
              <a:cs typeface="Calibri" pitchFamily="34" charset="0"/>
            </a:rPr>
            <a:t>Criar um objecto “</a:t>
          </a:r>
          <a:r>
            <a:rPr lang="pt-PT" sz="1600" b="0" err="1">
              <a:latin typeface="Calibri" pitchFamily="34" charset="0"/>
              <a:cs typeface="Calibri" pitchFamily="34" charset="0"/>
            </a:rPr>
            <a:t>Statement</a:t>
          </a:r>
          <a:r>
            <a:rPr lang="pt-PT" sz="1600" b="0">
              <a:latin typeface="Calibri" pitchFamily="34" charset="0"/>
              <a:cs typeface="Calibri" pitchFamily="34" charset="0"/>
            </a:rPr>
            <a:t>”;</a:t>
          </a:r>
        </a:p>
      </dgm:t>
    </dgm:pt>
    <dgm:pt modelId="{724B0887-470C-4541-A81D-3FD0279FDC91}" type="parTrans" cxnId="{B0268C09-7F80-4122-886F-EE83445ABCA6}">
      <dgm:prSet/>
      <dgm:spPr/>
      <dgm:t>
        <a:bodyPr/>
        <a:lstStyle/>
        <a:p>
          <a:endParaRPr lang="pt-PT" sz="1600" b="1">
            <a:latin typeface="Calibri" pitchFamily="34" charset="0"/>
            <a:cs typeface="Calibri" pitchFamily="34" charset="0"/>
          </a:endParaRPr>
        </a:p>
      </dgm:t>
    </dgm:pt>
    <dgm:pt modelId="{A173287D-8ABA-4266-83A7-3F72CFCF7E4F}" type="sibTrans" cxnId="{B0268C09-7F80-4122-886F-EE83445ABCA6}">
      <dgm:prSet/>
      <dgm:spPr/>
      <dgm:t>
        <a:bodyPr/>
        <a:lstStyle/>
        <a:p>
          <a:endParaRPr lang="pt-PT" sz="1600" b="1">
            <a:latin typeface="Calibri" pitchFamily="34" charset="0"/>
            <a:cs typeface="Calibri" pitchFamily="34" charset="0"/>
          </a:endParaRPr>
        </a:p>
      </dgm:t>
    </dgm:pt>
    <dgm:pt modelId="{09FC14D1-28FA-4030-985D-F73C52E26FEB}">
      <dgm:prSet custT="1"/>
      <dgm:spPr/>
      <dgm:t>
        <a:bodyPr/>
        <a:lstStyle/>
        <a:p>
          <a:pPr rtl="0"/>
          <a:r>
            <a:rPr lang="pt-PT" sz="1600" b="0">
              <a:latin typeface="Calibri" pitchFamily="34" charset="0"/>
              <a:cs typeface="Calibri" pitchFamily="34" charset="0"/>
            </a:rPr>
            <a:t>Executar consultas usando o objecto </a:t>
          </a:r>
          <a:r>
            <a:rPr lang="pt-PT" sz="1600" b="0" err="1">
              <a:latin typeface="Calibri" pitchFamily="34" charset="0"/>
              <a:cs typeface="Calibri" pitchFamily="34" charset="0"/>
            </a:rPr>
            <a:t>Statement</a:t>
          </a:r>
          <a:r>
            <a:rPr lang="pt-PT" sz="1600" b="0">
              <a:latin typeface="Calibri" pitchFamily="34" charset="0"/>
              <a:cs typeface="Calibri" pitchFamily="34" charset="0"/>
            </a:rPr>
            <a:t> para enviar consultas e trazer resultados das consultas, </a:t>
          </a:r>
        </a:p>
        <a:p>
          <a:pPr rtl="0"/>
          <a:r>
            <a:rPr lang="pt-PT" sz="1600" b="0">
              <a:latin typeface="Calibri" pitchFamily="34" charset="0"/>
              <a:cs typeface="Calibri" pitchFamily="34" charset="0"/>
            </a:rPr>
            <a:t>(</a:t>
          </a:r>
          <a:r>
            <a:rPr lang="pt-PT" sz="1600" b="0" err="1">
              <a:latin typeface="Calibri" pitchFamily="34" charset="0"/>
              <a:cs typeface="Calibri" pitchFamily="34" charset="0"/>
            </a:rPr>
            <a:t>PreparedStatement</a:t>
          </a:r>
          <a:endParaRPr lang="pt-PT" sz="1600" b="0">
            <a:latin typeface="Calibri" pitchFamily="34" charset="0"/>
            <a:cs typeface="Calibri" pitchFamily="34" charset="0"/>
          </a:endParaRPr>
        </a:p>
        <a:p>
          <a:pPr rtl="0"/>
          <a:r>
            <a:rPr lang="pt-PT" sz="1600" b="0" err="1">
              <a:latin typeface="Calibri" pitchFamily="34" charset="0"/>
              <a:cs typeface="Calibri" pitchFamily="34" charset="0"/>
            </a:rPr>
            <a:t>CallableStatement</a:t>
          </a:r>
          <a:r>
            <a:rPr lang="pt-PT" sz="1600" b="0">
              <a:latin typeface="Calibri" pitchFamily="34" charset="0"/>
              <a:cs typeface="Calibri" pitchFamily="34" charset="0"/>
            </a:rPr>
            <a:t>)</a:t>
          </a:r>
        </a:p>
      </dgm:t>
    </dgm:pt>
    <dgm:pt modelId="{A7D801F4-E0FA-4509-97DE-463B139ED005}" type="parTrans" cxnId="{9A544413-C4E9-44E6-A9E7-E899CACDE488}">
      <dgm:prSet/>
      <dgm:spPr/>
      <dgm:t>
        <a:bodyPr/>
        <a:lstStyle/>
        <a:p>
          <a:endParaRPr lang="pt-PT" sz="1600" b="1">
            <a:latin typeface="Calibri" pitchFamily="34" charset="0"/>
            <a:cs typeface="Calibri" pitchFamily="34" charset="0"/>
          </a:endParaRPr>
        </a:p>
      </dgm:t>
    </dgm:pt>
    <dgm:pt modelId="{C674FA51-6A0A-4CA3-B30A-BD115D13E916}" type="sibTrans" cxnId="{9A544413-C4E9-44E6-A9E7-E899CACDE488}">
      <dgm:prSet/>
      <dgm:spPr/>
      <dgm:t>
        <a:bodyPr/>
        <a:lstStyle/>
        <a:p>
          <a:endParaRPr lang="pt-PT" sz="1600" b="1">
            <a:latin typeface="Calibri" pitchFamily="34" charset="0"/>
            <a:cs typeface="Calibri" pitchFamily="34" charset="0"/>
          </a:endParaRPr>
        </a:p>
      </dgm:t>
    </dgm:pt>
    <dgm:pt modelId="{0CEA009C-A75E-1B46-80D3-AAA7F99BA665}">
      <dgm:prSet custT="1"/>
      <dgm:spPr/>
      <dgm:t>
        <a:bodyPr/>
        <a:lstStyle/>
        <a:p>
          <a:pPr algn="l" rtl="0"/>
          <a:r>
            <a:rPr lang="pt-PT" sz="1600" b="0">
              <a:latin typeface="Calibri" pitchFamily="34" charset="0"/>
              <a:cs typeface="Calibri" pitchFamily="34" charset="0"/>
            </a:rPr>
            <a:t> Mecanismo para lidar com erros de exceção</a:t>
          </a:r>
        </a:p>
      </dgm:t>
    </dgm:pt>
    <dgm:pt modelId="{9B65640E-255E-D94C-8C14-9A7A0A89BDB4}" type="parTrans" cxnId="{98F41E18-6A63-F04E-9845-8232E84BC171}">
      <dgm:prSet/>
      <dgm:spPr/>
      <dgm:t>
        <a:bodyPr/>
        <a:lstStyle/>
        <a:p>
          <a:endParaRPr lang="en-US" sz="2000" b="1"/>
        </a:p>
      </dgm:t>
    </dgm:pt>
    <dgm:pt modelId="{52EA430B-99F6-C348-BF5E-99B4C3F2F96A}" type="sibTrans" cxnId="{98F41E18-6A63-F04E-9845-8232E84BC171}">
      <dgm:prSet/>
      <dgm:spPr/>
      <dgm:t>
        <a:bodyPr/>
        <a:lstStyle/>
        <a:p>
          <a:endParaRPr lang="en-US" sz="2000" b="1"/>
        </a:p>
      </dgm:t>
    </dgm:pt>
    <dgm:pt modelId="{C0E70998-B10F-F347-9F38-0A98E1E57B48}">
      <dgm:prSet custT="1"/>
      <dgm:spPr/>
      <dgm:t>
        <a:bodyPr/>
        <a:lstStyle/>
        <a:p>
          <a:pPr algn="l" rtl="0"/>
          <a:r>
            <a:rPr lang="pt-PT" sz="1600" b="0">
              <a:latin typeface="Calibri" pitchFamily="34" charset="0"/>
              <a:cs typeface="Calibri" pitchFamily="34" charset="0"/>
            </a:rPr>
            <a:t>Fechar li</a:t>
          </a:r>
          <a:r>
            <a:rPr lang="pt-PT" sz="1600" b="1">
              <a:latin typeface="Calibri" pitchFamily="34" charset="0"/>
              <a:cs typeface="Calibri" pitchFamily="34" charset="0"/>
            </a:rPr>
            <a:t>gações</a:t>
          </a:r>
        </a:p>
      </dgm:t>
    </dgm:pt>
    <dgm:pt modelId="{6607206F-3755-D543-8305-71DC71D4F6AF}" type="parTrans" cxnId="{D0F8049D-BA2B-EF49-AB12-28C516E9611C}">
      <dgm:prSet/>
      <dgm:spPr/>
      <dgm:t>
        <a:bodyPr/>
        <a:lstStyle/>
        <a:p>
          <a:endParaRPr lang="en-US" sz="2000" b="1"/>
        </a:p>
      </dgm:t>
    </dgm:pt>
    <dgm:pt modelId="{14B648F1-4397-3D45-BAEC-F428C9A1D9A0}" type="sibTrans" cxnId="{D0F8049D-BA2B-EF49-AB12-28C516E9611C}">
      <dgm:prSet/>
      <dgm:spPr/>
      <dgm:t>
        <a:bodyPr/>
        <a:lstStyle/>
        <a:p>
          <a:endParaRPr lang="en-US" sz="2000" b="1"/>
        </a:p>
      </dgm:t>
    </dgm:pt>
    <dgm:pt modelId="{FCB138CC-B79D-44DC-B87B-E02608A2FA97}" type="pres">
      <dgm:prSet presAssocID="{9274CC7A-E24A-4374-A264-825D3880EBC1}" presName="arrowDiagram" presStyleCnt="0">
        <dgm:presLayoutVars>
          <dgm:chMax val="5"/>
          <dgm:dir/>
          <dgm:resizeHandles val="exact"/>
        </dgm:presLayoutVars>
      </dgm:prSet>
      <dgm:spPr/>
    </dgm:pt>
    <dgm:pt modelId="{4DCB7D97-AC21-4A67-8A1E-759EE21AE07D}" type="pres">
      <dgm:prSet presAssocID="{9274CC7A-E24A-4374-A264-825D3880EBC1}" presName="arrow" presStyleLbl="bgShp" presStyleIdx="0" presStyleCnt="1" custScaleX="110356"/>
      <dgm:spPr/>
    </dgm:pt>
    <dgm:pt modelId="{5FB0DCA3-4F56-154F-859A-71F060AF8028}" type="pres">
      <dgm:prSet presAssocID="{9274CC7A-E24A-4374-A264-825D3880EBC1}" presName="arrowDiagram5" presStyleCnt="0"/>
      <dgm:spPr/>
    </dgm:pt>
    <dgm:pt modelId="{D6172B5E-6355-9546-9D86-2021C97028C7}" type="pres">
      <dgm:prSet presAssocID="{23AE435F-C1DC-4E18-84B8-4CD101C98D7E}" presName="bullet5a" presStyleLbl="node1" presStyleIdx="0" presStyleCnt="5" custLinFactNeighborX="-82447" custLinFactNeighborY="-41224"/>
      <dgm:spPr/>
    </dgm:pt>
    <dgm:pt modelId="{9583B614-15BC-2640-82E9-E11CB6053487}" type="pres">
      <dgm:prSet presAssocID="{23AE435F-C1DC-4E18-84B8-4CD101C98D7E}" presName="textBox5a" presStyleLbl="revTx" presStyleIdx="0" presStyleCnt="5" custLinFactNeighborX="-16116">
        <dgm:presLayoutVars>
          <dgm:bulletEnabled val="1"/>
        </dgm:presLayoutVars>
      </dgm:prSet>
      <dgm:spPr/>
    </dgm:pt>
    <dgm:pt modelId="{2C2AAEB0-5A58-6143-81DC-F8FD5B8C475E}" type="pres">
      <dgm:prSet presAssocID="{A16EBC28-CBA5-4E71-973F-ED79FD237F7D}" presName="bullet5b" presStyleLbl="node1" presStyleIdx="1" presStyleCnt="5" custLinFactNeighborX="-6584" custLinFactNeighborY="-13168"/>
      <dgm:spPr/>
    </dgm:pt>
    <dgm:pt modelId="{D87CBF3E-1FC1-6D4D-A941-C5E57CF55836}" type="pres">
      <dgm:prSet presAssocID="{A16EBC28-CBA5-4E71-973F-ED79FD237F7D}" presName="textBox5b" presStyleLbl="revTx" presStyleIdx="1" presStyleCnt="5" custLinFactNeighborX="-15500">
        <dgm:presLayoutVars>
          <dgm:bulletEnabled val="1"/>
        </dgm:presLayoutVars>
      </dgm:prSet>
      <dgm:spPr/>
    </dgm:pt>
    <dgm:pt modelId="{9739FFF4-EC6E-6F4D-A594-0B60D557DB90}" type="pres">
      <dgm:prSet presAssocID="{09FC14D1-28FA-4030-985D-F73C52E26FEB}" presName="bullet5c" presStyleLbl="node1" presStyleIdx="2" presStyleCnt="5"/>
      <dgm:spPr/>
    </dgm:pt>
    <dgm:pt modelId="{E684F869-A971-FA4C-BC2E-88C7C77DA870}" type="pres">
      <dgm:prSet presAssocID="{09FC14D1-28FA-4030-985D-F73C52E26FEB}" presName="textBox5c" presStyleLbl="revTx" presStyleIdx="2" presStyleCnt="5" custScaleX="132304" custScaleY="88167" custLinFactNeighborX="7236">
        <dgm:presLayoutVars>
          <dgm:bulletEnabled val="1"/>
        </dgm:presLayoutVars>
      </dgm:prSet>
      <dgm:spPr/>
    </dgm:pt>
    <dgm:pt modelId="{D5EE5C4A-6CE7-EE47-A433-F3BE939FD87A}" type="pres">
      <dgm:prSet presAssocID="{0CEA009C-A75E-1B46-80D3-AAA7F99BA665}" presName="bullet5d" presStyleLbl="node1" presStyleIdx="3" presStyleCnt="5" custLinFactNeighborX="18768" custLinFactNeighborY="3754"/>
      <dgm:spPr/>
    </dgm:pt>
    <dgm:pt modelId="{C68A351A-A2A1-254D-95E9-63DBB41489B9}" type="pres">
      <dgm:prSet presAssocID="{0CEA009C-A75E-1B46-80D3-AAA7F99BA665}" presName="textBox5d" presStyleLbl="revTx" presStyleIdx="3" presStyleCnt="5" custScaleX="99138" custScaleY="91180" custLinFactNeighborX="9309" custLinFactNeighborY="-556">
        <dgm:presLayoutVars>
          <dgm:bulletEnabled val="1"/>
        </dgm:presLayoutVars>
      </dgm:prSet>
      <dgm:spPr/>
    </dgm:pt>
    <dgm:pt modelId="{5BD59023-E0AA-2D4C-9112-76BB746D6A51}" type="pres">
      <dgm:prSet presAssocID="{C0E70998-B10F-F347-9F38-0A98E1E57B48}" presName="bullet5e" presStyleLbl="node1" presStyleIdx="4" presStyleCnt="5" custLinFactNeighborX="27004" custLinFactNeighborY="9001"/>
      <dgm:spPr/>
    </dgm:pt>
    <dgm:pt modelId="{F0754084-7935-9C4D-8AAF-3929269E8370}" type="pres">
      <dgm:prSet presAssocID="{C0E70998-B10F-F347-9F38-0A98E1E57B48}" presName="textBox5e" presStyleLbl="revTx" presStyleIdx="4" presStyleCnt="5" custScaleY="80298">
        <dgm:presLayoutVars>
          <dgm:bulletEnabled val="1"/>
        </dgm:presLayoutVars>
      </dgm:prSet>
      <dgm:spPr/>
    </dgm:pt>
  </dgm:ptLst>
  <dgm:cxnLst>
    <dgm:cxn modelId="{EB978603-DFF4-CF4A-967E-402B13F73527}" type="presOf" srcId="{9274CC7A-E24A-4374-A264-825D3880EBC1}" destId="{FCB138CC-B79D-44DC-B87B-E02608A2FA97}" srcOrd="0" destOrd="0" presId="urn:microsoft.com/office/officeart/2005/8/layout/arrow2"/>
    <dgm:cxn modelId="{B0268C09-7F80-4122-886F-EE83445ABCA6}" srcId="{9274CC7A-E24A-4374-A264-825D3880EBC1}" destId="{A16EBC28-CBA5-4E71-973F-ED79FD237F7D}" srcOrd="1" destOrd="0" parTransId="{724B0887-470C-4541-A81D-3FD0279FDC91}" sibTransId="{A173287D-8ABA-4266-83A7-3F72CFCF7E4F}"/>
    <dgm:cxn modelId="{9A544413-C4E9-44E6-A9E7-E899CACDE488}" srcId="{9274CC7A-E24A-4374-A264-825D3880EBC1}" destId="{09FC14D1-28FA-4030-985D-F73C52E26FEB}" srcOrd="2" destOrd="0" parTransId="{A7D801F4-E0FA-4509-97DE-463B139ED005}" sibTransId="{C674FA51-6A0A-4CA3-B30A-BD115D13E916}"/>
    <dgm:cxn modelId="{98F41E18-6A63-F04E-9845-8232E84BC171}" srcId="{9274CC7A-E24A-4374-A264-825D3880EBC1}" destId="{0CEA009C-A75E-1B46-80D3-AAA7F99BA665}" srcOrd="3" destOrd="0" parTransId="{9B65640E-255E-D94C-8C14-9A7A0A89BDB4}" sibTransId="{52EA430B-99F6-C348-BF5E-99B4C3F2F96A}"/>
    <dgm:cxn modelId="{2686C123-510E-1E48-9C65-B47C4CF3224E}" type="presOf" srcId="{C0E70998-B10F-F347-9F38-0A98E1E57B48}" destId="{F0754084-7935-9C4D-8AAF-3929269E8370}" srcOrd="0" destOrd="0" presId="urn:microsoft.com/office/officeart/2005/8/layout/arrow2"/>
    <dgm:cxn modelId="{3553EF2D-F631-3048-A2D9-EA298BB35E1A}" type="presOf" srcId="{0CEA009C-A75E-1B46-80D3-AAA7F99BA665}" destId="{C68A351A-A2A1-254D-95E9-63DBB41489B9}" srcOrd="0" destOrd="0" presId="urn:microsoft.com/office/officeart/2005/8/layout/arrow2"/>
    <dgm:cxn modelId="{C8C14355-DD36-3E47-B543-A1E09D812367}" type="presOf" srcId="{A16EBC28-CBA5-4E71-973F-ED79FD237F7D}" destId="{D87CBF3E-1FC1-6D4D-A941-C5E57CF55836}" srcOrd="0" destOrd="0" presId="urn:microsoft.com/office/officeart/2005/8/layout/arrow2"/>
    <dgm:cxn modelId="{A0539A82-0AE3-44B1-945A-E2092D896628}" srcId="{9274CC7A-E24A-4374-A264-825D3880EBC1}" destId="{23AE435F-C1DC-4E18-84B8-4CD101C98D7E}" srcOrd="0" destOrd="0" parTransId="{E2BA32CD-17D5-4A35-9229-A22976291476}" sibTransId="{628D74FC-867B-4C95-A1BB-9E0ADAC8A958}"/>
    <dgm:cxn modelId="{D0F8049D-BA2B-EF49-AB12-28C516E9611C}" srcId="{9274CC7A-E24A-4374-A264-825D3880EBC1}" destId="{C0E70998-B10F-F347-9F38-0A98E1E57B48}" srcOrd="4" destOrd="0" parTransId="{6607206F-3755-D543-8305-71DC71D4F6AF}" sibTransId="{14B648F1-4397-3D45-BAEC-F428C9A1D9A0}"/>
    <dgm:cxn modelId="{2C760FA2-AF54-A04E-B8E8-34D91DA89A1B}" type="presOf" srcId="{09FC14D1-28FA-4030-985D-F73C52E26FEB}" destId="{E684F869-A971-FA4C-BC2E-88C7C77DA870}" srcOrd="0" destOrd="0" presId="urn:microsoft.com/office/officeart/2005/8/layout/arrow2"/>
    <dgm:cxn modelId="{FB03F8B7-E630-9B4B-9C38-42F7EE7F315A}" type="presOf" srcId="{23AE435F-C1DC-4E18-84B8-4CD101C98D7E}" destId="{9583B614-15BC-2640-82E9-E11CB6053487}" srcOrd="0" destOrd="0" presId="urn:microsoft.com/office/officeart/2005/8/layout/arrow2"/>
    <dgm:cxn modelId="{78BE0937-247D-654F-89A7-E6526C322911}" type="presParOf" srcId="{FCB138CC-B79D-44DC-B87B-E02608A2FA97}" destId="{4DCB7D97-AC21-4A67-8A1E-759EE21AE07D}" srcOrd="0" destOrd="0" presId="urn:microsoft.com/office/officeart/2005/8/layout/arrow2"/>
    <dgm:cxn modelId="{6BEECD21-98C3-8749-B1F8-321A3CC89CF1}" type="presParOf" srcId="{FCB138CC-B79D-44DC-B87B-E02608A2FA97}" destId="{5FB0DCA3-4F56-154F-859A-71F060AF8028}" srcOrd="1" destOrd="0" presId="urn:microsoft.com/office/officeart/2005/8/layout/arrow2"/>
    <dgm:cxn modelId="{3BD63CA4-FB50-9547-AE3A-A0E93CD9E5D5}" type="presParOf" srcId="{5FB0DCA3-4F56-154F-859A-71F060AF8028}" destId="{D6172B5E-6355-9546-9D86-2021C97028C7}" srcOrd="0" destOrd="0" presId="urn:microsoft.com/office/officeart/2005/8/layout/arrow2"/>
    <dgm:cxn modelId="{8391D53F-D0E6-A94E-98FA-6EF58766C868}" type="presParOf" srcId="{5FB0DCA3-4F56-154F-859A-71F060AF8028}" destId="{9583B614-15BC-2640-82E9-E11CB6053487}" srcOrd="1" destOrd="0" presId="urn:microsoft.com/office/officeart/2005/8/layout/arrow2"/>
    <dgm:cxn modelId="{B8C26FEE-2145-914C-B52F-57BD76992E49}" type="presParOf" srcId="{5FB0DCA3-4F56-154F-859A-71F060AF8028}" destId="{2C2AAEB0-5A58-6143-81DC-F8FD5B8C475E}" srcOrd="2" destOrd="0" presId="urn:microsoft.com/office/officeart/2005/8/layout/arrow2"/>
    <dgm:cxn modelId="{D62A6FAE-8DC7-884C-8332-6796411CAF34}" type="presParOf" srcId="{5FB0DCA3-4F56-154F-859A-71F060AF8028}" destId="{D87CBF3E-1FC1-6D4D-A941-C5E57CF55836}" srcOrd="3" destOrd="0" presId="urn:microsoft.com/office/officeart/2005/8/layout/arrow2"/>
    <dgm:cxn modelId="{2460BFD8-C0BF-DF4B-836A-08D71C2F1B86}" type="presParOf" srcId="{5FB0DCA3-4F56-154F-859A-71F060AF8028}" destId="{9739FFF4-EC6E-6F4D-A594-0B60D557DB90}" srcOrd="4" destOrd="0" presId="urn:microsoft.com/office/officeart/2005/8/layout/arrow2"/>
    <dgm:cxn modelId="{A1FCB2D4-6029-2544-BC61-87B6452C9F27}" type="presParOf" srcId="{5FB0DCA3-4F56-154F-859A-71F060AF8028}" destId="{E684F869-A971-FA4C-BC2E-88C7C77DA870}" srcOrd="5" destOrd="0" presId="urn:microsoft.com/office/officeart/2005/8/layout/arrow2"/>
    <dgm:cxn modelId="{C8134457-751C-3F40-AAF1-969426DA5405}" type="presParOf" srcId="{5FB0DCA3-4F56-154F-859A-71F060AF8028}" destId="{D5EE5C4A-6CE7-EE47-A433-F3BE939FD87A}" srcOrd="6" destOrd="0" presId="urn:microsoft.com/office/officeart/2005/8/layout/arrow2"/>
    <dgm:cxn modelId="{8342CBE2-7130-8841-AED6-64B382A1E815}" type="presParOf" srcId="{5FB0DCA3-4F56-154F-859A-71F060AF8028}" destId="{C68A351A-A2A1-254D-95E9-63DBB41489B9}" srcOrd="7" destOrd="0" presId="urn:microsoft.com/office/officeart/2005/8/layout/arrow2"/>
    <dgm:cxn modelId="{DB9263EA-AB2A-8C45-9EFA-60841D861C4C}" type="presParOf" srcId="{5FB0DCA3-4F56-154F-859A-71F060AF8028}" destId="{5BD59023-E0AA-2D4C-9112-76BB746D6A51}" srcOrd="8" destOrd="0" presId="urn:microsoft.com/office/officeart/2005/8/layout/arrow2"/>
    <dgm:cxn modelId="{3551FC8C-5CBA-DB4B-B03C-B550187C8B81}" type="presParOf" srcId="{5FB0DCA3-4F56-154F-859A-71F060AF8028}" destId="{F0754084-7935-9C4D-8AAF-3929269E8370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B7D97-AC21-4A67-8A1E-759EE21AE07D}">
      <dsp:nvSpPr>
        <dsp:cNvPr id="0" name=""/>
        <dsp:cNvSpPr/>
      </dsp:nvSpPr>
      <dsp:spPr>
        <a:xfrm>
          <a:off x="215060" y="0"/>
          <a:ext cx="8029665" cy="454759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72B5E-6355-9546-9D86-2021C97028C7}">
      <dsp:nvSpPr>
        <dsp:cNvPr id="0" name=""/>
        <dsp:cNvSpPr/>
      </dsp:nvSpPr>
      <dsp:spPr>
        <a:xfrm>
          <a:off x="1170544" y="3312600"/>
          <a:ext cx="167351" cy="1673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3B614-15BC-2640-82E9-E11CB6053487}">
      <dsp:nvSpPr>
        <dsp:cNvPr id="0" name=""/>
        <dsp:cNvSpPr/>
      </dsp:nvSpPr>
      <dsp:spPr>
        <a:xfrm>
          <a:off x="1238582" y="3465265"/>
          <a:ext cx="953175" cy="1082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6" tIns="0" rIns="0" bIns="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>
              <a:latin typeface="Calibri" pitchFamily="34" charset="0"/>
              <a:cs typeface="Calibri" pitchFamily="34" charset="0"/>
            </a:rPr>
            <a:t>A</a:t>
          </a:r>
          <a:r>
            <a:rPr lang="pt-PT" sz="1600" b="0" kern="1200">
              <a:latin typeface="Calibri" pitchFamily="34" charset="0"/>
              <a:cs typeface="Calibri" pitchFamily="34" charset="0"/>
            </a:rPr>
            <a:t>brir uma conexão</a:t>
          </a:r>
        </a:p>
      </dsp:txBody>
      <dsp:txXfrm>
        <a:off x="1238582" y="3465265"/>
        <a:ext cx="953175" cy="1082326"/>
      </dsp:txXfrm>
    </dsp:sp>
    <dsp:sp modelId="{2C2AAEB0-5A58-6143-81DC-F8FD5B8C475E}">
      <dsp:nvSpPr>
        <dsp:cNvPr id="0" name=""/>
        <dsp:cNvSpPr/>
      </dsp:nvSpPr>
      <dsp:spPr>
        <a:xfrm>
          <a:off x="2197154" y="2476687"/>
          <a:ext cx="261941" cy="2619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CBF3E-1FC1-6D4D-A941-C5E57CF55836}">
      <dsp:nvSpPr>
        <dsp:cNvPr id="0" name=""/>
        <dsp:cNvSpPr/>
      </dsp:nvSpPr>
      <dsp:spPr>
        <a:xfrm>
          <a:off x="2158156" y="2642150"/>
          <a:ext cx="1207840" cy="1905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97" tIns="0" rIns="0" bIns="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0" kern="1200">
              <a:latin typeface="Calibri" pitchFamily="34" charset="0"/>
              <a:cs typeface="Calibri" pitchFamily="34" charset="0"/>
            </a:rPr>
            <a:t>Criar um objecto “</a:t>
          </a:r>
          <a:r>
            <a:rPr lang="pt-PT" sz="1600" b="0" kern="1200" err="1">
              <a:latin typeface="Calibri" pitchFamily="34" charset="0"/>
              <a:cs typeface="Calibri" pitchFamily="34" charset="0"/>
            </a:rPr>
            <a:t>Statement</a:t>
          </a:r>
          <a:r>
            <a:rPr lang="pt-PT" sz="1600" b="0" kern="1200">
              <a:latin typeface="Calibri" pitchFamily="34" charset="0"/>
              <a:cs typeface="Calibri" pitchFamily="34" charset="0"/>
            </a:rPr>
            <a:t>”;</a:t>
          </a:r>
        </a:p>
      </dsp:txBody>
      <dsp:txXfrm>
        <a:off x="2158156" y="2642150"/>
        <a:ext cx="1207840" cy="1905441"/>
      </dsp:txXfrm>
    </dsp:sp>
    <dsp:sp modelId="{9739FFF4-EC6E-6F4D-A594-0B60D557DB90}">
      <dsp:nvSpPr>
        <dsp:cNvPr id="0" name=""/>
        <dsp:cNvSpPr/>
      </dsp:nvSpPr>
      <dsp:spPr>
        <a:xfrm>
          <a:off x="3378584" y="1817217"/>
          <a:ext cx="349255" cy="3492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4F869-A971-FA4C-BC2E-88C7C77DA870}">
      <dsp:nvSpPr>
        <dsp:cNvPr id="0" name=""/>
        <dsp:cNvSpPr/>
      </dsp:nvSpPr>
      <dsp:spPr>
        <a:xfrm>
          <a:off x="3428004" y="2143056"/>
          <a:ext cx="1857940" cy="2253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063" tIns="0" rIns="0" bIns="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0" kern="1200">
              <a:latin typeface="Calibri" pitchFamily="34" charset="0"/>
              <a:cs typeface="Calibri" pitchFamily="34" charset="0"/>
            </a:rPr>
            <a:t>Executar consultas usando o objecto </a:t>
          </a:r>
          <a:r>
            <a:rPr lang="pt-PT" sz="1600" b="0" kern="1200" err="1">
              <a:latin typeface="Calibri" pitchFamily="34" charset="0"/>
              <a:cs typeface="Calibri" pitchFamily="34" charset="0"/>
            </a:rPr>
            <a:t>Statement</a:t>
          </a:r>
          <a:r>
            <a:rPr lang="pt-PT" sz="1600" b="0" kern="1200">
              <a:latin typeface="Calibri" pitchFamily="34" charset="0"/>
              <a:cs typeface="Calibri" pitchFamily="34" charset="0"/>
            </a:rPr>
            <a:t> para enviar consultas e trazer resultados das consultas, 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0" kern="1200">
              <a:latin typeface="Calibri" pitchFamily="34" charset="0"/>
              <a:cs typeface="Calibri" pitchFamily="34" charset="0"/>
            </a:rPr>
            <a:t>(</a:t>
          </a:r>
          <a:r>
            <a:rPr lang="pt-PT" sz="1600" b="0" kern="1200" err="1">
              <a:latin typeface="Calibri" pitchFamily="34" charset="0"/>
              <a:cs typeface="Calibri" pitchFamily="34" charset="0"/>
            </a:rPr>
            <a:t>PreparedStatement</a:t>
          </a:r>
          <a:endParaRPr lang="pt-PT" sz="1600" b="0" kern="1200">
            <a:latin typeface="Calibri" pitchFamily="34" charset="0"/>
            <a:cs typeface="Calibri" pitchFamily="34" charset="0"/>
          </a:endParaRP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0" kern="1200" err="1">
              <a:latin typeface="Calibri" pitchFamily="34" charset="0"/>
              <a:cs typeface="Calibri" pitchFamily="34" charset="0"/>
            </a:rPr>
            <a:t>CallableStatement</a:t>
          </a:r>
          <a:r>
            <a:rPr lang="pt-PT" sz="1600" b="0" kern="1200">
              <a:latin typeface="Calibri" pitchFamily="34" charset="0"/>
              <a:cs typeface="Calibri" pitchFamily="34" charset="0"/>
            </a:rPr>
            <a:t>)</a:t>
          </a:r>
        </a:p>
      </dsp:txBody>
      <dsp:txXfrm>
        <a:off x="3428004" y="2143056"/>
        <a:ext cx="1857940" cy="2253325"/>
      </dsp:txXfrm>
    </dsp:sp>
    <dsp:sp modelId="{D5EE5C4A-6CE7-EE47-A433-F3BE939FD87A}">
      <dsp:nvSpPr>
        <dsp:cNvPr id="0" name=""/>
        <dsp:cNvSpPr/>
      </dsp:nvSpPr>
      <dsp:spPr>
        <a:xfrm>
          <a:off x="4816614" y="1292079"/>
          <a:ext cx="451121" cy="451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A351A-A2A1-254D-95E9-63DBB41489B9}">
      <dsp:nvSpPr>
        <dsp:cNvPr id="0" name=""/>
        <dsp:cNvSpPr/>
      </dsp:nvSpPr>
      <dsp:spPr>
        <a:xfrm>
          <a:off x="5099247" y="1618132"/>
          <a:ext cx="1442685" cy="2778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040" tIns="0" rIns="0" bIns="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0" kern="1200">
              <a:latin typeface="Calibri" pitchFamily="34" charset="0"/>
              <a:cs typeface="Calibri" pitchFamily="34" charset="0"/>
            </a:rPr>
            <a:t> Mecanismo para lidar com erros de exceção</a:t>
          </a:r>
        </a:p>
      </dsp:txBody>
      <dsp:txXfrm>
        <a:off x="5099247" y="1618132"/>
        <a:ext cx="1442685" cy="2778151"/>
      </dsp:txXfrm>
    </dsp:sp>
    <dsp:sp modelId="{5BD59023-E0AA-2D4C-9112-76BB746D6A51}">
      <dsp:nvSpPr>
        <dsp:cNvPr id="0" name=""/>
        <dsp:cNvSpPr/>
      </dsp:nvSpPr>
      <dsp:spPr>
        <a:xfrm>
          <a:off x="6280553" y="964895"/>
          <a:ext cx="574815" cy="574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54084-7935-9C4D-8AAF-3929269E8370}">
      <dsp:nvSpPr>
        <dsp:cNvPr id="0" name=""/>
        <dsp:cNvSpPr/>
      </dsp:nvSpPr>
      <dsp:spPr>
        <a:xfrm>
          <a:off x="6412737" y="1530279"/>
          <a:ext cx="1455229" cy="2687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583" tIns="0" rIns="0" bIns="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0" kern="1200">
              <a:latin typeface="Calibri" pitchFamily="34" charset="0"/>
              <a:cs typeface="Calibri" pitchFamily="34" charset="0"/>
            </a:rPr>
            <a:t>Fechar li</a:t>
          </a:r>
          <a:r>
            <a:rPr lang="pt-PT" sz="1600" b="1" kern="1200">
              <a:latin typeface="Calibri" pitchFamily="34" charset="0"/>
              <a:cs typeface="Calibri" pitchFamily="34" charset="0"/>
            </a:rPr>
            <a:t>gações</a:t>
          </a:r>
        </a:p>
      </dsp:txBody>
      <dsp:txXfrm>
        <a:off x="6412737" y="1530279"/>
        <a:ext cx="1455229" cy="2687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479" y="1524000"/>
            <a:ext cx="5219521" cy="3581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" y="0"/>
            <a:ext cx="7168444" cy="91440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PT" sz="3600" noProof="0">
                <a:solidFill>
                  <a:schemeClr val="bg1"/>
                </a:solidFill>
              </a:rPr>
              <a:t>Java</a:t>
            </a:r>
            <a:r>
              <a:rPr lang="pt-PT" sz="3600" baseline="0" noProof="0">
                <a:solidFill>
                  <a:schemeClr val="bg1"/>
                </a:solidFill>
              </a:rPr>
              <a:t>- Oracle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2"/>
          <a:srcRect b="17949"/>
          <a:stretch/>
        </p:blipFill>
        <p:spPr>
          <a:xfrm>
            <a:off x="7196668" y="0"/>
            <a:ext cx="1947332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database/technologies/appdev/jdbc-downloads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68141" y="409861"/>
            <a:ext cx="7772400" cy="761999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685800"/>
            <a:ext cx="56284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/>
              <a:t>BASE DE DADOS</a:t>
            </a:r>
            <a:endParaRPr lang="en-US" sz="4800" b="1"/>
          </a:p>
        </p:txBody>
      </p:sp>
      <p:sp>
        <p:nvSpPr>
          <p:cNvPr id="6" name="TextBox 5"/>
          <p:cNvSpPr txBox="1"/>
          <p:nvPr/>
        </p:nvSpPr>
        <p:spPr>
          <a:xfrm>
            <a:off x="5792492" y="41910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Java_ Oracle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8454" y="519872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/>
              <a:t>Teóricas-Práticas</a:t>
            </a:r>
          </a:p>
          <a:p>
            <a:endParaRPr lang="pt-PT" sz="14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105A-5580-EF47-8C87-18752FD6D3DC}"/>
              </a:ext>
            </a:extLst>
          </p:cNvPr>
          <p:cNvSpPr>
            <a:spLocks noGrp="1"/>
          </p:cNvSpPr>
          <p:nvPr/>
        </p:nvSpPr>
        <p:spPr bwMode="auto">
          <a:xfrm>
            <a:off x="152400" y="938213"/>
            <a:ext cx="8229600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marL="342900" indent="-342900"/>
            <a:r>
              <a:rPr lang="pt-PT" sz="2800" b="1">
                <a:solidFill>
                  <a:schemeClr val="tx1"/>
                </a:solidFill>
                <a:latin typeface="Helvetica" charset="0"/>
              </a:rPr>
              <a:t>Executar consultas </a:t>
            </a:r>
            <a:br>
              <a:rPr lang="pt-PT" sz="2800" b="1">
                <a:solidFill>
                  <a:schemeClr val="tx1"/>
                </a:solidFill>
                <a:latin typeface="Arial" charset="0"/>
                <a:cs typeface="Arial" charset="0"/>
              </a:rPr>
            </a:br>
            <a:endParaRPr lang="en-US" sz="2800" b="1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E8FF2-B90B-5543-B48B-E0F9E7498159}"/>
              </a:ext>
            </a:extLst>
          </p:cNvPr>
          <p:cNvSpPr>
            <a:spLocks noGrp="1"/>
          </p:cNvSpPr>
          <p:nvPr/>
        </p:nvSpPr>
        <p:spPr bwMode="auto">
          <a:xfrm>
            <a:off x="313266" y="14478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</a:pPr>
            <a:r>
              <a:rPr lang="pt-PT" sz="1600">
                <a:latin typeface="Arial" charset="0"/>
                <a:cs typeface="Arial" charset="0"/>
              </a:rPr>
              <a:t>O JDBC retorna os resultados de uma consulta num objecto chamado de </a:t>
            </a:r>
            <a:r>
              <a:rPr lang="pt-PT" sz="1600" b="1" err="1">
                <a:latin typeface="Arial" charset="0"/>
                <a:cs typeface="Arial" charset="0"/>
              </a:rPr>
              <a:t>ResultSet</a:t>
            </a:r>
            <a:endParaRPr lang="pt-PT" sz="1600" b="1">
              <a:latin typeface="Arial" charset="0"/>
              <a:cs typeface="Arial" charset="0"/>
            </a:endParaRPr>
          </a:p>
          <a:p>
            <a:pPr>
              <a:lnSpc>
                <a:spcPct val="140000"/>
              </a:lnSpc>
            </a:pPr>
            <a:r>
              <a:rPr lang="pt-PT" sz="1600">
                <a:latin typeface="Arial" charset="0"/>
                <a:cs typeface="Arial" charset="0"/>
              </a:rPr>
              <a:t>O objeto </a:t>
            </a:r>
            <a:r>
              <a:rPr lang="pt-PT" sz="1600" b="1" err="1">
                <a:latin typeface="Arial" charset="0"/>
                <a:cs typeface="Arial" charset="0"/>
              </a:rPr>
              <a:t>ResultSet</a:t>
            </a:r>
            <a:r>
              <a:rPr lang="pt-PT" sz="1600">
                <a:latin typeface="Arial" charset="0"/>
                <a:cs typeface="Arial" charset="0"/>
              </a:rPr>
              <a:t> é uma estrutura de objetos que mantém os dados resultantes de uma consulta à base de dados. </a:t>
            </a:r>
          </a:p>
          <a:p>
            <a:pPr>
              <a:lnSpc>
                <a:spcPct val="140000"/>
              </a:lnSpc>
            </a:pPr>
            <a:r>
              <a:rPr lang="pt-PT" sz="1600">
                <a:latin typeface="Arial" charset="0"/>
                <a:cs typeface="Arial" charset="0"/>
              </a:rPr>
              <a:t>Além dos dados relativos à consulta, o objeto </a:t>
            </a:r>
            <a:r>
              <a:rPr lang="pt-PT" sz="1600" b="1" err="1">
                <a:latin typeface="Arial" charset="0"/>
                <a:cs typeface="Arial" charset="0"/>
              </a:rPr>
              <a:t>ResultSe</a:t>
            </a:r>
            <a:r>
              <a:rPr lang="pt-PT" sz="1600" err="1">
                <a:latin typeface="Arial" charset="0"/>
                <a:cs typeface="Arial" charset="0"/>
              </a:rPr>
              <a:t>t</a:t>
            </a:r>
            <a:r>
              <a:rPr lang="pt-PT" sz="1600">
                <a:latin typeface="Arial" charset="0"/>
                <a:cs typeface="Arial" charset="0"/>
              </a:rPr>
              <a:t> contém </a:t>
            </a:r>
            <a:r>
              <a:rPr lang="pt-PT" sz="1600" err="1">
                <a:latin typeface="Arial" charset="0"/>
                <a:cs typeface="Arial" charset="0"/>
              </a:rPr>
              <a:t>metadados</a:t>
            </a:r>
            <a:r>
              <a:rPr lang="pt-PT" sz="1600">
                <a:latin typeface="Arial" charset="0"/>
                <a:cs typeface="Arial" charset="0"/>
              </a:rPr>
              <a:t> que descrevem o resultado obtido. </a:t>
            </a:r>
          </a:p>
          <a:p>
            <a:pPr>
              <a:lnSpc>
                <a:spcPct val="140000"/>
              </a:lnSpc>
            </a:pPr>
            <a:r>
              <a:rPr lang="pt-PT" sz="1600">
                <a:latin typeface="Arial" charset="0"/>
                <a:cs typeface="Arial" charset="0"/>
              </a:rPr>
              <a:t>O </a:t>
            </a:r>
            <a:r>
              <a:rPr lang="pt-PT" sz="1600" err="1">
                <a:latin typeface="Arial" charset="0"/>
                <a:cs typeface="Arial" charset="0"/>
              </a:rPr>
              <a:t>método</a:t>
            </a:r>
            <a:r>
              <a:rPr lang="pt-PT" sz="1600">
                <a:latin typeface="Arial" charset="0"/>
                <a:cs typeface="Arial" charset="0"/>
              </a:rPr>
              <a:t> </a:t>
            </a:r>
            <a:r>
              <a:rPr lang="pt-PT" sz="1600" err="1">
                <a:latin typeface="Arial" charset="0"/>
                <a:cs typeface="Arial" charset="0"/>
              </a:rPr>
              <a:t>executeQuery</a:t>
            </a:r>
            <a:r>
              <a:rPr lang="pt-PT" sz="1600">
                <a:latin typeface="Arial" charset="0"/>
                <a:cs typeface="Arial" charset="0"/>
              </a:rPr>
              <a:t>(), do objeto </a:t>
            </a:r>
            <a:r>
              <a:rPr lang="pt-PT" sz="1600" err="1">
                <a:latin typeface="Arial" charset="0"/>
                <a:cs typeface="Arial" charset="0"/>
              </a:rPr>
              <a:t>Statement</a:t>
            </a:r>
            <a:r>
              <a:rPr lang="pt-PT" sz="1600">
                <a:latin typeface="Arial" charset="0"/>
                <a:cs typeface="Arial" charset="0"/>
              </a:rPr>
              <a:t> retorna um objeto </a:t>
            </a:r>
            <a:r>
              <a:rPr lang="pt-PT" sz="1600" err="1">
                <a:latin typeface="Arial" charset="0"/>
                <a:cs typeface="Arial" charset="0"/>
              </a:rPr>
              <a:t>ResultSet</a:t>
            </a:r>
            <a:r>
              <a:rPr lang="pt-PT" sz="1600">
                <a:latin typeface="Arial" charset="0"/>
                <a:cs typeface="Arial" charset="0"/>
              </a:rPr>
              <a:t>. </a:t>
            </a:r>
          </a:p>
          <a:p>
            <a:pPr>
              <a:lnSpc>
                <a:spcPct val="140000"/>
              </a:lnSpc>
            </a:pPr>
            <a:endParaRPr lang="pt-PT" sz="1600">
              <a:latin typeface="Arial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DCEA34-C1CB-C84D-9469-DC7E9DBE0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2" y="4036513"/>
            <a:ext cx="8348133" cy="2062103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600"/>
              <a:t>try {</a:t>
            </a:r>
          </a:p>
          <a:p>
            <a:pPr lvl="1"/>
            <a:r>
              <a:rPr lang="en-US" sz="1600" i="1"/>
              <a:t>Statement </a:t>
            </a:r>
            <a:r>
              <a:rPr lang="en-US" sz="1600" i="1" err="1"/>
              <a:t>stmt</a:t>
            </a:r>
            <a:r>
              <a:rPr lang="en-US" sz="1600" i="1"/>
              <a:t> = </a:t>
            </a:r>
            <a:r>
              <a:rPr lang="en-US" sz="1600" i="1" err="1"/>
              <a:t>con.createStatement</a:t>
            </a:r>
            <a:r>
              <a:rPr lang="en-US" sz="1600" i="1"/>
              <a:t>()</a:t>
            </a:r>
            <a:r>
              <a:rPr lang="en-US" sz="1600" b="1" i="1"/>
              <a:t>; </a:t>
            </a:r>
            <a:endParaRPr lang="en-US" sz="1600"/>
          </a:p>
          <a:p>
            <a:pPr lvl="1"/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 b="1" err="1">
                <a:solidFill>
                  <a:srgbClr val="FF0000"/>
                </a:solidFill>
              </a:rPr>
              <a:t>ResultSet</a:t>
            </a:r>
            <a:r>
              <a:rPr lang="en-US" sz="1600" b="1">
                <a:solidFill>
                  <a:srgbClr val="FF0000"/>
                </a:solidFill>
              </a:rPr>
              <a:t> </a:t>
            </a:r>
            <a:r>
              <a:rPr lang="en-US" sz="1600" b="1" err="1">
                <a:solidFill>
                  <a:srgbClr val="FF0000"/>
                </a:solidFill>
              </a:rPr>
              <a:t>rs</a:t>
            </a:r>
            <a:r>
              <a:rPr lang="en-US" sz="1600" b="1">
                <a:solidFill>
                  <a:srgbClr val="FF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</a:rPr>
              <a:t>= </a:t>
            </a:r>
            <a:r>
              <a:rPr lang="en-US" sz="1600" err="1">
                <a:solidFill>
                  <a:srgbClr val="000000"/>
                </a:solidFill>
              </a:rPr>
              <a:t>statement.executeQuery</a:t>
            </a:r>
            <a:r>
              <a:rPr lang="en-US" sz="1600">
                <a:solidFill>
                  <a:srgbClr val="000000"/>
                </a:solidFill>
              </a:rPr>
              <a:t>("SELECT * FROM casas order by </a:t>
            </a:r>
            <a:r>
              <a:rPr lang="en-US" sz="1600" err="1">
                <a:solidFill>
                  <a:srgbClr val="000000"/>
                </a:solidFill>
              </a:rPr>
              <a:t>numc</a:t>
            </a:r>
            <a:r>
              <a:rPr lang="en-US" sz="1600">
                <a:solidFill>
                  <a:srgbClr val="000000"/>
                </a:solidFill>
              </a:rPr>
              <a:t> ");</a:t>
            </a:r>
          </a:p>
          <a:p>
            <a:pPr lvl="1"/>
            <a:endParaRPr lang="en-US" sz="1600" i="1"/>
          </a:p>
          <a:p>
            <a:pPr lvl="1"/>
            <a:r>
              <a:rPr lang="en-US" sz="1600" i="1"/>
              <a:t>…………………</a:t>
            </a:r>
          </a:p>
          <a:p>
            <a:pPr lvl="1"/>
            <a:endParaRPr lang="en-US" sz="1600" i="1"/>
          </a:p>
          <a:p>
            <a:pPr lvl="1"/>
            <a:r>
              <a:rPr lang="en-US" sz="1600" i="1" err="1"/>
              <a:t>con.close</a:t>
            </a:r>
            <a:r>
              <a:rPr lang="en-US" sz="1600" i="1"/>
              <a:t>(); </a:t>
            </a:r>
            <a:endParaRPr lang="en-US" sz="1600"/>
          </a:p>
          <a:p>
            <a:r>
              <a:rPr lang="en-US" sz="1600"/>
              <a:t>}catch(Exception ex) { ... } </a:t>
            </a:r>
          </a:p>
        </p:txBody>
      </p:sp>
    </p:spTree>
    <p:extLst>
      <p:ext uri="{BB962C8B-B14F-4D97-AF65-F5344CB8AC3E}">
        <p14:creationId xmlns:p14="http://schemas.microsoft.com/office/powerpoint/2010/main" val="3700410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F084A77-0EE3-1847-9969-3D3C6510FACA}"/>
              </a:ext>
            </a:extLst>
          </p:cNvPr>
          <p:cNvSpPr>
            <a:spLocks noGrp="1"/>
          </p:cNvSpPr>
          <p:nvPr/>
        </p:nvSpPr>
        <p:spPr bwMode="auto">
          <a:xfrm>
            <a:off x="381000" y="151304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pt-PT" sz="1600">
                <a:latin typeface="Arial"/>
                <a:cs typeface="Arial"/>
              </a:rPr>
              <a:t>A navegação  pelo objeto </a:t>
            </a:r>
            <a:r>
              <a:rPr lang="pt-PT" sz="1600" err="1">
                <a:latin typeface="Arial"/>
                <a:cs typeface="Arial"/>
              </a:rPr>
              <a:t>ResultSet</a:t>
            </a:r>
            <a:r>
              <a:rPr lang="pt-PT" sz="1600">
                <a:latin typeface="Arial"/>
                <a:cs typeface="Arial"/>
              </a:rPr>
              <a:t> é feita </a:t>
            </a:r>
            <a:r>
              <a:rPr lang="pt-PT" sz="1600" err="1">
                <a:latin typeface="Arial"/>
                <a:cs typeface="Arial"/>
              </a:rPr>
              <a:t>através</a:t>
            </a:r>
            <a:r>
              <a:rPr lang="pt-PT" sz="1600">
                <a:latin typeface="Arial"/>
                <a:cs typeface="Arial"/>
              </a:rPr>
              <a:t> do</a:t>
            </a:r>
            <a:r>
              <a:rPr lang="pt-PT" sz="16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PT" sz="1600" b="1" err="1">
                <a:solidFill>
                  <a:srgbClr val="FF0000"/>
                </a:solidFill>
                <a:latin typeface="Arial"/>
                <a:cs typeface="Arial"/>
              </a:rPr>
              <a:t>método</a:t>
            </a:r>
            <a:r>
              <a:rPr lang="pt-PT" sz="16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PT" sz="1600" b="1" err="1">
                <a:solidFill>
                  <a:srgbClr val="FF0000"/>
                </a:solidFill>
                <a:latin typeface="Arial"/>
                <a:cs typeface="Arial"/>
              </a:rPr>
              <a:t>next</a:t>
            </a:r>
            <a:r>
              <a:rPr lang="pt-PT" sz="1600" b="1">
                <a:solidFill>
                  <a:srgbClr val="FF0000"/>
                </a:solidFill>
                <a:latin typeface="Arial"/>
                <a:cs typeface="Arial"/>
              </a:rPr>
              <a:t>()</a:t>
            </a:r>
            <a:r>
              <a:rPr lang="pt-PT" sz="1600">
                <a:latin typeface="Arial"/>
                <a:cs typeface="Arial"/>
              </a:rPr>
              <a:t>. Outros </a:t>
            </a:r>
            <a:r>
              <a:rPr lang="pt-PT" sz="1600" err="1">
                <a:latin typeface="Arial"/>
                <a:cs typeface="Arial"/>
              </a:rPr>
              <a:t>métodos</a:t>
            </a:r>
            <a:r>
              <a:rPr lang="pt-PT" sz="1600">
                <a:latin typeface="Arial"/>
                <a:cs typeface="Arial"/>
              </a:rPr>
              <a:t> </a:t>
            </a:r>
            <a:r>
              <a:rPr lang="pt-PT" sz="1600" err="1">
                <a:latin typeface="Arial"/>
                <a:cs typeface="Arial"/>
              </a:rPr>
              <a:t>disponíveis</a:t>
            </a:r>
            <a:r>
              <a:rPr lang="pt-PT" sz="1600">
                <a:latin typeface="Arial"/>
                <a:cs typeface="Arial"/>
              </a:rPr>
              <a:t>: </a:t>
            </a:r>
          </a:p>
          <a:p>
            <a:pPr lvl="2">
              <a:defRPr/>
            </a:pPr>
            <a:r>
              <a:rPr lang="pt-PT" sz="1600" err="1">
                <a:latin typeface="Arial"/>
                <a:cs typeface="Arial"/>
              </a:rPr>
              <a:t>previous</a:t>
            </a:r>
            <a:r>
              <a:rPr lang="pt-PT" sz="1600">
                <a:latin typeface="Arial"/>
                <a:cs typeface="Arial"/>
              </a:rPr>
              <a:t>()</a:t>
            </a:r>
          </a:p>
          <a:p>
            <a:pPr lvl="2">
              <a:defRPr/>
            </a:pPr>
            <a:r>
              <a:rPr lang="pt-PT" sz="1600" err="1">
                <a:latin typeface="Arial"/>
                <a:cs typeface="Arial"/>
              </a:rPr>
              <a:t>first</a:t>
            </a:r>
            <a:r>
              <a:rPr lang="pt-PT" sz="1600">
                <a:latin typeface="Arial"/>
                <a:cs typeface="Arial"/>
              </a:rPr>
              <a:t>() </a:t>
            </a:r>
          </a:p>
          <a:p>
            <a:pPr lvl="2">
              <a:defRPr/>
            </a:pPr>
            <a:r>
              <a:rPr lang="pt-PT" sz="1600" err="1">
                <a:latin typeface="Arial"/>
                <a:cs typeface="Arial"/>
              </a:rPr>
              <a:t>last</a:t>
            </a:r>
            <a:r>
              <a:rPr lang="pt-PT" sz="1600">
                <a:latin typeface="Arial"/>
                <a:cs typeface="Arial"/>
              </a:rPr>
              <a:t>() </a:t>
            </a:r>
          </a:p>
          <a:p>
            <a:pPr marL="671512" lvl="2" indent="0">
              <a:buFont typeface="Wingdings" charset="0"/>
              <a:buNone/>
              <a:defRPr/>
            </a:pPr>
            <a:endParaRPr lang="pt-PT" sz="1600">
              <a:latin typeface="Arial"/>
              <a:cs typeface="Arial"/>
            </a:endParaRPr>
          </a:p>
          <a:p>
            <a:pPr>
              <a:defRPr/>
            </a:pPr>
            <a:r>
              <a:rPr lang="pt-PT" sz="1600">
                <a:latin typeface="Arial"/>
                <a:cs typeface="Arial"/>
              </a:rPr>
              <a:t>O acesso </a:t>
            </a:r>
            <a:r>
              <a:rPr lang="pt-PT" sz="1600" err="1">
                <a:latin typeface="Arial"/>
                <a:cs typeface="Arial"/>
              </a:rPr>
              <a:t>às</a:t>
            </a:r>
            <a:r>
              <a:rPr lang="pt-PT" sz="1600">
                <a:latin typeface="Arial"/>
                <a:cs typeface="Arial"/>
              </a:rPr>
              <a:t> colunas de uma linha do </a:t>
            </a:r>
            <a:r>
              <a:rPr lang="pt-PT" sz="1600" err="1">
                <a:latin typeface="Arial"/>
                <a:cs typeface="Arial"/>
              </a:rPr>
              <a:t>ResultSet</a:t>
            </a:r>
            <a:r>
              <a:rPr lang="pt-PT" sz="1600">
                <a:latin typeface="Arial"/>
                <a:cs typeface="Arial"/>
              </a:rPr>
              <a:t> é feito </a:t>
            </a:r>
            <a:r>
              <a:rPr lang="pt-PT" sz="1600" err="1">
                <a:latin typeface="Arial"/>
                <a:cs typeface="Arial"/>
              </a:rPr>
              <a:t>através</a:t>
            </a:r>
            <a:r>
              <a:rPr lang="pt-PT" sz="1600">
                <a:latin typeface="Arial"/>
                <a:cs typeface="Arial"/>
              </a:rPr>
              <a:t> dos </a:t>
            </a:r>
            <a:r>
              <a:rPr lang="pt-PT" sz="1600" err="1">
                <a:latin typeface="Arial"/>
                <a:cs typeface="Arial"/>
              </a:rPr>
              <a:t>métodos</a:t>
            </a:r>
            <a:r>
              <a:rPr lang="pt-PT" sz="1600">
                <a:latin typeface="Arial"/>
                <a:cs typeface="Arial"/>
              </a:rPr>
              <a:t> </a:t>
            </a:r>
          </a:p>
          <a:p>
            <a:pPr lvl="2">
              <a:defRPr/>
            </a:pPr>
            <a:r>
              <a:rPr lang="pt-PT" sz="1600" b="1" err="1">
                <a:solidFill>
                  <a:srgbClr val="FF0000"/>
                </a:solidFill>
                <a:latin typeface="Arial"/>
                <a:cs typeface="Arial"/>
              </a:rPr>
              <a:t>getInt</a:t>
            </a:r>
            <a:r>
              <a:rPr lang="pt-PT" sz="160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lang="pt-PT" sz="1600" b="1" err="1">
                <a:solidFill>
                  <a:srgbClr val="FF0000"/>
                </a:solidFill>
                <a:latin typeface="Arial"/>
                <a:cs typeface="Arial"/>
              </a:rPr>
              <a:t>nomeDaColuna</a:t>
            </a:r>
            <a:r>
              <a:rPr lang="pt-PT" sz="1600" b="1">
                <a:solidFill>
                  <a:srgbClr val="FF0000"/>
                </a:solidFill>
                <a:latin typeface="Arial"/>
                <a:cs typeface="Arial"/>
              </a:rPr>
              <a:t>) </a:t>
            </a:r>
          </a:p>
          <a:p>
            <a:pPr lvl="2">
              <a:defRPr/>
            </a:pPr>
            <a:r>
              <a:rPr lang="pt-PT" sz="1600" b="1" err="1">
                <a:solidFill>
                  <a:srgbClr val="FF0000"/>
                </a:solidFill>
                <a:latin typeface="Arial"/>
                <a:cs typeface="Arial"/>
              </a:rPr>
              <a:t>getString</a:t>
            </a:r>
            <a:r>
              <a:rPr lang="pt-PT" sz="160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lang="pt-PT" sz="1600" b="1" err="1">
                <a:solidFill>
                  <a:srgbClr val="FF0000"/>
                </a:solidFill>
                <a:latin typeface="Arial"/>
                <a:cs typeface="Arial"/>
              </a:rPr>
              <a:t>nomeDaColuna</a:t>
            </a:r>
            <a:r>
              <a:rPr lang="pt-PT" sz="1600" b="1">
                <a:solidFill>
                  <a:srgbClr val="FF0000"/>
                </a:solidFill>
                <a:latin typeface="Arial"/>
                <a:cs typeface="Arial"/>
              </a:rPr>
              <a:t>) </a:t>
            </a:r>
          </a:p>
          <a:p>
            <a:pPr lvl="2">
              <a:defRPr/>
            </a:pPr>
            <a:r>
              <a:rPr lang="pt-PT" sz="1600">
                <a:latin typeface="Arial"/>
                <a:cs typeface="Arial"/>
              </a:rPr>
              <a:t>Outros métodos disponíveis para outros tipos de dados Java ‘mapeáveis’ para os tipos SQL. </a:t>
            </a:r>
          </a:p>
          <a:p>
            <a:pPr marL="671512" lvl="2" indent="0">
              <a:buFont typeface="Wingdings" charset="0"/>
              <a:buNone/>
              <a:defRPr/>
            </a:pPr>
            <a:r>
              <a:rPr lang="pt-PT" sz="1600">
                <a:latin typeface="Arial"/>
                <a:cs typeface="Arial"/>
              </a:rPr>
              <a:t> </a:t>
            </a:r>
          </a:p>
          <a:p>
            <a:pPr lvl="3">
              <a:lnSpc>
                <a:spcPct val="120000"/>
              </a:lnSpc>
              <a:defRPr/>
            </a:pP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rs.getString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ja-JP" altLang="en-US" sz="1600" b="1">
                <a:solidFill>
                  <a:srgbClr val="000000"/>
                </a:solidFill>
                <a:latin typeface="Arial"/>
                <a:cs typeface="Arial"/>
              </a:rPr>
              <a:t>“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dept_name</a:t>
            </a:r>
            <a:r>
              <a:rPr lang="ja-JP" altLang="en-US" sz="1600" b="1">
                <a:solidFill>
                  <a:srgbClr val="000000"/>
                </a:solidFill>
                <a:latin typeface="Arial"/>
                <a:cs typeface="Arial"/>
              </a:rPr>
              <a:t>”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) and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rs.getString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(1)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é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equivalent se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é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o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primeiro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argumento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do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resultado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do select</a:t>
            </a:r>
            <a:endParaRPr lang="pt-PT" sz="1600">
              <a:latin typeface="Arial"/>
              <a:cs typeface="Arial"/>
            </a:endParaRPr>
          </a:p>
          <a:p>
            <a:pPr lvl="1">
              <a:defRPr/>
            </a:pPr>
            <a:endParaRPr lang="pt-PT" sz="1600">
              <a:latin typeface="Arial"/>
              <a:cs typeface="Arial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7E252E-9200-3B45-884B-F98CFB4B5D3D}"/>
              </a:ext>
            </a:extLst>
          </p:cNvPr>
          <p:cNvSpPr>
            <a:spLocks noGrp="1"/>
          </p:cNvSpPr>
          <p:nvPr/>
        </p:nvSpPr>
        <p:spPr bwMode="auto">
          <a:xfrm>
            <a:off x="152400" y="938213"/>
            <a:ext cx="8229600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marL="342900" indent="-342900"/>
            <a:r>
              <a:rPr lang="pt-PT" sz="2800" b="1">
                <a:solidFill>
                  <a:schemeClr val="tx1"/>
                </a:solidFill>
                <a:latin typeface="Helvetica" charset="0"/>
              </a:rPr>
              <a:t>Executar consultas </a:t>
            </a:r>
            <a:br>
              <a:rPr lang="pt-PT" sz="2800" b="1">
                <a:solidFill>
                  <a:schemeClr val="tx1"/>
                </a:solidFill>
                <a:latin typeface="Arial" charset="0"/>
                <a:cs typeface="Arial" charset="0"/>
              </a:rPr>
            </a:br>
            <a:endParaRPr lang="en-US" sz="2800" b="1">
              <a:solidFill>
                <a:schemeClr val="tx1"/>
              </a:solidFill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71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6E9506-CB79-4B49-B7CD-3148BB02E7B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77801" y="990600"/>
            <a:ext cx="8229600" cy="8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sz="2800" b="1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Mapeando</a:t>
            </a:r>
            <a:r>
              <a:rPr lang="en-US" sz="28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</a:t>
            </a:r>
            <a:r>
              <a:rPr lang="en-US" sz="28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 Java </a:t>
            </a:r>
            <a:r>
              <a:rPr lang="en-US" sz="2800" b="1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</a:t>
            </a:r>
            <a:r>
              <a:rPr lang="en-US" sz="28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SQL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CA592B-DB78-4240-955C-3222B8948A8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35001" y="1706825"/>
            <a:ext cx="7772400" cy="47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FontTx/>
              <a:buNone/>
              <a:tabLst>
                <a:tab pos="4578350" algn="l"/>
              </a:tabLst>
            </a:pPr>
            <a:r>
              <a:rPr lang="en-US" sz="1600" b="1" u="sng">
                <a:solidFill>
                  <a:srgbClr val="CC0000"/>
                </a:solidFill>
                <a:latin typeface="Arial"/>
                <a:cs typeface="Arial"/>
              </a:rPr>
              <a:t>SQL </a:t>
            </a:r>
            <a:r>
              <a:rPr lang="en-US" sz="1600" b="1">
                <a:solidFill>
                  <a:srgbClr val="FF0000"/>
                </a:solidFill>
                <a:latin typeface="Arial"/>
                <a:cs typeface="Arial"/>
              </a:rPr>
              <a:t>	      </a:t>
            </a:r>
            <a:r>
              <a:rPr lang="en-US" sz="1600" b="1" u="sng">
                <a:solidFill>
                  <a:srgbClr val="CC0000"/>
                </a:solidFill>
                <a:latin typeface="Arial"/>
                <a:cs typeface="Arial"/>
              </a:rPr>
              <a:t>Java  </a:t>
            </a:r>
            <a:r>
              <a:rPr lang="en-US" sz="1600" b="1">
                <a:latin typeface="Arial"/>
                <a:cs typeface="Arial"/>
              </a:rPr>
              <a:t>          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FontTx/>
              <a:buNone/>
              <a:tabLst>
                <a:tab pos="4578350" algn="l"/>
              </a:tabLst>
            </a:pPr>
            <a:r>
              <a:rPr lang="en-US" sz="1600">
                <a:latin typeface="Arial"/>
                <a:cs typeface="Arial"/>
              </a:rPr>
              <a:t>CHAR, VARCHAR, LONGVARCHAR	      String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FontTx/>
              <a:buNone/>
              <a:tabLst>
                <a:tab pos="4578350" algn="l"/>
              </a:tabLst>
            </a:pPr>
            <a:r>
              <a:rPr lang="en-US" sz="1600">
                <a:latin typeface="Arial"/>
                <a:cs typeface="Arial"/>
              </a:rPr>
              <a:t>NUMERIC, DECIMAL	      </a:t>
            </a:r>
            <a:r>
              <a:rPr lang="en-US" sz="1600" err="1">
                <a:latin typeface="Arial"/>
                <a:cs typeface="Arial"/>
              </a:rPr>
              <a:t>java.math.BigDecimal</a:t>
            </a:r>
            <a:endParaRPr lang="en-US" sz="1600">
              <a:latin typeface="Arial"/>
              <a:cs typeface="Arial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FontTx/>
              <a:buNone/>
              <a:tabLst>
                <a:tab pos="4578350" algn="l"/>
              </a:tabLst>
            </a:pPr>
            <a:r>
              <a:rPr lang="en-US" sz="1600">
                <a:latin typeface="Arial"/>
                <a:cs typeface="Arial"/>
              </a:rPr>
              <a:t>BIT	      </a:t>
            </a:r>
            <a:r>
              <a:rPr lang="en-US" sz="1600" err="1">
                <a:latin typeface="Arial"/>
                <a:cs typeface="Arial"/>
              </a:rPr>
              <a:t>boolean</a:t>
            </a:r>
            <a:endParaRPr lang="en-US" sz="1600">
              <a:latin typeface="Arial"/>
              <a:cs typeface="Arial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FontTx/>
              <a:buNone/>
              <a:tabLst>
                <a:tab pos="4578350" algn="l"/>
              </a:tabLst>
            </a:pPr>
            <a:r>
              <a:rPr lang="en-US" sz="1600">
                <a:latin typeface="Arial"/>
                <a:cs typeface="Arial"/>
              </a:rPr>
              <a:t>TINYINT	      byte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FontTx/>
              <a:buNone/>
              <a:tabLst>
                <a:tab pos="4578350" algn="l"/>
              </a:tabLst>
            </a:pPr>
            <a:r>
              <a:rPr lang="en-US" sz="1600">
                <a:latin typeface="Arial"/>
                <a:cs typeface="Arial"/>
              </a:rPr>
              <a:t>SMALLINT	      short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FontTx/>
              <a:buNone/>
              <a:tabLst>
                <a:tab pos="4578350" algn="l"/>
              </a:tabLst>
            </a:pPr>
            <a:r>
              <a:rPr lang="en-US" sz="1600">
                <a:latin typeface="Arial"/>
                <a:cs typeface="Arial"/>
              </a:rPr>
              <a:t>INTEGER	      </a:t>
            </a:r>
            <a:r>
              <a:rPr lang="en-US" sz="1600" err="1">
                <a:latin typeface="Arial"/>
                <a:cs typeface="Arial"/>
              </a:rPr>
              <a:t>int</a:t>
            </a:r>
            <a:endParaRPr lang="en-US" sz="1600">
              <a:latin typeface="Arial"/>
              <a:cs typeface="Arial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FontTx/>
              <a:buNone/>
              <a:tabLst>
                <a:tab pos="4578350" algn="l"/>
              </a:tabLst>
            </a:pPr>
            <a:r>
              <a:rPr lang="en-US" sz="1600">
                <a:latin typeface="Arial"/>
                <a:cs typeface="Arial"/>
              </a:rPr>
              <a:t>BIGINT	      long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FontTx/>
              <a:buNone/>
              <a:tabLst>
                <a:tab pos="4578350" algn="l"/>
              </a:tabLst>
            </a:pPr>
            <a:r>
              <a:rPr lang="en-US" sz="1600">
                <a:latin typeface="Arial"/>
                <a:cs typeface="Arial"/>
              </a:rPr>
              <a:t>REAL	      float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FontTx/>
              <a:buNone/>
              <a:tabLst>
                <a:tab pos="4578350" algn="l"/>
              </a:tabLst>
            </a:pPr>
            <a:r>
              <a:rPr lang="en-US" sz="1600">
                <a:latin typeface="Arial"/>
                <a:cs typeface="Arial"/>
              </a:rPr>
              <a:t>FLOAT, DOUBLE	      double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FontTx/>
              <a:buNone/>
              <a:tabLst>
                <a:tab pos="4578350" algn="l"/>
              </a:tabLst>
            </a:pPr>
            <a:r>
              <a:rPr lang="en-US" sz="1600">
                <a:latin typeface="Arial"/>
                <a:cs typeface="Arial"/>
              </a:rPr>
              <a:t>BINARY, VARBINARY, LONGVARBINARY	      byte[]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FontTx/>
              <a:buNone/>
              <a:tabLst>
                <a:tab pos="4578350" algn="l"/>
              </a:tabLst>
            </a:pPr>
            <a:r>
              <a:rPr lang="en-US" sz="1600">
                <a:latin typeface="Arial"/>
                <a:cs typeface="Arial"/>
              </a:rPr>
              <a:t>DATE	      </a:t>
            </a:r>
            <a:r>
              <a:rPr lang="en-US" sz="1600" err="1">
                <a:latin typeface="Arial"/>
                <a:cs typeface="Arial"/>
              </a:rPr>
              <a:t>java.sql.Date</a:t>
            </a:r>
            <a:endParaRPr lang="en-US" sz="1600">
              <a:latin typeface="Arial"/>
              <a:cs typeface="Arial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FontTx/>
              <a:buNone/>
              <a:tabLst>
                <a:tab pos="4578350" algn="l"/>
              </a:tabLst>
            </a:pPr>
            <a:r>
              <a:rPr lang="en-US" sz="1600">
                <a:latin typeface="Arial"/>
                <a:cs typeface="Arial"/>
              </a:rPr>
              <a:t>TIME	      </a:t>
            </a:r>
            <a:r>
              <a:rPr lang="en-US" sz="1600" err="1">
                <a:latin typeface="Arial"/>
                <a:cs typeface="Arial"/>
              </a:rPr>
              <a:t>java.sql.Time</a:t>
            </a:r>
            <a:endParaRPr lang="en-US" sz="1600">
              <a:latin typeface="Arial"/>
              <a:cs typeface="Arial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FontTx/>
              <a:buNone/>
              <a:tabLst>
                <a:tab pos="4578350" algn="l"/>
              </a:tabLst>
            </a:pPr>
            <a:r>
              <a:rPr lang="en-US" sz="1600">
                <a:latin typeface="Arial"/>
                <a:cs typeface="Arial"/>
              </a:rPr>
              <a:t>TIMESTAMP	      </a:t>
            </a:r>
            <a:r>
              <a:rPr lang="en-US" sz="1600" err="1">
                <a:latin typeface="Arial"/>
                <a:cs typeface="Arial"/>
              </a:rPr>
              <a:t>java.sql.Timestamp</a:t>
            </a:r>
            <a:endParaRPr lang="en-US"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6735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5CDE-0DF3-FA41-A910-C8BD9999E1F6}"/>
              </a:ext>
            </a:extLst>
          </p:cNvPr>
          <p:cNvSpPr txBox="1">
            <a:spLocks/>
          </p:cNvSpPr>
          <p:nvPr/>
        </p:nvSpPr>
        <p:spPr bwMode="auto">
          <a:xfrm>
            <a:off x="228600" y="996216"/>
            <a:ext cx="8229600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/>
            <a:r>
              <a:rPr lang="pt-PT" sz="2800" b="1">
                <a:latin typeface="Calibri" panose="020F0502020204030204" pitchFamily="34" charset="0"/>
                <a:cs typeface="Calibri" panose="020F0502020204030204" pitchFamily="34" charset="0"/>
              </a:rPr>
              <a:t>Executar consultas </a:t>
            </a:r>
            <a:br>
              <a:rPr lang="pt-PT" sz="2800" b="1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35D14-EE7C-AA48-8D65-C0CFB5EAA221}"/>
              </a:ext>
            </a:extLst>
          </p:cNvPr>
          <p:cNvSpPr/>
          <p:nvPr/>
        </p:nvSpPr>
        <p:spPr>
          <a:xfrm>
            <a:off x="524932" y="2098441"/>
            <a:ext cx="8111067" cy="4238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b="1" err="1"/>
              <a:t>ResultSet</a:t>
            </a:r>
            <a:r>
              <a:rPr lang="en-US" b="1"/>
              <a:t> </a:t>
            </a:r>
            <a:r>
              <a:rPr lang="en-US" b="1" err="1"/>
              <a:t>rs</a:t>
            </a:r>
            <a:r>
              <a:rPr lang="en-US" b="1"/>
              <a:t> </a:t>
            </a:r>
            <a:r>
              <a:rPr lang="en-US"/>
              <a:t>= </a:t>
            </a:r>
            <a:r>
              <a:rPr lang="en-US" err="1"/>
              <a:t>statement.</a:t>
            </a:r>
            <a:r>
              <a:rPr lang="en-US" b="1" err="1"/>
              <a:t>executeQuery</a:t>
            </a:r>
            <a:r>
              <a:rPr lang="en-US"/>
              <a:t>( "SELECT * FROM casas order by </a:t>
            </a:r>
            <a:r>
              <a:rPr lang="en-US" err="1"/>
              <a:t>numc</a:t>
            </a:r>
            <a:r>
              <a:rPr lang="en-US"/>
              <a:t> ");</a:t>
            </a:r>
          </a:p>
          <a:p>
            <a:pPr>
              <a:lnSpc>
                <a:spcPct val="120000"/>
              </a:lnSpc>
            </a:pPr>
            <a:r>
              <a:rPr lang="en-US"/>
              <a:t>       </a:t>
            </a:r>
          </a:p>
          <a:p>
            <a:pPr>
              <a:lnSpc>
                <a:spcPct val="120000"/>
              </a:lnSpc>
            </a:pPr>
            <a:r>
              <a:rPr lang="en-US"/>
              <a:t>          while </a:t>
            </a:r>
            <a:r>
              <a:rPr lang="en-US" b="1"/>
              <a:t>(</a:t>
            </a:r>
            <a:r>
              <a:rPr lang="en-US" b="1" err="1"/>
              <a:t>rs.next</a:t>
            </a:r>
            <a:r>
              <a:rPr lang="en-US" b="1"/>
              <a:t>()</a:t>
            </a:r>
            <a:r>
              <a:rPr lang="en-US"/>
              <a:t>) </a:t>
            </a:r>
            <a:r>
              <a:rPr lang="en-US" b="1"/>
              <a:t>{</a:t>
            </a:r>
          </a:p>
          <a:p>
            <a:pPr>
              <a:lnSpc>
                <a:spcPct val="130000"/>
              </a:lnSpc>
            </a:pPr>
            <a:r>
              <a:rPr lang="en-US"/>
              <a:t>                      </a:t>
            </a:r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codigo</a:t>
            </a:r>
            <a:r>
              <a:rPr lang="en-US"/>
              <a:t> = </a:t>
            </a:r>
            <a:r>
              <a:rPr lang="en-US" err="1"/>
              <a:t>rs.getInt</a:t>
            </a:r>
            <a:r>
              <a:rPr lang="en-US"/>
              <a:t>("NUMC");</a:t>
            </a:r>
          </a:p>
          <a:p>
            <a:pPr>
              <a:lnSpc>
                <a:spcPct val="130000"/>
              </a:lnSpc>
            </a:pPr>
            <a:r>
              <a:rPr lang="en-US"/>
              <a:t>                      String zona1 = </a:t>
            </a:r>
            <a:r>
              <a:rPr lang="en-US" err="1"/>
              <a:t>rs.getString</a:t>
            </a:r>
            <a:r>
              <a:rPr lang="en-US"/>
              <a:t>("ZONA");</a:t>
            </a:r>
          </a:p>
          <a:p>
            <a:pPr>
              <a:lnSpc>
                <a:spcPct val="130000"/>
              </a:lnSpc>
            </a:pPr>
            <a:r>
              <a:rPr lang="en-US"/>
              <a:t>                       </a:t>
            </a:r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preço</a:t>
            </a:r>
            <a:r>
              <a:rPr lang="en-US"/>
              <a:t> = </a:t>
            </a:r>
            <a:r>
              <a:rPr lang="en-US" err="1"/>
              <a:t>rs.getInt</a:t>
            </a:r>
            <a:r>
              <a:rPr lang="en-US"/>
              <a:t>("PREÇO");</a:t>
            </a:r>
          </a:p>
          <a:p>
            <a:pPr>
              <a:lnSpc>
                <a:spcPct val="130000"/>
              </a:lnSpc>
            </a:pPr>
            <a:r>
              <a:rPr lang="en-US"/>
              <a:t>                       </a:t>
            </a:r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Nrcliente</a:t>
            </a:r>
            <a:r>
              <a:rPr lang="en-US"/>
              <a:t> = </a:t>
            </a:r>
            <a:r>
              <a:rPr lang="en-US" err="1"/>
              <a:t>rs.getInt</a:t>
            </a:r>
            <a:r>
              <a:rPr lang="en-US"/>
              <a:t>("</a:t>
            </a:r>
            <a:r>
              <a:rPr lang="en-US" err="1"/>
              <a:t>NumCliente</a:t>
            </a:r>
            <a:r>
              <a:rPr lang="en-US"/>
              <a:t>");</a:t>
            </a:r>
          </a:p>
          <a:p>
            <a:pPr>
              <a:lnSpc>
                <a:spcPct val="130000"/>
              </a:lnSpc>
            </a:pPr>
            <a:r>
              <a:rPr lang="en-US"/>
              <a:t>                      </a:t>
            </a:r>
            <a:r>
              <a:rPr lang="en-US" err="1"/>
              <a:t>System.out.println</a:t>
            </a:r>
            <a:r>
              <a:rPr lang="en-US"/>
              <a:t>(  "\t" + </a:t>
            </a:r>
            <a:r>
              <a:rPr lang="en-US" err="1"/>
              <a:t>codigo</a:t>
            </a:r>
            <a:r>
              <a:rPr lang="en-US"/>
              <a:t> + "\t" + zona1 + "\t" + </a:t>
            </a:r>
            <a:r>
              <a:rPr lang="en-US" err="1"/>
              <a:t>preço</a:t>
            </a:r>
            <a:r>
              <a:rPr lang="en-US"/>
              <a:t> +</a:t>
            </a:r>
          </a:p>
          <a:p>
            <a:pPr>
              <a:lnSpc>
                <a:spcPct val="130000"/>
              </a:lnSpc>
            </a:pPr>
            <a:r>
              <a:rPr lang="en-US"/>
              <a:t>                                "\t" + </a:t>
            </a:r>
            <a:r>
              <a:rPr lang="en-US" err="1"/>
              <a:t>Nrcliente</a:t>
            </a:r>
            <a:r>
              <a:rPr lang="en-US"/>
              <a:t>);</a:t>
            </a:r>
          </a:p>
          <a:p>
            <a:pPr>
              <a:lnSpc>
                <a:spcPct val="120000"/>
              </a:lnSpc>
            </a:pPr>
            <a:r>
              <a:rPr lang="en-US"/>
              <a:t>             </a:t>
            </a:r>
            <a:r>
              <a:rPr lang="en-US" b="1"/>
              <a:t>   } </a:t>
            </a:r>
          </a:p>
          <a:p>
            <a:pPr>
              <a:lnSpc>
                <a:spcPct val="120000"/>
              </a:lnSpc>
            </a:pPr>
            <a:r>
              <a:rPr lang="en-US"/>
              <a:t> 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CBF06584-8448-8B4B-B37E-381722FE6C02}"/>
              </a:ext>
            </a:extLst>
          </p:cNvPr>
          <p:cNvSpPr txBox="1"/>
          <p:nvPr/>
        </p:nvSpPr>
        <p:spPr>
          <a:xfrm>
            <a:off x="524932" y="1654068"/>
            <a:ext cx="2286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600" b="1" err="1"/>
              <a:t>Exemplo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97202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AC6D0-EFF4-E64B-AE51-0DB50A0960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02393" y="1019114"/>
            <a:ext cx="8939213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pt-PT" sz="2800" b="1">
                <a:latin typeface="Calibri" panose="020F0502020204030204" pitchFamily="34" charset="0"/>
                <a:cs typeface="Calibri" panose="020F0502020204030204" pitchFamily="34" charset="0"/>
              </a:rPr>
              <a:t>Executar Funções</a:t>
            </a:r>
            <a:endParaRPr 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9567C8-7524-B14D-88F9-52F4471EFD96}"/>
              </a:ext>
            </a:extLst>
          </p:cNvPr>
          <p:cNvSpPr/>
          <p:nvPr/>
        </p:nvSpPr>
        <p:spPr>
          <a:xfrm>
            <a:off x="329406" y="1790895"/>
            <a:ext cx="7450664" cy="3565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/>
              <a:t>     </a:t>
            </a:r>
            <a:r>
              <a:rPr lang="en-US" sz="1600" err="1"/>
              <a:t>int</a:t>
            </a:r>
            <a:r>
              <a:rPr lang="en-US" sz="1600"/>
              <a:t> n = 10;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/>
              <a:t>    </a:t>
            </a:r>
            <a:r>
              <a:rPr lang="en-US" sz="1600" b="1" err="1"/>
              <a:t>CallableStatement</a:t>
            </a:r>
            <a:r>
              <a:rPr lang="en-US" sz="1600" b="1"/>
              <a:t> </a:t>
            </a:r>
            <a:r>
              <a:rPr lang="en-US" sz="1600" err="1"/>
              <a:t>resultado</a:t>
            </a:r>
            <a:r>
              <a:rPr lang="en-US" sz="1600"/>
              <a:t> = </a:t>
            </a:r>
            <a:r>
              <a:rPr lang="en-US" sz="1600" b="1" err="1"/>
              <a:t>con.prepareCall</a:t>
            </a:r>
            <a:r>
              <a:rPr lang="en-US" sz="1600" b="1"/>
              <a:t>(</a:t>
            </a:r>
            <a:r>
              <a:rPr lang="en-US" sz="1600"/>
              <a:t>"</a:t>
            </a:r>
            <a:r>
              <a:rPr lang="en-US" sz="1600" b="1"/>
              <a:t>{?= call factorial (?)}");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/>
              <a:t>   </a:t>
            </a:r>
            <a:r>
              <a:rPr lang="en-US" sz="1600" err="1"/>
              <a:t>resultado.registerOutParameter</a:t>
            </a:r>
            <a:r>
              <a:rPr lang="en-US" sz="1600"/>
              <a:t>(1, </a:t>
            </a:r>
            <a:r>
              <a:rPr lang="en-US" sz="1600" err="1"/>
              <a:t>Types.FLOAT</a:t>
            </a:r>
            <a:r>
              <a:rPr lang="en-US" sz="1600"/>
              <a:t>);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/>
              <a:t>   </a:t>
            </a:r>
            <a:r>
              <a:rPr lang="en-US" sz="1600" err="1"/>
              <a:t>resultado.setInt</a:t>
            </a:r>
            <a:r>
              <a:rPr lang="en-US" sz="1600"/>
              <a:t>(2, n);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/>
              <a:t>   </a:t>
            </a:r>
            <a:r>
              <a:rPr lang="en-US" sz="1600" b="1" err="1"/>
              <a:t>resultado.executeUpdate</a:t>
            </a:r>
            <a:r>
              <a:rPr lang="en-US" sz="1600" b="1"/>
              <a:t>();   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/>
              <a:t>  </a:t>
            </a:r>
            <a:r>
              <a:rPr lang="en-US" sz="1600" b="1">
                <a:solidFill>
                  <a:srgbClr val="FF0000"/>
                </a:solidFill>
              </a:rPr>
              <a:t> float </a:t>
            </a:r>
            <a:r>
              <a:rPr lang="en-US" sz="1600" b="1" err="1">
                <a:solidFill>
                  <a:srgbClr val="FF0000"/>
                </a:solidFill>
              </a:rPr>
              <a:t>fatorial</a:t>
            </a:r>
            <a:r>
              <a:rPr lang="en-US" sz="1600" b="1">
                <a:solidFill>
                  <a:srgbClr val="FF0000"/>
                </a:solidFill>
              </a:rPr>
              <a:t> = </a:t>
            </a:r>
            <a:r>
              <a:rPr lang="en-US" sz="1600" b="1" err="1">
                <a:solidFill>
                  <a:srgbClr val="FF0000"/>
                </a:solidFill>
              </a:rPr>
              <a:t>resultado.getFloat</a:t>
            </a:r>
            <a:r>
              <a:rPr lang="en-US" sz="1600" b="1">
                <a:solidFill>
                  <a:srgbClr val="FF0000"/>
                </a:solidFill>
              </a:rPr>
              <a:t>(1);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/>
              <a:t>   </a:t>
            </a:r>
            <a:r>
              <a:rPr lang="en-US" sz="1600" err="1"/>
              <a:t>System.out.println</a:t>
            </a:r>
            <a:r>
              <a:rPr lang="en-US" sz="1600"/>
              <a:t>(“O factorial de   " + n +" </a:t>
            </a:r>
            <a:r>
              <a:rPr lang="en-US" sz="1600" err="1"/>
              <a:t>é</a:t>
            </a:r>
            <a:r>
              <a:rPr lang="en-US" sz="1600"/>
              <a:t>: "+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/>
              <a:t>     </a:t>
            </a:r>
            <a:r>
              <a:rPr lang="en-US" sz="1600" b="1">
                <a:solidFill>
                  <a:srgbClr val="FF0000"/>
                </a:solidFill>
              </a:rPr>
              <a:t>  </a:t>
            </a:r>
            <a:r>
              <a:rPr lang="en-US" sz="1600" b="1" err="1">
                <a:solidFill>
                  <a:srgbClr val="FF0000"/>
                </a:solidFill>
              </a:rPr>
              <a:t>fatorial</a:t>
            </a:r>
            <a:r>
              <a:rPr lang="en-US" sz="1600" b="1">
                <a:solidFill>
                  <a:srgbClr val="FF0000"/>
                </a:solidFill>
              </a:rPr>
              <a:t> </a:t>
            </a:r>
            <a:r>
              <a:rPr lang="en-US" sz="1600"/>
              <a:t>+ "   ");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257367-1AE8-244B-833C-BC6AA4FE2DA9}"/>
              </a:ext>
            </a:extLst>
          </p:cNvPr>
          <p:cNvSpPr/>
          <p:nvPr/>
        </p:nvSpPr>
        <p:spPr>
          <a:xfrm>
            <a:off x="5207793" y="3373520"/>
            <a:ext cx="3606801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400" b="1"/>
              <a:t>create or replace function factorial </a:t>
            </a:r>
            <a:r>
              <a:rPr lang="en-US" sz="1400"/>
              <a:t>( n in number) return float</a:t>
            </a:r>
          </a:p>
          <a:p>
            <a:r>
              <a:rPr lang="en-US" sz="1400"/>
              <a:t>is</a:t>
            </a:r>
          </a:p>
          <a:p>
            <a:r>
              <a:rPr lang="en-US" sz="1400"/>
              <a:t>   </a:t>
            </a:r>
            <a:r>
              <a:rPr lang="en-US" sz="1400" b="1"/>
              <a:t> fact float;</a:t>
            </a:r>
          </a:p>
          <a:p>
            <a:r>
              <a:rPr lang="en-US" sz="1400"/>
              <a:t>    </a:t>
            </a:r>
            <a:r>
              <a:rPr lang="en-US" sz="1400" err="1"/>
              <a:t>i</a:t>
            </a:r>
            <a:r>
              <a:rPr lang="en-US" sz="1400"/>
              <a:t> number(2);</a:t>
            </a:r>
          </a:p>
          <a:p>
            <a:r>
              <a:rPr lang="en-US" sz="1400"/>
              <a:t>begin</a:t>
            </a:r>
          </a:p>
          <a:p>
            <a:pPr lvl="1"/>
            <a:r>
              <a:rPr lang="en-US" sz="1400"/>
              <a:t>fact:=1;</a:t>
            </a:r>
          </a:p>
          <a:p>
            <a:pPr lvl="1"/>
            <a:r>
              <a:rPr lang="en-US" sz="1400"/>
              <a:t>for </a:t>
            </a:r>
            <a:r>
              <a:rPr lang="en-US" sz="1400" err="1"/>
              <a:t>i</a:t>
            </a:r>
            <a:r>
              <a:rPr lang="en-US" sz="1400"/>
              <a:t> in 1..n loop</a:t>
            </a:r>
          </a:p>
          <a:p>
            <a:pPr lvl="1"/>
            <a:r>
              <a:rPr lang="en-US" sz="1400"/>
              <a:t>  fact:=fact*I;</a:t>
            </a:r>
          </a:p>
          <a:p>
            <a:pPr lvl="1"/>
            <a:r>
              <a:rPr lang="en-US" sz="1400"/>
              <a:t>end loop;</a:t>
            </a:r>
          </a:p>
          <a:p>
            <a:r>
              <a:rPr lang="en-US" sz="1400" b="1"/>
              <a:t>return(fact);</a:t>
            </a:r>
          </a:p>
          <a:p>
            <a:r>
              <a:rPr lang="en-US" sz="140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14751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EFF426-4E35-F646-8309-160E52F71E9C}"/>
              </a:ext>
            </a:extLst>
          </p:cNvPr>
          <p:cNvSpPr/>
          <p:nvPr/>
        </p:nvSpPr>
        <p:spPr>
          <a:xfrm>
            <a:off x="304800" y="1791286"/>
            <a:ext cx="5950480" cy="4221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C99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1400" err="1"/>
              <a:t>System.out.print</a:t>
            </a:r>
            <a:r>
              <a:rPr lang="es-ES_tradnl" sz="1400"/>
              <a:t>("\n\n PROCEDIMENTO FACTORIAL - OUT\n");</a:t>
            </a:r>
          </a:p>
          <a:p>
            <a:pPr>
              <a:lnSpc>
                <a:spcPct val="120000"/>
              </a:lnSpc>
            </a:pPr>
            <a:r>
              <a:rPr lang="es-ES_tradnl" sz="1400"/>
              <a:t>                 </a:t>
            </a:r>
          </a:p>
          <a:p>
            <a:pPr>
              <a:lnSpc>
                <a:spcPct val="120000"/>
              </a:lnSpc>
            </a:pPr>
            <a:r>
              <a:rPr lang="es-ES_tradnl" sz="1400"/>
              <a:t>nn1 = 10;</a:t>
            </a:r>
          </a:p>
          <a:p>
            <a:pPr>
              <a:lnSpc>
                <a:spcPct val="120000"/>
              </a:lnSpc>
            </a:pPr>
            <a:endParaRPr lang="es-ES_tradnl" sz="1400"/>
          </a:p>
          <a:p>
            <a:pPr>
              <a:lnSpc>
                <a:spcPct val="120000"/>
              </a:lnSpc>
            </a:pPr>
            <a:r>
              <a:rPr lang="es-ES_tradnl" sz="1400"/>
              <a:t>   </a:t>
            </a:r>
            <a:r>
              <a:rPr lang="es-ES_tradnl" sz="1400" err="1"/>
              <a:t>CallableStatement</a:t>
            </a:r>
            <a:r>
              <a:rPr lang="es-ES_tradnl" sz="1400"/>
              <a:t> resultado1 = </a:t>
            </a:r>
            <a:r>
              <a:rPr lang="es-ES_tradnl" sz="1400" err="1">
                <a:solidFill>
                  <a:srgbClr val="FF0000"/>
                </a:solidFill>
              </a:rPr>
              <a:t>con.prepareCall</a:t>
            </a:r>
            <a:r>
              <a:rPr lang="es-ES_tradnl" sz="1400">
                <a:solidFill>
                  <a:srgbClr val="FF0000"/>
                </a:solidFill>
              </a:rPr>
              <a:t>("{</a:t>
            </a:r>
            <a:r>
              <a:rPr lang="es-ES_tradnl" sz="1400" err="1">
                <a:solidFill>
                  <a:srgbClr val="FF0000"/>
                </a:solidFill>
              </a:rPr>
              <a:t>call</a:t>
            </a:r>
            <a:r>
              <a:rPr lang="es-ES_tradnl" sz="1400">
                <a:solidFill>
                  <a:srgbClr val="FF0000"/>
                </a:solidFill>
              </a:rPr>
              <a:t> factor (?,?)}</a:t>
            </a:r>
            <a:r>
              <a:rPr lang="es-ES_tradnl" sz="1400"/>
              <a:t>");</a:t>
            </a:r>
          </a:p>
          <a:p>
            <a:pPr>
              <a:lnSpc>
                <a:spcPct val="120000"/>
              </a:lnSpc>
            </a:pPr>
            <a:endParaRPr lang="es-ES_tradnl" sz="1400"/>
          </a:p>
          <a:p>
            <a:pPr>
              <a:lnSpc>
                <a:spcPct val="120000"/>
              </a:lnSpc>
            </a:pPr>
            <a:r>
              <a:rPr lang="es-ES_tradnl" sz="1400"/>
              <a:t>resultado1.setInt(1, nn1);</a:t>
            </a:r>
          </a:p>
          <a:p>
            <a:pPr>
              <a:lnSpc>
                <a:spcPct val="120000"/>
              </a:lnSpc>
            </a:pPr>
            <a:r>
              <a:rPr lang="es-ES_tradnl" sz="1400" b="1">
                <a:solidFill>
                  <a:srgbClr val="FF0000"/>
                </a:solidFill>
              </a:rPr>
              <a:t>resultado1.registerOutParameter(2, </a:t>
            </a:r>
            <a:r>
              <a:rPr lang="es-ES_tradnl" sz="1400" b="1" err="1">
                <a:solidFill>
                  <a:srgbClr val="FF0000"/>
                </a:solidFill>
              </a:rPr>
              <a:t>OracleTypes.FLOAT</a:t>
            </a:r>
            <a:r>
              <a:rPr lang="es-ES_tradnl" sz="1400" b="1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s-ES_tradnl" sz="1400"/>
              <a:t>                 </a:t>
            </a:r>
          </a:p>
          <a:p>
            <a:pPr>
              <a:lnSpc>
                <a:spcPct val="120000"/>
              </a:lnSpc>
            </a:pPr>
            <a:r>
              <a:rPr lang="es-ES_tradnl" sz="1400" b="1"/>
              <a:t>resultado1.executeUpdate();    </a:t>
            </a:r>
          </a:p>
          <a:p>
            <a:pPr>
              <a:lnSpc>
                <a:spcPct val="120000"/>
              </a:lnSpc>
            </a:pPr>
            <a:endParaRPr lang="es-ES_tradnl" sz="1400" b="1"/>
          </a:p>
          <a:p>
            <a:pPr>
              <a:lnSpc>
                <a:spcPct val="120000"/>
              </a:lnSpc>
            </a:pPr>
            <a:r>
              <a:rPr lang="es-ES_tradnl" sz="1400" err="1"/>
              <a:t>float</a:t>
            </a:r>
            <a:r>
              <a:rPr lang="es-ES_tradnl" sz="1400"/>
              <a:t> </a:t>
            </a:r>
            <a:r>
              <a:rPr lang="es-ES_tradnl" sz="1400" err="1"/>
              <a:t>resfat</a:t>
            </a:r>
            <a:r>
              <a:rPr lang="es-ES_tradnl" sz="1400"/>
              <a:t> = resultado1.getFloat(2);</a:t>
            </a:r>
          </a:p>
          <a:p>
            <a:pPr>
              <a:lnSpc>
                <a:spcPct val="120000"/>
              </a:lnSpc>
            </a:pPr>
            <a:r>
              <a:rPr lang="es-ES_tradnl" sz="1400"/>
              <a:t>         </a:t>
            </a:r>
          </a:p>
          <a:p>
            <a:pPr>
              <a:lnSpc>
                <a:spcPct val="120000"/>
              </a:lnSpc>
            </a:pPr>
            <a:r>
              <a:rPr lang="es-ES_tradnl" sz="1400" err="1"/>
              <a:t>System.out.println</a:t>
            </a:r>
            <a:r>
              <a:rPr lang="es-ES_tradnl" sz="1400"/>
              <a:t>( "n\n PROCEDIMENTO COM PARAMETROS OUT  - O factorial </a:t>
            </a:r>
            <a:r>
              <a:rPr lang="es-ES_tradnl" sz="1400" err="1"/>
              <a:t>Procedimento</a:t>
            </a:r>
            <a:r>
              <a:rPr lang="es-ES_tradnl" sz="1400"/>
              <a:t> de " + nn1 +" é:" + </a:t>
            </a:r>
            <a:r>
              <a:rPr lang="es-ES_tradnl" sz="1400" err="1"/>
              <a:t>resfat</a:t>
            </a:r>
            <a:r>
              <a:rPr lang="es-ES_tradnl" sz="1400"/>
              <a:t>);</a:t>
            </a:r>
          </a:p>
          <a:p>
            <a:pPr>
              <a:lnSpc>
                <a:spcPct val="120000"/>
              </a:lnSpc>
            </a:pPr>
            <a:r>
              <a:rPr lang="es-ES_tradnl" sz="1400"/>
              <a:t>           resultado1.close();</a:t>
            </a:r>
            <a:endParaRPr 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8900B-21C5-5E48-89CB-ADB94AC4AE5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02393" y="1017291"/>
            <a:ext cx="8939213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pt-PT" sz="28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Executar Procedimentos</a:t>
            </a:r>
            <a:endParaRPr lang="en-US" sz="28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36FF8-01FD-FA40-A069-B015A7D8C2A1}"/>
              </a:ext>
            </a:extLst>
          </p:cNvPr>
          <p:cNvSpPr/>
          <p:nvPr/>
        </p:nvSpPr>
        <p:spPr>
          <a:xfrm>
            <a:off x="5974808" y="3902120"/>
            <a:ext cx="3124200" cy="2411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664D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 b="1"/>
              <a:t>create or replace procedure factor </a:t>
            </a:r>
            <a:r>
              <a:rPr lang="en-US" sz="1400"/>
              <a:t>( n in number, </a:t>
            </a:r>
            <a:r>
              <a:rPr lang="en-US" sz="1400">
                <a:solidFill>
                  <a:srgbClr val="FF0000"/>
                </a:solidFill>
              </a:rPr>
              <a:t>f out float</a:t>
            </a:r>
            <a:r>
              <a:rPr lang="en-US" sz="1400"/>
              <a:t>) is</a:t>
            </a:r>
          </a:p>
          <a:p>
            <a:pPr>
              <a:lnSpc>
                <a:spcPct val="120000"/>
              </a:lnSpc>
            </a:pPr>
            <a:r>
              <a:rPr lang="en-US" sz="1400"/>
              <a:t>    </a:t>
            </a:r>
            <a:r>
              <a:rPr lang="en-US" sz="1400" err="1"/>
              <a:t>i</a:t>
            </a:r>
            <a:r>
              <a:rPr lang="en-US" sz="1400"/>
              <a:t> number(3);</a:t>
            </a:r>
          </a:p>
          <a:p>
            <a:pPr>
              <a:lnSpc>
                <a:spcPct val="120000"/>
              </a:lnSpc>
            </a:pPr>
            <a:r>
              <a:rPr lang="en-US" sz="1400"/>
              <a:t>begin</a:t>
            </a:r>
          </a:p>
          <a:p>
            <a:pPr>
              <a:lnSpc>
                <a:spcPct val="120000"/>
              </a:lnSpc>
            </a:pPr>
            <a:r>
              <a:rPr lang="en-US" sz="1400"/>
              <a:t>   f:=1;</a:t>
            </a:r>
          </a:p>
          <a:p>
            <a:pPr>
              <a:lnSpc>
                <a:spcPct val="120000"/>
              </a:lnSpc>
            </a:pPr>
            <a:r>
              <a:rPr lang="en-US" sz="1400"/>
              <a:t>  for </a:t>
            </a:r>
            <a:r>
              <a:rPr lang="en-US" sz="1400" err="1"/>
              <a:t>i</a:t>
            </a:r>
            <a:r>
              <a:rPr lang="en-US" sz="1400"/>
              <a:t> in 1..n loop</a:t>
            </a:r>
          </a:p>
          <a:p>
            <a:pPr>
              <a:lnSpc>
                <a:spcPct val="120000"/>
              </a:lnSpc>
            </a:pPr>
            <a:r>
              <a:rPr lang="en-US" sz="1400"/>
              <a:t>       f:=f*</a:t>
            </a:r>
            <a:r>
              <a:rPr lang="en-US" sz="1400" err="1"/>
              <a:t>i</a:t>
            </a:r>
            <a:r>
              <a:rPr lang="en-US" sz="1400"/>
              <a:t>;</a:t>
            </a:r>
          </a:p>
          <a:p>
            <a:pPr>
              <a:lnSpc>
                <a:spcPct val="120000"/>
              </a:lnSpc>
            </a:pPr>
            <a:r>
              <a:rPr lang="en-US" sz="1400"/>
              <a:t>  end loop;</a:t>
            </a:r>
          </a:p>
          <a:p>
            <a:pPr>
              <a:lnSpc>
                <a:spcPct val="120000"/>
              </a:lnSpc>
            </a:pPr>
            <a:r>
              <a:rPr lang="en-US" sz="140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313415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BAABA5-DBBA-BF40-A4C9-67E26CD46247}"/>
              </a:ext>
            </a:extLst>
          </p:cNvPr>
          <p:cNvSpPr/>
          <p:nvPr/>
        </p:nvSpPr>
        <p:spPr>
          <a:xfrm>
            <a:off x="102393" y="1860275"/>
            <a:ext cx="6502397" cy="448020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hu-HU" sz="1400" b="1"/>
              <a:t> CallableStatement </a:t>
            </a:r>
            <a:r>
              <a:rPr lang="hu-HU" sz="1400"/>
              <a:t>cs = </a:t>
            </a:r>
            <a:r>
              <a:rPr lang="hu-HU" sz="1400" b="1"/>
              <a:t>con.prepareCal</a:t>
            </a:r>
            <a:r>
              <a:rPr lang="hu-HU" sz="1400"/>
              <a:t>l </a:t>
            </a:r>
            <a:r>
              <a:rPr lang="hu-HU" sz="1400" b="1"/>
              <a:t>("{call BUSCA_CASAS (?,?)}"</a:t>
            </a:r>
            <a:r>
              <a:rPr lang="hu-HU" sz="1400"/>
              <a:t>);       </a:t>
            </a:r>
          </a:p>
          <a:p>
            <a:pPr>
              <a:lnSpc>
                <a:spcPct val="120000"/>
              </a:lnSpc>
            </a:pPr>
            <a:endParaRPr lang="hu-HU" sz="1400"/>
          </a:p>
          <a:p>
            <a:pPr>
              <a:lnSpc>
                <a:spcPct val="120000"/>
              </a:lnSpc>
            </a:pPr>
            <a:r>
              <a:rPr lang="hu-HU" sz="1400"/>
              <a:t> cs.setString(1, "Norte");</a:t>
            </a:r>
          </a:p>
          <a:p>
            <a:pPr>
              <a:lnSpc>
                <a:spcPct val="120000"/>
              </a:lnSpc>
            </a:pPr>
            <a:r>
              <a:rPr lang="hu-HU" sz="1400"/>
              <a:t>  </a:t>
            </a:r>
            <a:r>
              <a:rPr lang="hu-HU" sz="1400" b="1">
                <a:solidFill>
                  <a:srgbClr val="FF0000"/>
                </a:solidFill>
              </a:rPr>
              <a:t>cs.registerOutParameter(2,OracleTypes.CURSOR);</a:t>
            </a:r>
          </a:p>
          <a:p>
            <a:pPr>
              <a:lnSpc>
                <a:spcPct val="120000"/>
              </a:lnSpc>
            </a:pPr>
            <a:r>
              <a:rPr lang="hu-HU" sz="1400"/>
              <a:t>  </a:t>
            </a:r>
            <a:r>
              <a:rPr lang="hu-HU" sz="1400" b="1"/>
              <a:t>cs.executeUpdate()</a:t>
            </a:r>
            <a:r>
              <a:rPr lang="hu-HU" sz="1400"/>
              <a:t>;</a:t>
            </a:r>
          </a:p>
          <a:p>
            <a:pPr>
              <a:lnSpc>
                <a:spcPct val="120000"/>
              </a:lnSpc>
            </a:pPr>
            <a:endParaRPr lang="hu-HU" sz="1400"/>
          </a:p>
          <a:p>
            <a:pPr>
              <a:lnSpc>
                <a:spcPct val="120000"/>
              </a:lnSpc>
            </a:pPr>
            <a:r>
              <a:rPr lang="hu-HU" sz="1400"/>
              <a:t>//Recuperando o cursor como um Resultset</a:t>
            </a:r>
          </a:p>
          <a:p>
            <a:pPr>
              <a:lnSpc>
                <a:spcPct val="120000"/>
              </a:lnSpc>
            </a:pPr>
            <a:r>
              <a:rPr lang="hu-HU" sz="1400"/>
              <a:t>ResultSet </a:t>
            </a:r>
            <a:r>
              <a:rPr lang="hu-HU" sz="1400">
                <a:solidFill>
                  <a:srgbClr val="FF0000"/>
                </a:solidFill>
              </a:rPr>
              <a:t>cs1</a:t>
            </a:r>
            <a:r>
              <a:rPr lang="hu-HU" sz="1400"/>
              <a:t> = (ResultSet)</a:t>
            </a:r>
            <a:r>
              <a:rPr lang="hu-HU" sz="1400" b="1">
                <a:solidFill>
                  <a:srgbClr val="FF0000"/>
                </a:solidFill>
              </a:rPr>
              <a:t>cs.getObject(2);</a:t>
            </a:r>
          </a:p>
          <a:p>
            <a:pPr>
              <a:lnSpc>
                <a:spcPct val="120000"/>
              </a:lnSpc>
            </a:pPr>
            <a:r>
              <a:rPr lang="hu-HU" sz="1400"/>
              <a:t>     </a:t>
            </a:r>
          </a:p>
          <a:p>
            <a:pPr>
              <a:lnSpc>
                <a:spcPct val="120000"/>
              </a:lnSpc>
            </a:pPr>
            <a:r>
              <a:rPr lang="hu-HU" sz="1400"/>
              <a:t> while(</a:t>
            </a:r>
            <a:r>
              <a:rPr lang="hu-HU" sz="1400" b="1">
                <a:solidFill>
                  <a:srgbClr val="FF0000"/>
                </a:solidFill>
              </a:rPr>
              <a:t>cs1.next()</a:t>
            </a:r>
            <a:r>
              <a:rPr lang="hu-HU" sz="1400"/>
              <a:t>){</a:t>
            </a:r>
          </a:p>
          <a:p>
            <a:pPr>
              <a:lnSpc>
                <a:spcPct val="120000"/>
              </a:lnSpc>
            </a:pPr>
            <a:r>
              <a:rPr lang="hu-HU" sz="1400"/>
              <a:t>   //Obtendo o valor das colunas</a:t>
            </a:r>
          </a:p>
          <a:p>
            <a:pPr>
              <a:lnSpc>
                <a:spcPct val="120000"/>
              </a:lnSpc>
            </a:pPr>
            <a:r>
              <a:rPr lang="hu-HU" sz="1400"/>
              <a:t>   System.out.println(”Numero da Casa" </a:t>
            </a:r>
            <a:r>
              <a:rPr lang="hu-HU" sz="1400">
                <a:solidFill>
                  <a:srgbClr val="FF0000"/>
                </a:solidFill>
              </a:rPr>
              <a:t>+ cs1</a:t>
            </a:r>
            <a:r>
              <a:rPr lang="hu-HU" sz="1400"/>
              <a:t>.</a:t>
            </a:r>
            <a:r>
              <a:rPr lang="hu-HU" sz="1400">
                <a:solidFill>
                  <a:srgbClr val="FF0000"/>
                </a:solidFill>
              </a:rPr>
              <a:t>getIn</a:t>
            </a:r>
            <a:r>
              <a:rPr lang="hu-HU" sz="1400"/>
              <a:t>t("NUMC"));</a:t>
            </a:r>
          </a:p>
          <a:p>
            <a:pPr>
              <a:lnSpc>
                <a:spcPct val="120000"/>
              </a:lnSpc>
            </a:pPr>
            <a:r>
              <a:rPr lang="hu-HU" sz="1400"/>
              <a:t>   System.out.println("Zona: " </a:t>
            </a:r>
            <a:r>
              <a:rPr lang="hu-HU" sz="1400">
                <a:solidFill>
                  <a:srgbClr val="FF0000"/>
                </a:solidFill>
              </a:rPr>
              <a:t>+ cs1.getString</a:t>
            </a:r>
            <a:r>
              <a:rPr lang="hu-HU" sz="1400"/>
              <a:t>("ZONA"));</a:t>
            </a:r>
          </a:p>
          <a:p>
            <a:pPr>
              <a:lnSpc>
                <a:spcPct val="120000"/>
              </a:lnSpc>
            </a:pPr>
            <a:r>
              <a:rPr lang="hu-HU" sz="1400"/>
              <a:t>   System.out.println("Preço: " + </a:t>
            </a:r>
            <a:r>
              <a:rPr lang="hu-HU" sz="1400">
                <a:solidFill>
                  <a:srgbClr val="FF0000"/>
                </a:solidFill>
              </a:rPr>
              <a:t>cs1</a:t>
            </a:r>
            <a:r>
              <a:rPr lang="hu-HU" sz="1400"/>
              <a:t>.</a:t>
            </a:r>
            <a:r>
              <a:rPr lang="hu-HU" sz="1400">
                <a:solidFill>
                  <a:srgbClr val="FF0000"/>
                </a:solidFill>
              </a:rPr>
              <a:t>getIn</a:t>
            </a:r>
            <a:r>
              <a:rPr lang="hu-HU" sz="1400"/>
              <a:t>t("PREÇO"));</a:t>
            </a:r>
          </a:p>
          <a:p>
            <a:pPr>
              <a:lnSpc>
                <a:spcPct val="120000"/>
              </a:lnSpc>
            </a:pPr>
            <a:r>
              <a:rPr lang="hu-HU" sz="1400"/>
              <a:t>  System.out.println(”Numero cliente" + </a:t>
            </a:r>
          </a:p>
          <a:p>
            <a:pPr>
              <a:lnSpc>
                <a:spcPct val="120000"/>
              </a:lnSpc>
            </a:pPr>
            <a:r>
              <a:rPr lang="hu-HU" sz="1400"/>
              <a:t>                   </a:t>
            </a:r>
            <a:r>
              <a:rPr lang="hu-HU" sz="1400">
                <a:solidFill>
                  <a:srgbClr val="FF0000"/>
                </a:solidFill>
              </a:rPr>
              <a:t> cs1.getInt</a:t>
            </a:r>
            <a:r>
              <a:rPr lang="hu-HU" sz="1400"/>
              <a:t>("NUMCLIENTE"));</a:t>
            </a:r>
          </a:p>
          <a:p>
            <a:pPr>
              <a:lnSpc>
                <a:spcPct val="120000"/>
              </a:lnSpc>
            </a:pPr>
            <a:r>
              <a:rPr lang="hu-HU" sz="1400"/>
              <a:t>  }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412792-832A-AE45-BA70-2265D4FEFE1E}"/>
              </a:ext>
            </a:extLst>
          </p:cNvPr>
          <p:cNvSpPr/>
          <p:nvPr/>
        </p:nvSpPr>
        <p:spPr>
          <a:xfrm>
            <a:off x="5304361" y="3198512"/>
            <a:ext cx="3759201" cy="3446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664D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/>
              <a:t>create or replace</a:t>
            </a:r>
            <a:r>
              <a:rPr lang="en-US" sz="1400" b="1"/>
              <a:t> PROCEDURE BUSCA_CASAS</a:t>
            </a:r>
          </a:p>
          <a:p>
            <a:pPr>
              <a:lnSpc>
                <a:spcPct val="120000"/>
              </a:lnSpc>
            </a:pPr>
            <a:r>
              <a:rPr lang="en-US" sz="1400"/>
              <a:t>(</a:t>
            </a:r>
            <a:r>
              <a:rPr lang="en-US" sz="1400" err="1"/>
              <a:t>nzona</a:t>
            </a:r>
            <a:r>
              <a:rPr lang="en-US" sz="1400"/>
              <a:t>  </a:t>
            </a:r>
            <a:r>
              <a:rPr lang="en-US" sz="1400" err="1"/>
              <a:t>casas.zona%TYPE</a:t>
            </a:r>
            <a:r>
              <a:rPr lang="en-US" sz="1400"/>
              <a:t>, </a:t>
            </a:r>
            <a:r>
              <a:rPr lang="en-US" sz="1400" b="1">
                <a:solidFill>
                  <a:srgbClr val="FF0000"/>
                </a:solidFill>
              </a:rPr>
              <a:t>RETORNO OUT SYS_REFCURSOR</a:t>
            </a:r>
          </a:p>
          <a:p>
            <a:pPr>
              <a:lnSpc>
                <a:spcPct val="120000"/>
              </a:lnSpc>
            </a:pPr>
            <a:r>
              <a:rPr lang="en-US" sz="1400" b="1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/>
              <a:t>AS </a:t>
            </a:r>
          </a:p>
          <a:p>
            <a:pPr>
              <a:lnSpc>
                <a:spcPct val="120000"/>
              </a:lnSpc>
            </a:pPr>
            <a:r>
              <a:rPr lang="en-US" sz="1400"/>
              <a:t>BEGIN</a:t>
            </a:r>
          </a:p>
          <a:p>
            <a:pPr>
              <a:lnSpc>
                <a:spcPct val="120000"/>
              </a:lnSpc>
            </a:pPr>
            <a:r>
              <a:rPr lang="en-US" sz="1400"/>
              <a:t>  </a:t>
            </a:r>
          </a:p>
          <a:p>
            <a:pPr>
              <a:lnSpc>
                <a:spcPct val="120000"/>
              </a:lnSpc>
            </a:pPr>
            <a:r>
              <a:rPr lang="en-US" sz="1400"/>
              <a:t>  </a:t>
            </a:r>
            <a:r>
              <a:rPr lang="en-US" sz="1400" b="1"/>
              <a:t>OPEN RETORNO FOR</a:t>
            </a:r>
            <a:endParaRPr lang="en-US" sz="1400"/>
          </a:p>
          <a:p>
            <a:pPr>
              <a:lnSpc>
                <a:spcPct val="120000"/>
              </a:lnSpc>
            </a:pPr>
            <a:r>
              <a:rPr lang="en-US" sz="1400"/>
              <a:t>    SELECT </a:t>
            </a:r>
            <a:r>
              <a:rPr lang="en-US" sz="1400" err="1"/>
              <a:t>numc</a:t>
            </a:r>
            <a:r>
              <a:rPr lang="en-US" sz="1400"/>
              <a:t>, </a:t>
            </a:r>
            <a:r>
              <a:rPr lang="en-US" sz="1400" err="1"/>
              <a:t>zona</a:t>
            </a:r>
            <a:r>
              <a:rPr lang="en-US" sz="1400"/>
              <a:t>, </a:t>
            </a:r>
            <a:r>
              <a:rPr lang="en-US" sz="1400" err="1"/>
              <a:t>preço</a:t>
            </a:r>
            <a:r>
              <a:rPr lang="en-US" sz="1400"/>
              <a:t>, </a:t>
            </a:r>
            <a:r>
              <a:rPr lang="en-US" sz="1400" err="1"/>
              <a:t>numcliente</a:t>
            </a:r>
            <a:endParaRPr lang="en-US" sz="1400"/>
          </a:p>
          <a:p>
            <a:pPr>
              <a:lnSpc>
                <a:spcPct val="120000"/>
              </a:lnSpc>
            </a:pPr>
            <a:r>
              <a:rPr lang="en-US" sz="1400"/>
              <a:t>    FROM casas</a:t>
            </a:r>
          </a:p>
          <a:p>
            <a:pPr>
              <a:lnSpc>
                <a:spcPct val="120000"/>
              </a:lnSpc>
            </a:pPr>
            <a:r>
              <a:rPr lang="en-US" sz="1400"/>
              <a:t>    WHERE </a:t>
            </a:r>
            <a:r>
              <a:rPr lang="en-US" sz="1400" err="1"/>
              <a:t>zona</a:t>
            </a:r>
            <a:r>
              <a:rPr lang="en-US" sz="1400"/>
              <a:t>= </a:t>
            </a:r>
            <a:r>
              <a:rPr lang="en-US" sz="1400" err="1"/>
              <a:t>nzona</a:t>
            </a:r>
            <a:r>
              <a:rPr lang="en-US" sz="1400"/>
              <a:t>;</a:t>
            </a:r>
          </a:p>
          <a:p>
            <a:pPr>
              <a:lnSpc>
                <a:spcPct val="120000"/>
              </a:lnSpc>
            </a:pPr>
            <a:r>
              <a:rPr lang="en-US" sz="1400"/>
              <a:t>END;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25EA26-5528-A341-9281-90FBD3B1E8B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02393" y="1017291"/>
            <a:ext cx="8939213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pt-PT" sz="28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Executar Procedimentos</a:t>
            </a:r>
            <a:endParaRPr lang="en-US" sz="28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718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3607-F75D-3B4F-ACE3-FA3E65FD889E}"/>
              </a:ext>
            </a:extLst>
          </p:cNvPr>
          <p:cNvSpPr>
            <a:spLocks noGrp="1"/>
          </p:cNvSpPr>
          <p:nvPr/>
        </p:nvSpPr>
        <p:spPr bwMode="auto">
          <a:xfrm>
            <a:off x="228600" y="836224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en-US" sz="2800" b="1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Exceções</a:t>
            </a:r>
            <a:endParaRPr lang="en-US" sz="28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F9A7D-A739-3845-A95C-C596F9028D3B}"/>
              </a:ext>
            </a:extLst>
          </p:cNvPr>
          <p:cNvSpPr>
            <a:spLocks noGrp="1"/>
          </p:cNvSpPr>
          <p:nvPr/>
        </p:nvSpPr>
        <p:spPr bwMode="auto">
          <a:xfrm>
            <a:off x="442993" y="1472812"/>
            <a:ext cx="82296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PT" sz="1800">
                <a:latin typeface="Arial" charset="0"/>
              </a:rPr>
              <a:t>Uma exceção pode englobar outras exceções:</a:t>
            </a:r>
          </a:p>
          <a:p>
            <a:endParaRPr lang="pt-PT" sz="1800">
              <a:latin typeface="Arial" charset="0"/>
            </a:endParaRPr>
          </a:p>
          <a:p>
            <a:endParaRPr lang="pt-PT" sz="1800">
              <a:latin typeface="Arial" charset="0"/>
            </a:endParaRPr>
          </a:p>
          <a:p>
            <a:endParaRPr lang="pt-PT" sz="1800">
              <a:latin typeface="Arial" charset="0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F6369E72-2692-3047-9E53-EA4CDDC73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981457"/>
            <a:ext cx="6408738" cy="264072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Catch (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SQLException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e) </a:t>
            </a:r>
            <a:r>
              <a:rPr lang="en-US" altLang="ko-KR" sz="1600" b="1">
                <a:solidFill>
                  <a:srgbClr val="000000"/>
                </a:solidFill>
                <a:latin typeface="Arial"/>
                <a:cs typeface="Arial"/>
              </a:rPr>
              <a:t>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600" b="1">
                <a:solidFill>
                  <a:srgbClr val="000000"/>
                </a:solidFill>
                <a:latin typeface="Arial"/>
                <a:cs typeface="Arial"/>
              </a:rPr>
              <a:t>  while (e != null 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600" b="1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en-US" altLang="ko-KR" sz="1600" b="1" err="1">
                <a:solidFill>
                  <a:srgbClr val="000000"/>
                </a:solidFill>
                <a:latin typeface="Arial"/>
                <a:cs typeface="Arial"/>
              </a:rPr>
              <a:t>system.outprintln</a:t>
            </a:r>
            <a:r>
              <a:rPr lang="en-US" altLang="ko-KR" sz="1600" b="1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en-US" altLang="ko-KR" sz="1600" b="1" err="1">
                <a:solidFill>
                  <a:srgbClr val="000000"/>
                </a:solidFill>
                <a:latin typeface="Arial"/>
                <a:cs typeface="Arial"/>
              </a:rPr>
              <a:t>e.getSQLState</a:t>
            </a:r>
            <a:r>
              <a:rPr lang="en-US" altLang="ko-KR" sz="1600" b="1">
                <a:solidFill>
                  <a:srgbClr val="000000"/>
                </a:solidFill>
                <a:latin typeface="Arial"/>
                <a:cs typeface="Arial"/>
              </a:rPr>
              <a:t>());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600" b="1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en-US" altLang="ko-KR" sz="1600" b="1" err="1">
                <a:solidFill>
                  <a:srgbClr val="000000"/>
                </a:solidFill>
                <a:latin typeface="Arial"/>
                <a:cs typeface="Arial"/>
              </a:rPr>
              <a:t>system.outprintln</a:t>
            </a:r>
            <a:r>
              <a:rPr lang="en-US" altLang="ko-KR" sz="1600" b="1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en-US" altLang="ko-KR" sz="1600" b="1" err="1">
                <a:solidFill>
                  <a:srgbClr val="000000"/>
                </a:solidFill>
                <a:latin typeface="Arial"/>
                <a:cs typeface="Arial"/>
              </a:rPr>
              <a:t>e.getMessage</a:t>
            </a:r>
            <a:r>
              <a:rPr lang="en-US" altLang="ko-KR" sz="1600" b="1">
                <a:solidFill>
                  <a:srgbClr val="000000"/>
                </a:solidFill>
                <a:latin typeface="Arial"/>
                <a:cs typeface="Arial"/>
              </a:rPr>
              <a:t>());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600" b="1">
                <a:solidFill>
                  <a:srgbClr val="000000"/>
                </a:solidFill>
                <a:latin typeface="Arial"/>
                <a:cs typeface="Arial"/>
              </a:rPr>
              <a:t>       </a:t>
            </a:r>
            <a:r>
              <a:rPr lang="en-US" altLang="ko-KR" sz="1600" b="1" err="1">
                <a:solidFill>
                  <a:srgbClr val="000000"/>
                </a:solidFill>
                <a:latin typeface="Arial"/>
                <a:cs typeface="Arial"/>
              </a:rPr>
              <a:t>system.outprintln</a:t>
            </a:r>
            <a:r>
              <a:rPr lang="en-US" altLang="ko-KR" sz="1600" b="1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en-US" altLang="ko-KR" sz="1600" b="1" err="1">
                <a:solidFill>
                  <a:srgbClr val="000000"/>
                </a:solidFill>
                <a:latin typeface="Arial"/>
                <a:cs typeface="Arial"/>
              </a:rPr>
              <a:t>e.getErrorCode</a:t>
            </a:r>
            <a:r>
              <a:rPr lang="en-US" altLang="ko-KR" sz="1600" b="1">
                <a:solidFill>
                  <a:srgbClr val="000000"/>
                </a:solidFill>
                <a:latin typeface="Arial"/>
                <a:cs typeface="Arial"/>
              </a:rPr>
              <a:t>());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600" b="1">
                <a:solidFill>
                  <a:srgbClr val="000000"/>
                </a:solidFill>
                <a:latin typeface="Arial"/>
                <a:cs typeface="Arial"/>
              </a:rPr>
              <a:t>	e=</a:t>
            </a:r>
            <a:r>
              <a:rPr lang="en-US" altLang="ko-KR" sz="1600" b="1" err="1">
                <a:solidFill>
                  <a:srgbClr val="000000"/>
                </a:solidFill>
                <a:latin typeface="Arial"/>
                <a:cs typeface="Arial"/>
              </a:rPr>
              <a:t>e.getNextException</a:t>
            </a:r>
            <a:r>
              <a:rPr lang="en-US" altLang="ko-KR" sz="1600" b="1">
                <a:solidFill>
                  <a:srgbClr val="000000"/>
                </a:solidFill>
                <a:latin typeface="Arial"/>
                <a:cs typeface="Arial"/>
              </a:rPr>
              <a:t>();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600" b="1">
                <a:solidFill>
                  <a:srgbClr val="000000"/>
                </a:solidFill>
                <a:latin typeface="Arial"/>
                <a:cs typeface="Arial"/>
              </a:rPr>
              <a:t>}</a:t>
            </a:r>
            <a:endParaRPr lang="en-US" sz="1600">
              <a:latin typeface="Arial"/>
              <a:cs typeface="Arial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ko-KR" sz="1600" b="1">
                <a:solidFill>
                  <a:srgbClr val="000000"/>
                </a:solidFill>
                <a:latin typeface="Arial"/>
                <a:cs typeface="Arial"/>
              </a:rPr>
              <a:t>}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0B9DFF-2A32-9444-B9A8-46F15A44449B}"/>
              </a:ext>
            </a:extLst>
          </p:cNvPr>
          <p:cNvSpPr/>
          <p:nvPr/>
        </p:nvSpPr>
        <p:spPr>
          <a:xfrm>
            <a:off x="971550" y="4881951"/>
            <a:ext cx="7715250" cy="156145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i="1" err="1"/>
              <a:t>getMessage</a:t>
            </a:r>
            <a:r>
              <a:rPr lang="en-US" sz="1600" i="1"/>
              <a:t>() -String </a:t>
            </a:r>
            <a:r>
              <a:rPr lang="en-US" sz="1600" i="1" err="1"/>
              <a:t>descrevendo</a:t>
            </a:r>
            <a:r>
              <a:rPr lang="en-US" sz="1600" i="1"/>
              <a:t> o </a:t>
            </a:r>
            <a:r>
              <a:rPr lang="en-US" sz="1600" i="1" err="1"/>
              <a:t>erro</a:t>
            </a:r>
            <a:r>
              <a:rPr lang="en-US" sz="1600" i="1"/>
              <a:t>   </a:t>
            </a:r>
          </a:p>
          <a:p>
            <a:pPr>
              <a:lnSpc>
                <a:spcPct val="120000"/>
              </a:lnSpc>
            </a:pPr>
            <a:r>
              <a:rPr lang="en-US" sz="1600" i="1" err="1"/>
              <a:t>SQLState</a:t>
            </a:r>
            <a:r>
              <a:rPr lang="en-US" sz="1600" i="1"/>
              <a:t> - String no </a:t>
            </a:r>
            <a:r>
              <a:rPr lang="en-US" sz="1600" i="1" err="1"/>
              <a:t>Padrão</a:t>
            </a:r>
            <a:r>
              <a:rPr lang="en-US" sz="1600" i="1"/>
              <a:t> XOPEN SQL</a:t>
            </a:r>
          </a:p>
          <a:p>
            <a:pPr>
              <a:lnSpc>
                <a:spcPct val="120000"/>
              </a:lnSpc>
            </a:pPr>
            <a:r>
              <a:rPr lang="en-US" sz="1600" i="1" err="1"/>
              <a:t>getErrorCode</a:t>
            </a:r>
            <a:r>
              <a:rPr lang="en-US" sz="1600" i="1"/>
              <a:t>()  -</a:t>
            </a:r>
            <a:r>
              <a:rPr lang="en-US" sz="1600" i="1" err="1"/>
              <a:t>Código</a:t>
            </a:r>
            <a:r>
              <a:rPr lang="en-US" sz="1600" i="1"/>
              <a:t> de </a:t>
            </a:r>
            <a:r>
              <a:rPr lang="en-US" sz="1600" i="1" err="1"/>
              <a:t>erro</a:t>
            </a:r>
            <a:r>
              <a:rPr lang="en-US" sz="1600" i="1"/>
              <a:t> </a:t>
            </a:r>
            <a:r>
              <a:rPr lang="en-US" sz="1600" i="1" err="1"/>
              <a:t>específico</a:t>
            </a:r>
            <a:r>
              <a:rPr lang="en-US" sz="1600" i="1"/>
              <a:t> do </a:t>
            </a:r>
            <a:r>
              <a:rPr lang="en-US" sz="1600" i="1" err="1"/>
              <a:t>fabricante</a:t>
            </a:r>
            <a:r>
              <a:rPr lang="en-US" sz="1600" i="1"/>
              <a:t> </a:t>
            </a:r>
          </a:p>
          <a:p>
            <a:pPr>
              <a:lnSpc>
                <a:spcPct val="120000"/>
              </a:lnSpc>
            </a:pPr>
            <a:r>
              <a:rPr lang="en-US" sz="1600" i="1" err="1"/>
              <a:t>getNextException</a:t>
            </a:r>
            <a:r>
              <a:rPr lang="en-US" sz="1600" i="1"/>
              <a:t>() -Link </a:t>
            </a:r>
            <a:r>
              <a:rPr lang="en-US" sz="1600" i="1" err="1"/>
              <a:t>para</a:t>
            </a:r>
            <a:r>
              <a:rPr lang="en-US" sz="1600" i="1"/>
              <a:t> </a:t>
            </a:r>
            <a:r>
              <a:rPr lang="en-US" sz="1600" i="1" err="1"/>
              <a:t>próxima</a:t>
            </a:r>
            <a:r>
              <a:rPr lang="en-US" sz="1600" i="1"/>
              <a:t> </a:t>
            </a:r>
            <a:r>
              <a:rPr lang="en-US" sz="1600" i="1" err="1"/>
              <a:t>exceção</a:t>
            </a:r>
            <a:r>
              <a:rPr lang="en-US" sz="1600" i="1"/>
              <a:t>, </a:t>
            </a:r>
            <a:r>
              <a:rPr lang="en-US" sz="1600" i="1" err="1"/>
              <a:t>contendo</a:t>
            </a:r>
            <a:r>
              <a:rPr lang="en-US" sz="1600" i="1"/>
              <a:t> </a:t>
            </a:r>
            <a:r>
              <a:rPr lang="en-US" sz="1600" i="1" err="1"/>
              <a:t>informação</a:t>
            </a:r>
            <a:r>
              <a:rPr lang="en-US" sz="1600" i="1"/>
              <a:t> </a:t>
            </a:r>
            <a:r>
              <a:rPr lang="en-US" sz="1600" i="1" err="1"/>
              <a:t>adicional</a:t>
            </a:r>
            <a:endParaRPr lang="en-US" sz="1600" i="1"/>
          </a:p>
          <a:p>
            <a:pPr>
              <a:lnSpc>
                <a:spcPct val="120000"/>
              </a:lnSpc>
            </a:pP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3321298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303D5AE-B4BF-0F4C-8978-2CD74EB5DFE3}"/>
              </a:ext>
            </a:extLst>
          </p:cNvPr>
          <p:cNvSpPr>
            <a:spLocks noGrp="1"/>
          </p:cNvSpPr>
          <p:nvPr/>
        </p:nvSpPr>
        <p:spPr bwMode="auto">
          <a:xfrm>
            <a:off x="152400" y="9144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en-US" sz="2800" b="1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Fechar</a:t>
            </a:r>
            <a:r>
              <a:rPr lang="en-US" sz="28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sz="2800" b="1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conexões</a:t>
            </a:r>
            <a:endParaRPr lang="en-US" sz="28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CEF06-3AF1-6F4A-8A92-C20EE806E3B7}"/>
              </a:ext>
            </a:extLst>
          </p:cNvPr>
          <p:cNvSpPr/>
          <p:nvPr/>
        </p:nvSpPr>
        <p:spPr>
          <a:xfrm>
            <a:off x="304800" y="1607007"/>
            <a:ext cx="77724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  /**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     * 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Fecha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objetos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ResultSet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CallableStatement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" e "Connection", e 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retorna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uma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mensagem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erro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alguma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 dessas 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operações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não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bem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sucedida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. Caso 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contrário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retorna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uma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 "string" 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vazia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     */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    public String 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closeAll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r>
              <a:rPr lang="en-US" sz="1400">
                <a:latin typeface="Helvetica" pitchFamily="2" charset="0"/>
              </a:rPr>
              <a:t> if (</a:t>
            </a:r>
            <a:r>
              <a:rPr lang="en-US" sz="1400" err="1">
                <a:latin typeface="Helvetica" pitchFamily="2" charset="0"/>
              </a:rPr>
              <a:t>rSet</a:t>
            </a:r>
            <a:r>
              <a:rPr lang="en-US" sz="1400">
                <a:latin typeface="Helvetica" pitchFamily="2" charset="0"/>
              </a:rPr>
              <a:t> != null) {</a:t>
            </a:r>
          </a:p>
          <a:p>
            <a:r>
              <a:rPr lang="en-US" sz="1400">
                <a:latin typeface="Helvetica" pitchFamily="2" charset="0"/>
              </a:rPr>
              <a:t>            try {</a:t>
            </a:r>
          </a:p>
          <a:p>
            <a:r>
              <a:rPr lang="en-US" sz="1400">
                <a:latin typeface="Helvetica" pitchFamily="2" charset="0"/>
              </a:rPr>
              <a:t>               </a:t>
            </a:r>
            <a:r>
              <a:rPr lang="en-US" sz="1400" b="1">
                <a:latin typeface="Helvetica" pitchFamily="2" charset="0"/>
              </a:rPr>
              <a:t> </a:t>
            </a:r>
            <a:r>
              <a:rPr lang="en-US" sz="1400" b="1" err="1">
                <a:latin typeface="Helvetica" pitchFamily="2" charset="0"/>
              </a:rPr>
              <a:t>rSet.close</a:t>
            </a:r>
            <a:r>
              <a:rPr lang="en-US" sz="1400" b="1">
                <a:latin typeface="Helvetica" pitchFamily="2" charset="0"/>
              </a:rPr>
              <a:t>();</a:t>
            </a:r>
          </a:p>
          <a:p>
            <a:r>
              <a:rPr lang="en-US" sz="1400">
                <a:latin typeface="Helvetica" pitchFamily="2" charset="0"/>
              </a:rPr>
              <a:t>            } catch (</a:t>
            </a:r>
            <a:r>
              <a:rPr lang="en-US" sz="1400" err="1">
                <a:latin typeface="Helvetica" pitchFamily="2" charset="0"/>
              </a:rPr>
              <a:t>SQLException</a:t>
            </a:r>
            <a:r>
              <a:rPr lang="en-US" sz="1400">
                <a:latin typeface="Helvetica" pitchFamily="2" charset="0"/>
              </a:rPr>
              <a:t> ex) {</a:t>
            </a:r>
          </a:p>
          <a:p>
            <a:r>
              <a:rPr lang="en-US" sz="1400">
                <a:latin typeface="Helvetica" pitchFamily="2" charset="0"/>
              </a:rPr>
              <a:t>                </a:t>
            </a:r>
            <a:r>
              <a:rPr lang="en-US" sz="1400" err="1">
                <a:latin typeface="Helvetica" pitchFamily="2" charset="0"/>
              </a:rPr>
              <a:t>message.append</a:t>
            </a:r>
            <a:r>
              <a:rPr lang="en-US" sz="1400">
                <a:latin typeface="Helvetica" pitchFamily="2" charset="0"/>
              </a:rPr>
              <a:t>(</a:t>
            </a:r>
            <a:r>
              <a:rPr lang="en-US" sz="1400" err="1">
                <a:latin typeface="Helvetica" pitchFamily="2" charset="0"/>
              </a:rPr>
              <a:t>ex.getMessage</a:t>
            </a:r>
            <a:r>
              <a:rPr lang="en-US" sz="1400">
                <a:latin typeface="Helvetica" pitchFamily="2" charset="0"/>
              </a:rPr>
              <a:t>());</a:t>
            </a:r>
          </a:p>
          <a:p>
            <a:r>
              <a:rPr lang="en-US" sz="1400">
                <a:latin typeface="Helvetica" pitchFamily="2" charset="0"/>
              </a:rPr>
              <a:t>                </a:t>
            </a:r>
            <a:r>
              <a:rPr lang="en-US" sz="1400" err="1">
                <a:latin typeface="Helvetica" pitchFamily="2" charset="0"/>
              </a:rPr>
              <a:t>message.append</a:t>
            </a:r>
            <a:r>
              <a:rPr lang="en-US" sz="1400">
                <a:latin typeface="Helvetica" pitchFamily="2" charset="0"/>
              </a:rPr>
              <a:t>("\n");</a:t>
            </a:r>
          </a:p>
          <a:p>
            <a:r>
              <a:rPr lang="en-US" sz="1400">
                <a:latin typeface="Helvetica" pitchFamily="2" charset="0"/>
              </a:rPr>
              <a:t>            }</a:t>
            </a:r>
          </a:p>
          <a:p>
            <a:r>
              <a:rPr lang="en-US" sz="1400">
                <a:latin typeface="Helvetica" pitchFamily="2" charset="0"/>
              </a:rPr>
              <a:t>            </a:t>
            </a:r>
            <a:r>
              <a:rPr lang="en-US" sz="1400" err="1">
                <a:latin typeface="Helvetica" pitchFamily="2" charset="0"/>
              </a:rPr>
              <a:t>rSet</a:t>
            </a:r>
            <a:r>
              <a:rPr lang="en-US" sz="1400">
                <a:latin typeface="Helvetica" pitchFamily="2" charset="0"/>
              </a:rPr>
              <a:t> = null;</a:t>
            </a:r>
          </a:p>
          <a:p>
            <a:r>
              <a:rPr lang="en-US" sz="1400">
                <a:latin typeface="Helvetica" pitchFamily="2" charset="0"/>
              </a:rPr>
              <a:t>        }</a:t>
            </a:r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  if (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callStmt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 != null) {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            try {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                </a:t>
            </a:r>
            <a:r>
              <a:rPr lang="en-US" sz="1400" b="1" err="1">
                <a:latin typeface="Calibri" panose="020F0502020204030204" pitchFamily="34" charset="0"/>
                <a:cs typeface="Calibri" panose="020F0502020204030204" pitchFamily="34" charset="0"/>
              </a:rPr>
              <a:t>callStmt.close</a:t>
            </a:r>
            <a:r>
              <a:rPr lang="en-US" sz="1400" b="1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            } catch (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SQLException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 ex) {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                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message.append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ex.getMessage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());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                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message.append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("\n");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            }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            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callStmt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 = null;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        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F90B3-89D4-5F45-B3DB-26B487839190}"/>
              </a:ext>
            </a:extLst>
          </p:cNvPr>
          <p:cNvSpPr/>
          <p:nvPr/>
        </p:nvSpPr>
        <p:spPr>
          <a:xfrm>
            <a:off x="5791200" y="3696721"/>
            <a:ext cx="3181028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 if (connection != null) {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            try {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              </a:t>
            </a:r>
            <a:r>
              <a:rPr lang="en-US" sz="1400" b="1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US" sz="1400" b="1" err="1">
                <a:latin typeface="Calibri" panose="020F0502020204030204" pitchFamily="34" charset="0"/>
                <a:cs typeface="Calibri" panose="020F0502020204030204" pitchFamily="34" charset="0"/>
              </a:rPr>
              <a:t>connection.close</a:t>
            </a:r>
            <a:r>
              <a:rPr lang="en-US" sz="1400" b="1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            } catch (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SQLException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 ex) {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                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message.append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ex.getMessage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());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                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message.append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("\n");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            }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            connection = null;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        }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        return 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message.toString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    }</a:t>
            </a:r>
          </a:p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51207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39588C-C397-114C-9CEC-E91C491679F9}"/>
              </a:ext>
            </a:extLst>
          </p:cNvPr>
          <p:cNvSpPr>
            <a:spLocks noGrp="1"/>
          </p:cNvSpPr>
          <p:nvPr/>
        </p:nvSpPr>
        <p:spPr bwMode="auto">
          <a:xfrm>
            <a:off x="228600" y="1219200"/>
            <a:ext cx="8229600" cy="499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lang="pt-PT" sz="1600">
                <a:latin typeface="Calibri"/>
                <a:ea typeface="ＭＳ Ｐゴシック"/>
                <a:cs typeface="Calibri"/>
              </a:rPr>
              <a:t>As aplicações desenvolvidas em Java acedem à base de dados Oracle através do JDBC (Java </a:t>
            </a:r>
            <a:r>
              <a:rPr lang="pt-PT" sz="1600" err="1">
                <a:latin typeface="Calibri"/>
                <a:ea typeface="ＭＳ Ｐゴシック"/>
                <a:cs typeface="Calibri"/>
              </a:rPr>
              <a:t>Database</a:t>
            </a:r>
            <a:r>
              <a:rPr lang="pt-PT" sz="1600">
                <a:latin typeface="Calibri"/>
                <a:ea typeface="ＭＳ Ｐゴシック"/>
                <a:cs typeface="Calibri"/>
              </a:rPr>
              <a:t> </a:t>
            </a:r>
            <a:r>
              <a:rPr lang="pt-PT" sz="1600" err="1">
                <a:latin typeface="Calibri"/>
                <a:ea typeface="ＭＳ Ｐゴシック"/>
                <a:cs typeface="Calibri"/>
              </a:rPr>
              <a:t>Connectivity</a:t>
            </a:r>
            <a:r>
              <a:rPr lang="pt-PT" sz="1600">
                <a:latin typeface="Calibri"/>
                <a:ea typeface="ＭＳ Ｐゴシック"/>
                <a:cs typeface="Calibri"/>
              </a:rPr>
              <a:t> Driver). </a:t>
            </a:r>
            <a:endParaRPr lang="pt-PT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pt-PT" sz="1600">
                <a:latin typeface="Calibri"/>
                <a:ea typeface="ＭＳ Ｐゴシック"/>
                <a:cs typeface="Calibri"/>
              </a:rPr>
              <a:t>Usam  Oracle Net para comunicar com a Base de Dados </a:t>
            </a:r>
            <a:endParaRPr lang="pt-PT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pt-PT" sz="1600" b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  <a:r>
              <a:rPr lang="pt-PT" sz="1600">
                <a:latin typeface="Calibri" panose="020F0502020204030204" pitchFamily="34" charset="0"/>
                <a:cs typeface="Calibri" panose="020F0502020204030204" pitchFamily="34" charset="0"/>
              </a:rPr>
              <a:t> é a </a:t>
            </a:r>
            <a:r>
              <a:rPr lang="pt-PT" sz="1600" err="1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pt-PT" sz="1600">
                <a:latin typeface="Calibri" panose="020F0502020204030204" pitchFamily="34" charset="0"/>
                <a:cs typeface="Calibri" panose="020F0502020204030204" pitchFamily="34" charset="0"/>
              </a:rPr>
              <a:t> que permite a comunicação com a Base de Dados e suporta SQL.</a:t>
            </a:r>
          </a:p>
          <a:p>
            <a:pPr>
              <a:lnSpc>
                <a:spcPct val="130000"/>
              </a:lnSpc>
            </a:pPr>
            <a:r>
              <a:rPr lang="pt-PT" sz="1600">
                <a:latin typeface="Calibri" panose="020F0502020204030204" pitchFamily="34" charset="0"/>
                <a:cs typeface="Calibri" panose="020F0502020204030204" pitchFamily="34" charset="0"/>
              </a:rPr>
              <a:t>Suporta uma variedade de recursos para consultar e atualizar dados, e para recuperar resultados da consulta.</a:t>
            </a:r>
          </a:p>
          <a:p>
            <a:pPr>
              <a:lnSpc>
                <a:spcPct val="130000"/>
              </a:lnSpc>
            </a:pPr>
            <a:r>
              <a:rPr lang="pt-PT" sz="1600">
                <a:latin typeface="Calibri"/>
                <a:ea typeface="ＭＳ Ｐゴシック"/>
                <a:cs typeface="Calibri"/>
              </a:rPr>
              <a:t>Também, permite  a recuperação de </a:t>
            </a:r>
            <a:r>
              <a:rPr lang="pt-PT" sz="1600" err="1">
                <a:latin typeface="Calibri"/>
                <a:ea typeface="ＭＳ Ｐゴシック"/>
                <a:cs typeface="Calibri"/>
              </a:rPr>
              <a:t>metadados</a:t>
            </a:r>
            <a:r>
              <a:rPr lang="pt-PT" sz="1600">
                <a:latin typeface="Calibri"/>
                <a:ea typeface="ＭＳ Ｐゴシック"/>
                <a:cs typeface="Calibri"/>
              </a:rPr>
              <a:t>, tais como a consulta sobre as relações presentes na BD  e os nomes e tipos de atributos de relação.</a:t>
            </a:r>
          </a:p>
          <a:p>
            <a:pPr>
              <a:lnSpc>
                <a:spcPct val="130000"/>
              </a:lnSpc>
            </a:pPr>
            <a:r>
              <a:rPr lang="pt-PT" sz="1600">
                <a:latin typeface="Calibri"/>
                <a:ea typeface="ＭＳ Ｐゴシック"/>
                <a:cs typeface="Calibri"/>
              </a:rPr>
              <a:t>É necessário fazer o download do Oracle JDBC driver:</a:t>
            </a:r>
          </a:p>
          <a:p>
            <a:pPr marL="0" indent="711200">
              <a:lnSpc>
                <a:spcPct val="130000"/>
              </a:lnSpc>
              <a:buNone/>
            </a:pPr>
            <a:r>
              <a:rPr lang="pt-PT" sz="1600" u="sng">
                <a:ea typeface="+mn-lt"/>
                <a:cs typeface="+mn-lt"/>
                <a:hlinkClick r:id="rId2"/>
              </a:rPr>
              <a:t>https://www.oracle.com/database/technologies/appdev/jdbc-downloads.htm</a:t>
            </a:r>
            <a:endParaRPr lang="pt-PT"/>
          </a:p>
          <a:p>
            <a:pPr>
              <a:lnSpc>
                <a:spcPct val="130000"/>
              </a:lnSpc>
            </a:pPr>
            <a:r>
              <a:rPr lang="pt-PT" sz="1600">
                <a:latin typeface="Calibri"/>
                <a:ea typeface="ＭＳ Ｐゴシック"/>
                <a:cs typeface="Calibri"/>
              </a:rPr>
              <a:t>Para </a:t>
            </a:r>
            <a:r>
              <a:rPr lang="en-US" sz="1600" err="1">
                <a:latin typeface="Calibri"/>
                <a:ea typeface="ＭＳ Ｐゴシック"/>
                <a:cs typeface="Calibri"/>
              </a:rPr>
              <a:t>instalar</a:t>
            </a:r>
            <a:r>
              <a:rPr lang="en-US" sz="1600">
                <a:latin typeface="Calibri"/>
                <a:ea typeface="ＭＳ Ｐゴシック"/>
                <a:cs typeface="Calibri"/>
              </a:rPr>
              <a:t> </a:t>
            </a:r>
            <a:r>
              <a:rPr lang="en-US" sz="1600" err="1">
                <a:latin typeface="Calibri"/>
                <a:ea typeface="ＭＳ Ｐゴシック"/>
                <a:cs typeface="Calibri"/>
              </a:rPr>
              <a:t>basta</a:t>
            </a:r>
            <a:r>
              <a:rPr lang="en-US" sz="1600">
                <a:latin typeface="Calibri"/>
                <a:ea typeface="ＭＳ Ｐゴシック"/>
                <a:cs typeface="Calibri"/>
              </a:rPr>
              <a:t> </a:t>
            </a:r>
            <a:r>
              <a:rPr lang="en-US" sz="1600" err="1">
                <a:latin typeface="Calibri"/>
                <a:ea typeface="ＭＳ Ｐゴシック"/>
                <a:cs typeface="Calibri"/>
              </a:rPr>
              <a:t>fazer</a:t>
            </a:r>
            <a:r>
              <a:rPr lang="en-US" sz="1600">
                <a:latin typeface="Calibri"/>
                <a:ea typeface="ＭＳ Ｐゴシック"/>
                <a:cs typeface="Calibri"/>
              </a:rPr>
              <a:t> o download e </a:t>
            </a:r>
            <a:r>
              <a:rPr lang="en-US" sz="1600" err="1">
                <a:latin typeface="Calibri"/>
                <a:ea typeface="ＭＳ Ｐゴシック"/>
                <a:cs typeface="Calibri"/>
              </a:rPr>
              <a:t>colocar</a:t>
            </a:r>
            <a:r>
              <a:rPr lang="en-US" sz="1600">
                <a:latin typeface="Calibri"/>
                <a:ea typeface="ＭＳ Ｐゴシック"/>
                <a:cs typeface="Calibri"/>
              </a:rPr>
              <a:t> ojdbcxx.jar no </a:t>
            </a:r>
            <a:r>
              <a:rPr lang="en-US" sz="1600" err="1">
                <a:latin typeface="Calibri"/>
                <a:ea typeface="ＭＳ Ｐゴシック"/>
                <a:cs typeface="Calibri"/>
              </a:rPr>
              <a:t>caminho</a:t>
            </a:r>
            <a:r>
              <a:rPr lang="en-US" sz="1600">
                <a:latin typeface="Calibri"/>
                <a:ea typeface="ＭＳ Ｐゴシック"/>
                <a:cs typeface="Calibri"/>
              </a:rPr>
              <a:t> de </a:t>
            </a:r>
            <a:r>
              <a:rPr lang="en-US" sz="1600" err="1">
                <a:latin typeface="Calibri"/>
                <a:ea typeface="ＭＳ Ｐゴシック"/>
                <a:cs typeface="Calibri"/>
              </a:rPr>
              <a:t>classe</a:t>
            </a:r>
            <a:r>
              <a:rPr lang="en-US" sz="1600">
                <a:latin typeface="Calibri"/>
                <a:ea typeface="ＭＳ Ｐゴシック"/>
                <a:cs typeface="Calibri"/>
              </a:rPr>
              <a:t> </a:t>
            </a:r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endParaRPr lang="pt-PT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endParaRPr lang="pt-PT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endParaRPr lang="pt-PT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24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B55F719-84D9-184A-A5F2-E94806F7DB64}"/>
              </a:ext>
            </a:extLst>
          </p:cNvPr>
          <p:cNvSpPr>
            <a:spLocks noGrp="1"/>
          </p:cNvSpPr>
          <p:nvPr/>
        </p:nvSpPr>
        <p:spPr bwMode="auto">
          <a:xfrm>
            <a:off x="259754" y="1066800"/>
            <a:ext cx="8229600" cy="68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en-US" sz="2800" b="1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</a:t>
            </a:r>
            <a:r>
              <a:rPr lang="en-US" sz="28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Comunicação</a:t>
            </a:r>
            <a:endParaRPr lang="en-US" sz="28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Diagrama 1">
            <a:extLst>
              <a:ext uri="{FF2B5EF4-FFF2-40B4-BE49-F238E27FC236}">
                <a16:creationId xmlns:a16="http://schemas.microsoft.com/office/drawing/2014/main" id="{993672D8-1D97-164D-8305-2427AE88F1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4145029"/>
              </p:ext>
            </p:extLst>
          </p:nvPr>
        </p:nvGraphicFramePr>
        <p:xfrm>
          <a:off x="424459" y="1495491"/>
          <a:ext cx="8459787" cy="4547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130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8E53399-4FD7-9A49-8C04-5BA0CAF07AA2}"/>
              </a:ext>
            </a:extLst>
          </p:cNvPr>
          <p:cNvSpPr>
            <a:spLocks noGrp="1"/>
          </p:cNvSpPr>
          <p:nvPr/>
        </p:nvSpPr>
        <p:spPr bwMode="auto">
          <a:xfrm>
            <a:off x="304800" y="16764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130000"/>
              </a:lnSpc>
            </a:pPr>
            <a:r>
              <a:rPr lang="pt-PT" sz="1600">
                <a:latin typeface="Arial" charset="0"/>
              </a:rPr>
              <a:t>O objeto </a:t>
            </a:r>
            <a:r>
              <a:rPr lang="pt-PT" sz="1600" err="1">
                <a:latin typeface="Arial" charset="0"/>
              </a:rPr>
              <a:t>Connection</a:t>
            </a:r>
            <a:r>
              <a:rPr lang="pt-PT" sz="1600">
                <a:latin typeface="Arial" charset="0"/>
              </a:rPr>
              <a:t> é utilizado para ‘conectar’ a aplicação a uma base de dados. Uma sessão típica de acesso a uma base de dados segue o padrão abaixo</a:t>
            </a:r>
            <a:r>
              <a:rPr lang="pt-PT" sz="1400">
                <a:latin typeface="Arial" charset="0"/>
              </a:rPr>
              <a:t>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D35DD50-5D5D-3E4C-9237-FE36DDD880E2}"/>
              </a:ext>
            </a:extLst>
          </p:cNvPr>
          <p:cNvSpPr txBox="1">
            <a:spLocks/>
          </p:cNvSpPr>
          <p:nvPr/>
        </p:nvSpPr>
        <p:spPr bwMode="auto">
          <a:xfrm>
            <a:off x="162452" y="96073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800" b="1" err="1">
                <a:latin typeface="Helvetica" charset="0"/>
                <a:cs typeface="Helvetica" charset="0"/>
              </a:rPr>
              <a:t>Abrir</a:t>
            </a:r>
            <a:r>
              <a:rPr lang="en-US" sz="2800" b="1">
                <a:latin typeface="Helvetica" charset="0"/>
                <a:cs typeface="Helvetica" charset="0"/>
              </a:rPr>
              <a:t> </a:t>
            </a:r>
            <a:r>
              <a:rPr lang="en-US" sz="2800" b="1" err="1">
                <a:latin typeface="Helvetica" charset="0"/>
                <a:cs typeface="Helvetica" charset="0"/>
              </a:rPr>
              <a:t>uma</a:t>
            </a:r>
            <a:r>
              <a:rPr lang="en-US" sz="2800" b="1">
                <a:latin typeface="Helvetica" charset="0"/>
                <a:cs typeface="Helvetica" charset="0"/>
              </a:rPr>
              <a:t> </a:t>
            </a:r>
            <a:r>
              <a:rPr lang="en-US" sz="2800" b="1" err="1">
                <a:latin typeface="Helvetica" charset="0"/>
                <a:cs typeface="Helvetica" charset="0"/>
              </a:rPr>
              <a:t>conexão</a:t>
            </a:r>
            <a:r>
              <a:rPr lang="en-US" sz="2800" b="1">
                <a:latin typeface="Helvetica" charset="0"/>
                <a:cs typeface="Helvetica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831B85-0E21-F749-AABC-91E8EF42E601}"/>
              </a:ext>
            </a:extLst>
          </p:cNvPr>
          <p:cNvSpPr/>
          <p:nvPr/>
        </p:nvSpPr>
        <p:spPr>
          <a:xfrm>
            <a:off x="875718" y="2587423"/>
            <a:ext cx="7481463" cy="33706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1600"/>
              <a:t>...</a:t>
            </a:r>
          </a:p>
          <a:p>
            <a:pPr>
              <a:lnSpc>
                <a:spcPct val="150000"/>
              </a:lnSpc>
            </a:pPr>
            <a:r>
              <a:rPr lang="en-US" sz="1600"/>
              <a:t>String </a:t>
            </a:r>
            <a:r>
              <a:rPr lang="en-US" sz="1600" err="1"/>
              <a:t>url</a:t>
            </a:r>
            <a:r>
              <a:rPr lang="en-US" sz="1600"/>
              <a:t>= new string (</a:t>
            </a:r>
            <a:r>
              <a:rPr lang="en-GB" sz="1600"/>
              <a:t>"</a:t>
            </a:r>
            <a:r>
              <a:rPr lang="en-GB" sz="1600" err="1"/>
              <a:t>jdbc:oracle:thin</a:t>
            </a:r>
            <a:r>
              <a:rPr lang="en-GB" sz="1600"/>
              <a:t>://@vsrvbd1.dei.isep.ipp.pt:1521/</a:t>
            </a:r>
            <a:r>
              <a:rPr lang="en-GB" sz="1600" err="1"/>
              <a:t>pdborcl</a:t>
            </a:r>
            <a:r>
              <a:rPr lang="en-US" sz="1600">
                <a:cs typeface="Arial" charset="0"/>
              </a:rPr>
              <a:t>", </a:t>
            </a:r>
            <a:r>
              <a:rPr lang="en-US" sz="1600" err="1">
                <a:cs typeface="Arial" charset="0"/>
              </a:rPr>
              <a:t>userid</a:t>
            </a:r>
            <a:r>
              <a:rPr lang="en-US" sz="1600">
                <a:cs typeface="Arial" charset="0"/>
              </a:rPr>
              <a:t>, </a:t>
            </a:r>
            <a:r>
              <a:rPr lang="en-US" sz="1600" err="1">
                <a:cs typeface="Arial" charset="0"/>
              </a:rPr>
              <a:t>passwd</a:t>
            </a:r>
            <a:r>
              <a:rPr lang="en-US" sz="1600">
                <a:cs typeface="Arial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err="1">
                <a:cs typeface="Arial" charset="0"/>
              </a:rPr>
              <a:t>OracleDataSource</a:t>
            </a:r>
            <a:r>
              <a:rPr lang="en-US" sz="1600">
                <a:cs typeface="Arial" charset="0"/>
              </a:rPr>
              <a:t> ds= new </a:t>
            </a:r>
            <a:r>
              <a:rPr lang="en-US" sz="1600" err="1">
                <a:cs typeface="Arial" charset="0"/>
              </a:rPr>
              <a:t>OracleDataSource</a:t>
            </a:r>
            <a:r>
              <a:rPr lang="en-US" sz="1600">
                <a:cs typeface="Arial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600" err="1">
                <a:cs typeface="Arial" charset="0"/>
              </a:rPr>
              <a:t>Ds.setURL</a:t>
            </a:r>
            <a:r>
              <a:rPr lang="en-US" sz="1600">
                <a:cs typeface="Arial" charset="0"/>
              </a:rPr>
              <a:t>(</a:t>
            </a:r>
            <a:r>
              <a:rPr lang="en-US" sz="1600" err="1">
                <a:cs typeface="Arial" charset="0"/>
              </a:rPr>
              <a:t>url</a:t>
            </a:r>
            <a:r>
              <a:rPr lang="en-US" sz="1600">
                <a:cs typeface="Arial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FF0000"/>
                </a:solidFill>
                <a:cs typeface="Arial" charset="0"/>
              </a:rPr>
              <a:t>Connection con</a:t>
            </a:r>
            <a:r>
              <a:rPr lang="en-US" sz="1600">
                <a:cs typeface="Arial" charset="0"/>
              </a:rPr>
              <a:t> = </a:t>
            </a:r>
            <a:r>
              <a:rPr lang="en-US" sz="1600" err="1">
                <a:cs typeface="Arial" charset="0"/>
              </a:rPr>
              <a:t>ds.getconnection</a:t>
            </a:r>
            <a:r>
              <a:rPr lang="en-US" sz="1600">
                <a:cs typeface="Arial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600">
                <a:cs typeface="Arial" charset="0"/>
              </a:rPr>
              <a:t>……….</a:t>
            </a:r>
            <a:endParaRPr lang="en-US" sz="1600"/>
          </a:p>
          <a:p>
            <a:pPr>
              <a:lnSpc>
                <a:spcPct val="150000"/>
              </a:lnSpc>
              <a:defRPr/>
            </a:pPr>
            <a:endParaRPr lang="en-US" sz="1600"/>
          </a:p>
          <a:p>
            <a:pPr>
              <a:lnSpc>
                <a:spcPct val="150000"/>
              </a:lnSpc>
              <a:defRPr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75989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026A-FA87-334B-8E52-F1FBA04B5976}"/>
              </a:ext>
            </a:extLst>
          </p:cNvPr>
          <p:cNvSpPr>
            <a:spLocks noGrp="1"/>
          </p:cNvSpPr>
          <p:nvPr/>
        </p:nvSpPr>
        <p:spPr bwMode="auto">
          <a:xfrm>
            <a:off x="228600" y="92062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en-US" sz="28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5257B-10A3-4D43-B9E4-74642F29C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4" y="1178984"/>
            <a:ext cx="8456612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Monotype Sorts" charset="0"/>
              <a:buNone/>
            </a:pPr>
            <a:endParaRPr lang="en-US" sz="1600"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945407-C3F1-D840-A2B3-3C4DE3FA3E2E}"/>
              </a:ext>
            </a:extLst>
          </p:cNvPr>
          <p:cNvSpPr/>
          <p:nvPr/>
        </p:nvSpPr>
        <p:spPr>
          <a:xfrm>
            <a:off x="570706" y="1490533"/>
            <a:ext cx="8001000" cy="50167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package </a:t>
            </a:r>
            <a:r>
              <a:rPr 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demojdbc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java.sql.ResultSet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java.sql.SQLException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TesteDataHandler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    public static void main(String[] </a:t>
            </a:r>
            <a:r>
              <a:rPr 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DataHandler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dh = null;</a:t>
            </a:r>
          </a:p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          try {</a:t>
            </a:r>
          </a:p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              // URL da BD a </a:t>
            </a:r>
            <a:r>
              <a:rPr 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usar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</a:p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en-US" sz="1600" b="1"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US" sz="1600" b="1" err="1">
                <a:latin typeface="Calibri" panose="020F0502020204030204" pitchFamily="34" charset="0"/>
                <a:cs typeface="Calibri" panose="020F0502020204030204" pitchFamily="34" charset="0"/>
              </a:rPr>
              <a:t>jdbcUrl</a:t>
            </a:r>
            <a:r>
              <a:rPr lang="en-US" sz="1600" b="1">
                <a:latin typeface="Calibri" panose="020F0502020204030204" pitchFamily="34" charset="0"/>
                <a:cs typeface="Calibri" panose="020F0502020204030204" pitchFamily="34" charset="0"/>
              </a:rPr>
              <a:t> = "</a:t>
            </a:r>
            <a:r>
              <a:rPr lang="en-US" sz="1600" b="1" err="1">
                <a:latin typeface="Calibri" panose="020F0502020204030204" pitchFamily="34" charset="0"/>
                <a:cs typeface="Calibri" panose="020F0502020204030204" pitchFamily="34" charset="0"/>
              </a:rPr>
              <a:t>jdbc:oracle:thin</a:t>
            </a:r>
            <a:r>
              <a:rPr lang="en-US" sz="1600" b="1">
                <a:latin typeface="Calibri" panose="020F0502020204030204" pitchFamily="34" charset="0"/>
                <a:cs typeface="Calibri" panose="020F0502020204030204" pitchFamily="34" charset="0"/>
              </a:rPr>
              <a:t>://@vsrvbd1.dei.isep.ipp.pt:1521/</a:t>
            </a:r>
            <a:r>
              <a:rPr lang="en-US" sz="1600" b="1" err="1">
                <a:latin typeface="Calibri" panose="020F0502020204030204" pitchFamily="34" charset="0"/>
                <a:cs typeface="Calibri" panose="020F0502020204030204" pitchFamily="34" charset="0"/>
              </a:rPr>
              <a:t>pdborcl</a:t>
            </a:r>
            <a:r>
              <a:rPr lang="en-US" sz="1600" b="1">
                <a:latin typeface="Calibri" panose="020F0502020204030204" pitchFamily="34" charset="0"/>
                <a:cs typeface="Calibri" panose="020F0502020204030204" pitchFamily="34" charset="0"/>
              </a:rPr>
              <a:t>";</a:t>
            </a:r>
          </a:p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             //</a:t>
            </a:r>
            <a:r>
              <a:rPr 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Credenciais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utilizador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da BD.</a:t>
            </a:r>
          </a:p>
          <a:p>
            <a:pPr lvl="1"/>
            <a:r>
              <a:rPr lang="en-US" sz="1600" b="1">
                <a:latin typeface="Calibri" panose="020F0502020204030204" pitchFamily="34" charset="0"/>
                <a:cs typeface="Calibri" panose="020F0502020204030204" pitchFamily="34" charset="0"/>
              </a:rPr>
              <a:t>String username = "nmf2";</a:t>
            </a:r>
          </a:p>
          <a:p>
            <a:pPr lvl="1"/>
            <a:r>
              <a:rPr lang="en-US" sz="1600" b="1">
                <a:latin typeface="Calibri" panose="020F0502020204030204" pitchFamily="34" charset="0"/>
                <a:cs typeface="Calibri" panose="020F0502020204030204" pitchFamily="34" charset="0"/>
              </a:rPr>
              <a:t>String password = "testes";</a:t>
            </a:r>
          </a:p>
          <a:p>
            <a:pPr lvl="1"/>
            <a:r>
              <a:rPr lang="en-US" sz="16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dh = new </a:t>
            </a:r>
            <a:r>
              <a:rPr lang="en-US" sz="1600" b="1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DataHandler</a:t>
            </a:r>
            <a:r>
              <a:rPr lang="en-US" sz="16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jdbcUrl</a:t>
            </a:r>
            <a:r>
              <a:rPr lang="en-US" sz="16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username, password);</a:t>
            </a:r>
          </a:p>
          <a:p>
            <a:pPr lvl="1"/>
            <a:r>
              <a:rPr 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("\</a:t>
            </a:r>
            <a:r>
              <a:rPr 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nEstabelecer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ligação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à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BD...");</a:t>
            </a:r>
          </a:p>
          <a:p>
            <a:pPr lvl="1"/>
            <a:r>
              <a:rPr lang="en-US" sz="1600" b="1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dh.openConnection</a:t>
            </a:r>
            <a:r>
              <a:rPr lang="en-US" sz="16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("\t... </a:t>
            </a:r>
            <a:r>
              <a:rPr 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Ligação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obtida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.");</a:t>
            </a:r>
          </a:p>
          <a:p>
            <a:pPr lvl="1"/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………..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28A90D-5172-8C44-86A6-2113134FA0DE}"/>
              </a:ext>
            </a:extLst>
          </p:cNvPr>
          <p:cNvCxnSpPr/>
          <p:nvPr/>
        </p:nvCxnSpPr>
        <p:spPr>
          <a:xfrm flipH="1">
            <a:off x="5943600" y="5334000"/>
            <a:ext cx="1676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2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A38A83-D48F-A441-9839-29D1235252A2}"/>
              </a:ext>
            </a:extLst>
          </p:cNvPr>
          <p:cNvSpPr/>
          <p:nvPr/>
        </p:nvSpPr>
        <p:spPr>
          <a:xfrm>
            <a:off x="381000" y="879604"/>
            <a:ext cx="8669215" cy="60016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/>
              <a:t>package </a:t>
            </a:r>
            <a:r>
              <a:rPr lang="en-US" sz="1200" err="1"/>
              <a:t>demojdbc</a:t>
            </a:r>
            <a:r>
              <a:rPr lang="en-US" sz="1200"/>
              <a:t>;</a:t>
            </a:r>
          </a:p>
          <a:p>
            <a:endParaRPr lang="en-US" sz="1200"/>
          </a:p>
          <a:p>
            <a:r>
              <a:rPr lang="en-US" sz="1200"/>
              <a:t>import </a:t>
            </a:r>
            <a:r>
              <a:rPr lang="en-US" sz="1200" err="1"/>
              <a:t>java.sql.CallableStatement</a:t>
            </a:r>
            <a:r>
              <a:rPr lang="en-US" sz="1200"/>
              <a:t>;</a:t>
            </a:r>
          </a:p>
          <a:p>
            <a:r>
              <a:rPr lang="en-US" sz="1200"/>
              <a:t>import </a:t>
            </a:r>
            <a:r>
              <a:rPr lang="en-US" sz="1200" err="1"/>
              <a:t>java.sql.Connection</a:t>
            </a:r>
            <a:r>
              <a:rPr lang="en-US" sz="1200"/>
              <a:t>;</a:t>
            </a:r>
          </a:p>
          <a:p>
            <a:r>
              <a:rPr lang="en-US" sz="1200"/>
              <a:t>import </a:t>
            </a:r>
            <a:r>
              <a:rPr lang="en-US" sz="1200" err="1"/>
              <a:t>java.sql.ResultSet</a:t>
            </a:r>
            <a:r>
              <a:rPr lang="en-US" sz="1200"/>
              <a:t>;</a:t>
            </a:r>
          </a:p>
          <a:p>
            <a:r>
              <a:rPr lang="en-US" sz="1200"/>
              <a:t>import </a:t>
            </a:r>
            <a:r>
              <a:rPr lang="en-US" sz="1200" err="1"/>
              <a:t>java.sql.SQLException</a:t>
            </a:r>
            <a:r>
              <a:rPr lang="en-US" sz="1200"/>
              <a:t>;</a:t>
            </a:r>
          </a:p>
          <a:p>
            <a:r>
              <a:rPr lang="en-US" sz="1200"/>
              <a:t>import </a:t>
            </a:r>
            <a:r>
              <a:rPr lang="en-US" sz="1200" err="1"/>
              <a:t>oracle.jdbc.OracleTypes</a:t>
            </a:r>
            <a:r>
              <a:rPr lang="en-US" sz="1200"/>
              <a:t>;</a:t>
            </a:r>
          </a:p>
          <a:p>
            <a:r>
              <a:rPr lang="en-US" sz="1200"/>
              <a:t>import </a:t>
            </a:r>
            <a:r>
              <a:rPr lang="en-US" sz="1200" err="1"/>
              <a:t>oracle.jdbc.pool.OracleDataSource</a:t>
            </a:r>
            <a:r>
              <a:rPr lang="en-US" sz="1200"/>
              <a:t>;</a:t>
            </a:r>
          </a:p>
          <a:p>
            <a:endParaRPr lang="en-US" sz="1200"/>
          </a:p>
          <a:p>
            <a:r>
              <a:rPr lang="en-US" sz="1200" b="1"/>
              <a:t>public class </a:t>
            </a:r>
            <a:r>
              <a:rPr lang="en-US" sz="1200" b="1" err="1"/>
              <a:t>DataHandler</a:t>
            </a:r>
            <a:r>
              <a:rPr lang="en-US" sz="1200" b="1"/>
              <a:t> </a:t>
            </a:r>
            <a:r>
              <a:rPr lang="en-US" sz="1200"/>
              <a:t>{</a:t>
            </a:r>
          </a:p>
          <a:p>
            <a:r>
              <a:rPr lang="en-US" sz="1200"/>
              <a:t>    private Connection connection;</a:t>
            </a:r>
          </a:p>
          <a:p>
            <a:r>
              <a:rPr lang="en-US" sz="1200"/>
              <a:t>    private </a:t>
            </a:r>
            <a:r>
              <a:rPr lang="en-US" sz="1200" err="1"/>
              <a:t>CallableStatement</a:t>
            </a:r>
            <a:r>
              <a:rPr lang="en-US" sz="1200"/>
              <a:t> </a:t>
            </a:r>
            <a:r>
              <a:rPr lang="en-US" sz="1200" err="1"/>
              <a:t>callStmt</a:t>
            </a:r>
            <a:r>
              <a:rPr lang="en-US" sz="1200"/>
              <a:t>;</a:t>
            </a:r>
          </a:p>
          <a:p>
            <a:r>
              <a:rPr lang="en-US" sz="1200"/>
              <a:t>    private </a:t>
            </a:r>
            <a:r>
              <a:rPr lang="en-US" sz="1200" err="1"/>
              <a:t>ResultSet</a:t>
            </a:r>
            <a:r>
              <a:rPr lang="en-US" sz="1200"/>
              <a:t> </a:t>
            </a:r>
            <a:r>
              <a:rPr lang="en-US" sz="1200" err="1"/>
              <a:t>rSet</a:t>
            </a:r>
            <a:r>
              <a:rPr lang="en-US" sz="1200"/>
              <a:t>;</a:t>
            </a:r>
          </a:p>
          <a:p>
            <a:endParaRPr lang="en-US" sz="1200"/>
          </a:p>
          <a:p>
            <a:r>
              <a:rPr lang="en-US" sz="1200"/>
              <a:t>    </a:t>
            </a:r>
            <a:r>
              <a:rPr lang="en-US" sz="1200" b="1"/>
              <a:t>public </a:t>
            </a:r>
            <a:r>
              <a:rPr lang="en-US" sz="1200" b="1" err="1"/>
              <a:t>DataHandler</a:t>
            </a:r>
            <a:r>
              <a:rPr lang="en-US" sz="1200"/>
              <a:t>(String </a:t>
            </a:r>
            <a:r>
              <a:rPr lang="en-US" sz="1200" err="1"/>
              <a:t>jdbcUrl</a:t>
            </a:r>
            <a:r>
              <a:rPr lang="en-US" sz="1200"/>
              <a:t>, String username, String password) {</a:t>
            </a:r>
          </a:p>
          <a:p>
            <a:r>
              <a:rPr lang="en-US" sz="1200"/>
              <a:t>        </a:t>
            </a:r>
            <a:r>
              <a:rPr lang="en-US" sz="1200" err="1"/>
              <a:t>this.jdbcUrl</a:t>
            </a:r>
            <a:r>
              <a:rPr lang="en-US" sz="1200"/>
              <a:t> = </a:t>
            </a:r>
            <a:r>
              <a:rPr lang="en-US" sz="1200" err="1"/>
              <a:t>jdbcUrl</a:t>
            </a:r>
            <a:r>
              <a:rPr lang="en-US" sz="1200"/>
              <a:t>;</a:t>
            </a:r>
          </a:p>
          <a:p>
            <a:r>
              <a:rPr lang="en-US" sz="1200"/>
              <a:t>        </a:t>
            </a:r>
            <a:r>
              <a:rPr lang="en-US" sz="1200" err="1"/>
              <a:t>this.username</a:t>
            </a:r>
            <a:r>
              <a:rPr lang="en-US" sz="1200"/>
              <a:t> = username;</a:t>
            </a:r>
          </a:p>
          <a:p>
            <a:r>
              <a:rPr lang="en-US" sz="1200"/>
              <a:t>        </a:t>
            </a:r>
            <a:r>
              <a:rPr lang="en-US" sz="1200" err="1"/>
              <a:t>this.password</a:t>
            </a:r>
            <a:r>
              <a:rPr lang="en-US" sz="1200"/>
              <a:t> = password;</a:t>
            </a:r>
          </a:p>
          <a:p>
            <a:r>
              <a:rPr lang="en-US" sz="1200"/>
              <a:t>        connection = null;</a:t>
            </a:r>
          </a:p>
          <a:p>
            <a:r>
              <a:rPr lang="en-US" sz="1200"/>
              <a:t>        </a:t>
            </a:r>
            <a:r>
              <a:rPr lang="en-US" sz="1200" err="1"/>
              <a:t>callStmt</a:t>
            </a:r>
            <a:r>
              <a:rPr lang="en-US" sz="1200"/>
              <a:t> = null;</a:t>
            </a:r>
          </a:p>
          <a:p>
            <a:r>
              <a:rPr lang="en-US" sz="1200"/>
              <a:t>        </a:t>
            </a:r>
            <a:r>
              <a:rPr lang="en-US" sz="1200" err="1"/>
              <a:t>rSet</a:t>
            </a:r>
            <a:r>
              <a:rPr lang="en-US" sz="1200"/>
              <a:t> = null;</a:t>
            </a:r>
          </a:p>
          <a:p>
            <a:r>
              <a:rPr lang="en-US" sz="1200"/>
              <a:t>    }</a:t>
            </a:r>
          </a:p>
          <a:p>
            <a:endParaRPr lang="en-US" sz="1200"/>
          </a:p>
          <a:p>
            <a:r>
              <a:rPr lang="en-US" sz="1200"/>
              <a:t>    /**</a:t>
            </a:r>
          </a:p>
          <a:p>
            <a:r>
              <a:rPr lang="en-US" sz="1200"/>
              <a:t>    * </a:t>
            </a:r>
            <a:r>
              <a:rPr lang="en-US" sz="1200" err="1"/>
              <a:t>Estabelece</a:t>
            </a:r>
            <a:r>
              <a:rPr lang="en-US" sz="1200"/>
              <a:t> a </a:t>
            </a:r>
            <a:r>
              <a:rPr lang="en-US" sz="1200" err="1"/>
              <a:t>ligação</a:t>
            </a:r>
            <a:r>
              <a:rPr lang="en-US" sz="1200"/>
              <a:t> </a:t>
            </a:r>
            <a:r>
              <a:rPr lang="en-US" sz="1200" err="1"/>
              <a:t>à</a:t>
            </a:r>
            <a:r>
              <a:rPr lang="en-US" sz="1200"/>
              <a:t> BD.</a:t>
            </a:r>
          </a:p>
          <a:p>
            <a:r>
              <a:rPr lang="en-US" sz="1200"/>
              <a:t>    </a:t>
            </a:r>
            <a:r>
              <a:rPr lang="en-US" sz="1200" b="1"/>
              <a:t>public void </a:t>
            </a:r>
            <a:r>
              <a:rPr lang="en-US" sz="1200" b="1" err="1"/>
              <a:t>openConnection</a:t>
            </a:r>
            <a:r>
              <a:rPr lang="en-US" sz="1200" b="1"/>
              <a:t>() throws </a:t>
            </a:r>
            <a:r>
              <a:rPr lang="en-US" sz="1200" b="1" err="1"/>
              <a:t>SQLException</a:t>
            </a:r>
            <a:r>
              <a:rPr lang="en-US" sz="1200" b="1"/>
              <a:t> {</a:t>
            </a:r>
          </a:p>
          <a:p>
            <a:r>
              <a:rPr lang="en-US" sz="1200" b="1"/>
              <a:t>        </a:t>
            </a:r>
            <a:r>
              <a:rPr lang="en-US" sz="1200" b="1" err="1"/>
              <a:t>OracleDataSource</a:t>
            </a:r>
            <a:r>
              <a:rPr lang="en-US" sz="1200" b="1"/>
              <a:t> ds = new </a:t>
            </a:r>
            <a:r>
              <a:rPr lang="en-US" sz="1200" b="1" err="1"/>
              <a:t>OracleDataSource</a:t>
            </a:r>
            <a:r>
              <a:rPr lang="en-US" sz="1200" b="1"/>
              <a:t>();</a:t>
            </a:r>
          </a:p>
          <a:p>
            <a:r>
              <a:rPr lang="en-US" sz="1200" b="1"/>
              <a:t>        </a:t>
            </a:r>
            <a:r>
              <a:rPr lang="en-US" sz="1200" b="1" err="1"/>
              <a:t>ds.setURL</a:t>
            </a:r>
            <a:r>
              <a:rPr lang="en-US" sz="1200" b="1"/>
              <a:t>(</a:t>
            </a:r>
            <a:r>
              <a:rPr lang="en-US" sz="1200" b="1" err="1"/>
              <a:t>jdbcUrl</a:t>
            </a:r>
            <a:r>
              <a:rPr lang="en-US" sz="1200" b="1"/>
              <a:t>);</a:t>
            </a:r>
          </a:p>
          <a:p>
            <a:r>
              <a:rPr lang="en-US" sz="1200" b="1"/>
              <a:t>        connection = </a:t>
            </a:r>
            <a:r>
              <a:rPr lang="en-US" sz="1200" b="1" err="1"/>
              <a:t>ds.getConnection</a:t>
            </a:r>
            <a:r>
              <a:rPr lang="en-US" sz="1200" b="1"/>
              <a:t>(username, password);</a:t>
            </a:r>
          </a:p>
          <a:p>
            <a:r>
              <a:rPr lang="en-US" sz="1200"/>
              <a:t>    }</a:t>
            </a:r>
          </a:p>
          <a:p>
            <a:r>
              <a:rPr lang="en-US" sz="1200"/>
              <a:t>…..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F30561BC-206F-EB4F-A441-BCC8B7C8989D}"/>
              </a:ext>
            </a:extLst>
          </p:cNvPr>
          <p:cNvSpPr/>
          <p:nvPr/>
        </p:nvSpPr>
        <p:spPr>
          <a:xfrm rot="19428494">
            <a:off x="4786653" y="4743346"/>
            <a:ext cx="1026704" cy="576128"/>
          </a:xfrm>
          <a:prstGeom prst="leftArrow">
            <a:avLst>
              <a:gd name="adj1" fmla="val 21627"/>
              <a:gd name="adj2" fmla="val 50000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9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2161-275F-BB46-8A2F-DDDD1C79E91A}"/>
              </a:ext>
            </a:extLst>
          </p:cNvPr>
          <p:cNvSpPr>
            <a:spLocks noGrp="1"/>
          </p:cNvSpPr>
          <p:nvPr/>
        </p:nvSpPr>
        <p:spPr bwMode="auto">
          <a:xfrm>
            <a:off x="228600" y="993775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marL="342900" indent="-342900"/>
            <a:r>
              <a:rPr lang="pt-PT" sz="28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Criar um objeto “</a:t>
            </a:r>
            <a:r>
              <a:rPr lang="pt-PT" altLang="ja-JP" sz="2800" b="1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  <a:r>
              <a:rPr lang="pt-PT" sz="28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br>
              <a:rPr lang="pt-PT" altLang="ja-JP" sz="28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71C6-DE4F-074D-A111-6EC03A93BDDD}"/>
              </a:ext>
            </a:extLst>
          </p:cNvPr>
          <p:cNvSpPr>
            <a:spLocks noGrp="1"/>
          </p:cNvSpPr>
          <p:nvPr/>
        </p:nvSpPr>
        <p:spPr bwMode="auto">
          <a:xfrm>
            <a:off x="457200" y="1634331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PT" sz="1600">
                <a:latin typeface="Arial" charset="0"/>
                <a:cs typeface="Arial" charset="0"/>
              </a:rPr>
              <a:t>O objeto </a:t>
            </a:r>
            <a:r>
              <a:rPr lang="pt-PT" sz="1600" err="1">
                <a:latin typeface="Arial" charset="0"/>
                <a:cs typeface="Arial" charset="0"/>
              </a:rPr>
              <a:t>Statement</a:t>
            </a:r>
            <a:r>
              <a:rPr lang="pt-PT" sz="1600">
                <a:latin typeface="Arial" charset="0"/>
                <a:cs typeface="Arial" charset="0"/>
              </a:rPr>
              <a:t> é utilizado para a execução de comandos SQL através do </a:t>
            </a:r>
            <a:r>
              <a:rPr lang="pt-PT" sz="1600" err="1">
                <a:latin typeface="Arial" charset="0"/>
                <a:cs typeface="Arial" charset="0"/>
              </a:rPr>
              <a:t>driver</a:t>
            </a:r>
            <a:r>
              <a:rPr lang="pt-PT" sz="1600">
                <a:latin typeface="Arial" charset="0"/>
                <a:cs typeface="Arial" charset="0"/>
              </a:rPr>
              <a:t> da base de dados. Os comandos SQL são passados ao objeto </a:t>
            </a:r>
            <a:r>
              <a:rPr lang="pt-PT" sz="1600" err="1">
                <a:latin typeface="Arial" charset="0"/>
                <a:cs typeface="Arial" charset="0"/>
              </a:rPr>
              <a:t>Statement</a:t>
            </a:r>
            <a:r>
              <a:rPr lang="pt-PT" sz="1600">
                <a:latin typeface="Arial" charset="0"/>
                <a:cs typeface="Arial" charset="0"/>
              </a:rPr>
              <a:t> como </a:t>
            </a:r>
            <a:r>
              <a:rPr lang="pt-PT" sz="1600" err="1">
                <a:latin typeface="Arial" charset="0"/>
                <a:cs typeface="Arial" charset="0"/>
              </a:rPr>
              <a:t>strings</a:t>
            </a:r>
            <a:r>
              <a:rPr lang="pt-PT" sz="1600">
                <a:latin typeface="Arial" charset="0"/>
                <a:cs typeface="Arial" charset="0"/>
              </a:rPr>
              <a:t>. </a:t>
            </a:r>
          </a:p>
          <a:p>
            <a:r>
              <a:rPr lang="pt-PT" sz="1600">
                <a:latin typeface="Arial" charset="0"/>
              </a:rPr>
              <a:t>Suporta os </a:t>
            </a:r>
            <a:r>
              <a:rPr lang="pt-PT" sz="1600" err="1">
                <a:latin typeface="Arial" charset="0"/>
              </a:rPr>
              <a:t>métodos</a:t>
            </a:r>
            <a:r>
              <a:rPr lang="pt-PT" sz="1600">
                <a:latin typeface="Arial" charset="0"/>
              </a:rPr>
              <a:t> </a:t>
            </a:r>
          </a:p>
          <a:p>
            <a:pPr lvl="1"/>
            <a:r>
              <a:rPr lang="pt-PT" sz="1600" b="1" err="1">
                <a:latin typeface="Arial" charset="0"/>
              </a:rPr>
              <a:t>executeUpdate</a:t>
            </a:r>
            <a:r>
              <a:rPr lang="pt-PT" sz="1600" b="1">
                <a:latin typeface="Arial" charset="0"/>
              </a:rPr>
              <a:t>()</a:t>
            </a:r>
            <a:r>
              <a:rPr lang="pt-PT" sz="1600" b="1">
                <a:solidFill>
                  <a:srgbClr val="FF0000"/>
                </a:solidFill>
                <a:latin typeface="Arial" charset="0"/>
              </a:rPr>
              <a:t>:</a:t>
            </a:r>
            <a:r>
              <a:rPr lang="pt-PT" sz="1600">
                <a:latin typeface="Arial" charset="0"/>
              </a:rPr>
              <a:t>usado para operações que causam alteração na base de dados (</a:t>
            </a:r>
            <a:r>
              <a:rPr lang="pt-PT" sz="1600" err="1">
                <a:latin typeface="Arial" charset="0"/>
              </a:rPr>
              <a:t>create</a:t>
            </a:r>
            <a:r>
              <a:rPr lang="pt-PT" sz="1600">
                <a:latin typeface="Arial" charset="0"/>
              </a:rPr>
              <a:t>, </a:t>
            </a:r>
            <a:r>
              <a:rPr lang="pt-PT" sz="1600" err="1">
                <a:latin typeface="Arial" charset="0"/>
              </a:rPr>
              <a:t>update</a:t>
            </a:r>
            <a:r>
              <a:rPr lang="pt-PT" sz="1600">
                <a:latin typeface="Arial" charset="0"/>
              </a:rPr>
              <a:t>, </a:t>
            </a:r>
            <a:r>
              <a:rPr lang="pt-PT" sz="1600" err="1">
                <a:latin typeface="Arial" charset="0"/>
              </a:rPr>
              <a:t>insert</a:t>
            </a:r>
            <a:r>
              <a:rPr lang="pt-PT" sz="1600">
                <a:latin typeface="Arial" charset="0"/>
              </a:rPr>
              <a:t>, etc.) </a:t>
            </a:r>
          </a:p>
          <a:p>
            <a:pPr lvl="1"/>
            <a:r>
              <a:rPr lang="pt-PT" sz="1600" b="1" err="1">
                <a:solidFill>
                  <a:srgbClr val="000000"/>
                </a:solidFill>
                <a:latin typeface="Arial" charset="0"/>
              </a:rPr>
              <a:t>executeQuery</a:t>
            </a:r>
            <a:r>
              <a:rPr lang="pt-PT" sz="1600" b="1">
                <a:solidFill>
                  <a:srgbClr val="000000"/>
                </a:solidFill>
                <a:latin typeface="Arial" charset="0"/>
              </a:rPr>
              <a:t>()</a:t>
            </a:r>
            <a:r>
              <a:rPr lang="pt-PT" sz="1600" b="1">
                <a:solidFill>
                  <a:srgbClr val="FF0000"/>
                </a:solidFill>
                <a:latin typeface="Arial" charset="0"/>
              </a:rPr>
              <a:t>: </a:t>
            </a:r>
            <a:r>
              <a:rPr lang="pt-PT" sz="1600">
                <a:latin typeface="Arial" charset="0"/>
              </a:rPr>
              <a:t>usado em operações de consulta à base de dados. </a:t>
            </a:r>
          </a:p>
          <a:p>
            <a:endParaRPr lang="pt-PT" sz="1800">
              <a:latin typeface="Arial" charset="0"/>
              <a:cs typeface="Arial" charset="0"/>
            </a:endParaRPr>
          </a:p>
          <a:p>
            <a:endParaRPr lang="pt-PT" sz="1800">
              <a:latin typeface="Arial" charset="0"/>
              <a:cs typeface="Arial" charset="0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A26D958B-D056-9E42-BE73-EA76D3203EDC}"/>
              </a:ext>
            </a:extLst>
          </p:cNvPr>
          <p:cNvSpPr txBox="1"/>
          <p:nvPr/>
        </p:nvSpPr>
        <p:spPr>
          <a:xfrm>
            <a:off x="778932" y="3980650"/>
            <a:ext cx="7488767" cy="2124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insertString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= "insert into </a:t>
            </a:r>
            <a:r>
              <a:rPr 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Alunos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values”  + </a:t>
            </a:r>
          </a:p>
          <a:p>
            <a:pPr>
              <a:defRPr/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		  ”(01,’José da Silva’,’44.444.444’)”; </a:t>
            </a:r>
          </a:p>
          <a:p>
            <a:pPr>
              <a:defRPr/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try { </a:t>
            </a:r>
            <a:endParaRPr lang="en-US" sz="16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sz="1600" b="1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Statement </a:t>
            </a:r>
            <a:r>
              <a:rPr lang="en-US" sz="1600" b="1" i="1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stmt</a:t>
            </a:r>
            <a:r>
              <a:rPr lang="en-US" sz="1600" b="1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600" b="1" i="1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con.createStatement</a:t>
            </a:r>
            <a:r>
              <a:rPr lang="en-US" sz="1600" b="1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</a:p>
          <a:p>
            <a:pPr lvl="1">
              <a:defRPr/>
            </a:pPr>
            <a:r>
              <a:rPr lang="en-US" sz="1600" b="1" i="1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stmt</a:t>
            </a:r>
            <a:r>
              <a:rPr lang="en-US" sz="1600" i="1" err="1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600" b="1" i="1" err="1">
                <a:solidFill>
                  <a:srgbClr val="0000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executeUpdate</a:t>
            </a:r>
            <a:r>
              <a:rPr lang="en-US" sz="1600" i="1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i="1" err="1">
                <a:latin typeface="Calibri" panose="020F0502020204030204" pitchFamily="34" charset="0"/>
                <a:cs typeface="Calibri" panose="020F0502020204030204" pitchFamily="34" charset="0"/>
              </a:rPr>
              <a:t>insertString</a:t>
            </a:r>
            <a:r>
              <a:rPr lang="en-US" sz="1600" i="1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1">
              <a:defRPr/>
            </a:pPr>
            <a:r>
              <a:rPr lang="en-US" sz="16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stmt</a:t>
            </a:r>
            <a:r>
              <a:rPr lang="en-US" sz="1600" i="1" err="1">
                <a:latin typeface="Calibri" panose="020F0502020204030204" pitchFamily="34" charset="0"/>
                <a:cs typeface="Calibri" panose="020F0502020204030204" pitchFamily="34" charset="0"/>
              </a:rPr>
              <a:t>.close</a:t>
            </a:r>
            <a:r>
              <a:rPr lang="en-US" sz="1600" i="1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} catch(</a:t>
            </a:r>
            <a:r>
              <a:rPr 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SQLException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ex) { ... } </a:t>
            </a:r>
          </a:p>
        </p:txBody>
      </p:sp>
    </p:spTree>
    <p:extLst>
      <p:ext uri="{BB962C8B-B14F-4D97-AF65-F5344CB8AC3E}">
        <p14:creationId xmlns:p14="http://schemas.microsoft.com/office/powerpoint/2010/main" val="77439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AC73F6-1AE5-E14E-8815-3824CC3AB2B0}"/>
              </a:ext>
            </a:extLst>
          </p:cNvPr>
          <p:cNvSpPr>
            <a:spLocks noGrp="1"/>
          </p:cNvSpPr>
          <p:nvPr/>
        </p:nvSpPr>
        <p:spPr bwMode="auto">
          <a:xfrm>
            <a:off x="414867" y="1675636"/>
            <a:ext cx="8229600" cy="1702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1600">
                <a:latin typeface="Arial" charset="0"/>
              </a:rPr>
              <a:t>Prepared Statement </a:t>
            </a:r>
            <a:r>
              <a:rPr lang="en-US" sz="1600" err="1">
                <a:latin typeface="Arial" charset="0"/>
              </a:rPr>
              <a:t>é</a:t>
            </a:r>
            <a:r>
              <a:rPr lang="en-US" sz="1600">
                <a:latin typeface="Arial" charset="0"/>
              </a:rPr>
              <a:t> </a:t>
            </a:r>
            <a:r>
              <a:rPr lang="en-US" sz="1600" err="1">
                <a:latin typeface="Arial" charset="0"/>
              </a:rPr>
              <a:t>utilizado</a:t>
            </a:r>
            <a:r>
              <a:rPr lang="en-US" sz="1600">
                <a:latin typeface="Arial" charset="0"/>
              </a:rPr>
              <a:t> </a:t>
            </a:r>
            <a:r>
              <a:rPr lang="en-US" sz="1600" err="1">
                <a:latin typeface="Arial" charset="0"/>
              </a:rPr>
              <a:t>para</a:t>
            </a:r>
            <a:r>
              <a:rPr lang="en-US" sz="1600">
                <a:latin typeface="Arial" charset="0"/>
              </a:rPr>
              <a:t> </a:t>
            </a:r>
            <a:r>
              <a:rPr lang="en-US" sz="1600" err="1">
                <a:latin typeface="Arial" charset="0"/>
              </a:rPr>
              <a:t>consultas</a:t>
            </a:r>
            <a:r>
              <a:rPr lang="en-US" sz="1600">
                <a:latin typeface="Arial" charset="0"/>
              </a:rPr>
              <a:t> </a:t>
            </a:r>
            <a:r>
              <a:rPr lang="en-US" sz="1600" err="1">
                <a:latin typeface="Arial" charset="0"/>
              </a:rPr>
              <a:t>que</a:t>
            </a:r>
            <a:r>
              <a:rPr lang="en-US" sz="1600">
                <a:latin typeface="Arial" charset="0"/>
              </a:rPr>
              <a:t> </a:t>
            </a:r>
            <a:r>
              <a:rPr lang="en-US" sz="1600" err="1">
                <a:latin typeface="Arial" charset="0"/>
              </a:rPr>
              <a:t>são</a:t>
            </a:r>
            <a:r>
              <a:rPr lang="en-US" sz="1600">
                <a:latin typeface="Arial" charset="0"/>
              </a:rPr>
              <a:t> </a:t>
            </a:r>
            <a:r>
              <a:rPr lang="en-US" sz="1600" err="1">
                <a:latin typeface="Arial" charset="0"/>
              </a:rPr>
              <a:t>executadas</a:t>
            </a:r>
            <a:r>
              <a:rPr lang="en-US" sz="1600">
                <a:latin typeface="Arial" charset="0"/>
              </a:rPr>
              <a:t> </a:t>
            </a:r>
            <a:r>
              <a:rPr lang="en-US" sz="1600" err="1">
                <a:latin typeface="Arial" charset="0"/>
              </a:rPr>
              <a:t>várias</a:t>
            </a:r>
            <a:r>
              <a:rPr lang="en-US" sz="1600">
                <a:latin typeface="Arial" charset="0"/>
              </a:rPr>
              <a:t> </a:t>
            </a:r>
            <a:r>
              <a:rPr lang="en-US" sz="1600" err="1">
                <a:latin typeface="Arial" charset="0"/>
              </a:rPr>
              <a:t>vezes</a:t>
            </a:r>
            <a:r>
              <a:rPr lang="en-US" sz="1600">
                <a:latin typeface="Arial" charset="0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sz="1600">
                <a:latin typeface="Arial" charset="0"/>
              </a:rPr>
              <a:t>São </a:t>
            </a:r>
            <a:r>
              <a:rPr lang="en-US" sz="1600" err="1">
                <a:latin typeface="Arial" charset="0"/>
              </a:rPr>
              <a:t>interpretados</a:t>
            </a:r>
            <a:r>
              <a:rPr lang="en-US" sz="1600">
                <a:latin typeface="Arial" charset="0"/>
              </a:rPr>
              <a:t> </a:t>
            </a:r>
            <a:r>
              <a:rPr lang="en-US" sz="1600" err="1">
                <a:latin typeface="Arial" charset="0"/>
              </a:rPr>
              <a:t>pelo</a:t>
            </a:r>
            <a:r>
              <a:rPr lang="en-US" sz="1600">
                <a:latin typeface="Arial" charset="0"/>
              </a:rPr>
              <a:t> DBMS </a:t>
            </a:r>
            <a:r>
              <a:rPr lang="en-US" sz="1600" err="1">
                <a:latin typeface="Arial" charset="0"/>
              </a:rPr>
              <a:t>apenas</a:t>
            </a:r>
            <a:r>
              <a:rPr lang="en-US" sz="1600">
                <a:latin typeface="Arial" charset="0"/>
              </a:rPr>
              <a:t> </a:t>
            </a:r>
            <a:r>
              <a:rPr lang="en-US" sz="1600" err="1">
                <a:latin typeface="Arial" charset="0"/>
              </a:rPr>
              <a:t>uma</a:t>
            </a:r>
            <a:r>
              <a:rPr lang="en-US" sz="1600">
                <a:latin typeface="Arial" charset="0"/>
              </a:rPr>
              <a:t> </a:t>
            </a:r>
            <a:r>
              <a:rPr lang="en-US" sz="1600" err="1">
                <a:latin typeface="Arial" charset="0"/>
              </a:rPr>
              <a:t>vez</a:t>
            </a:r>
            <a:r>
              <a:rPr lang="en-US" sz="1600">
                <a:latin typeface="Arial" charset="0"/>
              </a:rPr>
              <a:t> (</a:t>
            </a:r>
            <a:r>
              <a:rPr lang="en-US" sz="1600" err="1">
                <a:latin typeface="Arial" charset="0"/>
              </a:rPr>
              <a:t>pré-compilados</a:t>
            </a:r>
            <a:r>
              <a:rPr lang="en-US" sz="1600">
                <a:latin typeface="Arial" charset="0"/>
              </a:rPr>
              <a:t>) </a:t>
            </a:r>
          </a:p>
          <a:p>
            <a:pPr>
              <a:lnSpc>
                <a:spcPct val="140000"/>
              </a:lnSpc>
            </a:pPr>
            <a:r>
              <a:rPr lang="en-US" sz="1600" err="1">
                <a:latin typeface="Arial" charset="0"/>
              </a:rPr>
              <a:t>Os</a:t>
            </a:r>
            <a:r>
              <a:rPr lang="en-US" sz="1600">
                <a:latin typeface="Arial" charset="0"/>
              </a:rPr>
              <a:t> </a:t>
            </a:r>
            <a:r>
              <a:rPr lang="en-US" sz="1600" err="1">
                <a:latin typeface="Arial" charset="0"/>
              </a:rPr>
              <a:t>valores</a:t>
            </a:r>
            <a:r>
              <a:rPr lang="en-US" sz="1600">
                <a:latin typeface="Arial" charset="0"/>
              </a:rPr>
              <a:t> da </a:t>
            </a:r>
            <a:r>
              <a:rPr lang="en-US" sz="1600" err="1">
                <a:latin typeface="Arial" charset="0"/>
              </a:rPr>
              <a:t>coluna</a:t>
            </a:r>
            <a:r>
              <a:rPr lang="en-US" sz="1600">
                <a:latin typeface="Arial" charset="0"/>
              </a:rPr>
              <a:t> </a:t>
            </a:r>
            <a:r>
              <a:rPr lang="en-US" sz="1600" err="1">
                <a:latin typeface="Arial" charset="0"/>
              </a:rPr>
              <a:t>podem</a:t>
            </a:r>
            <a:r>
              <a:rPr lang="en-US" sz="1600">
                <a:latin typeface="Arial" charset="0"/>
              </a:rPr>
              <a:t> </a:t>
            </a:r>
            <a:r>
              <a:rPr lang="en-US" sz="1600" err="1">
                <a:latin typeface="Arial" charset="0"/>
              </a:rPr>
              <a:t>ser</a:t>
            </a:r>
            <a:r>
              <a:rPr lang="en-US" sz="1600">
                <a:latin typeface="Arial" charset="0"/>
              </a:rPr>
              <a:t> </a:t>
            </a:r>
            <a:r>
              <a:rPr lang="en-US" sz="1600" err="1">
                <a:latin typeface="Arial" charset="0"/>
              </a:rPr>
              <a:t>definidos</a:t>
            </a:r>
            <a:r>
              <a:rPr lang="en-US" sz="1600">
                <a:latin typeface="Arial" charset="0"/>
              </a:rPr>
              <a:t> </a:t>
            </a:r>
            <a:r>
              <a:rPr lang="en-US" sz="1600" err="1">
                <a:latin typeface="Arial" charset="0"/>
              </a:rPr>
              <a:t>após</a:t>
            </a:r>
            <a:r>
              <a:rPr lang="en-US" sz="1600">
                <a:latin typeface="Arial" charset="0"/>
              </a:rPr>
              <a:t> a </a:t>
            </a:r>
            <a:r>
              <a:rPr lang="en-US" sz="1600" err="1">
                <a:latin typeface="Arial" charset="0"/>
              </a:rPr>
              <a:t>compilação</a:t>
            </a:r>
            <a:r>
              <a:rPr lang="en-US" sz="1600">
                <a:latin typeface="Arial" charset="0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sz="1600" err="1">
                <a:latin typeface="Arial" charset="0"/>
              </a:rPr>
              <a:t>Em</a:t>
            </a:r>
            <a:r>
              <a:rPr lang="en-US" sz="1600">
                <a:latin typeface="Arial" charset="0"/>
              </a:rPr>
              <a:t> </a:t>
            </a:r>
            <a:r>
              <a:rPr lang="en-US" sz="1600" err="1">
                <a:latin typeface="Arial" charset="0"/>
              </a:rPr>
              <a:t>vez</a:t>
            </a:r>
            <a:r>
              <a:rPr lang="en-US" sz="1600">
                <a:latin typeface="Arial" charset="0"/>
              </a:rPr>
              <a:t> de </a:t>
            </a:r>
            <a:r>
              <a:rPr lang="en-US" sz="1600" err="1">
                <a:latin typeface="Arial" charset="0"/>
              </a:rPr>
              <a:t>valores</a:t>
            </a:r>
            <a:r>
              <a:rPr lang="en-US" sz="1600">
                <a:latin typeface="Arial" charset="0"/>
              </a:rPr>
              <a:t>, </a:t>
            </a:r>
            <a:r>
              <a:rPr lang="en-US" sz="1600" err="1">
                <a:latin typeface="Arial" charset="0"/>
              </a:rPr>
              <a:t>usa</a:t>
            </a:r>
            <a:r>
              <a:rPr lang="en-US" sz="1600">
                <a:latin typeface="Arial" charset="0"/>
              </a:rPr>
              <a:t>-se a </a:t>
            </a:r>
            <a:r>
              <a:rPr lang="en-US" sz="1600" err="1">
                <a:latin typeface="Arial" charset="0"/>
              </a:rPr>
              <a:t>notação</a:t>
            </a:r>
            <a:r>
              <a:rPr lang="en-US" sz="1600">
                <a:latin typeface="Arial" charset="0"/>
              </a:rPr>
              <a:t> '?’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4A1698-4DC6-474B-944C-FD70911F3F8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0865" y="993775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en-US" sz="2800" b="1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PreparedStatement</a:t>
            </a:r>
            <a:endParaRPr lang="en-US" sz="28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E31598-3C13-FD4B-AFFF-3F5BBBC2BE05}"/>
              </a:ext>
            </a:extLst>
          </p:cNvPr>
          <p:cNvSpPr/>
          <p:nvPr/>
        </p:nvSpPr>
        <p:spPr>
          <a:xfrm>
            <a:off x="685799" y="3844534"/>
            <a:ext cx="7704666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…….</a:t>
            </a:r>
          </a:p>
          <a:p>
            <a:r>
              <a:rPr lang="en-US" sz="16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US" sz="1600" b="1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sz="16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"UPDATE </a:t>
            </a:r>
            <a:r>
              <a:rPr lang="en-US" sz="1600" b="1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aluno</a:t>
            </a:r>
            <a:r>
              <a:rPr lang="en-US" sz="16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SET nota = ? WHERE </a:t>
            </a:r>
            <a:r>
              <a:rPr lang="en-US" sz="1600" b="1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codigo</a:t>
            </a:r>
            <a:r>
              <a:rPr lang="en-US" sz="16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?"; </a:t>
            </a:r>
            <a:r>
              <a:rPr lang="en-US" sz="1600" b="1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PreparedStatement</a:t>
            </a:r>
            <a:r>
              <a:rPr lang="en-US" sz="16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</a:t>
            </a:r>
            <a:r>
              <a:rPr lang="en-US" sz="16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600" b="1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con.preparedStatement</a:t>
            </a:r>
            <a:r>
              <a:rPr lang="en-US" sz="16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sz="16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ps.setInt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(1, 10);</a:t>
            </a:r>
          </a:p>
          <a:p>
            <a:r>
              <a:rPr 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ps.setInt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(2, 1001);</a:t>
            </a:r>
          </a:p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/* </a:t>
            </a:r>
            <a:r>
              <a:rPr 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Atualiza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aluno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1001 com a nota 10 */ </a:t>
            </a:r>
          </a:p>
          <a:p>
            <a:r>
              <a:rPr 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result = </a:t>
            </a:r>
            <a:r>
              <a:rPr 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ps.executeUpdate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1594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757482-4F43-ED43-A36E-92554235D655}"/>
              </a:ext>
            </a:extLst>
          </p:cNvPr>
          <p:cNvSpPr>
            <a:spLocks noGrp="1"/>
          </p:cNvSpPr>
          <p:nvPr/>
        </p:nvSpPr>
        <p:spPr bwMode="auto">
          <a:xfrm>
            <a:off x="146578" y="1676400"/>
            <a:ext cx="8686800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PT" sz="1600">
                <a:latin typeface="Arial" charset="0"/>
              </a:rPr>
              <a:t>Um objeto </a:t>
            </a:r>
            <a:r>
              <a:rPr lang="pt-PT" sz="1600" err="1">
                <a:latin typeface="Arial" charset="0"/>
              </a:rPr>
              <a:t>CallableStatement</a:t>
            </a:r>
            <a:r>
              <a:rPr lang="pt-PT" sz="1600">
                <a:latin typeface="Arial" charset="0"/>
              </a:rPr>
              <a:t> detém parâmetros para chamar procedimentos armazenados.</a:t>
            </a:r>
          </a:p>
          <a:p>
            <a:endParaRPr lang="pt-PT" sz="1200">
              <a:latin typeface="Arial" charset="0"/>
            </a:endParaRPr>
          </a:p>
          <a:p>
            <a:r>
              <a:rPr lang="pt-PT" sz="1600">
                <a:latin typeface="Arial" charset="0"/>
              </a:rPr>
              <a:t>Um objeto </a:t>
            </a:r>
            <a:r>
              <a:rPr lang="pt-PT" sz="1600" err="1">
                <a:latin typeface="Arial" charset="0"/>
              </a:rPr>
              <a:t>CallableStatement</a:t>
            </a:r>
            <a:r>
              <a:rPr lang="pt-PT" sz="1600">
                <a:latin typeface="Arial" charset="0"/>
              </a:rPr>
              <a:t>  pode conter variáveis que são fornecidas cada vez que se executa a instrução.</a:t>
            </a:r>
          </a:p>
          <a:p>
            <a:endParaRPr lang="pt-PT" sz="1200">
              <a:latin typeface="Arial" charset="0"/>
            </a:endParaRPr>
          </a:p>
          <a:p>
            <a:r>
              <a:rPr lang="pt-PT" sz="1600">
                <a:latin typeface="Arial" charset="0"/>
              </a:rPr>
              <a:t>Quando o procedimento armazenado retorna valores calculados, eles  são recuperadas por meio do objeto </a:t>
            </a:r>
            <a:r>
              <a:rPr lang="pt-PT" sz="1600" err="1">
                <a:latin typeface="Arial" charset="0"/>
              </a:rPr>
              <a:t>CallableStatement</a:t>
            </a:r>
            <a:endParaRPr lang="pt-PT" sz="1600">
              <a:latin typeface="Arial" charset="0"/>
            </a:endParaRPr>
          </a:p>
          <a:p>
            <a:endParaRPr lang="pt-PT" sz="1600"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F23FCC-375D-D54E-8785-D294336B2F3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52400" y="993775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en-US" sz="2800" b="1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CallableStatement</a:t>
            </a:r>
            <a:endParaRPr lang="en-US" sz="28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8173B8-A990-5744-895E-A86309476A8E}"/>
              </a:ext>
            </a:extLst>
          </p:cNvPr>
          <p:cNvSpPr/>
          <p:nvPr/>
        </p:nvSpPr>
        <p:spPr>
          <a:xfrm>
            <a:off x="541866" y="4278345"/>
            <a:ext cx="8060267" cy="13588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CallableStatement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resultado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 =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con.prepareCall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("{?= call factorial (?)}");</a:t>
            </a:r>
          </a:p>
          <a:p>
            <a:pPr>
              <a:lnSpc>
                <a:spcPct val="130000"/>
              </a:lnSpc>
            </a:pPr>
            <a:endParaRPr lang="en-US" sz="160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resultado.registerOutParameter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(1, </a:t>
            </a: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Types.FLOAT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sz="1600" err="1">
                <a:solidFill>
                  <a:srgbClr val="000000"/>
                </a:solidFill>
                <a:latin typeface="Arial"/>
                <a:cs typeface="Arial"/>
              </a:rPr>
              <a:t>resultado.setInt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(2, n1);</a:t>
            </a:r>
          </a:p>
        </p:txBody>
      </p:sp>
    </p:spTree>
    <p:extLst>
      <p:ext uri="{BB962C8B-B14F-4D97-AF65-F5344CB8AC3E}">
        <p14:creationId xmlns:p14="http://schemas.microsoft.com/office/powerpoint/2010/main" val="2851324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Project Status Report</vt:lpstr>
      <vt:lpstr>BASE DE DADOS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DADOS</dc:title>
  <dc:creator/>
  <cp:revision>1</cp:revision>
  <dcterms:created xsi:type="dcterms:W3CDTF">2010-02-01T21:08:06Z</dcterms:created>
  <dcterms:modified xsi:type="dcterms:W3CDTF">2019-11-25T18:25:11Z</dcterms:modified>
</cp:coreProperties>
</file>