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2" r:id="rId6"/>
    <p:sldId id="266" r:id="rId7"/>
    <p:sldId id="263" r:id="rId8"/>
    <p:sldId id="259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22"/>
    <p:restoredTop sz="96208"/>
  </p:normalViewPr>
  <p:slideViewPr>
    <p:cSldViewPr snapToGrid="0" snapToObjects="1">
      <p:cViewPr>
        <p:scale>
          <a:sx n="91" d="100"/>
          <a:sy n="91" d="100"/>
        </p:scale>
        <p:origin x="102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DD81-7482-8745-A88F-D86F61E1A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Projeto Final - LSD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290A7-42D9-F946-BA4A-3F7F6CA4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T" dirty="0"/>
              <a:t>Laboratórios de Sistemas digitais</a:t>
            </a:r>
          </a:p>
          <a:p>
            <a:r>
              <a:rPr lang="en-PT" sz="1800" dirty="0"/>
              <a:t>Guilherme Alves (103185)</a:t>
            </a:r>
          </a:p>
          <a:p>
            <a:r>
              <a:rPr lang="en-PT" sz="1800" dirty="0"/>
              <a:t>João Ferreira (103037)</a:t>
            </a:r>
          </a:p>
          <a:p>
            <a:endParaRPr lang="en-PT" sz="1800" dirty="0"/>
          </a:p>
          <a:p>
            <a:endParaRPr lang="en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A053D-F7C9-5043-B7D3-CF50E45D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252" y="4671695"/>
            <a:ext cx="580699" cy="6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37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781D64-2E4D-3C45-966C-1DA6D55CD83D}"/>
              </a:ext>
            </a:extLst>
          </p:cNvPr>
          <p:cNvSpPr txBox="1"/>
          <p:nvPr/>
        </p:nvSpPr>
        <p:spPr>
          <a:xfrm>
            <a:off x="4926449" y="2644170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9600" dirty="0"/>
              <a:t>FIM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12618-8760-F844-814C-B932C7E66925}"/>
              </a:ext>
            </a:extLst>
          </p:cNvPr>
          <p:cNvSpPr txBox="1"/>
          <p:nvPr/>
        </p:nvSpPr>
        <p:spPr>
          <a:xfrm>
            <a:off x="10363200" y="5959366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dirty="0"/>
              <a:t>© deti copyright</a:t>
            </a:r>
          </a:p>
        </p:txBody>
      </p:sp>
    </p:spTree>
    <p:extLst>
      <p:ext uri="{BB962C8B-B14F-4D97-AF65-F5344CB8AC3E}">
        <p14:creationId xmlns:p14="http://schemas.microsoft.com/office/powerpoint/2010/main" val="324974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1437-4949-2D4A-8F4D-0E8D39B0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FPGA Vending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C20B-DE57-6A44-B72D-AA03D593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T" dirty="0"/>
              <a:t>Introdução – objetivo deste projeto &amp; apresentação da máquina</a:t>
            </a:r>
          </a:p>
          <a:p>
            <a:r>
              <a:rPr lang="en-PT" dirty="0"/>
              <a:t>Manual do utilizador – FPGA</a:t>
            </a:r>
          </a:p>
          <a:p>
            <a:r>
              <a:rPr lang="en-PT" dirty="0"/>
              <a:t>Metodologia – Fases do trabalho &amp; simulação/modulação/teste – VHDL</a:t>
            </a:r>
          </a:p>
          <a:p>
            <a:r>
              <a:rPr lang="en-PT" dirty="0"/>
              <a:t>Outras considerações</a:t>
            </a:r>
          </a:p>
          <a:p>
            <a:r>
              <a:rPr lang="en-PT" dirty="0"/>
              <a:t>Conclusões</a:t>
            </a:r>
          </a:p>
          <a:p>
            <a:r>
              <a:rPr lang="en-PT" dirty="0"/>
              <a:t>Auto avaliação </a:t>
            </a:r>
          </a:p>
        </p:txBody>
      </p:sp>
    </p:spTree>
    <p:extLst>
      <p:ext uri="{BB962C8B-B14F-4D97-AF65-F5344CB8AC3E}">
        <p14:creationId xmlns:p14="http://schemas.microsoft.com/office/powerpoint/2010/main" val="221087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6A67-FAB0-DE45-9BD7-36A17BEC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FSM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A060-A71F-C349-9F21-DD0A4CAE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1620"/>
          </a:xfrm>
        </p:spPr>
        <p:txBody>
          <a:bodyPr>
            <a:normAutofit lnSpcReduction="10000"/>
          </a:bodyPr>
          <a:lstStyle/>
          <a:p>
            <a:r>
              <a:rPr lang="en-PT" b="1" dirty="0"/>
              <a:t>INIT</a:t>
            </a:r>
            <a:r>
              <a:rPr lang="en-PT" dirty="0"/>
              <a:t> – Mensagem inicial de saudação (HIHI), piscando a uma frequência de 6Hz</a:t>
            </a:r>
          </a:p>
          <a:p>
            <a:r>
              <a:rPr lang="en-PT" b="1" dirty="0"/>
              <a:t>BOOT</a:t>
            </a:r>
            <a:r>
              <a:rPr lang="en-PT" dirty="0"/>
              <a:t> – Mensagem inicial (EREF) – Escolha do refrigerante (próximo diapositivo)</a:t>
            </a:r>
          </a:p>
          <a:p>
            <a:r>
              <a:rPr lang="en-PT" b="1" dirty="0"/>
              <a:t>GELO</a:t>
            </a:r>
            <a:r>
              <a:rPr lang="en-PT" dirty="0"/>
              <a:t> – Mensagem inicial (00--) – Variável conforme preferir o cliente (próximo diapositivo)</a:t>
            </a:r>
          </a:p>
          <a:p>
            <a:r>
              <a:rPr lang="en-PT" b="1" dirty="0"/>
              <a:t>DONE</a:t>
            </a:r>
            <a:r>
              <a:rPr lang="en-PT" dirty="0"/>
              <a:t> – Mensagem inicial (d0nE) – Refrigerante pronto</a:t>
            </a:r>
          </a:p>
          <a:p>
            <a:r>
              <a:rPr lang="en-PT" dirty="0"/>
              <a:t>TODAS as mensagens apresentadas no display de 7 segmentos</a:t>
            </a:r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9645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B21AA7D-B9FF-9D46-AC2F-58690892EDC2}"/>
              </a:ext>
            </a:extLst>
          </p:cNvPr>
          <p:cNvSpPr txBox="1"/>
          <p:nvPr/>
        </p:nvSpPr>
        <p:spPr>
          <a:xfrm>
            <a:off x="7587550" y="5592743"/>
            <a:ext cx="408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Representação resumida da máquina  de estados do projeto em estudo (FASES 1/2)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E9C2A6E-06D3-8D4B-B467-3D444A1B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688" y="618926"/>
            <a:ext cx="8350624" cy="56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7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9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45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47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21AA7D-B9FF-9D46-AC2F-58690892EDC2}"/>
              </a:ext>
            </a:extLst>
          </p:cNvPr>
          <p:cNvSpPr txBox="1"/>
          <p:nvPr/>
        </p:nvSpPr>
        <p:spPr>
          <a:xfrm>
            <a:off x="7520781" y="5602068"/>
            <a:ext cx="408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Representação resumida da máquina  de estados do projeto em estudo (Fases 1/2/3)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4F100C4-AFC1-CA4E-8D04-9B47B29B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20" y="346840"/>
            <a:ext cx="8100749" cy="59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0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CC42A6A-2A13-4346-94FB-AE306D44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72" y="797291"/>
            <a:ext cx="1711310" cy="5263417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D7E9785C-4044-6E4F-AC25-0AE87DFD9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470844"/>
            <a:ext cx="3537345" cy="1910165"/>
          </a:xfrm>
          <a:prstGeom prst="rect">
            <a:avLst/>
          </a:prstGeom>
        </p:spPr>
      </p:pic>
      <p:cxnSp>
        <p:nvCxnSpPr>
          <p:cNvPr id="57" name="Straight Connector 61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EC9C55-D4CF-E045-9D2F-A43AD1DA2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755296"/>
            <a:ext cx="3288766" cy="334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503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C5AA84B-E822-F94A-AC4F-DE7928E64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16" r="1" b="18627"/>
          <a:stretch/>
        </p:blipFill>
        <p:spPr>
          <a:xfrm>
            <a:off x="777240" y="488137"/>
            <a:ext cx="10757852" cy="58832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3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5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055F62-FB80-D643-A6E6-6EF850236253}"/>
              </a:ext>
            </a:extLst>
          </p:cNvPr>
          <p:cNvSpPr txBox="1"/>
          <p:nvPr/>
        </p:nvSpPr>
        <p:spPr>
          <a:xfrm>
            <a:off x="9552021" y="5830544"/>
            <a:ext cx="235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Gelo State Machine </a:t>
            </a:r>
          </a:p>
        </p:txBody>
      </p:sp>
    </p:spTree>
    <p:extLst>
      <p:ext uri="{BB962C8B-B14F-4D97-AF65-F5344CB8AC3E}">
        <p14:creationId xmlns:p14="http://schemas.microsoft.com/office/powerpoint/2010/main" val="298901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E7A840DB-541D-477F-842D-53ABAFE8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F8ED2052-C21A-41B5-8C4F-81DA45493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775F2DA-7CE3-45D4-9FB9-933A99725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6FA79A-D9AC-44AA-A749-3977E0D2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B30018D-05A6-4675-B839-8CEE52B24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789756-C35A-4A8C-9473-C1E6EC457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40AFC2-7D2D-3840-8327-3375DDBE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491" y="982132"/>
            <a:ext cx="4842190" cy="1461523"/>
          </a:xfrm>
        </p:spPr>
        <p:txBody>
          <a:bodyPr anchor="b">
            <a:normAutofit/>
          </a:bodyPr>
          <a:lstStyle/>
          <a:p>
            <a:r>
              <a:rPr lang="en-PT" sz="3600" dirty="0"/>
              <a:t>Refrigerantes disponíveis</a:t>
            </a:r>
          </a:p>
        </p:txBody>
      </p:sp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9D5625B5-1365-46E1-9349-B812E390A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9866" y="2554859"/>
            <a:ext cx="4663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5">
            <a:extLst>
              <a:ext uri="{FF2B5EF4-FFF2-40B4-BE49-F238E27FC236}">
                <a16:creationId xmlns:a16="http://schemas.microsoft.com/office/drawing/2014/main" id="{F82F595E-CCD1-453B-9C3F-92ED93BC9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9273" y="2926059"/>
            <a:ext cx="5004626" cy="23429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food, drink, beverage, fruit drink&#10;&#10;Description automatically generated">
            <a:extLst>
              <a:ext uri="{FF2B5EF4-FFF2-40B4-BE49-F238E27FC236}">
                <a16:creationId xmlns:a16="http://schemas.microsoft.com/office/drawing/2014/main" id="{33C847E9-CEAE-1E4E-A858-CD659F91F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765" y="3370659"/>
            <a:ext cx="1453708" cy="1453708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5" name="Content Placeholder 4" descr="A picture containing orange, soft drink, beverage&#10;&#10;Description automatically generated">
            <a:extLst>
              <a:ext uri="{FF2B5EF4-FFF2-40B4-BE49-F238E27FC236}">
                <a16:creationId xmlns:a16="http://schemas.microsoft.com/office/drawing/2014/main" id="{00181E53-EC8D-4646-9479-D05779FDA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287" y="3364173"/>
            <a:ext cx="1466680" cy="1466680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9" name="Picture 8" descr="A picture containing bottle, beverage, food, fruit drink&#10;&#10;Description automatically generated">
            <a:extLst>
              <a:ext uri="{FF2B5EF4-FFF2-40B4-BE49-F238E27FC236}">
                <a16:creationId xmlns:a16="http://schemas.microsoft.com/office/drawing/2014/main" id="{8EBE85F9-7E20-4048-9A36-DFB32F3C2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639" y="3519874"/>
            <a:ext cx="1467020" cy="1155278"/>
          </a:xfrm>
          <a:prstGeom prst="rect">
            <a:avLst/>
          </a:prstGeom>
          <a:ln w="57150" cmpd="thickThin">
            <a:noFill/>
            <a:miter lim="800000"/>
          </a:ln>
        </p:spPr>
      </p:pic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05B3A487-C560-48E3-9F11-5BD321CC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279" y="3270602"/>
            <a:ext cx="4528947" cy="4696335"/>
          </a:xfrm>
        </p:spPr>
        <p:txBody>
          <a:bodyPr>
            <a:normAutofit/>
          </a:bodyPr>
          <a:lstStyle/>
          <a:p>
            <a:r>
              <a:rPr lang="en-US" sz="2000" dirty="0"/>
              <a:t>Sumo de </a:t>
            </a:r>
            <a:r>
              <a:rPr lang="en-US" sz="2000" dirty="0" err="1"/>
              <a:t>pêssego</a:t>
            </a:r>
            <a:r>
              <a:rPr lang="en-US" sz="2000" dirty="0"/>
              <a:t> (</a:t>
            </a:r>
            <a:r>
              <a:rPr lang="en-US" sz="2000" b="1" dirty="0"/>
              <a:t>KEY2</a:t>
            </a:r>
            <a:r>
              <a:rPr lang="en-US" sz="2000" dirty="0"/>
              <a:t>)</a:t>
            </a:r>
          </a:p>
          <a:p>
            <a:r>
              <a:rPr lang="en-US" sz="2000" dirty="0"/>
              <a:t>Sumo de </a:t>
            </a:r>
            <a:r>
              <a:rPr lang="en-US" sz="2000" dirty="0" err="1"/>
              <a:t>Limão</a:t>
            </a:r>
            <a:r>
              <a:rPr lang="en-US" sz="2000" dirty="0"/>
              <a:t> (</a:t>
            </a:r>
            <a:r>
              <a:rPr lang="en-US" sz="2000" b="1" dirty="0"/>
              <a:t>KEY1</a:t>
            </a:r>
            <a:r>
              <a:rPr lang="en-US" sz="2000" dirty="0"/>
              <a:t>)</a:t>
            </a:r>
          </a:p>
          <a:p>
            <a:r>
              <a:rPr lang="en-US" sz="2000" dirty="0"/>
              <a:t>Fanta (</a:t>
            </a:r>
            <a:r>
              <a:rPr lang="en-US" sz="2000" b="1" dirty="0"/>
              <a:t>KEY0</a:t>
            </a:r>
            <a:r>
              <a:rPr lang="en-US" sz="2000" dirty="0"/>
              <a:t>)</a:t>
            </a:r>
          </a:p>
          <a:p>
            <a:r>
              <a:rPr lang="en-US" sz="2000" dirty="0"/>
              <a:t>+/- </a:t>
            </a:r>
            <a:r>
              <a:rPr lang="en-US" sz="2000" dirty="0" err="1"/>
              <a:t>Gelo</a:t>
            </a:r>
            <a:r>
              <a:rPr lang="en-US" sz="2000" dirty="0"/>
              <a:t> (</a:t>
            </a:r>
            <a:r>
              <a:rPr lang="en-US" sz="2000" b="1" dirty="0"/>
              <a:t>SW(0)</a:t>
            </a:r>
            <a:r>
              <a:rPr lang="en-US" sz="2000" dirty="0"/>
              <a:t>)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E66AA-737C-7D42-B76A-E15A34CF81E3}"/>
              </a:ext>
            </a:extLst>
          </p:cNvPr>
          <p:cNvSpPr txBox="1"/>
          <p:nvPr/>
        </p:nvSpPr>
        <p:spPr>
          <a:xfrm>
            <a:off x="3184635" y="5657671"/>
            <a:ext cx="623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Valor 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gelo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bebida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cubos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manuseável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endParaRPr lang="en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271AB-10E7-684B-B53B-AF7FC608A42B}"/>
              </a:ext>
            </a:extLst>
          </p:cNvPr>
          <p:cNvSpPr txBox="1"/>
          <p:nvPr/>
        </p:nvSpPr>
        <p:spPr>
          <a:xfrm>
            <a:off x="7620240" y="1908528"/>
            <a:ext cx="332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u="sng" dirty="0"/>
              <a:t>NOTA</a:t>
            </a:r>
            <a:r>
              <a:rPr lang="en-PT" dirty="0"/>
              <a:t>: cada refrigerante corresponde a um novo estado.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527D3-A9B2-3747-B496-4050D91FF437}"/>
              </a:ext>
            </a:extLst>
          </p:cNvPr>
          <p:cNvSpPr txBox="1"/>
          <p:nvPr/>
        </p:nvSpPr>
        <p:spPr>
          <a:xfrm>
            <a:off x="1703069" y="4871319"/>
            <a:ext cx="822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KEY2</a:t>
            </a:r>
            <a:endParaRPr lang="en-PT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80DBCC-D1DC-C541-ACB2-0DE5D2B10565}"/>
              </a:ext>
            </a:extLst>
          </p:cNvPr>
          <p:cNvSpPr txBox="1"/>
          <p:nvPr/>
        </p:nvSpPr>
        <p:spPr>
          <a:xfrm>
            <a:off x="3323684" y="4877268"/>
            <a:ext cx="822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KEY1</a:t>
            </a:r>
            <a:endParaRPr lang="en-PT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99E06-EFC8-FE4A-9DE3-A66D26239D60}"/>
              </a:ext>
            </a:extLst>
          </p:cNvPr>
          <p:cNvSpPr txBox="1"/>
          <p:nvPr/>
        </p:nvSpPr>
        <p:spPr>
          <a:xfrm>
            <a:off x="4952095" y="4871319"/>
            <a:ext cx="822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KEY0</a:t>
            </a: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208499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8B226A40-22CC-40E5-9EC4-5163536C6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BB9B7D3-101C-4F55-A956-62DA4AAD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3BD5441-821C-4091-8DDD-A4A56A6F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FC6E877-1BD2-4856-8FFD-250D27C1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64C008A-2A32-4626-A83A-16A984F8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75D67EF-62E2-43F5-8005-7A7A319D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660CD8-D5BD-4746-BC30-BD623923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Timer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D2CA3DB-2141-4DE2-9F8A-9E5561DD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Content Placeholder 4" descr="Table&#10;&#10;">
            <a:extLst>
              <a:ext uri="{FF2B5EF4-FFF2-40B4-BE49-F238E27FC236}">
                <a16:creationId xmlns:a16="http://schemas.microsoft.com/office/drawing/2014/main" id="{B04ABDC5-C9A1-8744-AE55-78C8E51A0A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301" b="9"/>
          <a:stretch/>
        </p:blipFill>
        <p:spPr>
          <a:xfrm>
            <a:off x="1776502" y="1574308"/>
            <a:ext cx="3741429" cy="2164130"/>
          </a:xfrm>
          <a:prstGeom prst="rect">
            <a:avLst/>
          </a:prstGeom>
        </p:spPr>
      </p:pic>
      <p:pic>
        <p:nvPicPr>
          <p:cNvPr id="53" name="Picture 52" descr="Text&#10;&#10;Description automatically generated">
            <a:extLst>
              <a:ext uri="{FF2B5EF4-FFF2-40B4-BE49-F238E27FC236}">
                <a16:creationId xmlns:a16="http://schemas.microsoft.com/office/drawing/2014/main" id="{04F7B65D-81FA-5E45-A164-A63C21D22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5944" y="1092201"/>
            <a:ext cx="4463436" cy="3128345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214B64F-D291-4308-B071-A2678ED78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03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2895</TotalTime>
  <Words>209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Projeto Final - LSD</vt:lpstr>
      <vt:lpstr>FPGA Vending Machine</vt:lpstr>
      <vt:lpstr>FSM </vt:lpstr>
      <vt:lpstr>PowerPoint Presentation</vt:lpstr>
      <vt:lpstr>PowerPoint Presentation</vt:lpstr>
      <vt:lpstr>PowerPoint Presentation</vt:lpstr>
      <vt:lpstr>PowerPoint Presentation</vt:lpstr>
      <vt:lpstr>Refrigerantes disponíveis</vt:lpstr>
      <vt:lpstr>Timer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- LSD</dc:title>
  <dc:creator>João Ferreira</dc:creator>
  <cp:lastModifiedBy>João Ferreira</cp:lastModifiedBy>
  <cp:revision>21</cp:revision>
  <dcterms:created xsi:type="dcterms:W3CDTF">2021-06-18T09:05:07Z</dcterms:created>
  <dcterms:modified xsi:type="dcterms:W3CDTF">2021-06-21T22:43:37Z</dcterms:modified>
</cp:coreProperties>
</file>