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26"/>
  </p:notesMasterIdLst>
  <p:handoutMasterIdLst>
    <p:handoutMasterId r:id="rId27"/>
  </p:handoutMasterIdLst>
  <p:sldIdLst>
    <p:sldId id="514" r:id="rId5"/>
    <p:sldId id="1036" r:id="rId6"/>
    <p:sldId id="1063" r:id="rId7"/>
    <p:sldId id="1037" r:id="rId8"/>
    <p:sldId id="1066" r:id="rId9"/>
    <p:sldId id="1067" r:id="rId10"/>
    <p:sldId id="1068" r:id="rId11"/>
    <p:sldId id="1054" r:id="rId12"/>
    <p:sldId id="1065" r:id="rId13"/>
    <p:sldId id="1076" r:id="rId14"/>
    <p:sldId id="1060" r:id="rId15"/>
    <p:sldId id="1071" r:id="rId16"/>
    <p:sldId id="1072" r:id="rId17"/>
    <p:sldId id="1073" r:id="rId18"/>
    <p:sldId id="1074" r:id="rId19"/>
    <p:sldId id="1075" r:id="rId20"/>
    <p:sldId id="1061" r:id="rId21"/>
    <p:sldId id="1069" r:id="rId22"/>
    <p:sldId id="1070" r:id="rId23"/>
    <p:sldId id="1062" r:id="rId24"/>
    <p:sldId id="1059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0B4C81"/>
    <a:srgbClr val="3A4752"/>
    <a:srgbClr val="18B432"/>
    <a:srgbClr val="587418"/>
    <a:srgbClr val="2D475F"/>
    <a:srgbClr val="527BC6"/>
    <a:srgbClr val="7030A0"/>
    <a:srgbClr val="F7B067"/>
    <a:srgbClr val="EAA4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743F6-BAD5-3846-6B9D-A47F0A948451}" v="284" vWet="285" dt="2022-05-17T01:48:41.499"/>
    <p1510:client id="{889040AC-292B-4EF2-832E-0B3359B62121}" v="1338" dt="2022-05-17T14:11:04.718"/>
    <p1510:client id="{CA4A8393-2C2B-4B1E-8360-A0FA2DC3FD9D}" v="1340" dt="2022-05-17T02:41:51.062"/>
    <p1510:client id="{DFD75ECD-8DF8-1A53-A978-DD11CF1F3425}" v="1106" dt="2022-05-17T14:13:29.9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3496787-678B-4E9C-83F1-B80372879F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D38394C-404A-4662-AEC8-F9C5B958E6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83A44-E69B-4C3B-9FCC-22F6C2660BBA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E19E2F-5ACE-4B32-9B8B-008893180E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8D29A28-9391-4266-B5BC-DD9DBB81DF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91E3C-E5DA-49A7-AA01-E4D9A73E04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653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5ABA0-FA4D-43F8-AC60-0E297E2A589F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A6FCE-7D62-466C-A0BC-81A609630A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424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A6FCE-7D62-466C-A0BC-81A609630AF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674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C50F4-7102-45E9-A5D2-7C3FE860EED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77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C50F4-7102-45E9-A5D2-7C3FE860EED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636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C50F4-7102-45E9-A5D2-7C3FE860EED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230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C50F4-7102-45E9-A5D2-7C3FE860EED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174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C50F4-7102-45E9-A5D2-7C3FE860EED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130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C50F4-7102-45E9-A5D2-7C3FE860EED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064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C50F4-7102-45E9-A5D2-7C3FE860EED6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352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C50F4-7102-45E9-A5D2-7C3FE860EED6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754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C50F4-7102-45E9-A5D2-7C3FE860EED6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6971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C50F4-7102-45E9-A5D2-7C3FE860EED6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62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C50F4-7102-45E9-A5D2-7C3FE860EED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3285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C50F4-7102-45E9-A5D2-7C3FE860EED6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574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A6FCE-7D62-466C-A0BC-81A609630AF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324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C50F4-7102-45E9-A5D2-7C3FE860EED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339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C50F4-7102-45E9-A5D2-7C3FE860EED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13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C50F4-7102-45E9-A5D2-7C3FE860EED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102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C50F4-7102-45E9-A5D2-7C3FE860EED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127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C50F4-7102-45E9-A5D2-7C3FE860EED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028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C50F4-7102-45E9-A5D2-7C3FE860EED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38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C50F4-7102-45E9-A5D2-7C3FE860EED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494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460175" y="3004456"/>
            <a:ext cx="5976257" cy="870858"/>
          </a:xfrm>
        </p:spPr>
        <p:txBody>
          <a:bodyPr anchor="b">
            <a:normAutofit/>
          </a:bodyPr>
          <a:lstStyle>
            <a:lvl1pPr algn="l">
              <a:defRPr sz="1950">
                <a:solidFill>
                  <a:srgbClr val="0ABBB5"/>
                </a:solidFill>
                <a:latin typeface="Ubuntu" panose="020B050403060203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[</a:t>
            </a:r>
            <a:r>
              <a:rPr lang="pt-BR" err="1"/>
              <a:t>Presentation</a:t>
            </a:r>
            <a:r>
              <a:rPr lang="pt-BR"/>
              <a:t>  </a:t>
            </a:r>
            <a:r>
              <a:rPr lang="pt-BR" err="1"/>
              <a:t>Title</a:t>
            </a:r>
            <a:r>
              <a:rPr lang="pt-BR"/>
              <a:t>]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460171" y="3933382"/>
            <a:ext cx="5976257" cy="812797"/>
          </a:xfrm>
        </p:spPr>
        <p:txBody>
          <a:bodyPr>
            <a:normAutofit/>
          </a:bodyPr>
          <a:lstStyle>
            <a:lvl1pPr marL="0" indent="0" algn="l">
              <a:buNone/>
              <a:defRPr sz="1463">
                <a:solidFill>
                  <a:srgbClr val="0ABBB5"/>
                </a:solidFill>
                <a:latin typeface="Ubuntu" panose="020B0504030602030204" pitchFamily="34" charset="0"/>
              </a:defRPr>
            </a:lvl1pPr>
            <a:lvl2pPr marL="371484" indent="0" algn="ctr">
              <a:buNone/>
              <a:defRPr sz="1625"/>
            </a:lvl2pPr>
            <a:lvl3pPr marL="742969" indent="0" algn="ctr">
              <a:buNone/>
              <a:defRPr sz="1463"/>
            </a:lvl3pPr>
            <a:lvl4pPr marL="1114453" indent="0" algn="ctr">
              <a:buNone/>
              <a:defRPr sz="1300"/>
            </a:lvl4pPr>
            <a:lvl5pPr marL="1485937" indent="0" algn="ctr">
              <a:buNone/>
              <a:defRPr sz="1300"/>
            </a:lvl5pPr>
            <a:lvl6pPr marL="1857421" indent="0" algn="ctr">
              <a:buNone/>
              <a:defRPr sz="1300"/>
            </a:lvl6pPr>
            <a:lvl7pPr marL="2228906" indent="0" algn="ctr">
              <a:buNone/>
              <a:defRPr sz="1300"/>
            </a:lvl7pPr>
            <a:lvl8pPr marL="2600390" indent="0" algn="ctr">
              <a:buNone/>
              <a:defRPr sz="1300"/>
            </a:lvl8pPr>
            <a:lvl9pPr marL="2971874" indent="0" algn="ctr">
              <a:buNone/>
              <a:defRPr sz="1300"/>
            </a:lvl9pPr>
          </a:lstStyle>
          <a:p>
            <a:r>
              <a:rPr lang="pt-BR"/>
              <a:t>[</a:t>
            </a:r>
            <a:r>
              <a:rPr lang="pt-BR" err="1"/>
              <a:t>Presentation</a:t>
            </a:r>
            <a:r>
              <a:rPr lang="pt-BR"/>
              <a:t> </a:t>
            </a:r>
            <a:r>
              <a:rPr lang="pt-BR" err="1"/>
              <a:t>Subtitle</a:t>
            </a:r>
            <a:r>
              <a:rPr lang="pt-BR"/>
              <a:t>]</a:t>
            </a:r>
          </a:p>
        </p:txBody>
      </p:sp>
      <p:cxnSp>
        <p:nvCxnSpPr>
          <p:cNvPr id="26" name="Conector reto 25"/>
          <p:cNvCxnSpPr/>
          <p:nvPr userDrawn="1"/>
        </p:nvCxnSpPr>
        <p:spPr>
          <a:xfrm>
            <a:off x="0" y="704465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2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7982" y="-6730"/>
            <a:ext cx="7036334" cy="696685"/>
          </a:xfrm>
        </p:spPr>
        <p:txBody>
          <a:bodyPr>
            <a:normAutofit/>
          </a:bodyPr>
          <a:lstStyle>
            <a:lvl1pPr>
              <a:defRPr sz="2800" b="0">
                <a:solidFill>
                  <a:srgbClr val="1776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pt-BR"/>
              <a:t>[</a:t>
            </a:r>
            <a:r>
              <a:rPr lang="pt-BR" err="1"/>
              <a:t>Title</a:t>
            </a:r>
            <a:r>
              <a:rPr lang="pt-BR"/>
              <a:t>]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67981" y="1509485"/>
            <a:ext cx="8571220" cy="4667477"/>
          </a:xfrm>
        </p:spPr>
        <p:txBody>
          <a:bodyPr>
            <a:normAutofit/>
          </a:bodyPr>
          <a:lstStyle>
            <a:lvl1pPr marL="185742" indent="-185742">
              <a:lnSpc>
                <a:spcPct val="125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3"/>
                </a:solidFill>
                <a:latin typeface="+mj-lt"/>
              </a:defRPr>
            </a:lvl1pPr>
            <a:lvl2pPr marL="557227" indent="-185742">
              <a:lnSpc>
                <a:spcPct val="125000"/>
              </a:lnSpc>
              <a:buFont typeface="Wingdings" panose="05000000000000000000" pitchFamily="2" charset="2"/>
              <a:buChar char="§"/>
              <a:defRPr sz="894">
                <a:latin typeface="Ubuntu" panose="020B0504030602030204" pitchFamily="34" charset="0"/>
              </a:defRPr>
            </a:lvl2pPr>
            <a:lvl3pPr marL="928711" indent="-185742">
              <a:lnSpc>
                <a:spcPct val="125000"/>
              </a:lnSpc>
              <a:buFont typeface="Wingdings" panose="05000000000000000000" pitchFamily="2" charset="2"/>
              <a:buChar char="§"/>
              <a:defRPr sz="853">
                <a:latin typeface="Ubuntu" panose="020B0504030602030204" pitchFamily="34" charset="0"/>
              </a:defRPr>
            </a:lvl3pPr>
            <a:lvl4pPr marL="1300196" indent="-185742">
              <a:lnSpc>
                <a:spcPct val="125000"/>
              </a:lnSpc>
              <a:buFont typeface="Wingdings" panose="05000000000000000000" pitchFamily="2" charset="2"/>
              <a:buChar char="§"/>
              <a:defRPr sz="813">
                <a:latin typeface="Ubuntu" panose="020B0504030602030204" pitchFamily="34" charset="0"/>
              </a:defRPr>
            </a:lvl4pPr>
            <a:lvl5pPr marL="1671680" indent="-185742">
              <a:lnSpc>
                <a:spcPct val="125000"/>
              </a:lnSpc>
              <a:buFont typeface="Wingdings" panose="05000000000000000000" pitchFamily="2" charset="2"/>
              <a:buChar char="§"/>
              <a:defRPr sz="813">
                <a:latin typeface="Ubuntu" panose="020B0504030602030204" pitchFamily="34" charset="0"/>
              </a:defRPr>
            </a:lvl5pPr>
          </a:lstStyle>
          <a:p>
            <a:pPr lvl="0"/>
            <a:r>
              <a:rPr lang="pt-BR"/>
              <a:t>[</a:t>
            </a:r>
            <a:r>
              <a:rPr lang="pt-BR" err="1"/>
              <a:t>Text</a:t>
            </a:r>
            <a:r>
              <a:rPr lang="pt-BR"/>
              <a:t>]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42001" y="6481051"/>
            <a:ext cx="3086100" cy="365125"/>
          </a:xfrm>
        </p:spPr>
        <p:txBody>
          <a:bodyPr/>
          <a:lstStyle>
            <a:lvl1pPr algn="l">
              <a:defRPr sz="1200">
                <a:latin typeface="+mj-lt"/>
              </a:defRPr>
            </a:lvl1pPr>
          </a:lstStyle>
          <a:p>
            <a:r>
              <a:rPr lang="pt-BR" err="1"/>
              <a:t>Source</a:t>
            </a:r>
            <a:r>
              <a:rPr lang="pt-BR"/>
              <a:t>: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855636" y="6481051"/>
            <a:ext cx="2057400" cy="365125"/>
          </a:xfrm>
        </p:spPr>
        <p:txBody>
          <a:bodyPr/>
          <a:lstStyle>
            <a:lvl1pPr>
              <a:defRPr sz="1100">
                <a:solidFill>
                  <a:srgbClr val="9D9FA2"/>
                </a:solidFill>
                <a:latin typeface="+mj-lt"/>
              </a:defRPr>
            </a:lvl1pPr>
          </a:lstStyle>
          <a:p>
            <a:fld id="{86F01539-AC96-4A5E-AF48-5B963BEB75E2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20" name="Conector reto 19"/>
          <p:cNvCxnSpPr/>
          <p:nvPr userDrawn="1"/>
        </p:nvCxnSpPr>
        <p:spPr>
          <a:xfrm>
            <a:off x="92700" y="6426157"/>
            <a:ext cx="8958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cxnSpLocks/>
          </p:cNvCxnSpPr>
          <p:nvPr userDrawn="1"/>
        </p:nvCxnSpPr>
        <p:spPr>
          <a:xfrm>
            <a:off x="92532" y="607358"/>
            <a:ext cx="89589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ço Reservado para Conteúdo 2"/>
          <p:cNvSpPr>
            <a:spLocks noGrp="1"/>
          </p:cNvSpPr>
          <p:nvPr>
            <p:ph idx="13" hasCustomPrompt="1"/>
          </p:nvPr>
        </p:nvSpPr>
        <p:spPr>
          <a:xfrm>
            <a:off x="185059" y="1037777"/>
            <a:ext cx="8752115" cy="362861"/>
          </a:xfrm>
        </p:spPr>
        <p:txBody>
          <a:bodyPr>
            <a:noAutofit/>
          </a:bodyPr>
          <a:lstStyle>
            <a:lvl1pPr marL="0" indent="0">
              <a:lnSpc>
                <a:spcPct val="125000"/>
              </a:lnSpc>
              <a:buFont typeface="Wingdings" panose="05000000000000000000" pitchFamily="2" charset="2"/>
              <a:buNone/>
              <a:defRPr sz="1200">
                <a:solidFill>
                  <a:schemeClr val="accent2"/>
                </a:solidFill>
                <a:latin typeface="+mj-lt"/>
              </a:defRPr>
            </a:lvl1pPr>
            <a:lvl2pPr marL="371484" indent="0">
              <a:lnSpc>
                <a:spcPct val="125000"/>
              </a:lnSpc>
              <a:buFont typeface="Wingdings" panose="05000000000000000000" pitchFamily="2" charset="2"/>
              <a:buNone/>
              <a:defRPr sz="1138">
                <a:solidFill>
                  <a:srgbClr val="707276"/>
                </a:solidFill>
                <a:latin typeface="Ubuntu" panose="020B0504030602030204" pitchFamily="34" charset="0"/>
              </a:defRPr>
            </a:lvl2pPr>
            <a:lvl3pPr marL="742969" indent="0">
              <a:lnSpc>
                <a:spcPct val="125000"/>
              </a:lnSpc>
              <a:buFont typeface="Wingdings" panose="05000000000000000000" pitchFamily="2" charset="2"/>
              <a:buNone/>
              <a:defRPr sz="1138">
                <a:solidFill>
                  <a:srgbClr val="707276"/>
                </a:solidFill>
                <a:latin typeface="Ubuntu" panose="020B0504030602030204" pitchFamily="34" charset="0"/>
              </a:defRPr>
            </a:lvl3pPr>
            <a:lvl4pPr marL="1114453" indent="0">
              <a:lnSpc>
                <a:spcPct val="125000"/>
              </a:lnSpc>
              <a:buFont typeface="Wingdings" panose="05000000000000000000" pitchFamily="2" charset="2"/>
              <a:buNone/>
              <a:defRPr sz="1138">
                <a:solidFill>
                  <a:srgbClr val="707276"/>
                </a:solidFill>
                <a:latin typeface="Ubuntu" panose="020B0504030602030204" pitchFamily="34" charset="0"/>
              </a:defRPr>
            </a:lvl4pPr>
            <a:lvl5pPr marL="1485937" indent="0">
              <a:lnSpc>
                <a:spcPct val="125000"/>
              </a:lnSpc>
              <a:buFont typeface="Wingdings" panose="05000000000000000000" pitchFamily="2" charset="2"/>
              <a:buNone/>
              <a:defRPr sz="1138">
                <a:solidFill>
                  <a:srgbClr val="707276"/>
                </a:solidFill>
                <a:latin typeface="Ubuntu" panose="020B0504030602030204" pitchFamily="34" charset="0"/>
              </a:defRPr>
            </a:lvl5pPr>
          </a:lstStyle>
          <a:p>
            <a:pPr lvl="0"/>
            <a:r>
              <a:rPr lang="pt-BR"/>
              <a:t>[Subtitle - Optional]</a:t>
            </a:r>
          </a:p>
        </p:txBody>
      </p:sp>
    </p:spTree>
    <p:extLst>
      <p:ext uri="{BB962C8B-B14F-4D97-AF65-F5344CB8AC3E}">
        <p14:creationId xmlns:p14="http://schemas.microsoft.com/office/powerpoint/2010/main" val="266082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6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01539-AC96-4A5E-AF48-5B963BEB75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43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24.png"/><Relationship Id="rId4" Type="http://schemas.openxmlformats.org/officeDocument/2006/relationships/image" Target="../media/image15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4.pn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4.pn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4.pn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4.pn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O que é risco fiscal nas empresas e 3 práticas para evitá-lo">
            <a:extLst>
              <a:ext uri="{FF2B5EF4-FFF2-40B4-BE49-F238E27FC236}">
                <a16:creationId xmlns:a16="http://schemas.microsoft.com/office/drawing/2014/main" id="{908F7EC8-0AC3-4DA5-AC75-8ECBD02FE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8879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1">
            <a:extLst>
              <a:ext uri="{FF2B5EF4-FFF2-40B4-BE49-F238E27FC236}">
                <a16:creationId xmlns:a16="http://schemas.microsoft.com/office/drawing/2014/main" id="{43362BFF-0454-4500-AB30-8DAE62A9EEB3}"/>
              </a:ext>
            </a:extLst>
          </p:cNvPr>
          <p:cNvSpPr/>
          <p:nvPr/>
        </p:nvSpPr>
        <p:spPr>
          <a:xfrm>
            <a:off x="0" y="4518938"/>
            <a:ext cx="9887988" cy="1210231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390E442E-EAC4-4096-B5AC-7918CC19A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947" y="4656326"/>
            <a:ext cx="6045130" cy="363273"/>
          </a:xfrm>
        </p:spPr>
        <p:txBody>
          <a:bodyPr>
            <a:normAutofit/>
          </a:bodyPr>
          <a:lstStyle/>
          <a:p>
            <a:r>
              <a:rPr lang="pt-BR" sz="1800" b="1">
                <a:solidFill>
                  <a:schemeClr val="tx1"/>
                </a:solidFill>
                <a:latin typeface="+mn-lt"/>
                <a:ea typeface="Ubuntu Light" charset="0"/>
                <a:cs typeface="Ubuntu Light" charset="0"/>
              </a:rPr>
              <a:t>Apresentação Final – Trainees Quant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129ED224-8ACD-4900-AD8E-FF750C4C7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945" y="5019599"/>
            <a:ext cx="7264765" cy="486542"/>
          </a:xfrm>
        </p:spPr>
        <p:txBody>
          <a:bodyPr>
            <a:normAutofit fontScale="92500" lnSpcReduction="10000"/>
          </a:bodyPr>
          <a:lstStyle/>
          <a:p>
            <a:r>
              <a:rPr lang="pt-BR" sz="1200" b="1">
                <a:solidFill>
                  <a:schemeClr val="tx1"/>
                </a:solidFill>
                <a:latin typeface="+mn-lt"/>
              </a:rPr>
              <a:t>João Alonso Casella</a:t>
            </a:r>
            <a:endParaRPr lang="pt-BR" sz="1100" b="1">
              <a:solidFill>
                <a:schemeClr val="tx1"/>
              </a:solidFill>
              <a:latin typeface="+mn-lt"/>
            </a:endParaRPr>
          </a:p>
          <a:p>
            <a:r>
              <a:rPr lang="pt-BR" sz="1100" b="1">
                <a:solidFill>
                  <a:schemeClr val="tx1"/>
                </a:solidFill>
                <a:latin typeface="+mn-lt"/>
              </a:rPr>
              <a:t>Lucas de Paiva Pimentel 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3C819ED0-3C3B-45CD-B9E1-0507CF79C35C}"/>
              </a:ext>
            </a:extLst>
          </p:cNvPr>
          <p:cNvSpPr/>
          <p:nvPr/>
        </p:nvSpPr>
        <p:spPr>
          <a:xfrm>
            <a:off x="-2" y="88900"/>
            <a:ext cx="9975094" cy="6979920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14659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DA566045-C913-4551-BA1C-5D0198CA952B}"/>
              </a:ext>
            </a:extLst>
          </p:cNvPr>
          <p:cNvSpPr/>
          <p:nvPr/>
        </p:nvSpPr>
        <p:spPr>
          <a:xfrm>
            <a:off x="4697198" y="1165571"/>
            <a:ext cx="4279434" cy="51766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2" b="1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93CD092-8466-46F6-A298-0DEF041BC997}"/>
              </a:ext>
            </a:extLst>
          </p:cNvPr>
          <p:cNvSpPr/>
          <p:nvPr/>
        </p:nvSpPr>
        <p:spPr>
          <a:xfrm>
            <a:off x="388947" y="1165571"/>
            <a:ext cx="4279434" cy="51860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2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319CC2-37C7-438E-A874-5497D2E8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539-AC96-4A5E-AF48-5B963BEB75E2}" type="slidenum">
              <a:rPr lang="pt-BR" smtClean="0"/>
              <a:pPr/>
              <a:t>10</a:t>
            </a:fld>
            <a:endParaRPr lang="pt-BR"/>
          </a:p>
        </p:txBody>
      </p: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83398E39-8127-0E98-CC31-574E810BA83B}"/>
              </a:ext>
            </a:extLst>
          </p:cNvPr>
          <p:cNvGrpSpPr/>
          <p:nvPr/>
        </p:nvGrpSpPr>
        <p:grpSpPr>
          <a:xfrm>
            <a:off x="388947" y="686547"/>
            <a:ext cx="8584304" cy="336730"/>
            <a:chOff x="388947" y="686547"/>
            <a:chExt cx="8584304" cy="336730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id="{247FA19B-0141-2F26-F252-D474AAF4C22F}"/>
                </a:ext>
              </a:extLst>
            </p:cNvPr>
            <p:cNvSpPr/>
            <p:nvPr/>
          </p:nvSpPr>
          <p:spPr>
            <a:xfrm>
              <a:off x="388947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>
                  <a:solidFill>
                    <a:schemeClr val="tx1"/>
                  </a:solidFill>
                </a:rPr>
                <a:t>Introdução</a:t>
              </a:r>
            </a:p>
          </p:txBody>
        </p:sp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id="{3B8DF309-4CC8-BC7D-5992-FFA57998D43B}"/>
                </a:ext>
              </a:extLst>
            </p:cNvPr>
            <p:cNvSpPr/>
            <p:nvPr/>
          </p:nvSpPr>
          <p:spPr>
            <a:xfrm>
              <a:off x="2223698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Metodologia</a:t>
              </a:r>
            </a:p>
          </p:txBody>
        </p:sp>
        <p:sp>
          <p:nvSpPr>
            <p:cNvPr id="105" name="Retângulo: Cantos Arredondados 104">
              <a:extLst>
                <a:ext uri="{FF2B5EF4-FFF2-40B4-BE49-F238E27FC236}">
                  <a16:creationId xmlns:a16="http://schemas.microsoft.com/office/drawing/2014/main" id="{F32D313F-FCF0-70AD-AAA5-7828EC3B4DDA}"/>
                </a:ext>
              </a:extLst>
            </p:cNvPr>
            <p:cNvSpPr/>
            <p:nvPr/>
          </p:nvSpPr>
          <p:spPr>
            <a:xfrm>
              <a:off x="4058449" y="689959"/>
              <a:ext cx="1245300" cy="333318"/>
            </a:xfrm>
            <a:prstGeom prst="roundRect">
              <a:avLst/>
            </a:prstGeom>
            <a:solidFill>
              <a:srgbClr val="2D47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bg1"/>
                  </a:solidFill>
                </a:rPr>
                <a:t>Código</a:t>
              </a:r>
            </a:p>
          </p:txBody>
        </p:sp>
        <p:sp>
          <p:nvSpPr>
            <p:cNvPr id="106" name="Retângulo: Cantos Arredondados 105">
              <a:extLst>
                <a:ext uri="{FF2B5EF4-FFF2-40B4-BE49-F238E27FC236}">
                  <a16:creationId xmlns:a16="http://schemas.microsoft.com/office/drawing/2014/main" id="{125A86AD-71AC-7C4C-F576-58CAB9C16E7C}"/>
                </a:ext>
              </a:extLst>
            </p:cNvPr>
            <p:cNvSpPr/>
            <p:nvPr/>
          </p:nvSpPr>
          <p:spPr>
            <a:xfrm>
              <a:off x="5893200" y="686547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Resultados</a:t>
              </a:r>
            </a:p>
          </p:txBody>
        </p:sp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5F9D0BC7-D8CF-0CD5-B7AB-71932D2D9153}"/>
                </a:ext>
              </a:extLst>
            </p:cNvPr>
            <p:cNvSpPr/>
            <p:nvPr/>
          </p:nvSpPr>
          <p:spPr>
            <a:xfrm>
              <a:off x="7727951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Conclusão</a:t>
              </a:r>
            </a:p>
          </p:txBody>
        </p:sp>
      </p:grpSp>
      <p:sp>
        <p:nvSpPr>
          <p:cNvPr id="3" name="CaixaDeTexto 47">
            <a:extLst>
              <a:ext uri="{FF2B5EF4-FFF2-40B4-BE49-F238E27FC236}">
                <a16:creationId xmlns:a16="http://schemas.microsoft.com/office/drawing/2014/main" id="{0F41D1B9-D763-D5DF-2EED-A2BCE5C94C49}"/>
              </a:ext>
            </a:extLst>
          </p:cNvPr>
          <p:cNvSpPr txBox="1"/>
          <p:nvPr/>
        </p:nvSpPr>
        <p:spPr>
          <a:xfrm>
            <a:off x="925995" y="1404822"/>
            <a:ext cx="322218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/>
            <a:r>
              <a:rPr lang="pt-BR" sz="2800" b="1"/>
              <a:t> Parte 1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208CDC4-7DB3-ED7C-356C-42BDE49F7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61" y="2358928"/>
            <a:ext cx="2777450" cy="94471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D9045FA-4F8C-08ED-2844-AFAFC0A96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22" y="5296822"/>
            <a:ext cx="3967323" cy="64597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E064BCE-984C-6E7B-E639-1E54330A2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8941" y="3921225"/>
            <a:ext cx="1859441" cy="449619"/>
          </a:xfrm>
          <a:prstGeom prst="rect">
            <a:avLst/>
          </a:prstGeom>
        </p:spPr>
      </p:pic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C56F4D93-AFF6-21B2-B03A-F4B776B4CBCA}"/>
              </a:ext>
            </a:extLst>
          </p:cNvPr>
          <p:cNvCxnSpPr/>
          <p:nvPr/>
        </p:nvCxnSpPr>
        <p:spPr>
          <a:xfrm flipH="1">
            <a:off x="2528662" y="3134455"/>
            <a:ext cx="0" cy="61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1F632282-222D-D45A-8986-DF833A35BF81}"/>
              </a:ext>
            </a:extLst>
          </p:cNvPr>
          <p:cNvCxnSpPr/>
          <p:nvPr/>
        </p:nvCxnSpPr>
        <p:spPr>
          <a:xfrm flipH="1">
            <a:off x="2545184" y="4525040"/>
            <a:ext cx="0" cy="61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363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DA566045-C913-4551-BA1C-5D0198CA952B}"/>
              </a:ext>
            </a:extLst>
          </p:cNvPr>
          <p:cNvSpPr/>
          <p:nvPr/>
        </p:nvSpPr>
        <p:spPr>
          <a:xfrm>
            <a:off x="4697198" y="1165571"/>
            <a:ext cx="4279434" cy="51766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2" b="1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93CD092-8466-46F6-A298-0DEF041BC997}"/>
              </a:ext>
            </a:extLst>
          </p:cNvPr>
          <p:cNvSpPr/>
          <p:nvPr/>
        </p:nvSpPr>
        <p:spPr>
          <a:xfrm>
            <a:off x="388947" y="1165571"/>
            <a:ext cx="4279434" cy="51860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2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319CC2-37C7-438E-A874-5497D2E8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539-AC96-4A5E-AF48-5B963BEB75E2}" type="slidenum">
              <a:rPr lang="pt-BR" smtClean="0"/>
              <a:pPr/>
              <a:t>11</a:t>
            </a:fld>
            <a:endParaRPr lang="pt-BR"/>
          </a:p>
        </p:txBody>
      </p: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83398E39-8127-0E98-CC31-574E810BA83B}"/>
              </a:ext>
            </a:extLst>
          </p:cNvPr>
          <p:cNvGrpSpPr/>
          <p:nvPr/>
        </p:nvGrpSpPr>
        <p:grpSpPr>
          <a:xfrm>
            <a:off x="388947" y="686547"/>
            <a:ext cx="8584304" cy="336730"/>
            <a:chOff x="388947" y="686547"/>
            <a:chExt cx="8584304" cy="336730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id="{247FA19B-0141-2F26-F252-D474AAF4C22F}"/>
                </a:ext>
              </a:extLst>
            </p:cNvPr>
            <p:cNvSpPr/>
            <p:nvPr/>
          </p:nvSpPr>
          <p:spPr>
            <a:xfrm>
              <a:off x="388947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>
                  <a:solidFill>
                    <a:schemeClr val="tx1"/>
                  </a:solidFill>
                </a:rPr>
                <a:t>Introdução</a:t>
              </a:r>
            </a:p>
          </p:txBody>
        </p:sp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id="{3B8DF309-4CC8-BC7D-5992-FFA57998D43B}"/>
                </a:ext>
              </a:extLst>
            </p:cNvPr>
            <p:cNvSpPr/>
            <p:nvPr/>
          </p:nvSpPr>
          <p:spPr>
            <a:xfrm>
              <a:off x="2223698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Metodologia</a:t>
              </a:r>
            </a:p>
          </p:txBody>
        </p:sp>
        <p:sp>
          <p:nvSpPr>
            <p:cNvPr id="105" name="Retângulo: Cantos Arredondados 104">
              <a:extLst>
                <a:ext uri="{FF2B5EF4-FFF2-40B4-BE49-F238E27FC236}">
                  <a16:creationId xmlns:a16="http://schemas.microsoft.com/office/drawing/2014/main" id="{F32D313F-FCF0-70AD-AAA5-7828EC3B4DDA}"/>
                </a:ext>
              </a:extLst>
            </p:cNvPr>
            <p:cNvSpPr/>
            <p:nvPr/>
          </p:nvSpPr>
          <p:spPr>
            <a:xfrm>
              <a:off x="4058449" y="689959"/>
              <a:ext cx="1245300" cy="333318"/>
            </a:xfrm>
            <a:prstGeom prst="roundRect">
              <a:avLst/>
            </a:prstGeom>
            <a:solidFill>
              <a:srgbClr val="2D47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bg1"/>
                  </a:solidFill>
                </a:rPr>
                <a:t>Código</a:t>
              </a:r>
            </a:p>
          </p:txBody>
        </p:sp>
        <p:sp>
          <p:nvSpPr>
            <p:cNvPr id="106" name="Retângulo: Cantos Arredondados 105">
              <a:extLst>
                <a:ext uri="{FF2B5EF4-FFF2-40B4-BE49-F238E27FC236}">
                  <a16:creationId xmlns:a16="http://schemas.microsoft.com/office/drawing/2014/main" id="{125A86AD-71AC-7C4C-F576-58CAB9C16E7C}"/>
                </a:ext>
              </a:extLst>
            </p:cNvPr>
            <p:cNvSpPr/>
            <p:nvPr/>
          </p:nvSpPr>
          <p:spPr>
            <a:xfrm>
              <a:off x="5893200" y="686547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Resultados</a:t>
              </a:r>
            </a:p>
          </p:txBody>
        </p:sp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5F9D0BC7-D8CF-0CD5-B7AB-71932D2D9153}"/>
                </a:ext>
              </a:extLst>
            </p:cNvPr>
            <p:cNvSpPr/>
            <p:nvPr/>
          </p:nvSpPr>
          <p:spPr>
            <a:xfrm>
              <a:off x="7727951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Conclusão</a:t>
              </a:r>
            </a:p>
          </p:txBody>
        </p:sp>
      </p:grpSp>
      <p:sp>
        <p:nvSpPr>
          <p:cNvPr id="3" name="CaixaDeTexto 47">
            <a:extLst>
              <a:ext uri="{FF2B5EF4-FFF2-40B4-BE49-F238E27FC236}">
                <a16:creationId xmlns:a16="http://schemas.microsoft.com/office/drawing/2014/main" id="{0F41D1B9-D763-D5DF-2EED-A2BCE5C94C49}"/>
              </a:ext>
            </a:extLst>
          </p:cNvPr>
          <p:cNvSpPr txBox="1"/>
          <p:nvPr/>
        </p:nvSpPr>
        <p:spPr>
          <a:xfrm>
            <a:off x="925995" y="1404822"/>
            <a:ext cx="322218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/>
            <a:r>
              <a:rPr lang="pt-BR" sz="2800" b="1"/>
              <a:t> Parte 1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6" name="CaixaDeTexto 47">
            <a:extLst>
              <a:ext uri="{FF2B5EF4-FFF2-40B4-BE49-F238E27FC236}">
                <a16:creationId xmlns:a16="http://schemas.microsoft.com/office/drawing/2014/main" id="{5B320CD9-BB2D-FABA-7B02-DCD58893FFE5}"/>
              </a:ext>
            </a:extLst>
          </p:cNvPr>
          <p:cNvSpPr txBox="1"/>
          <p:nvPr/>
        </p:nvSpPr>
        <p:spPr>
          <a:xfrm>
            <a:off x="5242417" y="1404821"/>
            <a:ext cx="3222183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/>
            <a:r>
              <a:rPr lang="pt-BR" sz="2800" b="1"/>
              <a:t> Parte 2</a:t>
            </a:r>
            <a:endParaRPr lang="en-US">
              <a:cs typeface="Calibri" panose="020F0502020204030204"/>
            </a:endParaRPr>
          </a:p>
          <a:p>
            <a:pPr lvl="2"/>
            <a:endParaRPr lang="pt-BR" sz="2800" b="1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208CDC4-7DB3-ED7C-356C-42BDE49F7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61" y="2358928"/>
            <a:ext cx="2777450" cy="94471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D9045FA-4F8C-08ED-2844-AFAFC0A96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22" y="5296822"/>
            <a:ext cx="3967323" cy="64597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E064BCE-984C-6E7B-E639-1E54330A2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8941" y="3921225"/>
            <a:ext cx="1859441" cy="449619"/>
          </a:xfrm>
          <a:prstGeom prst="rect">
            <a:avLst/>
          </a:prstGeom>
        </p:spPr>
      </p:pic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C56F4D93-AFF6-21B2-B03A-F4B776B4CBCA}"/>
              </a:ext>
            </a:extLst>
          </p:cNvPr>
          <p:cNvCxnSpPr/>
          <p:nvPr/>
        </p:nvCxnSpPr>
        <p:spPr>
          <a:xfrm flipH="1">
            <a:off x="2528662" y="3134455"/>
            <a:ext cx="0" cy="61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1F632282-222D-D45A-8986-DF833A35BF81}"/>
              </a:ext>
            </a:extLst>
          </p:cNvPr>
          <p:cNvCxnSpPr/>
          <p:nvPr/>
        </p:nvCxnSpPr>
        <p:spPr>
          <a:xfrm flipH="1">
            <a:off x="2545184" y="4525040"/>
            <a:ext cx="0" cy="61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m 22">
            <a:extLst>
              <a:ext uri="{FF2B5EF4-FFF2-40B4-BE49-F238E27FC236}">
                <a16:creationId xmlns:a16="http://schemas.microsoft.com/office/drawing/2014/main" id="{1181D7F0-76D9-9C9E-0804-86538053C6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4836" y="1981424"/>
            <a:ext cx="3841599" cy="1046419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C0583569-10D2-3990-401C-665C3BA541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8683" y="3241914"/>
            <a:ext cx="1756387" cy="112893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974C0FC4-A9F2-FD27-D7E4-5A4C611B82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5070" y="3224527"/>
            <a:ext cx="2198400" cy="1163704"/>
          </a:xfrm>
          <a:prstGeom prst="rect">
            <a:avLst/>
          </a:prstGeom>
        </p:spPr>
      </p:pic>
      <p:pic>
        <p:nvPicPr>
          <p:cNvPr id="75" name="Gráfico 74" descr="Seta: curva ligeira com preenchimento sólido">
            <a:extLst>
              <a:ext uri="{FF2B5EF4-FFF2-40B4-BE49-F238E27FC236}">
                <a16:creationId xmlns:a16="http://schemas.microsoft.com/office/drawing/2014/main" id="{E6313F8A-D585-C7C4-C2D7-BB0AA710E2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41643" y="4451192"/>
            <a:ext cx="389154" cy="389154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9594103A-FE97-78DD-F106-30D810926076}"/>
              </a:ext>
            </a:extLst>
          </p:cNvPr>
          <p:cNvSpPr txBox="1"/>
          <p:nvPr/>
        </p:nvSpPr>
        <p:spPr>
          <a:xfrm>
            <a:off x="5323990" y="4514964"/>
            <a:ext cx="2507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Montserrat" panose="00000500000000000000" pitchFamily="2" charset="0"/>
              </a:rPr>
              <a:t>Importação + Medidas Resumo</a:t>
            </a:r>
          </a:p>
        </p:txBody>
      </p:sp>
      <p:pic>
        <p:nvPicPr>
          <p:cNvPr id="79" name="Gráfico 78" descr="Seta: curva ligeira com preenchimento sólido">
            <a:extLst>
              <a:ext uri="{FF2B5EF4-FFF2-40B4-BE49-F238E27FC236}">
                <a16:creationId xmlns:a16="http://schemas.microsoft.com/office/drawing/2014/main" id="{28F59D3C-FB85-8859-A92A-77621AE786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41643" y="4891595"/>
            <a:ext cx="389154" cy="389154"/>
          </a:xfrm>
          <a:prstGeom prst="rect">
            <a:avLst/>
          </a:prstGeom>
        </p:spPr>
      </p:pic>
      <p:sp>
        <p:nvSpPr>
          <p:cNvPr id="80" name="CaixaDeTexto 79">
            <a:extLst>
              <a:ext uri="{FF2B5EF4-FFF2-40B4-BE49-F238E27FC236}">
                <a16:creationId xmlns:a16="http://schemas.microsoft.com/office/drawing/2014/main" id="{0EBE0F8E-48E3-F4ED-85C7-0581388E610F}"/>
              </a:ext>
            </a:extLst>
          </p:cNvPr>
          <p:cNvSpPr txBox="1"/>
          <p:nvPr/>
        </p:nvSpPr>
        <p:spPr>
          <a:xfrm>
            <a:off x="5341457" y="4961119"/>
            <a:ext cx="2701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Montserrat" panose="00000500000000000000" pitchFamily="2" charset="0"/>
              </a:rPr>
              <a:t>Criar objeto = modelo de estratégia</a:t>
            </a:r>
          </a:p>
        </p:txBody>
      </p:sp>
      <p:pic>
        <p:nvPicPr>
          <p:cNvPr id="81" name="Gráfico 80" descr="Seta: curva ligeira com preenchimento sólido">
            <a:extLst>
              <a:ext uri="{FF2B5EF4-FFF2-40B4-BE49-F238E27FC236}">
                <a16:creationId xmlns:a16="http://schemas.microsoft.com/office/drawing/2014/main" id="{BC0F0E73-59A3-36C5-6B0E-BB5CA1CDC6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46381" y="5364812"/>
            <a:ext cx="389154" cy="389154"/>
          </a:xfrm>
          <a:prstGeom prst="rect">
            <a:avLst/>
          </a:prstGeom>
        </p:spPr>
      </p:pic>
      <p:sp>
        <p:nvSpPr>
          <p:cNvPr id="87" name="CaixaDeTexto 86">
            <a:extLst>
              <a:ext uri="{FF2B5EF4-FFF2-40B4-BE49-F238E27FC236}">
                <a16:creationId xmlns:a16="http://schemas.microsoft.com/office/drawing/2014/main" id="{BA8C1BA1-EFBE-BB79-A96C-7586697E7E39}"/>
              </a:ext>
            </a:extLst>
          </p:cNvPr>
          <p:cNvSpPr txBox="1"/>
          <p:nvPr/>
        </p:nvSpPr>
        <p:spPr>
          <a:xfrm>
            <a:off x="5341456" y="5430819"/>
            <a:ext cx="32410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Montserrat" panose="00000500000000000000" pitchFamily="2" charset="0"/>
              </a:rPr>
              <a:t>Rodar o </a:t>
            </a:r>
            <a:r>
              <a:rPr lang="pt-BR" sz="1100" dirty="0" err="1">
                <a:latin typeface="Montserrat" panose="00000500000000000000" pitchFamily="2" charset="0"/>
              </a:rPr>
              <a:t>evaluateHist</a:t>
            </a:r>
            <a:r>
              <a:rPr lang="pt-BR" sz="1100" dirty="0">
                <a:latin typeface="Montserrat" panose="00000500000000000000" pitchFamily="2" charset="0"/>
              </a:rPr>
              <a:t> com o nosso modelo, para cada </a:t>
            </a:r>
            <a:r>
              <a:rPr lang="pt-BR" sz="1100" dirty="0" err="1">
                <a:latin typeface="Montserrat" panose="00000500000000000000" pitchFamily="2" charset="0"/>
              </a:rPr>
              <a:t>ticker</a:t>
            </a:r>
            <a:endParaRPr lang="pt-BR" sz="1100" dirty="0">
              <a:latin typeface="Montserrat" panose="00000500000000000000" pitchFamily="2" charset="0"/>
            </a:endParaRPr>
          </a:p>
        </p:txBody>
      </p:sp>
      <p:pic>
        <p:nvPicPr>
          <p:cNvPr id="101" name="Gráfico 100" descr="Seta: curva ligeira com preenchimento sólido">
            <a:extLst>
              <a:ext uri="{FF2B5EF4-FFF2-40B4-BE49-F238E27FC236}">
                <a16:creationId xmlns:a16="http://schemas.microsoft.com/office/drawing/2014/main" id="{FDBEAC24-2CBC-6F7D-2A56-23D7384529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34836" y="5942797"/>
            <a:ext cx="389154" cy="389154"/>
          </a:xfrm>
          <a:prstGeom prst="rect">
            <a:avLst/>
          </a:prstGeom>
        </p:spPr>
      </p:pic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00A3F8E4-E00F-6103-4B04-BBD30E76301B}"/>
              </a:ext>
            </a:extLst>
          </p:cNvPr>
          <p:cNvSpPr txBox="1"/>
          <p:nvPr/>
        </p:nvSpPr>
        <p:spPr>
          <a:xfrm>
            <a:off x="5330797" y="6006569"/>
            <a:ext cx="3241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Montserrat" panose="00000500000000000000" pitchFamily="2" charset="0"/>
              </a:rPr>
              <a:t>Plotar gráficos dos indicadores</a:t>
            </a:r>
          </a:p>
        </p:txBody>
      </p:sp>
      <p:sp>
        <p:nvSpPr>
          <p:cNvPr id="84" name="Rectangle 12">
            <a:extLst>
              <a:ext uri="{FF2B5EF4-FFF2-40B4-BE49-F238E27FC236}">
                <a16:creationId xmlns:a16="http://schemas.microsoft.com/office/drawing/2014/main" id="{C89838EF-1BC8-CEF1-EC47-5D8ED654CD69}"/>
              </a:ext>
            </a:extLst>
          </p:cNvPr>
          <p:cNvSpPr>
            <a:spLocks/>
          </p:cNvSpPr>
          <p:nvPr/>
        </p:nvSpPr>
        <p:spPr>
          <a:xfrm>
            <a:off x="4838683" y="4895607"/>
            <a:ext cx="3743794" cy="1372571"/>
          </a:xfrm>
          <a:prstGeom prst="rect">
            <a:avLst/>
          </a:prstGeom>
          <a:solidFill>
            <a:srgbClr val="FFFFFF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294573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DA566045-C913-4551-BA1C-5D0198CA952B}"/>
              </a:ext>
            </a:extLst>
          </p:cNvPr>
          <p:cNvSpPr/>
          <p:nvPr/>
        </p:nvSpPr>
        <p:spPr>
          <a:xfrm>
            <a:off x="4697198" y="1165571"/>
            <a:ext cx="4279434" cy="51766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2" b="1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93CD092-8466-46F6-A298-0DEF041BC997}"/>
              </a:ext>
            </a:extLst>
          </p:cNvPr>
          <p:cNvSpPr/>
          <p:nvPr/>
        </p:nvSpPr>
        <p:spPr>
          <a:xfrm>
            <a:off x="388947" y="1165571"/>
            <a:ext cx="4279434" cy="51860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2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319CC2-37C7-438E-A874-5497D2E8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539-AC96-4A5E-AF48-5B963BEB75E2}" type="slidenum">
              <a:rPr lang="pt-BR" smtClean="0"/>
              <a:pPr/>
              <a:t>12</a:t>
            </a:fld>
            <a:endParaRPr lang="pt-BR"/>
          </a:p>
        </p:txBody>
      </p: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83398E39-8127-0E98-CC31-574E810BA83B}"/>
              </a:ext>
            </a:extLst>
          </p:cNvPr>
          <p:cNvGrpSpPr/>
          <p:nvPr/>
        </p:nvGrpSpPr>
        <p:grpSpPr>
          <a:xfrm>
            <a:off x="388947" y="686547"/>
            <a:ext cx="8584304" cy="336730"/>
            <a:chOff x="388947" y="686547"/>
            <a:chExt cx="8584304" cy="336730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id="{247FA19B-0141-2F26-F252-D474AAF4C22F}"/>
                </a:ext>
              </a:extLst>
            </p:cNvPr>
            <p:cNvSpPr/>
            <p:nvPr/>
          </p:nvSpPr>
          <p:spPr>
            <a:xfrm>
              <a:off x="388947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>
                  <a:solidFill>
                    <a:schemeClr val="tx1"/>
                  </a:solidFill>
                </a:rPr>
                <a:t>Introdução</a:t>
              </a:r>
            </a:p>
          </p:txBody>
        </p:sp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id="{3B8DF309-4CC8-BC7D-5992-FFA57998D43B}"/>
                </a:ext>
              </a:extLst>
            </p:cNvPr>
            <p:cNvSpPr/>
            <p:nvPr/>
          </p:nvSpPr>
          <p:spPr>
            <a:xfrm>
              <a:off x="2223698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Metodologia</a:t>
              </a:r>
            </a:p>
          </p:txBody>
        </p:sp>
        <p:sp>
          <p:nvSpPr>
            <p:cNvPr id="105" name="Retângulo: Cantos Arredondados 104">
              <a:extLst>
                <a:ext uri="{FF2B5EF4-FFF2-40B4-BE49-F238E27FC236}">
                  <a16:creationId xmlns:a16="http://schemas.microsoft.com/office/drawing/2014/main" id="{F32D313F-FCF0-70AD-AAA5-7828EC3B4DDA}"/>
                </a:ext>
              </a:extLst>
            </p:cNvPr>
            <p:cNvSpPr/>
            <p:nvPr/>
          </p:nvSpPr>
          <p:spPr>
            <a:xfrm>
              <a:off x="4058449" y="689959"/>
              <a:ext cx="1245300" cy="333318"/>
            </a:xfrm>
            <a:prstGeom prst="roundRect">
              <a:avLst/>
            </a:prstGeom>
            <a:solidFill>
              <a:srgbClr val="2D47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bg1"/>
                  </a:solidFill>
                </a:rPr>
                <a:t>Código</a:t>
              </a:r>
            </a:p>
          </p:txBody>
        </p:sp>
        <p:sp>
          <p:nvSpPr>
            <p:cNvPr id="106" name="Retângulo: Cantos Arredondados 105">
              <a:extLst>
                <a:ext uri="{FF2B5EF4-FFF2-40B4-BE49-F238E27FC236}">
                  <a16:creationId xmlns:a16="http://schemas.microsoft.com/office/drawing/2014/main" id="{125A86AD-71AC-7C4C-F576-58CAB9C16E7C}"/>
                </a:ext>
              </a:extLst>
            </p:cNvPr>
            <p:cNvSpPr/>
            <p:nvPr/>
          </p:nvSpPr>
          <p:spPr>
            <a:xfrm>
              <a:off x="5893200" y="686547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Resultados</a:t>
              </a:r>
            </a:p>
          </p:txBody>
        </p:sp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5F9D0BC7-D8CF-0CD5-B7AB-71932D2D9153}"/>
                </a:ext>
              </a:extLst>
            </p:cNvPr>
            <p:cNvSpPr/>
            <p:nvPr/>
          </p:nvSpPr>
          <p:spPr>
            <a:xfrm>
              <a:off x="7727951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Conclusão</a:t>
              </a:r>
            </a:p>
          </p:txBody>
        </p:sp>
      </p:grpSp>
      <p:sp>
        <p:nvSpPr>
          <p:cNvPr id="3" name="CaixaDeTexto 47">
            <a:extLst>
              <a:ext uri="{FF2B5EF4-FFF2-40B4-BE49-F238E27FC236}">
                <a16:creationId xmlns:a16="http://schemas.microsoft.com/office/drawing/2014/main" id="{0F41D1B9-D763-D5DF-2EED-A2BCE5C94C49}"/>
              </a:ext>
            </a:extLst>
          </p:cNvPr>
          <p:cNvSpPr txBox="1"/>
          <p:nvPr/>
        </p:nvSpPr>
        <p:spPr>
          <a:xfrm>
            <a:off x="925995" y="1404822"/>
            <a:ext cx="322218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/>
            <a:r>
              <a:rPr lang="pt-BR" sz="2800" b="1"/>
              <a:t> Parte 1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6" name="CaixaDeTexto 47">
            <a:extLst>
              <a:ext uri="{FF2B5EF4-FFF2-40B4-BE49-F238E27FC236}">
                <a16:creationId xmlns:a16="http://schemas.microsoft.com/office/drawing/2014/main" id="{5B320CD9-BB2D-FABA-7B02-DCD58893FFE5}"/>
              </a:ext>
            </a:extLst>
          </p:cNvPr>
          <p:cNvSpPr txBox="1"/>
          <p:nvPr/>
        </p:nvSpPr>
        <p:spPr>
          <a:xfrm>
            <a:off x="5242417" y="1404821"/>
            <a:ext cx="3222183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/>
            <a:r>
              <a:rPr lang="pt-BR" sz="2800" b="1"/>
              <a:t> Parte 2</a:t>
            </a:r>
            <a:endParaRPr lang="en-US">
              <a:cs typeface="Calibri" panose="020F0502020204030204"/>
            </a:endParaRPr>
          </a:p>
          <a:p>
            <a:pPr lvl="2"/>
            <a:endParaRPr lang="pt-BR" sz="2800" b="1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208CDC4-7DB3-ED7C-356C-42BDE49F7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61" y="2358928"/>
            <a:ext cx="2777450" cy="94471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D9045FA-4F8C-08ED-2844-AFAFC0A96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22" y="5296822"/>
            <a:ext cx="3967323" cy="64597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E064BCE-984C-6E7B-E639-1E54330A2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8941" y="3921225"/>
            <a:ext cx="1859441" cy="449619"/>
          </a:xfrm>
          <a:prstGeom prst="rect">
            <a:avLst/>
          </a:prstGeom>
        </p:spPr>
      </p:pic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C56F4D93-AFF6-21B2-B03A-F4B776B4CBCA}"/>
              </a:ext>
            </a:extLst>
          </p:cNvPr>
          <p:cNvCxnSpPr/>
          <p:nvPr/>
        </p:nvCxnSpPr>
        <p:spPr>
          <a:xfrm flipH="1">
            <a:off x="2528662" y="3134455"/>
            <a:ext cx="0" cy="61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1F632282-222D-D45A-8986-DF833A35BF81}"/>
              </a:ext>
            </a:extLst>
          </p:cNvPr>
          <p:cNvCxnSpPr/>
          <p:nvPr/>
        </p:nvCxnSpPr>
        <p:spPr>
          <a:xfrm flipH="1">
            <a:off x="2545184" y="4525040"/>
            <a:ext cx="0" cy="61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áfico 74" descr="Seta: curva ligeira com preenchimento sólido">
            <a:extLst>
              <a:ext uri="{FF2B5EF4-FFF2-40B4-BE49-F238E27FC236}">
                <a16:creationId xmlns:a16="http://schemas.microsoft.com/office/drawing/2014/main" id="{E6313F8A-D585-C7C4-C2D7-BB0AA710E2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41643" y="4451192"/>
            <a:ext cx="389154" cy="389154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9594103A-FE97-78DD-F106-30D810926076}"/>
              </a:ext>
            </a:extLst>
          </p:cNvPr>
          <p:cNvSpPr txBox="1"/>
          <p:nvPr/>
        </p:nvSpPr>
        <p:spPr>
          <a:xfrm>
            <a:off x="5323990" y="4514964"/>
            <a:ext cx="2507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Montserrat" panose="00000500000000000000" pitchFamily="2" charset="0"/>
              </a:rPr>
              <a:t>Importação + Medidas Resumo</a:t>
            </a:r>
          </a:p>
        </p:txBody>
      </p:sp>
      <p:pic>
        <p:nvPicPr>
          <p:cNvPr id="79" name="Gráfico 78" descr="Seta: curva ligeira com preenchimento sólido">
            <a:extLst>
              <a:ext uri="{FF2B5EF4-FFF2-40B4-BE49-F238E27FC236}">
                <a16:creationId xmlns:a16="http://schemas.microsoft.com/office/drawing/2014/main" id="{28F59D3C-FB85-8859-A92A-77621AE786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41643" y="4891595"/>
            <a:ext cx="389154" cy="389154"/>
          </a:xfrm>
          <a:prstGeom prst="rect">
            <a:avLst/>
          </a:prstGeom>
        </p:spPr>
      </p:pic>
      <p:sp>
        <p:nvSpPr>
          <p:cNvPr id="80" name="CaixaDeTexto 79">
            <a:extLst>
              <a:ext uri="{FF2B5EF4-FFF2-40B4-BE49-F238E27FC236}">
                <a16:creationId xmlns:a16="http://schemas.microsoft.com/office/drawing/2014/main" id="{0EBE0F8E-48E3-F4ED-85C7-0581388E610F}"/>
              </a:ext>
            </a:extLst>
          </p:cNvPr>
          <p:cNvSpPr txBox="1"/>
          <p:nvPr/>
        </p:nvSpPr>
        <p:spPr>
          <a:xfrm>
            <a:off x="5341457" y="4961119"/>
            <a:ext cx="2701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Montserrat" panose="00000500000000000000" pitchFamily="2" charset="0"/>
              </a:rPr>
              <a:t>Criar objeto = modelo de estratégia</a:t>
            </a:r>
          </a:p>
        </p:txBody>
      </p:sp>
      <p:pic>
        <p:nvPicPr>
          <p:cNvPr id="81" name="Gráfico 80" descr="Seta: curva ligeira com preenchimento sólido">
            <a:extLst>
              <a:ext uri="{FF2B5EF4-FFF2-40B4-BE49-F238E27FC236}">
                <a16:creationId xmlns:a16="http://schemas.microsoft.com/office/drawing/2014/main" id="{BC0F0E73-59A3-36C5-6B0E-BB5CA1CDC6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46381" y="5364812"/>
            <a:ext cx="389154" cy="389154"/>
          </a:xfrm>
          <a:prstGeom prst="rect">
            <a:avLst/>
          </a:prstGeom>
        </p:spPr>
      </p:pic>
      <p:sp>
        <p:nvSpPr>
          <p:cNvPr id="87" name="CaixaDeTexto 86">
            <a:extLst>
              <a:ext uri="{FF2B5EF4-FFF2-40B4-BE49-F238E27FC236}">
                <a16:creationId xmlns:a16="http://schemas.microsoft.com/office/drawing/2014/main" id="{BA8C1BA1-EFBE-BB79-A96C-7586697E7E39}"/>
              </a:ext>
            </a:extLst>
          </p:cNvPr>
          <p:cNvSpPr txBox="1"/>
          <p:nvPr/>
        </p:nvSpPr>
        <p:spPr>
          <a:xfrm>
            <a:off x="5341456" y="5430819"/>
            <a:ext cx="32410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Montserrat" panose="00000500000000000000" pitchFamily="2" charset="0"/>
              </a:rPr>
              <a:t>Rodar o </a:t>
            </a:r>
            <a:r>
              <a:rPr lang="pt-BR" sz="1100" dirty="0" err="1">
                <a:latin typeface="Montserrat" panose="00000500000000000000" pitchFamily="2" charset="0"/>
              </a:rPr>
              <a:t>evaluateHist</a:t>
            </a:r>
            <a:r>
              <a:rPr lang="pt-BR" sz="1100" dirty="0">
                <a:latin typeface="Montserrat" panose="00000500000000000000" pitchFamily="2" charset="0"/>
              </a:rPr>
              <a:t> com o nosso modelo, para cada </a:t>
            </a:r>
            <a:r>
              <a:rPr lang="pt-BR" sz="1100" dirty="0" err="1">
                <a:latin typeface="Montserrat" panose="00000500000000000000" pitchFamily="2" charset="0"/>
              </a:rPr>
              <a:t>ticker</a:t>
            </a:r>
            <a:endParaRPr lang="pt-BR" sz="1100" dirty="0">
              <a:latin typeface="Montserrat" panose="00000500000000000000" pitchFamily="2" charset="0"/>
            </a:endParaRPr>
          </a:p>
        </p:txBody>
      </p:sp>
      <p:pic>
        <p:nvPicPr>
          <p:cNvPr id="101" name="Gráfico 100" descr="Seta: curva ligeira com preenchimento sólido">
            <a:extLst>
              <a:ext uri="{FF2B5EF4-FFF2-40B4-BE49-F238E27FC236}">
                <a16:creationId xmlns:a16="http://schemas.microsoft.com/office/drawing/2014/main" id="{FDBEAC24-2CBC-6F7D-2A56-23D7384529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4836" y="5942797"/>
            <a:ext cx="389154" cy="389154"/>
          </a:xfrm>
          <a:prstGeom prst="rect">
            <a:avLst/>
          </a:prstGeom>
        </p:spPr>
      </p:pic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00A3F8E4-E00F-6103-4B04-BBD30E76301B}"/>
              </a:ext>
            </a:extLst>
          </p:cNvPr>
          <p:cNvSpPr txBox="1"/>
          <p:nvPr/>
        </p:nvSpPr>
        <p:spPr>
          <a:xfrm>
            <a:off x="5330797" y="6006569"/>
            <a:ext cx="3241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Montserrat" panose="00000500000000000000" pitchFamily="2" charset="0"/>
              </a:rPr>
              <a:t>Plotar gráficos dos indicadores</a:t>
            </a:r>
          </a:p>
        </p:txBody>
      </p:sp>
      <p:sp>
        <p:nvSpPr>
          <p:cNvPr id="84" name="Rectangle 12">
            <a:extLst>
              <a:ext uri="{FF2B5EF4-FFF2-40B4-BE49-F238E27FC236}">
                <a16:creationId xmlns:a16="http://schemas.microsoft.com/office/drawing/2014/main" id="{C89838EF-1BC8-CEF1-EC47-5D8ED654CD69}"/>
              </a:ext>
            </a:extLst>
          </p:cNvPr>
          <p:cNvSpPr>
            <a:spLocks/>
          </p:cNvSpPr>
          <p:nvPr/>
        </p:nvSpPr>
        <p:spPr>
          <a:xfrm>
            <a:off x="4838683" y="5280749"/>
            <a:ext cx="3743794" cy="987429"/>
          </a:xfrm>
          <a:prstGeom prst="rect">
            <a:avLst/>
          </a:prstGeom>
          <a:solidFill>
            <a:srgbClr val="FFFFFF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F6859E2D-E6D8-A372-733C-D6AFDDA9CDD4}"/>
              </a:ext>
            </a:extLst>
          </p:cNvPr>
          <p:cNvSpPr>
            <a:spLocks/>
          </p:cNvSpPr>
          <p:nvPr/>
        </p:nvSpPr>
        <p:spPr>
          <a:xfrm>
            <a:off x="4934836" y="4432644"/>
            <a:ext cx="3743794" cy="470455"/>
          </a:xfrm>
          <a:prstGeom prst="rect">
            <a:avLst/>
          </a:prstGeom>
          <a:solidFill>
            <a:srgbClr val="FFFFFF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601E94-2091-7E7C-6D4E-6ECB53B83F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4836" y="2067190"/>
            <a:ext cx="1517605" cy="111119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D6F7520-D29D-AD05-D6A8-FBB3FD03DE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7715" y="2067190"/>
            <a:ext cx="1876885" cy="113836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5AEECA7-2112-05D3-66F5-4FFE02EA88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4154" y="3370092"/>
            <a:ext cx="3052851" cy="96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03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DA566045-C913-4551-BA1C-5D0198CA952B}"/>
              </a:ext>
            </a:extLst>
          </p:cNvPr>
          <p:cNvSpPr/>
          <p:nvPr/>
        </p:nvSpPr>
        <p:spPr>
          <a:xfrm>
            <a:off x="4697198" y="1165571"/>
            <a:ext cx="4279434" cy="51766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2" b="1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93CD092-8466-46F6-A298-0DEF041BC997}"/>
              </a:ext>
            </a:extLst>
          </p:cNvPr>
          <p:cNvSpPr/>
          <p:nvPr/>
        </p:nvSpPr>
        <p:spPr>
          <a:xfrm>
            <a:off x="388947" y="1165571"/>
            <a:ext cx="4279434" cy="51860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2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319CC2-37C7-438E-A874-5497D2E8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539-AC96-4A5E-AF48-5B963BEB75E2}" type="slidenum">
              <a:rPr lang="pt-BR" smtClean="0"/>
              <a:pPr/>
              <a:t>13</a:t>
            </a:fld>
            <a:endParaRPr lang="pt-BR"/>
          </a:p>
        </p:txBody>
      </p: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83398E39-8127-0E98-CC31-574E810BA83B}"/>
              </a:ext>
            </a:extLst>
          </p:cNvPr>
          <p:cNvGrpSpPr/>
          <p:nvPr/>
        </p:nvGrpSpPr>
        <p:grpSpPr>
          <a:xfrm>
            <a:off x="388947" y="686547"/>
            <a:ext cx="8584304" cy="336730"/>
            <a:chOff x="388947" y="686547"/>
            <a:chExt cx="8584304" cy="336730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id="{247FA19B-0141-2F26-F252-D474AAF4C22F}"/>
                </a:ext>
              </a:extLst>
            </p:cNvPr>
            <p:cNvSpPr/>
            <p:nvPr/>
          </p:nvSpPr>
          <p:spPr>
            <a:xfrm>
              <a:off x="388947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>
                  <a:solidFill>
                    <a:schemeClr val="tx1"/>
                  </a:solidFill>
                </a:rPr>
                <a:t>Introdução</a:t>
              </a:r>
            </a:p>
          </p:txBody>
        </p:sp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id="{3B8DF309-4CC8-BC7D-5992-FFA57998D43B}"/>
                </a:ext>
              </a:extLst>
            </p:cNvPr>
            <p:cNvSpPr/>
            <p:nvPr/>
          </p:nvSpPr>
          <p:spPr>
            <a:xfrm>
              <a:off x="2223698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Metodologia</a:t>
              </a:r>
            </a:p>
          </p:txBody>
        </p:sp>
        <p:sp>
          <p:nvSpPr>
            <p:cNvPr id="105" name="Retângulo: Cantos Arredondados 104">
              <a:extLst>
                <a:ext uri="{FF2B5EF4-FFF2-40B4-BE49-F238E27FC236}">
                  <a16:creationId xmlns:a16="http://schemas.microsoft.com/office/drawing/2014/main" id="{F32D313F-FCF0-70AD-AAA5-7828EC3B4DDA}"/>
                </a:ext>
              </a:extLst>
            </p:cNvPr>
            <p:cNvSpPr/>
            <p:nvPr/>
          </p:nvSpPr>
          <p:spPr>
            <a:xfrm>
              <a:off x="4058449" y="689959"/>
              <a:ext cx="1245300" cy="333318"/>
            </a:xfrm>
            <a:prstGeom prst="roundRect">
              <a:avLst/>
            </a:prstGeom>
            <a:solidFill>
              <a:srgbClr val="2D47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bg1"/>
                  </a:solidFill>
                </a:rPr>
                <a:t>Código</a:t>
              </a:r>
            </a:p>
          </p:txBody>
        </p:sp>
        <p:sp>
          <p:nvSpPr>
            <p:cNvPr id="106" name="Retângulo: Cantos Arredondados 105">
              <a:extLst>
                <a:ext uri="{FF2B5EF4-FFF2-40B4-BE49-F238E27FC236}">
                  <a16:creationId xmlns:a16="http://schemas.microsoft.com/office/drawing/2014/main" id="{125A86AD-71AC-7C4C-F576-58CAB9C16E7C}"/>
                </a:ext>
              </a:extLst>
            </p:cNvPr>
            <p:cNvSpPr/>
            <p:nvPr/>
          </p:nvSpPr>
          <p:spPr>
            <a:xfrm>
              <a:off x="5893200" y="686547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Resultados</a:t>
              </a:r>
            </a:p>
          </p:txBody>
        </p:sp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5F9D0BC7-D8CF-0CD5-B7AB-71932D2D9153}"/>
                </a:ext>
              </a:extLst>
            </p:cNvPr>
            <p:cNvSpPr/>
            <p:nvPr/>
          </p:nvSpPr>
          <p:spPr>
            <a:xfrm>
              <a:off x="7727951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Conclusão</a:t>
              </a:r>
            </a:p>
          </p:txBody>
        </p:sp>
      </p:grpSp>
      <p:sp>
        <p:nvSpPr>
          <p:cNvPr id="3" name="CaixaDeTexto 47">
            <a:extLst>
              <a:ext uri="{FF2B5EF4-FFF2-40B4-BE49-F238E27FC236}">
                <a16:creationId xmlns:a16="http://schemas.microsoft.com/office/drawing/2014/main" id="{0F41D1B9-D763-D5DF-2EED-A2BCE5C94C49}"/>
              </a:ext>
            </a:extLst>
          </p:cNvPr>
          <p:cNvSpPr txBox="1"/>
          <p:nvPr/>
        </p:nvSpPr>
        <p:spPr>
          <a:xfrm>
            <a:off x="925995" y="1404822"/>
            <a:ext cx="322218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/>
            <a:r>
              <a:rPr lang="pt-BR" sz="2800" b="1"/>
              <a:t> Parte 1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6" name="CaixaDeTexto 47">
            <a:extLst>
              <a:ext uri="{FF2B5EF4-FFF2-40B4-BE49-F238E27FC236}">
                <a16:creationId xmlns:a16="http://schemas.microsoft.com/office/drawing/2014/main" id="{5B320CD9-BB2D-FABA-7B02-DCD58893FFE5}"/>
              </a:ext>
            </a:extLst>
          </p:cNvPr>
          <p:cNvSpPr txBox="1"/>
          <p:nvPr/>
        </p:nvSpPr>
        <p:spPr>
          <a:xfrm>
            <a:off x="5242417" y="1404821"/>
            <a:ext cx="3222183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/>
            <a:r>
              <a:rPr lang="pt-BR" sz="2800" b="1"/>
              <a:t> Parte 2</a:t>
            </a:r>
            <a:endParaRPr lang="en-US">
              <a:cs typeface="Calibri" panose="020F0502020204030204"/>
            </a:endParaRPr>
          </a:p>
          <a:p>
            <a:pPr lvl="2"/>
            <a:endParaRPr lang="pt-BR" sz="2800" b="1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208CDC4-7DB3-ED7C-356C-42BDE49F7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61" y="2358928"/>
            <a:ext cx="2777450" cy="94471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D9045FA-4F8C-08ED-2844-AFAFC0A96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22" y="5296822"/>
            <a:ext cx="3967323" cy="64597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E064BCE-984C-6E7B-E639-1E54330A2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8941" y="3921225"/>
            <a:ext cx="1859441" cy="449619"/>
          </a:xfrm>
          <a:prstGeom prst="rect">
            <a:avLst/>
          </a:prstGeom>
        </p:spPr>
      </p:pic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C56F4D93-AFF6-21B2-B03A-F4B776B4CBCA}"/>
              </a:ext>
            </a:extLst>
          </p:cNvPr>
          <p:cNvCxnSpPr/>
          <p:nvPr/>
        </p:nvCxnSpPr>
        <p:spPr>
          <a:xfrm flipH="1">
            <a:off x="2528662" y="3134455"/>
            <a:ext cx="0" cy="61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1F632282-222D-D45A-8986-DF833A35BF81}"/>
              </a:ext>
            </a:extLst>
          </p:cNvPr>
          <p:cNvCxnSpPr/>
          <p:nvPr/>
        </p:nvCxnSpPr>
        <p:spPr>
          <a:xfrm flipH="1">
            <a:off x="2545184" y="4525040"/>
            <a:ext cx="0" cy="61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áfico 74" descr="Seta: curva ligeira com preenchimento sólido">
            <a:extLst>
              <a:ext uri="{FF2B5EF4-FFF2-40B4-BE49-F238E27FC236}">
                <a16:creationId xmlns:a16="http://schemas.microsoft.com/office/drawing/2014/main" id="{E6313F8A-D585-C7C4-C2D7-BB0AA710E2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41643" y="4451192"/>
            <a:ext cx="389154" cy="389154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9594103A-FE97-78DD-F106-30D810926076}"/>
              </a:ext>
            </a:extLst>
          </p:cNvPr>
          <p:cNvSpPr txBox="1"/>
          <p:nvPr/>
        </p:nvSpPr>
        <p:spPr>
          <a:xfrm>
            <a:off x="5323990" y="4514964"/>
            <a:ext cx="2507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Montserrat" panose="00000500000000000000" pitchFamily="2" charset="0"/>
              </a:rPr>
              <a:t>Importação + Medidas Resumo</a:t>
            </a:r>
          </a:p>
        </p:txBody>
      </p:sp>
      <p:pic>
        <p:nvPicPr>
          <p:cNvPr id="79" name="Gráfico 78" descr="Seta: curva ligeira com preenchimento sólido">
            <a:extLst>
              <a:ext uri="{FF2B5EF4-FFF2-40B4-BE49-F238E27FC236}">
                <a16:creationId xmlns:a16="http://schemas.microsoft.com/office/drawing/2014/main" id="{28F59D3C-FB85-8859-A92A-77621AE786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41643" y="4891595"/>
            <a:ext cx="389154" cy="389154"/>
          </a:xfrm>
          <a:prstGeom prst="rect">
            <a:avLst/>
          </a:prstGeom>
        </p:spPr>
      </p:pic>
      <p:sp>
        <p:nvSpPr>
          <p:cNvPr id="80" name="CaixaDeTexto 79">
            <a:extLst>
              <a:ext uri="{FF2B5EF4-FFF2-40B4-BE49-F238E27FC236}">
                <a16:creationId xmlns:a16="http://schemas.microsoft.com/office/drawing/2014/main" id="{0EBE0F8E-48E3-F4ED-85C7-0581388E610F}"/>
              </a:ext>
            </a:extLst>
          </p:cNvPr>
          <p:cNvSpPr txBox="1"/>
          <p:nvPr/>
        </p:nvSpPr>
        <p:spPr>
          <a:xfrm>
            <a:off x="5341457" y="4961119"/>
            <a:ext cx="2701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Montserrat" panose="00000500000000000000" pitchFamily="2" charset="0"/>
              </a:rPr>
              <a:t>Criar objeto = modelo de estratégia</a:t>
            </a:r>
          </a:p>
        </p:txBody>
      </p:sp>
      <p:pic>
        <p:nvPicPr>
          <p:cNvPr id="81" name="Gráfico 80" descr="Seta: curva ligeira com preenchimento sólido">
            <a:extLst>
              <a:ext uri="{FF2B5EF4-FFF2-40B4-BE49-F238E27FC236}">
                <a16:creationId xmlns:a16="http://schemas.microsoft.com/office/drawing/2014/main" id="{BC0F0E73-59A3-36C5-6B0E-BB5CA1CDC6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46381" y="5364812"/>
            <a:ext cx="389154" cy="389154"/>
          </a:xfrm>
          <a:prstGeom prst="rect">
            <a:avLst/>
          </a:prstGeom>
        </p:spPr>
      </p:pic>
      <p:sp>
        <p:nvSpPr>
          <p:cNvPr id="87" name="CaixaDeTexto 86">
            <a:extLst>
              <a:ext uri="{FF2B5EF4-FFF2-40B4-BE49-F238E27FC236}">
                <a16:creationId xmlns:a16="http://schemas.microsoft.com/office/drawing/2014/main" id="{BA8C1BA1-EFBE-BB79-A96C-7586697E7E39}"/>
              </a:ext>
            </a:extLst>
          </p:cNvPr>
          <p:cNvSpPr txBox="1"/>
          <p:nvPr/>
        </p:nvSpPr>
        <p:spPr>
          <a:xfrm>
            <a:off x="5341456" y="5430819"/>
            <a:ext cx="32410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Montserrat" panose="00000500000000000000" pitchFamily="2" charset="0"/>
              </a:rPr>
              <a:t>Rodar o </a:t>
            </a:r>
            <a:r>
              <a:rPr lang="pt-BR" sz="1100" dirty="0" err="1">
                <a:latin typeface="Montserrat" panose="00000500000000000000" pitchFamily="2" charset="0"/>
              </a:rPr>
              <a:t>evaluateHist</a:t>
            </a:r>
            <a:r>
              <a:rPr lang="pt-BR" sz="1100" dirty="0">
                <a:latin typeface="Montserrat" panose="00000500000000000000" pitchFamily="2" charset="0"/>
              </a:rPr>
              <a:t> com o nosso modelo, para cada </a:t>
            </a:r>
            <a:r>
              <a:rPr lang="pt-BR" sz="1100" dirty="0" err="1">
                <a:latin typeface="Montserrat" panose="00000500000000000000" pitchFamily="2" charset="0"/>
              </a:rPr>
              <a:t>ticker</a:t>
            </a:r>
            <a:endParaRPr lang="pt-BR" sz="1100" dirty="0">
              <a:latin typeface="Montserrat" panose="00000500000000000000" pitchFamily="2" charset="0"/>
            </a:endParaRPr>
          </a:p>
        </p:txBody>
      </p:sp>
      <p:pic>
        <p:nvPicPr>
          <p:cNvPr id="101" name="Gráfico 100" descr="Seta: curva ligeira com preenchimento sólido">
            <a:extLst>
              <a:ext uri="{FF2B5EF4-FFF2-40B4-BE49-F238E27FC236}">
                <a16:creationId xmlns:a16="http://schemas.microsoft.com/office/drawing/2014/main" id="{FDBEAC24-2CBC-6F7D-2A56-23D7384529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4836" y="5942797"/>
            <a:ext cx="389154" cy="389154"/>
          </a:xfrm>
          <a:prstGeom prst="rect">
            <a:avLst/>
          </a:prstGeom>
        </p:spPr>
      </p:pic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00A3F8E4-E00F-6103-4B04-BBD30E76301B}"/>
              </a:ext>
            </a:extLst>
          </p:cNvPr>
          <p:cNvSpPr txBox="1"/>
          <p:nvPr/>
        </p:nvSpPr>
        <p:spPr>
          <a:xfrm>
            <a:off x="5330797" y="6006569"/>
            <a:ext cx="3241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Montserrat" panose="00000500000000000000" pitchFamily="2" charset="0"/>
              </a:rPr>
              <a:t>Plotar gráficos dos indicadores</a:t>
            </a:r>
          </a:p>
        </p:txBody>
      </p:sp>
      <p:sp>
        <p:nvSpPr>
          <p:cNvPr id="84" name="Rectangle 12">
            <a:extLst>
              <a:ext uri="{FF2B5EF4-FFF2-40B4-BE49-F238E27FC236}">
                <a16:creationId xmlns:a16="http://schemas.microsoft.com/office/drawing/2014/main" id="{C89838EF-1BC8-CEF1-EC47-5D8ED654CD69}"/>
              </a:ext>
            </a:extLst>
          </p:cNvPr>
          <p:cNvSpPr>
            <a:spLocks/>
          </p:cNvSpPr>
          <p:nvPr/>
        </p:nvSpPr>
        <p:spPr>
          <a:xfrm>
            <a:off x="4838683" y="5280749"/>
            <a:ext cx="3743794" cy="987429"/>
          </a:xfrm>
          <a:prstGeom prst="rect">
            <a:avLst/>
          </a:prstGeom>
          <a:solidFill>
            <a:srgbClr val="FFFFFF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F6859E2D-E6D8-A372-733C-D6AFDDA9CDD4}"/>
              </a:ext>
            </a:extLst>
          </p:cNvPr>
          <p:cNvSpPr>
            <a:spLocks/>
          </p:cNvSpPr>
          <p:nvPr/>
        </p:nvSpPr>
        <p:spPr>
          <a:xfrm>
            <a:off x="4934836" y="4432644"/>
            <a:ext cx="3743794" cy="470455"/>
          </a:xfrm>
          <a:prstGeom prst="rect">
            <a:avLst/>
          </a:prstGeom>
          <a:solidFill>
            <a:srgbClr val="FFFFFF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B43C883-8740-085F-5B1F-356309BEB1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9498" y="1893407"/>
            <a:ext cx="3669132" cy="111987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C4ADC02-CFF9-3F3A-B81F-68D84D7FA4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3126" y="3166404"/>
            <a:ext cx="3581876" cy="11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47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DA566045-C913-4551-BA1C-5D0198CA952B}"/>
              </a:ext>
            </a:extLst>
          </p:cNvPr>
          <p:cNvSpPr/>
          <p:nvPr/>
        </p:nvSpPr>
        <p:spPr>
          <a:xfrm>
            <a:off x="4697198" y="1165571"/>
            <a:ext cx="4279434" cy="51766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2" b="1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93CD092-8466-46F6-A298-0DEF041BC997}"/>
              </a:ext>
            </a:extLst>
          </p:cNvPr>
          <p:cNvSpPr/>
          <p:nvPr/>
        </p:nvSpPr>
        <p:spPr>
          <a:xfrm>
            <a:off x="388947" y="1165571"/>
            <a:ext cx="4279434" cy="51860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2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319CC2-37C7-438E-A874-5497D2E8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539-AC96-4A5E-AF48-5B963BEB75E2}" type="slidenum">
              <a:rPr lang="pt-BR" smtClean="0"/>
              <a:pPr/>
              <a:t>14</a:t>
            </a:fld>
            <a:endParaRPr lang="pt-BR"/>
          </a:p>
        </p:txBody>
      </p: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83398E39-8127-0E98-CC31-574E810BA83B}"/>
              </a:ext>
            </a:extLst>
          </p:cNvPr>
          <p:cNvGrpSpPr/>
          <p:nvPr/>
        </p:nvGrpSpPr>
        <p:grpSpPr>
          <a:xfrm>
            <a:off x="388947" y="686547"/>
            <a:ext cx="8584304" cy="336730"/>
            <a:chOff x="388947" y="686547"/>
            <a:chExt cx="8584304" cy="336730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id="{247FA19B-0141-2F26-F252-D474AAF4C22F}"/>
                </a:ext>
              </a:extLst>
            </p:cNvPr>
            <p:cNvSpPr/>
            <p:nvPr/>
          </p:nvSpPr>
          <p:spPr>
            <a:xfrm>
              <a:off x="388947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>
                  <a:solidFill>
                    <a:schemeClr val="tx1"/>
                  </a:solidFill>
                </a:rPr>
                <a:t>Introdução</a:t>
              </a:r>
            </a:p>
          </p:txBody>
        </p:sp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id="{3B8DF309-4CC8-BC7D-5992-FFA57998D43B}"/>
                </a:ext>
              </a:extLst>
            </p:cNvPr>
            <p:cNvSpPr/>
            <p:nvPr/>
          </p:nvSpPr>
          <p:spPr>
            <a:xfrm>
              <a:off x="2223698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Metodologia</a:t>
              </a:r>
            </a:p>
          </p:txBody>
        </p:sp>
        <p:sp>
          <p:nvSpPr>
            <p:cNvPr id="105" name="Retângulo: Cantos Arredondados 104">
              <a:extLst>
                <a:ext uri="{FF2B5EF4-FFF2-40B4-BE49-F238E27FC236}">
                  <a16:creationId xmlns:a16="http://schemas.microsoft.com/office/drawing/2014/main" id="{F32D313F-FCF0-70AD-AAA5-7828EC3B4DDA}"/>
                </a:ext>
              </a:extLst>
            </p:cNvPr>
            <p:cNvSpPr/>
            <p:nvPr/>
          </p:nvSpPr>
          <p:spPr>
            <a:xfrm>
              <a:off x="4058449" y="689959"/>
              <a:ext cx="1245300" cy="333318"/>
            </a:xfrm>
            <a:prstGeom prst="roundRect">
              <a:avLst/>
            </a:prstGeom>
            <a:solidFill>
              <a:srgbClr val="2D47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bg1"/>
                  </a:solidFill>
                </a:rPr>
                <a:t>Código</a:t>
              </a:r>
            </a:p>
          </p:txBody>
        </p:sp>
        <p:sp>
          <p:nvSpPr>
            <p:cNvPr id="106" name="Retângulo: Cantos Arredondados 105">
              <a:extLst>
                <a:ext uri="{FF2B5EF4-FFF2-40B4-BE49-F238E27FC236}">
                  <a16:creationId xmlns:a16="http://schemas.microsoft.com/office/drawing/2014/main" id="{125A86AD-71AC-7C4C-F576-58CAB9C16E7C}"/>
                </a:ext>
              </a:extLst>
            </p:cNvPr>
            <p:cNvSpPr/>
            <p:nvPr/>
          </p:nvSpPr>
          <p:spPr>
            <a:xfrm>
              <a:off x="5893200" y="686547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Resultados</a:t>
              </a:r>
            </a:p>
          </p:txBody>
        </p:sp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5F9D0BC7-D8CF-0CD5-B7AB-71932D2D9153}"/>
                </a:ext>
              </a:extLst>
            </p:cNvPr>
            <p:cNvSpPr/>
            <p:nvPr/>
          </p:nvSpPr>
          <p:spPr>
            <a:xfrm>
              <a:off x="7727951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Conclusão</a:t>
              </a:r>
            </a:p>
          </p:txBody>
        </p:sp>
      </p:grpSp>
      <p:sp>
        <p:nvSpPr>
          <p:cNvPr id="3" name="CaixaDeTexto 47">
            <a:extLst>
              <a:ext uri="{FF2B5EF4-FFF2-40B4-BE49-F238E27FC236}">
                <a16:creationId xmlns:a16="http://schemas.microsoft.com/office/drawing/2014/main" id="{0F41D1B9-D763-D5DF-2EED-A2BCE5C94C49}"/>
              </a:ext>
            </a:extLst>
          </p:cNvPr>
          <p:cNvSpPr txBox="1"/>
          <p:nvPr/>
        </p:nvSpPr>
        <p:spPr>
          <a:xfrm>
            <a:off x="925995" y="1404822"/>
            <a:ext cx="322218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/>
            <a:r>
              <a:rPr lang="pt-BR" sz="2800" b="1"/>
              <a:t> Parte 1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6" name="CaixaDeTexto 47">
            <a:extLst>
              <a:ext uri="{FF2B5EF4-FFF2-40B4-BE49-F238E27FC236}">
                <a16:creationId xmlns:a16="http://schemas.microsoft.com/office/drawing/2014/main" id="{5B320CD9-BB2D-FABA-7B02-DCD58893FFE5}"/>
              </a:ext>
            </a:extLst>
          </p:cNvPr>
          <p:cNvSpPr txBox="1"/>
          <p:nvPr/>
        </p:nvSpPr>
        <p:spPr>
          <a:xfrm>
            <a:off x="5242417" y="1404821"/>
            <a:ext cx="3222183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/>
            <a:r>
              <a:rPr lang="pt-BR" sz="2800" b="1"/>
              <a:t> Parte 2</a:t>
            </a:r>
            <a:endParaRPr lang="en-US">
              <a:cs typeface="Calibri" panose="020F0502020204030204"/>
            </a:endParaRPr>
          </a:p>
          <a:p>
            <a:pPr lvl="2"/>
            <a:endParaRPr lang="pt-BR" sz="2800" b="1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208CDC4-7DB3-ED7C-356C-42BDE49F7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61" y="2358928"/>
            <a:ext cx="2777450" cy="94471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D9045FA-4F8C-08ED-2844-AFAFC0A96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22" y="5296822"/>
            <a:ext cx="3967323" cy="64597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E064BCE-984C-6E7B-E639-1E54330A2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8941" y="3921225"/>
            <a:ext cx="1859441" cy="449619"/>
          </a:xfrm>
          <a:prstGeom prst="rect">
            <a:avLst/>
          </a:prstGeom>
        </p:spPr>
      </p:pic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C56F4D93-AFF6-21B2-B03A-F4B776B4CBCA}"/>
              </a:ext>
            </a:extLst>
          </p:cNvPr>
          <p:cNvCxnSpPr/>
          <p:nvPr/>
        </p:nvCxnSpPr>
        <p:spPr>
          <a:xfrm flipH="1">
            <a:off x="2528662" y="3134455"/>
            <a:ext cx="0" cy="61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1F632282-222D-D45A-8986-DF833A35BF81}"/>
              </a:ext>
            </a:extLst>
          </p:cNvPr>
          <p:cNvCxnSpPr/>
          <p:nvPr/>
        </p:nvCxnSpPr>
        <p:spPr>
          <a:xfrm flipH="1">
            <a:off x="2545184" y="4525040"/>
            <a:ext cx="0" cy="61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áfico 74" descr="Seta: curva ligeira com preenchimento sólido">
            <a:extLst>
              <a:ext uri="{FF2B5EF4-FFF2-40B4-BE49-F238E27FC236}">
                <a16:creationId xmlns:a16="http://schemas.microsoft.com/office/drawing/2014/main" id="{E6313F8A-D585-C7C4-C2D7-BB0AA710E2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41643" y="4451192"/>
            <a:ext cx="389154" cy="389154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9594103A-FE97-78DD-F106-30D810926076}"/>
              </a:ext>
            </a:extLst>
          </p:cNvPr>
          <p:cNvSpPr txBox="1"/>
          <p:nvPr/>
        </p:nvSpPr>
        <p:spPr>
          <a:xfrm>
            <a:off x="5323990" y="4514964"/>
            <a:ext cx="2507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Montserrat" panose="00000500000000000000" pitchFamily="2" charset="0"/>
              </a:rPr>
              <a:t>Importação + Medidas Resumo</a:t>
            </a:r>
          </a:p>
        </p:txBody>
      </p:sp>
      <p:pic>
        <p:nvPicPr>
          <p:cNvPr id="79" name="Gráfico 78" descr="Seta: curva ligeira com preenchimento sólido">
            <a:extLst>
              <a:ext uri="{FF2B5EF4-FFF2-40B4-BE49-F238E27FC236}">
                <a16:creationId xmlns:a16="http://schemas.microsoft.com/office/drawing/2014/main" id="{28F59D3C-FB85-8859-A92A-77621AE786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41643" y="4891595"/>
            <a:ext cx="389154" cy="389154"/>
          </a:xfrm>
          <a:prstGeom prst="rect">
            <a:avLst/>
          </a:prstGeom>
        </p:spPr>
      </p:pic>
      <p:sp>
        <p:nvSpPr>
          <p:cNvPr id="80" name="CaixaDeTexto 79">
            <a:extLst>
              <a:ext uri="{FF2B5EF4-FFF2-40B4-BE49-F238E27FC236}">
                <a16:creationId xmlns:a16="http://schemas.microsoft.com/office/drawing/2014/main" id="{0EBE0F8E-48E3-F4ED-85C7-0581388E610F}"/>
              </a:ext>
            </a:extLst>
          </p:cNvPr>
          <p:cNvSpPr txBox="1"/>
          <p:nvPr/>
        </p:nvSpPr>
        <p:spPr>
          <a:xfrm>
            <a:off x="5341457" y="4961119"/>
            <a:ext cx="2701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Montserrat" panose="00000500000000000000" pitchFamily="2" charset="0"/>
              </a:rPr>
              <a:t>Criar objeto = modelo de estratégia</a:t>
            </a:r>
          </a:p>
        </p:txBody>
      </p:sp>
      <p:pic>
        <p:nvPicPr>
          <p:cNvPr id="81" name="Gráfico 80" descr="Seta: curva ligeira com preenchimento sólido">
            <a:extLst>
              <a:ext uri="{FF2B5EF4-FFF2-40B4-BE49-F238E27FC236}">
                <a16:creationId xmlns:a16="http://schemas.microsoft.com/office/drawing/2014/main" id="{BC0F0E73-59A3-36C5-6B0E-BB5CA1CDC6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46381" y="5364812"/>
            <a:ext cx="389154" cy="389154"/>
          </a:xfrm>
          <a:prstGeom prst="rect">
            <a:avLst/>
          </a:prstGeom>
        </p:spPr>
      </p:pic>
      <p:sp>
        <p:nvSpPr>
          <p:cNvPr id="87" name="CaixaDeTexto 86">
            <a:extLst>
              <a:ext uri="{FF2B5EF4-FFF2-40B4-BE49-F238E27FC236}">
                <a16:creationId xmlns:a16="http://schemas.microsoft.com/office/drawing/2014/main" id="{BA8C1BA1-EFBE-BB79-A96C-7586697E7E39}"/>
              </a:ext>
            </a:extLst>
          </p:cNvPr>
          <p:cNvSpPr txBox="1"/>
          <p:nvPr/>
        </p:nvSpPr>
        <p:spPr>
          <a:xfrm>
            <a:off x="5341456" y="5430819"/>
            <a:ext cx="32410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Montserrat" panose="00000500000000000000" pitchFamily="2" charset="0"/>
              </a:rPr>
              <a:t>Rodar o </a:t>
            </a:r>
            <a:r>
              <a:rPr lang="pt-BR" sz="1100" dirty="0" err="1">
                <a:latin typeface="Montserrat" panose="00000500000000000000" pitchFamily="2" charset="0"/>
              </a:rPr>
              <a:t>evaluateHist</a:t>
            </a:r>
            <a:r>
              <a:rPr lang="pt-BR" sz="1100" dirty="0">
                <a:latin typeface="Montserrat" panose="00000500000000000000" pitchFamily="2" charset="0"/>
              </a:rPr>
              <a:t> com o nosso modelo, para cada </a:t>
            </a:r>
            <a:r>
              <a:rPr lang="pt-BR" sz="1100" dirty="0" err="1">
                <a:latin typeface="Montserrat" panose="00000500000000000000" pitchFamily="2" charset="0"/>
              </a:rPr>
              <a:t>ticker</a:t>
            </a:r>
            <a:endParaRPr lang="pt-BR" sz="1100" dirty="0">
              <a:latin typeface="Montserrat" panose="00000500000000000000" pitchFamily="2" charset="0"/>
            </a:endParaRPr>
          </a:p>
        </p:txBody>
      </p:sp>
      <p:pic>
        <p:nvPicPr>
          <p:cNvPr id="101" name="Gráfico 100" descr="Seta: curva ligeira com preenchimento sólido">
            <a:extLst>
              <a:ext uri="{FF2B5EF4-FFF2-40B4-BE49-F238E27FC236}">
                <a16:creationId xmlns:a16="http://schemas.microsoft.com/office/drawing/2014/main" id="{FDBEAC24-2CBC-6F7D-2A56-23D7384529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4836" y="5942797"/>
            <a:ext cx="389154" cy="389154"/>
          </a:xfrm>
          <a:prstGeom prst="rect">
            <a:avLst/>
          </a:prstGeom>
        </p:spPr>
      </p:pic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00A3F8E4-E00F-6103-4B04-BBD30E76301B}"/>
              </a:ext>
            </a:extLst>
          </p:cNvPr>
          <p:cNvSpPr txBox="1"/>
          <p:nvPr/>
        </p:nvSpPr>
        <p:spPr>
          <a:xfrm>
            <a:off x="5330797" y="6006569"/>
            <a:ext cx="3241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Montserrat" panose="00000500000000000000" pitchFamily="2" charset="0"/>
              </a:rPr>
              <a:t>Plotar gráficos dos indicadores</a:t>
            </a:r>
          </a:p>
        </p:txBody>
      </p:sp>
      <p:sp>
        <p:nvSpPr>
          <p:cNvPr id="84" name="Rectangle 12">
            <a:extLst>
              <a:ext uri="{FF2B5EF4-FFF2-40B4-BE49-F238E27FC236}">
                <a16:creationId xmlns:a16="http://schemas.microsoft.com/office/drawing/2014/main" id="{C89838EF-1BC8-CEF1-EC47-5D8ED654CD69}"/>
              </a:ext>
            </a:extLst>
          </p:cNvPr>
          <p:cNvSpPr>
            <a:spLocks/>
          </p:cNvSpPr>
          <p:nvPr/>
        </p:nvSpPr>
        <p:spPr>
          <a:xfrm>
            <a:off x="4838683" y="5280749"/>
            <a:ext cx="3743794" cy="987429"/>
          </a:xfrm>
          <a:prstGeom prst="rect">
            <a:avLst/>
          </a:prstGeom>
          <a:solidFill>
            <a:srgbClr val="FFFFFF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F6859E2D-E6D8-A372-733C-D6AFDDA9CDD4}"/>
              </a:ext>
            </a:extLst>
          </p:cNvPr>
          <p:cNvSpPr>
            <a:spLocks/>
          </p:cNvSpPr>
          <p:nvPr/>
        </p:nvSpPr>
        <p:spPr>
          <a:xfrm>
            <a:off x="4934836" y="4432644"/>
            <a:ext cx="3743794" cy="470455"/>
          </a:xfrm>
          <a:prstGeom prst="rect">
            <a:avLst/>
          </a:prstGeom>
          <a:solidFill>
            <a:srgbClr val="FFFFFF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06883C-1D62-AE26-23A1-EC5930FD69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9846" y="2933064"/>
            <a:ext cx="3967323" cy="74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06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DA566045-C913-4551-BA1C-5D0198CA952B}"/>
              </a:ext>
            </a:extLst>
          </p:cNvPr>
          <p:cNvSpPr/>
          <p:nvPr/>
        </p:nvSpPr>
        <p:spPr>
          <a:xfrm>
            <a:off x="4697198" y="1165571"/>
            <a:ext cx="4279434" cy="51766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2" b="1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93CD092-8466-46F6-A298-0DEF041BC997}"/>
              </a:ext>
            </a:extLst>
          </p:cNvPr>
          <p:cNvSpPr/>
          <p:nvPr/>
        </p:nvSpPr>
        <p:spPr>
          <a:xfrm>
            <a:off x="388947" y="1165571"/>
            <a:ext cx="4279434" cy="51860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2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319CC2-37C7-438E-A874-5497D2E8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539-AC96-4A5E-AF48-5B963BEB75E2}" type="slidenum">
              <a:rPr lang="pt-BR" smtClean="0"/>
              <a:pPr/>
              <a:t>15</a:t>
            </a:fld>
            <a:endParaRPr lang="pt-BR"/>
          </a:p>
        </p:txBody>
      </p: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83398E39-8127-0E98-CC31-574E810BA83B}"/>
              </a:ext>
            </a:extLst>
          </p:cNvPr>
          <p:cNvGrpSpPr/>
          <p:nvPr/>
        </p:nvGrpSpPr>
        <p:grpSpPr>
          <a:xfrm>
            <a:off x="388947" y="686547"/>
            <a:ext cx="8584304" cy="336730"/>
            <a:chOff x="388947" y="686547"/>
            <a:chExt cx="8584304" cy="336730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id="{247FA19B-0141-2F26-F252-D474AAF4C22F}"/>
                </a:ext>
              </a:extLst>
            </p:cNvPr>
            <p:cNvSpPr/>
            <p:nvPr/>
          </p:nvSpPr>
          <p:spPr>
            <a:xfrm>
              <a:off x="388947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>
                  <a:solidFill>
                    <a:schemeClr val="tx1"/>
                  </a:solidFill>
                </a:rPr>
                <a:t>Introdução</a:t>
              </a:r>
            </a:p>
          </p:txBody>
        </p:sp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id="{3B8DF309-4CC8-BC7D-5992-FFA57998D43B}"/>
                </a:ext>
              </a:extLst>
            </p:cNvPr>
            <p:cNvSpPr/>
            <p:nvPr/>
          </p:nvSpPr>
          <p:spPr>
            <a:xfrm>
              <a:off x="2223698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Metodologia</a:t>
              </a:r>
            </a:p>
          </p:txBody>
        </p:sp>
        <p:sp>
          <p:nvSpPr>
            <p:cNvPr id="105" name="Retângulo: Cantos Arredondados 104">
              <a:extLst>
                <a:ext uri="{FF2B5EF4-FFF2-40B4-BE49-F238E27FC236}">
                  <a16:creationId xmlns:a16="http://schemas.microsoft.com/office/drawing/2014/main" id="{F32D313F-FCF0-70AD-AAA5-7828EC3B4DDA}"/>
                </a:ext>
              </a:extLst>
            </p:cNvPr>
            <p:cNvSpPr/>
            <p:nvPr/>
          </p:nvSpPr>
          <p:spPr>
            <a:xfrm>
              <a:off x="4058449" y="689959"/>
              <a:ext cx="1245300" cy="333318"/>
            </a:xfrm>
            <a:prstGeom prst="roundRect">
              <a:avLst/>
            </a:prstGeom>
            <a:solidFill>
              <a:srgbClr val="2D47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bg1"/>
                  </a:solidFill>
                </a:rPr>
                <a:t>Código</a:t>
              </a:r>
            </a:p>
          </p:txBody>
        </p:sp>
        <p:sp>
          <p:nvSpPr>
            <p:cNvPr id="106" name="Retângulo: Cantos Arredondados 105">
              <a:extLst>
                <a:ext uri="{FF2B5EF4-FFF2-40B4-BE49-F238E27FC236}">
                  <a16:creationId xmlns:a16="http://schemas.microsoft.com/office/drawing/2014/main" id="{125A86AD-71AC-7C4C-F576-58CAB9C16E7C}"/>
                </a:ext>
              </a:extLst>
            </p:cNvPr>
            <p:cNvSpPr/>
            <p:nvPr/>
          </p:nvSpPr>
          <p:spPr>
            <a:xfrm>
              <a:off x="5893200" y="686547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Resultados</a:t>
              </a:r>
            </a:p>
          </p:txBody>
        </p:sp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5F9D0BC7-D8CF-0CD5-B7AB-71932D2D9153}"/>
                </a:ext>
              </a:extLst>
            </p:cNvPr>
            <p:cNvSpPr/>
            <p:nvPr/>
          </p:nvSpPr>
          <p:spPr>
            <a:xfrm>
              <a:off x="7727951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Conclusão</a:t>
              </a:r>
            </a:p>
          </p:txBody>
        </p:sp>
      </p:grpSp>
      <p:sp>
        <p:nvSpPr>
          <p:cNvPr id="3" name="CaixaDeTexto 47">
            <a:extLst>
              <a:ext uri="{FF2B5EF4-FFF2-40B4-BE49-F238E27FC236}">
                <a16:creationId xmlns:a16="http://schemas.microsoft.com/office/drawing/2014/main" id="{0F41D1B9-D763-D5DF-2EED-A2BCE5C94C49}"/>
              </a:ext>
            </a:extLst>
          </p:cNvPr>
          <p:cNvSpPr txBox="1"/>
          <p:nvPr/>
        </p:nvSpPr>
        <p:spPr>
          <a:xfrm>
            <a:off x="925995" y="1404822"/>
            <a:ext cx="322218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/>
            <a:r>
              <a:rPr lang="pt-BR" sz="2800" b="1"/>
              <a:t> Parte 1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6" name="CaixaDeTexto 47">
            <a:extLst>
              <a:ext uri="{FF2B5EF4-FFF2-40B4-BE49-F238E27FC236}">
                <a16:creationId xmlns:a16="http://schemas.microsoft.com/office/drawing/2014/main" id="{5B320CD9-BB2D-FABA-7B02-DCD58893FFE5}"/>
              </a:ext>
            </a:extLst>
          </p:cNvPr>
          <p:cNvSpPr txBox="1"/>
          <p:nvPr/>
        </p:nvSpPr>
        <p:spPr>
          <a:xfrm>
            <a:off x="5242417" y="1404821"/>
            <a:ext cx="3222183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/>
            <a:r>
              <a:rPr lang="pt-BR" sz="2800" b="1"/>
              <a:t> Parte 2</a:t>
            </a:r>
            <a:endParaRPr lang="en-US">
              <a:cs typeface="Calibri" panose="020F0502020204030204"/>
            </a:endParaRPr>
          </a:p>
          <a:p>
            <a:pPr lvl="2"/>
            <a:endParaRPr lang="pt-BR" sz="2800" b="1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208CDC4-7DB3-ED7C-356C-42BDE49F7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61" y="2358928"/>
            <a:ext cx="2777450" cy="94471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D9045FA-4F8C-08ED-2844-AFAFC0A96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22" y="5296822"/>
            <a:ext cx="3967323" cy="64597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E064BCE-984C-6E7B-E639-1E54330A2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8941" y="3921225"/>
            <a:ext cx="1859441" cy="449619"/>
          </a:xfrm>
          <a:prstGeom prst="rect">
            <a:avLst/>
          </a:prstGeom>
        </p:spPr>
      </p:pic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C56F4D93-AFF6-21B2-B03A-F4B776B4CBCA}"/>
              </a:ext>
            </a:extLst>
          </p:cNvPr>
          <p:cNvCxnSpPr/>
          <p:nvPr/>
        </p:nvCxnSpPr>
        <p:spPr>
          <a:xfrm flipH="1">
            <a:off x="2528662" y="3134455"/>
            <a:ext cx="0" cy="61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1F632282-222D-D45A-8986-DF833A35BF81}"/>
              </a:ext>
            </a:extLst>
          </p:cNvPr>
          <p:cNvCxnSpPr/>
          <p:nvPr/>
        </p:nvCxnSpPr>
        <p:spPr>
          <a:xfrm flipH="1">
            <a:off x="2545184" y="4525040"/>
            <a:ext cx="0" cy="61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áfico 74" descr="Seta: curva ligeira com preenchimento sólido">
            <a:extLst>
              <a:ext uri="{FF2B5EF4-FFF2-40B4-BE49-F238E27FC236}">
                <a16:creationId xmlns:a16="http://schemas.microsoft.com/office/drawing/2014/main" id="{E6313F8A-D585-C7C4-C2D7-BB0AA710E2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41643" y="4451192"/>
            <a:ext cx="389154" cy="389154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9594103A-FE97-78DD-F106-30D810926076}"/>
              </a:ext>
            </a:extLst>
          </p:cNvPr>
          <p:cNvSpPr txBox="1"/>
          <p:nvPr/>
        </p:nvSpPr>
        <p:spPr>
          <a:xfrm>
            <a:off x="5323990" y="4514964"/>
            <a:ext cx="2507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Montserrat" panose="00000500000000000000" pitchFamily="2" charset="0"/>
              </a:rPr>
              <a:t>Importação + Medidas Resumo</a:t>
            </a:r>
          </a:p>
        </p:txBody>
      </p:sp>
      <p:pic>
        <p:nvPicPr>
          <p:cNvPr id="79" name="Gráfico 78" descr="Seta: curva ligeira com preenchimento sólido">
            <a:extLst>
              <a:ext uri="{FF2B5EF4-FFF2-40B4-BE49-F238E27FC236}">
                <a16:creationId xmlns:a16="http://schemas.microsoft.com/office/drawing/2014/main" id="{28F59D3C-FB85-8859-A92A-77621AE786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41643" y="4891595"/>
            <a:ext cx="389154" cy="389154"/>
          </a:xfrm>
          <a:prstGeom prst="rect">
            <a:avLst/>
          </a:prstGeom>
        </p:spPr>
      </p:pic>
      <p:sp>
        <p:nvSpPr>
          <p:cNvPr id="80" name="CaixaDeTexto 79">
            <a:extLst>
              <a:ext uri="{FF2B5EF4-FFF2-40B4-BE49-F238E27FC236}">
                <a16:creationId xmlns:a16="http://schemas.microsoft.com/office/drawing/2014/main" id="{0EBE0F8E-48E3-F4ED-85C7-0581388E610F}"/>
              </a:ext>
            </a:extLst>
          </p:cNvPr>
          <p:cNvSpPr txBox="1"/>
          <p:nvPr/>
        </p:nvSpPr>
        <p:spPr>
          <a:xfrm>
            <a:off x="5341457" y="4961119"/>
            <a:ext cx="2701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Montserrat" panose="00000500000000000000" pitchFamily="2" charset="0"/>
              </a:rPr>
              <a:t>Criar objeto = modelo de estratégia</a:t>
            </a:r>
          </a:p>
        </p:txBody>
      </p:sp>
      <p:pic>
        <p:nvPicPr>
          <p:cNvPr id="81" name="Gráfico 80" descr="Seta: curva ligeira com preenchimento sólido">
            <a:extLst>
              <a:ext uri="{FF2B5EF4-FFF2-40B4-BE49-F238E27FC236}">
                <a16:creationId xmlns:a16="http://schemas.microsoft.com/office/drawing/2014/main" id="{BC0F0E73-59A3-36C5-6B0E-BB5CA1CDC6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46381" y="5364812"/>
            <a:ext cx="389154" cy="389154"/>
          </a:xfrm>
          <a:prstGeom prst="rect">
            <a:avLst/>
          </a:prstGeom>
        </p:spPr>
      </p:pic>
      <p:sp>
        <p:nvSpPr>
          <p:cNvPr id="87" name="CaixaDeTexto 86">
            <a:extLst>
              <a:ext uri="{FF2B5EF4-FFF2-40B4-BE49-F238E27FC236}">
                <a16:creationId xmlns:a16="http://schemas.microsoft.com/office/drawing/2014/main" id="{BA8C1BA1-EFBE-BB79-A96C-7586697E7E39}"/>
              </a:ext>
            </a:extLst>
          </p:cNvPr>
          <p:cNvSpPr txBox="1"/>
          <p:nvPr/>
        </p:nvSpPr>
        <p:spPr>
          <a:xfrm>
            <a:off x="5341456" y="5430819"/>
            <a:ext cx="32410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Montserrat" panose="00000500000000000000" pitchFamily="2" charset="0"/>
              </a:rPr>
              <a:t>Rodar o </a:t>
            </a:r>
            <a:r>
              <a:rPr lang="pt-BR" sz="1100" dirty="0" err="1">
                <a:latin typeface="Montserrat" panose="00000500000000000000" pitchFamily="2" charset="0"/>
              </a:rPr>
              <a:t>evaluateHist</a:t>
            </a:r>
            <a:r>
              <a:rPr lang="pt-BR" sz="1100" dirty="0">
                <a:latin typeface="Montserrat" panose="00000500000000000000" pitchFamily="2" charset="0"/>
              </a:rPr>
              <a:t> com o nosso modelo, para cada </a:t>
            </a:r>
            <a:r>
              <a:rPr lang="pt-BR" sz="1100" dirty="0" err="1">
                <a:latin typeface="Montserrat" panose="00000500000000000000" pitchFamily="2" charset="0"/>
              </a:rPr>
              <a:t>ticker</a:t>
            </a:r>
            <a:endParaRPr lang="pt-BR" sz="1100" dirty="0">
              <a:latin typeface="Montserrat" panose="00000500000000000000" pitchFamily="2" charset="0"/>
            </a:endParaRPr>
          </a:p>
        </p:txBody>
      </p:sp>
      <p:pic>
        <p:nvPicPr>
          <p:cNvPr id="101" name="Gráfico 100" descr="Seta: curva ligeira com preenchimento sólido">
            <a:extLst>
              <a:ext uri="{FF2B5EF4-FFF2-40B4-BE49-F238E27FC236}">
                <a16:creationId xmlns:a16="http://schemas.microsoft.com/office/drawing/2014/main" id="{FDBEAC24-2CBC-6F7D-2A56-23D7384529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4836" y="5942797"/>
            <a:ext cx="389154" cy="389154"/>
          </a:xfrm>
          <a:prstGeom prst="rect">
            <a:avLst/>
          </a:prstGeom>
        </p:spPr>
      </p:pic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00A3F8E4-E00F-6103-4B04-BBD30E76301B}"/>
              </a:ext>
            </a:extLst>
          </p:cNvPr>
          <p:cNvSpPr txBox="1"/>
          <p:nvPr/>
        </p:nvSpPr>
        <p:spPr>
          <a:xfrm>
            <a:off x="5330797" y="6006569"/>
            <a:ext cx="3241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Montserrat" panose="00000500000000000000" pitchFamily="2" charset="0"/>
              </a:rPr>
              <a:t>Plotar gráficos dos indicadores</a:t>
            </a:r>
          </a:p>
        </p:txBody>
      </p:sp>
      <p:sp>
        <p:nvSpPr>
          <p:cNvPr id="84" name="Rectangle 12">
            <a:extLst>
              <a:ext uri="{FF2B5EF4-FFF2-40B4-BE49-F238E27FC236}">
                <a16:creationId xmlns:a16="http://schemas.microsoft.com/office/drawing/2014/main" id="{C89838EF-1BC8-CEF1-EC47-5D8ED654CD69}"/>
              </a:ext>
            </a:extLst>
          </p:cNvPr>
          <p:cNvSpPr>
            <a:spLocks/>
          </p:cNvSpPr>
          <p:nvPr/>
        </p:nvSpPr>
        <p:spPr>
          <a:xfrm>
            <a:off x="4838683" y="5904036"/>
            <a:ext cx="3743794" cy="364142"/>
          </a:xfrm>
          <a:prstGeom prst="rect">
            <a:avLst/>
          </a:prstGeom>
          <a:solidFill>
            <a:srgbClr val="FFFFFF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F6859E2D-E6D8-A372-733C-D6AFDDA9CDD4}"/>
              </a:ext>
            </a:extLst>
          </p:cNvPr>
          <p:cNvSpPr>
            <a:spLocks/>
          </p:cNvSpPr>
          <p:nvPr/>
        </p:nvSpPr>
        <p:spPr>
          <a:xfrm>
            <a:off x="4934836" y="4432644"/>
            <a:ext cx="3743794" cy="793321"/>
          </a:xfrm>
          <a:prstGeom prst="rect">
            <a:avLst/>
          </a:prstGeom>
          <a:solidFill>
            <a:srgbClr val="FFFFFF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75B6EA4-36D0-4ED3-BE1A-EBD9F3F671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527" y="2353409"/>
            <a:ext cx="3954411" cy="56363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F74479-2E95-5723-0687-E851379782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98456" y="3134455"/>
            <a:ext cx="3819280" cy="56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05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DA566045-C913-4551-BA1C-5D0198CA952B}"/>
              </a:ext>
            </a:extLst>
          </p:cNvPr>
          <p:cNvSpPr/>
          <p:nvPr/>
        </p:nvSpPr>
        <p:spPr>
          <a:xfrm>
            <a:off x="4697198" y="1165571"/>
            <a:ext cx="4279434" cy="51766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2" b="1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93CD092-8466-46F6-A298-0DEF041BC997}"/>
              </a:ext>
            </a:extLst>
          </p:cNvPr>
          <p:cNvSpPr/>
          <p:nvPr/>
        </p:nvSpPr>
        <p:spPr>
          <a:xfrm>
            <a:off x="388947" y="1165571"/>
            <a:ext cx="4279434" cy="51860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2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319CC2-37C7-438E-A874-5497D2E8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539-AC96-4A5E-AF48-5B963BEB75E2}" type="slidenum">
              <a:rPr lang="pt-BR" smtClean="0"/>
              <a:pPr/>
              <a:t>16</a:t>
            </a:fld>
            <a:endParaRPr lang="pt-BR"/>
          </a:p>
        </p:txBody>
      </p: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83398E39-8127-0E98-CC31-574E810BA83B}"/>
              </a:ext>
            </a:extLst>
          </p:cNvPr>
          <p:cNvGrpSpPr/>
          <p:nvPr/>
        </p:nvGrpSpPr>
        <p:grpSpPr>
          <a:xfrm>
            <a:off x="388947" y="686547"/>
            <a:ext cx="8584304" cy="336730"/>
            <a:chOff x="388947" y="686547"/>
            <a:chExt cx="8584304" cy="336730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id="{247FA19B-0141-2F26-F252-D474AAF4C22F}"/>
                </a:ext>
              </a:extLst>
            </p:cNvPr>
            <p:cNvSpPr/>
            <p:nvPr/>
          </p:nvSpPr>
          <p:spPr>
            <a:xfrm>
              <a:off x="388947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>
                  <a:solidFill>
                    <a:schemeClr val="tx1"/>
                  </a:solidFill>
                </a:rPr>
                <a:t>Introdução</a:t>
              </a:r>
            </a:p>
          </p:txBody>
        </p:sp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id="{3B8DF309-4CC8-BC7D-5992-FFA57998D43B}"/>
                </a:ext>
              </a:extLst>
            </p:cNvPr>
            <p:cNvSpPr/>
            <p:nvPr/>
          </p:nvSpPr>
          <p:spPr>
            <a:xfrm>
              <a:off x="2223698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Metodologia</a:t>
              </a:r>
            </a:p>
          </p:txBody>
        </p:sp>
        <p:sp>
          <p:nvSpPr>
            <p:cNvPr id="105" name="Retângulo: Cantos Arredondados 104">
              <a:extLst>
                <a:ext uri="{FF2B5EF4-FFF2-40B4-BE49-F238E27FC236}">
                  <a16:creationId xmlns:a16="http://schemas.microsoft.com/office/drawing/2014/main" id="{F32D313F-FCF0-70AD-AAA5-7828EC3B4DDA}"/>
                </a:ext>
              </a:extLst>
            </p:cNvPr>
            <p:cNvSpPr/>
            <p:nvPr/>
          </p:nvSpPr>
          <p:spPr>
            <a:xfrm>
              <a:off x="4058449" y="689959"/>
              <a:ext cx="1245300" cy="333318"/>
            </a:xfrm>
            <a:prstGeom prst="roundRect">
              <a:avLst/>
            </a:prstGeom>
            <a:solidFill>
              <a:srgbClr val="2D47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bg1"/>
                  </a:solidFill>
                </a:rPr>
                <a:t>Código</a:t>
              </a:r>
            </a:p>
          </p:txBody>
        </p:sp>
        <p:sp>
          <p:nvSpPr>
            <p:cNvPr id="106" name="Retângulo: Cantos Arredondados 105">
              <a:extLst>
                <a:ext uri="{FF2B5EF4-FFF2-40B4-BE49-F238E27FC236}">
                  <a16:creationId xmlns:a16="http://schemas.microsoft.com/office/drawing/2014/main" id="{125A86AD-71AC-7C4C-F576-58CAB9C16E7C}"/>
                </a:ext>
              </a:extLst>
            </p:cNvPr>
            <p:cNvSpPr/>
            <p:nvPr/>
          </p:nvSpPr>
          <p:spPr>
            <a:xfrm>
              <a:off x="5893200" y="686547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Resultados</a:t>
              </a:r>
            </a:p>
          </p:txBody>
        </p:sp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5F9D0BC7-D8CF-0CD5-B7AB-71932D2D9153}"/>
                </a:ext>
              </a:extLst>
            </p:cNvPr>
            <p:cNvSpPr/>
            <p:nvPr/>
          </p:nvSpPr>
          <p:spPr>
            <a:xfrm>
              <a:off x="7727951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Conclusão</a:t>
              </a:r>
            </a:p>
          </p:txBody>
        </p:sp>
      </p:grpSp>
      <p:sp>
        <p:nvSpPr>
          <p:cNvPr id="3" name="CaixaDeTexto 47">
            <a:extLst>
              <a:ext uri="{FF2B5EF4-FFF2-40B4-BE49-F238E27FC236}">
                <a16:creationId xmlns:a16="http://schemas.microsoft.com/office/drawing/2014/main" id="{0F41D1B9-D763-D5DF-2EED-A2BCE5C94C49}"/>
              </a:ext>
            </a:extLst>
          </p:cNvPr>
          <p:cNvSpPr txBox="1"/>
          <p:nvPr/>
        </p:nvSpPr>
        <p:spPr>
          <a:xfrm>
            <a:off x="925995" y="1404822"/>
            <a:ext cx="322218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/>
            <a:r>
              <a:rPr lang="pt-BR" sz="2800" b="1"/>
              <a:t> Parte 1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6" name="CaixaDeTexto 47">
            <a:extLst>
              <a:ext uri="{FF2B5EF4-FFF2-40B4-BE49-F238E27FC236}">
                <a16:creationId xmlns:a16="http://schemas.microsoft.com/office/drawing/2014/main" id="{5B320CD9-BB2D-FABA-7B02-DCD58893FFE5}"/>
              </a:ext>
            </a:extLst>
          </p:cNvPr>
          <p:cNvSpPr txBox="1"/>
          <p:nvPr/>
        </p:nvSpPr>
        <p:spPr>
          <a:xfrm>
            <a:off x="5242417" y="1404821"/>
            <a:ext cx="3222183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/>
            <a:r>
              <a:rPr lang="pt-BR" sz="2800" b="1"/>
              <a:t> Parte 2</a:t>
            </a:r>
            <a:endParaRPr lang="en-US">
              <a:cs typeface="Calibri" panose="020F0502020204030204"/>
            </a:endParaRPr>
          </a:p>
          <a:p>
            <a:pPr lvl="2"/>
            <a:endParaRPr lang="pt-BR" sz="2800" b="1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208CDC4-7DB3-ED7C-356C-42BDE49F7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61" y="2358928"/>
            <a:ext cx="2777450" cy="94471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D9045FA-4F8C-08ED-2844-AFAFC0A96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22" y="5296822"/>
            <a:ext cx="3967323" cy="64597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E064BCE-984C-6E7B-E639-1E54330A2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8941" y="3921225"/>
            <a:ext cx="1859441" cy="449619"/>
          </a:xfrm>
          <a:prstGeom prst="rect">
            <a:avLst/>
          </a:prstGeom>
        </p:spPr>
      </p:pic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C56F4D93-AFF6-21B2-B03A-F4B776B4CBCA}"/>
              </a:ext>
            </a:extLst>
          </p:cNvPr>
          <p:cNvCxnSpPr/>
          <p:nvPr/>
        </p:nvCxnSpPr>
        <p:spPr>
          <a:xfrm flipH="1">
            <a:off x="2528662" y="3134455"/>
            <a:ext cx="0" cy="61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1F632282-222D-D45A-8986-DF833A35BF81}"/>
              </a:ext>
            </a:extLst>
          </p:cNvPr>
          <p:cNvCxnSpPr/>
          <p:nvPr/>
        </p:nvCxnSpPr>
        <p:spPr>
          <a:xfrm flipH="1">
            <a:off x="2545184" y="4525040"/>
            <a:ext cx="0" cy="61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áfico 74" descr="Seta: curva ligeira com preenchimento sólido">
            <a:extLst>
              <a:ext uri="{FF2B5EF4-FFF2-40B4-BE49-F238E27FC236}">
                <a16:creationId xmlns:a16="http://schemas.microsoft.com/office/drawing/2014/main" id="{E6313F8A-D585-C7C4-C2D7-BB0AA710E2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41643" y="4451192"/>
            <a:ext cx="389154" cy="389154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9594103A-FE97-78DD-F106-30D810926076}"/>
              </a:ext>
            </a:extLst>
          </p:cNvPr>
          <p:cNvSpPr txBox="1"/>
          <p:nvPr/>
        </p:nvSpPr>
        <p:spPr>
          <a:xfrm>
            <a:off x="5323990" y="4514964"/>
            <a:ext cx="2507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Montserrat" panose="00000500000000000000" pitchFamily="2" charset="0"/>
              </a:rPr>
              <a:t>Importação + Medidas Resumo</a:t>
            </a:r>
          </a:p>
        </p:txBody>
      </p:sp>
      <p:pic>
        <p:nvPicPr>
          <p:cNvPr id="79" name="Gráfico 78" descr="Seta: curva ligeira com preenchimento sólido">
            <a:extLst>
              <a:ext uri="{FF2B5EF4-FFF2-40B4-BE49-F238E27FC236}">
                <a16:creationId xmlns:a16="http://schemas.microsoft.com/office/drawing/2014/main" id="{28F59D3C-FB85-8859-A92A-77621AE786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41643" y="4891595"/>
            <a:ext cx="389154" cy="389154"/>
          </a:xfrm>
          <a:prstGeom prst="rect">
            <a:avLst/>
          </a:prstGeom>
        </p:spPr>
      </p:pic>
      <p:sp>
        <p:nvSpPr>
          <p:cNvPr id="80" name="CaixaDeTexto 79">
            <a:extLst>
              <a:ext uri="{FF2B5EF4-FFF2-40B4-BE49-F238E27FC236}">
                <a16:creationId xmlns:a16="http://schemas.microsoft.com/office/drawing/2014/main" id="{0EBE0F8E-48E3-F4ED-85C7-0581388E610F}"/>
              </a:ext>
            </a:extLst>
          </p:cNvPr>
          <p:cNvSpPr txBox="1"/>
          <p:nvPr/>
        </p:nvSpPr>
        <p:spPr>
          <a:xfrm>
            <a:off x="5341457" y="4961119"/>
            <a:ext cx="2701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Montserrat" panose="00000500000000000000" pitchFamily="2" charset="0"/>
              </a:rPr>
              <a:t>Criar objeto = modelo de estratégia</a:t>
            </a:r>
          </a:p>
        </p:txBody>
      </p:sp>
      <p:pic>
        <p:nvPicPr>
          <p:cNvPr id="81" name="Gráfico 80" descr="Seta: curva ligeira com preenchimento sólido">
            <a:extLst>
              <a:ext uri="{FF2B5EF4-FFF2-40B4-BE49-F238E27FC236}">
                <a16:creationId xmlns:a16="http://schemas.microsoft.com/office/drawing/2014/main" id="{BC0F0E73-59A3-36C5-6B0E-BB5CA1CDC6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46381" y="5364812"/>
            <a:ext cx="389154" cy="389154"/>
          </a:xfrm>
          <a:prstGeom prst="rect">
            <a:avLst/>
          </a:prstGeom>
        </p:spPr>
      </p:pic>
      <p:sp>
        <p:nvSpPr>
          <p:cNvPr id="87" name="CaixaDeTexto 86">
            <a:extLst>
              <a:ext uri="{FF2B5EF4-FFF2-40B4-BE49-F238E27FC236}">
                <a16:creationId xmlns:a16="http://schemas.microsoft.com/office/drawing/2014/main" id="{BA8C1BA1-EFBE-BB79-A96C-7586697E7E39}"/>
              </a:ext>
            </a:extLst>
          </p:cNvPr>
          <p:cNvSpPr txBox="1"/>
          <p:nvPr/>
        </p:nvSpPr>
        <p:spPr>
          <a:xfrm>
            <a:off x="5341456" y="5430819"/>
            <a:ext cx="32410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Montserrat" panose="00000500000000000000" pitchFamily="2" charset="0"/>
              </a:rPr>
              <a:t>Rodar o </a:t>
            </a:r>
            <a:r>
              <a:rPr lang="pt-BR" sz="1100" dirty="0" err="1">
                <a:latin typeface="Montserrat" panose="00000500000000000000" pitchFamily="2" charset="0"/>
              </a:rPr>
              <a:t>evaluateHist</a:t>
            </a:r>
            <a:r>
              <a:rPr lang="pt-BR" sz="1100" dirty="0">
                <a:latin typeface="Montserrat" panose="00000500000000000000" pitchFamily="2" charset="0"/>
              </a:rPr>
              <a:t> com o nosso modelo, para cada </a:t>
            </a:r>
            <a:r>
              <a:rPr lang="pt-BR" sz="1100" dirty="0" err="1">
                <a:latin typeface="Montserrat" panose="00000500000000000000" pitchFamily="2" charset="0"/>
              </a:rPr>
              <a:t>ticker</a:t>
            </a:r>
            <a:endParaRPr lang="pt-BR" sz="1100" dirty="0">
              <a:latin typeface="Montserrat" panose="00000500000000000000" pitchFamily="2" charset="0"/>
            </a:endParaRPr>
          </a:p>
        </p:txBody>
      </p:sp>
      <p:pic>
        <p:nvPicPr>
          <p:cNvPr id="101" name="Gráfico 100" descr="Seta: curva ligeira com preenchimento sólido">
            <a:extLst>
              <a:ext uri="{FF2B5EF4-FFF2-40B4-BE49-F238E27FC236}">
                <a16:creationId xmlns:a16="http://schemas.microsoft.com/office/drawing/2014/main" id="{FDBEAC24-2CBC-6F7D-2A56-23D7384529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4836" y="5942797"/>
            <a:ext cx="389154" cy="389154"/>
          </a:xfrm>
          <a:prstGeom prst="rect">
            <a:avLst/>
          </a:prstGeom>
        </p:spPr>
      </p:pic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00A3F8E4-E00F-6103-4B04-BBD30E76301B}"/>
              </a:ext>
            </a:extLst>
          </p:cNvPr>
          <p:cNvSpPr txBox="1"/>
          <p:nvPr/>
        </p:nvSpPr>
        <p:spPr>
          <a:xfrm>
            <a:off x="5330797" y="6006569"/>
            <a:ext cx="3241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Montserrat" panose="00000500000000000000" pitchFamily="2" charset="0"/>
              </a:rPr>
              <a:t>Plotar gráficos dos indicadores</a:t>
            </a:r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F6859E2D-E6D8-A372-733C-D6AFDDA9CDD4}"/>
              </a:ext>
            </a:extLst>
          </p:cNvPr>
          <p:cNvSpPr>
            <a:spLocks/>
          </p:cNvSpPr>
          <p:nvPr/>
        </p:nvSpPr>
        <p:spPr>
          <a:xfrm>
            <a:off x="4934836" y="4432644"/>
            <a:ext cx="3743794" cy="1510153"/>
          </a:xfrm>
          <a:prstGeom prst="rect">
            <a:avLst/>
          </a:prstGeom>
          <a:solidFill>
            <a:srgbClr val="FFFFFF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FCB0C9-40FA-D65F-258D-B15DBA816B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4662" y="2033797"/>
            <a:ext cx="3084505" cy="210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14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DA566045-C913-4551-BA1C-5D0198CA952B}"/>
              </a:ext>
            </a:extLst>
          </p:cNvPr>
          <p:cNvSpPr/>
          <p:nvPr/>
        </p:nvSpPr>
        <p:spPr>
          <a:xfrm>
            <a:off x="4697198" y="1165571"/>
            <a:ext cx="4279434" cy="51766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2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93CD092-8466-46F6-A298-0DEF041BC997}"/>
              </a:ext>
            </a:extLst>
          </p:cNvPr>
          <p:cNvSpPr/>
          <p:nvPr/>
        </p:nvSpPr>
        <p:spPr>
          <a:xfrm>
            <a:off x="388947" y="1165571"/>
            <a:ext cx="4279434" cy="51860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2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788AA74-2787-45AD-8C90-42B1E4B7E66F}"/>
              </a:ext>
            </a:extLst>
          </p:cNvPr>
          <p:cNvSpPr txBox="1"/>
          <p:nvPr/>
        </p:nvSpPr>
        <p:spPr>
          <a:xfrm>
            <a:off x="268587" y="1513219"/>
            <a:ext cx="3167098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5" b="1"/>
              <a:t>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319CC2-37C7-438E-A874-5497D2E8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539-AC96-4A5E-AF48-5B963BEB75E2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78" name="Rectangle 12">
            <a:extLst>
              <a:ext uri="{FF2B5EF4-FFF2-40B4-BE49-F238E27FC236}">
                <a16:creationId xmlns:a16="http://schemas.microsoft.com/office/drawing/2014/main" id="{7182FE09-C8F8-44F0-896A-410EE5932563}"/>
              </a:ext>
            </a:extLst>
          </p:cNvPr>
          <p:cNvSpPr/>
          <p:nvPr/>
        </p:nvSpPr>
        <p:spPr>
          <a:xfrm>
            <a:off x="4702984" y="1205201"/>
            <a:ext cx="4271820" cy="51474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83398E39-8127-0E98-CC31-574E810BA83B}"/>
              </a:ext>
            </a:extLst>
          </p:cNvPr>
          <p:cNvGrpSpPr/>
          <p:nvPr/>
        </p:nvGrpSpPr>
        <p:grpSpPr>
          <a:xfrm>
            <a:off x="388947" y="686547"/>
            <a:ext cx="8584304" cy="336730"/>
            <a:chOff x="388947" y="686547"/>
            <a:chExt cx="8584304" cy="336730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id="{247FA19B-0141-2F26-F252-D474AAF4C22F}"/>
                </a:ext>
              </a:extLst>
            </p:cNvPr>
            <p:cNvSpPr/>
            <p:nvPr/>
          </p:nvSpPr>
          <p:spPr>
            <a:xfrm>
              <a:off x="388947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>
                  <a:solidFill>
                    <a:schemeClr val="tx1"/>
                  </a:solidFill>
                </a:rPr>
                <a:t>Introdução</a:t>
              </a:r>
            </a:p>
          </p:txBody>
        </p:sp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id="{3B8DF309-4CC8-BC7D-5992-FFA57998D43B}"/>
                </a:ext>
              </a:extLst>
            </p:cNvPr>
            <p:cNvSpPr/>
            <p:nvPr/>
          </p:nvSpPr>
          <p:spPr>
            <a:xfrm>
              <a:off x="2223698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Metodologia</a:t>
              </a:r>
            </a:p>
          </p:txBody>
        </p:sp>
        <p:sp>
          <p:nvSpPr>
            <p:cNvPr id="105" name="Retângulo: Cantos Arredondados 104">
              <a:extLst>
                <a:ext uri="{FF2B5EF4-FFF2-40B4-BE49-F238E27FC236}">
                  <a16:creationId xmlns:a16="http://schemas.microsoft.com/office/drawing/2014/main" id="{F32D313F-FCF0-70AD-AAA5-7828EC3B4DDA}"/>
                </a:ext>
              </a:extLst>
            </p:cNvPr>
            <p:cNvSpPr/>
            <p:nvPr/>
          </p:nvSpPr>
          <p:spPr>
            <a:xfrm>
              <a:off x="4058449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Código</a:t>
              </a:r>
            </a:p>
          </p:txBody>
        </p:sp>
        <p:sp>
          <p:nvSpPr>
            <p:cNvPr id="106" name="Retângulo: Cantos Arredondados 105">
              <a:extLst>
                <a:ext uri="{FF2B5EF4-FFF2-40B4-BE49-F238E27FC236}">
                  <a16:creationId xmlns:a16="http://schemas.microsoft.com/office/drawing/2014/main" id="{125A86AD-71AC-7C4C-F576-58CAB9C16E7C}"/>
                </a:ext>
              </a:extLst>
            </p:cNvPr>
            <p:cNvSpPr/>
            <p:nvPr/>
          </p:nvSpPr>
          <p:spPr>
            <a:xfrm>
              <a:off x="5893200" y="686547"/>
              <a:ext cx="1245300" cy="333318"/>
            </a:xfrm>
            <a:prstGeom prst="roundRect">
              <a:avLst/>
            </a:prstGeom>
            <a:solidFill>
              <a:srgbClr val="2D47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bg1"/>
                  </a:solidFill>
                </a:rPr>
                <a:t>Resultados</a:t>
              </a:r>
            </a:p>
          </p:txBody>
        </p:sp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5F9D0BC7-D8CF-0CD5-B7AB-71932D2D9153}"/>
                </a:ext>
              </a:extLst>
            </p:cNvPr>
            <p:cNvSpPr/>
            <p:nvPr/>
          </p:nvSpPr>
          <p:spPr>
            <a:xfrm>
              <a:off x="7727951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Conclusão</a:t>
              </a:r>
            </a:p>
          </p:txBody>
        </p:sp>
      </p:grpSp>
      <p:sp>
        <p:nvSpPr>
          <p:cNvPr id="2" name="CaixaDeTexto 47">
            <a:extLst>
              <a:ext uri="{FF2B5EF4-FFF2-40B4-BE49-F238E27FC236}">
                <a16:creationId xmlns:a16="http://schemas.microsoft.com/office/drawing/2014/main" id="{03520796-6014-6D4D-7BC0-5406FE55C851}"/>
              </a:ext>
            </a:extLst>
          </p:cNvPr>
          <p:cNvSpPr txBox="1"/>
          <p:nvPr/>
        </p:nvSpPr>
        <p:spPr>
          <a:xfrm>
            <a:off x="471635" y="1433219"/>
            <a:ext cx="322218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/>
            <a:r>
              <a:rPr lang="pt-BR" sz="2800" b="1"/>
              <a:t> </a:t>
            </a:r>
            <a:r>
              <a:rPr lang="pt-BR" sz="2800" b="1" err="1"/>
              <a:t>Agrogalaxy</a:t>
            </a:r>
            <a:endParaRPr lang="en-US" err="1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4" name="CaixaDeTexto 47">
            <a:extLst>
              <a:ext uri="{FF2B5EF4-FFF2-40B4-BE49-F238E27FC236}">
                <a16:creationId xmlns:a16="http://schemas.microsoft.com/office/drawing/2014/main" id="{9B9397E1-A749-176F-CAA8-3EF66ECF6A21}"/>
              </a:ext>
            </a:extLst>
          </p:cNvPr>
          <p:cNvSpPr txBox="1"/>
          <p:nvPr/>
        </p:nvSpPr>
        <p:spPr>
          <a:xfrm>
            <a:off x="5143026" y="1433217"/>
            <a:ext cx="322218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/>
            <a:r>
              <a:rPr lang="pt-BR" sz="2800" b="1" err="1"/>
              <a:t>BoaSafra</a:t>
            </a:r>
            <a:endParaRPr lang="en-US" err="1"/>
          </a:p>
        </p:txBody>
      </p:sp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028B0264-1CEE-7659-4B7D-7E004FBE0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19" y="2650504"/>
            <a:ext cx="2743200" cy="790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0A1F44-0DFB-1FE0-AB4A-133FF7C07D19}"/>
              </a:ext>
            </a:extLst>
          </p:cNvPr>
          <p:cNvSpPr txBox="1"/>
          <p:nvPr/>
        </p:nvSpPr>
        <p:spPr>
          <a:xfrm>
            <a:off x="687220" y="223488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Análise</a:t>
            </a:r>
            <a:r>
              <a:rPr lang="en-US"/>
              <a:t> </a:t>
            </a:r>
            <a:r>
              <a:rPr lang="en-US" err="1"/>
              <a:t>descritiva</a:t>
            </a:r>
            <a:r>
              <a:rPr lang="en-US"/>
              <a:t> do </a:t>
            </a:r>
            <a:r>
              <a:rPr lang="en-US" err="1"/>
              <a:t>Ativo</a:t>
            </a:r>
            <a:endParaRPr lang="en-US" err="1">
              <a:cs typeface="Calibri"/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0FF9916B-43CA-5934-3855-F7940B6B8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73" y="4466013"/>
            <a:ext cx="2371725" cy="136207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3D1D6E1-728C-826E-CE36-28F34AE69289}"/>
              </a:ext>
            </a:extLst>
          </p:cNvPr>
          <p:cNvSpPr txBox="1"/>
          <p:nvPr/>
        </p:nvSpPr>
        <p:spPr>
          <a:xfrm>
            <a:off x="701418" y="37683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Análise</a:t>
            </a:r>
            <a:r>
              <a:rPr lang="en-US"/>
              <a:t> do </a:t>
            </a:r>
            <a:r>
              <a:rPr lang="en-US" err="1"/>
              <a:t>resultado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0CC830-65D8-334C-AFFE-0A33C2503514}"/>
              </a:ext>
            </a:extLst>
          </p:cNvPr>
          <p:cNvSpPr txBox="1"/>
          <p:nvPr/>
        </p:nvSpPr>
        <p:spPr>
          <a:xfrm>
            <a:off x="5145630" y="223488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Análise</a:t>
            </a:r>
            <a:r>
              <a:rPr lang="en-US"/>
              <a:t> </a:t>
            </a:r>
            <a:r>
              <a:rPr lang="en-US" err="1"/>
              <a:t>descritiva</a:t>
            </a:r>
            <a:r>
              <a:rPr lang="en-US"/>
              <a:t> do </a:t>
            </a:r>
            <a:r>
              <a:rPr lang="en-US" err="1"/>
              <a:t>Ativo</a:t>
            </a:r>
            <a:endParaRPr lang="en-US" err="1">
              <a:cs typeface="Calibri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D27F62-CC7A-C92A-5B48-F1DB5480BC34}"/>
              </a:ext>
            </a:extLst>
          </p:cNvPr>
          <p:cNvSpPr txBox="1"/>
          <p:nvPr/>
        </p:nvSpPr>
        <p:spPr>
          <a:xfrm>
            <a:off x="5145629" y="37683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Análise</a:t>
            </a:r>
            <a:r>
              <a:rPr lang="en-US"/>
              <a:t> do </a:t>
            </a:r>
            <a:r>
              <a:rPr lang="en-US" err="1"/>
              <a:t>resultado</a:t>
            </a: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F4EDAF7F-1356-BF93-11E3-C09564E7D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2318" y="4347394"/>
            <a:ext cx="2409825" cy="1457325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A60E35FF-6D1F-B002-4601-BFB1AF353C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602" y="2635909"/>
            <a:ext cx="26574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50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DA566045-C913-4551-BA1C-5D0198CA952B}"/>
              </a:ext>
            </a:extLst>
          </p:cNvPr>
          <p:cNvSpPr/>
          <p:nvPr/>
        </p:nvSpPr>
        <p:spPr>
          <a:xfrm>
            <a:off x="4697198" y="1165571"/>
            <a:ext cx="4279434" cy="51766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2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93CD092-8466-46F6-A298-0DEF041BC997}"/>
              </a:ext>
            </a:extLst>
          </p:cNvPr>
          <p:cNvSpPr/>
          <p:nvPr/>
        </p:nvSpPr>
        <p:spPr>
          <a:xfrm>
            <a:off x="388947" y="1165571"/>
            <a:ext cx="4279434" cy="51860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2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788AA74-2787-45AD-8C90-42B1E4B7E66F}"/>
              </a:ext>
            </a:extLst>
          </p:cNvPr>
          <p:cNvSpPr txBox="1"/>
          <p:nvPr/>
        </p:nvSpPr>
        <p:spPr>
          <a:xfrm>
            <a:off x="268587" y="1513219"/>
            <a:ext cx="3167098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5" b="1"/>
              <a:t>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319CC2-37C7-438E-A874-5497D2E8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539-AC96-4A5E-AF48-5B963BEB75E2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78" name="Rectangle 12">
            <a:extLst>
              <a:ext uri="{FF2B5EF4-FFF2-40B4-BE49-F238E27FC236}">
                <a16:creationId xmlns:a16="http://schemas.microsoft.com/office/drawing/2014/main" id="{7182FE09-C8F8-44F0-896A-410EE5932563}"/>
              </a:ext>
            </a:extLst>
          </p:cNvPr>
          <p:cNvSpPr/>
          <p:nvPr/>
        </p:nvSpPr>
        <p:spPr>
          <a:xfrm>
            <a:off x="4702984" y="1205201"/>
            <a:ext cx="4271820" cy="51474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83398E39-8127-0E98-CC31-574E810BA83B}"/>
              </a:ext>
            </a:extLst>
          </p:cNvPr>
          <p:cNvGrpSpPr/>
          <p:nvPr/>
        </p:nvGrpSpPr>
        <p:grpSpPr>
          <a:xfrm>
            <a:off x="388947" y="686547"/>
            <a:ext cx="8584304" cy="336730"/>
            <a:chOff x="388947" y="686547"/>
            <a:chExt cx="8584304" cy="336730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id="{247FA19B-0141-2F26-F252-D474AAF4C22F}"/>
                </a:ext>
              </a:extLst>
            </p:cNvPr>
            <p:cNvSpPr/>
            <p:nvPr/>
          </p:nvSpPr>
          <p:spPr>
            <a:xfrm>
              <a:off x="388947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>
                  <a:solidFill>
                    <a:schemeClr val="tx1"/>
                  </a:solidFill>
                </a:rPr>
                <a:t>Introdução</a:t>
              </a:r>
            </a:p>
          </p:txBody>
        </p:sp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id="{3B8DF309-4CC8-BC7D-5992-FFA57998D43B}"/>
                </a:ext>
              </a:extLst>
            </p:cNvPr>
            <p:cNvSpPr/>
            <p:nvPr/>
          </p:nvSpPr>
          <p:spPr>
            <a:xfrm>
              <a:off x="2223698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Metodologia</a:t>
              </a:r>
            </a:p>
          </p:txBody>
        </p:sp>
        <p:sp>
          <p:nvSpPr>
            <p:cNvPr id="105" name="Retângulo: Cantos Arredondados 104">
              <a:extLst>
                <a:ext uri="{FF2B5EF4-FFF2-40B4-BE49-F238E27FC236}">
                  <a16:creationId xmlns:a16="http://schemas.microsoft.com/office/drawing/2014/main" id="{F32D313F-FCF0-70AD-AAA5-7828EC3B4DDA}"/>
                </a:ext>
              </a:extLst>
            </p:cNvPr>
            <p:cNvSpPr/>
            <p:nvPr/>
          </p:nvSpPr>
          <p:spPr>
            <a:xfrm>
              <a:off x="4058449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Código</a:t>
              </a:r>
            </a:p>
          </p:txBody>
        </p:sp>
        <p:sp>
          <p:nvSpPr>
            <p:cNvPr id="106" name="Retângulo: Cantos Arredondados 105">
              <a:extLst>
                <a:ext uri="{FF2B5EF4-FFF2-40B4-BE49-F238E27FC236}">
                  <a16:creationId xmlns:a16="http://schemas.microsoft.com/office/drawing/2014/main" id="{125A86AD-71AC-7C4C-F576-58CAB9C16E7C}"/>
                </a:ext>
              </a:extLst>
            </p:cNvPr>
            <p:cNvSpPr/>
            <p:nvPr/>
          </p:nvSpPr>
          <p:spPr>
            <a:xfrm>
              <a:off x="5893200" y="686547"/>
              <a:ext cx="1245300" cy="333318"/>
            </a:xfrm>
            <a:prstGeom prst="roundRect">
              <a:avLst/>
            </a:prstGeom>
            <a:solidFill>
              <a:srgbClr val="2D47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bg1"/>
                  </a:solidFill>
                </a:rPr>
                <a:t>Resultados</a:t>
              </a:r>
            </a:p>
          </p:txBody>
        </p:sp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5F9D0BC7-D8CF-0CD5-B7AB-71932D2D9153}"/>
                </a:ext>
              </a:extLst>
            </p:cNvPr>
            <p:cNvSpPr/>
            <p:nvPr/>
          </p:nvSpPr>
          <p:spPr>
            <a:xfrm>
              <a:off x="7727951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Conclusão</a:t>
              </a:r>
            </a:p>
          </p:txBody>
        </p:sp>
      </p:grpSp>
      <p:sp>
        <p:nvSpPr>
          <p:cNvPr id="2" name="CaixaDeTexto 47">
            <a:extLst>
              <a:ext uri="{FF2B5EF4-FFF2-40B4-BE49-F238E27FC236}">
                <a16:creationId xmlns:a16="http://schemas.microsoft.com/office/drawing/2014/main" id="{03520796-6014-6D4D-7BC0-5406FE55C851}"/>
              </a:ext>
            </a:extLst>
          </p:cNvPr>
          <p:cNvSpPr txBox="1"/>
          <p:nvPr/>
        </p:nvSpPr>
        <p:spPr>
          <a:xfrm>
            <a:off x="471635" y="1433219"/>
            <a:ext cx="322218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/>
            <a:r>
              <a:rPr lang="pt-BR" sz="2800" b="1"/>
              <a:t> </a:t>
            </a:r>
            <a:r>
              <a:rPr lang="pt-BR" sz="2800" b="1" err="1"/>
              <a:t>Agrogalaxy</a:t>
            </a:r>
            <a:endParaRPr lang="en-US" err="1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4" name="CaixaDeTexto 47">
            <a:extLst>
              <a:ext uri="{FF2B5EF4-FFF2-40B4-BE49-F238E27FC236}">
                <a16:creationId xmlns:a16="http://schemas.microsoft.com/office/drawing/2014/main" id="{9B9397E1-A749-176F-CAA8-3EF66ECF6A21}"/>
              </a:ext>
            </a:extLst>
          </p:cNvPr>
          <p:cNvSpPr txBox="1"/>
          <p:nvPr/>
        </p:nvSpPr>
        <p:spPr>
          <a:xfrm>
            <a:off x="5143026" y="1433217"/>
            <a:ext cx="322218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/>
            <a:r>
              <a:rPr lang="pt-BR" sz="2800" b="1" err="1"/>
              <a:t>BoaSafra</a:t>
            </a:r>
            <a:endParaRPr lang="en-US" err="1"/>
          </a:p>
        </p:txBody>
      </p:sp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028B0264-1CEE-7659-4B7D-7E004FBE0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19" y="2650504"/>
            <a:ext cx="2743200" cy="790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0A1F44-0DFB-1FE0-AB4A-133FF7C07D19}"/>
              </a:ext>
            </a:extLst>
          </p:cNvPr>
          <p:cNvSpPr txBox="1"/>
          <p:nvPr/>
        </p:nvSpPr>
        <p:spPr>
          <a:xfrm>
            <a:off x="687220" y="223488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Análise</a:t>
            </a:r>
            <a:r>
              <a:rPr lang="en-US"/>
              <a:t> </a:t>
            </a:r>
            <a:r>
              <a:rPr lang="en-US" err="1"/>
              <a:t>descritiva</a:t>
            </a:r>
            <a:r>
              <a:rPr lang="en-US"/>
              <a:t> do </a:t>
            </a:r>
            <a:r>
              <a:rPr lang="en-US" err="1"/>
              <a:t>Ativo</a:t>
            </a:r>
            <a:endParaRPr lang="en-US" err="1">
              <a:cs typeface="Calibri"/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0FF9916B-43CA-5934-3855-F7940B6B8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73" y="4466013"/>
            <a:ext cx="2371725" cy="136207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3D1D6E1-728C-826E-CE36-28F34AE69289}"/>
              </a:ext>
            </a:extLst>
          </p:cNvPr>
          <p:cNvSpPr txBox="1"/>
          <p:nvPr/>
        </p:nvSpPr>
        <p:spPr>
          <a:xfrm>
            <a:off x="701418" y="37683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Análise</a:t>
            </a:r>
            <a:r>
              <a:rPr lang="en-US"/>
              <a:t> do </a:t>
            </a:r>
            <a:r>
              <a:rPr lang="en-US" err="1"/>
              <a:t>resultado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0CC830-65D8-334C-AFFE-0A33C2503514}"/>
              </a:ext>
            </a:extLst>
          </p:cNvPr>
          <p:cNvSpPr txBox="1"/>
          <p:nvPr/>
        </p:nvSpPr>
        <p:spPr>
          <a:xfrm>
            <a:off x="5145630" y="223488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Análise</a:t>
            </a:r>
            <a:r>
              <a:rPr lang="en-US"/>
              <a:t> </a:t>
            </a:r>
            <a:r>
              <a:rPr lang="en-US" err="1"/>
              <a:t>descritiva</a:t>
            </a:r>
            <a:r>
              <a:rPr lang="en-US"/>
              <a:t> do </a:t>
            </a:r>
            <a:r>
              <a:rPr lang="en-US" err="1"/>
              <a:t>Ativo</a:t>
            </a:r>
            <a:endParaRPr lang="en-US" err="1">
              <a:cs typeface="Calibri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D27F62-CC7A-C92A-5B48-F1DB5480BC34}"/>
              </a:ext>
            </a:extLst>
          </p:cNvPr>
          <p:cNvSpPr txBox="1"/>
          <p:nvPr/>
        </p:nvSpPr>
        <p:spPr>
          <a:xfrm>
            <a:off x="5145629" y="37683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Análise</a:t>
            </a:r>
            <a:r>
              <a:rPr lang="en-US"/>
              <a:t> do </a:t>
            </a:r>
            <a:r>
              <a:rPr lang="en-US" err="1"/>
              <a:t>resultado</a:t>
            </a: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F4EDAF7F-1356-BF93-11E3-C09564E7D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2318" y="4347394"/>
            <a:ext cx="2409825" cy="1457325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A60E35FF-6D1F-B002-4601-BFB1AF353C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602" y="2635909"/>
            <a:ext cx="2657475" cy="781050"/>
          </a:xfrm>
          <a:prstGeom prst="rect">
            <a:avLst/>
          </a:prstGeom>
        </p:spPr>
      </p:pic>
      <p:sp>
        <p:nvSpPr>
          <p:cNvPr id="25" name="Rectangle 12">
            <a:extLst>
              <a:ext uri="{FF2B5EF4-FFF2-40B4-BE49-F238E27FC236}">
                <a16:creationId xmlns:a16="http://schemas.microsoft.com/office/drawing/2014/main" id="{44E22073-D79B-5865-0905-D8282C75714B}"/>
              </a:ext>
            </a:extLst>
          </p:cNvPr>
          <p:cNvSpPr>
            <a:spLocks/>
          </p:cNvSpPr>
          <p:nvPr/>
        </p:nvSpPr>
        <p:spPr>
          <a:xfrm>
            <a:off x="0" y="11824"/>
            <a:ext cx="9144000" cy="6858000"/>
          </a:xfrm>
          <a:prstGeom prst="rect">
            <a:avLst/>
          </a:prstGeom>
          <a:solidFill>
            <a:srgbClr val="FFFFFF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96CD0B2B-D28B-0A3F-35A3-1F71DDE7F0B7}"/>
              </a:ext>
            </a:extLst>
          </p:cNvPr>
          <p:cNvSpPr/>
          <p:nvPr/>
        </p:nvSpPr>
        <p:spPr>
          <a:xfrm>
            <a:off x="922544" y="1431512"/>
            <a:ext cx="7533033" cy="4587725"/>
          </a:xfrm>
          <a:prstGeom prst="roundRect">
            <a:avLst>
              <a:gd name="adj" fmla="val 1033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28139C3-7A33-A564-AF03-5AE29A017A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0990" y="1627723"/>
            <a:ext cx="6363251" cy="42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0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DA566045-C913-4551-BA1C-5D0198CA952B}"/>
              </a:ext>
            </a:extLst>
          </p:cNvPr>
          <p:cNvSpPr/>
          <p:nvPr/>
        </p:nvSpPr>
        <p:spPr>
          <a:xfrm>
            <a:off x="4697198" y="1165571"/>
            <a:ext cx="4279434" cy="51766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2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93CD092-8466-46F6-A298-0DEF041BC997}"/>
              </a:ext>
            </a:extLst>
          </p:cNvPr>
          <p:cNvSpPr/>
          <p:nvPr/>
        </p:nvSpPr>
        <p:spPr>
          <a:xfrm>
            <a:off x="388947" y="1165571"/>
            <a:ext cx="4279434" cy="51860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2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788AA74-2787-45AD-8C90-42B1E4B7E66F}"/>
              </a:ext>
            </a:extLst>
          </p:cNvPr>
          <p:cNvSpPr txBox="1"/>
          <p:nvPr/>
        </p:nvSpPr>
        <p:spPr>
          <a:xfrm>
            <a:off x="268587" y="1513219"/>
            <a:ext cx="3167098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5" b="1"/>
              <a:t>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319CC2-37C7-438E-A874-5497D2E8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539-AC96-4A5E-AF48-5B963BEB75E2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78" name="Rectangle 12">
            <a:extLst>
              <a:ext uri="{FF2B5EF4-FFF2-40B4-BE49-F238E27FC236}">
                <a16:creationId xmlns:a16="http://schemas.microsoft.com/office/drawing/2014/main" id="{7182FE09-C8F8-44F0-896A-410EE5932563}"/>
              </a:ext>
            </a:extLst>
          </p:cNvPr>
          <p:cNvSpPr/>
          <p:nvPr/>
        </p:nvSpPr>
        <p:spPr>
          <a:xfrm>
            <a:off x="4702984" y="1205201"/>
            <a:ext cx="4271820" cy="51474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83398E39-8127-0E98-CC31-574E810BA83B}"/>
              </a:ext>
            </a:extLst>
          </p:cNvPr>
          <p:cNvGrpSpPr/>
          <p:nvPr/>
        </p:nvGrpSpPr>
        <p:grpSpPr>
          <a:xfrm>
            <a:off x="388947" y="686547"/>
            <a:ext cx="8584304" cy="336730"/>
            <a:chOff x="388947" y="686547"/>
            <a:chExt cx="8584304" cy="336730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id="{247FA19B-0141-2F26-F252-D474AAF4C22F}"/>
                </a:ext>
              </a:extLst>
            </p:cNvPr>
            <p:cNvSpPr/>
            <p:nvPr/>
          </p:nvSpPr>
          <p:spPr>
            <a:xfrm>
              <a:off x="388947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>
                  <a:solidFill>
                    <a:schemeClr val="tx1"/>
                  </a:solidFill>
                </a:rPr>
                <a:t>Introdução</a:t>
              </a:r>
            </a:p>
          </p:txBody>
        </p:sp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id="{3B8DF309-4CC8-BC7D-5992-FFA57998D43B}"/>
                </a:ext>
              </a:extLst>
            </p:cNvPr>
            <p:cNvSpPr/>
            <p:nvPr/>
          </p:nvSpPr>
          <p:spPr>
            <a:xfrm>
              <a:off x="2223698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Metodologia</a:t>
              </a:r>
            </a:p>
          </p:txBody>
        </p:sp>
        <p:sp>
          <p:nvSpPr>
            <p:cNvPr id="105" name="Retângulo: Cantos Arredondados 104">
              <a:extLst>
                <a:ext uri="{FF2B5EF4-FFF2-40B4-BE49-F238E27FC236}">
                  <a16:creationId xmlns:a16="http://schemas.microsoft.com/office/drawing/2014/main" id="{F32D313F-FCF0-70AD-AAA5-7828EC3B4DDA}"/>
                </a:ext>
              </a:extLst>
            </p:cNvPr>
            <p:cNvSpPr/>
            <p:nvPr/>
          </p:nvSpPr>
          <p:spPr>
            <a:xfrm>
              <a:off x="4058449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Código</a:t>
              </a:r>
            </a:p>
          </p:txBody>
        </p:sp>
        <p:sp>
          <p:nvSpPr>
            <p:cNvPr id="106" name="Retângulo: Cantos Arredondados 105">
              <a:extLst>
                <a:ext uri="{FF2B5EF4-FFF2-40B4-BE49-F238E27FC236}">
                  <a16:creationId xmlns:a16="http://schemas.microsoft.com/office/drawing/2014/main" id="{125A86AD-71AC-7C4C-F576-58CAB9C16E7C}"/>
                </a:ext>
              </a:extLst>
            </p:cNvPr>
            <p:cNvSpPr/>
            <p:nvPr/>
          </p:nvSpPr>
          <p:spPr>
            <a:xfrm>
              <a:off x="5893200" y="686547"/>
              <a:ext cx="1245300" cy="333318"/>
            </a:xfrm>
            <a:prstGeom prst="roundRect">
              <a:avLst/>
            </a:prstGeom>
            <a:solidFill>
              <a:srgbClr val="2D47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bg1"/>
                  </a:solidFill>
                </a:rPr>
                <a:t>Resultados</a:t>
              </a:r>
            </a:p>
          </p:txBody>
        </p:sp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5F9D0BC7-D8CF-0CD5-B7AB-71932D2D9153}"/>
                </a:ext>
              </a:extLst>
            </p:cNvPr>
            <p:cNvSpPr/>
            <p:nvPr/>
          </p:nvSpPr>
          <p:spPr>
            <a:xfrm>
              <a:off x="7727951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Conclusão</a:t>
              </a:r>
            </a:p>
          </p:txBody>
        </p:sp>
      </p:grpSp>
      <p:sp>
        <p:nvSpPr>
          <p:cNvPr id="2" name="CaixaDeTexto 47">
            <a:extLst>
              <a:ext uri="{FF2B5EF4-FFF2-40B4-BE49-F238E27FC236}">
                <a16:creationId xmlns:a16="http://schemas.microsoft.com/office/drawing/2014/main" id="{03520796-6014-6D4D-7BC0-5406FE55C851}"/>
              </a:ext>
            </a:extLst>
          </p:cNvPr>
          <p:cNvSpPr txBox="1"/>
          <p:nvPr/>
        </p:nvSpPr>
        <p:spPr>
          <a:xfrm>
            <a:off x="471635" y="1433219"/>
            <a:ext cx="322218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/>
            <a:r>
              <a:rPr lang="pt-BR" sz="2800" b="1"/>
              <a:t> </a:t>
            </a:r>
            <a:r>
              <a:rPr lang="pt-BR" sz="2800" b="1" err="1"/>
              <a:t>Agrogalaxy</a:t>
            </a:r>
            <a:endParaRPr lang="en-US" err="1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4" name="CaixaDeTexto 47">
            <a:extLst>
              <a:ext uri="{FF2B5EF4-FFF2-40B4-BE49-F238E27FC236}">
                <a16:creationId xmlns:a16="http://schemas.microsoft.com/office/drawing/2014/main" id="{9B9397E1-A749-176F-CAA8-3EF66ECF6A21}"/>
              </a:ext>
            </a:extLst>
          </p:cNvPr>
          <p:cNvSpPr txBox="1"/>
          <p:nvPr/>
        </p:nvSpPr>
        <p:spPr>
          <a:xfrm>
            <a:off x="5143026" y="1433217"/>
            <a:ext cx="322218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/>
            <a:r>
              <a:rPr lang="pt-BR" sz="2800" b="1" err="1"/>
              <a:t>BoaSafra</a:t>
            </a:r>
            <a:endParaRPr lang="en-US" err="1"/>
          </a:p>
        </p:txBody>
      </p:sp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028B0264-1CEE-7659-4B7D-7E004FBE0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19" y="2650504"/>
            <a:ext cx="2743200" cy="790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0A1F44-0DFB-1FE0-AB4A-133FF7C07D19}"/>
              </a:ext>
            </a:extLst>
          </p:cNvPr>
          <p:cNvSpPr txBox="1"/>
          <p:nvPr/>
        </p:nvSpPr>
        <p:spPr>
          <a:xfrm>
            <a:off x="687220" y="223488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Análise</a:t>
            </a:r>
            <a:r>
              <a:rPr lang="en-US"/>
              <a:t> </a:t>
            </a:r>
            <a:r>
              <a:rPr lang="en-US" err="1"/>
              <a:t>descritiva</a:t>
            </a:r>
            <a:r>
              <a:rPr lang="en-US"/>
              <a:t> do </a:t>
            </a:r>
            <a:r>
              <a:rPr lang="en-US" err="1"/>
              <a:t>Ativo</a:t>
            </a:r>
            <a:endParaRPr lang="en-US" err="1">
              <a:cs typeface="Calibri"/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0FF9916B-43CA-5934-3855-F7940B6B8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73" y="4466013"/>
            <a:ext cx="2371725" cy="136207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3D1D6E1-728C-826E-CE36-28F34AE69289}"/>
              </a:ext>
            </a:extLst>
          </p:cNvPr>
          <p:cNvSpPr txBox="1"/>
          <p:nvPr/>
        </p:nvSpPr>
        <p:spPr>
          <a:xfrm>
            <a:off x="701418" y="37683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Análise</a:t>
            </a:r>
            <a:r>
              <a:rPr lang="en-US"/>
              <a:t> do </a:t>
            </a:r>
            <a:r>
              <a:rPr lang="en-US" err="1"/>
              <a:t>resultado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0CC830-65D8-334C-AFFE-0A33C2503514}"/>
              </a:ext>
            </a:extLst>
          </p:cNvPr>
          <p:cNvSpPr txBox="1"/>
          <p:nvPr/>
        </p:nvSpPr>
        <p:spPr>
          <a:xfrm>
            <a:off x="5145630" y="223488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Análise</a:t>
            </a:r>
            <a:r>
              <a:rPr lang="en-US"/>
              <a:t> </a:t>
            </a:r>
            <a:r>
              <a:rPr lang="en-US" err="1"/>
              <a:t>descritiva</a:t>
            </a:r>
            <a:r>
              <a:rPr lang="en-US"/>
              <a:t> do </a:t>
            </a:r>
            <a:r>
              <a:rPr lang="en-US" err="1"/>
              <a:t>Ativo</a:t>
            </a:r>
            <a:endParaRPr lang="en-US" err="1">
              <a:cs typeface="Calibri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D27F62-CC7A-C92A-5B48-F1DB5480BC34}"/>
              </a:ext>
            </a:extLst>
          </p:cNvPr>
          <p:cNvSpPr txBox="1"/>
          <p:nvPr/>
        </p:nvSpPr>
        <p:spPr>
          <a:xfrm>
            <a:off x="5145629" y="37683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Análise</a:t>
            </a:r>
            <a:r>
              <a:rPr lang="en-US"/>
              <a:t> do </a:t>
            </a:r>
            <a:r>
              <a:rPr lang="en-US" err="1"/>
              <a:t>resultado</a:t>
            </a: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F4EDAF7F-1356-BF93-11E3-C09564E7D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2318" y="4347394"/>
            <a:ext cx="2409825" cy="1457325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A60E35FF-6D1F-B002-4601-BFB1AF353C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602" y="2635909"/>
            <a:ext cx="2657475" cy="781050"/>
          </a:xfrm>
          <a:prstGeom prst="rect">
            <a:avLst/>
          </a:prstGeom>
        </p:spPr>
      </p:pic>
      <p:sp>
        <p:nvSpPr>
          <p:cNvPr id="25" name="Rectangle 12">
            <a:extLst>
              <a:ext uri="{FF2B5EF4-FFF2-40B4-BE49-F238E27FC236}">
                <a16:creationId xmlns:a16="http://schemas.microsoft.com/office/drawing/2014/main" id="{771135A3-747F-44DA-AC79-161B2462B423}"/>
              </a:ext>
            </a:extLst>
          </p:cNvPr>
          <p:cNvSpPr>
            <a:spLocks/>
          </p:cNvSpPr>
          <p:nvPr/>
        </p:nvSpPr>
        <p:spPr>
          <a:xfrm>
            <a:off x="0" y="11824"/>
            <a:ext cx="9144000" cy="6858000"/>
          </a:xfrm>
          <a:prstGeom prst="rect">
            <a:avLst/>
          </a:prstGeom>
          <a:solidFill>
            <a:srgbClr val="FFFFFF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DA6C23B8-6134-939A-ED2C-C0F3460FA018}"/>
              </a:ext>
            </a:extLst>
          </p:cNvPr>
          <p:cNvSpPr/>
          <p:nvPr/>
        </p:nvSpPr>
        <p:spPr>
          <a:xfrm>
            <a:off x="922544" y="1431512"/>
            <a:ext cx="7533033" cy="4587725"/>
          </a:xfrm>
          <a:prstGeom prst="roundRect">
            <a:avLst>
              <a:gd name="adj" fmla="val 1033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AAFC40E-D084-FF4B-3DE9-8839E7AEFA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0793" y="1650536"/>
            <a:ext cx="6279424" cy="42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0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B8853C32-2174-4F67-94A7-F0767A308DB8}"/>
              </a:ext>
            </a:extLst>
          </p:cNvPr>
          <p:cNvSpPr/>
          <p:nvPr/>
        </p:nvSpPr>
        <p:spPr>
          <a:xfrm>
            <a:off x="4938922" y="1314689"/>
            <a:ext cx="3936492" cy="2834759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66B3F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788AA74-2787-45AD-8C90-42B1E4B7E66F}"/>
              </a:ext>
            </a:extLst>
          </p:cNvPr>
          <p:cNvSpPr txBox="1"/>
          <p:nvPr/>
        </p:nvSpPr>
        <p:spPr>
          <a:xfrm>
            <a:off x="268587" y="1513219"/>
            <a:ext cx="3167098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5" b="1"/>
              <a:t>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319CC2-37C7-438E-A874-5497D2E8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539-AC96-4A5E-AF48-5B963BEB75E2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886C640-E3EC-4FC8-B4B4-42C7A4676A66}"/>
              </a:ext>
            </a:extLst>
          </p:cNvPr>
          <p:cNvSpPr txBox="1"/>
          <p:nvPr/>
        </p:nvSpPr>
        <p:spPr>
          <a:xfrm>
            <a:off x="3211362" y="764079"/>
            <a:ext cx="272127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4000" b="1">
                <a:solidFill>
                  <a:srgbClr val="2D47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Sumário</a:t>
            </a:r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262437C6-8A00-493E-84CC-5E3ECC2A9ECA}"/>
              </a:ext>
            </a:extLst>
          </p:cNvPr>
          <p:cNvGrpSpPr/>
          <p:nvPr/>
        </p:nvGrpSpPr>
        <p:grpSpPr>
          <a:xfrm>
            <a:off x="328732" y="3260635"/>
            <a:ext cx="8584304" cy="336730"/>
            <a:chOff x="388947" y="686547"/>
            <a:chExt cx="8584304" cy="336730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CEBC3B8B-07B5-4B66-A7A5-9504397A6F20}"/>
                </a:ext>
              </a:extLst>
            </p:cNvPr>
            <p:cNvSpPr/>
            <p:nvPr/>
          </p:nvSpPr>
          <p:spPr>
            <a:xfrm>
              <a:off x="388947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Introdução</a:t>
              </a: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9BC36042-78CE-4067-A68E-505599B13D1A}"/>
                </a:ext>
              </a:extLst>
            </p:cNvPr>
            <p:cNvSpPr/>
            <p:nvPr/>
          </p:nvSpPr>
          <p:spPr>
            <a:xfrm>
              <a:off x="2223698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Metodologia</a:t>
              </a: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1656CF60-E14C-4FBB-A1A4-9949013A522E}"/>
                </a:ext>
              </a:extLst>
            </p:cNvPr>
            <p:cNvSpPr/>
            <p:nvPr/>
          </p:nvSpPr>
          <p:spPr>
            <a:xfrm>
              <a:off x="4058449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Código</a:t>
              </a: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A2C211FB-1367-4F8A-AC35-DE3D0C585030}"/>
                </a:ext>
              </a:extLst>
            </p:cNvPr>
            <p:cNvSpPr/>
            <p:nvPr/>
          </p:nvSpPr>
          <p:spPr>
            <a:xfrm>
              <a:off x="5893200" y="686547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 Resultados</a:t>
              </a: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760DFEEB-065B-415E-B51F-9190798BE6C7}"/>
                </a:ext>
              </a:extLst>
            </p:cNvPr>
            <p:cNvSpPr/>
            <p:nvPr/>
          </p:nvSpPr>
          <p:spPr>
            <a:xfrm>
              <a:off x="7727951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Q&amp;A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8744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aixaDeTexto 47">
            <a:extLst>
              <a:ext uri="{FF2B5EF4-FFF2-40B4-BE49-F238E27FC236}">
                <a16:creationId xmlns:a16="http://schemas.microsoft.com/office/drawing/2014/main" id="{3788AA74-2787-45AD-8C90-42B1E4B7E66F}"/>
              </a:ext>
            </a:extLst>
          </p:cNvPr>
          <p:cNvSpPr txBox="1"/>
          <p:nvPr/>
        </p:nvSpPr>
        <p:spPr>
          <a:xfrm>
            <a:off x="268587" y="1513219"/>
            <a:ext cx="3167098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5" b="1"/>
              <a:t>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319CC2-37C7-438E-A874-5497D2E8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539-AC96-4A5E-AF48-5B963BEB75E2}" type="slidenum">
              <a:rPr lang="pt-BR" smtClean="0"/>
              <a:pPr/>
              <a:t>20</a:t>
            </a:fld>
            <a:endParaRPr lang="pt-BR"/>
          </a:p>
        </p:txBody>
      </p: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83398E39-8127-0E98-CC31-574E810BA83B}"/>
              </a:ext>
            </a:extLst>
          </p:cNvPr>
          <p:cNvGrpSpPr/>
          <p:nvPr/>
        </p:nvGrpSpPr>
        <p:grpSpPr>
          <a:xfrm>
            <a:off x="388947" y="686547"/>
            <a:ext cx="8584304" cy="336730"/>
            <a:chOff x="388947" y="686547"/>
            <a:chExt cx="8584304" cy="336730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id="{247FA19B-0141-2F26-F252-D474AAF4C22F}"/>
                </a:ext>
              </a:extLst>
            </p:cNvPr>
            <p:cNvSpPr/>
            <p:nvPr/>
          </p:nvSpPr>
          <p:spPr>
            <a:xfrm>
              <a:off x="388947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>
                  <a:solidFill>
                    <a:schemeClr val="tx1"/>
                  </a:solidFill>
                </a:rPr>
                <a:t>Introdução</a:t>
              </a:r>
            </a:p>
          </p:txBody>
        </p:sp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id="{3B8DF309-4CC8-BC7D-5992-FFA57998D43B}"/>
                </a:ext>
              </a:extLst>
            </p:cNvPr>
            <p:cNvSpPr/>
            <p:nvPr/>
          </p:nvSpPr>
          <p:spPr>
            <a:xfrm>
              <a:off x="2223698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Metodologia</a:t>
              </a:r>
            </a:p>
          </p:txBody>
        </p:sp>
        <p:sp>
          <p:nvSpPr>
            <p:cNvPr id="105" name="Retângulo: Cantos Arredondados 104">
              <a:extLst>
                <a:ext uri="{FF2B5EF4-FFF2-40B4-BE49-F238E27FC236}">
                  <a16:creationId xmlns:a16="http://schemas.microsoft.com/office/drawing/2014/main" id="{F32D313F-FCF0-70AD-AAA5-7828EC3B4DDA}"/>
                </a:ext>
              </a:extLst>
            </p:cNvPr>
            <p:cNvSpPr/>
            <p:nvPr/>
          </p:nvSpPr>
          <p:spPr>
            <a:xfrm>
              <a:off x="4058449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Código</a:t>
              </a:r>
            </a:p>
          </p:txBody>
        </p:sp>
        <p:sp>
          <p:nvSpPr>
            <p:cNvPr id="106" name="Retângulo: Cantos Arredondados 105">
              <a:extLst>
                <a:ext uri="{FF2B5EF4-FFF2-40B4-BE49-F238E27FC236}">
                  <a16:creationId xmlns:a16="http://schemas.microsoft.com/office/drawing/2014/main" id="{125A86AD-71AC-7C4C-F576-58CAB9C16E7C}"/>
                </a:ext>
              </a:extLst>
            </p:cNvPr>
            <p:cNvSpPr/>
            <p:nvPr/>
          </p:nvSpPr>
          <p:spPr>
            <a:xfrm>
              <a:off x="5893200" y="686547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Resultados</a:t>
              </a:r>
            </a:p>
          </p:txBody>
        </p:sp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5F9D0BC7-D8CF-0CD5-B7AB-71932D2D9153}"/>
                </a:ext>
              </a:extLst>
            </p:cNvPr>
            <p:cNvSpPr/>
            <p:nvPr/>
          </p:nvSpPr>
          <p:spPr>
            <a:xfrm>
              <a:off x="7727951" y="689959"/>
              <a:ext cx="1245300" cy="333318"/>
            </a:xfrm>
            <a:prstGeom prst="roundRect">
              <a:avLst/>
            </a:prstGeom>
            <a:solidFill>
              <a:srgbClr val="2D47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bg1"/>
                  </a:solidFill>
                </a:rPr>
                <a:t>Conclusão</a:t>
              </a:r>
            </a:p>
          </p:txBody>
        </p:sp>
      </p:grpSp>
      <p:sp>
        <p:nvSpPr>
          <p:cNvPr id="73" name="Retângulo 72">
            <a:extLst>
              <a:ext uri="{FF2B5EF4-FFF2-40B4-BE49-F238E27FC236}">
                <a16:creationId xmlns:a16="http://schemas.microsoft.com/office/drawing/2014/main" id="{B2BA31AC-9F22-F816-2BB1-CA644735AA81}"/>
              </a:ext>
            </a:extLst>
          </p:cNvPr>
          <p:cNvSpPr/>
          <p:nvPr/>
        </p:nvSpPr>
        <p:spPr>
          <a:xfrm>
            <a:off x="388947" y="1165571"/>
            <a:ext cx="8584304" cy="51860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2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0AA46-46CD-4AE9-4E94-2363AF0391DB}"/>
              </a:ext>
            </a:extLst>
          </p:cNvPr>
          <p:cNvSpPr txBox="1"/>
          <p:nvPr/>
        </p:nvSpPr>
        <p:spPr>
          <a:xfrm>
            <a:off x="3097550" y="2409007"/>
            <a:ext cx="3167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Montserrat" panose="00000500000000000000" pitchFamily="2" charset="0"/>
              </a:rPr>
              <a:t>Recomendação:</a:t>
            </a:r>
          </a:p>
        </p:txBody>
      </p: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C64CA37C-0DEE-9771-8FDA-F08C6C5CCA3D}"/>
              </a:ext>
            </a:extLst>
          </p:cNvPr>
          <p:cNvSpPr/>
          <p:nvPr/>
        </p:nvSpPr>
        <p:spPr>
          <a:xfrm>
            <a:off x="3284778" y="3429000"/>
            <a:ext cx="2574444" cy="1585452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210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O que é risco fiscal nas empresas e 3 práticas para evitá-lo">
            <a:extLst>
              <a:ext uri="{FF2B5EF4-FFF2-40B4-BE49-F238E27FC236}">
                <a16:creationId xmlns:a16="http://schemas.microsoft.com/office/drawing/2014/main" id="{908F7EC8-0AC3-4DA5-AC75-8ECBD02FE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8879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1">
            <a:extLst>
              <a:ext uri="{FF2B5EF4-FFF2-40B4-BE49-F238E27FC236}">
                <a16:creationId xmlns:a16="http://schemas.microsoft.com/office/drawing/2014/main" id="{43362BFF-0454-4500-AB30-8DAE62A9EEB3}"/>
              </a:ext>
            </a:extLst>
          </p:cNvPr>
          <p:cNvSpPr/>
          <p:nvPr/>
        </p:nvSpPr>
        <p:spPr>
          <a:xfrm>
            <a:off x="-1" y="4489897"/>
            <a:ext cx="9887988" cy="1210231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390E442E-EAC4-4096-B5AC-7918CC19A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80" y="4777132"/>
            <a:ext cx="6195013" cy="635759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chemeClr val="tx1"/>
                </a:solidFill>
                <a:latin typeface="+mn-lt"/>
                <a:ea typeface="Ubuntu Light" charset="0"/>
                <a:cs typeface="Ubuntu Light" charset="0"/>
              </a:rPr>
              <a:t>Obrigado! Q&amp;A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3C819ED0-3C3B-45CD-B9E1-0507CF79C35C}"/>
              </a:ext>
            </a:extLst>
          </p:cNvPr>
          <p:cNvSpPr/>
          <p:nvPr/>
        </p:nvSpPr>
        <p:spPr>
          <a:xfrm>
            <a:off x="0" y="104223"/>
            <a:ext cx="9975094" cy="6979920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68404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>
            <a:extLst>
              <a:ext uri="{FF2B5EF4-FFF2-40B4-BE49-F238E27FC236}">
                <a16:creationId xmlns:a16="http://schemas.microsoft.com/office/drawing/2014/main" id="{2A4FDE34-DCF8-5BAF-5177-76E2FD935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270" y="4224862"/>
            <a:ext cx="3939957" cy="1591813"/>
          </a:xfrm>
          <a:prstGeom prst="rect">
            <a:avLst/>
          </a:prstGeom>
          <a:ln>
            <a:noFill/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F93CD092-8466-46F6-A298-0DEF041BC997}"/>
              </a:ext>
            </a:extLst>
          </p:cNvPr>
          <p:cNvSpPr/>
          <p:nvPr/>
        </p:nvSpPr>
        <p:spPr>
          <a:xfrm>
            <a:off x="388947" y="1165571"/>
            <a:ext cx="8584304" cy="51860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2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788AA74-2787-45AD-8C90-42B1E4B7E66F}"/>
              </a:ext>
            </a:extLst>
          </p:cNvPr>
          <p:cNvSpPr txBox="1"/>
          <p:nvPr/>
        </p:nvSpPr>
        <p:spPr>
          <a:xfrm>
            <a:off x="268587" y="1513219"/>
            <a:ext cx="3167098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5" b="1"/>
              <a:t>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319CC2-37C7-438E-A874-5497D2E8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539-AC96-4A5E-AF48-5B963BEB75E2}" type="slidenum">
              <a:rPr lang="pt-BR" smtClean="0"/>
              <a:pPr/>
              <a:t>3</a:t>
            </a:fld>
            <a:endParaRPr lang="pt-BR"/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EC3BC5F6-79C5-45C6-8C2E-87CDFB40ECA8}"/>
              </a:ext>
            </a:extLst>
          </p:cNvPr>
          <p:cNvGrpSpPr/>
          <p:nvPr/>
        </p:nvGrpSpPr>
        <p:grpSpPr>
          <a:xfrm>
            <a:off x="388947" y="686547"/>
            <a:ext cx="8584304" cy="336730"/>
            <a:chOff x="388947" y="686547"/>
            <a:chExt cx="8584304" cy="336730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D82F6E91-564A-4E53-96CA-7F6CB2570504}"/>
                </a:ext>
              </a:extLst>
            </p:cNvPr>
            <p:cNvSpPr/>
            <p:nvPr/>
          </p:nvSpPr>
          <p:spPr>
            <a:xfrm>
              <a:off x="388947" y="689959"/>
              <a:ext cx="1245300" cy="333318"/>
            </a:xfrm>
            <a:prstGeom prst="roundRect">
              <a:avLst/>
            </a:prstGeom>
            <a:solidFill>
              <a:srgbClr val="2D47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>
                  <a:solidFill>
                    <a:schemeClr val="bg1"/>
                  </a:solidFill>
                </a:rPr>
                <a:t>Introdução</a:t>
              </a: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9BA982B6-FA67-4B12-A331-F95BB9544F4A}"/>
                </a:ext>
              </a:extLst>
            </p:cNvPr>
            <p:cNvSpPr/>
            <p:nvPr/>
          </p:nvSpPr>
          <p:spPr>
            <a:xfrm>
              <a:off x="2223698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Metodologia</a:t>
              </a: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1BBF50D5-CE50-4560-9F8B-1A31FF82BC37}"/>
                </a:ext>
              </a:extLst>
            </p:cNvPr>
            <p:cNvSpPr/>
            <p:nvPr/>
          </p:nvSpPr>
          <p:spPr>
            <a:xfrm>
              <a:off x="4058449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Código</a:t>
              </a: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25B6B971-F9B7-437B-B7D9-DF6691C01442}"/>
                </a:ext>
              </a:extLst>
            </p:cNvPr>
            <p:cNvSpPr/>
            <p:nvPr/>
          </p:nvSpPr>
          <p:spPr>
            <a:xfrm>
              <a:off x="5893200" y="686547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Resultados</a:t>
              </a: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7C2FE44E-90A1-4205-8A76-1255A2786DEC}"/>
                </a:ext>
              </a:extLst>
            </p:cNvPr>
            <p:cNvSpPr/>
            <p:nvPr/>
          </p:nvSpPr>
          <p:spPr>
            <a:xfrm>
              <a:off x="7727951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Q&amp;A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33FCB90-5BFB-51DC-9C86-D563DF54610F}"/>
              </a:ext>
            </a:extLst>
          </p:cNvPr>
          <p:cNvGrpSpPr/>
          <p:nvPr/>
        </p:nvGrpSpPr>
        <p:grpSpPr>
          <a:xfrm>
            <a:off x="843971" y="1343605"/>
            <a:ext cx="7674256" cy="2323828"/>
            <a:chOff x="741627" y="1904043"/>
            <a:chExt cx="7674256" cy="2487245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7B8254DA-028C-DA99-482B-DD0F99E24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627" y="1904043"/>
              <a:ext cx="2964142" cy="2315455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C1EEFA46-8F36-2ED6-AA61-E7C69C739EE2}"/>
                </a:ext>
              </a:extLst>
            </p:cNvPr>
            <p:cNvSpPr txBox="1"/>
            <p:nvPr/>
          </p:nvSpPr>
          <p:spPr>
            <a:xfrm>
              <a:off x="3719279" y="1972869"/>
              <a:ext cx="469660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100" dirty="0">
                  <a:latin typeface="Montserrat" panose="00000500000000000000" pitchFamily="2" charset="0"/>
                </a:rPr>
                <a:t>O setor do agronegócio representa cerca de 26,6% do PIB brasileiro, crescendo a uma taxa média de aproximadamente 7% ao ano (últimos 10 anos)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6AD3C2E1-2767-472E-2D55-64064E4A479D}"/>
                </a:ext>
              </a:extLst>
            </p:cNvPr>
            <p:cNvSpPr txBox="1"/>
            <p:nvPr/>
          </p:nvSpPr>
          <p:spPr>
            <a:xfrm>
              <a:off x="3719279" y="2761688"/>
              <a:ext cx="469660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100" dirty="0">
                  <a:latin typeface="Montserrat" panose="00000500000000000000" pitchFamily="2" charset="0"/>
                </a:rPr>
                <a:t>O setor de insumos representa qualquer produto necessário para a plantação de uma cultura. Este setor apresenta um CAGR de 9,2% entre 2010 e 2019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A9613B1F-55B1-1B5C-431D-6CF50D0E4EDD}"/>
                </a:ext>
              </a:extLst>
            </p:cNvPr>
            <p:cNvSpPr txBox="1"/>
            <p:nvPr/>
          </p:nvSpPr>
          <p:spPr>
            <a:xfrm>
              <a:off x="3705769" y="3621847"/>
              <a:ext cx="471011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latin typeface="Montserrat" panose="00000500000000000000" pitchFamily="2" charset="0"/>
                </a:rPr>
                <a:t>O setor de sementes representa o setor de criação e beneficiamento de uma semente. Essa etapa é muito importante, já que uma semente de qualidade apresentará uma melhor produtividade</a:t>
              </a:r>
            </a:p>
          </p:txBody>
        </p:sp>
      </p:grpSp>
      <p:pic>
        <p:nvPicPr>
          <p:cNvPr id="20" name="Imagem 19">
            <a:extLst>
              <a:ext uri="{FF2B5EF4-FFF2-40B4-BE49-F238E27FC236}">
                <a16:creationId xmlns:a16="http://schemas.microsoft.com/office/drawing/2014/main" id="{C63FD052-0C30-2EE5-D1D0-B8688C317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8466" y="4012047"/>
            <a:ext cx="3193057" cy="2179509"/>
          </a:xfrm>
          <a:prstGeom prst="rect">
            <a:avLst/>
          </a:prstGeom>
        </p:spPr>
      </p:pic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F10B73DC-1B57-1B17-5BAC-23922F696991}"/>
              </a:ext>
            </a:extLst>
          </p:cNvPr>
          <p:cNvCxnSpPr>
            <a:cxnSpLocks/>
          </p:cNvCxnSpPr>
          <p:nvPr/>
        </p:nvCxnSpPr>
        <p:spPr>
          <a:xfrm>
            <a:off x="428275" y="3758573"/>
            <a:ext cx="846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92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DA566045-C913-4551-BA1C-5D0198CA952B}"/>
              </a:ext>
            </a:extLst>
          </p:cNvPr>
          <p:cNvSpPr/>
          <p:nvPr/>
        </p:nvSpPr>
        <p:spPr>
          <a:xfrm>
            <a:off x="4697198" y="1165571"/>
            <a:ext cx="4279434" cy="51766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2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93CD092-8466-46F6-A298-0DEF041BC997}"/>
              </a:ext>
            </a:extLst>
          </p:cNvPr>
          <p:cNvSpPr/>
          <p:nvPr/>
        </p:nvSpPr>
        <p:spPr>
          <a:xfrm>
            <a:off x="388947" y="1165571"/>
            <a:ext cx="4279434" cy="51860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2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1DE4E63-13E0-0446-AEB9-6E839D762ACD}"/>
              </a:ext>
            </a:extLst>
          </p:cNvPr>
          <p:cNvSpPr/>
          <p:nvPr/>
        </p:nvSpPr>
        <p:spPr>
          <a:xfrm>
            <a:off x="659276" y="2370816"/>
            <a:ext cx="3662179" cy="1894746"/>
          </a:xfrm>
          <a:prstGeom prst="roundRect">
            <a:avLst/>
          </a:prstGeom>
          <a:solidFill>
            <a:srgbClr val="92D05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788AA74-2787-45AD-8C90-42B1E4B7E66F}"/>
              </a:ext>
            </a:extLst>
          </p:cNvPr>
          <p:cNvSpPr txBox="1"/>
          <p:nvPr/>
        </p:nvSpPr>
        <p:spPr>
          <a:xfrm>
            <a:off x="268587" y="1513219"/>
            <a:ext cx="3167098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5" b="1"/>
              <a:t>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319CC2-37C7-438E-A874-5497D2E8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539-AC96-4A5E-AF48-5B963BEB75E2}" type="slidenum">
              <a:rPr lang="pt-BR" smtClean="0"/>
              <a:pPr/>
              <a:t>4</a:t>
            </a:fld>
            <a:endParaRPr lang="pt-BR"/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EC3BC5F6-79C5-45C6-8C2E-87CDFB40ECA8}"/>
              </a:ext>
            </a:extLst>
          </p:cNvPr>
          <p:cNvGrpSpPr/>
          <p:nvPr/>
        </p:nvGrpSpPr>
        <p:grpSpPr>
          <a:xfrm>
            <a:off x="388947" y="686547"/>
            <a:ext cx="8584304" cy="336730"/>
            <a:chOff x="388947" y="686547"/>
            <a:chExt cx="8584304" cy="336730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D82F6E91-564A-4E53-96CA-7F6CB2570504}"/>
                </a:ext>
              </a:extLst>
            </p:cNvPr>
            <p:cNvSpPr/>
            <p:nvPr/>
          </p:nvSpPr>
          <p:spPr>
            <a:xfrm>
              <a:off x="388947" y="689959"/>
              <a:ext cx="1245300" cy="333318"/>
            </a:xfrm>
            <a:prstGeom prst="roundRect">
              <a:avLst/>
            </a:prstGeom>
            <a:solidFill>
              <a:srgbClr val="2D47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>
                  <a:solidFill>
                    <a:schemeClr val="bg1"/>
                  </a:solidFill>
                </a:rPr>
                <a:t>Introdução</a:t>
              </a: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9BA982B6-FA67-4B12-A331-F95BB9544F4A}"/>
                </a:ext>
              </a:extLst>
            </p:cNvPr>
            <p:cNvSpPr/>
            <p:nvPr/>
          </p:nvSpPr>
          <p:spPr>
            <a:xfrm>
              <a:off x="2223698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Metodologia</a:t>
              </a: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1BBF50D5-CE50-4560-9F8B-1A31FF82BC37}"/>
                </a:ext>
              </a:extLst>
            </p:cNvPr>
            <p:cNvSpPr/>
            <p:nvPr/>
          </p:nvSpPr>
          <p:spPr>
            <a:xfrm>
              <a:off x="4058449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Código</a:t>
              </a: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25B6B971-F9B7-437B-B7D9-DF6691C01442}"/>
                </a:ext>
              </a:extLst>
            </p:cNvPr>
            <p:cNvSpPr/>
            <p:nvPr/>
          </p:nvSpPr>
          <p:spPr>
            <a:xfrm>
              <a:off x="5893200" y="686547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Resultados</a:t>
              </a: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7C2FE44E-90A1-4205-8A76-1255A2786DEC}"/>
                </a:ext>
              </a:extLst>
            </p:cNvPr>
            <p:cNvSpPr/>
            <p:nvPr/>
          </p:nvSpPr>
          <p:spPr>
            <a:xfrm>
              <a:off x="7727951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Q&amp;A</a:t>
              </a:r>
            </a:p>
          </p:txBody>
        </p:sp>
      </p:grpSp>
      <p:sp>
        <p:nvSpPr>
          <p:cNvPr id="2" name="Elipse 1">
            <a:extLst>
              <a:ext uri="{FF2B5EF4-FFF2-40B4-BE49-F238E27FC236}">
                <a16:creationId xmlns:a16="http://schemas.microsoft.com/office/drawing/2014/main" id="{AB425084-BA84-375F-A889-CDB263B4DD3E}"/>
              </a:ext>
            </a:extLst>
          </p:cNvPr>
          <p:cNvSpPr/>
          <p:nvPr/>
        </p:nvSpPr>
        <p:spPr>
          <a:xfrm>
            <a:off x="1992003" y="1261194"/>
            <a:ext cx="987171" cy="1001109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CE4923-06BD-AA5C-39A6-64AA4DB7AE7A}"/>
              </a:ext>
            </a:extLst>
          </p:cNvPr>
          <p:cNvSpPr txBox="1"/>
          <p:nvPr/>
        </p:nvSpPr>
        <p:spPr>
          <a:xfrm>
            <a:off x="726034" y="2564577"/>
            <a:ext cx="352866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>
                <a:latin typeface="Montserrat" panose="00000500000000000000" pitchFamily="2" charset="0"/>
              </a:rPr>
              <a:t>A </a:t>
            </a:r>
            <a:r>
              <a:rPr lang="pt-BR" sz="1100" b="1" dirty="0" err="1">
                <a:latin typeface="Montserrat" panose="00000500000000000000" pitchFamily="2" charset="0"/>
              </a:rPr>
              <a:t>Agrogalaxy</a:t>
            </a:r>
            <a:r>
              <a:rPr lang="pt-BR" sz="1100" dirty="0">
                <a:latin typeface="Montserrat" panose="00000500000000000000" pitchFamily="2" charset="0"/>
              </a:rPr>
              <a:t> foi fundada em 2017, a partir da aquisição da Rural Brasil e da Agro100, por parte do fundo de Private </a:t>
            </a:r>
            <a:r>
              <a:rPr lang="pt-BR" sz="1100" dirty="0" err="1">
                <a:latin typeface="Montserrat" panose="00000500000000000000" pitchFamily="2" charset="0"/>
              </a:rPr>
              <a:t>Equity</a:t>
            </a:r>
            <a:r>
              <a:rPr lang="pt-BR" sz="1100" dirty="0">
                <a:latin typeface="Montserrat" panose="00000500000000000000" pitchFamily="2" charset="0"/>
              </a:rPr>
              <a:t> </a:t>
            </a:r>
            <a:r>
              <a:rPr lang="pt-BR" sz="1100" dirty="0" err="1">
                <a:latin typeface="Montserrat" panose="00000500000000000000" pitchFamily="2" charset="0"/>
              </a:rPr>
              <a:t>Aqua</a:t>
            </a:r>
            <a:r>
              <a:rPr lang="pt-BR" sz="1100" dirty="0">
                <a:latin typeface="Montserrat" panose="00000500000000000000" pitchFamily="2" charset="0"/>
              </a:rPr>
              <a:t> Capital. A companhia atua principalmente como uma varejista, vendendo insumos agrícolas para produtores rurais. Além disso, a empresa também apresenta uma operação focada na originação de grãos, focada tanto no comércio nacional, quanto internacional.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29200DA-9B69-3A5F-9AFE-50B037158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495" y="4459323"/>
            <a:ext cx="2042337" cy="163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6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DA566045-C913-4551-BA1C-5D0198CA952B}"/>
              </a:ext>
            </a:extLst>
          </p:cNvPr>
          <p:cNvSpPr/>
          <p:nvPr/>
        </p:nvSpPr>
        <p:spPr>
          <a:xfrm>
            <a:off x="4697198" y="1165571"/>
            <a:ext cx="4279434" cy="51766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2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93CD092-8466-46F6-A298-0DEF041BC997}"/>
              </a:ext>
            </a:extLst>
          </p:cNvPr>
          <p:cNvSpPr/>
          <p:nvPr/>
        </p:nvSpPr>
        <p:spPr>
          <a:xfrm>
            <a:off x="388947" y="1165571"/>
            <a:ext cx="4279434" cy="51860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2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1DE4E63-13E0-0446-AEB9-6E839D762ACD}"/>
              </a:ext>
            </a:extLst>
          </p:cNvPr>
          <p:cNvSpPr/>
          <p:nvPr/>
        </p:nvSpPr>
        <p:spPr>
          <a:xfrm>
            <a:off x="659276" y="2370816"/>
            <a:ext cx="3662179" cy="1894746"/>
          </a:xfrm>
          <a:prstGeom prst="roundRect">
            <a:avLst/>
          </a:prstGeom>
          <a:solidFill>
            <a:srgbClr val="18B432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788AA74-2787-45AD-8C90-42B1E4B7E66F}"/>
              </a:ext>
            </a:extLst>
          </p:cNvPr>
          <p:cNvSpPr txBox="1"/>
          <p:nvPr/>
        </p:nvSpPr>
        <p:spPr>
          <a:xfrm>
            <a:off x="268587" y="1513219"/>
            <a:ext cx="3167098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5" b="1"/>
              <a:t>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319CC2-37C7-438E-A874-5497D2E8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539-AC96-4A5E-AF48-5B963BEB75E2}" type="slidenum">
              <a:rPr lang="pt-BR" smtClean="0"/>
              <a:pPr/>
              <a:t>5</a:t>
            </a:fld>
            <a:endParaRPr lang="pt-BR"/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EC3BC5F6-79C5-45C6-8C2E-87CDFB40ECA8}"/>
              </a:ext>
            </a:extLst>
          </p:cNvPr>
          <p:cNvGrpSpPr/>
          <p:nvPr/>
        </p:nvGrpSpPr>
        <p:grpSpPr>
          <a:xfrm>
            <a:off x="388947" y="686547"/>
            <a:ext cx="8584304" cy="336730"/>
            <a:chOff x="388947" y="686547"/>
            <a:chExt cx="8584304" cy="336730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D82F6E91-564A-4E53-96CA-7F6CB2570504}"/>
                </a:ext>
              </a:extLst>
            </p:cNvPr>
            <p:cNvSpPr/>
            <p:nvPr/>
          </p:nvSpPr>
          <p:spPr>
            <a:xfrm>
              <a:off x="388947" y="689959"/>
              <a:ext cx="1245300" cy="333318"/>
            </a:xfrm>
            <a:prstGeom prst="roundRect">
              <a:avLst/>
            </a:prstGeom>
            <a:solidFill>
              <a:srgbClr val="2D47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>
                  <a:solidFill>
                    <a:schemeClr val="bg1"/>
                  </a:solidFill>
                </a:rPr>
                <a:t>Introdução</a:t>
              </a: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9BA982B6-FA67-4B12-A331-F95BB9544F4A}"/>
                </a:ext>
              </a:extLst>
            </p:cNvPr>
            <p:cNvSpPr/>
            <p:nvPr/>
          </p:nvSpPr>
          <p:spPr>
            <a:xfrm>
              <a:off x="2223698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Metodologia</a:t>
              </a: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1BBF50D5-CE50-4560-9F8B-1A31FF82BC37}"/>
                </a:ext>
              </a:extLst>
            </p:cNvPr>
            <p:cNvSpPr/>
            <p:nvPr/>
          </p:nvSpPr>
          <p:spPr>
            <a:xfrm>
              <a:off x="4058449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Código</a:t>
              </a: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25B6B971-F9B7-437B-B7D9-DF6691C01442}"/>
                </a:ext>
              </a:extLst>
            </p:cNvPr>
            <p:cNvSpPr/>
            <p:nvPr/>
          </p:nvSpPr>
          <p:spPr>
            <a:xfrm>
              <a:off x="5893200" y="686547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Resultados</a:t>
              </a: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7C2FE44E-90A1-4205-8A76-1255A2786DEC}"/>
                </a:ext>
              </a:extLst>
            </p:cNvPr>
            <p:cNvSpPr/>
            <p:nvPr/>
          </p:nvSpPr>
          <p:spPr>
            <a:xfrm>
              <a:off x="7727951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Q&amp;A</a:t>
              </a:r>
            </a:p>
          </p:txBody>
        </p:sp>
      </p:grpSp>
      <p:sp>
        <p:nvSpPr>
          <p:cNvPr id="2" name="Elipse 1">
            <a:extLst>
              <a:ext uri="{FF2B5EF4-FFF2-40B4-BE49-F238E27FC236}">
                <a16:creationId xmlns:a16="http://schemas.microsoft.com/office/drawing/2014/main" id="{AB425084-BA84-375F-A889-CDB263B4DD3E}"/>
              </a:ext>
            </a:extLst>
          </p:cNvPr>
          <p:cNvSpPr/>
          <p:nvPr/>
        </p:nvSpPr>
        <p:spPr>
          <a:xfrm>
            <a:off x="1992003" y="1261194"/>
            <a:ext cx="987171" cy="1001109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18B4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CE4923-06BD-AA5C-39A6-64AA4DB7AE7A}"/>
              </a:ext>
            </a:extLst>
          </p:cNvPr>
          <p:cNvSpPr txBox="1"/>
          <p:nvPr/>
        </p:nvSpPr>
        <p:spPr>
          <a:xfrm>
            <a:off x="726034" y="2564577"/>
            <a:ext cx="352866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>
                <a:latin typeface="Montserrat" panose="00000500000000000000" pitchFamily="2" charset="0"/>
              </a:rPr>
              <a:t>A </a:t>
            </a:r>
            <a:r>
              <a:rPr lang="pt-BR" sz="1100" b="1" dirty="0" err="1">
                <a:latin typeface="Montserrat" panose="00000500000000000000" pitchFamily="2" charset="0"/>
              </a:rPr>
              <a:t>Agrogalaxy</a:t>
            </a:r>
            <a:r>
              <a:rPr lang="pt-BR" sz="1100" dirty="0">
                <a:latin typeface="Montserrat" panose="00000500000000000000" pitchFamily="2" charset="0"/>
              </a:rPr>
              <a:t> foi fundada em 2017, a partir da aquisição da Rural Brasil e da Agro100, por parte do fundo de Private </a:t>
            </a:r>
            <a:r>
              <a:rPr lang="pt-BR" sz="1100" dirty="0" err="1">
                <a:latin typeface="Montserrat" panose="00000500000000000000" pitchFamily="2" charset="0"/>
              </a:rPr>
              <a:t>Equity</a:t>
            </a:r>
            <a:r>
              <a:rPr lang="pt-BR" sz="1100" dirty="0">
                <a:latin typeface="Montserrat" panose="00000500000000000000" pitchFamily="2" charset="0"/>
              </a:rPr>
              <a:t> </a:t>
            </a:r>
            <a:r>
              <a:rPr lang="pt-BR" sz="1100" dirty="0" err="1">
                <a:latin typeface="Montserrat" panose="00000500000000000000" pitchFamily="2" charset="0"/>
              </a:rPr>
              <a:t>Aqua</a:t>
            </a:r>
            <a:r>
              <a:rPr lang="pt-BR" sz="1100" dirty="0">
                <a:latin typeface="Montserrat" panose="00000500000000000000" pitchFamily="2" charset="0"/>
              </a:rPr>
              <a:t> Capital. A companhia atua principalmente como uma varejista, vendendo insumos agrícolas para produtores rurais. Além disso, a empresa também apresenta uma operação focada na originação de grãos, focada tanto no comércio nacional, quanto internacional.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29200DA-9B69-3A5F-9AFE-50B037158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495" y="4459323"/>
            <a:ext cx="2042337" cy="1630821"/>
          </a:xfrm>
          <a:prstGeom prst="rect">
            <a:avLst/>
          </a:prstGeom>
        </p:spPr>
      </p:pic>
      <p:sp>
        <p:nvSpPr>
          <p:cNvPr id="23" name="Rectangle 12">
            <a:extLst>
              <a:ext uri="{FF2B5EF4-FFF2-40B4-BE49-F238E27FC236}">
                <a16:creationId xmlns:a16="http://schemas.microsoft.com/office/drawing/2014/main" id="{63F5396C-43DA-B174-2B8C-F7B6C0151506}"/>
              </a:ext>
            </a:extLst>
          </p:cNvPr>
          <p:cNvSpPr>
            <a:spLocks/>
          </p:cNvSpPr>
          <p:nvPr/>
        </p:nvSpPr>
        <p:spPr>
          <a:xfrm>
            <a:off x="0" y="11824"/>
            <a:ext cx="9144000" cy="6858000"/>
          </a:xfrm>
          <a:prstGeom prst="rect">
            <a:avLst/>
          </a:prstGeom>
          <a:solidFill>
            <a:srgbClr val="FFFFFF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26501B0C-003F-633D-7418-B6727FF064F7}"/>
              </a:ext>
            </a:extLst>
          </p:cNvPr>
          <p:cNvSpPr/>
          <p:nvPr/>
        </p:nvSpPr>
        <p:spPr>
          <a:xfrm>
            <a:off x="922544" y="1431512"/>
            <a:ext cx="7533033" cy="4587725"/>
          </a:xfrm>
          <a:prstGeom prst="roundRect">
            <a:avLst>
              <a:gd name="adj" fmla="val 1033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0036AC7-6207-4C1A-6242-75996E3C6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177" y="2699137"/>
            <a:ext cx="7308266" cy="210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5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DA566045-C913-4551-BA1C-5D0198CA952B}"/>
              </a:ext>
            </a:extLst>
          </p:cNvPr>
          <p:cNvSpPr/>
          <p:nvPr/>
        </p:nvSpPr>
        <p:spPr>
          <a:xfrm>
            <a:off x="4697198" y="1165571"/>
            <a:ext cx="4279434" cy="51766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2"/>
          </a:p>
        </p:txBody>
      </p:sp>
      <p:sp>
        <p:nvSpPr>
          <p:cNvPr id="103" name="Retângulo: Cantos Arredondados 102">
            <a:extLst>
              <a:ext uri="{FF2B5EF4-FFF2-40B4-BE49-F238E27FC236}">
                <a16:creationId xmlns:a16="http://schemas.microsoft.com/office/drawing/2014/main" id="{DA85845F-7577-76E5-932E-9731ECB0F545}"/>
              </a:ext>
            </a:extLst>
          </p:cNvPr>
          <p:cNvSpPr/>
          <p:nvPr/>
        </p:nvSpPr>
        <p:spPr>
          <a:xfrm>
            <a:off x="5092874" y="2370816"/>
            <a:ext cx="3662179" cy="1894746"/>
          </a:xfrm>
          <a:prstGeom prst="roundRect">
            <a:avLst/>
          </a:prstGeom>
          <a:solidFill>
            <a:srgbClr val="92D05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93CD092-8466-46F6-A298-0DEF041BC997}"/>
              </a:ext>
            </a:extLst>
          </p:cNvPr>
          <p:cNvSpPr/>
          <p:nvPr/>
        </p:nvSpPr>
        <p:spPr>
          <a:xfrm>
            <a:off x="388947" y="1165571"/>
            <a:ext cx="4279434" cy="51860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2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1DE4E63-13E0-0446-AEB9-6E839D762ACD}"/>
              </a:ext>
            </a:extLst>
          </p:cNvPr>
          <p:cNvSpPr/>
          <p:nvPr/>
        </p:nvSpPr>
        <p:spPr>
          <a:xfrm>
            <a:off x="659276" y="2370816"/>
            <a:ext cx="3662179" cy="1894746"/>
          </a:xfrm>
          <a:prstGeom prst="roundRect">
            <a:avLst>
              <a:gd name="adj" fmla="val 20884"/>
            </a:avLst>
          </a:prstGeom>
          <a:solidFill>
            <a:srgbClr val="92D05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788AA74-2787-45AD-8C90-42B1E4B7E66F}"/>
              </a:ext>
            </a:extLst>
          </p:cNvPr>
          <p:cNvSpPr txBox="1"/>
          <p:nvPr/>
        </p:nvSpPr>
        <p:spPr>
          <a:xfrm>
            <a:off x="268587" y="1513219"/>
            <a:ext cx="3167098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5" b="1"/>
              <a:t>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319CC2-37C7-438E-A874-5497D2E8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539-AC96-4A5E-AF48-5B963BEB75E2}" type="slidenum">
              <a:rPr lang="pt-BR" smtClean="0"/>
              <a:pPr/>
              <a:t>6</a:t>
            </a:fld>
            <a:endParaRPr lang="pt-BR"/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EC3BC5F6-79C5-45C6-8C2E-87CDFB40ECA8}"/>
              </a:ext>
            </a:extLst>
          </p:cNvPr>
          <p:cNvGrpSpPr/>
          <p:nvPr/>
        </p:nvGrpSpPr>
        <p:grpSpPr>
          <a:xfrm>
            <a:off x="388947" y="686547"/>
            <a:ext cx="8584304" cy="336730"/>
            <a:chOff x="388947" y="686547"/>
            <a:chExt cx="8584304" cy="336730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D82F6E91-564A-4E53-96CA-7F6CB2570504}"/>
                </a:ext>
              </a:extLst>
            </p:cNvPr>
            <p:cNvSpPr/>
            <p:nvPr/>
          </p:nvSpPr>
          <p:spPr>
            <a:xfrm>
              <a:off x="388947" y="689959"/>
              <a:ext cx="1245300" cy="333318"/>
            </a:xfrm>
            <a:prstGeom prst="roundRect">
              <a:avLst/>
            </a:prstGeom>
            <a:solidFill>
              <a:srgbClr val="2D47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>
                  <a:solidFill>
                    <a:schemeClr val="bg1"/>
                  </a:solidFill>
                </a:rPr>
                <a:t>Introdução</a:t>
              </a: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9BA982B6-FA67-4B12-A331-F95BB9544F4A}"/>
                </a:ext>
              </a:extLst>
            </p:cNvPr>
            <p:cNvSpPr/>
            <p:nvPr/>
          </p:nvSpPr>
          <p:spPr>
            <a:xfrm>
              <a:off x="2223698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Metodologia</a:t>
              </a: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1BBF50D5-CE50-4560-9F8B-1A31FF82BC37}"/>
                </a:ext>
              </a:extLst>
            </p:cNvPr>
            <p:cNvSpPr/>
            <p:nvPr/>
          </p:nvSpPr>
          <p:spPr>
            <a:xfrm>
              <a:off x="4058449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Código</a:t>
              </a: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25B6B971-F9B7-437B-B7D9-DF6691C01442}"/>
                </a:ext>
              </a:extLst>
            </p:cNvPr>
            <p:cNvSpPr/>
            <p:nvPr/>
          </p:nvSpPr>
          <p:spPr>
            <a:xfrm>
              <a:off x="5893200" y="686547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Resultados</a:t>
              </a: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7C2FE44E-90A1-4205-8A76-1255A2786DEC}"/>
                </a:ext>
              </a:extLst>
            </p:cNvPr>
            <p:cNvSpPr/>
            <p:nvPr/>
          </p:nvSpPr>
          <p:spPr>
            <a:xfrm>
              <a:off x="7727951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Q&amp;A</a:t>
              </a:r>
            </a:p>
          </p:txBody>
        </p:sp>
      </p:grpSp>
      <p:sp>
        <p:nvSpPr>
          <p:cNvPr id="2" name="Elipse 1">
            <a:extLst>
              <a:ext uri="{FF2B5EF4-FFF2-40B4-BE49-F238E27FC236}">
                <a16:creationId xmlns:a16="http://schemas.microsoft.com/office/drawing/2014/main" id="{AB425084-BA84-375F-A889-CDB263B4DD3E}"/>
              </a:ext>
            </a:extLst>
          </p:cNvPr>
          <p:cNvSpPr/>
          <p:nvPr/>
        </p:nvSpPr>
        <p:spPr>
          <a:xfrm>
            <a:off x="1992003" y="1261194"/>
            <a:ext cx="987171" cy="1001109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CCB4CFBA-14F3-FA0C-AD9B-0113A7E263BF}"/>
              </a:ext>
            </a:extLst>
          </p:cNvPr>
          <p:cNvSpPr/>
          <p:nvPr/>
        </p:nvSpPr>
        <p:spPr>
          <a:xfrm>
            <a:off x="6362436" y="1261194"/>
            <a:ext cx="986400" cy="10008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CE4923-06BD-AA5C-39A6-64AA4DB7AE7A}"/>
              </a:ext>
            </a:extLst>
          </p:cNvPr>
          <p:cNvSpPr txBox="1"/>
          <p:nvPr/>
        </p:nvSpPr>
        <p:spPr>
          <a:xfrm>
            <a:off x="726034" y="2564577"/>
            <a:ext cx="352866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>
                <a:latin typeface="Montserrat" panose="00000500000000000000" pitchFamily="2" charset="0"/>
              </a:rPr>
              <a:t>A </a:t>
            </a:r>
            <a:r>
              <a:rPr lang="pt-BR" sz="1100" b="1">
                <a:latin typeface="Montserrat" panose="00000500000000000000" pitchFamily="2" charset="0"/>
              </a:rPr>
              <a:t>Agrogalaxy</a:t>
            </a:r>
            <a:r>
              <a:rPr lang="pt-BR" sz="1100" dirty="0">
                <a:latin typeface="Montserrat" panose="00000500000000000000" pitchFamily="2" charset="0"/>
              </a:rPr>
              <a:t> foi fundada em 2017, a partir da aquisição da Rural Brasil e da Agro100, por parte do fundo de Private </a:t>
            </a:r>
            <a:r>
              <a:rPr lang="pt-BR" sz="1100">
                <a:latin typeface="Montserrat" panose="00000500000000000000" pitchFamily="2" charset="0"/>
              </a:rPr>
              <a:t>Equity</a:t>
            </a:r>
            <a:r>
              <a:rPr lang="pt-BR" sz="1100" dirty="0">
                <a:latin typeface="Montserrat" panose="00000500000000000000" pitchFamily="2" charset="0"/>
              </a:rPr>
              <a:t> </a:t>
            </a:r>
            <a:r>
              <a:rPr lang="pt-BR" sz="1100">
                <a:latin typeface="Montserrat" panose="00000500000000000000" pitchFamily="2" charset="0"/>
              </a:rPr>
              <a:t>Aqua</a:t>
            </a:r>
            <a:r>
              <a:rPr lang="pt-BR" sz="1100" dirty="0">
                <a:latin typeface="Montserrat" panose="00000500000000000000" pitchFamily="2" charset="0"/>
              </a:rPr>
              <a:t> Capital. A companhia atua principalmente como uma varejista, vendendo insumos agrícolas para produtores rurais. Além disso, a empresa também apresenta uma operação focada na originação de grãos, focada tanto no comércio nacional, quanto internacional.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358C3D6-CB72-186C-A60A-1EBDE7DDDEE2}"/>
              </a:ext>
            </a:extLst>
          </p:cNvPr>
          <p:cNvSpPr txBox="1"/>
          <p:nvPr/>
        </p:nvSpPr>
        <p:spPr>
          <a:xfrm>
            <a:off x="5266415" y="2564576"/>
            <a:ext cx="331509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just">
              <a:defRPr sz="1100" b="1" i="0">
                <a:solidFill>
                  <a:srgbClr val="000000"/>
                </a:solidFill>
                <a:effectLst/>
                <a:latin typeface="Montserrat" panose="00000500000000000000" pitchFamily="2" charset="0"/>
              </a:defRPr>
            </a:lvl1pPr>
          </a:lstStyle>
          <a:p>
            <a:r>
              <a:rPr lang="pt-BR" b="0" dirty="0"/>
              <a:t>A </a:t>
            </a:r>
            <a:r>
              <a:rPr lang="pt-BR" dirty="0"/>
              <a:t>Boa Safra</a:t>
            </a:r>
            <a:r>
              <a:rPr lang="pt-BR" b="0" dirty="0"/>
              <a:t> foi fundada em 1979 por Neri Colpo, e foi herdada em 2009 por seus filhos Marino e Camila. A companhia opera como uma intermediária entre as grandes multinacionais focadas em genética e os produtores rurais. Assim, ela tem a função de multiplicar e beneficiar as sementes, fazendo com que essas, passem a ter melhor qualidade.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29200DA-9B69-3A5F-9AFE-50B037158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7495" y="4459323"/>
            <a:ext cx="2042337" cy="163082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4CF5E1E-0C3B-412D-9D1F-61F175EF1E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3200" y="4481866"/>
            <a:ext cx="2034716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DA566045-C913-4551-BA1C-5D0198CA952B}"/>
              </a:ext>
            </a:extLst>
          </p:cNvPr>
          <p:cNvSpPr/>
          <p:nvPr/>
        </p:nvSpPr>
        <p:spPr>
          <a:xfrm>
            <a:off x="4697198" y="1165571"/>
            <a:ext cx="4279434" cy="51766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2"/>
          </a:p>
        </p:txBody>
      </p:sp>
      <p:sp>
        <p:nvSpPr>
          <p:cNvPr id="103" name="Retângulo: Cantos Arredondados 102">
            <a:extLst>
              <a:ext uri="{FF2B5EF4-FFF2-40B4-BE49-F238E27FC236}">
                <a16:creationId xmlns:a16="http://schemas.microsoft.com/office/drawing/2014/main" id="{DA85845F-7577-76E5-932E-9731ECB0F545}"/>
              </a:ext>
            </a:extLst>
          </p:cNvPr>
          <p:cNvSpPr/>
          <p:nvPr/>
        </p:nvSpPr>
        <p:spPr>
          <a:xfrm>
            <a:off x="5092874" y="2370816"/>
            <a:ext cx="3662179" cy="1894746"/>
          </a:xfrm>
          <a:prstGeom prst="roundRect">
            <a:avLst/>
          </a:prstGeom>
          <a:solidFill>
            <a:srgbClr val="18B432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93CD092-8466-46F6-A298-0DEF041BC997}"/>
              </a:ext>
            </a:extLst>
          </p:cNvPr>
          <p:cNvSpPr/>
          <p:nvPr/>
        </p:nvSpPr>
        <p:spPr>
          <a:xfrm>
            <a:off x="388947" y="1165571"/>
            <a:ext cx="4279434" cy="51860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2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1DE4E63-13E0-0446-AEB9-6E839D762ACD}"/>
              </a:ext>
            </a:extLst>
          </p:cNvPr>
          <p:cNvSpPr/>
          <p:nvPr/>
        </p:nvSpPr>
        <p:spPr>
          <a:xfrm>
            <a:off x="659276" y="2370816"/>
            <a:ext cx="3662179" cy="1894746"/>
          </a:xfrm>
          <a:prstGeom prst="roundRect">
            <a:avLst/>
          </a:prstGeom>
          <a:solidFill>
            <a:srgbClr val="18B432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788AA74-2787-45AD-8C90-42B1E4B7E66F}"/>
              </a:ext>
            </a:extLst>
          </p:cNvPr>
          <p:cNvSpPr txBox="1"/>
          <p:nvPr/>
        </p:nvSpPr>
        <p:spPr>
          <a:xfrm>
            <a:off x="268587" y="1513219"/>
            <a:ext cx="3167098" cy="24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5" b="1"/>
              <a:t>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319CC2-37C7-438E-A874-5497D2E8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539-AC96-4A5E-AF48-5B963BEB75E2}" type="slidenum">
              <a:rPr lang="pt-BR" smtClean="0"/>
              <a:pPr/>
              <a:t>7</a:t>
            </a:fld>
            <a:endParaRPr lang="pt-BR"/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EC3BC5F6-79C5-45C6-8C2E-87CDFB40ECA8}"/>
              </a:ext>
            </a:extLst>
          </p:cNvPr>
          <p:cNvGrpSpPr/>
          <p:nvPr/>
        </p:nvGrpSpPr>
        <p:grpSpPr>
          <a:xfrm>
            <a:off x="388947" y="686547"/>
            <a:ext cx="8584304" cy="336730"/>
            <a:chOff x="388947" y="686547"/>
            <a:chExt cx="8584304" cy="336730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D82F6E91-564A-4E53-96CA-7F6CB2570504}"/>
                </a:ext>
              </a:extLst>
            </p:cNvPr>
            <p:cNvSpPr/>
            <p:nvPr/>
          </p:nvSpPr>
          <p:spPr>
            <a:xfrm>
              <a:off x="388947" y="689959"/>
              <a:ext cx="1245300" cy="333318"/>
            </a:xfrm>
            <a:prstGeom prst="roundRect">
              <a:avLst/>
            </a:prstGeom>
            <a:solidFill>
              <a:srgbClr val="2D47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>
                  <a:solidFill>
                    <a:schemeClr val="bg1"/>
                  </a:solidFill>
                </a:rPr>
                <a:t>Introdução</a:t>
              </a: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9BA982B6-FA67-4B12-A331-F95BB9544F4A}"/>
                </a:ext>
              </a:extLst>
            </p:cNvPr>
            <p:cNvSpPr/>
            <p:nvPr/>
          </p:nvSpPr>
          <p:spPr>
            <a:xfrm>
              <a:off x="2223698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Metodologia</a:t>
              </a:r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1BBF50D5-CE50-4560-9F8B-1A31FF82BC37}"/>
                </a:ext>
              </a:extLst>
            </p:cNvPr>
            <p:cNvSpPr/>
            <p:nvPr/>
          </p:nvSpPr>
          <p:spPr>
            <a:xfrm>
              <a:off x="4058449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Código</a:t>
              </a: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25B6B971-F9B7-437B-B7D9-DF6691C01442}"/>
                </a:ext>
              </a:extLst>
            </p:cNvPr>
            <p:cNvSpPr/>
            <p:nvPr/>
          </p:nvSpPr>
          <p:spPr>
            <a:xfrm>
              <a:off x="5893200" y="686547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Resultados</a:t>
              </a: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7C2FE44E-90A1-4205-8A76-1255A2786DEC}"/>
                </a:ext>
              </a:extLst>
            </p:cNvPr>
            <p:cNvSpPr/>
            <p:nvPr/>
          </p:nvSpPr>
          <p:spPr>
            <a:xfrm>
              <a:off x="7727951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 dirty="0">
                  <a:solidFill>
                    <a:schemeClr val="tx1"/>
                  </a:solidFill>
                </a:rPr>
                <a:t>Q&amp;A</a:t>
              </a:r>
            </a:p>
          </p:txBody>
        </p:sp>
      </p:grpSp>
      <p:sp>
        <p:nvSpPr>
          <p:cNvPr id="2" name="Elipse 1">
            <a:extLst>
              <a:ext uri="{FF2B5EF4-FFF2-40B4-BE49-F238E27FC236}">
                <a16:creationId xmlns:a16="http://schemas.microsoft.com/office/drawing/2014/main" id="{AB425084-BA84-375F-A889-CDB263B4DD3E}"/>
              </a:ext>
            </a:extLst>
          </p:cNvPr>
          <p:cNvSpPr/>
          <p:nvPr/>
        </p:nvSpPr>
        <p:spPr>
          <a:xfrm>
            <a:off x="1992003" y="1261194"/>
            <a:ext cx="987171" cy="1001109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18B4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CCB4CFBA-14F3-FA0C-AD9B-0113A7E263BF}"/>
              </a:ext>
            </a:extLst>
          </p:cNvPr>
          <p:cNvSpPr/>
          <p:nvPr/>
        </p:nvSpPr>
        <p:spPr>
          <a:xfrm>
            <a:off x="6362436" y="1261194"/>
            <a:ext cx="986400" cy="10008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solidFill>
              <a:srgbClr val="18B4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CE4923-06BD-AA5C-39A6-64AA4DB7AE7A}"/>
              </a:ext>
            </a:extLst>
          </p:cNvPr>
          <p:cNvSpPr txBox="1"/>
          <p:nvPr/>
        </p:nvSpPr>
        <p:spPr>
          <a:xfrm>
            <a:off x="726034" y="2564577"/>
            <a:ext cx="352866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>
                <a:latin typeface="Montserrat" panose="00000500000000000000" pitchFamily="2" charset="0"/>
              </a:rPr>
              <a:t>A </a:t>
            </a:r>
            <a:r>
              <a:rPr lang="pt-BR" sz="1100" b="1" dirty="0" err="1">
                <a:latin typeface="Montserrat" panose="00000500000000000000" pitchFamily="2" charset="0"/>
              </a:rPr>
              <a:t>Agrogalaxy</a:t>
            </a:r>
            <a:r>
              <a:rPr lang="pt-BR" sz="1100" dirty="0">
                <a:latin typeface="Montserrat" panose="00000500000000000000" pitchFamily="2" charset="0"/>
              </a:rPr>
              <a:t> foi fundada em 2017, a partir da aquisição da Rural Brasil e da Agro100, por parte do fundo de Private </a:t>
            </a:r>
            <a:r>
              <a:rPr lang="pt-BR" sz="1100" dirty="0" err="1">
                <a:latin typeface="Montserrat" panose="00000500000000000000" pitchFamily="2" charset="0"/>
              </a:rPr>
              <a:t>Equity</a:t>
            </a:r>
            <a:r>
              <a:rPr lang="pt-BR" sz="1100" dirty="0">
                <a:latin typeface="Montserrat" panose="00000500000000000000" pitchFamily="2" charset="0"/>
              </a:rPr>
              <a:t> </a:t>
            </a:r>
            <a:r>
              <a:rPr lang="pt-BR" sz="1100" dirty="0" err="1">
                <a:latin typeface="Montserrat" panose="00000500000000000000" pitchFamily="2" charset="0"/>
              </a:rPr>
              <a:t>Aqua</a:t>
            </a:r>
            <a:r>
              <a:rPr lang="pt-BR" sz="1100" dirty="0">
                <a:latin typeface="Montserrat" panose="00000500000000000000" pitchFamily="2" charset="0"/>
              </a:rPr>
              <a:t> Capital. A companhia atua principalmente como uma varejista, vendendo insumos agrícolas para produtores rurais. Além disso, a empresa também apresenta uma operação focada na originação de grãos, focada tanto no comércio nacional, quanto internacional.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358C3D6-CB72-186C-A60A-1EBDE7DDDEE2}"/>
              </a:ext>
            </a:extLst>
          </p:cNvPr>
          <p:cNvSpPr txBox="1"/>
          <p:nvPr/>
        </p:nvSpPr>
        <p:spPr>
          <a:xfrm>
            <a:off x="5266415" y="2564576"/>
            <a:ext cx="331509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just">
              <a:defRPr sz="1100" b="1" i="0">
                <a:solidFill>
                  <a:srgbClr val="000000"/>
                </a:solidFill>
                <a:effectLst/>
                <a:latin typeface="Montserrat" panose="00000500000000000000" pitchFamily="2" charset="0"/>
              </a:defRPr>
            </a:lvl1pPr>
          </a:lstStyle>
          <a:p>
            <a:r>
              <a:rPr lang="pt-BR" b="0" dirty="0"/>
              <a:t>A </a:t>
            </a:r>
            <a:r>
              <a:rPr lang="pt-BR" dirty="0"/>
              <a:t>Boa Safra</a:t>
            </a:r>
            <a:r>
              <a:rPr lang="pt-BR" b="0" dirty="0"/>
              <a:t> foi fundada em 1979 por Neri Colpo, e foi herdada em 2009 por seus filhos Marino e Camila. A companhia opera como uma intermediária entre as grandes multinacionais focadas em genética e os produtores rurais. Assim, ela tem a função de multiplicar e beneficiar as sementes, fazendo com que essas, passem a ter melhor qualidade.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29200DA-9B69-3A5F-9AFE-50B037158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7495" y="4459323"/>
            <a:ext cx="2042337" cy="163082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4CF5E1E-0C3B-412D-9D1F-61F175EF1E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3200" y="4481866"/>
            <a:ext cx="2034716" cy="1585097"/>
          </a:xfrm>
          <a:prstGeom prst="rect">
            <a:avLst/>
          </a:prstGeom>
        </p:spPr>
      </p:pic>
      <p:sp>
        <p:nvSpPr>
          <p:cNvPr id="20" name="Rectangle 12">
            <a:extLst>
              <a:ext uri="{FF2B5EF4-FFF2-40B4-BE49-F238E27FC236}">
                <a16:creationId xmlns:a16="http://schemas.microsoft.com/office/drawing/2014/main" id="{2DF2DBF4-2CE0-2A40-C5BE-2479063266BE}"/>
              </a:ext>
            </a:extLst>
          </p:cNvPr>
          <p:cNvSpPr>
            <a:spLocks/>
          </p:cNvSpPr>
          <p:nvPr/>
        </p:nvSpPr>
        <p:spPr>
          <a:xfrm>
            <a:off x="0" y="11824"/>
            <a:ext cx="9144000" cy="6858000"/>
          </a:xfrm>
          <a:prstGeom prst="rect">
            <a:avLst/>
          </a:prstGeom>
          <a:solidFill>
            <a:srgbClr val="FFFFFF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C385256C-E6B2-0F2B-F08D-F55E04710909}"/>
              </a:ext>
            </a:extLst>
          </p:cNvPr>
          <p:cNvSpPr/>
          <p:nvPr/>
        </p:nvSpPr>
        <p:spPr>
          <a:xfrm>
            <a:off x="922544" y="1431512"/>
            <a:ext cx="7533033" cy="4587725"/>
          </a:xfrm>
          <a:prstGeom prst="roundRect">
            <a:avLst>
              <a:gd name="adj" fmla="val 10333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95BA851-7D76-47D7-EEE3-4F47DC960F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7873" y="2751936"/>
            <a:ext cx="7218650" cy="20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0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3">
            <a:extLst>
              <a:ext uri="{FF2B5EF4-FFF2-40B4-BE49-F238E27FC236}">
                <a16:creationId xmlns:a16="http://schemas.microsoft.com/office/drawing/2014/main" id="{3D6C134A-7D3B-F506-1394-34BED39D6A5E}"/>
              </a:ext>
            </a:extLst>
          </p:cNvPr>
          <p:cNvSpPr/>
          <p:nvPr/>
        </p:nvSpPr>
        <p:spPr>
          <a:xfrm>
            <a:off x="4633602" y="1171078"/>
            <a:ext cx="4279434" cy="51860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2"/>
          </a:p>
        </p:txBody>
      </p:sp>
      <p:sp>
        <p:nvSpPr>
          <p:cNvPr id="114" name="Retângulo: Cantos Arredondados 11">
            <a:extLst>
              <a:ext uri="{FF2B5EF4-FFF2-40B4-BE49-F238E27FC236}">
                <a16:creationId xmlns:a16="http://schemas.microsoft.com/office/drawing/2014/main" id="{6D5F1EE1-261F-D579-E0B5-6574BA7D605F}"/>
              </a:ext>
            </a:extLst>
          </p:cNvPr>
          <p:cNvSpPr/>
          <p:nvPr/>
        </p:nvSpPr>
        <p:spPr>
          <a:xfrm>
            <a:off x="5031656" y="4375417"/>
            <a:ext cx="3483325" cy="16169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8">
              <a:solidFill>
                <a:schemeClr val="bg1"/>
              </a:solidFill>
            </a:endParaRPr>
          </a:p>
        </p:txBody>
      </p:sp>
      <p:sp>
        <p:nvSpPr>
          <p:cNvPr id="111" name="Retângulo 13">
            <a:extLst>
              <a:ext uri="{FF2B5EF4-FFF2-40B4-BE49-F238E27FC236}">
                <a16:creationId xmlns:a16="http://schemas.microsoft.com/office/drawing/2014/main" id="{F06414B7-924A-F3BC-0598-05F30AF21AE3}"/>
              </a:ext>
            </a:extLst>
          </p:cNvPr>
          <p:cNvSpPr/>
          <p:nvPr/>
        </p:nvSpPr>
        <p:spPr>
          <a:xfrm>
            <a:off x="340566" y="1171079"/>
            <a:ext cx="4279434" cy="51860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2"/>
          </a:p>
        </p:txBody>
      </p:sp>
      <p:sp>
        <p:nvSpPr>
          <p:cNvPr id="112" name="Retângulo: Cantos Arredondados 11">
            <a:extLst>
              <a:ext uri="{FF2B5EF4-FFF2-40B4-BE49-F238E27FC236}">
                <a16:creationId xmlns:a16="http://schemas.microsoft.com/office/drawing/2014/main" id="{7589C187-7B66-FF7A-54B6-BDD751482FBA}"/>
              </a:ext>
            </a:extLst>
          </p:cNvPr>
          <p:cNvSpPr/>
          <p:nvPr/>
        </p:nvSpPr>
        <p:spPr>
          <a:xfrm>
            <a:off x="738620" y="2410983"/>
            <a:ext cx="3483325" cy="16169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8">
              <a:solidFill>
                <a:schemeClr val="bg1"/>
              </a:solidFill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788AA74-2787-45AD-8C90-42B1E4B7E66F}"/>
              </a:ext>
            </a:extLst>
          </p:cNvPr>
          <p:cNvSpPr txBox="1"/>
          <p:nvPr/>
        </p:nvSpPr>
        <p:spPr>
          <a:xfrm>
            <a:off x="920418" y="1448953"/>
            <a:ext cx="322218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/>
            <a:r>
              <a:rPr lang="pt-BR" sz="2800" b="1"/>
              <a:t> MACD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319CC2-37C7-438E-A874-5497D2E8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539-AC96-4A5E-AF48-5B963BEB75E2}" type="slidenum">
              <a:rPr lang="pt-BR" smtClean="0"/>
              <a:pPr/>
              <a:t>8</a:t>
            </a:fld>
            <a:endParaRPr lang="pt-BR"/>
          </a:p>
        </p:txBody>
      </p: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83398E39-8127-0E98-CC31-574E810BA83B}"/>
              </a:ext>
            </a:extLst>
          </p:cNvPr>
          <p:cNvGrpSpPr/>
          <p:nvPr/>
        </p:nvGrpSpPr>
        <p:grpSpPr>
          <a:xfrm>
            <a:off x="388947" y="686547"/>
            <a:ext cx="8584304" cy="336730"/>
            <a:chOff x="388947" y="686547"/>
            <a:chExt cx="8584304" cy="336730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id="{247FA19B-0141-2F26-F252-D474AAF4C22F}"/>
                </a:ext>
              </a:extLst>
            </p:cNvPr>
            <p:cNvSpPr/>
            <p:nvPr/>
          </p:nvSpPr>
          <p:spPr>
            <a:xfrm>
              <a:off x="388947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>
                  <a:solidFill>
                    <a:schemeClr val="tx1"/>
                  </a:solidFill>
                </a:rPr>
                <a:t>Introdução</a:t>
              </a:r>
            </a:p>
          </p:txBody>
        </p:sp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id="{3B8DF309-4CC8-BC7D-5992-FFA57998D43B}"/>
                </a:ext>
              </a:extLst>
            </p:cNvPr>
            <p:cNvSpPr/>
            <p:nvPr/>
          </p:nvSpPr>
          <p:spPr>
            <a:xfrm>
              <a:off x="2223698" y="689959"/>
              <a:ext cx="1245300" cy="333318"/>
            </a:xfrm>
            <a:prstGeom prst="roundRect">
              <a:avLst/>
            </a:prstGeom>
            <a:solidFill>
              <a:srgbClr val="2D47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>
                  <a:solidFill>
                    <a:schemeClr val="bg1"/>
                  </a:solidFill>
                </a:rPr>
                <a:t>Metodologia</a:t>
              </a:r>
            </a:p>
          </p:txBody>
        </p:sp>
        <p:sp>
          <p:nvSpPr>
            <p:cNvPr id="105" name="Retângulo: Cantos Arredondados 104">
              <a:extLst>
                <a:ext uri="{FF2B5EF4-FFF2-40B4-BE49-F238E27FC236}">
                  <a16:creationId xmlns:a16="http://schemas.microsoft.com/office/drawing/2014/main" id="{F32D313F-FCF0-70AD-AAA5-7828EC3B4DDA}"/>
                </a:ext>
              </a:extLst>
            </p:cNvPr>
            <p:cNvSpPr/>
            <p:nvPr/>
          </p:nvSpPr>
          <p:spPr>
            <a:xfrm>
              <a:off x="4058449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>
                  <a:solidFill>
                    <a:schemeClr val="tx1"/>
                  </a:solidFill>
                </a:rPr>
                <a:t>Código</a:t>
              </a:r>
            </a:p>
          </p:txBody>
        </p:sp>
        <p:sp>
          <p:nvSpPr>
            <p:cNvPr id="106" name="Retângulo: Cantos Arredondados 105">
              <a:extLst>
                <a:ext uri="{FF2B5EF4-FFF2-40B4-BE49-F238E27FC236}">
                  <a16:creationId xmlns:a16="http://schemas.microsoft.com/office/drawing/2014/main" id="{125A86AD-71AC-7C4C-F576-58CAB9C16E7C}"/>
                </a:ext>
              </a:extLst>
            </p:cNvPr>
            <p:cNvSpPr/>
            <p:nvPr/>
          </p:nvSpPr>
          <p:spPr>
            <a:xfrm>
              <a:off x="5893200" y="686547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>
                  <a:solidFill>
                    <a:schemeClr val="tx1"/>
                  </a:solidFill>
                </a:rPr>
                <a:t>Resultados</a:t>
              </a:r>
            </a:p>
          </p:txBody>
        </p:sp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5F9D0BC7-D8CF-0CD5-B7AB-71932D2D9153}"/>
                </a:ext>
              </a:extLst>
            </p:cNvPr>
            <p:cNvSpPr/>
            <p:nvPr/>
          </p:nvSpPr>
          <p:spPr>
            <a:xfrm>
              <a:off x="7727951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>
                  <a:solidFill>
                    <a:schemeClr val="tx1"/>
                  </a:solidFill>
                </a:rPr>
                <a:t>Q&amp;A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DC87A1-0094-ECB6-C7AC-E5792C4AD5D3}"/>
              </a:ext>
            </a:extLst>
          </p:cNvPr>
          <p:cNvSpPr txBox="1"/>
          <p:nvPr/>
        </p:nvSpPr>
        <p:spPr>
          <a:xfrm>
            <a:off x="799677" y="2581417"/>
            <a:ext cx="3404211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Calibri"/>
              </a:rPr>
              <a:t>É um </a:t>
            </a:r>
            <a:r>
              <a:rPr lang="en-US" sz="1100" dirty="0" err="1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Calibri"/>
              </a:rPr>
              <a:t>Indicador</a:t>
            </a: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Calibri"/>
              </a:rPr>
              <a:t> de </a:t>
            </a:r>
            <a:r>
              <a:rPr lang="en-US" sz="1100" dirty="0" err="1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Calibri"/>
              </a:rPr>
              <a:t>análise</a:t>
            </a: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Calibri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Calibri"/>
              </a:rPr>
              <a:t>técnica</a:t>
            </a: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Calibri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Calibri"/>
              </a:rPr>
              <a:t>baseado</a:t>
            </a: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Calibri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Calibri"/>
              </a:rPr>
              <a:t>em</a:t>
            </a: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Calibri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Calibri"/>
              </a:rPr>
              <a:t>médias</a:t>
            </a: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Calibri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Calibri"/>
              </a:rPr>
              <a:t>móveis</a:t>
            </a: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Calibri"/>
              </a:rPr>
              <a:t> que </a:t>
            </a:r>
            <a:r>
              <a:rPr lang="en-US" sz="1100" dirty="0" err="1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Calibri"/>
              </a:rPr>
              <a:t>mostram</a:t>
            </a: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Calibri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Calibri"/>
              </a:rPr>
              <a:t>tendências</a:t>
            </a: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Calibri"/>
              </a:rPr>
              <a:t> de </a:t>
            </a:r>
            <a:r>
              <a:rPr lang="en-US" sz="1100" dirty="0" err="1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Calibri"/>
              </a:rPr>
              <a:t>alta</a:t>
            </a: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Calibri"/>
              </a:rPr>
              <a:t> e de </a:t>
            </a:r>
            <a:r>
              <a:rPr lang="en-US" sz="1100" dirty="0" err="1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Calibri"/>
              </a:rPr>
              <a:t>baixa</a:t>
            </a: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Calibri"/>
              </a:rPr>
              <a:t> do </a:t>
            </a:r>
            <a:r>
              <a:rPr lang="en-US" sz="1100" dirty="0" err="1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Calibri"/>
              </a:rPr>
              <a:t>ativo</a:t>
            </a: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Calibri"/>
              </a:rPr>
              <a:t>. </a:t>
            </a:r>
            <a:r>
              <a:rPr lang="en-US" sz="1100" dirty="0" err="1">
                <a:solidFill>
                  <a:schemeClr val="bg1"/>
                </a:solidFill>
                <a:latin typeface="Montserrat" panose="00000500000000000000" pitchFamily="2" charset="0"/>
                <a:ea typeface="+mn-lt"/>
                <a:cs typeface="+mn-lt"/>
              </a:rPr>
              <a:t>Em</a:t>
            </a: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  <a:ea typeface="+mn-lt"/>
                <a:cs typeface="+mn-lt"/>
              </a:rPr>
              <a:t> </a:t>
            </a:r>
            <a:r>
              <a:rPr lang="en-US" sz="1100" dirty="0" err="1">
                <a:solidFill>
                  <a:schemeClr val="bg1"/>
                </a:solidFill>
                <a:latin typeface="Montserrat" panose="00000500000000000000" pitchFamily="2" charset="0"/>
                <a:ea typeface="+mn-lt"/>
                <a:cs typeface="+mn-lt"/>
              </a:rPr>
              <a:t>português</a:t>
            </a: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  <a:ea typeface="+mn-lt"/>
                <a:cs typeface="+mn-lt"/>
              </a:rPr>
              <a:t> </a:t>
            </a:r>
            <a:r>
              <a:rPr lang="en-US" sz="1100" dirty="0" err="1">
                <a:solidFill>
                  <a:schemeClr val="bg1"/>
                </a:solidFill>
                <a:latin typeface="Montserrat" panose="00000500000000000000" pitchFamily="2" charset="0"/>
                <a:ea typeface="+mn-lt"/>
                <a:cs typeface="+mn-lt"/>
              </a:rPr>
              <a:t>significa</a:t>
            </a: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  <a:ea typeface="+mn-lt"/>
                <a:cs typeface="+mn-lt"/>
              </a:rPr>
              <a:t> media </a:t>
            </a:r>
            <a:r>
              <a:rPr lang="en-US" sz="1100" dirty="0" err="1">
                <a:solidFill>
                  <a:schemeClr val="bg1"/>
                </a:solidFill>
                <a:latin typeface="Montserrat" panose="00000500000000000000" pitchFamily="2" charset="0"/>
                <a:ea typeface="+mn-lt"/>
                <a:cs typeface="+mn-lt"/>
              </a:rPr>
              <a:t>móvel</a:t>
            </a: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  <a:ea typeface="+mn-lt"/>
                <a:cs typeface="+mn-lt"/>
              </a:rPr>
              <a:t> </a:t>
            </a:r>
            <a:r>
              <a:rPr lang="en-US" sz="1100" dirty="0" err="1">
                <a:solidFill>
                  <a:schemeClr val="bg1"/>
                </a:solidFill>
                <a:latin typeface="Montserrat" panose="00000500000000000000" pitchFamily="2" charset="0"/>
                <a:ea typeface="+mn-lt"/>
                <a:cs typeface="+mn-lt"/>
              </a:rPr>
              <a:t>convergente</a:t>
            </a: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  <a:ea typeface="+mn-lt"/>
                <a:cs typeface="+mn-lt"/>
              </a:rPr>
              <a:t> e </a:t>
            </a:r>
            <a:r>
              <a:rPr lang="en-US" sz="1100" dirty="0" err="1">
                <a:solidFill>
                  <a:schemeClr val="bg1"/>
                </a:solidFill>
                <a:latin typeface="Montserrat" panose="00000500000000000000" pitchFamily="2" charset="0"/>
                <a:ea typeface="+mn-lt"/>
                <a:cs typeface="+mn-lt"/>
              </a:rPr>
              <a:t>divergente</a:t>
            </a: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  <a:ea typeface="+mn-lt"/>
                <a:cs typeface="+mn-lt"/>
              </a:rPr>
              <a:t>. </a:t>
            </a:r>
            <a:r>
              <a:rPr lang="en-US" sz="1100" dirty="0" err="1">
                <a:solidFill>
                  <a:schemeClr val="bg1"/>
                </a:solidFill>
                <a:latin typeface="Montserrat" panose="00000500000000000000" pitchFamily="2" charset="0"/>
                <a:ea typeface="+mn-lt"/>
                <a:cs typeface="+mn-lt"/>
              </a:rPr>
              <a:t>Esse</a:t>
            </a: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anose="00000500000000000000" pitchFamily="2" charset="0"/>
                <a:ea typeface="+mn-lt"/>
                <a:cs typeface="+mn-lt"/>
              </a:rPr>
              <a:t>indicador</a:t>
            </a: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anose="00000500000000000000" pitchFamily="2" charset="0"/>
                <a:ea typeface="+mn-lt"/>
                <a:cs typeface="+mn-lt"/>
              </a:rPr>
              <a:t>representa</a:t>
            </a: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  <a:ea typeface="+mn-lt"/>
                <a:cs typeface="+mn-lt"/>
              </a:rPr>
              <a:t> a </a:t>
            </a:r>
            <a:r>
              <a:rPr lang="en-US" sz="1100" dirty="0" err="1">
                <a:solidFill>
                  <a:schemeClr val="bg1"/>
                </a:solidFill>
                <a:latin typeface="Montserrat" panose="00000500000000000000" pitchFamily="2" charset="0"/>
                <a:ea typeface="+mn-lt"/>
                <a:cs typeface="+mn-lt"/>
              </a:rPr>
              <a:t>diferença</a:t>
            </a: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  <a:ea typeface="+mn-lt"/>
                <a:cs typeface="+mn-lt"/>
              </a:rPr>
              <a:t> entre as </a:t>
            </a:r>
            <a:r>
              <a:rPr lang="en-US" sz="1100" dirty="0" err="1">
                <a:solidFill>
                  <a:schemeClr val="bg1"/>
                </a:solidFill>
                <a:latin typeface="Montserrat" panose="00000500000000000000" pitchFamily="2" charset="0"/>
                <a:ea typeface="+mn-lt"/>
                <a:cs typeface="+mn-lt"/>
              </a:rPr>
              <a:t>médias</a:t>
            </a: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anose="00000500000000000000" pitchFamily="2" charset="0"/>
                <a:ea typeface="+mn-lt"/>
                <a:cs typeface="+mn-lt"/>
              </a:rPr>
              <a:t>móveis</a:t>
            </a: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anose="00000500000000000000" pitchFamily="2" charset="0"/>
                <a:ea typeface="+mn-lt"/>
                <a:cs typeface="+mn-lt"/>
              </a:rPr>
              <a:t>exponenciais</a:t>
            </a: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  <a:ea typeface="+mn-lt"/>
                <a:cs typeface="+mn-lt"/>
              </a:rPr>
              <a:t> de </a:t>
            </a:r>
            <a:r>
              <a:rPr lang="en-US" sz="1100" dirty="0" err="1">
                <a:solidFill>
                  <a:schemeClr val="bg1"/>
                </a:solidFill>
                <a:latin typeface="Montserrat" panose="00000500000000000000" pitchFamily="2" charset="0"/>
                <a:ea typeface="+mn-lt"/>
                <a:cs typeface="+mn-lt"/>
              </a:rPr>
              <a:t>curto</a:t>
            </a: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anose="00000500000000000000" pitchFamily="2" charset="0"/>
                <a:ea typeface="+mn-lt"/>
                <a:cs typeface="+mn-lt"/>
              </a:rPr>
              <a:t>prazo</a:t>
            </a: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  <a:ea typeface="+mn-lt"/>
                <a:cs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anose="00000500000000000000" pitchFamily="2" charset="0"/>
                <a:ea typeface="+mn-lt"/>
                <a:cs typeface="+mn-lt"/>
              </a:rPr>
              <a:t>rapida</a:t>
            </a: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  <a:ea typeface="+mn-lt"/>
                <a:cs typeface="+mn-lt"/>
              </a:rPr>
              <a:t> e </a:t>
            </a:r>
            <a:r>
              <a:rPr lang="en-US" sz="1100" dirty="0" err="1">
                <a:solidFill>
                  <a:schemeClr val="bg1"/>
                </a:solidFill>
                <a:latin typeface="Montserrat" panose="00000500000000000000" pitchFamily="2" charset="0"/>
                <a:ea typeface="+mn-lt"/>
                <a:cs typeface="+mn-lt"/>
              </a:rPr>
              <a:t>lenta</a:t>
            </a: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  <a:ea typeface="+mn-lt"/>
                <a:cs typeface="+mn-lt"/>
              </a:rPr>
              <a:t>.</a:t>
            </a:r>
            <a:endParaRPr lang="en-US" sz="1100" dirty="0">
              <a:solidFill>
                <a:schemeClr val="bg1"/>
              </a:solidFill>
              <a:latin typeface="Montserrat" panose="00000500000000000000" pitchFamily="2" charset="0"/>
              <a:ea typeface="Calibri"/>
              <a:cs typeface="Calibri"/>
            </a:endParaRPr>
          </a:p>
        </p:txBody>
      </p:sp>
      <p:sp>
        <p:nvSpPr>
          <p:cNvPr id="110" name="CaixaDeTexto 47">
            <a:extLst>
              <a:ext uri="{FF2B5EF4-FFF2-40B4-BE49-F238E27FC236}">
                <a16:creationId xmlns:a16="http://schemas.microsoft.com/office/drawing/2014/main" id="{46EEB7DF-F1DD-816A-C27B-75CADF2BB5F6}"/>
              </a:ext>
            </a:extLst>
          </p:cNvPr>
          <p:cNvSpPr txBox="1"/>
          <p:nvPr/>
        </p:nvSpPr>
        <p:spPr>
          <a:xfrm>
            <a:off x="5178549" y="1392745"/>
            <a:ext cx="322218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00" b="1"/>
              <a:t>RSI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13" name="Retângulo: Cantos Arredondados 11">
            <a:extLst>
              <a:ext uri="{FF2B5EF4-FFF2-40B4-BE49-F238E27FC236}">
                <a16:creationId xmlns:a16="http://schemas.microsoft.com/office/drawing/2014/main" id="{6EFAD067-603D-7AA1-EAB1-85B3EFFDDF75}"/>
              </a:ext>
            </a:extLst>
          </p:cNvPr>
          <p:cNvSpPr/>
          <p:nvPr/>
        </p:nvSpPr>
        <p:spPr>
          <a:xfrm>
            <a:off x="5047979" y="2410983"/>
            <a:ext cx="3483325" cy="16169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8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F9994A3-AF0D-0127-638C-8D4A2B14321B}"/>
              </a:ext>
            </a:extLst>
          </p:cNvPr>
          <p:cNvSpPr txBox="1"/>
          <p:nvPr/>
        </p:nvSpPr>
        <p:spPr>
          <a:xfrm>
            <a:off x="5418972" y="2414030"/>
            <a:ext cx="2743199" cy="16158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100" dirty="0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O relative strength index, </a:t>
            </a:r>
            <a:r>
              <a:rPr lang="en-US" sz="1100" dirty="0" err="1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ou</a:t>
            </a:r>
            <a:r>
              <a:rPr lang="en-US" sz="1100" dirty="0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índice</a:t>
            </a:r>
            <a:r>
              <a:rPr lang="en-US" sz="1100" dirty="0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 de </a:t>
            </a:r>
            <a:r>
              <a:rPr lang="en-US" sz="1100" dirty="0" err="1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força</a:t>
            </a:r>
            <a:r>
              <a:rPr lang="en-US" sz="1100" dirty="0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relativa</a:t>
            </a:r>
            <a:r>
              <a:rPr lang="en-US" sz="1100" dirty="0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em</a:t>
            </a:r>
            <a:r>
              <a:rPr lang="en-US" sz="1100" dirty="0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português</a:t>
            </a:r>
            <a:r>
              <a:rPr lang="en-US" sz="1100" dirty="0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 , é um </a:t>
            </a:r>
            <a:r>
              <a:rPr lang="en-US" sz="1100" dirty="0" err="1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indicador</a:t>
            </a:r>
            <a:r>
              <a:rPr lang="en-US" sz="1100" dirty="0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 que </a:t>
            </a:r>
            <a:r>
              <a:rPr lang="en-US" sz="1100" dirty="0" err="1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mede</a:t>
            </a:r>
            <a:r>
              <a:rPr lang="en-US" sz="1100" dirty="0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 o “momentum” de um </a:t>
            </a:r>
            <a:r>
              <a:rPr lang="en-US" sz="1100" dirty="0" err="1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ativo</a:t>
            </a:r>
            <a:r>
              <a:rPr lang="en-US" sz="1100" dirty="0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indicando</a:t>
            </a:r>
            <a:r>
              <a:rPr lang="en-US" sz="1100" dirty="0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quando</a:t>
            </a:r>
            <a:r>
              <a:rPr lang="en-US" sz="1100" dirty="0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ele</a:t>
            </a:r>
            <a:r>
              <a:rPr lang="en-US" sz="1100" dirty="0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está</a:t>
            </a:r>
            <a:r>
              <a:rPr lang="en-US" sz="1100" dirty="0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sobrecomprado</a:t>
            </a:r>
            <a:r>
              <a:rPr lang="en-US" sz="1100" dirty="0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ou</a:t>
            </a:r>
            <a:r>
              <a:rPr lang="en-US" sz="1100" dirty="0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sobrevendido</a:t>
            </a:r>
            <a:r>
              <a:rPr lang="en-US" sz="1100" dirty="0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. Caso o RSI </a:t>
            </a:r>
            <a:r>
              <a:rPr lang="en-US" sz="1100" dirty="0" err="1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esteja</a:t>
            </a:r>
            <a:r>
              <a:rPr lang="en-US" sz="1100" dirty="0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acima</a:t>
            </a:r>
            <a:r>
              <a:rPr lang="en-US" sz="1100" dirty="0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 de 60 </a:t>
            </a:r>
            <a:r>
              <a:rPr lang="en-US" sz="1100" dirty="0" err="1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está</a:t>
            </a:r>
            <a:r>
              <a:rPr lang="en-US" sz="1100" dirty="0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sobrecomprado</a:t>
            </a:r>
            <a:r>
              <a:rPr lang="en-US" sz="1100" dirty="0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, e </a:t>
            </a:r>
            <a:r>
              <a:rPr lang="en-US" sz="1100" dirty="0" err="1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caso</a:t>
            </a:r>
            <a:r>
              <a:rPr lang="en-US" sz="1100" dirty="0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esteja</a:t>
            </a:r>
            <a:r>
              <a:rPr lang="en-US" sz="1100" dirty="0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abaixo</a:t>
            </a:r>
            <a:r>
              <a:rPr lang="en-US" sz="1100" dirty="0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 de 40 </a:t>
            </a:r>
            <a:r>
              <a:rPr lang="en-US" sz="1100" dirty="0" err="1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está</a:t>
            </a:r>
            <a:r>
              <a:rPr lang="en-US" sz="1100" dirty="0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/>
                <a:ea typeface="Calibri"/>
                <a:cs typeface="Calibri"/>
              </a:rPr>
              <a:t>sobrevendido</a:t>
            </a:r>
            <a:endParaRPr lang="en-US" sz="1100" dirty="0">
              <a:solidFill>
                <a:schemeClr val="bg1"/>
              </a:solidFill>
              <a:latin typeface="Montserrat"/>
              <a:cs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CD560F-6DE4-D6D4-4E38-6632A1C27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447" y="4466777"/>
            <a:ext cx="1305670" cy="1291570"/>
          </a:xfrm>
          <a:prstGeom prst="rect">
            <a:avLst/>
          </a:prstGeom>
          <a:solidFill>
            <a:srgbClr val="2D475F"/>
          </a:solidFill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76A23B-3B84-08F4-8989-88A6E8607CDD}"/>
              </a:ext>
            </a:extLst>
          </p:cNvPr>
          <p:cNvSpPr txBox="1"/>
          <p:nvPr/>
        </p:nvSpPr>
        <p:spPr>
          <a:xfrm>
            <a:off x="5496232" y="4935665"/>
            <a:ext cx="266593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</a:rPr>
              <a:t>RSI = 100- (100/(1+RS))</a:t>
            </a:r>
          </a:p>
          <a:p>
            <a:pPr algn="just"/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  <a:cs typeface="Calibri"/>
              </a:rPr>
              <a:t>RS = </a:t>
            </a:r>
            <a:r>
              <a:rPr lang="en-US" sz="1100" dirty="0" err="1">
                <a:solidFill>
                  <a:schemeClr val="bg1"/>
                </a:solidFill>
                <a:latin typeface="Montserrat" panose="00000500000000000000" pitchFamily="2" charset="0"/>
                <a:cs typeface="Calibri"/>
              </a:rPr>
              <a:t>Média</a:t>
            </a: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  <a:cs typeface="Calibri"/>
              </a:rPr>
              <a:t> de 14 </a:t>
            </a:r>
            <a:r>
              <a:rPr lang="en-US" sz="1100" dirty="0" err="1">
                <a:solidFill>
                  <a:schemeClr val="bg1"/>
                </a:solidFill>
                <a:latin typeface="Montserrat" panose="00000500000000000000" pitchFamily="2" charset="0"/>
                <a:cs typeface="Calibri"/>
              </a:rPr>
              <a:t>períodos</a:t>
            </a: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  <a:cs typeface="Calibri"/>
              </a:rPr>
              <a:t> de </a:t>
            </a:r>
            <a:r>
              <a:rPr lang="en-US" sz="1100" dirty="0" err="1">
                <a:solidFill>
                  <a:schemeClr val="bg1"/>
                </a:solidFill>
                <a:latin typeface="Montserrat" panose="00000500000000000000" pitchFamily="2" charset="0"/>
                <a:cs typeface="Calibri"/>
              </a:rPr>
              <a:t>alta</a:t>
            </a: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  <a:cs typeface="Calibri"/>
              </a:rPr>
              <a:t>/</a:t>
            </a:r>
            <a:r>
              <a:rPr lang="en-US" sz="1100" dirty="0" err="1">
                <a:solidFill>
                  <a:schemeClr val="bg1"/>
                </a:solidFill>
                <a:latin typeface="Montserrat" panose="00000500000000000000" pitchFamily="2" charset="0"/>
                <a:cs typeface="Calibri"/>
              </a:rPr>
              <a:t>Média</a:t>
            </a: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  <a:cs typeface="Calibri"/>
              </a:rPr>
              <a:t> de 14 </a:t>
            </a:r>
            <a:r>
              <a:rPr lang="en-US" sz="1100" dirty="0" err="1">
                <a:solidFill>
                  <a:schemeClr val="bg1"/>
                </a:solidFill>
                <a:latin typeface="Montserrat" panose="00000500000000000000" pitchFamily="2" charset="0"/>
                <a:cs typeface="Calibri"/>
              </a:rPr>
              <a:t>períodos</a:t>
            </a:r>
            <a:r>
              <a:rPr lang="en-US" sz="1100" dirty="0">
                <a:solidFill>
                  <a:schemeClr val="bg1"/>
                </a:solidFill>
                <a:latin typeface="Montserrat" panose="00000500000000000000" pitchFamily="2" charset="0"/>
                <a:cs typeface="Calibri"/>
              </a:rPr>
              <a:t> de </a:t>
            </a:r>
            <a:r>
              <a:rPr lang="en-US" sz="1100" dirty="0" err="1">
                <a:solidFill>
                  <a:schemeClr val="bg1"/>
                </a:solidFill>
                <a:latin typeface="Montserrat" panose="00000500000000000000" pitchFamily="2" charset="0"/>
                <a:cs typeface="Calibri"/>
              </a:rPr>
              <a:t>baixa</a:t>
            </a:r>
            <a:endParaRPr lang="en-US" sz="1100" dirty="0">
              <a:solidFill>
                <a:schemeClr val="bg1"/>
              </a:solidFill>
              <a:latin typeface="Montserrat" panose="00000500000000000000" pitchFamily="2" charset="0"/>
              <a:cs typeface="Calibri"/>
            </a:endParaRPr>
          </a:p>
          <a:p>
            <a:pPr algn="just"/>
            <a:endParaRPr lang="en-US" sz="1100" dirty="0">
              <a:solidFill>
                <a:schemeClr val="bg1"/>
              </a:solidFill>
              <a:latin typeface="Montserrat" panose="00000500000000000000" pitchFamily="2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435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tângulo 13">
            <a:extLst>
              <a:ext uri="{FF2B5EF4-FFF2-40B4-BE49-F238E27FC236}">
                <a16:creationId xmlns:a16="http://schemas.microsoft.com/office/drawing/2014/main" id="{F06414B7-924A-F3BC-0598-05F30AF21AE3}"/>
              </a:ext>
            </a:extLst>
          </p:cNvPr>
          <p:cNvSpPr/>
          <p:nvPr/>
        </p:nvSpPr>
        <p:spPr>
          <a:xfrm>
            <a:off x="401664" y="1171078"/>
            <a:ext cx="8511371" cy="52170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62"/>
              <a:t>aaaaa</a:t>
            </a:r>
          </a:p>
        </p:txBody>
      </p:sp>
      <p:sp>
        <p:nvSpPr>
          <p:cNvPr id="24" name="Retângulo: Cantos Arredondados 11">
            <a:extLst>
              <a:ext uri="{FF2B5EF4-FFF2-40B4-BE49-F238E27FC236}">
                <a16:creationId xmlns:a16="http://schemas.microsoft.com/office/drawing/2014/main" id="{B0FC39F7-4231-961C-086B-95012C219C4E}"/>
              </a:ext>
            </a:extLst>
          </p:cNvPr>
          <p:cNvSpPr/>
          <p:nvPr/>
        </p:nvSpPr>
        <p:spPr>
          <a:xfrm>
            <a:off x="875705" y="4455599"/>
            <a:ext cx="3091721" cy="140767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8">
              <a:solidFill>
                <a:schemeClr val="bg1"/>
              </a:solidFill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788AA74-2787-45AD-8C90-42B1E4B7E66F}"/>
              </a:ext>
            </a:extLst>
          </p:cNvPr>
          <p:cNvSpPr txBox="1"/>
          <p:nvPr/>
        </p:nvSpPr>
        <p:spPr>
          <a:xfrm>
            <a:off x="3070007" y="1419021"/>
            <a:ext cx="322218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/>
            <a:r>
              <a:rPr lang="pt-BR" sz="2800" b="1"/>
              <a:t> ADX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319CC2-37C7-438E-A874-5497D2E8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1539-AC96-4A5E-AF48-5B963BEB75E2}" type="slidenum">
              <a:rPr lang="pt-BR" smtClean="0"/>
              <a:pPr/>
              <a:t>9</a:t>
            </a:fld>
            <a:endParaRPr lang="pt-BR"/>
          </a:p>
        </p:txBody>
      </p: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83398E39-8127-0E98-CC31-574E810BA83B}"/>
              </a:ext>
            </a:extLst>
          </p:cNvPr>
          <p:cNvGrpSpPr/>
          <p:nvPr/>
        </p:nvGrpSpPr>
        <p:grpSpPr>
          <a:xfrm>
            <a:off x="388947" y="686547"/>
            <a:ext cx="8584304" cy="336730"/>
            <a:chOff x="388947" y="686547"/>
            <a:chExt cx="8584304" cy="336730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id="{247FA19B-0141-2F26-F252-D474AAF4C22F}"/>
                </a:ext>
              </a:extLst>
            </p:cNvPr>
            <p:cNvSpPr/>
            <p:nvPr/>
          </p:nvSpPr>
          <p:spPr>
            <a:xfrm>
              <a:off x="388947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>
                  <a:solidFill>
                    <a:schemeClr val="tx1"/>
                  </a:solidFill>
                </a:rPr>
                <a:t>Introdução</a:t>
              </a:r>
            </a:p>
          </p:txBody>
        </p:sp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id="{3B8DF309-4CC8-BC7D-5992-FFA57998D43B}"/>
                </a:ext>
              </a:extLst>
            </p:cNvPr>
            <p:cNvSpPr/>
            <p:nvPr/>
          </p:nvSpPr>
          <p:spPr>
            <a:xfrm>
              <a:off x="2223698" y="689959"/>
              <a:ext cx="1245300" cy="333318"/>
            </a:xfrm>
            <a:prstGeom prst="roundRect">
              <a:avLst/>
            </a:prstGeom>
            <a:solidFill>
              <a:srgbClr val="2D47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>
                  <a:solidFill>
                    <a:schemeClr val="bg1"/>
                  </a:solidFill>
                </a:rPr>
                <a:t>Metodologia</a:t>
              </a:r>
            </a:p>
          </p:txBody>
        </p:sp>
        <p:sp>
          <p:nvSpPr>
            <p:cNvPr id="105" name="Retângulo: Cantos Arredondados 104">
              <a:extLst>
                <a:ext uri="{FF2B5EF4-FFF2-40B4-BE49-F238E27FC236}">
                  <a16:creationId xmlns:a16="http://schemas.microsoft.com/office/drawing/2014/main" id="{F32D313F-FCF0-70AD-AAA5-7828EC3B4DDA}"/>
                </a:ext>
              </a:extLst>
            </p:cNvPr>
            <p:cNvSpPr/>
            <p:nvPr/>
          </p:nvSpPr>
          <p:spPr>
            <a:xfrm>
              <a:off x="4058449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>
                  <a:solidFill>
                    <a:schemeClr val="tx1"/>
                  </a:solidFill>
                </a:rPr>
                <a:t>Código</a:t>
              </a:r>
            </a:p>
          </p:txBody>
        </p:sp>
        <p:sp>
          <p:nvSpPr>
            <p:cNvPr id="106" name="Retângulo: Cantos Arredondados 105">
              <a:extLst>
                <a:ext uri="{FF2B5EF4-FFF2-40B4-BE49-F238E27FC236}">
                  <a16:creationId xmlns:a16="http://schemas.microsoft.com/office/drawing/2014/main" id="{125A86AD-71AC-7C4C-F576-58CAB9C16E7C}"/>
                </a:ext>
              </a:extLst>
            </p:cNvPr>
            <p:cNvSpPr/>
            <p:nvPr/>
          </p:nvSpPr>
          <p:spPr>
            <a:xfrm>
              <a:off x="5893200" y="686547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>
                  <a:solidFill>
                    <a:schemeClr val="tx1"/>
                  </a:solidFill>
                </a:rPr>
                <a:t>Resultados</a:t>
              </a:r>
            </a:p>
          </p:txBody>
        </p:sp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5F9D0BC7-D8CF-0CD5-B7AB-71932D2D9153}"/>
                </a:ext>
              </a:extLst>
            </p:cNvPr>
            <p:cNvSpPr/>
            <p:nvPr/>
          </p:nvSpPr>
          <p:spPr>
            <a:xfrm>
              <a:off x="7727951" y="689959"/>
              <a:ext cx="1245300" cy="333318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8">
                  <a:solidFill>
                    <a:schemeClr val="tx1"/>
                  </a:solidFill>
                </a:rPr>
                <a:t>Q&amp;A</a:t>
              </a:r>
            </a:p>
          </p:txBody>
        </p:sp>
      </p:grpSp>
      <p:sp>
        <p:nvSpPr>
          <p:cNvPr id="19" name="Retângulo: Cantos Arredondados 11">
            <a:extLst>
              <a:ext uri="{FF2B5EF4-FFF2-40B4-BE49-F238E27FC236}">
                <a16:creationId xmlns:a16="http://schemas.microsoft.com/office/drawing/2014/main" id="{3C43AB75-80F1-0590-F0CB-A34F35AE4887}"/>
              </a:ext>
            </a:extLst>
          </p:cNvPr>
          <p:cNvSpPr/>
          <p:nvPr/>
        </p:nvSpPr>
        <p:spPr>
          <a:xfrm>
            <a:off x="801102" y="2263222"/>
            <a:ext cx="7730739" cy="15293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8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25522-D62A-B894-90AA-B439E17922FF}"/>
              </a:ext>
            </a:extLst>
          </p:cNvPr>
          <p:cNvSpPr txBox="1"/>
          <p:nvPr/>
        </p:nvSpPr>
        <p:spPr>
          <a:xfrm>
            <a:off x="1330206" y="2425384"/>
            <a:ext cx="6501414" cy="12157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100" dirty="0">
                <a:solidFill>
                  <a:schemeClr val="bg1"/>
                </a:solidFill>
                <a:latin typeface="Montserrat" panose="00000500000000000000" pitchFamily="2" charset="0"/>
              </a:rPr>
              <a:t>O </a:t>
            </a:r>
            <a:r>
              <a:rPr lang="pt-BR" sz="1100" dirty="0" err="1">
                <a:solidFill>
                  <a:schemeClr val="bg1"/>
                </a:solidFill>
                <a:latin typeface="Montserrat" panose="00000500000000000000" pitchFamily="2" charset="0"/>
              </a:rPr>
              <a:t>Average</a:t>
            </a:r>
            <a:r>
              <a:rPr lang="pt-BR" sz="1100" dirty="0">
                <a:solidFill>
                  <a:schemeClr val="bg1"/>
                </a:solidFill>
                <a:latin typeface="Montserrat" panose="00000500000000000000" pitchFamily="2" charset="0"/>
              </a:rPr>
              <a:t> </a:t>
            </a:r>
            <a:r>
              <a:rPr lang="pt-BR" sz="1100" dirty="0" err="1">
                <a:solidFill>
                  <a:schemeClr val="bg1"/>
                </a:solidFill>
                <a:latin typeface="Montserrat" panose="00000500000000000000" pitchFamily="2" charset="0"/>
              </a:rPr>
              <a:t>Directional</a:t>
            </a:r>
            <a:r>
              <a:rPr lang="pt-BR" sz="1100" dirty="0">
                <a:solidFill>
                  <a:schemeClr val="bg1"/>
                </a:solidFill>
                <a:latin typeface="Montserrat" panose="00000500000000000000" pitchFamily="2" charset="0"/>
              </a:rPr>
              <a:t> index, em português, índice direcional médio, é um indicador que mede a força de cada tendência</a:t>
            </a:r>
          </a:p>
          <a:p>
            <a:pPr algn="just"/>
            <a:r>
              <a:rPr lang="pt-BR" sz="1100" dirty="0">
                <a:solidFill>
                  <a:schemeClr val="bg1"/>
                </a:solidFill>
                <a:latin typeface="Montserrat" panose="00000500000000000000" pitchFamily="2" charset="0"/>
              </a:rPr>
              <a:t>Quando o  índice direcional positivo (+DI) é superior ao índice direcional negativo (-DI) os preços estão em tendência de alta e o contrário também é válido.</a:t>
            </a:r>
            <a:endParaRPr lang="pt-BR" sz="1100" dirty="0">
              <a:solidFill>
                <a:schemeClr val="bg1"/>
              </a:solidFill>
              <a:latin typeface="Montserrat" panose="00000500000000000000" pitchFamily="2" charset="0"/>
              <a:cs typeface="Calibri"/>
            </a:endParaRPr>
          </a:p>
          <a:p>
            <a:pPr algn="just"/>
            <a:r>
              <a:rPr lang="pt-BR" sz="1100" dirty="0">
                <a:solidFill>
                  <a:schemeClr val="bg1"/>
                </a:solidFill>
                <a:latin typeface="Montserrat" panose="00000500000000000000" pitchFamily="2" charset="0"/>
                <a:cs typeface="Calibri"/>
              </a:rPr>
              <a:t>Caso o ADX seja maior que 25 é indicado que há uma tendência e caso seja menor que 25 é indicado uma falta de tendência</a:t>
            </a:r>
            <a:r>
              <a:rPr lang="pt-BR" dirty="0">
                <a:solidFill>
                  <a:schemeClr val="bg1"/>
                </a:solidFill>
                <a:latin typeface="Montserrat" panose="00000500000000000000" pitchFamily="2" charset="0"/>
                <a:cs typeface="Calibri" panose="020F0502020204030204"/>
              </a:rPr>
              <a:t>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0A3A44D-5A28-BA1C-7502-3AFAA0B6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695" y="4631955"/>
            <a:ext cx="2016992" cy="1054967"/>
          </a:xfrm>
          <a:prstGeom prst="rect">
            <a:avLst/>
          </a:prstGeom>
        </p:spPr>
      </p:pic>
      <p:pic>
        <p:nvPicPr>
          <p:cNvPr id="3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5EBB56D6-6C9C-47C5-B046-251959FB6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394" y="4383522"/>
            <a:ext cx="1900207" cy="15305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296067-DCD9-C4C9-5D1C-32C0975CBE05}"/>
              </a:ext>
            </a:extLst>
          </p:cNvPr>
          <p:cNvSpPr txBox="1"/>
          <p:nvPr/>
        </p:nvSpPr>
        <p:spPr>
          <a:xfrm>
            <a:off x="1049966" y="4594778"/>
            <a:ext cx="2743200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100" dirty="0">
                <a:solidFill>
                  <a:schemeClr val="bg1"/>
                </a:solidFill>
                <a:latin typeface="Montserrat"/>
                <a:cs typeface="Calibri"/>
              </a:rPr>
              <a:t>DM = </a:t>
            </a:r>
            <a:r>
              <a:rPr lang="en-US" sz="1100" dirty="0" err="1">
                <a:solidFill>
                  <a:schemeClr val="bg1"/>
                </a:solidFill>
                <a:latin typeface="Montserrat"/>
                <a:cs typeface="Calibri"/>
              </a:rPr>
              <a:t>Movimentos</a:t>
            </a:r>
            <a:r>
              <a:rPr lang="en-US" sz="1100" dirty="0">
                <a:solidFill>
                  <a:schemeClr val="bg1"/>
                </a:solidFill>
                <a:latin typeface="Montserrat"/>
                <a:cs typeface="Calibri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/>
                <a:cs typeface="Calibri"/>
              </a:rPr>
              <a:t>Direcionais</a:t>
            </a:r>
            <a:r>
              <a:rPr lang="en-US" sz="1100" dirty="0">
                <a:solidFill>
                  <a:schemeClr val="bg1"/>
                </a:solidFill>
                <a:latin typeface="Montserrat"/>
                <a:cs typeface="Calibri"/>
              </a:rPr>
              <a:t>.</a:t>
            </a:r>
          </a:p>
          <a:p>
            <a:pPr algn="just"/>
            <a:r>
              <a:rPr lang="en-US" sz="1100" dirty="0">
                <a:solidFill>
                  <a:schemeClr val="bg1"/>
                </a:solidFill>
                <a:latin typeface="Montserrat"/>
                <a:cs typeface="Calibri"/>
              </a:rPr>
              <a:t>TR = Valor </a:t>
            </a:r>
            <a:r>
              <a:rPr lang="en-US" sz="1100" dirty="0" err="1">
                <a:solidFill>
                  <a:schemeClr val="bg1"/>
                </a:solidFill>
                <a:latin typeface="Montserrat"/>
                <a:cs typeface="Calibri"/>
              </a:rPr>
              <a:t>máximo</a:t>
            </a:r>
            <a:r>
              <a:rPr lang="en-US" sz="1100" dirty="0">
                <a:solidFill>
                  <a:schemeClr val="bg1"/>
                </a:solidFill>
                <a:latin typeface="Montserrat"/>
                <a:cs typeface="Calibri"/>
              </a:rPr>
              <a:t> entre o </a:t>
            </a:r>
            <a:r>
              <a:rPr lang="en-US" sz="1100" dirty="0" err="1">
                <a:solidFill>
                  <a:schemeClr val="bg1"/>
                </a:solidFill>
                <a:latin typeface="Montserrat"/>
                <a:cs typeface="Calibri"/>
              </a:rPr>
              <a:t>máximo</a:t>
            </a:r>
            <a:r>
              <a:rPr lang="en-US" sz="1100" dirty="0">
                <a:solidFill>
                  <a:schemeClr val="bg1"/>
                </a:solidFill>
                <a:latin typeface="Montserrat"/>
                <a:cs typeface="Calibri"/>
              </a:rPr>
              <a:t> do </a:t>
            </a:r>
            <a:r>
              <a:rPr lang="en-US" sz="1100" dirty="0" err="1">
                <a:solidFill>
                  <a:schemeClr val="bg1"/>
                </a:solidFill>
                <a:latin typeface="Montserrat"/>
                <a:cs typeface="Calibri"/>
              </a:rPr>
              <a:t>dia</a:t>
            </a:r>
            <a:r>
              <a:rPr lang="en-US" sz="1100" dirty="0">
                <a:solidFill>
                  <a:schemeClr val="bg1"/>
                </a:solidFill>
                <a:latin typeface="Montserrat"/>
                <a:cs typeface="Calibri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/>
                <a:cs typeface="Calibri"/>
              </a:rPr>
              <a:t>menos</a:t>
            </a:r>
            <a:r>
              <a:rPr lang="en-US" sz="1100" dirty="0">
                <a:solidFill>
                  <a:schemeClr val="bg1"/>
                </a:solidFill>
                <a:latin typeface="Montserrat"/>
                <a:cs typeface="Calibri"/>
              </a:rPr>
              <a:t> o </a:t>
            </a:r>
            <a:r>
              <a:rPr lang="en-US" sz="1100" dirty="0" err="1">
                <a:solidFill>
                  <a:schemeClr val="bg1"/>
                </a:solidFill>
                <a:latin typeface="Montserrat"/>
                <a:cs typeface="Calibri"/>
              </a:rPr>
              <a:t>mínimo</a:t>
            </a:r>
            <a:r>
              <a:rPr lang="en-US" sz="1100" dirty="0">
                <a:solidFill>
                  <a:schemeClr val="bg1"/>
                </a:solidFill>
                <a:latin typeface="Montserrat"/>
                <a:cs typeface="Calibri"/>
              </a:rPr>
              <a:t> do </a:t>
            </a:r>
            <a:r>
              <a:rPr lang="en-US" sz="1100" dirty="0" err="1">
                <a:solidFill>
                  <a:schemeClr val="bg1"/>
                </a:solidFill>
                <a:latin typeface="Montserrat"/>
                <a:cs typeface="Calibri"/>
              </a:rPr>
              <a:t>dia,a</a:t>
            </a:r>
            <a:r>
              <a:rPr lang="en-US" sz="1100" dirty="0">
                <a:solidFill>
                  <a:schemeClr val="bg1"/>
                </a:solidFill>
                <a:latin typeface="Montserrat"/>
                <a:cs typeface="Calibri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/>
                <a:cs typeface="Calibri"/>
              </a:rPr>
              <a:t>alta</a:t>
            </a:r>
            <a:r>
              <a:rPr lang="en-US" sz="1100" dirty="0">
                <a:solidFill>
                  <a:schemeClr val="bg1"/>
                </a:solidFill>
                <a:latin typeface="Montserrat"/>
                <a:cs typeface="Calibri"/>
              </a:rPr>
              <a:t> do </a:t>
            </a:r>
            <a:r>
              <a:rPr lang="en-US" sz="1100" dirty="0" err="1">
                <a:solidFill>
                  <a:schemeClr val="bg1"/>
                </a:solidFill>
                <a:latin typeface="Montserrat"/>
                <a:cs typeface="Calibri"/>
              </a:rPr>
              <a:t>dia</a:t>
            </a:r>
            <a:r>
              <a:rPr lang="en-US" sz="1100" dirty="0">
                <a:solidFill>
                  <a:schemeClr val="bg1"/>
                </a:solidFill>
                <a:latin typeface="Montserrat"/>
                <a:cs typeface="Calibri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/>
                <a:cs typeface="Calibri"/>
              </a:rPr>
              <a:t>menos</a:t>
            </a:r>
            <a:r>
              <a:rPr lang="en-US" sz="1100" dirty="0">
                <a:solidFill>
                  <a:schemeClr val="bg1"/>
                </a:solidFill>
                <a:latin typeface="Montserrat"/>
                <a:cs typeface="Calibri"/>
              </a:rPr>
              <a:t> o </a:t>
            </a:r>
            <a:r>
              <a:rPr lang="en-US" sz="1100" dirty="0" err="1">
                <a:solidFill>
                  <a:schemeClr val="bg1"/>
                </a:solidFill>
                <a:latin typeface="Montserrat"/>
                <a:cs typeface="Calibri"/>
              </a:rPr>
              <a:t>fechamento</a:t>
            </a:r>
            <a:r>
              <a:rPr lang="en-US" sz="1100" dirty="0">
                <a:solidFill>
                  <a:schemeClr val="bg1"/>
                </a:solidFill>
                <a:latin typeface="Montserrat"/>
                <a:cs typeface="Calibri"/>
              </a:rPr>
              <a:t> de </a:t>
            </a:r>
            <a:r>
              <a:rPr lang="en-US" sz="1100" dirty="0" err="1">
                <a:solidFill>
                  <a:schemeClr val="bg1"/>
                </a:solidFill>
                <a:latin typeface="Montserrat"/>
                <a:cs typeface="Calibri"/>
              </a:rPr>
              <a:t>ontem</a:t>
            </a:r>
            <a:r>
              <a:rPr lang="en-US" sz="1100" dirty="0">
                <a:solidFill>
                  <a:schemeClr val="bg1"/>
                </a:solidFill>
                <a:latin typeface="Montserrat"/>
                <a:cs typeface="Calibri"/>
              </a:rPr>
              <a:t> e </a:t>
            </a:r>
            <a:r>
              <a:rPr lang="en-US" sz="1100" dirty="0" err="1">
                <a:solidFill>
                  <a:schemeClr val="bg1"/>
                </a:solidFill>
                <a:latin typeface="Montserrat"/>
                <a:cs typeface="Calibri"/>
              </a:rPr>
              <a:t>fechamento</a:t>
            </a:r>
            <a:r>
              <a:rPr lang="en-US" sz="1100" dirty="0">
                <a:solidFill>
                  <a:schemeClr val="bg1"/>
                </a:solidFill>
                <a:latin typeface="Montserrat"/>
                <a:cs typeface="Calibri"/>
              </a:rPr>
              <a:t> de </a:t>
            </a:r>
            <a:r>
              <a:rPr lang="en-US" sz="1100" dirty="0" err="1">
                <a:solidFill>
                  <a:schemeClr val="bg1"/>
                </a:solidFill>
                <a:latin typeface="Montserrat"/>
                <a:cs typeface="Calibri"/>
              </a:rPr>
              <a:t>ontem</a:t>
            </a:r>
            <a:r>
              <a:rPr lang="en-US" sz="1100" dirty="0">
                <a:solidFill>
                  <a:schemeClr val="bg1"/>
                </a:solidFill>
                <a:latin typeface="Montserrat"/>
                <a:cs typeface="Calibri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/>
                <a:cs typeface="Calibri"/>
              </a:rPr>
              <a:t>menos</a:t>
            </a:r>
            <a:r>
              <a:rPr lang="en-US" sz="1100" dirty="0">
                <a:solidFill>
                  <a:schemeClr val="bg1"/>
                </a:solidFill>
                <a:latin typeface="Montserrat"/>
                <a:cs typeface="Calibri"/>
              </a:rPr>
              <a:t> o a </a:t>
            </a:r>
            <a:r>
              <a:rPr lang="en-US" sz="1100" dirty="0" err="1">
                <a:solidFill>
                  <a:schemeClr val="bg1"/>
                </a:solidFill>
                <a:latin typeface="Montserrat"/>
                <a:cs typeface="Calibri"/>
              </a:rPr>
              <a:t>mínima</a:t>
            </a:r>
            <a:r>
              <a:rPr lang="en-US" sz="1100" dirty="0">
                <a:solidFill>
                  <a:schemeClr val="bg1"/>
                </a:solidFill>
                <a:latin typeface="Montserrat"/>
                <a:cs typeface="Calibri"/>
              </a:rPr>
              <a:t> do </a:t>
            </a:r>
            <a:r>
              <a:rPr lang="en-US" sz="1100" dirty="0" err="1">
                <a:solidFill>
                  <a:schemeClr val="bg1"/>
                </a:solidFill>
                <a:latin typeface="Montserrat"/>
                <a:cs typeface="Calibri"/>
              </a:rPr>
              <a:t>dia</a:t>
            </a:r>
            <a:endParaRPr lang="en-US" sz="1100" dirty="0">
              <a:solidFill>
                <a:schemeClr val="bg1"/>
              </a:solidFill>
              <a:latin typeface="Montserra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1949966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InFinance">
      <a:dk1>
        <a:srgbClr val="383838"/>
      </a:dk1>
      <a:lt1>
        <a:srgbClr val="FFFFFF"/>
      </a:lt1>
      <a:dk2>
        <a:srgbClr val="383838"/>
      </a:dk2>
      <a:lt2>
        <a:srgbClr val="FFFFFF"/>
      </a:lt2>
      <a:accent1>
        <a:srgbClr val="B92625"/>
      </a:accent1>
      <a:accent2>
        <a:srgbClr val="939598"/>
      </a:accent2>
      <a:accent3>
        <a:srgbClr val="383838"/>
      </a:accent3>
      <a:accent4>
        <a:srgbClr val="203864"/>
      </a:accent4>
      <a:accent5>
        <a:srgbClr val="009491"/>
      </a:accent5>
      <a:accent6>
        <a:srgbClr val="FAA61A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A9DFCD68768843B772937BA4D9E448" ma:contentTypeVersion="7" ma:contentTypeDescription="Create a new document." ma:contentTypeScope="" ma:versionID="7b1eca857c222d1bf06513ee83e6f769">
  <xsd:schema xmlns:xsd="http://www.w3.org/2001/XMLSchema" xmlns:xs="http://www.w3.org/2001/XMLSchema" xmlns:p="http://schemas.microsoft.com/office/2006/metadata/properties" xmlns:ns3="f6a7e632-1e49-430b-b1e0-197917d309ea" xmlns:ns4="56bcf414-d7d9-423c-970c-c63c17a3ff38" targetNamespace="http://schemas.microsoft.com/office/2006/metadata/properties" ma:root="true" ma:fieldsID="8dc5a2e0a6637efa7a761b2f8a580b29" ns3:_="" ns4:_="">
    <xsd:import namespace="f6a7e632-1e49-430b-b1e0-197917d309ea"/>
    <xsd:import namespace="56bcf414-d7d9-423c-970c-c63c17a3ff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a7e632-1e49-430b-b1e0-197917d309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bcf414-d7d9-423c-970c-c63c17a3ff3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9384DF-1862-416F-988A-EA04B0A1A3E1}">
  <ds:schemaRefs>
    <ds:schemaRef ds:uri="56bcf414-d7d9-423c-970c-c63c17a3ff38"/>
    <ds:schemaRef ds:uri="f6a7e632-1e49-430b-b1e0-197917d309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62D5476-3A34-48C2-A8A9-F98D73D739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E5605D-97D4-4987-876B-81132AF26735}">
  <ds:schemaRefs>
    <ds:schemaRef ds:uri="56bcf414-d7d9-423c-970c-c63c17a3ff38"/>
    <ds:schemaRef ds:uri="f6a7e632-1e49-430b-b1e0-197917d309e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1155</Words>
  <Application>Microsoft Office PowerPoint</Application>
  <PresentationFormat>Apresentação na tela (4:3)</PresentationFormat>
  <Paragraphs>228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Montserrat</vt:lpstr>
      <vt:lpstr>Ubuntu</vt:lpstr>
      <vt:lpstr>Wingdings</vt:lpstr>
      <vt:lpstr>1_Tema do Office</vt:lpstr>
      <vt:lpstr>Apresentação Final – Trainees Quant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APS.2 – Grupo 6</dc:title>
  <dc:creator>João Pedro Picchioni Baeta</dc:creator>
  <cp:lastModifiedBy>João Alonso Casella</cp:lastModifiedBy>
  <cp:revision>2</cp:revision>
  <dcterms:created xsi:type="dcterms:W3CDTF">2021-11-10T19:28:42Z</dcterms:created>
  <dcterms:modified xsi:type="dcterms:W3CDTF">2022-05-17T16:33:34Z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0x01010004A9DFCD68768843B772937BA4D9E448</vt:lpwstr>
  </property>
</Properties>
</file>