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3" r:id="rId3"/>
    <p:sldId id="258" r:id="rId4"/>
    <p:sldId id="262" r:id="rId5"/>
    <p:sldId id="264" r:id="rId6"/>
    <p:sldId id="265" r:id="rId7"/>
    <p:sldId id="267" r:id="rId8"/>
    <p:sldId id="268" r:id="rId9"/>
    <p:sldId id="269" r:id="rId10"/>
    <p:sldId id="270"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48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4BE38-54C6-466A-BC24-33581C37FD95}" type="datetimeFigureOut">
              <a:rPr lang="en-US" smtClean="0"/>
              <a:t>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9863F-B09A-4911-A45B-0BDE07673369}" type="slidenum">
              <a:rPr lang="en-US" smtClean="0"/>
              <a:t>‹#›</a:t>
            </a:fld>
            <a:endParaRPr lang="en-US"/>
          </a:p>
        </p:txBody>
      </p:sp>
    </p:spTree>
    <p:extLst>
      <p:ext uri="{BB962C8B-B14F-4D97-AF65-F5344CB8AC3E}">
        <p14:creationId xmlns:p14="http://schemas.microsoft.com/office/powerpoint/2010/main" val="3076116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8BE33991-53C3-4315-BB50-AF68FCF0D6BC}" type="datetime1">
              <a:rPr lang="en-GB" smtClean="0"/>
              <a:t>13/01/2023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8F7932-47C1-4054-8A4F-9807F0BBEFFD}"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402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3D737428-11AD-41E6-92E9-59A4AA65B4E0}" type="datetime1">
              <a:rPr lang="en-GB" smtClean="0"/>
              <a:t>13/01/2023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8F7932-47C1-4054-8A4F-9807F0BBEFFD}" type="slidenum">
              <a:rPr lang="en-GB" smtClean="0"/>
              <a:t>‹#›</a:t>
            </a:fld>
            <a:endParaRPr lang="en-GB"/>
          </a:p>
        </p:txBody>
      </p:sp>
    </p:spTree>
    <p:extLst>
      <p:ext uri="{BB962C8B-B14F-4D97-AF65-F5344CB8AC3E}">
        <p14:creationId xmlns:p14="http://schemas.microsoft.com/office/powerpoint/2010/main" val="367172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6114A798-4266-4B80-9ECA-04E6862B3B98}" type="datetime1">
              <a:rPr lang="en-GB" smtClean="0"/>
              <a:t>13/01/2023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8F7932-47C1-4054-8A4F-9807F0BBEFFD}" type="slidenum">
              <a:rPr lang="en-GB" smtClean="0"/>
              <a:t>‹#›</a:t>
            </a:fld>
            <a:endParaRPr lang="en-GB"/>
          </a:p>
        </p:txBody>
      </p:sp>
    </p:spTree>
    <p:extLst>
      <p:ext uri="{BB962C8B-B14F-4D97-AF65-F5344CB8AC3E}">
        <p14:creationId xmlns:p14="http://schemas.microsoft.com/office/powerpoint/2010/main" val="388519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D9C7FAD7-7753-4FA3-BDEC-4C5CD323949C}" type="datetime1">
              <a:rPr lang="en-GB" smtClean="0"/>
              <a:t>13/01/2023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8F7932-47C1-4054-8A4F-9807F0BBEFFD}" type="slidenum">
              <a:rPr lang="en-GB" smtClean="0"/>
              <a:t>‹#›</a:t>
            </a:fld>
            <a:endParaRPr lang="en-GB"/>
          </a:p>
        </p:txBody>
      </p:sp>
    </p:spTree>
    <p:extLst>
      <p:ext uri="{BB962C8B-B14F-4D97-AF65-F5344CB8AC3E}">
        <p14:creationId xmlns:p14="http://schemas.microsoft.com/office/powerpoint/2010/main" val="560826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F748ABF7-6AE7-4DC1-9DF0-6D9B5080CC0C}" type="datetime1">
              <a:rPr lang="en-GB" smtClean="0"/>
              <a:t>13/01/2023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8F7932-47C1-4054-8A4F-9807F0BBEFFD}"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3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A21D4D1B-FA0F-4B8B-993C-5BF0F300F510}" type="datetime1">
              <a:rPr lang="en-GB" smtClean="0"/>
              <a:t>13/01/2023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8F7932-47C1-4054-8A4F-9807F0BBEFFD}" type="slidenum">
              <a:rPr lang="en-GB" smtClean="0"/>
              <a:t>‹#›</a:t>
            </a:fld>
            <a:endParaRPr lang="en-GB"/>
          </a:p>
        </p:txBody>
      </p:sp>
    </p:spTree>
    <p:extLst>
      <p:ext uri="{BB962C8B-B14F-4D97-AF65-F5344CB8AC3E}">
        <p14:creationId xmlns:p14="http://schemas.microsoft.com/office/powerpoint/2010/main" val="181029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B5C4F0BA-A999-4C4A-93F0-6515BE3B4D68}" type="datetime1">
              <a:rPr lang="en-GB" smtClean="0"/>
              <a:t>13/01/2023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D8F7932-47C1-4054-8A4F-9807F0BBEFFD}" type="slidenum">
              <a:rPr lang="en-GB" smtClean="0"/>
              <a:t>‹#›</a:t>
            </a:fld>
            <a:endParaRPr lang="en-GB"/>
          </a:p>
        </p:txBody>
      </p:sp>
    </p:spTree>
    <p:extLst>
      <p:ext uri="{BB962C8B-B14F-4D97-AF65-F5344CB8AC3E}">
        <p14:creationId xmlns:p14="http://schemas.microsoft.com/office/powerpoint/2010/main" val="418331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1B022C44-466E-407E-8A97-3B93AB296F4F}" type="datetime1">
              <a:rPr lang="en-GB" smtClean="0"/>
              <a:t>13/01/2023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D8F7932-47C1-4054-8A4F-9807F0BBEFFD}" type="slidenum">
              <a:rPr lang="en-GB" smtClean="0"/>
              <a:t>‹#›</a:t>
            </a:fld>
            <a:endParaRPr lang="en-GB"/>
          </a:p>
        </p:txBody>
      </p:sp>
    </p:spTree>
    <p:extLst>
      <p:ext uri="{BB962C8B-B14F-4D97-AF65-F5344CB8AC3E}">
        <p14:creationId xmlns:p14="http://schemas.microsoft.com/office/powerpoint/2010/main" val="3753690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B435662-1E66-4122-9CB8-CE76F8E247E3}" type="datetime1">
              <a:rPr lang="en-GB" smtClean="0"/>
              <a:t>13/01/2023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CD8F7932-47C1-4054-8A4F-9807F0BBEFFD}" type="slidenum">
              <a:rPr lang="en-GB" smtClean="0"/>
              <a:t>‹#›</a:t>
            </a:fld>
            <a:endParaRPr lang="en-GB"/>
          </a:p>
        </p:txBody>
      </p:sp>
    </p:spTree>
    <p:extLst>
      <p:ext uri="{BB962C8B-B14F-4D97-AF65-F5344CB8AC3E}">
        <p14:creationId xmlns:p14="http://schemas.microsoft.com/office/powerpoint/2010/main" val="555958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9CA301C-E416-46F2-9CEB-165670CC4101}" type="datetime1">
              <a:rPr lang="en-GB" smtClean="0"/>
              <a:t>13/01/2023</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D8F7932-47C1-4054-8A4F-9807F0BBEFFD}" type="slidenum">
              <a:rPr lang="en-GB" smtClean="0"/>
              <a:t>‹#›</a:t>
            </a:fld>
            <a:endParaRPr lang="en-GB"/>
          </a:p>
        </p:txBody>
      </p:sp>
    </p:spTree>
    <p:extLst>
      <p:ext uri="{BB962C8B-B14F-4D97-AF65-F5344CB8AC3E}">
        <p14:creationId xmlns:p14="http://schemas.microsoft.com/office/powerpoint/2010/main" val="1793782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6B0AEA76-63AD-425F-B6DC-19381B1B7132}" type="datetime1">
              <a:rPr lang="en-GB" smtClean="0"/>
              <a:t>13/01/2023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8F7932-47C1-4054-8A4F-9807F0BBEFFD}" type="slidenum">
              <a:rPr lang="en-GB" smtClean="0"/>
              <a:t>‹#›</a:t>
            </a:fld>
            <a:endParaRPr lang="en-GB"/>
          </a:p>
        </p:txBody>
      </p:sp>
    </p:spTree>
    <p:extLst>
      <p:ext uri="{BB962C8B-B14F-4D97-AF65-F5344CB8AC3E}">
        <p14:creationId xmlns:p14="http://schemas.microsoft.com/office/powerpoint/2010/main" val="952623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FE75352-D79C-4595-B7A6-AB936C12CF61}" type="datetime1">
              <a:rPr lang="en-GB" smtClean="0"/>
              <a:t>13/01/2023</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D8F7932-47C1-4054-8A4F-9807F0BBEFFD}"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702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237952-2FC8-857A-60FA-B01D98903DB4}"/>
              </a:ext>
            </a:extLst>
          </p:cNvPr>
          <p:cNvSpPr>
            <a:spLocks noGrp="1"/>
          </p:cNvSpPr>
          <p:nvPr>
            <p:ph type="ctrTitle"/>
          </p:nvPr>
        </p:nvSpPr>
        <p:spPr>
          <a:xfrm>
            <a:off x="1066800" y="1119179"/>
            <a:ext cx="10058400" cy="2388247"/>
          </a:xfrm>
        </p:spPr>
        <p:txBody>
          <a:bodyPr/>
          <a:lstStyle/>
          <a:p>
            <a:pPr algn="ctr"/>
            <a:r>
              <a:rPr lang="pt-PT" dirty="0"/>
              <a:t>Trabalho prático 2</a:t>
            </a:r>
            <a:br>
              <a:rPr lang="pt-PT" dirty="0"/>
            </a:br>
            <a:r>
              <a:rPr lang="pt-PT" dirty="0"/>
              <a:t>Transportes aéreos</a:t>
            </a:r>
            <a:endParaRPr lang="en-GB" dirty="0"/>
          </a:p>
        </p:txBody>
      </p:sp>
      <p:sp>
        <p:nvSpPr>
          <p:cNvPr id="3" name="Subtítulo 2">
            <a:extLst>
              <a:ext uri="{FF2B5EF4-FFF2-40B4-BE49-F238E27FC236}">
                <a16:creationId xmlns:a16="http://schemas.microsoft.com/office/drawing/2014/main" id="{D8E5900B-1248-A744-CA1D-42BC191E25E5}"/>
              </a:ext>
            </a:extLst>
          </p:cNvPr>
          <p:cNvSpPr>
            <a:spLocks noGrp="1"/>
          </p:cNvSpPr>
          <p:nvPr>
            <p:ph type="subTitle" idx="1"/>
          </p:nvPr>
        </p:nvSpPr>
        <p:spPr>
          <a:xfrm>
            <a:off x="1100051" y="4508371"/>
            <a:ext cx="10058400" cy="1514359"/>
          </a:xfrm>
        </p:spPr>
        <p:txBody>
          <a:bodyPr>
            <a:normAutofit fontScale="85000" lnSpcReduction="20000"/>
          </a:bodyPr>
          <a:lstStyle/>
          <a:p>
            <a:r>
              <a:rPr lang="pt-PT" dirty="0"/>
              <a:t>ANTÓNIO RAMA – UP202108801</a:t>
            </a:r>
          </a:p>
          <a:p>
            <a:r>
              <a:rPr lang="pt-PT" dirty="0"/>
              <a:t>João alves – up202108670</a:t>
            </a:r>
          </a:p>
          <a:p>
            <a:r>
              <a:rPr lang="pt-PT" dirty="0"/>
              <a:t>Pedro marcelino – up202108754</a:t>
            </a:r>
          </a:p>
          <a:p>
            <a:r>
              <a:rPr lang="pt-PT" dirty="0"/>
              <a:t>Grupo 85</a:t>
            </a:r>
            <a:endParaRPr lang="en-GB" dirty="0"/>
          </a:p>
          <a:p>
            <a:endParaRPr lang="en-GB" dirty="0"/>
          </a:p>
        </p:txBody>
      </p:sp>
      <p:sp>
        <p:nvSpPr>
          <p:cNvPr id="4" name="Slide Number Placeholder 3">
            <a:extLst>
              <a:ext uri="{FF2B5EF4-FFF2-40B4-BE49-F238E27FC236}">
                <a16:creationId xmlns:a16="http://schemas.microsoft.com/office/drawing/2014/main" id="{B65CABD7-1654-84E8-5E72-CF1FCC897A47}"/>
              </a:ext>
            </a:extLst>
          </p:cNvPr>
          <p:cNvSpPr>
            <a:spLocks noGrp="1"/>
          </p:cNvSpPr>
          <p:nvPr>
            <p:ph type="sldNum" sz="quarter" idx="12"/>
          </p:nvPr>
        </p:nvSpPr>
        <p:spPr/>
        <p:txBody>
          <a:bodyPr/>
          <a:lstStyle/>
          <a:p>
            <a:fld id="{CD8F7932-47C1-4054-8A4F-9807F0BBEFFD}" type="slidenum">
              <a:rPr lang="en-GB" smtClean="0"/>
              <a:t>1</a:t>
            </a:fld>
            <a:endParaRPr lang="en-GB"/>
          </a:p>
        </p:txBody>
      </p:sp>
    </p:spTree>
    <p:extLst>
      <p:ext uri="{BB962C8B-B14F-4D97-AF65-F5344CB8AC3E}">
        <p14:creationId xmlns:p14="http://schemas.microsoft.com/office/powerpoint/2010/main" val="1768835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369D-2941-951A-7232-0FD7662EE7DA}"/>
              </a:ext>
            </a:extLst>
          </p:cNvPr>
          <p:cNvSpPr>
            <a:spLocks noGrp="1"/>
          </p:cNvSpPr>
          <p:nvPr>
            <p:ph type="title"/>
          </p:nvPr>
        </p:nvSpPr>
        <p:spPr/>
        <p:txBody>
          <a:bodyPr/>
          <a:lstStyle/>
          <a:p>
            <a:r>
              <a:rPr lang="pt-PT" dirty="0">
                <a:solidFill>
                  <a:schemeClr val="tx1"/>
                </a:solidFill>
              </a:rPr>
              <a:t>Destaque</a:t>
            </a:r>
            <a:endParaRPr lang="en-US" dirty="0">
              <a:solidFill>
                <a:schemeClr val="tx1"/>
              </a:solidFill>
            </a:endParaRPr>
          </a:p>
        </p:txBody>
      </p:sp>
      <p:sp>
        <p:nvSpPr>
          <p:cNvPr id="3" name="Content Placeholder 2">
            <a:extLst>
              <a:ext uri="{FF2B5EF4-FFF2-40B4-BE49-F238E27FC236}">
                <a16:creationId xmlns:a16="http://schemas.microsoft.com/office/drawing/2014/main" id="{CC9FF448-0BCD-DB60-18F3-66DBF9E31DEA}"/>
              </a:ext>
            </a:extLst>
          </p:cNvPr>
          <p:cNvSpPr>
            <a:spLocks noGrp="1"/>
          </p:cNvSpPr>
          <p:nvPr>
            <p:ph idx="1"/>
          </p:nvPr>
        </p:nvSpPr>
        <p:spPr/>
        <p:txBody>
          <a:bodyPr/>
          <a:lstStyle/>
          <a:p>
            <a:pPr>
              <a:buFont typeface="Arial" panose="020B0604020202020204" pitchFamily="34" charset="0"/>
              <a:buChar char="•"/>
            </a:pPr>
            <a:r>
              <a:rPr lang="pt-PT" dirty="0"/>
              <a:t> Calculo de todos os “melhores” caminhos possíveis, ou seja, todos as maneiras de chegar de um lugar a outro com o menor número de voos, e todas as opções de companhias aéreas que existem para realizar esses voos, pudendo escolher as companhias aéreas que gostaríamos de usar;</a:t>
            </a:r>
          </a:p>
          <a:p>
            <a:pPr>
              <a:buFont typeface="Arial" panose="020B0604020202020204" pitchFamily="34" charset="0"/>
              <a:buChar char="•"/>
            </a:pPr>
            <a:r>
              <a:rPr lang="pt-PT" dirty="0"/>
              <a:t> Apenas 4 resultados da pesquisa do caminho aeroporto do Porto (“OPO”) e o aeroporto de Miami (“MIA”) usando apenas as companhias aéreas TAP, FIN, AAL e USA;</a:t>
            </a:r>
            <a:endParaRPr lang="en-US" dirty="0"/>
          </a:p>
        </p:txBody>
      </p:sp>
      <p:sp>
        <p:nvSpPr>
          <p:cNvPr id="4" name="Slide Number Placeholder 3">
            <a:extLst>
              <a:ext uri="{FF2B5EF4-FFF2-40B4-BE49-F238E27FC236}">
                <a16:creationId xmlns:a16="http://schemas.microsoft.com/office/drawing/2014/main" id="{B239AEB0-EF72-A35C-516F-02D5D5066901}"/>
              </a:ext>
            </a:extLst>
          </p:cNvPr>
          <p:cNvSpPr>
            <a:spLocks noGrp="1"/>
          </p:cNvSpPr>
          <p:nvPr>
            <p:ph type="sldNum" sz="quarter" idx="12"/>
          </p:nvPr>
        </p:nvSpPr>
        <p:spPr/>
        <p:txBody>
          <a:bodyPr/>
          <a:lstStyle/>
          <a:p>
            <a:fld id="{CD8F7932-47C1-4054-8A4F-9807F0BBEFFD}" type="slidenum">
              <a:rPr lang="en-GB" smtClean="0"/>
              <a:t>10</a:t>
            </a:fld>
            <a:endParaRPr lang="en-GB"/>
          </a:p>
        </p:txBody>
      </p:sp>
      <p:pic>
        <p:nvPicPr>
          <p:cNvPr id="8" name="Picture 7">
            <a:extLst>
              <a:ext uri="{FF2B5EF4-FFF2-40B4-BE49-F238E27FC236}">
                <a16:creationId xmlns:a16="http://schemas.microsoft.com/office/drawing/2014/main" id="{2BCAECC5-2315-19E1-7221-B4D36617620C}"/>
              </a:ext>
            </a:extLst>
          </p:cNvPr>
          <p:cNvPicPr>
            <a:picLocks noChangeAspect="1"/>
          </p:cNvPicPr>
          <p:nvPr/>
        </p:nvPicPr>
        <p:blipFill>
          <a:blip r:embed="rId2"/>
          <a:stretch>
            <a:fillRect/>
          </a:stretch>
        </p:blipFill>
        <p:spPr>
          <a:xfrm>
            <a:off x="1534956" y="4229315"/>
            <a:ext cx="3793183" cy="1774332"/>
          </a:xfrm>
          <a:prstGeom prst="rect">
            <a:avLst/>
          </a:prstGeom>
        </p:spPr>
      </p:pic>
      <p:pic>
        <p:nvPicPr>
          <p:cNvPr id="10" name="Picture 9">
            <a:extLst>
              <a:ext uri="{FF2B5EF4-FFF2-40B4-BE49-F238E27FC236}">
                <a16:creationId xmlns:a16="http://schemas.microsoft.com/office/drawing/2014/main" id="{23E01017-E0E0-827F-1110-B76559F6B9E2}"/>
              </a:ext>
            </a:extLst>
          </p:cNvPr>
          <p:cNvPicPr>
            <a:picLocks noChangeAspect="1"/>
          </p:cNvPicPr>
          <p:nvPr/>
        </p:nvPicPr>
        <p:blipFill>
          <a:blip r:embed="rId3"/>
          <a:stretch>
            <a:fillRect/>
          </a:stretch>
        </p:blipFill>
        <p:spPr>
          <a:xfrm>
            <a:off x="5917619" y="4246968"/>
            <a:ext cx="5177101" cy="1739026"/>
          </a:xfrm>
          <a:prstGeom prst="rect">
            <a:avLst/>
          </a:prstGeom>
        </p:spPr>
      </p:pic>
    </p:spTree>
    <p:extLst>
      <p:ext uri="{BB962C8B-B14F-4D97-AF65-F5344CB8AC3E}">
        <p14:creationId xmlns:p14="http://schemas.microsoft.com/office/powerpoint/2010/main" val="4025395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369D-2941-951A-7232-0FD7662EE7DA}"/>
              </a:ext>
            </a:extLst>
          </p:cNvPr>
          <p:cNvSpPr>
            <a:spLocks noGrp="1"/>
          </p:cNvSpPr>
          <p:nvPr>
            <p:ph type="title"/>
          </p:nvPr>
        </p:nvSpPr>
        <p:spPr/>
        <p:txBody>
          <a:bodyPr/>
          <a:lstStyle/>
          <a:p>
            <a:r>
              <a:rPr lang="pt-PT" dirty="0">
                <a:solidFill>
                  <a:schemeClr val="tx1"/>
                </a:solidFill>
              </a:rPr>
              <a:t>Dificuldades</a:t>
            </a:r>
            <a:endParaRPr lang="en-US" dirty="0">
              <a:solidFill>
                <a:schemeClr val="tx1"/>
              </a:solidFill>
            </a:endParaRPr>
          </a:p>
        </p:txBody>
      </p:sp>
      <p:sp>
        <p:nvSpPr>
          <p:cNvPr id="3" name="Content Placeholder 2">
            <a:extLst>
              <a:ext uri="{FF2B5EF4-FFF2-40B4-BE49-F238E27FC236}">
                <a16:creationId xmlns:a16="http://schemas.microsoft.com/office/drawing/2014/main" id="{CC9FF448-0BCD-DB60-18F3-66DBF9E31DEA}"/>
              </a:ext>
            </a:extLst>
          </p:cNvPr>
          <p:cNvSpPr>
            <a:spLocks noGrp="1"/>
          </p:cNvSpPr>
          <p:nvPr>
            <p:ph idx="1"/>
          </p:nvPr>
        </p:nvSpPr>
        <p:spPr>
          <a:xfrm>
            <a:off x="1097280" y="1924864"/>
            <a:ext cx="10058400" cy="4023360"/>
          </a:xfrm>
        </p:spPr>
        <p:txBody>
          <a:bodyPr/>
          <a:lstStyle/>
          <a:p>
            <a:pPr>
              <a:buFont typeface="Arial" panose="020B0604020202020204" pitchFamily="34" charset="0"/>
              <a:buChar char="•"/>
            </a:pPr>
            <a:r>
              <a:rPr lang="pt-PT" dirty="0"/>
              <a:t> A principal dificuldade foi a organização inicial do projeto, pois visto que a nossa organização do projeto anterior não estava tão boa, decidimos mudar os métodos de fazer bastantes coisas;</a:t>
            </a:r>
          </a:p>
          <a:p>
            <a:pPr>
              <a:buFont typeface="Arial" panose="020B0604020202020204" pitchFamily="34" charset="0"/>
              <a:buChar char="•"/>
            </a:pPr>
            <a:r>
              <a:rPr lang="pt-PT" dirty="0"/>
              <a:t> Uma das nossas ideias era implementar um algoritmo </a:t>
            </a:r>
            <a:r>
              <a:rPr lang="pt-PT" dirty="0" err="1"/>
              <a:t>Dijkstra</a:t>
            </a:r>
            <a:r>
              <a:rPr lang="pt-PT" dirty="0"/>
              <a:t> para fornecermos realmente o melhor caminho, sendo esse o caminho que percorria menos distância e tinha menos voos mas acabamos por decidir mudar um pouco a abordagem, não usamos um </a:t>
            </a:r>
            <a:r>
              <a:rPr lang="pt-PT" dirty="0" err="1"/>
              <a:t>weighted</a:t>
            </a:r>
            <a:r>
              <a:rPr lang="pt-PT" dirty="0"/>
              <a:t> </a:t>
            </a:r>
            <a:r>
              <a:rPr lang="pt-PT" dirty="0" err="1"/>
              <a:t>graph</a:t>
            </a:r>
            <a:r>
              <a:rPr lang="pt-PT" dirty="0"/>
              <a:t>, então optamos por uma </a:t>
            </a:r>
            <a:r>
              <a:rPr lang="pt-PT"/>
              <a:t>solução mais simples;</a:t>
            </a:r>
            <a:endParaRPr lang="en-US" dirty="0"/>
          </a:p>
        </p:txBody>
      </p:sp>
      <p:sp>
        <p:nvSpPr>
          <p:cNvPr id="4" name="Slide Number Placeholder 3">
            <a:extLst>
              <a:ext uri="{FF2B5EF4-FFF2-40B4-BE49-F238E27FC236}">
                <a16:creationId xmlns:a16="http://schemas.microsoft.com/office/drawing/2014/main" id="{B239AEB0-EF72-A35C-516F-02D5D5066901}"/>
              </a:ext>
            </a:extLst>
          </p:cNvPr>
          <p:cNvSpPr>
            <a:spLocks noGrp="1"/>
          </p:cNvSpPr>
          <p:nvPr>
            <p:ph type="sldNum" sz="quarter" idx="12"/>
          </p:nvPr>
        </p:nvSpPr>
        <p:spPr/>
        <p:txBody>
          <a:bodyPr/>
          <a:lstStyle/>
          <a:p>
            <a:fld id="{CD8F7932-47C1-4054-8A4F-9807F0BBEFFD}" type="slidenum">
              <a:rPr lang="en-GB" smtClean="0"/>
              <a:t>11</a:t>
            </a:fld>
            <a:endParaRPr lang="en-GB"/>
          </a:p>
        </p:txBody>
      </p:sp>
    </p:spTree>
    <p:extLst>
      <p:ext uri="{BB962C8B-B14F-4D97-AF65-F5344CB8AC3E}">
        <p14:creationId xmlns:p14="http://schemas.microsoft.com/office/powerpoint/2010/main" val="3892084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369D-2941-951A-7232-0FD7662EE7DA}"/>
              </a:ext>
            </a:extLst>
          </p:cNvPr>
          <p:cNvSpPr>
            <a:spLocks noGrp="1"/>
          </p:cNvSpPr>
          <p:nvPr>
            <p:ph type="title"/>
          </p:nvPr>
        </p:nvSpPr>
        <p:spPr/>
        <p:txBody>
          <a:bodyPr/>
          <a:lstStyle/>
          <a:p>
            <a:r>
              <a:rPr lang="pt-PT" dirty="0">
                <a:solidFill>
                  <a:schemeClr val="tx1"/>
                </a:solidFill>
              </a:rPr>
              <a:t>Extras e Complexidades</a:t>
            </a:r>
            <a:endParaRPr lang="en-US" dirty="0">
              <a:solidFill>
                <a:schemeClr val="tx1"/>
              </a:solidFill>
            </a:endParaRPr>
          </a:p>
        </p:txBody>
      </p:sp>
      <p:sp>
        <p:nvSpPr>
          <p:cNvPr id="3" name="Content Placeholder 2">
            <a:extLst>
              <a:ext uri="{FF2B5EF4-FFF2-40B4-BE49-F238E27FC236}">
                <a16:creationId xmlns:a16="http://schemas.microsoft.com/office/drawing/2014/main" id="{CC9FF448-0BCD-DB60-18F3-66DBF9E31DEA}"/>
              </a:ext>
            </a:extLst>
          </p:cNvPr>
          <p:cNvSpPr>
            <a:spLocks noGrp="1"/>
          </p:cNvSpPr>
          <p:nvPr>
            <p:ph idx="1"/>
          </p:nvPr>
        </p:nvSpPr>
        <p:spPr>
          <a:xfrm>
            <a:off x="1097280" y="1863318"/>
            <a:ext cx="10058400" cy="4023360"/>
          </a:xfrm>
        </p:spPr>
        <p:txBody>
          <a:bodyPr/>
          <a:lstStyle/>
          <a:p>
            <a:pPr>
              <a:buFont typeface="Arial" panose="020B0604020202020204" pitchFamily="34" charset="0"/>
              <a:buChar char="•"/>
            </a:pPr>
            <a:r>
              <a:rPr lang="pt-PT" dirty="0"/>
              <a:t> Como extras implementamos a parte de </a:t>
            </a:r>
            <a:r>
              <a:rPr lang="pt-BR" dirty="0"/>
              <a:t>se caso existisse mais do que uma possibilidade com o menor número de voos, todas as opções são apresentadas, incluindo que companhias aéreas queremos usar;</a:t>
            </a:r>
          </a:p>
          <a:p>
            <a:pPr>
              <a:buFont typeface="Arial" panose="020B0604020202020204" pitchFamily="34" charset="0"/>
              <a:buChar char="•"/>
            </a:pPr>
            <a:r>
              <a:rPr lang="pt-BR" dirty="0"/>
              <a:t> Também como extra, em cada voo necessário para ir de um local para o outro, são sempre apresentadas todas as opções de companhia aerea com a qual podemos efetuar a deslocação;</a:t>
            </a:r>
          </a:p>
          <a:p>
            <a:pPr>
              <a:buFont typeface="Arial" panose="020B0604020202020204" pitchFamily="34" charset="0"/>
              <a:buChar char="•"/>
            </a:pPr>
            <a:r>
              <a:rPr lang="pt-BR" dirty="0"/>
              <a:t> As complexidades dos principais algoritmos, que estão maioritáriamente presentes nas classes Manager e Graph, estão presentes nos respetivos .h de cada classe.</a:t>
            </a:r>
            <a:endParaRPr lang="en-US" dirty="0"/>
          </a:p>
        </p:txBody>
      </p:sp>
      <p:sp>
        <p:nvSpPr>
          <p:cNvPr id="4" name="Slide Number Placeholder 3">
            <a:extLst>
              <a:ext uri="{FF2B5EF4-FFF2-40B4-BE49-F238E27FC236}">
                <a16:creationId xmlns:a16="http://schemas.microsoft.com/office/drawing/2014/main" id="{B239AEB0-EF72-A35C-516F-02D5D5066901}"/>
              </a:ext>
            </a:extLst>
          </p:cNvPr>
          <p:cNvSpPr>
            <a:spLocks noGrp="1"/>
          </p:cNvSpPr>
          <p:nvPr>
            <p:ph type="sldNum" sz="quarter" idx="12"/>
          </p:nvPr>
        </p:nvSpPr>
        <p:spPr/>
        <p:txBody>
          <a:bodyPr/>
          <a:lstStyle/>
          <a:p>
            <a:fld id="{CD8F7932-47C1-4054-8A4F-9807F0BBEFFD}" type="slidenum">
              <a:rPr lang="en-GB" smtClean="0"/>
              <a:t>12</a:t>
            </a:fld>
            <a:endParaRPr lang="en-GB"/>
          </a:p>
        </p:txBody>
      </p:sp>
    </p:spTree>
    <p:extLst>
      <p:ext uri="{BB962C8B-B14F-4D97-AF65-F5344CB8AC3E}">
        <p14:creationId xmlns:p14="http://schemas.microsoft.com/office/powerpoint/2010/main" val="217484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E38C-4656-6DBF-8308-4A530ECBCB0B}"/>
              </a:ext>
            </a:extLst>
          </p:cNvPr>
          <p:cNvSpPr>
            <a:spLocks noGrp="1"/>
          </p:cNvSpPr>
          <p:nvPr>
            <p:ph type="title"/>
          </p:nvPr>
        </p:nvSpPr>
        <p:spPr/>
        <p:txBody>
          <a:bodyPr/>
          <a:lstStyle/>
          <a:p>
            <a:r>
              <a:rPr lang="pt-PT" dirty="0">
                <a:solidFill>
                  <a:schemeClr val="tx1"/>
                </a:solidFill>
              </a:rPr>
              <a:t>Diagrama de Classes</a:t>
            </a:r>
            <a:endParaRPr lang="en-US" dirty="0">
              <a:solidFill>
                <a:schemeClr val="tx1"/>
              </a:solidFill>
            </a:endParaRPr>
          </a:p>
        </p:txBody>
      </p:sp>
      <p:pic>
        <p:nvPicPr>
          <p:cNvPr id="4" name="Imagem 4">
            <a:extLst>
              <a:ext uri="{FF2B5EF4-FFF2-40B4-BE49-F238E27FC236}">
                <a16:creationId xmlns:a16="http://schemas.microsoft.com/office/drawing/2014/main" id="{9991C979-EF24-BD4C-0F25-623CC4E20917}"/>
              </a:ext>
            </a:extLst>
          </p:cNvPr>
          <p:cNvPicPr>
            <a:picLocks noChangeAspect="1"/>
          </p:cNvPicPr>
          <p:nvPr/>
        </p:nvPicPr>
        <p:blipFill>
          <a:blip r:embed="rId2"/>
          <a:stretch>
            <a:fillRect/>
          </a:stretch>
        </p:blipFill>
        <p:spPr>
          <a:xfrm>
            <a:off x="2479431" y="1892299"/>
            <a:ext cx="7520408" cy="4417500"/>
          </a:xfrm>
          <a:prstGeom prst="rect">
            <a:avLst/>
          </a:prstGeom>
        </p:spPr>
      </p:pic>
      <p:sp>
        <p:nvSpPr>
          <p:cNvPr id="5" name="Slide Number Placeholder 4">
            <a:extLst>
              <a:ext uri="{FF2B5EF4-FFF2-40B4-BE49-F238E27FC236}">
                <a16:creationId xmlns:a16="http://schemas.microsoft.com/office/drawing/2014/main" id="{FB4CB0E8-907A-8397-BC72-2DFBF8049896}"/>
              </a:ext>
            </a:extLst>
          </p:cNvPr>
          <p:cNvSpPr>
            <a:spLocks noGrp="1"/>
          </p:cNvSpPr>
          <p:nvPr>
            <p:ph type="sldNum" sz="quarter" idx="12"/>
          </p:nvPr>
        </p:nvSpPr>
        <p:spPr/>
        <p:txBody>
          <a:bodyPr/>
          <a:lstStyle/>
          <a:p>
            <a:fld id="{CD8F7932-47C1-4054-8A4F-9807F0BBEFFD}" type="slidenum">
              <a:rPr lang="en-GB" smtClean="0"/>
              <a:t>2</a:t>
            </a:fld>
            <a:endParaRPr lang="en-GB"/>
          </a:p>
        </p:txBody>
      </p:sp>
    </p:spTree>
    <p:extLst>
      <p:ext uri="{BB962C8B-B14F-4D97-AF65-F5344CB8AC3E}">
        <p14:creationId xmlns:p14="http://schemas.microsoft.com/office/powerpoint/2010/main" val="2568077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B3CF33-0CE0-67F4-C5B2-5C4F6D3C0D24}"/>
              </a:ext>
            </a:extLst>
          </p:cNvPr>
          <p:cNvSpPr>
            <a:spLocks noGrp="1"/>
          </p:cNvSpPr>
          <p:nvPr>
            <p:ph type="title"/>
          </p:nvPr>
        </p:nvSpPr>
        <p:spPr/>
        <p:txBody>
          <a:bodyPr/>
          <a:lstStyle/>
          <a:p>
            <a:r>
              <a:rPr lang="pt-PT" dirty="0">
                <a:solidFill>
                  <a:schemeClr val="tx1"/>
                </a:solidFill>
              </a:rPr>
              <a:t>Leitura do </a:t>
            </a:r>
            <a:r>
              <a:rPr lang="pt-PT" dirty="0" err="1">
                <a:solidFill>
                  <a:schemeClr val="tx1"/>
                </a:solidFill>
              </a:rPr>
              <a:t>dataset</a:t>
            </a:r>
            <a:endParaRPr lang="en-GB" dirty="0">
              <a:solidFill>
                <a:schemeClr val="tx1"/>
              </a:solidFill>
            </a:endParaRPr>
          </a:p>
        </p:txBody>
      </p:sp>
      <p:sp>
        <p:nvSpPr>
          <p:cNvPr id="3" name="Marcador de Posição de Conteúdo 2">
            <a:extLst>
              <a:ext uri="{FF2B5EF4-FFF2-40B4-BE49-F238E27FC236}">
                <a16:creationId xmlns:a16="http://schemas.microsoft.com/office/drawing/2014/main" id="{994F48B0-1AB3-1F9C-A09A-57CA60B2E8E4}"/>
              </a:ext>
            </a:extLst>
          </p:cNvPr>
          <p:cNvSpPr>
            <a:spLocks noGrp="1"/>
          </p:cNvSpPr>
          <p:nvPr>
            <p:ph idx="1"/>
          </p:nvPr>
        </p:nvSpPr>
        <p:spPr>
          <a:xfrm>
            <a:off x="1097280" y="2009020"/>
            <a:ext cx="10058400" cy="4023360"/>
          </a:xfrm>
        </p:spPr>
        <p:txBody>
          <a:bodyPr/>
          <a:lstStyle/>
          <a:p>
            <a:pPr>
              <a:buFont typeface="Arial" panose="020B0604020202020204" pitchFamily="34" charset="0"/>
              <a:buChar char="•"/>
            </a:pPr>
            <a:r>
              <a:rPr lang="pt-PT" dirty="0"/>
              <a:t> Os ficheiros .</a:t>
            </a:r>
            <a:r>
              <a:rPr lang="pt-PT" dirty="0" err="1"/>
              <a:t>csv</a:t>
            </a:r>
            <a:r>
              <a:rPr lang="pt-PT" dirty="0"/>
              <a:t> do </a:t>
            </a:r>
            <a:r>
              <a:rPr lang="pt-PT" dirty="0" err="1"/>
              <a:t>dataset</a:t>
            </a:r>
            <a:r>
              <a:rPr lang="pt-PT" dirty="0"/>
              <a:t> devem ser colocados num diretório denominado “</a:t>
            </a:r>
            <a:r>
              <a:rPr lang="pt-PT" dirty="0" err="1"/>
              <a:t>resources</a:t>
            </a:r>
            <a:r>
              <a:rPr lang="pt-PT" dirty="0"/>
              <a:t>”;</a:t>
            </a:r>
          </a:p>
          <a:p>
            <a:pPr>
              <a:buFont typeface="Arial" panose="020B0604020202020204" pitchFamily="34" charset="0"/>
              <a:buChar char="•"/>
            </a:pPr>
            <a:r>
              <a:rPr lang="pt-PT" dirty="0"/>
              <a:t> A leitura dos ficheiros é realizada no construtor da classe Manager;</a:t>
            </a:r>
          </a:p>
          <a:p>
            <a:pPr>
              <a:buFont typeface="Arial" panose="020B0604020202020204" pitchFamily="34" charset="0"/>
              <a:buChar char="•"/>
            </a:pPr>
            <a:r>
              <a:rPr lang="pt-PT" dirty="0"/>
              <a:t> Na classe </a:t>
            </a:r>
            <a:r>
              <a:rPr lang="pt-PT" dirty="0" err="1"/>
              <a:t>Utils</a:t>
            </a:r>
            <a:r>
              <a:rPr lang="pt-PT" dirty="0"/>
              <a:t> criámos uma função </a:t>
            </a:r>
            <a:r>
              <a:rPr lang="pt-PT" dirty="0" err="1"/>
              <a:t>readCsv</a:t>
            </a:r>
            <a:r>
              <a:rPr lang="pt-PT" dirty="0"/>
              <a:t>() que lê os ficheiros .</a:t>
            </a:r>
            <a:r>
              <a:rPr lang="pt-PT" dirty="0" err="1"/>
              <a:t>csv</a:t>
            </a:r>
            <a:r>
              <a:rPr lang="pt-PT" dirty="0"/>
              <a:t>, retornando o seu conteúdo num vetor de </a:t>
            </a:r>
            <a:r>
              <a:rPr lang="pt-PT" dirty="0" err="1"/>
              <a:t>strings</a:t>
            </a:r>
            <a:r>
              <a:rPr lang="pt-PT" dirty="0"/>
              <a:t>;</a:t>
            </a:r>
          </a:p>
          <a:p>
            <a:pPr>
              <a:buFont typeface="Arial" panose="020B0604020202020204" pitchFamily="34" charset="0"/>
              <a:buChar char="•"/>
            </a:pPr>
            <a:r>
              <a:rPr lang="en-GB" dirty="0"/>
              <a:t> </a:t>
            </a:r>
            <a:r>
              <a:rPr lang="en-GB" dirty="0" err="1"/>
              <a:t>Em</a:t>
            </a:r>
            <a:r>
              <a:rPr lang="en-GB" dirty="0"/>
              <a:t> </a:t>
            </a:r>
            <a:r>
              <a:rPr lang="en-GB" dirty="0" err="1"/>
              <a:t>cada</a:t>
            </a:r>
            <a:r>
              <a:rPr lang="en-GB" dirty="0"/>
              <a:t> </a:t>
            </a:r>
            <a:r>
              <a:rPr lang="en-GB" dirty="0" err="1"/>
              <a:t>uma</a:t>
            </a:r>
            <a:r>
              <a:rPr lang="en-GB" dirty="0"/>
              <a:t> das classes Airport, Flight e Airline </a:t>
            </a:r>
            <a:r>
              <a:rPr lang="en-GB" dirty="0" err="1"/>
              <a:t>criámos</a:t>
            </a:r>
            <a:r>
              <a:rPr lang="en-GB" dirty="0"/>
              <a:t> um </a:t>
            </a:r>
            <a:r>
              <a:rPr lang="en-GB" dirty="0" err="1"/>
              <a:t>método</a:t>
            </a:r>
            <a:r>
              <a:rPr lang="en-GB" dirty="0"/>
              <a:t> </a:t>
            </a:r>
            <a:r>
              <a:rPr lang="en-GB" dirty="0" err="1"/>
              <a:t>readLine</a:t>
            </a:r>
            <a:r>
              <a:rPr lang="en-GB" dirty="0"/>
              <a:t>() que </a:t>
            </a:r>
            <a:r>
              <a:rPr lang="en-GB" dirty="0" err="1"/>
              <a:t>lê</a:t>
            </a:r>
            <a:r>
              <a:rPr lang="en-GB" dirty="0"/>
              <a:t> </a:t>
            </a:r>
            <a:r>
              <a:rPr lang="en-GB" dirty="0" err="1"/>
              <a:t>cada</a:t>
            </a:r>
            <a:r>
              <a:rPr lang="en-GB" dirty="0"/>
              <a:t> </a:t>
            </a:r>
            <a:r>
              <a:rPr lang="en-GB" dirty="0" err="1"/>
              <a:t>linha</a:t>
            </a:r>
            <a:r>
              <a:rPr lang="en-GB" dirty="0"/>
              <a:t> do </a:t>
            </a:r>
            <a:r>
              <a:rPr lang="en-GB" dirty="0" err="1"/>
              <a:t>ficheiro</a:t>
            </a:r>
            <a:r>
              <a:rPr lang="en-GB" dirty="0"/>
              <a:t> .csv </a:t>
            </a:r>
            <a:r>
              <a:rPr lang="en-GB" dirty="0" err="1"/>
              <a:t>correspondente</a:t>
            </a:r>
            <a:r>
              <a:rPr lang="en-GB" dirty="0"/>
              <a:t>. Por </a:t>
            </a:r>
            <a:r>
              <a:rPr lang="en-GB" dirty="0" err="1"/>
              <a:t>exemplo</a:t>
            </a:r>
            <a:r>
              <a:rPr lang="en-GB" dirty="0"/>
              <a:t>, a </a:t>
            </a:r>
            <a:r>
              <a:rPr lang="en-GB" dirty="0" err="1"/>
              <a:t>classe</a:t>
            </a:r>
            <a:r>
              <a:rPr lang="en-GB" dirty="0"/>
              <a:t> </a:t>
            </a:r>
            <a:r>
              <a:rPr lang="en-GB" dirty="0" err="1"/>
              <a:t>Aiport</a:t>
            </a:r>
            <a:r>
              <a:rPr lang="en-GB" dirty="0"/>
              <a:t> </a:t>
            </a:r>
            <a:r>
              <a:rPr lang="en-GB" dirty="0" err="1"/>
              <a:t>tem</a:t>
            </a:r>
            <a:r>
              <a:rPr lang="en-GB" dirty="0"/>
              <a:t> um </a:t>
            </a:r>
            <a:r>
              <a:rPr lang="en-GB" dirty="0" err="1"/>
              <a:t>método</a:t>
            </a:r>
            <a:r>
              <a:rPr lang="en-GB" dirty="0"/>
              <a:t> </a:t>
            </a:r>
            <a:r>
              <a:rPr lang="en-GB" dirty="0" err="1"/>
              <a:t>readLine</a:t>
            </a:r>
            <a:r>
              <a:rPr lang="en-GB" dirty="0"/>
              <a:t>() que le </a:t>
            </a:r>
            <a:r>
              <a:rPr lang="en-GB" dirty="0" err="1"/>
              <a:t>uma</a:t>
            </a:r>
            <a:r>
              <a:rPr lang="en-GB" dirty="0"/>
              <a:t> </a:t>
            </a:r>
            <a:r>
              <a:rPr lang="en-GB" dirty="0" err="1"/>
              <a:t>linha</a:t>
            </a:r>
            <a:r>
              <a:rPr lang="en-GB" dirty="0"/>
              <a:t> do </a:t>
            </a:r>
            <a:r>
              <a:rPr lang="en-GB" dirty="0" err="1"/>
              <a:t>ficheiro</a:t>
            </a:r>
            <a:r>
              <a:rPr lang="en-GB" dirty="0"/>
              <a:t> airports.csv e </a:t>
            </a:r>
            <a:r>
              <a:rPr lang="en-GB" dirty="0" err="1"/>
              <a:t>cria</a:t>
            </a:r>
            <a:r>
              <a:rPr lang="en-GB" dirty="0"/>
              <a:t> um </a:t>
            </a:r>
            <a:r>
              <a:rPr lang="en-GB" dirty="0" err="1"/>
              <a:t>objeto</a:t>
            </a:r>
            <a:r>
              <a:rPr lang="en-GB" dirty="0"/>
              <a:t> dessa </a:t>
            </a:r>
            <a:r>
              <a:rPr lang="en-GB" dirty="0" err="1"/>
              <a:t>classe</a:t>
            </a:r>
            <a:r>
              <a:rPr lang="en-GB" dirty="0"/>
              <a:t>;</a:t>
            </a:r>
          </a:p>
          <a:p>
            <a:pPr>
              <a:buFont typeface="Arial" panose="020B0604020202020204" pitchFamily="34" charset="0"/>
              <a:buChar char="•"/>
            </a:pPr>
            <a:r>
              <a:rPr lang="pt-PT" dirty="0"/>
              <a:t> No construtor da classe começamos por ler cada um dos 3 ficheiros </a:t>
            </a:r>
            <a:r>
              <a:rPr lang="pt-PT" dirty="0" err="1"/>
              <a:t>csv</a:t>
            </a:r>
            <a:r>
              <a:rPr lang="pt-PT" dirty="0"/>
              <a:t> com o </a:t>
            </a:r>
            <a:r>
              <a:rPr lang="pt-PT" dirty="0" err="1"/>
              <a:t>readCsv</a:t>
            </a:r>
            <a:r>
              <a:rPr lang="pt-PT" dirty="0"/>
              <a:t>() e depois lemos cada linha de cada um desses ficheiros com o </a:t>
            </a:r>
            <a:r>
              <a:rPr lang="pt-PT" dirty="0" err="1"/>
              <a:t>readLine</a:t>
            </a:r>
            <a:r>
              <a:rPr lang="pt-PT" dirty="0"/>
              <a:t>() da classe correspondente.</a:t>
            </a:r>
          </a:p>
          <a:p>
            <a:pPr marL="0" indent="0">
              <a:buNone/>
            </a:pPr>
            <a:endParaRPr lang="en-GB" dirty="0"/>
          </a:p>
        </p:txBody>
      </p:sp>
      <p:sp>
        <p:nvSpPr>
          <p:cNvPr id="4" name="Slide Number Placeholder 3">
            <a:extLst>
              <a:ext uri="{FF2B5EF4-FFF2-40B4-BE49-F238E27FC236}">
                <a16:creationId xmlns:a16="http://schemas.microsoft.com/office/drawing/2014/main" id="{6864F6A3-45D9-D34D-1F1F-4F2970B46528}"/>
              </a:ext>
            </a:extLst>
          </p:cNvPr>
          <p:cNvSpPr>
            <a:spLocks noGrp="1"/>
          </p:cNvSpPr>
          <p:nvPr>
            <p:ph type="sldNum" sz="quarter" idx="12"/>
          </p:nvPr>
        </p:nvSpPr>
        <p:spPr/>
        <p:txBody>
          <a:bodyPr/>
          <a:lstStyle/>
          <a:p>
            <a:fld id="{CD8F7932-47C1-4054-8A4F-9807F0BBEFFD}" type="slidenum">
              <a:rPr lang="en-GB" smtClean="0"/>
              <a:t>3</a:t>
            </a:fld>
            <a:endParaRPr lang="en-GB"/>
          </a:p>
        </p:txBody>
      </p:sp>
    </p:spTree>
    <p:extLst>
      <p:ext uri="{BB962C8B-B14F-4D97-AF65-F5344CB8AC3E}">
        <p14:creationId xmlns:p14="http://schemas.microsoft.com/office/powerpoint/2010/main" val="173394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EEE3-3F63-2A33-F1EE-496B9F5D572D}"/>
              </a:ext>
            </a:extLst>
          </p:cNvPr>
          <p:cNvSpPr>
            <a:spLocks noGrp="1"/>
          </p:cNvSpPr>
          <p:nvPr>
            <p:ph type="title"/>
          </p:nvPr>
        </p:nvSpPr>
        <p:spPr/>
        <p:txBody>
          <a:bodyPr/>
          <a:lstStyle/>
          <a:p>
            <a:r>
              <a:rPr lang="pt-PT" dirty="0">
                <a:solidFill>
                  <a:schemeClr val="tx1"/>
                </a:solidFill>
              </a:rPr>
              <a:t>Representação do </a:t>
            </a:r>
            <a:r>
              <a:rPr lang="pt-PT" dirty="0" err="1">
                <a:solidFill>
                  <a:schemeClr val="tx1"/>
                </a:solidFill>
              </a:rPr>
              <a:t>dataset</a:t>
            </a:r>
            <a:endParaRPr lang="en-US" dirty="0">
              <a:solidFill>
                <a:schemeClr val="tx1"/>
              </a:solidFill>
            </a:endParaRPr>
          </a:p>
        </p:txBody>
      </p:sp>
      <p:sp>
        <p:nvSpPr>
          <p:cNvPr id="3" name="Content Placeholder 2">
            <a:extLst>
              <a:ext uri="{FF2B5EF4-FFF2-40B4-BE49-F238E27FC236}">
                <a16:creationId xmlns:a16="http://schemas.microsoft.com/office/drawing/2014/main" id="{828C0125-B953-3FEB-C4BC-2F7A2A91E3B9}"/>
              </a:ext>
            </a:extLst>
          </p:cNvPr>
          <p:cNvSpPr>
            <a:spLocks noGrp="1"/>
          </p:cNvSpPr>
          <p:nvPr>
            <p:ph idx="1"/>
          </p:nvPr>
        </p:nvSpPr>
        <p:spPr/>
        <p:txBody>
          <a:bodyPr/>
          <a:lstStyle/>
          <a:p>
            <a:pPr>
              <a:buFont typeface="Arial" panose="020B0604020202020204" pitchFamily="34" charset="0"/>
              <a:buChar char="•"/>
            </a:pPr>
            <a:r>
              <a:rPr lang="pt-PT" dirty="0"/>
              <a:t> O </a:t>
            </a:r>
            <a:r>
              <a:rPr lang="pt-PT" dirty="0" err="1"/>
              <a:t>dataset</a:t>
            </a:r>
            <a:r>
              <a:rPr lang="pt-PT" dirty="0"/>
              <a:t> dado é representado por um </a:t>
            </a:r>
            <a:r>
              <a:rPr lang="pt-PT" dirty="0" err="1"/>
              <a:t>graph</a:t>
            </a:r>
            <a:r>
              <a:rPr lang="pt-PT" dirty="0"/>
              <a:t> direcionado, na classe Manager;</a:t>
            </a:r>
          </a:p>
          <a:p>
            <a:pPr>
              <a:buFont typeface="Arial" panose="020B0604020202020204" pitchFamily="34" charset="0"/>
              <a:buChar char="•"/>
            </a:pPr>
            <a:r>
              <a:rPr lang="pt-PT" dirty="0"/>
              <a:t> Todos os vértices do </a:t>
            </a:r>
            <a:r>
              <a:rPr lang="pt-PT" dirty="0" err="1"/>
              <a:t>graph</a:t>
            </a:r>
            <a:r>
              <a:rPr lang="pt-PT" dirty="0"/>
              <a:t> estão representados num </a:t>
            </a:r>
            <a:r>
              <a:rPr lang="pt-PT" dirty="0" err="1"/>
              <a:t>unordered_map</a:t>
            </a:r>
            <a:r>
              <a:rPr lang="pt-PT" dirty="0"/>
              <a:t> (que é um atributo do </a:t>
            </a:r>
            <a:r>
              <a:rPr lang="pt-PT" dirty="0" err="1"/>
              <a:t>graph</a:t>
            </a:r>
            <a:r>
              <a:rPr lang="pt-PT" dirty="0"/>
              <a:t>) em que a key corresponde ao código de um aeroporto e o </a:t>
            </a:r>
            <a:r>
              <a:rPr lang="pt-PT" dirty="0" err="1"/>
              <a:t>value</a:t>
            </a:r>
            <a:r>
              <a:rPr lang="pt-PT" dirty="0"/>
              <a:t> corresponde a um node (</a:t>
            </a:r>
            <a:r>
              <a:rPr lang="pt-PT" dirty="0" err="1"/>
              <a:t>struct</a:t>
            </a:r>
            <a:r>
              <a:rPr lang="pt-PT" dirty="0"/>
              <a:t> Node presente em </a:t>
            </a:r>
            <a:r>
              <a:rPr lang="pt-PT" dirty="0" err="1"/>
              <a:t>Graph</a:t>
            </a:r>
            <a:r>
              <a:rPr lang="pt-PT" dirty="0"/>
              <a:t>);</a:t>
            </a:r>
          </a:p>
          <a:p>
            <a:pPr>
              <a:buFont typeface="Arial" panose="020B0604020202020204" pitchFamily="34" charset="0"/>
              <a:buChar char="•"/>
            </a:pPr>
            <a:r>
              <a:rPr lang="en-US" dirty="0"/>
              <a:t> </a:t>
            </a:r>
            <a:r>
              <a:rPr lang="en-US" dirty="0" err="1"/>
              <a:t>Cada</a:t>
            </a:r>
            <a:r>
              <a:rPr lang="en-US" dirty="0"/>
              <a:t> </a:t>
            </a:r>
            <a:r>
              <a:rPr lang="en-US" dirty="0" err="1"/>
              <a:t>nó</a:t>
            </a:r>
            <a:r>
              <a:rPr lang="en-US" dirty="0"/>
              <a:t> </a:t>
            </a:r>
            <a:r>
              <a:rPr lang="en-US" dirty="0" err="1"/>
              <a:t>apresenta</a:t>
            </a:r>
            <a:r>
              <a:rPr lang="en-US" dirty="0"/>
              <a:t> um pointer para um Aeroporto, </a:t>
            </a:r>
            <a:r>
              <a:rPr lang="en-US" dirty="0" err="1"/>
              <a:t>uma</a:t>
            </a:r>
            <a:r>
              <a:rPr lang="en-US" dirty="0"/>
              <a:t> </a:t>
            </a:r>
            <a:r>
              <a:rPr lang="en-US" dirty="0" err="1"/>
              <a:t>lista</a:t>
            </a:r>
            <a:r>
              <a:rPr lang="en-US" dirty="0"/>
              <a:t> de </a:t>
            </a:r>
            <a:r>
              <a:rPr lang="en-US" dirty="0" err="1"/>
              <a:t>arestas</a:t>
            </a:r>
            <a:r>
              <a:rPr lang="en-US" dirty="0"/>
              <a:t>, que </a:t>
            </a:r>
            <a:r>
              <a:rPr lang="en-US" dirty="0" err="1"/>
              <a:t>representam</a:t>
            </a:r>
            <a:r>
              <a:rPr lang="en-US" dirty="0"/>
              <a:t> </a:t>
            </a:r>
            <a:r>
              <a:rPr lang="en-US" dirty="0" err="1"/>
              <a:t>os</a:t>
            </a:r>
            <a:r>
              <a:rPr lang="en-US" dirty="0"/>
              <a:t> </a:t>
            </a:r>
            <a:r>
              <a:rPr lang="en-US" dirty="0" err="1"/>
              <a:t>voos</a:t>
            </a:r>
            <a:r>
              <a:rPr lang="en-US" dirty="0"/>
              <a:t> a </a:t>
            </a:r>
            <a:r>
              <a:rPr lang="en-US" dirty="0" err="1"/>
              <a:t>partir</a:t>
            </a:r>
            <a:r>
              <a:rPr lang="en-US" dirty="0"/>
              <a:t> </a:t>
            </a:r>
            <a:r>
              <a:rPr lang="en-US" dirty="0" err="1"/>
              <a:t>desse</a:t>
            </a:r>
            <a:r>
              <a:rPr lang="en-US" dirty="0"/>
              <a:t> Aeroporto, </a:t>
            </a:r>
            <a:r>
              <a:rPr lang="en-US" dirty="0" err="1"/>
              <a:t>uma</a:t>
            </a:r>
            <a:r>
              <a:rPr lang="en-US" dirty="0"/>
              <a:t> </a:t>
            </a:r>
            <a:r>
              <a:rPr lang="en-US" dirty="0" err="1"/>
              <a:t>variável</a:t>
            </a:r>
            <a:r>
              <a:rPr lang="en-US" dirty="0"/>
              <a:t> do </a:t>
            </a:r>
            <a:r>
              <a:rPr lang="en-US" dirty="0" err="1"/>
              <a:t>tipo</a:t>
            </a:r>
            <a:r>
              <a:rPr lang="en-US" dirty="0"/>
              <a:t> bool “visited” e </a:t>
            </a:r>
            <a:r>
              <a:rPr lang="en-US" dirty="0" err="1"/>
              <a:t>ainda</a:t>
            </a:r>
            <a:r>
              <a:rPr lang="en-US" dirty="0"/>
              <a:t> </a:t>
            </a:r>
            <a:r>
              <a:rPr lang="en-US" dirty="0" err="1"/>
              <a:t>uma</a:t>
            </a:r>
            <a:r>
              <a:rPr lang="en-US" dirty="0"/>
              <a:t> </a:t>
            </a:r>
            <a:r>
              <a:rPr lang="en-US" dirty="0" err="1"/>
              <a:t>variável</a:t>
            </a:r>
            <a:r>
              <a:rPr lang="en-US" dirty="0"/>
              <a:t> do </a:t>
            </a:r>
            <a:r>
              <a:rPr lang="en-US" dirty="0" err="1"/>
              <a:t>tipo</a:t>
            </a:r>
            <a:r>
              <a:rPr lang="en-US" dirty="0"/>
              <a:t> </a:t>
            </a:r>
            <a:r>
              <a:rPr lang="en-US" dirty="0" err="1"/>
              <a:t>inteiro</a:t>
            </a:r>
            <a:r>
              <a:rPr lang="en-US" dirty="0"/>
              <a:t> “</a:t>
            </a:r>
            <a:r>
              <a:rPr lang="en-US" dirty="0" err="1"/>
              <a:t>dist</a:t>
            </a:r>
            <a:r>
              <a:rPr lang="en-US" dirty="0"/>
              <a:t>”;</a:t>
            </a:r>
          </a:p>
          <a:p>
            <a:pPr>
              <a:buFont typeface="Arial" panose="020B0604020202020204" pitchFamily="34" charset="0"/>
              <a:buChar char="•"/>
            </a:pPr>
            <a:r>
              <a:rPr lang="en-US" dirty="0"/>
              <a:t> </a:t>
            </a:r>
            <a:r>
              <a:rPr lang="en-US" dirty="0" err="1"/>
              <a:t>Cada</a:t>
            </a:r>
            <a:r>
              <a:rPr lang="en-US" dirty="0"/>
              <a:t> </a:t>
            </a:r>
            <a:r>
              <a:rPr lang="en-US" dirty="0" err="1"/>
              <a:t>aresta</a:t>
            </a:r>
            <a:r>
              <a:rPr lang="en-US" dirty="0"/>
              <a:t> </a:t>
            </a:r>
            <a:r>
              <a:rPr lang="en-US" dirty="0" err="1"/>
              <a:t>representa</a:t>
            </a:r>
            <a:r>
              <a:rPr lang="en-US" dirty="0"/>
              <a:t> um </a:t>
            </a:r>
            <a:r>
              <a:rPr lang="en-US" dirty="0" err="1"/>
              <a:t>voo</a:t>
            </a:r>
            <a:r>
              <a:rPr lang="en-US" dirty="0"/>
              <a:t> e </a:t>
            </a:r>
            <a:r>
              <a:rPr lang="en-US" dirty="0" err="1"/>
              <a:t>tem</a:t>
            </a:r>
            <a:r>
              <a:rPr lang="en-US" dirty="0"/>
              <a:t> </a:t>
            </a:r>
            <a:r>
              <a:rPr lang="en-US" dirty="0" err="1"/>
              <a:t>uma</a:t>
            </a:r>
            <a:r>
              <a:rPr lang="en-US" dirty="0"/>
              <a:t> </a:t>
            </a:r>
            <a:r>
              <a:rPr lang="en-US" dirty="0" err="1"/>
              <a:t>variável</a:t>
            </a:r>
            <a:r>
              <a:rPr lang="en-US" dirty="0"/>
              <a:t> “</a:t>
            </a:r>
            <a:r>
              <a:rPr lang="en-US" dirty="0" err="1"/>
              <a:t>dest</a:t>
            </a:r>
            <a:r>
              <a:rPr lang="en-US" dirty="0"/>
              <a:t>”, que </a:t>
            </a:r>
            <a:r>
              <a:rPr lang="en-US" dirty="0" err="1"/>
              <a:t>guarda</a:t>
            </a:r>
            <a:r>
              <a:rPr lang="en-US" dirty="0"/>
              <a:t> o node de </a:t>
            </a:r>
            <a:r>
              <a:rPr lang="en-US" dirty="0" err="1"/>
              <a:t>destino</a:t>
            </a:r>
            <a:r>
              <a:rPr lang="en-US" dirty="0"/>
              <a:t> do </a:t>
            </a:r>
            <a:r>
              <a:rPr lang="en-US" dirty="0" err="1"/>
              <a:t>voo</a:t>
            </a:r>
            <a:r>
              <a:rPr lang="en-US" dirty="0"/>
              <a:t>, </a:t>
            </a:r>
            <a:r>
              <a:rPr lang="en-US" dirty="0" err="1"/>
              <a:t>uma</a:t>
            </a:r>
            <a:r>
              <a:rPr lang="en-US" dirty="0"/>
              <a:t> </a:t>
            </a:r>
            <a:r>
              <a:rPr lang="en-US" dirty="0" err="1"/>
              <a:t>varável</a:t>
            </a:r>
            <a:r>
              <a:rPr lang="en-US" dirty="0"/>
              <a:t> “</a:t>
            </a:r>
            <a:r>
              <a:rPr lang="en-US" dirty="0" err="1"/>
              <a:t>airlineCode</a:t>
            </a:r>
            <a:r>
              <a:rPr lang="en-US" dirty="0"/>
              <a:t>” que </a:t>
            </a:r>
            <a:r>
              <a:rPr lang="en-US" dirty="0" err="1"/>
              <a:t>guarda</a:t>
            </a:r>
            <a:r>
              <a:rPr lang="en-US" dirty="0"/>
              <a:t> a </a:t>
            </a:r>
            <a:r>
              <a:rPr lang="en-US" dirty="0" err="1"/>
              <a:t>companhia</a:t>
            </a:r>
            <a:r>
              <a:rPr lang="en-US" dirty="0"/>
              <a:t> </a:t>
            </a:r>
            <a:r>
              <a:rPr lang="en-US" dirty="0" err="1"/>
              <a:t>na</a:t>
            </a:r>
            <a:r>
              <a:rPr lang="en-US" dirty="0"/>
              <a:t> qual o </a:t>
            </a:r>
            <a:r>
              <a:rPr lang="en-US" dirty="0" err="1"/>
              <a:t>voo</a:t>
            </a:r>
            <a:r>
              <a:rPr lang="en-US" dirty="0"/>
              <a:t> </a:t>
            </a:r>
            <a:r>
              <a:rPr lang="en-US" dirty="0" err="1"/>
              <a:t>foi</a:t>
            </a:r>
            <a:r>
              <a:rPr lang="en-US" dirty="0"/>
              <a:t> </a:t>
            </a:r>
            <a:r>
              <a:rPr lang="en-US" dirty="0" err="1"/>
              <a:t>realizado</a:t>
            </a:r>
            <a:r>
              <a:rPr lang="en-US" dirty="0"/>
              <a:t> e </a:t>
            </a:r>
            <a:r>
              <a:rPr lang="en-US" dirty="0" err="1"/>
              <a:t>uma</a:t>
            </a:r>
            <a:r>
              <a:rPr lang="en-US" dirty="0"/>
              <a:t> </a:t>
            </a:r>
            <a:r>
              <a:rPr lang="en-US" dirty="0" err="1"/>
              <a:t>variável</a:t>
            </a:r>
            <a:r>
              <a:rPr lang="en-US" dirty="0"/>
              <a:t> “distance” que </a:t>
            </a:r>
            <a:r>
              <a:rPr lang="en-US" dirty="0" err="1"/>
              <a:t>representa</a:t>
            </a:r>
            <a:r>
              <a:rPr lang="en-US" dirty="0"/>
              <a:t> a </a:t>
            </a:r>
            <a:r>
              <a:rPr lang="en-US" dirty="0" err="1"/>
              <a:t>distancia</a:t>
            </a:r>
            <a:r>
              <a:rPr lang="en-US" dirty="0"/>
              <a:t> real entre </a:t>
            </a:r>
            <a:r>
              <a:rPr lang="en-US" dirty="0" err="1"/>
              <a:t>dois</a:t>
            </a:r>
            <a:r>
              <a:rPr lang="en-US" dirty="0"/>
              <a:t> nodes, </a:t>
            </a:r>
            <a:r>
              <a:rPr lang="en-US" dirty="0" err="1"/>
              <a:t>ou</a:t>
            </a:r>
            <a:r>
              <a:rPr lang="en-US" dirty="0"/>
              <a:t> </a:t>
            </a:r>
            <a:r>
              <a:rPr lang="en-US" dirty="0" err="1"/>
              <a:t>seja</a:t>
            </a:r>
            <a:r>
              <a:rPr lang="en-US" dirty="0"/>
              <a:t>, de </a:t>
            </a:r>
            <a:r>
              <a:rPr lang="en-US" dirty="0" err="1"/>
              <a:t>maneira</a:t>
            </a:r>
            <a:r>
              <a:rPr lang="en-US" dirty="0"/>
              <a:t> </a:t>
            </a:r>
            <a:r>
              <a:rPr lang="en-US" dirty="0" err="1"/>
              <a:t>simplificada</a:t>
            </a:r>
            <a:r>
              <a:rPr lang="en-US" dirty="0"/>
              <a:t>, a </a:t>
            </a:r>
            <a:r>
              <a:rPr lang="en-US" dirty="0" err="1"/>
              <a:t>distancia</a:t>
            </a:r>
            <a:r>
              <a:rPr lang="en-US" dirty="0"/>
              <a:t> entre </a:t>
            </a:r>
            <a:r>
              <a:rPr lang="en-US" dirty="0" err="1"/>
              <a:t>dois</a:t>
            </a:r>
            <a:r>
              <a:rPr lang="en-US" dirty="0"/>
              <a:t> </a:t>
            </a:r>
            <a:r>
              <a:rPr lang="en-US" dirty="0" err="1"/>
              <a:t>aeroportos</a:t>
            </a:r>
            <a:r>
              <a:rPr lang="en-US" dirty="0"/>
              <a:t>.</a:t>
            </a:r>
          </a:p>
        </p:txBody>
      </p:sp>
      <p:sp>
        <p:nvSpPr>
          <p:cNvPr id="4" name="Slide Number Placeholder 3">
            <a:extLst>
              <a:ext uri="{FF2B5EF4-FFF2-40B4-BE49-F238E27FC236}">
                <a16:creationId xmlns:a16="http://schemas.microsoft.com/office/drawing/2014/main" id="{71AF6B02-5505-4EE6-72CD-E21F98A37436}"/>
              </a:ext>
            </a:extLst>
          </p:cNvPr>
          <p:cNvSpPr>
            <a:spLocks noGrp="1"/>
          </p:cNvSpPr>
          <p:nvPr>
            <p:ph type="sldNum" sz="quarter" idx="12"/>
          </p:nvPr>
        </p:nvSpPr>
        <p:spPr/>
        <p:txBody>
          <a:bodyPr/>
          <a:lstStyle/>
          <a:p>
            <a:fld id="{CD8F7932-47C1-4054-8A4F-9807F0BBEFFD}" type="slidenum">
              <a:rPr lang="en-GB" smtClean="0"/>
              <a:t>4</a:t>
            </a:fld>
            <a:endParaRPr lang="en-GB"/>
          </a:p>
        </p:txBody>
      </p:sp>
    </p:spTree>
    <p:extLst>
      <p:ext uri="{BB962C8B-B14F-4D97-AF65-F5344CB8AC3E}">
        <p14:creationId xmlns:p14="http://schemas.microsoft.com/office/powerpoint/2010/main" val="124348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9E01F-6774-C7AA-C69F-9D7A49F85F3B}"/>
              </a:ext>
            </a:extLst>
          </p:cNvPr>
          <p:cNvSpPr>
            <a:spLocks noGrp="1"/>
          </p:cNvSpPr>
          <p:nvPr>
            <p:ph type="title"/>
          </p:nvPr>
        </p:nvSpPr>
        <p:spPr/>
        <p:txBody>
          <a:bodyPr/>
          <a:lstStyle/>
          <a:p>
            <a:r>
              <a:rPr lang="pt-PT" dirty="0" err="1">
                <a:solidFill>
                  <a:schemeClr val="tx1"/>
                </a:solidFill>
              </a:rPr>
              <a:t>Graph</a:t>
            </a:r>
            <a:r>
              <a:rPr lang="pt-PT" dirty="0">
                <a:solidFill>
                  <a:schemeClr val="tx1"/>
                </a:solidFill>
              </a:rPr>
              <a:t> </a:t>
            </a:r>
            <a:r>
              <a:rPr lang="pt-PT" sz="2000" dirty="0">
                <a:solidFill>
                  <a:schemeClr val="tx1"/>
                </a:solidFill>
              </a:rPr>
              <a:t>(gerado com </a:t>
            </a:r>
            <a:r>
              <a:rPr lang="pt-PT" sz="2000" dirty="0" err="1">
                <a:solidFill>
                  <a:schemeClr val="tx1"/>
                </a:solidFill>
              </a:rPr>
              <a:t>Gephi</a:t>
            </a:r>
            <a:r>
              <a:rPr lang="pt-PT" sz="2000" dirty="0">
                <a:solidFill>
                  <a:schemeClr val="tx1"/>
                </a:solidFill>
              </a:rPr>
              <a:t>)</a:t>
            </a:r>
            <a:endParaRPr lang="en-US" sz="2000" dirty="0">
              <a:solidFill>
                <a:schemeClr val="tx1"/>
              </a:solidFill>
            </a:endParaRPr>
          </a:p>
        </p:txBody>
      </p:sp>
      <p:sp>
        <p:nvSpPr>
          <p:cNvPr id="4" name="Slide Number Placeholder 3">
            <a:extLst>
              <a:ext uri="{FF2B5EF4-FFF2-40B4-BE49-F238E27FC236}">
                <a16:creationId xmlns:a16="http://schemas.microsoft.com/office/drawing/2014/main" id="{6E684681-3287-7792-BB55-B50CC57842DE}"/>
              </a:ext>
            </a:extLst>
          </p:cNvPr>
          <p:cNvSpPr>
            <a:spLocks noGrp="1"/>
          </p:cNvSpPr>
          <p:nvPr>
            <p:ph type="sldNum" sz="quarter" idx="12"/>
          </p:nvPr>
        </p:nvSpPr>
        <p:spPr/>
        <p:txBody>
          <a:bodyPr/>
          <a:lstStyle/>
          <a:p>
            <a:fld id="{CD8F7932-47C1-4054-8A4F-9807F0BBEFFD}" type="slidenum">
              <a:rPr lang="en-GB" smtClean="0"/>
              <a:t>5</a:t>
            </a:fld>
            <a:endParaRPr lang="en-GB"/>
          </a:p>
        </p:txBody>
      </p:sp>
      <p:pic>
        <p:nvPicPr>
          <p:cNvPr id="1026" name="Picture 2">
            <a:extLst>
              <a:ext uri="{FF2B5EF4-FFF2-40B4-BE49-F238E27FC236}">
                <a16:creationId xmlns:a16="http://schemas.microsoft.com/office/drawing/2014/main" id="{E13C2C6B-4194-777E-1059-BC754091D61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4908" t="15546" r="19527" b="35722"/>
          <a:stretch/>
        </p:blipFill>
        <p:spPr bwMode="auto">
          <a:xfrm>
            <a:off x="2060086" y="1846387"/>
            <a:ext cx="7917774" cy="4413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159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369D-2941-951A-7232-0FD7662EE7DA}"/>
              </a:ext>
            </a:extLst>
          </p:cNvPr>
          <p:cNvSpPr>
            <a:spLocks noGrp="1"/>
          </p:cNvSpPr>
          <p:nvPr>
            <p:ph type="title"/>
          </p:nvPr>
        </p:nvSpPr>
        <p:spPr/>
        <p:txBody>
          <a:bodyPr/>
          <a:lstStyle/>
          <a:p>
            <a:r>
              <a:rPr lang="pt-PT" dirty="0">
                <a:solidFill>
                  <a:schemeClr val="tx1"/>
                </a:solidFill>
              </a:rPr>
              <a:t>Funcionalidades</a:t>
            </a:r>
            <a:endParaRPr lang="en-US" dirty="0">
              <a:solidFill>
                <a:schemeClr val="tx1"/>
              </a:solidFill>
            </a:endParaRPr>
          </a:p>
        </p:txBody>
      </p:sp>
      <p:sp>
        <p:nvSpPr>
          <p:cNvPr id="3" name="Content Placeholder 2">
            <a:extLst>
              <a:ext uri="{FF2B5EF4-FFF2-40B4-BE49-F238E27FC236}">
                <a16:creationId xmlns:a16="http://schemas.microsoft.com/office/drawing/2014/main" id="{CC9FF448-0BCD-DB60-18F3-66DBF9E31DEA}"/>
              </a:ext>
            </a:extLst>
          </p:cNvPr>
          <p:cNvSpPr>
            <a:spLocks noGrp="1"/>
          </p:cNvSpPr>
          <p:nvPr>
            <p:ph idx="1"/>
          </p:nvPr>
        </p:nvSpPr>
        <p:spPr/>
        <p:txBody>
          <a:bodyPr/>
          <a:lstStyle/>
          <a:p>
            <a:pPr>
              <a:buFont typeface="Arial" panose="020B0604020202020204" pitchFamily="34" charset="0"/>
              <a:buChar char="•"/>
            </a:pPr>
            <a:r>
              <a:rPr lang="pt-PT" dirty="0"/>
              <a:t> Todas as funcionalidades obrigatórias foram implementadas</a:t>
            </a:r>
          </a:p>
          <a:p>
            <a:pPr>
              <a:buFont typeface="Arial" panose="020B0604020202020204" pitchFamily="34" charset="0"/>
              <a:buChar char="•"/>
            </a:pPr>
            <a:r>
              <a:rPr lang="pt-PT" dirty="0"/>
              <a:t> Indicar o melhor caminho com diferentes noções de “Local” e apenas com uma “Rede” de voos, companhia(s) aéreas;</a:t>
            </a:r>
          </a:p>
          <a:p>
            <a:pPr>
              <a:buFont typeface="Arial" panose="020B0604020202020204" pitchFamily="34" charset="0"/>
              <a:buChar char="•"/>
            </a:pPr>
            <a:r>
              <a:rPr lang="pt-PT" dirty="0"/>
              <a:t> Todas a estatísticas pedidas, como quantos voos, companhias aéreas, destinos e voos de quantos país diferentes existem; e quantos aeroportos, cidades e países são alcançáveis com um número Y de voos;</a:t>
            </a:r>
          </a:p>
        </p:txBody>
      </p:sp>
      <p:sp>
        <p:nvSpPr>
          <p:cNvPr id="4" name="Slide Number Placeholder 3">
            <a:extLst>
              <a:ext uri="{FF2B5EF4-FFF2-40B4-BE49-F238E27FC236}">
                <a16:creationId xmlns:a16="http://schemas.microsoft.com/office/drawing/2014/main" id="{B239AEB0-EF72-A35C-516F-02D5D5066901}"/>
              </a:ext>
            </a:extLst>
          </p:cNvPr>
          <p:cNvSpPr>
            <a:spLocks noGrp="1"/>
          </p:cNvSpPr>
          <p:nvPr>
            <p:ph type="sldNum" sz="quarter" idx="12"/>
          </p:nvPr>
        </p:nvSpPr>
        <p:spPr/>
        <p:txBody>
          <a:bodyPr/>
          <a:lstStyle/>
          <a:p>
            <a:fld id="{CD8F7932-47C1-4054-8A4F-9807F0BBEFFD}" type="slidenum">
              <a:rPr lang="en-GB" smtClean="0"/>
              <a:t>6</a:t>
            </a:fld>
            <a:endParaRPr lang="en-GB"/>
          </a:p>
        </p:txBody>
      </p:sp>
    </p:spTree>
    <p:extLst>
      <p:ext uri="{BB962C8B-B14F-4D97-AF65-F5344CB8AC3E}">
        <p14:creationId xmlns:p14="http://schemas.microsoft.com/office/powerpoint/2010/main" val="2655224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369D-2941-951A-7232-0FD7662EE7DA}"/>
              </a:ext>
            </a:extLst>
          </p:cNvPr>
          <p:cNvSpPr>
            <a:spLocks noGrp="1"/>
          </p:cNvSpPr>
          <p:nvPr>
            <p:ph type="title"/>
          </p:nvPr>
        </p:nvSpPr>
        <p:spPr/>
        <p:txBody>
          <a:bodyPr/>
          <a:lstStyle/>
          <a:p>
            <a:r>
              <a:rPr lang="pt-PT" dirty="0">
                <a:solidFill>
                  <a:schemeClr val="tx1"/>
                </a:solidFill>
              </a:rPr>
              <a:t>Principais algoritmos</a:t>
            </a:r>
            <a:endParaRPr lang="en-US" dirty="0">
              <a:solidFill>
                <a:schemeClr val="tx1"/>
              </a:solidFill>
            </a:endParaRPr>
          </a:p>
        </p:txBody>
      </p:sp>
      <p:sp>
        <p:nvSpPr>
          <p:cNvPr id="3" name="Content Placeholder 2">
            <a:extLst>
              <a:ext uri="{FF2B5EF4-FFF2-40B4-BE49-F238E27FC236}">
                <a16:creationId xmlns:a16="http://schemas.microsoft.com/office/drawing/2014/main" id="{CC9FF448-0BCD-DB60-18F3-66DBF9E31DEA}"/>
              </a:ext>
            </a:extLst>
          </p:cNvPr>
          <p:cNvSpPr>
            <a:spLocks noGrp="1"/>
          </p:cNvSpPr>
          <p:nvPr>
            <p:ph idx="1"/>
          </p:nvPr>
        </p:nvSpPr>
        <p:spPr>
          <a:xfrm>
            <a:off x="1097280" y="1889694"/>
            <a:ext cx="10058400" cy="4023360"/>
          </a:xfrm>
        </p:spPr>
        <p:txBody>
          <a:bodyPr/>
          <a:lstStyle/>
          <a:p>
            <a:pPr>
              <a:buFont typeface="Arial" panose="020B0604020202020204" pitchFamily="34" charset="0"/>
              <a:buChar char="•"/>
            </a:pPr>
            <a:r>
              <a:rPr lang="pt-PT" dirty="0"/>
              <a:t> </a:t>
            </a:r>
            <a:r>
              <a:rPr lang="en-US" dirty="0" err="1"/>
              <a:t>dfsBestPaths</a:t>
            </a:r>
            <a:r>
              <a:rPr lang="en-US" dirty="0"/>
              <a:t> e </a:t>
            </a:r>
            <a:r>
              <a:rPr lang="en-US" dirty="0" err="1"/>
              <a:t>findBestPaths</a:t>
            </a:r>
            <a:r>
              <a:rPr lang="en-US" dirty="0"/>
              <a:t>, são </a:t>
            </a:r>
            <a:r>
              <a:rPr lang="en-US" dirty="0" err="1"/>
              <a:t>os</a:t>
            </a:r>
            <a:r>
              <a:rPr lang="en-US" dirty="0"/>
              <a:t> </a:t>
            </a:r>
            <a:r>
              <a:rPr lang="en-US" dirty="0" err="1"/>
              <a:t>algoritmos</a:t>
            </a:r>
            <a:r>
              <a:rPr lang="en-US" dirty="0"/>
              <a:t> que </a:t>
            </a:r>
            <a:r>
              <a:rPr lang="en-US" dirty="0" err="1"/>
              <a:t>permitem</a:t>
            </a:r>
            <a:r>
              <a:rPr lang="en-US" dirty="0"/>
              <a:t> o </a:t>
            </a:r>
            <a:r>
              <a:rPr lang="en-US" dirty="0" err="1"/>
              <a:t>calculo</a:t>
            </a:r>
            <a:r>
              <a:rPr lang="en-US" dirty="0"/>
              <a:t> de </a:t>
            </a:r>
            <a:r>
              <a:rPr lang="en-US" dirty="0" err="1"/>
              <a:t>todas</a:t>
            </a:r>
            <a:r>
              <a:rPr lang="en-US" dirty="0"/>
              <a:t> as </a:t>
            </a:r>
            <a:r>
              <a:rPr lang="en-US" dirty="0" err="1"/>
              <a:t>maneiras</a:t>
            </a:r>
            <a:r>
              <a:rPr lang="en-US" dirty="0"/>
              <a:t> de </a:t>
            </a:r>
            <a:r>
              <a:rPr lang="en-US" dirty="0" err="1"/>
              <a:t>ir</a:t>
            </a:r>
            <a:r>
              <a:rPr lang="en-US" dirty="0"/>
              <a:t> de um </a:t>
            </a:r>
            <a:r>
              <a:rPr lang="en-US" dirty="0" err="1"/>
              <a:t>aeroporto</a:t>
            </a:r>
            <a:r>
              <a:rPr lang="en-US" dirty="0"/>
              <a:t> para outro com a </a:t>
            </a:r>
            <a:r>
              <a:rPr lang="en-US" dirty="0" err="1"/>
              <a:t>menor</a:t>
            </a:r>
            <a:r>
              <a:rPr lang="en-US" dirty="0"/>
              <a:t> </a:t>
            </a:r>
            <a:r>
              <a:rPr lang="en-US" dirty="0" err="1"/>
              <a:t>quantidade</a:t>
            </a:r>
            <a:r>
              <a:rPr lang="en-US" dirty="0"/>
              <a:t> de </a:t>
            </a:r>
            <a:r>
              <a:rPr lang="en-US" dirty="0" err="1"/>
              <a:t>voos</a:t>
            </a:r>
            <a:r>
              <a:rPr lang="en-US" dirty="0"/>
              <a:t>, e </a:t>
            </a:r>
            <a:r>
              <a:rPr lang="en-US" dirty="0" err="1"/>
              <a:t>indicar</a:t>
            </a:r>
            <a:r>
              <a:rPr lang="en-US" dirty="0"/>
              <a:t> </a:t>
            </a:r>
            <a:r>
              <a:rPr lang="en-US" dirty="0" err="1"/>
              <a:t>todas</a:t>
            </a:r>
            <a:r>
              <a:rPr lang="en-US" dirty="0"/>
              <a:t> as </a:t>
            </a:r>
            <a:r>
              <a:rPr lang="en-US" dirty="0" err="1"/>
              <a:t>companhias</a:t>
            </a:r>
            <a:r>
              <a:rPr lang="en-US" dirty="0"/>
              <a:t> areas com as </a:t>
            </a:r>
            <a:r>
              <a:rPr lang="en-US" dirty="0" err="1"/>
              <a:t>quais</a:t>
            </a:r>
            <a:r>
              <a:rPr lang="en-US" dirty="0"/>
              <a:t> </a:t>
            </a:r>
            <a:r>
              <a:rPr lang="en-US" dirty="0" err="1"/>
              <a:t>podemos</a:t>
            </a:r>
            <a:r>
              <a:rPr lang="en-US" dirty="0"/>
              <a:t> </a:t>
            </a:r>
            <a:r>
              <a:rPr lang="en-US" dirty="0" err="1"/>
              <a:t>efetuar</a:t>
            </a:r>
            <a:r>
              <a:rPr lang="en-US" dirty="0"/>
              <a:t> </a:t>
            </a:r>
            <a:r>
              <a:rPr lang="en-US" dirty="0" err="1"/>
              <a:t>os</a:t>
            </a:r>
            <a:r>
              <a:rPr lang="en-US" dirty="0"/>
              <a:t> </a:t>
            </a:r>
            <a:r>
              <a:rPr lang="en-US" dirty="0" err="1"/>
              <a:t>voos</a:t>
            </a:r>
            <a:r>
              <a:rPr lang="en-US" dirty="0"/>
              <a:t> entre </a:t>
            </a:r>
            <a:r>
              <a:rPr lang="en-US" dirty="0" err="1"/>
              <a:t>aeroportos</a:t>
            </a:r>
            <a:endParaRPr lang="en-US" dirty="0"/>
          </a:p>
          <a:p>
            <a:pPr>
              <a:buFont typeface="Arial" panose="020B0604020202020204" pitchFamily="34" charset="0"/>
              <a:buChar char="•"/>
            </a:pPr>
            <a:r>
              <a:rPr lang="en-US" dirty="0"/>
              <a:t> </a:t>
            </a:r>
            <a:r>
              <a:rPr lang="en-US" dirty="0" err="1"/>
              <a:t>dfsBestPathsAirlines</a:t>
            </a:r>
            <a:r>
              <a:rPr lang="en-US" dirty="0"/>
              <a:t> e </a:t>
            </a:r>
            <a:r>
              <a:rPr lang="en-US" dirty="0" err="1"/>
              <a:t>findBestPathsAirlines</a:t>
            </a:r>
            <a:r>
              <a:rPr lang="en-US" dirty="0"/>
              <a:t>, são </a:t>
            </a:r>
            <a:r>
              <a:rPr lang="en-US" dirty="0" err="1"/>
              <a:t>os</a:t>
            </a:r>
            <a:r>
              <a:rPr lang="en-US" dirty="0"/>
              <a:t> </a:t>
            </a:r>
            <a:r>
              <a:rPr lang="en-US" dirty="0" err="1"/>
              <a:t>algoritmos</a:t>
            </a:r>
            <a:r>
              <a:rPr lang="en-US" dirty="0"/>
              <a:t> que </a:t>
            </a:r>
            <a:r>
              <a:rPr lang="en-US" dirty="0" err="1"/>
              <a:t>desempenham</a:t>
            </a:r>
            <a:r>
              <a:rPr lang="en-US" dirty="0"/>
              <a:t> </a:t>
            </a:r>
            <a:r>
              <a:rPr lang="en-US" dirty="0" err="1"/>
              <a:t>uma</a:t>
            </a:r>
            <a:r>
              <a:rPr lang="en-US" dirty="0"/>
              <a:t> </a:t>
            </a:r>
            <a:r>
              <a:rPr lang="en-US" dirty="0" err="1"/>
              <a:t>função</a:t>
            </a:r>
            <a:r>
              <a:rPr lang="en-US" dirty="0"/>
              <a:t> </a:t>
            </a:r>
            <a:r>
              <a:rPr lang="en-US" dirty="0" err="1"/>
              <a:t>parecida</a:t>
            </a:r>
            <a:r>
              <a:rPr lang="en-US" dirty="0"/>
              <a:t> com a </a:t>
            </a:r>
            <a:r>
              <a:rPr lang="en-US" dirty="0" err="1"/>
              <a:t>apresentada</a:t>
            </a:r>
            <a:r>
              <a:rPr lang="en-US" dirty="0"/>
              <a:t> </a:t>
            </a:r>
            <a:r>
              <a:rPr lang="en-US" dirty="0" err="1"/>
              <a:t>em</a:t>
            </a:r>
            <a:r>
              <a:rPr lang="en-US" dirty="0"/>
              <a:t> </a:t>
            </a:r>
            <a:r>
              <a:rPr lang="en-US" dirty="0" err="1"/>
              <a:t>cima</a:t>
            </a:r>
            <a:r>
              <a:rPr lang="en-US" dirty="0"/>
              <a:t>, mas </a:t>
            </a:r>
            <a:r>
              <a:rPr lang="en-US" dirty="0" err="1"/>
              <a:t>aplicam</a:t>
            </a:r>
            <a:r>
              <a:rPr lang="en-US" dirty="0"/>
              <a:t> a </a:t>
            </a:r>
            <a:r>
              <a:rPr lang="en-US" dirty="0" err="1"/>
              <a:t>restrição</a:t>
            </a:r>
            <a:r>
              <a:rPr lang="en-US" dirty="0"/>
              <a:t> de </a:t>
            </a:r>
            <a:r>
              <a:rPr lang="en-US" dirty="0" err="1"/>
              <a:t>companhias</a:t>
            </a:r>
            <a:r>
              <a:rPr lang="en-US" dirty="0"/>
              <a:t> </a:t>
            </a:r>
            <a:r>
              <a:rPr lang="en-US" dirty="0" err="1"/>
              <a:t>aereas</a:t>
            </a:r>
            <a:r>
              <a:rPr lang="en-US" dirty="0"/>
              <a:t> que o </a:t>
            </a:r>
            <a:r>
              <a:rPr lang="en-US" dirty="0" err="1"/>
              <a:t>utilizador</a:t>
            </a:r>
            <a:r>
              <a:rPr lang="en-US" dirty="0"/>
              <a:t> </a:t>
            </a:r>
            <a:r>
              <a:rPr lang="en-US" dirty="0" err="1"/>
              <a:t>pretende</a:t>
            </a:r>
            <a:r>
              <a:rPr lang="en-US" dirty="0"/>
              <a:t> usar</a:t>
            </a:r>
          </a:p>
          <a:p>
            <a:pPr>
              <a:buFont typeface="Arial" panose="020B0604020202020204" pitchFamily="34" charset="0"/>
              <a:buChar char="•"/>
            </a:pPr>
            <a:r>
              <a:rPr lang="en-US" dirty="0"/>
              <a:t> </a:t>
            </a:r>
            <a:r>
              <a:rPr lang="en-US" dirty="0" err="1"/>
              <a:t>bfsMinPathAirline</a:t>
            </a:r>
            <a:r>
              <a:rPr lang="en-US" dirty="0"/>
              <a:t> e  </a:t>
            </a:r>
            <a:r>
              <a:rPr lang="en-US" dirty="0" err="1"/>
              <a:t>bfsMinPathAirline</a:t>
            </a:r>
            <a:r>
              <a:rPr lang="en-US" dirty="0"/>
              <a:t>, são </a:t>
            </a:r>
            <a:r>
              <a:rPr lang="en-US" dirty="0" err="1"/>
              <a:t>os</a:t>
            </a:r>
            <a:r>
              <a:rPr lang="en-US" dirty="0"/>
              <a:t> </a:t>
            </a:r>
            <a:r>
              <a:rPr lang="en-US" dirty="0" err="1"/>
              <a:t>algoritmos</a:t>
            </a:r>
            <a:r>
              <a:rPr lang="en-US" dirty="0"/>
              <a:t> que </a:t>
            </a:r>
            <a:r>
              <a:rPr lang="en-US" dirty="0" err="1"/>
              <a:t>tem</a:t>
            </a:r>
            <a:r>
              <a:rPr lang="en-US" dirty="0"/>
              <a:t> </a:t>
            </a:r>
            <a:r>
              <a:rPr lang="en-US" dirty="0" err="1"/>
              <a:t>uma</a:t>
            </a:r>
            <a:r>
              <a:rPr lang="en-US" dirty="0"/>
              <a:t> </a:t>
            </a:r>
            <a:r>
              <a:rPr lang="en-US" dirty="0" err="1"/>
              <a:t>função</a:t>
            </a:r>
            <a:r>
              <a:rPr lang="en-US" dirty="0"/>
              <a:t> </a:t>
            </a:r>
            <a:r>
              <a:rPr lang="en-US" dirty="0" err="1"/>
              <a:t>parecida</a:t>
            </a:r>
            <a:r>
              <a:rPr lang="en-US" dirty="0"/>
              <a:t> com a </a:t>
            </a:r>
            <a:r>
              <a:rPr lang="en-US" dirty="0" err="1"/>
              <a:t>apresentada</a:t>
            </a:r>
            <a:r>
              <a:rPr lang="en-US" dirty="0"/>
              <a:t> </a:t>
            </a:r>
            <a:r>
              <a:rPr lang="en-US" dirty="0" err="1"/>
              <a:t>imediatamente</a:t>
            </a:r>
            <a:r>
              <a:rPr lang="en-US" dirty="0"/>
              <a:t> </a:t>
            </a:r>
            <a:r>
              <a:rPr lang="en-US" dirty="0" err="1"/>
              <a:t>acima</a:t>
            </a:r>
            <a:r>
              <a:rPr lang="en-US" dirty="0"/>
              <a:t> mas </a:t>
            </a:r>
            <a:r>
              <a:rPr lang="en-US" dirty="0" err="1"/>
              <a:t>apenas</a:t>
            </a:r>
            <a:r>
              <a:rPr lang="en-US" dirty="0"/>
              <a:t> para </a:t>
            </a:r>
            <a:r>
              <a:rPr lang="en-US" dirty="0" err="1"/>
              <a:t>escolher</a:t>
            </a:r>
            <a:r>
              <a:rPr lang="en-US" dirty="0"/>
              <a:t> </a:t>
            </a:r>
            <a:r>
              <a:rPr lang="en-US" dirty="0" err="1"/>
              <a:t>uma</a:t>
            </a:r>
            <a:r>
              <a:rPr lang="en-US" dirty="0"/>
              <a:t> </a:t>
            </a:r>
            <a:r>
              <a:rPr lang="en-US" dirty="0" err="1"/>
              <a:t>melhor</a:t>
            </a:r>
            <a:r>
              <a:rPr lang="en-US" dirty="0"/>
              <a:t> </a:t>
            </a:r>
            <a:r>
              <a:rPr lang="en-US" dirty="0" err="1"/>
              <a:t>maneira</a:t>
            </a:r>
            <a:r>
              <a:rPr lang="en-US" dirty="0"/>
              <a:t> de </a:t>
            </a:r>
            <a:r>
              <a:rPr lang="en-US" dirty="0" err="1"/>
              <a:t>voar</a:t>
            </a:r>
            <a:r>
              <a:rPr lang="en-US" dirty="0"/>
              <a:t> entre </a:t>
            </a:r>
            <a:r>
              <a:rPr lang="en-US" dirty="0" err="1"/>
              <a:t>dois</a:t>
            </a:r>
            <a:r>
              <a:rPr lang="en-US" dirty="0"/>
              <a:t> </a:t>
            </a:r>
            <a:r>
              <a:rPr lang="en-US" dirty="0" err="1"/>
              <a:t>locais</a:t>
            </a:r>
            <a:r>
              <a:rPr lang="en-US" dirty="0"/>
              <a:t> com </a:t>
            </a:r>
            <a:r>
              <a:rPr lang="en-US" dirty="0" err="1"/>
              <a:t>apenas</a:t>
            </a:r>
            <a:r>
              <a:rPr lang="en-US" dirty="0"/>
              <a:t> as </a:t>
            </a:r>
            <a:r>
              <a:rPr lang="en-US" dirty="0" err="1"/>
              <a:t>companhias</a:t>
            </a:r>
            <a:r>
              <a:rPr lang="en-US" dirty="0"/>
              <a:t> </a:t>
            </a:r>
            <a:r>
              <a:rPr lang="en-US" dirty="0" err="1"/>
              <a:t>desejadas</a:t>
            </a:r>
            <a:r>
              <a:rPr lang="en-US" dirty="0"/>
              <a:t> </a:t>
            </a:r>
            <a:r>
              <a:rPr lang="en-US" dirty="0" err="1"/>
              <a:t>pelo</a:t>
            </a:r>
            <a:r>
              <a:rPr lang="en-US" dirty="0"/>
              <a:t> </a:t>
            </a:r>
            <a:r>
              <a:rPr lang="en-US" dirty="0" err="1"/>
              <a:t>utilizador</a:t>
            </a:r>
            <a:endParaRPr lang="pt-PT" dirty="0"/>
          </a:p>
        </p:txBody>
      </p:sp>
      <p:sp>
        <p:nvSpPr>
          <p:cNvPr id="4" name="Slide Number Placeholder 3">
            <a:extLst>
              <a:ext uri="{FF2B5EF4-FFF2-40B4-BE49-F238E27FC236}">
                <a16:creationId xmlns:a16="http://schemas.microsoft.com/office/drawing/2014/main" id="{B239AEB0-EF72-A35C-516F-02D5D5066901}"/>
              </a:ext>
            </a:extLst>
          </p:cNvPr>
          <p:cNvSpPr>
            <a:spLocks noGrp="1"/>
          </p:cNvSpPr>
          <p:nvPr>
            <p:ph type="sldNum" sz="quarter" idx="12"/>
          </p:nvPr>
        </p:nvSpPr>
        <p:spPr/>
        <p:txBody>
          <a:bodyPr/>
          <a:lstStyle/>
          <a:p>
            <a:fld id="{CD8F7932-47C1-4054-8A4F-9807F0BBEFFD}" type="slidenum">
              <a:rPr lang="en-GB" smtClean="0"/>
              <a:t>7</a:t>
            </a:fld>
            <a:endParaRPr lang="en-GB"/>
          </a:p>
        </p:txBody>
      </p:sp>
    </p:spTree>
    <p:extLst>
      <p:ext uri="{BB962C8B-B14F-4D97-AF65-F5344CB8AC3E}">
        <p14:creationId xmlns:p14="http://schemas.microsoft.com/office/powerpoint/2010/main" val="440143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369D-2941-951A-7232-0FD7662EE7DA}"/>
              </a:ext>
            </a:extLst>
          </p:cNvPr>
          <p:cNvSpPr>
            <a:spLocks noGrp="1"/>
          </p:cNvSpPr>
          <p:nvPr>
            <p:ph type="title"/>
          </p:nvPr>
        </p:nvSpPr>
        <p:spPr/>
        <p:txBody>
          <a:bodyPr/>
          <a:lstStyle/>
          <a:p>
            <a:r>
              <a:rPr lang="pt-PT" dirty="0">
                <a:solidFill>
                  <a:schemeClr val="tx1"/>
                </a:solidFill>
              </a:rPr>
              <a:t>Interface</a:t>
            </a:r>
            <a:endParaRPr lang="en-US" dirty="0">
              <a:solidFill>
                <a:schemeClr val="tx1"/>
              </a:solidFill>
            </a:endParaRPr>
          </a:p>
        </p:txBody>
      </p:sp>
      <p:sp>
        <p:nvSpPr>
          <p:cNvPr id="3" name="Content Placeholder 2">
            <a:extLst>
              <a:ext uri="{FF2B5EF4-FFF2-40B4-BE49-F238E27FC236}">
                <a16:creationId xmlns:a16="http://schemas.microsoft.com/office/drawing/2014/main" id="{CC9FF448-0BCD-DB60-18F3-66DBF9E31DEA}"/>
              </a:ext>
            </a:extLst>
          </p:cNvPr>
          <p:cNvSpPr>
            <a:spLocks noGrp="1"/>
          </p:cNvSpPr>
          <p:nvPr>
            <p:ph idx="1"/>
          </p:nvPr>
        </p:nvSpPr>
        <p:spPr/>
        <p:txBody>
          <a:bodyPr/>
          <a:lstStyle/>
          <a:p>
            <a:pPr>
              <a:buFont typeface="Arial" panose="020B0604020202020204" pitchFamily="34" charset="0"/>
              <a:buChar char="•"/>
            </a:pPr>
            <a:r>
              <a:rPr lang="pt-PT" dirty="0"/>
              <a:t> O menu principal apresenta 3 submenus;</a:t>
            </a:r>
          </a:p>
          <a:p>
            <a:pPr>
              <a:buFont typeface="Arial" panose="020B0604020202020204" pitchFamily="34" charset="0"/>
              <a:buChar char="•"/>
            </a:pPr>
            <a:r>
              <a:rPr lang="pt-PT" dirty="0"/>
              <a:t> No primeiro submenu, o menu da informação sobre aeroportos, são apresentadas as informações de quantos voos, companhias aéreas, países dos quais chegam voos e destinos que existem num aeroporto a partir do seu código; e as informações de a quantos aeroportos, países e cidades a que se pode chegar a partir de um aeroporto com recurso a Y voos, a partir do código de um aeroporto (exemplo do aeroporto do Porto: “OPO”);</a:t>
            </a:r>
          </a:p>
          <a:p>
            <a:pPr>
              <a:buFont typeface="Arial" panose="020B0604020202020204" pitchFamily="34" charset="0"/>
              <a:buChar char="•"/>
            </a:pPr>
            <a:r>
              <a:rPr lang="pt-PT" dirty="0"/>
              <a:t> Na segunda opção de submenu, o menu da melhor maneira de voar de um lado para o outro (um caminho com a menor quantidade de voos diferentes), são apresentadas as informações da melhor maneira de chegar a um destino, pudendo esse destino e também a partida ser indicadas por código de aeroporto, cidade ou coordenadas (no caso das coordenadas, só irá encontrar aeroportos caso a distancia da localização, até esse aeroporto ser menor ou igual a 80 quilómetros); o caminho indica também todas as companhias aéreas com as quais se pode efetuar esse voo;</a:t>
            </a:r>
            <a:endParaRPr lang="en-US" dirty="0"/>
          </a:p>
        </p:txBody>
      </p:sp>
      <p:sp>
        <p:nvSpPr>
          <p:cNvPr id="4" name="Slide Number Placeholder 3">
            <a:extLst>
              <a:ext uri="{FF2B5EF4-FFF2-40B4-BE49-F238E27FC236}">
                <a16:creationId xmlns:a16="http://schemas.microsoft.com/office/drawing/2014/main" id="{B239AEB0-EF72-A35C-516F-02D5D5066901}"/>
              </a:ext>
            </a:extLst>
          </p:cNvPr>
          <p:cNvSpPr>
            <a:spLocks noGrp="1"/>
          </p:cNvSpPr>
          <p:nvPr>
            <p:ph type="sldNum" sz="quarter" idx="12"/>
          </p:nvPr>
        </p:nvSpPr>
        <p:spPr/>
        <p:txBody>
          <a:bodyPr/>
          <a:lstStyle/>
          <a:p>
            <a:fld id="{CD8F7932-47C1-4054-8A4F-9807F0BBEFFD}" type="slidenum">
              <a:rPr lang="en-GB" smtClean="0"/>
              <a:t>8</a:t>
            </a:fld>
            <a:endParaRPr lang="en-GB"/>
          </a:p>
        </p:txBody>
      </p:sp>
    </p:spTree>
    <p:extLst>
      <p:ext uri="{BB962C8B-B14F-4D97-AF65-F5344CB8AC3E}">
        <p14:creationId xmlns:p14="http://schemas.microsoft.com/office/powerpoint/2010/main" val="261387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369D-2941-951A-7232-0FD7662EE7DA}"/>
              </a:ext>
            </a:extLst>
          </p:cNvPr>
          <p:cNvSpPr>
            <a:spLocks noGrp="1"/>
          </p:cNvSpPr>
          <p:nvPr>
            <p:ph type="title"/>
          </p:nvPr>
        </p:nvSpPr>
        <p:spPr/>
        <p:txBody>
          <a:bodyPr/>
          <a:lstStyle/>
          <a:p>
            <a:r>
              <a:rPr lang="pt-PT" dirty="0">
                <a:solidFill>
                  <a:schemeClr val="tx1"/>
                </a:solidFill>
              </a:rPr>
              <a:t>Interface</a:t>
            </a:r>
            <a:endParaRPr lang="en-US" dirty="0">
              <a:solidFill>
                <a:schemeClr val="tx1"/>
              </a:solidFill>
            </a:endParaRPr>
          </a:p>
        </p:txBody>
      </p:sp>
      <p:sp>
        <p:nvSpPr>
          <p:cNvPr id="3" name="Content Placeholder 2">
            <a:extLst>
              <a:ext uri="{FF2B5EF4-FFF2-40B4-BE49-F238E27FC236}">
                <a16:creationId xmlns:a16="http://schemas.microsoft.com/office/drawing/2014/main" id="{CC9FF448-0BCD-DB60-18F3-66DBF9E31DEA}"/>
              </a:ext>
            </a:extLst>
          </p:cNvPr>
          <p:cNvSpPr>
            <a:spLocks noGrp="1"/>
          </p:cNvSpPr>
          <p:nvPr>
            <p:ph idx="1"/>
          </p:nvPr>
        </p:nvSpPr>
        <p:spPr/>
        <p:txBody>
          <a:bodyPr/>
          <a:lstStyle/>
          <a:p>
            <a:pPr>
              <a:buFont typeface="Arial" panose="020B0604020202020204" pitchFamily="34" charset="0"/>
              <a:buChar char="•"/>
            </a:pPr>
            <a:r>
              <a:rPr lang="pt-PT" dirty="0"/>
              <a:t> No terceiro e último submenu, são apresentadas as informações acerca de todas as maneiras de voar entre dos aeroportos da “melhor” maneira, usando apenas algumas (na 1ª opção) ou todas (na 2ª opção) as companhias aéreas, apenas indicando os códigos dos dois aeroportos; </a:t>
            </a:r>
            <a:r>
              <a:rPr lang="pt-PT" dirty="0" err="1"/>
              <a:t>Disclaimer</a:t>
            </a:r>
            <a:r>
              <a:rPr lang="pt-PT" dirty="0"/>
              <a:t>: o output pode ser extenso, pois entre alguns aeroportos existem muitos caminhos possíveis com o menor número de voos;</a:t>
            </a:r>
          </a:p>
          <a:p>
            <a:pPr>
              <a:buFont typeface="Arial" panose="020B0604020202020204" pitchFamily="34" charset="0"/>
              <a:buChar char="•"/>
            </a:pPr>
            <a:r>
              <a:rPr lang="pt-PT" dirty="0"/>
              <a:t> O menu apresenta um pequeno bug na parte de dar “ENTER” para continuar, sendo preciso clicar duas vezes na tecla “ENTER” para o efeito realmente acontecer;</a:t>
            </a:r>
            <a:endParaRPr lang="en-US" dirty="0"/>
          </a:p>
        </p:txBody>
      </p:sp>
      <p:sp>
        <p:nvSpPr>
          <p:cNvPr id="4" name="Slide Number Placeholder 3">
            <a:extLst>
              <a:ext uri="{FF2B5EF4-FFF2-40B4-BE49-F238E27FC236}">
                <a16:creationId xmlns:a16="http://schemas.microsoft.com/office/drawing/2014/main" id="{B239AEB0-EF72-A35C-516F-02D5D5066901}"/>
              </a:ext>
            </a:extLst>
          </p:cNvPr>
          <p:cNvSpPr>
            <a:spLocks noGrp="1"/>
          </p:cNvSpPr>
          <p:nvPr>
            <p:ph type="sldNum" sz="quarter" idx="12"/>
          </p:nvPr>
        </p:nvSpPr>
        <p:spPr/>
        <p:txBody>
          <a:bodyPr/>
          <a:lstStyle/>
          <a:p>
            <a:fld id="{CD8F7932-47C1-4054-8A4F-9807F0BBEFFD}" type="slidenum">
              <a:rPr lang="en-GB" smtClean="0"/>
              <a:t>9</a:t>
            </a:fld>
            <a:endParaRPr lang="en-GB"/>
          </a:p>
        </p:txBody>
      </p:sp>
      <p:pic>
        <p:nvPicPr>
          <p:cNvPr id="6" name="Picture 5">
            <a:extLst>
              <a:ext uri="{FF2B5EF4-FFF2-40B4-BE49-F238E27FC236}">
                <a16:creationId xmlns:a16="http://schemas.microsoft.com/office/drawing/2014/main" id="{8E451070-FEAB-2425-2B48-994CE12E4F8D}"/>
              </a:ext>
            </a:extLst>
          </p:cNvPr>
          <p:cNvPicPr>
            <a:picLocks noChangeAspect="1"/>
          </p:cNvPicPr>
          <p:nvPr/>
        </p:nvPicPr>
        <p:blipFill>
          <a:blip r:embed="rId2"/>
          <a:stretch>
            <a:fillRect/>
          </a:stretch>
        </p:blipFill>
        <p:spPr>
          <a:xfrm>
            <a:off x="979698" y="4186700"/>
            <a:ext cx="3868685" cy="1450757"/>
          </a:xfrm>
          <a:prstGeom prst="rect">
            <a:avLst/>
          </a:prstGeom>
        </p:spPr>
      </p:pic>
      <p:pic>
        <p:nvPicPr>
          <p:cNvPr id="8" name="Picture 7">
            <a:extLst>
              <a:ext uri="{FF2B5EF4-FFF2-40B4-BE49-F238E27FC236}">
                <a16:creationId xmlns:a16="http://schemas.microsoft.com/office/drawing/2014/main" id="{67D7D5B9-DF2B-0ABD-3C6F-6C082D5F4268}"/>
              </a:ext>
            </a:extLst>
          </p:cNvPr>
          <p:cNvPicPr>
            <a:picLocks noChangeAspect="1"/>
          </p:cNvPicPr>
          <p:nvPr/>
        </p:nvPicPr>
        <p:blipFill>
          <a:blip r:embed="rId3"/>
          <a:stretch>
            <a:fillRect/>
          </a:stretch>
        </p:blipFill>
        <p:spPr>
          <a:xfrm>
            <a:off x="8824919" y="5275387"/>
            <a:ext cx="2885090" cy="950462"/>
          </a:xfrm>
          <a:prstGeom prst="rect">
            <a:avLst/>
          </a:prstGeom>
        </p:spPr>
      </p:pic>
      <p:pic>
        <p:nvPicPr>
          <p:cNvPr id="10" name="Picture 9">
            <a:extLst>
              <a:ext uri="{FF2B5EF4-FFF2-40B4-BE49-F238E27FC236}">
                <a16:creationId xmlns:a16="http://schemas.microsoft.com/office/drawing/2014/main" id="{815A979F-1497-2DA4-69CE-177D9C8B9323}"/>
              </a:ext>
            </a:extLst>
          </p:cNvPr>
          <p:cNvPicPr>
            <a:picLocks noChangeAspect="1"/>
          </p:cNvPicPr>
          <p:nvPr/>
        </p:nvPicPr>
        <p:blipFill>
          <a:blip r:embed="rId4"/>
          <a:stretch>
            <a:fillRect/>
          </a:stretch>
        </p:blipFill>
        <p:spPr>
          <a:xfrm>
            <a:off x="6771421" y="4148013"/>
            <a:ext cx="2875843" cy="1018999"/>
          </a:xfrm>
          <a:prstGeom prst="rect">
            <a:avLst/>
          </a:prstGeom>
        </p:spPr>
      </p:pic>
      <p:pic>
        <p:nvPicPr>
          <p:cNvPr id="12" name="Picture 11">
            <a:extLst>
              <a:ext uri="{FF2B5EF4-FFF2-40B4-BE49-F238E27FC236}">
                <a16:creationId xmlns:a16="http://schemas.microsoft.com/office/drawing/2014/main" id="{8EBBF5E4-1F0B-15F1-5309-E82DD6030340}"/>
              </a:ext>
            </a:extLst>
          </p:cNvPr>
          <p:cNvPicPr>
            <a:picLocks noChangeAspect="1"/>
          </p:cNvPicPr>
          <p:nvPr/>
        </p:nvPicPr>
        <p:blipFill>
          <a:blip r:embed="rId5"/>
          <a:stretch>
            <a:fillRect/>
          </a:stretch>
        </p:blipFill>
        <p:spPr>
          <a:xfrm>
            <a:off x="5000640" y="5275387"/>
            <a:ext cx="3208703" cy="950462"/>
          </a:xfrm>
          <a:prstGeom prst="rect">
            <a:avLst/>
          </a:prstGeom>
        </p:spPr>
      </p:pic>
    </p:spTree>
    <p:extLst>
      <p:ext uri="{BB962C8B-B14F-4D97-AF65-F5344CB8AC3E}">
        <p14:creationId xmlns:p14="http://schemas.microsoft.com/office/powerpoint/2010/main" val="145407134"/>
      </p:ext>
    </p:extLst>
  </p:cSld>
  <p:clrMapOvr>
    <a:masterClrMapping/>
  </p:clrMapOvr>
</p:sld>
</file>

<file path=ppt/theme/theme1.xml><?xml version="1.0" encoding="utf-8"?>
<a:theme xmlns:a="http://schemas.openxmlformats.org/drawingml/2006/main" name="Retrospetiva">
  <a:themeElements>
    <a:clrScheme name="Retrospe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1145</TotalTime>
  <Words>1133</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Retrospetiva</vt:lpstr>
      <vt:lpstr>Trabalho prático 2 Transportes aéreos</vt:lpstr>
      <vt:lpstr>Diagrama de Classes</vt:lpstr>
      <vt:lpstr>Leitura do dataset</vt:lpstr>
      <vt:lpstr>Representação do dataset</vt:lpstr>
      <vt:lpstr>Graph (gerado com Gephi)</vt:lpstr>
      <vt:lpstr>Funcionalidades</vt:lpstr>
      <vt:lpstr>Principais algoritmos</vt:lpstr>
      <vt:lpstr>Interface</vt:lpstr>
      <vt:lpstr>Interface</vt:lpstr>
      <vt:lpstr>Destaque</vt:lpstr>
      <vt:lpstr>Dificuldades</vt:lpstr>
      <vt:lpstr>Extras e Complexidades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prático 2 Transportes aéreos</dc:title>
  <dc:creator>Antonio Marujo Rama</dc:creator>
  <cp:lastModifiedBy>João Brandão Alves</cp:lastModifiedBy>
  <cp:revision>7</cp:revision>
  <dcterms:created xsi:type="dcterms:W3CDTF">2023-01-07T20:30:41Z</dcterms:created>
  <dcterms:modified xsi:type="dcterms:W3CDTF">2023-01-13T10:35:52Z</dcterms:modified>
</cp:coreProperties>
</file>