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69" r:id="rId7"/>
    <p:sldId id="272" r:id="rId8"/>
    <p:sldId id="271" r:id="rId9"/>
    <p:sldId id="270" r:id="rId10"/>
  </p:sldIdLst>
  <p:sldSz cx="9144000" cy="5143500" type="screen16x9"/>
  <p:notesSz cx="6858000" cy="9144000"/>
  <p:embeddedFontLst>
    <p:embeddedFont>
      <p:font typeface="Kulim Park" panose="020B0604020202020204" charset="0"/>
      <p:regular r:id="rId12"/>
      <p:bold r:id="rId13"/>
      <p:italic r:id="rId14"/>
      <p:boldItalic r:id="rId15"/>
    </p:embeddedFont>
    <p:embeddedFont>
      <p:font typeface="Kulim Park SemiBold" panose="020B0604020202020204" charset="0"/>
      <p:regular r:id="rId16"/>
      <p:bold r:id="rId17"/>
      <p:italic r:id="rId18"/>
      <p:boldItalic r:id="rId19"/>
    </p:embeddedFont>
    <p:embeddedFont>
      <p:font typeface="Manrope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2B2AD6-91E0-486C-AF99-65EA51A72CD9}">
  <a:tblStyle styleId="{752B2AD6-91E0-486C-AF99-65EA51A72C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38CFC1-F94E-4192-AE97-8057F004A1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2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4" r:id="rId5"/>
    <p:sldLayoutId id="2147483695" r:id="rId6"/>
    <p:sldLayoutId id="2147483696" r:id="rId7"/>
    <p:sldLayoutId id="214748369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FF0000"/>
          </p15:clr>
        </p15:guide>
        <p15:guide id="3" pos="5311">
          <p15:clr>
            <a:srgbClr val="EA4335"/>
          </p15:clr>
        </p15:guide>
        <p15:guide id="4" orient="horz" pos="1620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9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7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Kulim Park"/>
                <a:ea typeface="Kulim Park"/>
                <a:cs typeface="Kulim Park"/>
                <a:sym typeface="Kulim Park"/>
              </a:rPr>
              <a:t>RAILWAY NETWORK</a:t>
            </a:r>
            <a:br>
              <a:rPr lang="en" sz="6000" dirty="0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-US" sz="36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MANAGEMENT </a:t>
            </a:r>
            <a:r>
              <a:rPr lang="en-US" sz="3600" dirty="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&amp;</a:t>
            </a:r>
            <a:r>
              <a:rPr lang="en-US" sz="36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r>
              <a:rPr lang="en-US" sz="3600" dirty="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ANALYSIS</a:t>
            </a:r>
          </a:p>
        </p:txBody>
      </p:sp>
      <p:sp>
        <p:nvSpPr>
          <p:cNvPr id="558" name="Google Shape;558;p57"/>
          <p:cNvSpPr txBox="1">
            <a:spLocks noGrp="1"/>
          </p:cNvSpPr>
          <p:nvPr>
            <p:ph type="subTitle" idx="1"/>
          </p:nvPr>
        </p:nvSpPr>
        <p:spPr>
          <a:xfrm>
            <a:off x="1962550" y="3446175"/>
            <a:ext cx="521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João Alves – up202108670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Eduardo Sousa – up202103342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Grupo 53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6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5029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4B34"/>
                </a:solidFill>
              </a:rPr>
              <a:t>CLASS</a:t>
            </a:r>
            <a:r>
              <a:rPr lang="en" dirty="0"/>
              <a:t> DIAGRAM</a:t>
            </a:r>
            <a:endParaRPr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1329813-3376-C843-3EA3-5C984DBF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11" y="2434481"/>
            <a:ext cx="3514989" cy="2096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F980F1-8D37-5B06-B75E-4007F90090C9}"/>
              </a:ext>
            </a:extLst>
          </p:cNvPr>
          <p:cNvSpPr txBox="1"/>
          <p:nvPr/>
        </p:nvSpPr>
        <p:spPr>
          <a:xfrm>
            <a:off x="4946400" y="2655642"/>
            <a:ext cx="4003200" cy="16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 err="1">
                <a:solidFill>
                  <a:schemeClr val="bg1"/>
                </a:solidFill>
                <a:latin typeface="Manrope" panose="020B0604020202020204" charset="0"/>
              </a:rPr>
              <a:t>utils</a:t>
            </a:r>
            <a:r>
              <a:rPr lang="pt-PT" sz="1600" dirty="0">
                <a:solidFill>
                  <a:schemeClr val="bg1"/>
                </a:solidFill>
                <a:latin typeface="Manrope" panose="020B0604020202020204" charset="0"/>
              </a:rPr>
              <a:t>: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used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for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dataset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reading</a:t>
            </a:r>
            <a:endParaRPr lang="pt-PT" sz="1600" dirty="0">
              <a:solidFill>
                <a:schemeClr val="bg1">
                  <a:lumMod val="60000"/>
                  <a:lumOff val="40000"/>
                </a:schemeClr>
              </a:solidFill>
              <a:latin typeface="Manrope" panose="020B0604020202020204" charset="0"/>
            </a:endParaRPr>
          </a:p>
          <a:p>
            <a:r>
              <a:rPr lang="pt-PT" sz="1600" dirty="0" err="1">
                <a:solidFill>
                  <a:schemeClr val="bg1"/>
                </a:solidFill>
                <a:latin typeface="Manrope" panose="020B0604020202020204" charset="0"/>
              </a:rPr>
              <a:t>vertexEdge</a:t>
            </a:r>
            <a:r>
              <a:rPr lang="pt-PT" sz="1600" dirty="0">
                <a:solidFill>
                  <a:schemeClr val="bg1"/>
                </a:solidFill>
                <a:latin typeface="Manrope" panose="020B0604020202020204" charset="0"/>
              </a:rPr>
              <a:t>: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representation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of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the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stations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and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networks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bg1"/>
                </a:solidFill>
                <a:latin typeface="Manrope" panose="020B0604020202020204" charset="0"/>
              </a:rPr>
              <a:t>menu: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simple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way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to use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the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functions</a:t>
            </a:r>
            <a:endParaRPr lang="pt-PT" sz="1600" dirty="0">
              <a:solidFill>
                <a:schemeClr val="bg1">
                  <a:lumMod val="60000"/>
                  <a:lumOff val="40000"/>
                </a:schemeClr>
              </a:solidFill>
              <a:latin typeface="Manrope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pt-PT" sz="1600" dirty="0" err="1">
                <a:solidFill>
                  <a:schemeClr val="bg1"/>
                </a:solidFill>
                <a:latin typeface="Manrope" panose="020B0604020202020204" charset="0"/>
              </a:rPr>
              <a:t>graph</a:t>
            </a:r>
            <a:r>
              <a:rPr lang="pt-PT" sz="1600" dirty="0">
                <a:solidFill>
                  <a:schemeClr val="bg1"/>
                </a:solidFill>
                <a:latin typeface="Manrope" panose="020B0604020202020204" charset="0"/>
              </a:rPr>
              <a:t>: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where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all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the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main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algorithms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are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Manrop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DCC8-5AED-BB46-72FD-69B8EE57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DATASET REPRESENTATION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0BCB5-1A02-E5C6-BB07-773C9439E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 order to </a:t>
            </a:r>
            <a:r>
              <a:rPr lang="pt-PT" dirty="0" err="1"/>
              <a:t>represent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data set,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decided</a:t>
            </a:r>
            <a:r>
              <a:rPr lang="pt-PT" dirty="0"/>
              <a:t> to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biderection</a:t>
            </a:r>
            <a:r>
              <a:rPr lang="pt-PT" dirty="0"/>
              <a:t> </a:t>
            </a:r>
            <a:r>
              <a:rPr lang="pt-PT" dirty="0" err="1"/>
              <a:t>graph</a:t>
            </a:r>
            <a:endParaRPr lang="pt-PT" dirty="0"/>
          </a:p>
          <a:p>
            <a:pPr marL="127000" indent="0">
              <a:buNone/>
            </a:pPr>
            <a:endParaRPr lang="pt-PT" dirty="0"/>
          </a:p>
          <a:p>
            <a:r>
              <a:rPr lang="pt-PT" dirty="0"/>
              <a:t>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topics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required</a:t>
            </a:r>
            <a:r>
              <a:rPr lang="pt-PT" dirty="0"/>
              <a:t> a residual </a:t>
            </a:r>
            <a:r>
              <a:rPr lang="pt-PT" dirty="0" err="1"/>
              <a:t>graph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decided</a:t>
            </a:r>
            <a:r>
              <a:rPr lang="pt-PT" dirty="0"/>
              <a:t> to </a:t>
            </a:r>
            <a:r>
              <a:rPr lang="pt-PT" dirty="0" err="1"/>
              <a:t>momently</a:t>
            </a:r>
            <a:r>
              <a:rPr lang="pt-PT" dirty="0"/>
              <a:t> remove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edges</a:t>
            </a:r>
            <a:r>
              <a:rPr lang="pt-PT" dirty="0"/>
              <a:t> (</a:t>
            </a:r>
            <a:r>
              <a:rPr lang="pt-PT" dirty="0" err="1"/>
              <a:t>networkds</a:t>
            </a:r>
            <a:r>
              <a:rPr lang="pt-PT" dirty="0"/>
              <a:t>) </a:t>
            </a:r>
            <a:r>
              <a:rPr lang="pt-PT" dirty="0" err="1"/>
              <a:t>required</a:t>
            </a:r>
            <a:r>
              <a:rPr lang="pt-PT" dirty="0"/>
              <a:t> by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reset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all</a:t>
            </a:r>
            <a:endParaRPr lang="pt-PT" dirty="0"/>
          </a:p>
          <a:p>
            <a:pPr marL="127000" indent="0">
              <a:buNone/>
            </a:pPr>
            <a:endParaRPr lang="pt-PT" dirty="0"/>
          </a:p>
          <a:p>
            <a:r>
              <a:rPr lang="pt-PT" dirty="0" err="1"/>
              <a:t>Pointers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lot</a:t>
            </a:r>
            <a:r>
              <a:rPr lang="pt-PT" dirty="0"/>
              <a:t> in order to </a:t>
            </a:r>
            <a:r>
              <a:rPr lang="pt-PT" dirty="0" err="1"/>
              <a:t>have</a:t>
            </a:r>
            <a:r>
              <a:rPr lang="pt-PT" dirty="0"/>
              <a:t> more </a:t>
            </a:r>
            <a:r>
              <a:rPr lang="pt-PT" dirty="0" err="1"/>
              <a:t>efiency</a:t>
            </a:r>
            <a:r>
              <a:rPr lang="pt-PT" dirty="0"/>
              <a:t> </a:t>
            </a:r>
          </a:p>
          <a:p>
            <a:endParaRPr lang="pt-PT" dirty="0"/>
          </a:p>
          <a:p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</a:t>
            </a:r>
            <a:r>
              <a:rPr lang="pt-PT" dirty="0" err="1"/>
              <a:t>applied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data set are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as </a:t>
            </a:r>
            <a:r>
              <a:rPr lang="pt-PT" dirty="0" err="1"/>
              <a:t>well</a:t>
            </a:r>
            <a:r>
              <a:rPr lang="pt-PT" dirty="0"/>
              <a:t> as </a:t>
            </a:r>
            <a:r>
              <a:rPr lang="pt-PT" dirty="0" err="1"/>
              <a:t>their</a:t>
            </a:r>
            <a:r>
              <a:rPr lang="pt-PT" dirty="0"/>
              <a:t> time </a:t>
            </a:r>
            <a:r>
              <a:rPr lang="pt-PT" dirty="0" err="1"/>
              <a:t>complexities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718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9A34-B74B-5DD0-3E56-9DBC9F07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APPROACH TO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EF75-28C1-9107-FAA9-AFCE4BDB4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400" dirty="0">
                <a:latin typeface="Kulim Park" panose="020B0604020202020204" charset="0"/>
              </a:rPr>
              <a:t>[T2.1] </a:t>
            </a:r>
            <a:r>
              <a:rPr lang="pt-PT" sz="1400" dirty="0" err="1">
                <a:latin typeface="Kulim Park" panose="020B0604020202020204" charset="0"/>
              </a:rPr>
              <a:t>approach</a:t>
            </a:r>
            <a:endParaRPr lang="pt-PT" sz="1400" dirty="0">
              <a:latin typeface="Kulim Park" panose="020B0604020202020204" charset="0"/>
            </a:endParaRPr>
          </a:p>
          <a:p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Algorithms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edmondsKarp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findAugmentingPath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Description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basic max-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calculation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between a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target station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using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         	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Edmonds-Karp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algorithm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pt-PT" dirty="0"/>
          </a:p>
          <a:p>
            <a:pPr marL="127000" indent="0">
              <a:buNone/>
            </a:pPr>
            <a:endParaRPr lang="pt-PT" dirty="0"/>
          </a:p>
          <a:p>
            <a:pPr marL="127000" indent="0">
              <a:buNone/>
            </a:pPr>
            <a:endParaRPr lang="pt-PT" dirty="0"/>
          </a:p>
          <a:p>
            <a:r>
              <a:rPr lang="pt-PT" sz="1400" dirty="0">
                <a:latin typeface="Kulim Park" panose="020B0604020202020204" charset="0"/>
              </a:rPr>
              <a:t>[T2.2] </a:t>
            </a:r>
            <a:r>
              <a:rPr lang="pt-PT" sz="1400" dirty="0" err="1">
                <a:latin typeface="Kulim Park" panose="020B0604020202020204" charset="0"/>
              </a:rPr>
              <a:t>approach</a:t>
            </a:r>
            <a:endParaRPr lang="pt-PT" sz="1400" dirty="0">
              <a:latin typeface="Kulim Park" panose="020B0604020202020204" charset="0"/>
            </a:endParaRPr>
          </a:p>
          <a:p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Algorithms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findMostTrainsRequired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Description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calculate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between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all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non-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repeated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stations,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using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unordered_map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save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127000" indent="0">
              <a:buNone/>
            </a:pP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intermiate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results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order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save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max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possible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stations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every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moment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of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execution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of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function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return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a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vector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for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simpler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use</a:t>
            </a:r>
            <a:endParaRPr lang="pt-PT" dirty="0"/>
          </a:p>
          <a:p>
            <a:endParaRPr lang="pt-PT" dirty="0"/>
          </a:p>
          <a:p>
            <a:pPr marL="12700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439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9A34-B74B-5DD0-3E56-9DBC9F07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APPROACH TO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EF75-28C1-9107-FAA9-AFCE4BDB4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400" dirty="0">
                <a:latin typeface="Kulim Park" panose="020B0604020202020204" charset="0"/>
              </a:rPr>
              <a:t>[T2.3] </a:t>
            </a:r>
            <a:r>
              <a:rPr lang="pt-PT" sz="1400" dirty="0" err="1">
                <a:latin typeface="Kulim Park" panose="020B0604020202020204" charset="0"/>
              </a:rPr>
              <a:t>approach</a:t>
            </a:r>
            <a:endParaRPr lang="pt-PT" sz="1400" dirty="0">
              <a:latin typeface="Kulim Park" panose="020B0604020202020204" charset="0"/>
            </a:endParaRPr>
          </a:p>
          <a:p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Algorithms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getMaxFlowPerMunicipality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getMaxFlowPerDistrict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Description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unordered_map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calculate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sum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of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each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district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municipality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	 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place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vector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sort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by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flows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Approach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more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district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municipality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have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more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priority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will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have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have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more 	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investment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/>
          </a:p>
          <a:p>
            <a:r>
              <a:rPr lang="pt-PT" sz="1400" dirty="0">
                <a:latin typeface="Kulim Park" panose="020B0604020202020204" charset="0"/>
              </a:rPr>
              <a:t>[T2.4] </a:t>
            </a:r>
            <a:r>
              <a:rPr lang="pt-PT" sz="1400" dirty="0" err="1">
                <a:latin typeface="Kulim Park" panose="020B0604020202020204" charset="0"/>
              </a:rPr>
              <a:t>approach</a:t>
            </a:r>
            <a:endParaRPr lang="pt-PT" sz="1400" dirty="0">
              <a:latin typeface="Kulim Park" panose="020B0604020202020204" charset="0"/>
            </a:endParaRPr>
          </a:p>
          <a:p>
            <a:pPr marL="127000" indent="0">
              <a:buNone/>
            </a:pPr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Algorithms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findMostStationTrains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Description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search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graph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nodes (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ones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have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only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one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edge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),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create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 	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super_source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infinite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capacity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connect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those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nodes, 	         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calculate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maximum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between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super_source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wanted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remove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everything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related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super_source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node,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so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graph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left as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was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4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9A34-B74B-5DD0-3E56-9DBC9F07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APPROACH TO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EF75-28C1-9107-FAA9-AFCE4BDB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89050"/>
            <a:ext cx="7702800" cy="3610800"/>
          </a:xfrm>
        </p:spPr>
        <p:txBody>
          <a:bodyPr/>
          <a:lstStyle/>
          <a:p>
            <a:r>
              <a:rPr lang="pt-PT" sz="1400" dirty="0">
                <a:latin typeface="Kulim Park" panose="020B0604020202020204" charset="0"/>
              </a:rPr>
              <a:t>[T3.1] </a:t>
            </a:r>
            <a:r>
              <a:rPr lang="pt-PT" sz="1400" dirty="0" err="1">
                <a:latin typeface="Kulim Park" panose="020B0604020202020204" charset="0"/>
              </a:rPr>
              <a:t>approach</a:t>
            </a:r>
            <a:endParaRPr lang="pt-PT" sz="1400" dirty="0">
              <a:latin typeface="Kulim Park" panose="020B0604020202020204" charset="0"/>
            </a:endParaRPr>
          </a:p>
          <a:p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Algorithms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maxTrainsMinCost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Description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while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there’s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na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augmenting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path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from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 to target station: a normal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dijkstra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combined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setting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paths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analysing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capacity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will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run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;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will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discover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bottleneck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path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discovered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first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part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;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finally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will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calculate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cost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way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lowest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cost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for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maximum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between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will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be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calculated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Approach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tried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na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approach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max-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min-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cost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theorem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keeping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maximum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Edmonds-Karp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algorithm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minimum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cost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Dijkstra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algorithm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working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together</a:t>
            </a:r>
            <a:endParaRPr lang="pt-PT" dirty="0"/>
          </a:p>
          <a:p>
            <a:pPr marL="127000" indent="0">
              <a:buNone/>
            </a:pPr>
            <a:endParaRPr lang="pt-PT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2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FD7-6C66-C6E7-B7C6-E8F8E665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APPROACH TO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AD1D9-297F-0789-7A70-9CD3A0D45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08810"/>
            <a:ext cx="7702800" cy="3610800"/>
          </a:xfrm>
        </p:spPr>
        <p:txBody>
          <a:bodyPr/>
          <a:lstStyle/>
          <a:p>
            <a:r>
              <a:rPr lang="pt-PT" sz="1400" dirty="0">
                <a:latin typeface="Kulim Park" panose="020B0604020202020204" charset="0"/>
              </a:rPr>
              <a:t>[T4.1] </a:t>
            </a:r>
            <a:r>
              <a:rPr lang="pt-PT" sz="1400" dirty="0" err="1">
                <a:latin typeface="Kulim Park" panose="020B0604020202020204" charset="0"/>
              </a:rPr>
              <a:t>approach</a:t>
            </a:r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Algorithms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reducedConnectivity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askForRemovedEdge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Description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ask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for networks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user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wants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removed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due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some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reason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 Save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a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list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remove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from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graph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generating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subgraph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run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edmondsKarp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algorithm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used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[T2.1]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maximum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between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	    target station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reduced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connectivity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add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removed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networks,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are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currently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list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again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graph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pt-PT" dirty="0"/>
          </a:p>
          <a:p>
            <a:pPr marL="127000" indent="0">
              <a:buNone/>
            </a:pPr>
            <a:endParaRPr lang="pt-PT" dirty="0"/>
          </a:p>
          <a:p>
            <a:r>
              <a:rPr lang="pt-PT" sz="1400" dirty="0">
                <a:latin typeface="Kulim Park" panose="020B0604020202020204" charset="0"/>
              </a:rPr>
              <a:t>[T4.2] </a:t>
            </a:r>
            <a:r>
              <a:rPr lang="pt-PT" sz="1400" dirty="0" err="1">
                <a:latin typeface="Kulim Park" panose="020B0604020202020204" charset="0"/>
              </a:rPr>
              <a:t>approach</a:t>
            </a:r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Algorithms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topKMostAffected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askForRemovedEdge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Description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ask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for networks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user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wants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removed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due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some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reason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Calculate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maximum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of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all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stations before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networks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removal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save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a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vector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same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after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removal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uses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[T2.4]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fuction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).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calculate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	    diference between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results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obtained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before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after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removal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show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results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form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of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affected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percentage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diference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itself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add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removed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networks,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are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currently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list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again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graph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0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D4C2-4959-34F5-207D-4B12F1BF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E1C8-1BA6-C9B6-0C91-9853EF21A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889710"/>
            <a:ext cx="7702800" cy="3610800"/>
          </a:xfrm>
        </p:spPr>
        <p:txBody>
          <a:bodyPr/>
          <a:lstStyle/>
          <a:p>
            <a:r>
              <a:rPr lang="pt-PT" sz="1200" dirty="0" err="1"/>
              <a:t>Simple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easy</a:t>
            </a:r>
            <a:r>
              <a:rPr lang="pt-PT" sz="1200" dirty="0"/>
              <a:t> to use menu </a:t>
            </a:r>
            <a:r>
              <a:rPr lang="pt-PT" sz="1200" dirty="0" err="1"/>
              <a:t>was</a:t>
            </a:r>
            <a:r>
              <a:rPr lang="pt-PT" sz="1200" dirty="0"/>
              <a:t> </a:t>
            </a:r>
            <a:r>
              <a:rPr lang="pt-PT" sz="1200" dirty="0" err="1"/>
              <a:t>also</a:t>
            </a:r>
            <a:r>
              <a:rPr lang="pt-PT" sz="1200" dirty="0"/>
              <a:t> </a:t>
            </a:r>
            <a:r>
              <a:rPr lang="pt-PT" sz="1200" dirty="0" err="1"/>
              <a:t>implemented</a:t>
            </a:r>
            <a:endParaRPr lang="pt-PT" sz="1200" dirty="0"/>
          </a:p>
          <a:p>
            <a:pPr marL="127000" indent="0">
              <a:buNone/>
            </a:pPr>
            <a:endParaRPr lang="pt-PT" sz="1200" dirty="0"/>
          </a:p>
          <a:p>
            <a:r>
              <a:rPr lang="en-US" sz="1200" dirty="0"/>
              <a:t>All the topic previously referred are represented in order in the menu, being the [1] option referred to [T2.1], the [2] option referred to [T2.2] … and the[7] option referred to [T4.2]</a:t>
            </a:r>
          </a:p>
          <a:p>
            <a:endParaRPr lang="en-US" sz="1200" dirty="0"/>
          </a:p>
          <a:p>
            <a:r>
              <a:rPr lang="en-US" sz="1200" dirty="0"/>
              <a:t>All options of each topic are presented after selection one topic</a:t>
            </a:r>
          </a:p>
          <a:p>
            <a:endParaRPr lang="en-US" sz="1200" dirty="0"/>
          </a:p>
          <a:p>
            <a:r>
              <a:rPr lang="en-US" sz="1200" dirty="0"/>
              <a:t>Menu is very text sensitive, so is important to write everything as it is in the dataset or how it is asked in the menu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072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70AF-F23D-49E0-079B-7C9AFA52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00" y="1383125"/>
            <a:ext cx="5699100" cy="921900"/>
          </a:xfrm>
        </p:spPr>
        <p:txBody>
          <a:bodyPr/>
          <a:lstStyle/>
          <a:p>
            <a:r>
              <a:rPr lang="pt-PT" dirty="0"/>
              <a:t>MAIN ALGORITHM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EC94-925F-15FF-CE46-91D0F558C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00" y="2328474"/>
            <a:ext cx="4359900" cy="2494985"/>
          </a:xfrm>
        </p:spPr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[T2.3]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laborious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complex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as </a:t>
            </a:r>
            <a:r>
              <a:rPr lang="pt-PT" dirty="0" err="1"/>
              <a:t>it</a:t>
            </a:r>
            <a:r>
              <a:rPr lang="pt-PT" dirty="0"/>
              <a:t> englobes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ideas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Dijkstra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Edmonds-Karp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in order to </a:t>
            </a:r>
            <a:r>
              <a:rPr lang="pt-PT" dirty="0" err="1"/>
              <a:t>follow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min-</a:t>
            </a:r>
            <a:r>
              <a:rPr lang="pt-PT" dirty="0" err="1"/>
              <a:t>cost</a:t>
            </a:r>
            <a:r>
              <a:rPr lang="pt-PT" dirty="0"/>
              <a:t> max-</a:t>
            </a:r>
            <a:r>
              <a:rPr lang="pt-PT" dirty="0" err="1"/>
              <a:t>flow</a:t>
            </a:r>
            <a:r>
              <a:rPr lang="pt-PT" dirty="0"/>
              <a:t> </a:t>
            </a:r>
            <a:r>
              <a:rPr lang="pt-PT" dirty="0" err="1"/>
              <a:t>theorem</a:t>
            </a:r>
            <a:r>
              <a:rPr lang="pt-PT" dirty="0"/>
              <a:t>,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result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always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minimum</a:t>
            </a:r>
            <a:r>
              <a:rPr lang="pt-PT" dirty="0"/>
              <a:t> </a:t>
            </a:r>
            <a:r>
              <a:rPr lang="pt-PT" dirty="0" err="1"/>
              <a:t>cost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amount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trains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can </a:t>
            </a:r>
            <a:r>
              <a:rPr lang="pt-PT" dirty="0" err="1"/>
              <a:t>simultaneously</a:t>
            </a:r>
            <a:r>
              <a:rPr lang="pt-PT" dirty="0"/>
              <a:t> between </a:t>
            </a:r>
            <a:r>
              <a:rPr lang="pt-PT" dirty="0" err="1"/>
              <a:t>two</a:t>
            </a:r>
            <a:r>
              <a:rPr lang="pt-PT" dirty="0"/>
              <a:t> stations  </a:t>
            </a:r>
          </a:p>
        </p:txBody>
      </p:sp>
    </p:spTree>
    <p:extLst>
      <p:ext uri="{BB962C8B-B14F-4D97-AF65-F5344CB8AC3E}">
        <p14:creationId xmlns:p14="http://schemas.microsoft.com/office/powerpoint/2010/main" val="313123080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867</Words>
  <Application>Microsoft Office PowerPoint</Application>
  <PresentationFormat>On-screen Show (16:9)</PresentationFormat>
  <Paragraphs>84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Kulim Park</vt:lpstr>
      <vt:lpstr>Kulim Park SemiBold</vt:lpstr>
      <vt:lpstr>Arial</vt:lpstr>
      <vt:lpstr>Manrope</vt:lpstr>
      <vt:lpstr>Minimalist Korean Aesthetic Pitch Deck by Slidesgo</vt:lpstr>
      <vt:lpstr>RAILWAY NETWORK MANAGEMENT &amp; ANALYSIS</vt:lpstr>
      <vt:lpstr>CLASS DIAGRAM</vt:lpstr>
      <vt:lpstr>DATASET REPRESENTATION</vt:lpstr>
      <vt:lpstr>APPROACH TO TOPICS</vt:lpstr>
      <vt:lpstr>APPROACH TO TOPICS</vt:lpstr>
      <vt:lpstr>APPROACH TO TOPICS</vt:lpstr>
      <vt:lpstr>APPROACH TO TOPICS</vt:lpstr>
      <vt:lpstr>INTERFACE</vt:lpstr>
      <vt:lpstr>MAIN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NETWORK MANAGEMENT &amp; ANALYSIS</dc:title>
  <cp:lastModifiedBy>João Brandão Alves</cp:lastModifiedBy>
  <cp:revision>7</cp:revision>
  <dcterms:modified xsi:type="dcterms:W3CDTF">2023-04-07T15:22:20Z</dcterms:modified>
</cp:coreProperties>
</file>