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Cruz" initials="JC" lastIdx="1" clrIdx="0">
    <p:extLst>
      <p:ext uri="{19B8F6BF-5375-455C-9EA6-DF929625EA0E}">
        <p15:presenceInfo xmlns:p15="http://schemas.microsoft.com/office/powerpoint/2012/main" userId="S::jacruz@ua.pt::8ca2c5f6-ae0d-4daf-92db-db7e7ebf2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677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A5A7-DF7A-4E4B-9457-33579CBF5D08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AB3E-E11F-4EC1-A805-938BF0EEAB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8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energia tem um papel muito importante no nosso estilo de vida., havendo estudos que provam haver uma grande correlação entre a produção/consumo e o desenvolvimento cientifico/económico.</a:t>
            </a:r>
          </a:p>
          <a:p>
            <a:r>
              <a:rPr lang="pt-PT" dirty="0"/>
              <a:t>As fontes de energia tem diversas aplicações, desde produção de energia elétrica, mobilidade ou consumo domestico (para aquecimento ou cozinhar).</a:t>
            </a:r>
          </a:p>
          <a:p>
            <a:r>
              <a:rPr lang="pt-PT" dirty="0"/>
              <a:t>Com a revolução industrial, foi necessário procurar formas alternativas e mais eficientes de produzir energia, inicialmente utilizava-se madeira, depois carvão, petróleo e GPL(Gás Petrolífero Liquefeito) até as mais recentes fontes de energia.</a:t>
            </a:r>
          </a:p>
          <a:p>
            <a:r>
              <a:rPr lang="pt-PT" dirty="0"/>
              <a:t>O GPL, continua ainda nos dias de hoje a ser uma das fontes de energia mais utilizadas e ao que parece foi desenvolvido recentemente uma forma de sintetizar </a:t>
            </a:r>
            <a:r>
              <a:rPr lang="pt-PT" dirty="0" err="1"/>
              <a:t>gas</a:t>
            </a:r>
            <a:r>
              <a:rPr lang="pt-PT" dirty="0"/>
              <a:t>, o que poderá no futuro colocar o GPL na categoria das energias renováveis.</a:t>
            </a:r>
          </a:p>
          <a:p>
            <a:r>
              <a:rPr lang="pt-PT" dirty="0"/>
              <a:t>Uma boa parte do consumo de GPL é feito a nível domestico, e se nas cidades a distribuição é feita na sua maioria de forma canalizada, quando vamos para meios mais pequenos, o </a:t>
            </a:r>
            <a:r>
              <a:rPr lang="pt-PT" dirty="0" err="1"/>
              <a:t>gas</a:t>
            </a:r>
            <a:r>
              <a:rPr lang="pt-PT" dirty="0"/>
              <a:t> é habitualmente distribuído através de garrafas/vasilhames de GPL.</a:t>
            </a:r>
          </a:p>
          <a:p>
            <a:r>
              <a:rPr lang="pt-PT" dirty="0"/>
              <a:t>Alguns de nós provavelmente já estivemos numa situação em que estávamos a cozinhar ou tomar banho e ficamos sem </a:t>
            </a:r>
            <a:r>
              <a:rPr lang="pt-PT" dirty="0" err="1"/>
              <a:t>gas</a:t>
            </a:r>
            <a:r>
              <a:rPr lang="pt-PT" dirty="0"/>
              <a:t> porque não sabíamos a quantidade de gás ainda disponível dentro da garrafa. </a:t>
            </a:r>
          </a:p>
          <a:p>
            <a:r>
              <a:rPr lang="pt-PT" dirty="0"/>
              <a:t>Para evitar isto seria interessante ter uma forma de saber a quantidade de gás na garrafa, de forma a evitar o constrangimento de acabar de tomar banho em água fria num dia de inverno por exemplo, e trocar por uma garrafa cheia antecipadamente.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420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Sensor, foram selecionados 3, com diferentes propósitos. O microfone de um telemóvel numa fase inicial, e um acelerómetro e um piezoelétrico. </a:t>
            </a:r>
          </a:p>
          <a:p>
            <a:r>
              <a:rPr lang="pt-PT" dirty="0"/>
              <a:t>A estimulação da garrafa foi feita numa fase inicial de forma manual, tendo sido mais tarde utilizado um solenoide, com o propósito de tornar automático o processo de estimulação.</a:t>
            </a:r>
          </a:p>
          <a:p>
            <a:r>
              <a:rPr lang="pt-PT" dirty="0"/>
              <a:t>Como unidade de processamento, utilizou-se um </a:t>
            </a:r>
            <a:r>
              <a:rPr lang="pt-PT" dirty="0" err="1"/>
              <a:t>LaunchPad</a:t>
            </a:r>
            <a:r>
              <a:rPr lang="pt-PT" dirty="0"/>
              <a:t> da TI. O </a:t>
            </a:r>
            <a:r>
              <a:rPr lang="pt-PT" dirty="0" err="1"/>
              <a:t>LaunchPad</a:t>
            </a:r>
            <a:r>
              <a:rPr lang="pt-PT" dirty="0"/>
              <a:t> tem características muito interessantes para uma futura aplicação.</a:t>
            </a:r>
          </a:p>
          <a:p>
            <a:endParaRPr lang="pt-PT" dirty="0"/>
          </a:p>
          <a:p>
            <a:r>
              <a:rPr lang="pt-PT" dirty="0"/>
              <a:t>Adicionalmente a esta seleção, foram desenhados os circuitos necessários para a interação dos elementos, no caso, circuitos de amplificação para o piezoelétrico e acelerómetro, e um circuito para dar </a:t>
            </a:r>
            <a:r>
              <a:rPr lang="pt-PT" dirty="0" err="1"/>
              <a:t>trigger</a:t>
            </a:r>
            <a:r>
              <a:rPr lang="pt-PT" dirty="0"/>
              <a:t> ao solenoide. </a:t>
            </a:r>
          </a:p>
          <a:p>
            <a:endParaRPr lang="pt-PT" dirty="0"/>
          </a:p>
          <a:p>
            <a:r>
              <a:rPr lang="pt-PT" dirty="0"/>
              <a:t>Por fim, estudou-se diversos métodos de acoplar os sensores à garrafa, selecionando alguns deles. Para testes utilizou-se uma cinta para segurar o acelerómetro, colou-se um íman na superfície do acelerómetro e desenhou-se uma peça em 3D que suporta o sensor e se acopla à garrafa com 2 </a:t>
            </a:r>
            <a:r>
              <a:rPr lang="pt-PT" dirty="0" err="1"/>
              <a:t>imans</a:t>
            </a:r>
            <a:r>
              <a:rPr lang="pt-PT" dirty="0"/>
              <a:t>. </a:t>
            </a:r>
          </a:p>
          <a:p>
            <a:r>
              <a:rPr lang="pt-PT" dirty="0"/>
              <a:t>No caso do </a:t>
            </a:r>
            <a:r>
              <a:rPr lang="pt-PT" dirty="0" err="1"/>
              <a:t>piezoeletrico</a:t>
            </a:r>
            <a:r>
              <a:rPr lang="pt-PT" dirty="0"/>
              <a:t>, utilizou-se o ultimo método referido para o acelerómetro, mas de dois modos, o primeiro da mesma maneira que o acelerómetro, o segundo a peça possuía um orifício onde é inserido o </a:t>
            </a:r>
            <a:r>
              <a:rPr lang="pt-PT" dirty="0" err="1"/>
              <a:t>piezoeletrico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2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Depois de identificado o problema, a intenção deste trabalho passará, principalmente, pelo desenvolvimento de um dispositivo capaz de medir a quantidade de gás dentro de uma garrafa.</a:t>
            </a:r>
          </a:p>
          <a:p>
            <a:r>
              <a:rPr lang="pt-PT" dirty="0"/>
              <a:t>Porque?</a:t>
            </a:r>
          </a:p>
          <a:p>
            <a:r>
              <a:rPr lang="pt-PT" dirty="0"/>
              <a:t>Em primeiro lugar pela razão já mencionada.</a:t>
            </a:r>
          </a:p>
          <a:p>
            <a:r>
              <a:rPr lang="pt-PT" dirty="0"/>
              <a:t>Além disto, seria interessante para os distribuidores saberem a quantidade este valor, por forma a planear de forma mais eficiente as suas rotas de distribuição. Neste caso é onde entra o </a:t>
            </a:r>
            <a:r>
              <a:rPr lang="pt-PT" dirty="0" err="1"/>
              <a:t>IoT</a:t>
            </a:r>
            <a:r>
              <a:rPr lang="pt-PT" dirty="0"/>
              <a:t>, será necessário um método de informar este valor aos distribuidores.</a:t>
            </a:r>
          </a:p>
          <a:p>
            <a:r>
              <a:rPr lang="pt-PT" dirty="0"/>
              <a:t>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À temperatura/pressão ambiente o gás encontrasse no estado gasoso, o seu ponto de ebulição é de -42ºC. </a:t>
            </a:r>
          </a:p>
          <a:p>
            <a:r>
              <a:rPr lang="pt-PT" dirty="0"/>
              <a:t>Dentro da garrafa o gás não se encontra nestas condições, o gás é pressurizado para se armazenar dentro da garrafa e passa ao estado liquido. A garrafa a uma determinada pressão só pode ser enchida até 80% da sua capacidade por razões de segurança, para que alterações externas de temperatura permitam a oscilação de pressão dentro da garrafa.</a:t>
            </a:r>
          </a:p>
          <a:p>
            <a:r>
              <a:rPr lang="pt-PT" dirty="0"/>
              <a:t>A densidade do gás no seu estado liquido é mais denso que no estado gasoso, por isso quando a válvula da garrafa é aberta e o gás libertado, o gás liquido armazenado passa ao estado gasoso, por sua vez diminui o peso da garrafa à medida que o gás liquido decresce.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72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Sabendo como é constituído internamente a garrafa, é necessário procurar maneiras de medir a variação de liquido dentro da garrafa.</a:t>
            </a:r>
          </a:p>
          <a:p>
            <a:r>
              <a:rPr lang="pt-PT" dirty="0"/>
              <a:t>Existem duas categorias de métodos de medição de liquido, são elas de contacto e sem contacto.</a:t>
            </a:r>
          </a:p>
          <a:p>
            <a:r>
              <a:rPr lang="pt-PT" dirty="0"/>
              <a:t>Nos métodos de contacto, é necessário o contacto direto entre o liquido e o sensor, sendo usado habitualmente sensores mecânicos, elétricos ou de pressão, sendo uma medição sem necessidade de muito processamento.</a:t>
            </a:r>
          </a:p>
          <a:p>
            <a:r>
              <a:rPr lang="pt-PT" dirty="0"/>
              <a:t>Nos métodos sem contacto, geralmente é mais complexo o processamento dos resultados obtidos pelos sensores, nesta categoria existem sensores como por exemplo </a:t>
            </a:r>
            <a:r>
              <a:rPr lang="pt-PT" dirty="0" err="1"/>
              <a:t>opticos</a:t>
            </a:r>
            <a:r>
              <a:rPr lang="pt-PT" dirty="0"/>
              <a:t>, </a:t>
            </a:r>
            <a:r>
              <a:rPr lang="pt-PT" dirty="0" err="1"/>
              <a:t>ultra-sons</a:t>
            </a:r>
            <a:r>
              <a:rPr lang="pt-PT" dirty="0"/>
              <a:t>, vibrações ou peso.</a:t>
            </a:r>
          </a:p>
          <a:p>
            <a:r>
              <a:rPr lang="pt-PT" dirty="0"/>
              <a:t>No sensor a escolher é necessário ter em conta que deverá ser de fácil aplicação e não invasivo para as garrafas já existentes.</a:t>
            </a:r>
          </a:p>
          <a:p>
            <a:r>
              <a:rPr lang="pt-PT" dirty="0"/>
              <a:t>De trabalhos anteriores, viu-se fazer a medição da quantidade de liquido a partir da medição do peso, vibrações e pressão.</a:t>
            </a:r>
          </a:p>
          <a:p>
            <a:r>
              <a:rPr lang="pt-PT" dirty="0"/>
              <a:t>Pelo trabalho já desenvolvido, e pela praticidade que traria ao dispositivo final, a analise de vibrações foi o método selecionado para fazer a medição da quantidade de liquido.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0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estimular a vibração e medir a quantidade de liquido dentro encontraram-se 2 trabalhos para fazer isso.</a:t>
            </a:r>
          </a:p>
          <a:p>
            <a:r>
              <a:rPr lang="pt-PT" dirty="0"/>
              <a:t>No primeiro caso, com um </a:t>
            </a:r>
            <a:r>
              <a:rPr lang="pt-PT" dirty="0" err="1"/>
              <a:t>percurtor</a:t>
            </a:r>
            <a:r>
              <a:rPr lang="pt-PT" dirty="0"/>
              <a:t>, que cria um impacto, como se de um impulso se tratasse, diretamente na garrafa.</a:t>
            </a:r>
          </a:p>
          <a:p>
            <a:r>
              <a:rPr lang="pt-PT" dirty="0"/>
              <a:t>No segundo caso, com recurso a um </a:t>
            </a:r>
            <a:r>
              <a:rPr lang="pt-PT" dirty="0" err="1"/>
              <a:t>piezoeletrico</a:t>
            </a:r>
            <a:r>
              <a:rPr lang="pt-PT" dirty="0"/>
              <a:t> que transmite uma onda sinusoidal, outro que capta a resposta do sistema, variando a frequência do sinal emitido e correlacionando com o capturado é possível obter o nível.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6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do modelo de viga de Bernoulli Euler????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86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 um trabalho analisado observou-se a relação entre a frequência de vibração e o peso da garrafa. O </a:t>
            </a:r>
            <a:r>
              <a:rPr lang="pt-PT" dirty="0" err="1"/>
              <a:t>objectivo</a:t>
            </a:r>
            <a:r>
              <a:rPr lang="pt-PT" dirty="0"/>
              <a:t> será obter esta mesma relação para mesma relação com a medição da vibração.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03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Dos sensores mais comuns utilizados para medir a vibração, temos o piezoelétrico e o acelerómetro. Foram estes dois sensores os utilizados para o desenvolvimento do trabalho, o primeiro por permitir a captação de sinais resultantes das duas formas de estimular a garrafa. O segundo, no caso um MEMS, que possui pequenas dimensões o que o torna bastante prático para a aplicação pretendida.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12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Considerando que se pretende desenvolver um sistema para medir a quantidade de liquido através de vibrações, é necessário fazer uma identificação dos elementos do sistema a desenvolver.</a:t>
            </a:r>
          </a:p>
          <a:p>
            <a:r>
              <a:rPr lang="pt-PT" dirty="0"/>
              <a:t>Assim, os elementos que serão necessários são o atuador, o sensor, a unidade de processamento e a arquitetura, neste caso o algoritmos, para o processamento do sinal.</a:t>
            </a:r>
          </a:p>
          <a:p>
            <a:r>
              <a:rPr lang="pt-PT" dirty="0"/>
              <a:t>Com estes elementos, o que se pretende que o sistema faça é algo semelhante ao que se encontra na imagem da direita.</a:t>
            </a:r>
          </a:p>
          <a:p>
            <a:r>
              <a:rPr lang="pt-PT" dirty="0"/>
              <a:t>Tudo o que é ilustrado é temporizado/ordenado pela unidade de processamento, que irá dar acionar o atuador para este estimular a garrafa de gás, logo de seguida começa-se a medir e converter o que é captado pelos sensores, são recolhidas um determinado numero de amostras. Quando acabar a recolha, as amostras são processadas e o resultado do processamento é devolvido ao utilizador.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91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083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97763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36357F5-A5B4-4EB8-AB34-BD50A6E8738B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7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A0BBC-52F5-4325-83E5-F043DB22E5C1}" type="datetime1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25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CE5-486F-4536-9487-B3499F741C4D}" type="datetime1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856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B287-DC58-4949-BA27-8F297173C519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83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E134-4EC3-4B89-ADAC-5094003955F4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0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4EA13-325A-4ADB-B27C-333F3F450F23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053237-1AED-4CC7-B8E6-F0F1ABA0665C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4C06-1DAA-4610-86D9-77A2F4A2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E46EC5E-70A6-4452-ACF7-6A58A94D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117-0C17-40D4-A561-79E6D2F0B0B0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1E849D-734F-4984-986F-0B12AD68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D92B95-21CC-4393-9D82-CAE2502B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533502"/>
            <a:ext cx="3108961" cy="18875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5421FD-601C-4916-8BBD-3762D6B4916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9" y="3533502"/>
            <a:ext cx="3108961" cy="188758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C93FF3-04B1-4336-AAD9-615A0BB4B7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6719" y="3533503"/>
            <a:ext cx="3108961" cy="188758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2E0D61-FAEC-471F-B6BB-5B6E8637D664}"/>
              </a:ext>
            </a:extLst>
          </p:cNvPr>
          <p:cNvSpPr/>
          <p:nvPr userDrawn="1"/>
        </p:nvSpPr>
        <p:spPr>
          <a:xfrm>
            <a:off x="4870079" y="5564184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5E9DDAB-0D9B-40C4-A51D-88820E3DDC5A}"/>
              </a:ext>
            </a:extLst>
          </p:cNvPr>
          <p:cNvCxnSpPr/>
          <p:nvPr userDrawn="1"/>
        </p:nvCxnSpPr>
        <p:spPr>
          <a:xfrm>
            <a:off x="1188720" y="3421964"/>
            <a:ext cx="9966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2E20B1-E88B-4FD9-9851-DE2C7CF3AF81}"/>
              </a:ext>
            </a:extLst>
          </p:cNvPr>
          <p:cNvSpPr txBox="1"/>
          <p:nvPr userDrawn="1"/>
        </p:nvSpPr>
        <p:spPr>
          <a:xfrm>
            <a:off x="1097280" y="1822771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Telemetria para Vasilhame baseada em </a:t>
            </a:r>
            <a:r>
              <a:rPr lang="pt-PT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pt-P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CBAA76-663B-40EB-B603-F4FDF1DB9469}"/>
              </a:ext>
            </a:extLst>
          </p:cNvPr>
          <p:cNvSpPr txBox="1"/>
          <p:nvPr userDrawn="1"/>
        </p:nvSpPr>
        <p:spPr>
          <a:xfrm>
            <a:off x="1097280" y="25132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André de Jesus Cruz</a:t>
            </a:r>
          </a:p>
        </p:txBody>
      </p:sp>
    </p:spTree>
    <p:extLst>
      <p:ext uri="{BB962C8B-B14F-4D97-AF65-F5344CB8AC3E}">
        <p14:creationId xmlns:p14="http://schemas.microsoft.com/office/powerpoint/2010/main" val="39071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6A2339E-3DE4-4139-8185-F81B36E08A85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C7C069-4EF5-48F0-8828-2EDAA387866B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DB28E5-ADB0-46C4-9F0B-95ECDCA97C89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7F5E9D-CC0A-49FA-A2EC-4AAB55168FA6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FF60D0-EC41-4A0C-9686-6AEB94DAA40E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51FC2-B7A8-4494-B692-487AA55FCE8A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278777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7091" y="2582334"/>
            <a:ext cx="3278778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FF60D0-EC41-4A0C-9686-6AEB94DAA40E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51FC2-B7A8-4494-B692-487AA55FCE8A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AB94898-2385-458C-9645-88D092A001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9078" y="2582334"/>
            <a:ext cx="3278778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8A421D-D45E-4A04-A9AB-86602F1D2B0B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C976D8-E5D5-43F1-A45B-AE0377FA9BE4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DD2F71-AEA4-44DE-AECC-F0D1D36D40A4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1DE24B-03CA-4238-822D-63ABE897E8DD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386117-0C17-40D4-A561-79E6D2F0B0B0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  <p:sldLayoutId id="2147483716" r:id="rId4"/>
    <p:sldLayoutId id="2147483717" r:id="rId5"/>
    <p:sldLayoutId id="2147483718" r:id="rId6"/>
    <p:sldLayoutId id="2147483726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A10F-84D5-4CB7-8E2E-61FC579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309289"/>
            <a:ext cx="10058400" cy="198424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/>
              <a:t>Telemetria para Vasilhame baseado em </a:t>
            </a:r>
            <a:r>
              <a:rPr lang="pt-PT" b="1" dirty="0" err="1"/>
              <a:t>IoT</a:t>
            </a:r>
            <a:endParaRPr lang="pt-P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8AE1D-8201-4889-BD7E-67C4583A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26226"/>
            <a:ext cx="10058400" cy="1683026"/>
          </a:xfrm>
        </p:spPr>
        <p:txBody>
          <a:bodyPr>
            <a:normAutofit fontScale="92500"/>
          </a:bodyPr>
          <a:lstStyle/>
          <a:p>
            <a:r>
              <a:rPr lang="pt-PT" sz="2800" b="1" dirty="0"/>
              <a:t>João André de jesus Cruz</a:t>
            </a:r>
          </a:p>
          <a:p>
            <a:r>
              <a:rPr lang="pt-PT" sz="1600" dirty="0"/>
              <a:t>ORIENTADOR: Prof. Doutor Pedro Nicolau faria da Fonseca</a:t>
            </a:r>
          </a:p>
          <a:p>
            <a:r>
              <a:rPr lang="pt-PT" sz="1600" dirty="0"/>
              <a:t>Coorientador: Prof. Doutor Pedro Bacelar Reis Pedreiras</a:t>
            </a:r>
          </a:p>
          <a:p>
            <a:r>
              <a:rPr lang="pt-PT" sz="1600" b="1" dirty="0"/>
              <a:t>Departamento de eletrónica, telecomunicações e informática | Universidade de Aveiro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B99D9D-2CA4-41F7-B3F3-12ABCB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40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4B96-1F31-4664-915E-D23EE32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F0AD1-D89D-488F-B076-4DA12AE8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Sensores de Medição de Vibração:</a:t>
            </a:r>
          </a:p>
          <a:p>
            <a:pPr lvl="1"/>
            <a:r>
              <a:rPr lang="pt-PT" sz="3000" dirty="0"/>
              <a:t>Piezoelétrico</a:t>
            </a:r>
          </a:p>
          <a:p>
            <a:pPr lvl="1"/>
            <a:r>
              <a:rPr lang="pt-PT" sz="3000" dirty="0"/>
              <a:t>Acelerómetro</a:t>
            </a:r>
          </a:p>
          <a:p>
            <a:pPr lvl="1"/>
            <a:endParaRPr lang="pt-PT" sz="3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7E6DE3-8939-48C2-8CE7-D0145DE5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0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AB8F-B93D-419A-B1EC-B25D3B62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Proposta de Arquitetura/Solução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E53A5-FACF-4221-943C-65FD26807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Elementos do Sistema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85D22C-4166-4B98-B345-61D522635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Atuador</a:t>
            </a:r>
          </a:p>
          <a:p>
            <a:r>
              <a:rPr lang="pt-PT" dirty="0"/>
              <a:t>Sensor</a:t>
            </a:r>
          </a:p>
          <a:p>
            <a:r>
              <a:rPr lang="pt-PT" dirty="0"/>
              <a:t>Unidade de Processamento</a:t>
            </a:r>
          </a:p>
          <a:p>
            <a:r>
              <a:rPr lang="pt-PT" dirty="0"/>
              <a:t>Arquitetura de processamento</a:t>
            </a:r>
          </a:p>
          <a:p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A78AEC8-DDE3-4ED4-A214-F1E656D698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7424" y="3046109"/>
            <a:ext cx="4439097" cy="1778197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30E279-9DDA-40E0-87CB-575A6AB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11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4BA1055-C973-4C24-9BA4-F23ABBAF77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7971" y="1845046"/>
            <a:ext cx="686259" cy="4507053"/>
          </a:xfrm>
        </p:spPr>
      </p:pic>
    </p:spTree>
    <p:extLst>
      <p:ext uri="{BB962C8B-B14F-4D97-AF65-F5344CB8AC3E}">
        <p14:creationId xmlns:p14="http://schemas.microsoft.com/office/powerpoint/2010/main" val="22276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4BD5-379A-4B89-B1EC-D584C55A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Hardware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82B786-0E72-4AE1-8A04-DD6FE0C8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Seleção dos elementos</a:t>
            </a:r>
          </a:p>
          <a:p>
            <a:r>
              <a:rPr lang="pt-PT" dirty="0"/>
              <a:t>Design de Circuitos necessários ao sistema</a:t>
            </a:r>
          </a:p>
          <a:p>
            <a:r>
              <a:rPr lang="pt-PT" dirty="0"/>
              <a:t>Identificação de métodos de acoplamento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19D571-8AEF-4231-AF5D-C0EEE491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868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A4ED4-21B7-4E4B-86A4-F781A009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9E9126-250F-4A3B-A672-D71AF46A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FAB0BC-6067-462A-9897-F9B9EB9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82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6ECAB5-0D75-4F9C-B3A4-12D9E576AB2A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36DA548-6305-42DC-98CC-F507C2C8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6AD496-0BFC-4E6D-BA12-E6F0E6E58E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F7BCB5-1EC7-4635-BEE1-EBFB9F7343F0}"/>
              </a:ext>
            </a:extLst>
          </p:cNvPr>
          <p:cNvSpPr txBox="1"/>
          <p:nvPr/>
        </p:nvSpPr>
        <p:spPr>
          <a:xfrm>
            <a:off x="1221202" y="6363933"/>
            <a:ext cx="77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baseada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ABC2-A2F9-4592-9411-9B205330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5277"/>
            <a:ext cx="10058400" cy="920623"/>
          </a:xfrm>
        </p:spPr>
        <p:txBody>
          <a:bodyPr/>
          <a:lstStyle/>
          <a:p>
            <a:pPr algn="ctr"/>
            <a:r>
              <a:rPr lang="pt-PT" dirty="0"/>
              <a:t>Discussão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6C17D2C-B170-4221-88F4-984B1CC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15</a:t>
            </a:fld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DDABC3-538E-4818-A59B-D8E72F44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975098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Presidente do Júri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7F692D6-0E6E-463A-A3C2-2EAD5E22AA0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9" y="3975098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Arguente Principal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44B74B-3DF1-400F-BEF7-A5B80E904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6719" y="3975099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r>
              <a:rPr lang="pt-PT" dirty="0"/>
              <a:t>Pedro Fonseca</a:t>
            </a:r>
          </a:p>
          <a:p>
            <a:pPr algn="ctr"/>
            <a:r>
              <a:rPr lang="pt-PT" dirty="0"/>
              <a:t>Orientador</a:t>
            </a:r>
          </a:p>
        </p:txBody>
      </p:sp>
    </p:spTree>
    <p:extLst>
      <p:ext uri="{BB962C8B-B14F-4D97-AF65-F5344CB8AC3E}">
        <p14:creationId xmlns:p14="http://schemas.microsoft.com/office/powerpoint/2010/main" val="3408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EE885-8FC6-404A-A006-01943733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54601D-437A-46A6-B127-F36F94A7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Motivação</a:t>
            </a:r>
          </a:p>
          <a:p>
            <a:r>
              <a:rPr lang="pt-PT" dirty="0" err="1"/>
              <a:t>Objectivos</a:t>
            </a:r>
            <a:r>
              <a:rPr lang="pt-PT" dirty="0"/>
              <a:t> </a:t>
            </a:r>
          </a:p>
          <a:p>
            <a:r>
              <a:rPr lang="pt-PT" dirty="0"/>
              <a:t>Background/Trabalhos anteriores</a:t>
            </a:r>
          </a:p>
          <a:p>
            <a:r>
              <a:rPr lang="pt-PT" dirty="0"/>
              <a:t>Proposta de Arquitetura/Solução</a:t>
            </a:r>
          </a:p>
          <a:p>
            <a:r>
              <a:rPr lang="pt-PT" dirty="0"/>
              <a:t>Hardware</a:t>
            </a:r>
          </a:p>
          <a:p>
            <a:r>
              <a:rPr lang="pt-PT" dirty="0"/>
              <a:t>Software</a:t>
            </a:r>
          </a:p>
          <a:p>
            <a:r>
              <a:rPr lang="pt-PT" dirty="0"/>
              <a:t>Testes e Resultados</a:t>
            </a:r>
          </a:p>
          <a:p>
            <a:r>
              <a:rPr lang="pt-PT" dirty="0"/>
              <a:t>Conclusões e Trabalho Futuro</a:t>
            </a:r>
          </a:p>
          <a:p>
            <a:r>
              <a:rPr lang="pt-PT" dirty="0"/>
              <a:t>Discussão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88209C-4C2D-4395-997B-BE8DCBA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9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8D4D2-A30E-4C55-9656-3124C27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68FB2E-E753-4326-AAFF-756B3099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45ACA1E-0350-4FF4-B6D7-8F83DE75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6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9BFE2-B13D-4FB5-ABE9-15390CE3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Objectivos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BA0AD2-41BC-45C4-8C3E-BD34DF72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438FAD-DD9E-4309-BF22-38D759A0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5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2FCF-6239-403F-A4A1-B1A2719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2E3F0-361B-4DB7-9EA8-B6A3E1266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LPG constituição Interna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8F5F9C-9F56-4182-BAF5-824D40F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5</a:t>
            </a:fld>
            <a:endParaRPr lang="pt-PT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4EFC51E-48F8-4880-8FEB-A972A7229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8" y="1846263"/>
            <a:ext cx="2884984" cy="4022725"/>
          </a:xfrm>
        </p:spPr>
      </p:pic>
    </p:spTree>
    <p:extLst>
      <p:ext uri="{BB962C8B-B14F-4D97-AF65-F5344CB8AC3E}">
        <p14:creationId xmlns:p14="http://schemas.microsoft.com/office/powerpoint/2010/main" val="21182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83F32-81C9-49BB-9ECB-B411F74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F9A415-891C-4473-8C98-D100E10E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pt-PT" dirty="0"/>
              <a:t>Métodos de Medição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D7DC99-4BE6-46FC-915A-5BD4353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6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68F6BC-6ACF-465A-8E08-1A05495F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64" y="2442040"/>
            <a:ext cx="1829055" cy="36581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6E37D7-77A9-451F-9456-1FED02ABF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62" y="2442041"/>
            <a:ext cx="1829055" cy="36581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BEC621-7A87-4CAF-A2B0-403EF3B7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0" y="2446611"/>
            <a:ext cx="1829055" cy="36581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879FEA8-DA21-41FF-9EC8-CB22BFE5A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98" y="2442042"/>
            <a:ext cx="183858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39790-26C5-410B-80E2-E3DE454B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33C8F1-358E-49FB-9A63-443208BF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058399" cy="736282"/>
          </a:xfrm>
        </p:spPr>
        <p:txBody>
          <a:bodyPr/>
          <a:lstStyle/>
          <a:p>
            <a:r>
              <a:rPr lang="pt-PT" dirty="0"/>
              <a:t>Métodos de Estimulação </a:t>
            </a:r>
          </a:p>
        </p:txBody>
      </p:sp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B69F73FD-C772-43F8-A61B-41940B1378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014" y="2582334"/>
            <a:ext cx="2748771" cy="3282288"/>
          </a:xfr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E4A933-888A-4054-9571-935CA6E5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7</a:t>
            </a:fld>
            <a:endParaRPr lang="pt-PT"/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4173AE2E-6C62-4EDA-8D7A-4295087C0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0078" y="2582334"/>
            <a:ext cx="3495043" cy="3294886"/>
          </a:xfrm>
        </p:spPr>
      </p:pic>
    </p:spTree>
    <p:extLst>
      <p:ext uri="{BB962C8B-B14F-4D97-AF65-F5344CB8AC3E}">
        <p14:creationId xmlns:p14="http://schemas.microsoft.com/office/powerpoint/2010/main" val="3054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0B50E-D6E1-4192-9FCC-7452DA1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8D478A-4128-494B-ADFC-F0996343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247EAA-CF62-4914-AB6A-105364CD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6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FCEF1-1911-44AA-A81C-1FC5BD7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2EF416-B1D1-4DF9-B419-DDC2D4E1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058399" cy="736282"/>
          </a:xfrm>
        </p:spPr>
        <p:txBody>
          <a:bodyPr/>
          <a:lstStyle/>
          <a:p>
            <a:r>
              <a:rPr lang="pt-PT" dirty="0"/>
              <a:t>Relação Vibração e quantidade de líquido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440A232-29D0-4F4A-9FFF-058AED5D2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Frequência da vibração diminui com o aumento da quantidade de líquido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AA7DCB4-28CC-42C3-9BD8-12651E4F78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7764" y="2561660"/>
            <a:ext cx="4533140" cy="3378200"/>
          </a:xfr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AB0B74-6067-4998-813F-EBBDA3DB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53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Retrospetiva">
  <a:themeElements>
    <a:clrScheme name="Personalizado 3">
      <a:dk1>
        <a:srgbClr val="191919"/>
      </a:dk1>
      <a:lt1>
        <a:srgbClr val="FFFFFF"/>
      </a:lt1>
      <a:dk2>
        <a:srgbClr val="5C5C5C"/>
      </a:dk2>
      <a:lt2>
        <a:srgbClr val="92D050"/>
      </a:lt2>
      <a:accent1>
        <a:srgbClr val="84C3ED"/>
      </a:accent1>
      <a:accent2>
        <a:srgbClr val="A4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alphaModFix amt="81000"/>
          </a:blip>
          <a:stretch>
            <a:fillRect/>
          </a:stretch>
        </a:blip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1448</Words>
  <Application>Microsoft Office PowerPoint</Application>
  <PresentationFormat>Ecrã Panorâmico</PresentationFormat>
  <Paragraphs>120</Paragraphs>
  <Slides>15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Retrospetiva</vt:lpstr>
      <vt:lpstr>Telemetria para Vasilhame baseado em IoT</vt:lpstr>
      <vt:lpstr>Conteúdos</vt:lpstr>
      <vt:lpstr>Motivação </vt:lpstr>
      <vt:lpstr>Objectivos</vt:lpstr>
      <vt:lpstr>Background/Trabalhos anteriores</vt:lpstr>
      <vt:lpstr>Background/Trabalhos anteriores</vt:lpstr>
      <vt:lpstr>Background/Trabalhos anteriores</vt:lpstr>
      <vt:lpstr>Background/Trabalhos anteriores</vt:lpstr>
      <vt:lpstr>Background/Trabalhos anteriores</vt:lpstr>
      <vt:lpstr>Background/Trabalhos anteriores</vt:lpstr>
      <vt:lpstr>Proposta de Arquitetura/Solução</vt:lpstr>
      <vt:lpstr>Hardware</vt:lpstr>
      <vt:lpstr>Software</vt:lpstr>
      <vt:lpstr>Apresentação do PowerPoint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Telemetria para Vasilhame Baseado em IoT</dc:title>
  <dc:creator>João Cruz</dc:creator>
  <cp:lastModifiedBy>João Cruz</cp:lastModifiedBy>
  <cp:revision>37</cp:revision>
  <dcterms:created xsi:type="dcterms:W3CDTF">2021-06-30T22:43:52Z</dcterms:created>
  <dcterms:modified xsi:type="dcterms:W3CDTF">2021-07-10T01:16:45Z</dcterms:modified>
</cp:coreProperties>
</file>