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3" r:id="rId4"/>
    <p:sldId id="278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786696"/>
            <a:ext cx="7766936" cy="1646302"/>
          </a:xfrm>
        </p:spPr>
        <p:txBody>
          <a:bodyPr/>
          <a:lstStyle/>
          <a:p>
            <a:r>
              <a:rPr lang="en-US" dirty="0" err="1" smtClean="0"/>
              <a:t>Devolvimento</a:t>
            </a:r>
            <a:r>
              <a:rPr lang="en-US" dirty="0" smtClean="0"/>
              <a:t> de um </a:t>
            </a:r>
            <a:r>
              <a:rPr lang="en-US" dirty="0" err="1" smtClean="0"/>
              <a:t>jogo</a:t>
            </a:r>
            <a:r>
              <a:rPr lang="en-US" dirty="0" smtClean="0"/>
              <a:t> digital </a:t>
            </a:r>
            <a:r>
              <a:rPr lang="en-US" dirty="0" err="1" smtClean="0"/>
              <a:t>aplicando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João</a:t>
            </a:r>
            <a:r>
              <a:rPr lang="en-US" dirty="0" smtClean="0"/>
              <a:t> </a:t>
            </a:r>
            <a:r>
              <a:rPr lang="en-US" dirty="0" err="1" smtClean="0"/>
              <a:t>Antônio</a:t>
            </a:r>
            <a:r>
              <a:rPr lang="en-US" dirty="0" smtClean="0"/>
              <a:t> </a:t>
            </a:r>
            <a:r>
              <a:rPr lang="en-US" dirty="0" err="1" smtClean="0"/>
              <a:t>Prestes</a:t>
            </a:r>
            <a:r>
              <a:rPr lang="en-US" dirty="0" smtClean="0"/>
              <a:t> </a:t>
            </a:r>
            <a:r>
              <a:rPr lang="en-US" dirty="0" err="1" smtClean="0"/>
              <a:t>Matiuzzi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44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</a:t>
            </a:r>
            <a:r>
              <a:rPr lang="pt-BR" dirty="0" err="1" smtClean="0"/>
              <a:t>Fuzzy</a:t>
            </a:r>
            <a:r>
              <a:rPr lang="pt-BR" dirty="0" smtClean="0"/>
              <a:t> - Regras </a:t>
            </a:r>
            <a:r>
              <a:rPr lang="pt-BR" dirty="0"/>
              <a:t>e Variáveis </a:t>
            </a:r>
            <a:r>
              <a:rPr lang="pt-BR" dirty="0" err="1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Ao aplicarmos a Lógica </a:t>
            </a:r>
            <a:r>
              <a:rPr lang="pt-BR" dirty="0" err="1"/>
              <a:t>Fuzzy</a:t>
            </a:r>
            <a:r>
              <a:rPr lang="pt-BR" dirty="0"/>
              <a:t> para resolver algum problema, precisamos  analisá-lo e definir as regras que irão controlar o comportamento do  sistema em </a:t>
            </a:r>
            <a:r>
              <a:rPr lang="pt-BR" dirty="0" smtClean="0"/>
              <a:t>questão</a:t>
            </a:r>
          </a:p>
          <a:p>
            <a:r>
              <a:rPr lang="pt-BR" dirty="0"/>
              <a:t> - As Regras </a:t>
            </a:r>
            <a:r>
              <a:rPr lang="pt-BR" dirty="0" err="1"/>
              <a:t>Fuzzy</a:t>
            </a:r>
            <a:r>
              <a:rPr lang="pt-BR" dirty="0"/>
              <a:t> possuem o seguinte </a:t>
            </a:r>
            <a:r>
              <a:rPr lang="pt-BR" dirty="0" smtClean="0"/>
              <a:t>formato:        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				</a:t>
            </a:r>
            <a:r>
              <a:rPr lang="pt-BR" b="1" dirty="0" smtClean="0"/>
              <a:t>SE</a:t>
            </a:r>
            <a:r>
              <a:rPr lang="pt-BR" dirty="0" smtClean="0"/>
              <a:t> </a:t>
            </a:r>
            <a:r>
              <a:rPr lang="pt-BR" i="1" dirty="0"/>
              <a:t>condição</a:t>
            </a:r>
            <a:r>
              <a:rPr lang="pt-BR" dirty="0"/>
              <a:t> </a:t>
            </a:r>
            <a:r>
              <a:rPr lang="pt-BR" b="1" dirty="0"/>
              <a:t>ENTAO</a:t>
            </a:r>
            <a:r>
              <a:rPr lang="pt-BR" dirty="0"/>
              <a:t> </a:t>
            </a:r>
            <a:r>
              <a:rPr lang="pt-BR" i="1" dirty="0" smtClean="0"/>
              <a:t>conclusão</a:t>
            </a:r>
          </a:p>
          <a:p>
            <a:r>
              <a:rPr lang="pt-BR" dirty="0" smtClean="0"/>
              <a:t>Na </a:t>
            </a:r>
            <a:r>
              <a:rPr lang="pt-BR" dirty="0"/>
              <a:t>condição, é avaliado o valor de uma variável do sistema em questão, na conclusão, é uma ação ou definição realizada a partir da avaliação da variável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				</a:t>
            </a:r>
            <a:r>
              <a:rPr lang="pt-BR" b="1" dirty="0" smtClean="0"/>
              <a:t>SE</a:t>
            </a:r>
            <a:r>
              <a:rPr lang="pt-BR" dirty="0" smtClean="0"/>
              <a:t> </a:t>
            </a:r>
            <a:r>
              <a:rPr lang="pt-BR" i="1" dirty="0"/>
              <a:t>velocidade = alta</a:t>
            </a:r>
            <a:r>
              <a:rPr lang="pt-BR" dirty="0"/>
              <a:t> </a:t>
            </a:r>
            <a:r>
              <a:rPr lang="pt-BR" b="1" dirty="0"/>
              <a:t>ENTAO</a:t>
            </a:r>
            <a:r>
              <a:rPr lang="pt-BR" dirty="0"/>
              <a:t> </a:t>
            </a:r>
            <a:r>
              <a:rPr lang="pt-BR" i="1" dirty="0" err="1"/>
              <a:t>freio_medio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22591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/>
              <a:t> Fuzzy - </a:t>
            </a:r>
            <a:r>
              <a:rPr lang="en-US" dirty="0" err="1"/>
              <a:t>Operadores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seja realizada a inferência das Regras </a:t>
            </a:r>
            <a:r>
              <a:rPr lang="pt-BR" dirty="0" err="1"/>
              <a:t>Fuzzy</a:t>
            </a:r>
            <a:r>
              <a:rPr lang="pt-BR" dirty="0"/>
              <a:t>, são definidos os seguintes </a:t>
            </a:r>
            <a:r>
              <a:rPr lang="pt-BR" dirty="0" smtClean="0"/>
              <a:t>operadores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11" y="3032410"/>
            <a:ext cx="5807676" cy="31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3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 smtClean="0"/>
              <a:t> Fuzzy – </a:t>
            </a:r>
            <a:r>
              <a:rPr lang="en-US" dirty="0" err="1" smtClean="0"/>
              <a:t>Modelo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dos conceitos listados anteriormente, podemos definir o seguinte Modelo </a:t>
            </a:r>
            <a:r>
              <a:rPr lang="pt-BR" dirty="0" err="1"/>
              <a:t>Fuzzy</a:t>
            </a:r>
            <a:r>
              <a:rPr lang="pt-BR" dirty="0"/>
              <a:t>, que são os passos realizados para que seja realizada uma tomada de decisão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13" y="3502955"/>
            <a:ext cx="6276522" cy="25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/>
              <a:t> Fuzzy - </a:t>
            </a:r>
            <a:r>
              <a:rPr lang="en-US" dirty="0" err="1"/>
              <a:t>Modelo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No modelo </a:t>
            </a:r>
            <a:r>
              <a:rPr lang="pt-BR" dirty="0" smtClean="0"/>
              <a:t>podemos </a:t>
            </a:r>
            <a:r>
              <a:rPr lang="pt-BR" dirty="0"/>
              <a:t>verificar as seguintes fase:</a:t>
            </a:r>
          </a:p>
          <a:p>
            <a:endParaRPr lang="pt-BR" dirty="0"/>
          </a:p>
          <a:p>
            <a:r>
              <a:rPr lang="pt-BR" b="1" dirty="0" err="1" smtClean="0"/>
              <a:t>Fuzzificação</a:t>
            </a:r>
            <a:r>
              <a:rPr lang="pt-BR" dirty="0"/>
              <a:t>: Nesta fase os valores do sistema em questão são convertidas em valores de Grau de Pertinência, aplicando as Funções de Pertinência definidas;</a:t>
            </a:r>
          </a:p>
          <a:p>
            <a:endParaRPr lang="pt-BR" dirty="0"/>
          </a:p>
          <a:p>
            <a:r>
              <a:rPr lang="pt-BR" b="1" dirty="0"/>
              <a:t>I</a:t>
            </a:r>
            <a:r>
              <a:rPr lang="pt-BR" b="1" dirty="0" smtClean="0"/>
              <a:t>nferência</a:t>
            </a:r>
            <a:r>
              <a:rPr lang="pt-BR" dirty="0"/>
              <a:t>: Nesta fase, é realizada a avaliação das </a:t>
            </a:r>
            <a:r>
              <a:rPr lang="pt-BR" dirty="0" smtClean="0"/>
              <a:t>condições </a:t>
            </a:r>
            <a:r>
              <a:rPr lang="pt-BR" dirty="0"/>
              <a:t>definidas no conjunto de Regra </a:t>
            </a:r>
            <a:r>
              <a:rPr lang="pt-BR" dirty="0" err="1"/>
              <a:t>Fuzzy</a:t>
            </a:r>
            <a:r>
              <a:rPr lang="pt-BR" dirty="0"/>
              <a:t> do sistema, aplicando os Operadores </a:t>
            </a:r>
            <a:r>
              <a:rPr lang="pt-BR" dirty="0" err="1"/>
              <a:t>Fuzzy</a:t>
            </a:r>
            <a:r>
              <a:rPr lang="pt-BR" dirty="0"/>
              <a:t> adequados;</a:t>
            </a:r>
          </a:p>
          <a:p>
            <a:endParaRPr lang="pt-BR" dirty="0"/>
          </a:p>
          <a:p>
            <a:r>
              <a:rPr lang="pt-BR" b="1" dirty="0" err="1" smtClean="0"/>
              <a:t>Defuzzyficação</a:t>
            </a:r>
            <a:r>
              <a:rPr lang="pt-BR" dirty="0"/>
              <a:t>: Nesta fase, são avaliados os resultados da inferência das Regras </a:t>
            </a:r>
            <a:r>
              <a:rPr lang="pt-BR" dirty="0" err="1"/>
              <a:t>Fuzzy</a:t>
            </a:r>
            <a:r>
              <a:rPr lang="pt-BR" dirty="0"/>
              <a:t> e devolvido ao sistema em questão o resultado da tomada de decisão</a:t>
            </a:r>
          </a:p>
        </p:txBody>
      </p:sp>
    </p:spTree>
    <p:extLst>
      <p:ext uri="{BB962C8B-B14F-4D97-AF65-F5344CB8AC3E}">
        <p14:creationId xmlns:p14="http://schemas.microsoft.com/office/powerpoint/2010/main" val="12706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059" y="2099732"/>
            <a:ext cx="8128944" cy="1646302"/>
          </a:xfrm>
        </p:spPr>
        <p:txBody>
          <a:bodyPr/>
          <a:lstStyle/>
          <a:p>
            <a:r>
              <a:rPr lang="pt-BR" dirty="0"/>
              <a:t>Jogo “Caçando Monstros”</a:t>
            </a:r>
          </a:p>
        </p:txBody>
      </p:sp>
    </p:spTree>
    <p:extLst>
      <p:ext uri="{BB962C8B-B14F-4D97-AF65-F5344CB8AC3E}">
        <p14:creationId xmlns:p14="http://schemas.microsoft.com/office/powerpoint/2010/main" val="105523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 </a:t>
            </a:r>
            <a:r>
              <a:rPr lang="pt-BR" dirty="0" smtClean="0"/>
              <a:t>“Caçando Monstros”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/>
              <a:t>jogo desenvolvido, foi criado um sistema de Inteligência Artificial baseado no Modelo </a:t>
            </a:r>
            <a:r>
              <a:rPr lang="pt-BR" dirty="0" err="1"/>
              <a:t>Fuzzy</a:t>
            </a:r>
            <a:r>
              <a:rPr lang="pt-BR" dirty="0"/>
              <a:t> para a tomada de decisão dos agentes.</a:t>
            </a:r>
          </a:p>
        </p:txBody>
      </p:sp>
    </p:spTree>
    <p:extLst>
      <p:ext uri="{BB962C8B-B14F-4D97-AF65-F5344CB8AC3E}">
        <p14:creationId xmlns:p14="http://schemas.microsoft.com/office/powerpoint/2010/main" val="330814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2800" dirty="0"/>
              <a:t>Jogo “Caçando </a:t>
            </a:r>
            <a:r>
              <a:rPr lang="pt-BR" sz="2800" dirty="0" smtClean="0"/>
              <a:t>Monstros” - Características </a:t>
            </a:r>
            <a:r>
              <a:rPr lang="pt-BR" sz="2800" dirty="0"/>
              <a:t>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um jogo baseado em turnos</a:t>
            </a:r>
          </a:p>
          <a:p>
            <a:r>
              <a:rPr lang="pt-BR" dirty="0" smtClean="0"/>
              <a:t>Jogado </a:t>
            </a:r>
            <a:r>
              <a:rPr lang="pt-BR" dirty="0"/>
              <a:t>por dois jogadores, sendo um deles controlado pelo Sistema de IA</a:t>
            </a:r>
          </a:p>
          <a:p>
            <a:r>
              <a:rPr lang="pt-BR" dirty="0" smtClean="0"/>
              <a:t>Cada </a:t>
            </a:r>
            <a:r>
              <a:rPr lang="pt-BR" dirty="0"/>
              <a:t>jogador possui 3 </a:t>
            </a:r>
            <a:r>
              <a:rPr lang="pt-BR" dirty="0" smtClean="0"/>
              <a:t>Peças e 1 Torre</a:t>
            </a:r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cada Turno o jogador pode realizar uma ação: Movimentar ou Atacar, desde que o destino da ação esteja no intervalo de duas casas a partir da peça selecionada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65" y="4391061"/>
            <a:ext cx="5752741" cy="21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3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</a:t>
            </a:r>
            <a:r>
              <a:rPr lang="pt-BR" sz="2800" dirty="0" smtClean="0"/>
              <a:t>Objetivos </a:t>
            </a:r>
            <a:r>
              <a:rPr lang="pt-BR" sz="2800" dirty="0"/>
              <a:t>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Derrubar </a:t>
            </a:r>
            <a:r>
              <a:rPr lang="pt-BR" dirty="0"/>
              <a:t>a Torre Inimiga</a:t>
            </a:r>
          </a:p>
          <a:p>
            <a:r>
              <a:rPr lang="pt-BR" dirty="0" smtClean="0"/>
              <a:t>Eliminar </a:t>
            </a:r>
            <a:r>
              <a:rPr lang="pt-BR" dirty="0"/>
              <a:t>todas as Peças do time adversário</a:t>
            </a:r>
          </a:p>
          <a:p>
            <a:r>
              <a:rPr lang="pt-BR" dirty="0" smtClean="0"/>
              <a:t>O </a:t>
            </a:r>
            <a:r>
              <a:rPr lang="pt-BR" dirty="0"/>
              <a:t>time que derrubar a Torre inimiga ou eliminar todas as Peças do inimigo primeiro, vence</a:t>
            </a:r>
          </a:p>
        </p:txBody>
      </p:sp>
    </p:spTree>
    <p:extLst>
      <p:ext uri="{BB962C8B-B14F-4D97-AF65-F5344CB8AC3E}">
        <p14:creationId xmlns:p14="http://schemas.microsoft.com/office/powerpoint/2010/main" val="130727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</a:t>
            </a:r>
            <a:r>
              <a:rPr lang="pt-BR" sz="3200" dirty="0" smtClean="0"/>
              <a:t>Implementação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</a:t>
            </a:r>
            <a:r>
              <a:rPr lang="pt-BR" dirty="0"/>
              <a:t>utilizando o Framework </a:t>
            </a:r>
            <a:r>
              <a:rPr lang="pt-BR" dirty="0" err="1"/>
              <a:t>Starling</a:t>
            </a:r>
            <a:r>
              <a:rPr lang="pt-BR" dirty="0"/>
              <a:t>, baseado no Adobe AIR</a:t>
            </a:r>
          </a:p>
          <a:p>
            <a:r>
              <a:rPr lang="pt-BR" dirty="0" smtClean="0"/>
              <a:t>Estrutura </a:t>
            </a:r>
            <a:r>
              <a:rPr lang="pt-BR" dirty="0"/>
              <a:t>Modular: Cada aspectos do jogo é </a:t>
            </a:r>
            <a:r>
              <a:rPr lang="pt-BR" dirty="0" smtClean="0"/>
              <a:t>controlado por Módulos </a:t>
            </a:r>
            <a:r>
              <a:rPr lang="pt-BR" dirty="0"/>
              <a:t>específicos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16" y="3915650"/>
            <a:ext cx="5404104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Entidade - Responsável pela </a:t>
            </a:r>
            <a:r>
              <a:rPr lang="pt-BR" dirty="0" err="1"/>
              <a:t>renderização</a:t>
            </a:r>
            <a:r>
              <a:rPr lang="pt-BR" dirty="0"/>
              <a:t> e controle dos objetos exibidos na tela</a:t>
            </a:r>
          </a:p>
          <a:p>
            <a:r>
              <a:rPr lang="pt-BR" dirty="0"/>
              <a:t>Estrutura - São as estruturas de dados criadas para a manipulação de dados </a:t>
            </a:r>
          </a:p>
          <a:p>
            <a:r>
              <a:rPr lang="pt-BR" dirty="0"/>
              <a:t>Modulo </a:t>
            </a:r>
            <a:r>
              <a:rPr lang="pt-BR" dirty="0" err="1"/>
              <a:t>Util</a:t>
            </a:r>
            <a:r>
              <a:rPr lang="pt-BR" dirty="0"/>
              <a:t> - Classes com métodos utilitário para serem utilizados nos demais módulos</a:t>
            </a:r>
          </a:p>
        </p:txBody>
      </p:sp>
    </p:spTree>
    <p:extLst>
      <p:ext uri="{BB962C8B-B14F-4D97-AF65-F5344CB8AC3E}">
        <p14:creationId xmlns:p14="http://schemas.microsoft.com/office/powerpoint/2010/main" val="242911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endParaRPr lang="en-US" dirty="0" smtClean="0"/>
          </a:p>
          <a:p>
            <a:r>
              <a:rPr lang="en-US" dirty="0" err="1" smtClean="0"/>
              <a:t>Inteligência</a:t>
            </a:r>
            <a:r>
              <a:rPr lang="en-US" dirty="0" smtClean="0"/>
              <a:t> Artificial</a:t>
            </a:r>
          </a:p>
          <a:p>
            <a:r>
              <a:rPr lang="en-US" dirty="0" err="1" smtClean="0"/>
              <a:t>Lógica</a:t>
            </a:r>
            <a:r>
              <a:rPr lang="en-US" dirty="0" smtClean="0"/>
              <a:t> Fuzzy</a:t>
            </a:r>
          </a:p>
          <a:p>
            <a:r>
              <a:rPr lang="en-US" dirty="0" err="1" smtClean="0"/>
              <a:t>Caçando</a:t>
            </a:r>
            <a:r>
              <a:rPr lang="en-US" dirty="0" smtClean="0"/>
              <a:t> </a:t>
            </a:r>
            <a:r>
              <a:rPr lang="en-US" dirty="0" err="1" smtClean="0"/>
              <a:t>Monstros</a:t>
            </a:r>
            <a:r>
              <a:rPr lang="en-US" dirty="0" smtClean="0"/>
              <a:t> – </a:t>
            </a:r>
            <a:r>
              <a:rPr lang="en-US" dirty="0" err="1" smtClean="0"/>
              <a:t>Características</a:t>
            </a:r>
            <a:r>
              <a:rPr lang="en-US" dirty="0" smtClean="0"/>
              <a:t>,   </a:t>
            </a:r>
            <a:r>
              <a:rPr lang="en-US" dirty="0" err="1" smtClean="0"/>
              <a:t>Implementação</a:t>
            </a:r>
            <a:r>
              <a:rPr lang="en-US" dirty="0" smtClean="0"/>
              <a:t>, </a:t>
            </a:r>
            <a:r>
              <a:rPr lang="en-US" dirty="0" err="1" smtClean="0"/>
              <a:t>Módulo</a:t>
            </a:r>
            <a:r>
              <a:rPr lang="en-US" dirty="0" smtClean="0"/>
              <a:t> IA</a:t>
            </a: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08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Módulo 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ExecutaAcaoIA</a:t>
            </a:r>
            <a:r>
              <a:rPr lang="pt-BR" dirty="0"/>
              <a:t> - Nesta classe se dá o início do processamento, reúne os dados necessários para o processamento da </a:t>
            </a:r>
            <a:r>
              <a:rPr lang="pt-BR" dirty="0" smtClean="0"/>
              <a:t>requisição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PrincipalIA</a:t>
            </a:r>
            <a:r>
              <a:rPr lang="pt-BR" dirty="0"/>
              <a:t> - Nesta classe são realizados todos os passos definidos no Modelo </a:t>
            </a:r>
            <a:r>
              <a:rPr lang="pt-BR" dirty="0" err="1"/>
              <a:t>Fuzzy</a:t>
            </a:r>
            <a:r>
              <a:rPr lang="pt-BR" dirty="0"/>
              <a:t>: </a:t>
            </a:r>
            <a:r>
              <a:rPr lang="pt-BR" dirty="0" err="1"/>
              <a:t>Fuzzyficação</a:t>
            </a:r>
            <a:r>
              <a:rPr lang="pt-BR" dirty="0"/>
              <a:t>, Inferência, </a:t>
            </a:r>
            <a:r>
              <a:rPr lang="pt-BR" dirty="0" err="1"/>
              <a:t>Defuzzyficação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GruposIA</a:t>
            </a:r>
            <a:r>
              <a:rPr lang="pt-BR" dirty="0"/>
              <a:t> - Nesta classe são definidos os valores das Variáveis Linguísticas necessárias a realização da Inferência das Regras </a:t>
            </a:r>
            <a:r>
              <a:rPr lang="pt-BR" dirty="0" err="1"/>
              <a:t>Fuzzy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ExpressoesIA</a:t>
            </a:r>
            <a:r>
              <a:rPr lang="pt-BR" dirty="0"/>
              <a:t> - Nesta classe é implementada o Banco de Conhecimento do sistema, onde estão definidas todas a Regras </a:t>
            </a:r>
            <a:r>
              <a:rPr lang="pt-BR" dirty="0" err="1"/>
              <a:t>Fuzzy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71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Regras e Variáveis </a:t>
            </a:r>
            <a:r>
              <a:rPr lang="pt-BR" sz="2800" dirty="0" err="1"/>
              <a:t>Fuzzy</a:t>
            </a:r>
            <a:r>
              <a:rPr lang="pt-BR" sz="2800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/>
              <a:t>desenvolvimento foram criadas Regras </a:t>
            </a:r>
            <a:r>
              <a:rPr lang="pt-BR" dirty="0" err="1"/>
              <a:t>Fuzzy</a:t>
            </a:r>
            <a:r>
              <a:rPr lang="pt-BR" dirty="0"/>
              <a:t> que contemplavam aspectos básicos do jogo:</a:t>
            </a:r>
          </a:p>
          <a:p>
            <a:r>
              <a:rPr lang="pt-BR" dirty="0" smtClean="0"/>
              <a:t>Variáveis</a:t>
            </a:r>
            <a:r>
              <a:rPr lang="pt-BR" dirty="0"/>
              <a:t>: VIDA_TORRE_INI, PERSON_AOREDOR, DISTANCIA_T1_TORRE1</a:t>
            </a:r>
          </a:p>
          <a:p>
            <a:r>
              <a:rPr lang="pt-BR" dirty="0" smtClean="0"/>
              <a:t>Variáveis </a:t>
            </a:r>
            <a:r>
              <a:rPr lang="pt-BR" dirty="0"/>
              <a:t>Linguísticas: ALTO, MÉDIO, BAIXO</a:t>
            </a:r>
          </a:p>
          <a:p>
            <a:r>
              <a:rPr lang="pt-BR" dirty="0" smtClean="0"/>
              <a:t>Regras</a:t>
            </a:r>
            <a:r>
              <a:rPr lang="pt-BR" dirty="0"/>
              <a:t>: As regras implementadas seguiram o seguinte exemplo: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b="1" dirty="0" smtClean="0"/>
              <a:t>SE</a:t>
            </a:r>
            <a:r>
              <a:rPr lang="pt-BR" sz="1600" dirty="0" smtClean="0"/>
              <a:t> </a:t>
            </a:r>
            <a:r>
              <a:rPr lang="pt-BR" sz="1600" i="1" dirty="0"/>
              <a:t>PERSON_AOREDOR = ALTO E DISTANCIA_T1_TORRE1 = ALTO </a:t>
            </a:r>
            <a:r>
              <a:rPr lang="pt-BR" sz="1600" b="1" dirty="0"/>
              <a:t>ENTAO</a:t>
            </a:r>
            <a:r>
              <a:rPr lang="pt-BR" sz="1600" dirty="0"/>
              <a:t> </a:t>
            </a:r>
            <a:r>
              <a:rPr lang="pt-BR" sz="1600" i="1" dirty="0"/>
              <a:t>MOVE_ATACA_INI</a:t>
            </a:r>
          </a:p>
        </p:txBody>
      </p:sp>
    </p:spTree>
    <p:extLst>
      <p:ext uri="{BB962C8B-B14F-4D97-AF65-F5344CB8AC3E}">
        <p14:creationId xmlns:p14="http://schemas.microsoft.com/office/powerpoint/2010/main" val="174463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Funcionamento do jogo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/>
              <a:t>jogo funciona repetindo o ciclo definido no Modelo </a:t>
            </a:r>
            <a:r>
              <a:rPr lang="pt-BR" dirty="0" err="1"/>
              <a:t>Fuzzy</a:t>
            </a:r>
            <a:r>
              <a:rPr lang="pt-BR" dirty="0"/>
              <a:t> definido</a:t>
            </a:r>
            <a:r>
              <a:rPr lang="pt-BR" dirty="0" smtClean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1 - </a:t>
            </a:r>
            <a:r>
              <a:rPr lang="pt-BR" dirty="0"/>
              <a:t>Jogador Realiza uma jogada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2 - </a:t>
            </a:r>
            <a:r>
              <a:rPr lang="pt-BR" dirty="0" smtClean="0"/>
              <a:t>O </a:t>
            </a:r>
            <a:r>
              <a:rPr lang="pt-BR" dirty="0"/>
              <a:t>sistema aciona o a classe </a:t>
            </a:r>
            <a:r>
              <a:rPr lang="pt-BR" dirty="0" err="1"/>
              <a:t>ExecutaAcaoIA</a:t>
            </a:r>
            <a:r>
              <a:rPr lang="pt-BR" dirty="0"/>
              <a:t>, onde são analisados os dados que serão aplicados nas variáveis utilizadas nas Regras </a:t>
            </a:r>
            <a:r>
              <a:rPr lang="pt-BR" dirty="0" err="1"/>
              <a:t>Fuzzy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3 -</a:t>
            </a:r>
            <a:r>
              <a:rPr lang="pt-BR" dirty="0" smtClean="0"/>
              <a:t> </a:t>
            </a:r>
            <a:r>
              <a:rPr lang="pt-BR" dirty="0"/>
              <a:t>Após popular todas as variáveis necessárias, o sistema então chama a classe </a:t>
            </a:r>
            <a:r>
              <a:rPr lang="pt-BR" dirty="0" err="1"/>
              <a:t>PrincipalIA</a:t>
            </a:r>
            <a:r>
              <a:rPr lang="pt-BR" dirty="0"/>
              <a:t>, onde estão implementados </a:t>
            </a:r>
            <a:r>
              <a:rPr lang="pt-BR" dirty="0" smtClean="0"/>
              <a:t>cada </a:t>
            </a:r>
            <a:r>
              <a:rPr lang="pt-BR" dirty="0"/>
              <a:t>passo </a:t>
            </a:r>
            <a:r>
              <a:rPr lang="pt-BR" dirty="0" err="1"/>
              <a:t>defindo</a:t>
            </a:r>
            <a:r>
              <a:rPr lang="pt-BR" dirty="0"/>
              <a:t> no Modelo </a:t>
            </a:r>
            <a:r>
              <a:rPr lang="pt-BR" dirty="0" err="1"/>
              <a:t>Fuzzy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        </a:t>
            </a:r>
            <a:r>
              <a:rPr lang="pt-BR" b="1" dirty="0" smtClean="0"/>
              <a:t>4 </a:t>
            </a:r>
            <a:r>
              <a:rPr lang="pt-BR" b="1" dirty="0"/>
              <a:t>- </a:t>
            </a:r>
            <a:r>
              <a:rPr lang="pt-BR" dirty="0" err="1"/>
              <a:t>Fuzzyficação</a:t>
            </a:r>
            <a:r>
              <a:rPr lang="pt-BR" dirty="0"/>
              <a:t>: Aplica a Função de Pertinência nas variáveis fornecidas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5 - </a:t>
            </a:r>
            <a:r>
              <a:rPr lang="pt-BR" dirty="0"/>
              <a:t>Inferência: Com as variáveis devidamente </a:t>
            </a:r>
            <a:r>
              <a:rPr lang="pt-BR" dirty="0" err="1"/>
              <a:t>Fuzzyficadas</a:t>
            </a:r>
            <a:r>
              <a:rPr lang="pt-BR" dirty="0"/>
              <a:t> é possível realizar a inferência do banco de Regras </a:t>
            </a:r>
            <a:r>
              <a:rPr lang="pt-BR" dirty="0" err="1"/>
              <a:t>Fuzzy</a:t>
            </a:r>
            <a:r>
              <a:rPr lang="pt-BR" dirty="0"/>
              <a:t> aplicando os Operadores </a:t>
            </a:r>
            <a:r>
              <a:rPr lang="pt-BR" dirty="0" err="1"/>
              <a:t>Fuzzy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6- </a:t>
            </a:r>
            <a:r>
              <a:rPr lang="pt-BR" dirty="0" err="1"/>
              <a:t>Defuzzyficação</a:t>
            </a:r>
            <a:r>
              <a:rPr lang="pt-BR" dirty="0"/>
              <a:t>: Com as regras processadas, é possível selecionar a regra com maior pertinência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7 - </a:t>
            </a:r>
            <a:r>
              <a:rPr lang="pt-BR" dirty="0"/>
              <a:t>Com a regra selecionada, o sistema pode executar a ação definida na regra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8 - </a:t>
            </a:r>
            <a:r>
              <a:rPr lang="pt-BR" dirty="0"/>
              <a:t>Após realizar a ação, o turno do sistema de IA é finalizado</a:t>
            </a:r>
          </a:p>
        </p:txBody>
      </p:sp>
    </p:spTree>
    <p:extLst>
      <p:ext uri="{BB962C8B-B14F-4D97-AF65-F5344CB8AC3E}">
        <p14:creationId xmlns:p14="http://schemas.microsoft.com/office/powerpoint/2010/main" val="326212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dirty="0" smtClean="0"/>
              <a:t>O </a:t>
            </a:r>
            <a:r>
              <a:rPr lang="pt-BR" dirty="0"/>
              <a:t>jogo apresentou uma tendência do sistema </a:t>
            </a:r>
            <a:r>
              <a:rPr lang="pt-BR" dirty="0" err="1"/>
              <a:t>Fuzzy</a:t>
            </a:r>
            <a:r>
              <a:rPr lang="pt-BR" dirty="0"/>
              <a:t> derrotar o sistema Aleatório</a:t>
            </a:r>
            <a:br>
              <a:rPr lang="pt-BR" dirty="0"/>
            </a:br>
            <a:endParaRPr lang="pt-BR" dirty="0" smtClean="0"/>
          </a:p>
          <a:p>
            <a:r>
              <a:rPr lang="pt-BR" dirty="0"/>
              <a:t> </a:t>
            </a:r>
            <a:r>
              <a:rPr lang="pt-BR" dirty="0" smtClean="0"/>
              <a:t>Maior </a:t>
            </a:r>
            <a:r>
              <a:rPr lang="pt-BR" dirty="0"/>
              <a:t>número de Regras e Variáveis </a:t>
            </a:r>
            <a:r>
              <a:rPr lang="pt-BR" dirty="0" err="1"/>
              <a:t>Fuzzy</a:t>
            </a:r>
            <a:r>
              <a:rPr lang="pt-BR" dirty="0"/>
              <a:t> aumentam a melhoram capacidade do sistema</a:t>
            </a:r>
            <a:br>
              <a:rPr lang="pt-BR" dirty="0"/>
            </a:br>
            <a:endParaRPr lang="pt-BR" dirty="0" smtClean="0"/>
          </a:p>
          <a:p>
            <a:r>
              <a:rPr lang="pt-BR" dirty="0"/>
              <a:t> </a:t>
            </a:r>
            <a:r>
              <a:rPr lang="pt-BR" dirty="0" smtClean="0"/>
              <a:t>Sistema </a:t>
            </a:r>
            <a:r>
              <a:rPr lang="pt-BR" dirty="0"/>
              <a:t>de "Magias" ou "Mana" poderiam diversificar as estratégias/regras/variáveis</a:t>
            </a:r>
          </a:p>
        </p:txBody>
      </p:sp>
    </p:spTree>
    <p:extLst>
      <p:ext uri="{BB962C8B-B14F-4D97-AF65-F5344CB8AC3E}">
        <p14:creationId xmlns:p14="http://schemas.microsoft.com/office/powerpoint/2010/main" val="100287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Este trabalho buscou estudar a aplicação da Lógica </a:t>
            </a:r>
            <a:r>
              <a:rPr lang="pt-BR" dirty="0" err="1"/>
              <a:t>Fuzzy</a:t>
            </a:r>
            <a:r>
              <a:rPr lang="pt-BR" dirty="0"/>
              <a:t> em um jogo baseado em </a:t>
            </a:r>
            <a:r>
              <a:rPr lang="pt-BR" dirty="0" smtClean="0"/>
              <a:t>Turnos</a:t>
            </a:r>
          </a:p>
          <a:p>
            <a:endParaRPr lang="pt-BR" dirty="0" smtClean="0"/>
          </a:p>
          <a:p>
            <a:r>
              <a:rPr lang="pt-BR" dirty="0" smtClean="0"/>
              <a:t>Sendo </a:t>
            </a:r>
            <a:r>
              <a:rPr lang="pt-BR" dirty="0"/>
              <a:t>um aspecto </a:t>
            </a:r>
            <a:r>
              <a:rPr lang="pt-BR" dirty="0" smtClean="0"/>
              <a:t>importante </a:t>
            </a:r>
            <a:r>
              <a:rPr lang="pt-BR" dirty="0"/>
              <a:t>da implementação de um jogo, é necessário o estudo de diferentes técnicas de </a:t>
            </a:r>
            <a:r>
              <a:rPr lang="pt-BR" dirty="0" smtClean="0"/>
              <a:t>IA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Objetivos: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smtClean="0"/>
              <a:t> *	Estudo </a:t>
            </a:r>
            <a:r>
              <a:rPr lang="pt-BR" dirty="0"/>
              <a:t>da adequação da Lógica </a:t>
            </a:r>
            <a:r>
              <a:rPr lang="pt-BR" dirty="0" err="1"/>
              <a:t>Fuzzy</a:t>
            </a:r>
            <a:r>
              <a:rPr lang="pt-BR" dirty="0"/>
              <a:t> em um jogo digital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smtClean="0"/>
              <a:t> *	Comparar </a:t>
            </a:r>
            <a:r>
              <a:rPr lang="pt-BR" dirty="0"/>
              <a:t>o desempenho do modelo implementado em relação a um modelo mais simples</a:t>
            </a:r>
          </a:p>
        </p:txBody>
      </p:sp>
    </p:spTree>
    <p:extLst>
      <p:ext uri="{BB962C8B-B14F-4D97-AF65-F5344CB8AC3E}">
        <p14:creationId xmlns:p14="http://schemas.microsoft.com/office/powerpoint/2010/main" val="335052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Grande </a:t>
            </a:r>
            <a:r>
              <a:rPr lang="en-US" dirty="0" err="1" smtClean="0"/>
              <a:t>crescimento</a:t>
            </a:r>
            <a:r>
              <a:rPr lang="en-US" dirty="0" smtClean="0"/>
              <a:t> 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60 </a:t>
            </a:r>
            <a:r>
              <a:rPr lang="en-US" dirty="0" err="1" smtClean="0"/>
              <a:t>anos</a:t>
            </a:r>
            <a:endParaRPr lang="en-US" dirty="0" smtClean="0"/>
          </a:p>
          <a:p>
            <a:r>
              <a:rPr lang="en-US" dirty="0" err="1" smtClean="0"/>
              <a:t>Primeiros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eram</a:t>
            </a:r>
            <a:r>
              <a:rPr lang="en-US" dirty="0" smtClean="0"/>
              <a:t> simples,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havia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. Ex.: </a:t>
            </a:r>
            <a:r>
              <a:rPr lang="en-US" i="1" dirty="0" smtClean="0"/>
              <a:t>Tennis for Two</a:t>
            </a:r>
            <a:r>
              <a:rPr lang="en-US" dirty="0" smtClean="0"/>
              <a:t>, </a:t>
            </a:r>
            <a:r>
              <a:rPr lang="en-US" i="1" dirty="0" err="1" smtClean="0"/>
              <a:t>Spacewar</a:t>
            </a:r>
            <a:r>
              <a:rPr lang="en-US" i="1" dirty="0" smtClean="0"/>
              <a:t>!</a:t>
            </a:r>
            <a:endParaRPr lang="en-US" i="1" dirty="0"/>
          </a:p>
          <a:p>
            <a:r>
              <a:rPr lang="en-US" dirty="0" smtClean="0"/>
              <a:t>Com o tempo e </a:t>
            </a:r>
            <a:r>
              <a:rPr lang="en-US" dirty="0" err="1" smtClean="0"/>
              <a:t>desenvolvimento</a:t>
            </a:r>
            <a:r>
              <a:rPr lang="en-US" dirty="0" smtClean="0"/>
              <a:t> de hardware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potentes</a:t>
            </a:r>
            <a:r>
              <a:rPr lang="en-US" dirty="0" smtClean="0"/>
              <a:t>,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desenvolvimento de jogos com maior interatividade, como os sucessos dos anos 70/80 </a:t>
            </a:r>
            <a:r>
              <a:rPr lang="pt-BR" i="1" dirty="0" err="1" smtClean="0"/>
              <a:t>PacMan</a:t>
            </a:r>
            <a:r>
              <a:rPr lang="pt-BR" dirty="0" smtClean="0"/>
              <a:t>, </a:t>
            </a:r>
            <a:r>
              <a:rPr lang="pt-BR" i="1" dirty="0" err="1" smtClean="0"/>
              <a:t>Donkey</a:t>
            </a:r>
            <a:r>
              <a:rPr lang="pt-BR" i="1" dirty="0" smtClean="0"/>
              <a:t> Kong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jogo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involve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jogadores</a:t>
            </a:r>
            <a:r>
              <a:rPr lang="en-US" dirty="0" smtClean="0"/>
              <a:t> </a:t>
            </a:r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interações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/>
              <a:t> </a:t>
            </a:r>
            <a:r>
              <a:rPr lang="en-US" dirty="0" smtClean="0"/>
              <a:t>interface [</a:t>
            </a:r>
            <a:r>
              <a:rPr lang="en-US" sz="1200" dirty="0" smtClean="0"/>
              <a:t>Wolf </a:t>
            </a:r>
            <a:r>
              <a:rPr lang="en-US" sz="1200" dirty="0"/>
              <a:t>- Video Game Explosion - A History from Pong to </a:t>
            </a:r>
            <a:r>
              <a:rPr lang="en-US" sz="1200" dirty="0" err="1"/>
              <a:t>Playstation</a:t>
            </a:r>
            <a:r>
              <a:rPr lang="en-US" sz="1200" dirty="0"/>
              <a:t> (Greenwood, </a:t>
            </a:r>
            <a:r>
              <a:rPr lang="en-US" sz="1200" dirty="0" smtClean="0"/>
              <a:t>2008)]</a:t>
            </a:r>
            <a:endParaRPr lang="pt-BR" sz="1200" dirty="0" smtClean="0"/>
          </a:p>
          <a:p>
            <a:r>
              <a:rPr lang="en-US" dirty="0" err="1" smtClean="0"/>
              <a:t>Interatividade</a:t>
            </a:r>
            <a:r>
              <a:rPr lang="en-US" dirty="0" smtClean="0"/>
              <a:t> e </a:t>
            </a:r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 de um </a:t>
            </a:r>
            <a:r>
              <a:rPr lang="en-US" dirty="0" err="1" smtClean="0"/>
              <a:t>jogo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13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Inteligência </a:t>
            </a:r>
            <a:r>
              <a:rPr lang="pt-BR" dirty="0"/>
              <a:t>Artificial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Compreender </a:t>
            </a:r>
            <a:r>
              <a:rPr lang="pt-BR" dirty="0"/>
              <a:t>o funcionamento da inteligência </a:t>
            </a:r>
            <a:endParaRPr lang="pt-BR" dirty="0" smtClean="0"/>
          </a:p>
          <a:p>
            <a:r>
              <a:rPr lang="pt-BR" dirty="0" smtClean="0"/>
              <a:t>“O estudo das faculdades mentais através do uso de modelos </a:t>
            </a:r>
            <a:r>
              <a:rPr lang="pt-BR" dirty="0"/>
              <a:t>computacionais”</a:t>
            </a:r>
            <a:br>
              <a:rPr lang="pt-BR" dirty="0"/>
            </a:br>
            <a:r>
              <a:rPr lang="pt-BR" dirty="0" smtClean="0"/>
              <a:t>[</a:t>
            </a:r>
            <a:r>
              <a:rPr lang="pt-BR" dirty="0" err="1" smtClean="0"/>
              <a:t>Charniak,Mcdermott</a:t>
            </a:r>
            <a:r>
              <a:rPr lang="pt-BR" dirty="0" smtClean="0"/>
              <a:t>]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Inteligência artificial é possibilitar aos computadores as atividades de pensamento que os animais e humanos são capazes de realizar [</a:t>
            </a:r>
            <a:r>
              <a:rPr lang="pt-BR" dirty="0" err="1" smtClean="0"/>
              <a:t>Milligton</a:t>
            </a:r>
            <a:r>
              <a:rPr lang="pt-BR" dirty="0" smtClean="0"/>
              <a:t>]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um jogo, queremos que o computador realize ações similares a que um humano realizaria</a:t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Diversas </a:t>
            </a:r>
            <a:r>
              <a:rPr lang="pt-BR" dirty="0"/>
              <a:t>técnicas foram desenvolvidas para modelar sistemas inteligentes: Sistemas Especialistas</a:t>
            </a:r>
            <a:r>
              <a:rPr lang="pt-BR" dirty="0" smtClean="0"/>
              <a:t>,</a:t>
            </a:r>
            <a:r>
              <a:rPr lang="pt-BR" dirty="0"/>
              <a:t> Máquina de Estados Finitos, Lógica </a:t>
            </a:r>
            <a:r>
              <a:rPr lang="pt-BR" dirty="0" err="1"/>
              <a:t>Fuzzy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833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25589"/>
            <a:ext cx="8596668" cy="3880773"/>
          </a:xfrm>
        </p:spPr>
        <p:txBody>
          <a:bodyPr/>
          <a:lstStyle/>
          <a:p>
            <a:r>
              <a:rPr lang="pt-BR" dirty="0"/>
              <a:t>Criada por </a:t>
            </a:r>
            <a:r>
              <a:rPr lang="pt-BR" dirty="0" err="1"/>
              <a:t>Lofti</a:t>
            </a:r>
            <a:r>
              <a:rPr lang="pt-BR" dirty="0"/>
              <a:t> </a:t>
            </a:r>
            <a:r>
              <a:rPr lang="pt-BR" dirty="0" err="1"/>
              <a:t>Zedah</a:t>
            </a:r>
            <a:r>
              <a:rPr lang="pt-BR" dirty="0"/>
              <a:t> na Universidade da </a:t>
            </a:r>
            <a:r>
              <a:rPr lang="pt-BR" dirty="0" smtClean="0"/>
              <a:t>Califórnia </a:t>
            </a:r>
            <a:r>
              <a:rPr lang="pt-BR" dirty="0"/>
              <a:t>em </a:t>
            </a:r>
            <a:r>
              <a:rPr lang="pt-BR" dirty="0" smtClean="0"/>
              <a:t>1965</a:t>
            </a:r>
          </a:p>
          <a:p>
            <a:r>
              <a:rPr lang="pt-BR" dirty="0"/>
              <a:t>A Lógica </a:t>
            </a:r>
            <a:r>
              <a:rPr lang="pt-BR" dirty="0" err="1"/>
              <a:t>Fuzzy</a:t>
            </a:r>
            <a:r>
              <a:rPr lang="pt-BR" dirty="0"/>
              <a:t> estende o conceito da Lógica Booleana, definindo</a:t>
            </a:r>
            <a:br>
              <a:rPr lang="pt-BR" dirty="0"/>
            </a:br>
            <a:r>
              <a:rPr lang="pt-BR" dirty="0"/>
              <a:t>a possibilidade de um valor ser parcialmente falso ou </a:t>
            </a:r>
            <a:r>
              <a:rPr lang="pt-BR" dirty="0" smtClean="0"/>
              <a:t>verdadeiro</a:t>
            </a:r>
          </a:p>
          <a:p>
            <a:r>
              <a:rPr lang="pt-BR" dirty="0" smtClean="0"/>
              <a:t>A </a:t>
            </a:r>
            <a:r>
              <a:rPr lang="pt-BR" dirty="0"/>
              <a:t>transição entre os estados de uma variável é mais </a:t>
            </a:r>
            <a:r>
              <a:rPr lang="pt-BR" dirty="0" smtClean="0"/>
              <a:t>suave</a:t>
            </a:r>
          </a:p>
          <a:p>
            <a:r>
              <a:rPr lang="pt-BR" i="1" dirty="0" smtClean="0"/>
              <a:t>“Um </a:t>
            </a:r>
            <a:r>
              <a:rPr lang="pt-BR" i="1" dirty="0"/>
              <a:t>conjunto </a:t>
            </a:r>
            <a:r>
              <a:rPr lang="pt-BR" i="1" dirty="0" err="1"/>
              <a:t>Fuzzy</a:t>
            </a:r>
            <a:r>
              <a:rPr lang="pt-BR" i="1" dirty="0"/>
              <a:t> é uma classe de objetos graus contínuos de </a:t>
            </a:r>
            <a:r>
              <a:rPr lang="pt-BR" i="1" dirty="0" smtClean="0"/>
              <a:t>pertinência, sendo caracterizado </a:t>
            </a:r>
            <a:r>
              <a:rPr lang="pt-BR" i="1" dirty="0"/>
              <a:t>por Funções de </a:t>
            </a:r>
            <a:r>
              <a:rPr lang="pt-BR" i="1" dirty="0" smtClean="0"/>
              <a:t>Pertinência(características</a:t>
            </a:r>
            <a:r>
              <a:rPr lang="pt-BR" i="1" dirty="0"/>
              <a:t>) as quais assinalam para cada objeto um Grau de Pertinência variando entre 0 e </a:t>
            </a:r>
            <a:r>
              <a:rPr lang="pt-BR" i="1" dirty="0" smtClean="0"/>
              <a:t>1.”</a:t>
            </a:r>
            <a:r>
              <a:rPr lang="pt-BR" dirty="0" smtClean="0"/>
              <a:t> [</a:t>
            </a:r>
            <a:r>
              <a:rPr lang="pt-BR" dirty="0" err="1" smtClean="0"/>
              <a:t>Lofti</a:t>
            </a:r>
            <a:r>
              <a:rPr lang="pt-BR" dirty="0" smtClean="0"/>
              <a:t> </a:t>
            </a:r>
            <a:r>
              <a:rPr lang="pt-BR" dirty="0" err="1" smtClean="0"/>
              <a:t>Zedah</a:t>
            </a:r>
            <a:r>
              <a:rPr lang="pt-BR" dirty="0" smtClean="0"/>
              <a:t>]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06" y="4292600"/>
            <a:ext cx="6161440" cy="23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</a:t>
            </a:r>
            <a:r>
              <a:rPr lang="pt-BR" dirty="0"/>
              <a:t>elemento de um grupo possui um valor que define o grau de exatidão que o mesmo possui com o conceito do grupo, chamado Grau de Pertinência (µ) 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02" y="3463308"/>
            <a:ext cx="6583693" cy="27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7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ser definida o grau de pertinência, é necessário aplicar ao valor da variável em questão a uma Função de </a:t>
            </a:r>
            <a:r>
              <a:rPr lang="pt-BR" dirty="0" smtClean="0"/>
              <a:t>Pertinência</a:t>
            </a:r>
          </a:p>
          <a:p>
            <a:r>
              <a:rPr lang="pt-BR" dirty="0"/>
              <a:t>Existem diversos modelos de Funções de </a:t>
            </a:r>
            <a:r>
              <a:rPr lang="pt-BR" dirty="0" smtClean="0"/>
              <a:t>Pertinência: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44" y="3764691"/>
            <a:ext cx="7096325" cy="2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2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 -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/>
              <a:t>linguisticas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elementos que qualificam uma </a:t>
            </a:r>
            <a:r>
              <a:rPr lang="pt-BR" dirty="0" smtClean="0"/>
              <a:t>variável</a:t>
            </a:r>
          </a:p>
          <a:p>
            <a:r>
              <a:rPr lang="pt-BR" dirty="0"/>
              <a:t>Definem um conjunto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/>
              <a:t>Exemplos de Variáveis Linguísticas: Alto, Baixo, Forte, Fraco</a:t>
            </a:r>
          </a:p>
        </p:txBody>
      </p:sp>
    </p:spTree>
    <p:extLst>
      <p:ext uri="{BB962C8B-B14F-4D97-AF65-F5344CB8AC3E}">
        <p14:creationId xmlns:p14="http://schemas.microsoft.com/office/powerpoint/2010/main" val="2993192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791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Facetado</vt:lpstr>
      <vt:lpstr>Devolvimento de um jogo digital aplicando Lógica Fuzzy</vt:lpstr>
      <vt:lpstr>Agenda</vt:lpstr>
      <vt:lpstr>Introdução</vt:lpstr>
      <vt:lpstr>Jogos Digitais</vt:lpstr>
      <vt:lpstr>Inteligência Artificial</vt:lpstr>
      <vt:lpstr>Lógica Fuzzy</vt:lpstr>
      <vt:lpstr>Lógica Fuzzy</vt:lpstr>
      <vt:lpstr>Lógica Fuzzy</vt:lpstr>
      <vt:lpstr>Lógica Fuzzy - Variáveis linguisticas</vt:lpstr>
      <vt:lpstr>Lógica Fuzzy - Regras e Variáveis Fuzzy</vt:lpstr>
      <vt:lpstr>Lógica Fuzzy - Operadores Fuzzy</vt:lpstr>
      <vt:lpstr>Lógica Fuzzy – Modelo Fuzzy</vt:lpstr>
      <vt:lpstr>Lógica Fuzzy - Modelo Fuzzy</vt:lpstr>
      <vt:lpstr>Jogo “Caçando Monstros”</vt:lpstr>
      <vt:lpstr>Jogo “Caçando Monstros”</vt:lpstr>
      <vt:lpstr>Jogo “Caçando Monstros” - Características do jogo</vt:lpstr>
      <vt:lpstr>Jogo “Caçando Monstros” - Objetivos do jogo</vt:lpstr>
      <vt:lpstr>Jogo “Caçando Monstros” - Implementação</vt:lpstr>
      <vt:lpstr>Jogo “Caçando Monstros” - Implementação</vt:lpstr>
      <vt:lpstr>Jogo “Caçando Monstros” - Módulo IA</vt:lpstr>
      <vt:lpstr>Jogo “Caçando Monstros” - Regras e Variáveis Fuzzy </vt:lpstr>
      <vt:lpstr>Jogo “Caçando Monstros” - Funcionamento do jogo 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Devolvimento de um jogo digital aplicando Lógica Fuzzy</dc:title>
  <dc:creator>joao</dc:creator>
  <cp:lastModifiedBy>joao</cp:lastModifiedBy>
  <cp:revision>33</cp:revision>
  <dcterms:created xsi:type="dcterms:W3CDTF">2017-06-21T22:06:23Z</dcterms:created>
  <dcterms:modified xsi:type="dcterms:W3CDTF">2017-06-24T03:22:54Z</dcterms:modified>
</cp:coreProperties>
</file>