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CC99-9455-4C03-89FA-86733D4EF38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40B6-5C33-4D6C-A987-F684FE6FF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5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D40B6-5C33-4D6C-A987-F684FE6FF2B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6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3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7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9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8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76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5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18BD-BBF4-4D75-8E47-CE8B1B5A6622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877D-CC83-4429-AB2F-3490B8E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Making the Chessbot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João Bagulho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" y="2563199"/>
            <a:ext cx="5085714" cy="28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“minmax” bot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is bot playing then</a:t>
            </a:r>
            <a:br>
              <a:rPr lang="en-GB" dirty="0"/>
            </a:br>
            <a:r>
              <a:rPr lang="en-GB" dirty="0"/>
              <a:t>pick best </a:t>
            </a:r>
            <a:r>
              <a:rPr lang="en-GB" dirty="0" smtClean="0"/>
              <a:t>move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For each move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Get Result Board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dirty="0" smtClean="0"/>
              <a:t>(smaller </a:t>
            </a:r>
            <a:r>
              <a:rPr lang="en-GB" dirty="0"/>
              <a:t>than previous score) or (first move)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GB" dirty="0"/>
              <a:t>Store </a:t>
            </a:r>
            <a:r>
              <a:rPr lang="en-GB" dirty="0" smtClean="0"/>
              <a:t>move</a:t>
            </a:r>
            <a:endParaRPr lang="en-GB" dirty="0"/>
          </a:p>
          <a:p>
            <a:pPr marL="1885950" lvl="3" indent="-514350">
              <a:buFont typeface="+mj-lt"/>
              <a:buAutoNum type="arabicPeriod"/>
            </a:pPr>
            <a:r>
              <a:rPr lang="en-GB" dirty="0"/>
              <a:t>Store </a:t>
            </a:r>
            <a:r>
              <a:rPr lang="en-GB" dirty="0" smtClean="0"/>
              <a:t>score</a:t>
            </a:r>
            <a:endParaRPr lang="en-GB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4185139" y="2681654"/>
            <a:ext cx="2417885" cy="184638"/>
          </a:xfrm>
          <a:prstGeom prst="bentConnector3">
            <a:avLst>
              <a:gd name="adj1" fmla="val 20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2708032" y="2954215"/>
            <a:ext cx="4308231" cy="263770"/>
          </a:xfrm>
          <a:prstGeom prst="bentConnector3">
            <a:avLst>
              <a:gd name="adj1" fmla="val 2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4659923" y="3569675"/>
            <a:ext cx="2444264" cy="167055"/>
          </a:xfrm>
          <a:prstGeom prst="bentConnector3">
            <a:avLst>
              <a:gd name="adj1" fmla="val 4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079632" y="4009292"/>
            <a:ext cx="3420207" cy="158262"/>
          </a:xfrm>
          <a:prstGeom prst="bentConnector3">
            <a:avLst>
              <a:gd name="adj1" fmla="val 41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3894993" y="4273063"/>
            <a:ext cx="3604846" cy="202223"/>
          </a:xfrm>
          <a:prstGeom prst="bentConnector3">
            <a:avLst>
              <a:gd name="adj1" fmla="val 3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“minmax” bot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51564"/>
            <a:ext cx="5181600" cy="329946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10800000" flipV="1">
            <a:off x="4988170" y="3569676"/>
            <a:ext cx="1781911" cy="431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4659923" y="3596054"/>
            <a:ext cx="175846" cy="791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>
            <a:off x="5802922" y="2872030"/>
            <a:ext cx="172915" cy="5627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6096001" y="2845652"/>
            <a:ext cx="665285" cy="307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Optimizations:</a:t>
            </a:r>
          </a:p>
          <a:p>
            <a:pPr lvl="1"/>
            <a:r>
              <a:rPr lang="en-GB" dirty="0" smtClean="0"/>
              <a:t>Remove the Big If condition</a:t>
            </a:r>
          </a:p>
          <a:p>
            <a:pPr lvl="1"/>
            <a:r>
              <a:rPr lang="en-GB" dirty="0" smtClean="0"/>
              <a:t>Merge depth limit and recursion for loops</a:t>
            </a:r>
          </a:p>
          <a:p>
            <a:pPr lvl="1"/>
            <a:r>
              <a:rPr lang="en-GB" dirty="0"/>
              <a:t>Merge Min-Player and Max-player for loops</a:t>
            </a:r>
          </a:p>
          <a:p>
            <a:pPr lvl="1"/>
            <a:endParaRPr lang="en-GB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295292" y="5838409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Final version is at line 171 of </a:t>
            </a:r>
            <a:r>
              <a:rPr lang="en-GB" sz="1600" dirty="0"/>
              <a:t>the “chessbot.js” </a:t>
            </a:r>
            <a:r>
              <a:rPr lang="en-GB" sz="1600" dirty="0" smtClean="0"/>
              <a:t>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9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“minmax” bot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Better decisions</a:t>
            </a:r>
          </a:p>
          <a:p>
            <a:r>
              <a:rPr lang="en-GB" dirty="0" smtClean="0"/>
              <a:t>Protects it’s pieces while capturing the users pieces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It’s slow, really slow</a:t>
            </a:r>
          </a:p>
          <a:p>
            <a:r>
              <a:rPr lang="en-GB" dirty="0" smtClean="0"/>
              <a:t>Calculates unnecessary branches</a:t>
            </a:r>
          </a:p>
          <a:p>
            <a:r>
              <a:rPr lang="en-GB" dirty="0" smtClean="0"/>
              <a:t>Consumes a lot of memory</a:t>
            </a:r>
          </a:p>
          <a:p>
            <a:r>
              <a:rPr lang="en-GB" dirty="0" smtClean="0"/>
              <a:t>Needs a separate thread to prevent blocking the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8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“abprune” 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Purpose</a:t>
            </a:r>
          </a:p>
          <a:p>
            <a:pPr marL="457200" lvl="1" indent="0">
              <a:buNone/>
            </a:pPr>
            <a:r>
              <a:rPr lang="en-GB" dirty="0" smtClean="0"/>
              <a:t>Find the best move, by predicting what move the player will make,  using the Min-Max algorithm.</a:t>
            </a:r>
          </a:p>
          <a:p>
            <a:pPr marL="457200" lvl="1" indent="0">
              <a:buNone/>
            </a:pPr>
            <a:r>
              <a:rPr lang="en-GB" dirty="0" smtClean="0"/>
              <a:t>Prevent unnecessary branches.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How does it work?</a:t>
            </a:r>
          </a:p>
          <a:p>
            <a:pPr lvl="1"/>
            <a:r>
              <a:rPr lang="en-GB" dirty="0" smtClean="0"/>
              <a:t>It will use the Min-Max algorithm to find the best move.</a:t>
            </a:r>
          </a:p>
          <a:p>
            <a:pPr lvl="1"/>
            <a:r>
              <a:rPr lang="en-GB" dirty="0" smtClean="0"/>
              <a:t>It will use Alpha-Beta pruning:</a:t>
            </a:r>
          </a:p>
          <a:p>
            <a:pPr lvl="2"/>
            <a:r>
              <a:rPr lang="en-GB" dirty="0" smtClean="0"/>
              <a:t>Set alpha to Max-Player’s best choice</a:t>
            </a:r>
          </a:p>
          <a:p>
            <a:pPr lvl="2"/>
            <a:r>
              <a:rPr lang="en-GB" dirty="0" smtClean="0"/>
              <a:t>Set beta to Min-Player’s best choice</a:t>
            </a:r>
          </a:p>
          <a:p>
            <a:pPr lvl="2"/>
            <a:r>
              <a:rPr lang="en-GB" dirty="0" smtClean="0"/>
              <a:t>If alpha is bigger or equal to beta return best choice so far.</a:t>
            </a:r>
          </a:p>
        </p:txBody>
      </p:sp>
    </p:spTree>
    <p:extLst>
      <p:ext uri="{BB962C8B-B14F-4D97-AF65-F5344CB8AC3E}">
        <p14:creationId xmlns:p14="http://schemas.microsoft.com/office/powerpoint/2010/main" val="8725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“abprune” bot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060" y="1825625"/>
            <a:ext cx="5047879" cy="4351338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10800000" flipV="1">
            <a:off x="2409095" y="2453053"/>
            <a:ext cx="4360983" cy="2092569"/>
          </a:xfrm>
          <a:prstGeom prst="bentConnector3">
            <a:avLst>
              <a:gd name="adj1" fmla="val 20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2409094" y="2857499"/>
            <a:ext cx="4360984" cy="2002083"/>
          </a:xfrm>
          <a:prstGeom prst="bentConnector3">
            <a:avLst>
              <a:gd name="adj1" fmla="val 17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2409092" y="3253153"/>
            <a:ext cx="4360987" cy="2681653"/>
          </a:xfrm>
          <a:prstGeom prst="bentConnector3">
            <a:avLst>
              <a:gd name="adj1" fmla="val 14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Using the “minmax” bot code.</a:t>
            </a:r>
          </a:p>
          <a:p>
            <a:pPr lvl="1"/>
            <a:r>
              <a:rPr lang="en-GB" dirty="0" smtClean="0"/>
              <a:t>Set a = Max-Player’s </a:t>
            </a:r>
            <a:r>
              <a:rPr lang="en-GB" dirty="0"/>
              <a:t>best choice</a:t>
            </a:r>
          </a:p>
          <a:p>
            <a:pPr lvl="1"/>
            <a:r>
              <a:rPr lang="en-GB" dirty="0"/>
              <a:t>Set </a:t>
            </a:r>
            <a:r>
              <a:rPr lang="en-GB" dirty="0" smtClean="0"/>
              <a:t>b = Min-Player’s </a:t>
            </a:r>
            <a:r>
              <a:rPr lang="en-GB" dirty="0"/>
              <a:t>best choice</a:t>
            </a:r>
          </a:p>
          <a:p>
            <a:pPr lvl="1"/>
            <a:r>
              <a:rPr lang="en-GB" dirty="0"/>
              <a:t>If </a:t>
            </a:r>
            <a:r>
              <a:rPr lang="en-GB" dirty="0" smtClean="0"/>
              <a:t>a ≥ b </a:t>
            </a:r>
            <a:r>
              <a:rPr lang="en-GB" dirty="0"/>
              <a:t>return best choice so far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295292" y="5837867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Declaration at line 208 of the “chessbot.js”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077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“abprune” bot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Faster than Min-Max</a:t>
            </a:r>
          </a:p>
          <a:p>
            <a:r>
              <a:rPr lang="en-GB" dirty="0" smtClean="0"/>
              <a:t>Almost the same choice</a:t>
            </a:r>
          </a:p>
          <a:p>
            <a:r>
              <a:rPr lang="en-GB" dirty="0" smtClean="0"/>
              <a:t>All the pros of Min-Max</a:t>
            </a:r>
          </a:p>
          <a:p>
            <a:r>
              <a:rPr lang="en-GB" dirty="0" smtClean="0"/>
              <a:t>Can go deeper than Min-Max for the same amount of time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Inconsistent timings</a:t>
            </a:r>
          </a:p>
          <a:p>
            <a:r>
              <a:rPr lang="en-GB" dirty="0" smtClean="0"/>
              <a:t>Can still take to long to respond</a:t>
            </a:r>
          </a:p>
          <a:p>
            <a:r>
              <a:rPr lang="en-GB" dirty="0" smtClean="0"/>
              <a:t>Always the same choices</a:t>
            </a:r>
          </a:p>
          <a:p>
            <a:r>
              <a:rPr lang="en-GB" dirty="0" smtClean="0"/>
              <a:t>No accounting for leaf nodes earlier than depth limit</a:t>
            </a:r>
          </a:p>
          <a:p>
            <a:r>
              <a:rPr lang="en-GB" dirty="0" smtClean="0"/>
              <a:t>Checkmate can take longer than depth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“abprune_v2” 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Purpose</a:t>
            </a:r>
          </a:p>
          <a:p>
            <a:pPr marL="457200" lvl="1" indent="0">
              <a:buNone/>
            </a:pPr>
            <a:r>
              <a:rPr lang="en-GB" dirty="0" smtClean="0"/>
              <a:t>Find the best move, by predicting what move the player will make,  using the Min-Max algorithm.</a:t>
            </a:r>
          </a:p>
          <a:p>
            <a:pPr marL="457200" lvl="1" indent="0">
              <a:buNone/>
            </a:pPr>
            <a:r>
              <a:rPr lang="en-GB" dirty="0" smtClean="0"/>
              <a:t>Prevent unnecessary branches.</a:t>
            </a:r>
          </a:p>
          <a:p>
            <a:pPr marL="457200" lvl="1" indent="0">
              <a:buNone/>
            </a:pPr>
            <a:r>
              <a:rPr lang="en-GB" dirty="0" smtClean="0"/>
              <a:t>Stop if it’s going to exceed the time limit, but go until the time limit if there is less pieces.</a:t>
            </a:r>
          </a:p>
          <a:p>
            <a:pPr marL="457200" lvl="1" indent="0">
              <a:buNone/>
            </a:pPr>
            <a:r>
              <a:rPr lang="en-GB" dirty="0" smtClean="0"/>
              <a:t>Prevent move repetition.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How does it work?</a:t>
            </a:r>
          </a:p>
          <a:p>
            <a:pPr lvl="1"/>
            <a:r>
              <a:rPr lang="en-GB" dirty="0" smtClean="0"/>
              <a:t>It will use the Min-Max algorithm to find the best move.</a:t>
            </a:r>
          </a:p>
          <a:p>
            <a:pPr lvl="1"/>
            <a:r>
              <a:rPr lang="en-GB" dirty="0" smtClean="0"/>
              <a:t>It will use the alpha-beta pruning to prevent unnecessary branches.</a:t>
            </a:r>
          </a:p>
          <a:p>
            <a:pPr lvl="1"/>
            <a:r>
              <a:rPr lang="en-GB" dirty="0" smtClean="0"/>
              <a:t>In case it exceeds the time limit just treat the remaining branches as leaf nodes.</a:t>
            </a:r>
          </a:p>
          <a:p>
            <a:pPr lvl="1"/>
            <a:r>
              <a:rPr lang="en-GB" dirty="0"/>
              <a:t>If game is over just return the score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It will increase the depth limit until the time limit is triggered.</a:t>
            </a:r>
          </a:p>
          <a:p>
            <a:pPr lvl="1"/>
            <a:r>
              <a:rPr lang="en-GB" dirty="0" smtClean="0"/>
              <a:t>Shuffle the moves.</a:t>
            </a:r>
          </a:p>
        </p:txBody>
      </p:sp>
    </p:spTree>
    <p:extLst>
      <p:ext uri="{BB962C8B-B14F-4D97-AF65-F5344CB8AC3E}">
        <p14:creationId xmlns:p14="http://schemas.microsoft.com/office/powerpoint/2010/main" val="26769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“abprune_v2” bot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12495"/>
            <a:ext cx="5181600" cy="2777597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5400000">
            <a:off x="4447442" y="3817734"/>
            <a:ext cx="237393" cy="29073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>
            <a:endCxn id="10" idx="1"/>
          </p:cNvCxnSpPr>
          <p:nvPr/>
        </p:nvCxnSpPr>
        <p:spPr>
          <a:xfrm rot="10800000" flipV="1">
            <a:off x="4566139" y="4211512"/>
            <a:ext cx="1755543" cy="1178579"/>
          </a:xfrm>
          <a:prstGeom prst="bentConnector4">
            <a:avLst>
              <a:gd name="adj1" fmla="val 42"/>
              <a:gd name="adj2" fmla="val 116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5310554" y="2540974"/>
            <a:ext cx="1011130" cy="606671"/>
          </a:xfrm>
          <a:prstGeom prst="bentConnector3">
            <a:avLst>
              <a:gd name="adj1" fmla="val 100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3245826" y="841923"/>
            <a:ext cx="237393" cy="5052646"/>
          </a:xfrm>
          <a:prstGeom prst="rightBrace">
            <a:avLst>
              <a:gd name="adj1" fmla="val 8333"/>
              <a:gd name="adj2" fmla="val 88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41"/>
          <p:cNvCxnSpPr/>
          <p:nvPr/>
        </p:nvCxnSpPr>
        <p:spPr>
          <a:xfrm rot="10800000" flipV="1">
            <a:off x="3112478" y="2039814"/>
            <a:ext cx="3209205" cy="650631"/>
          </a:xfrm>
          <a:prstGeom prst="bentConnector3">
            <a:avLst>
              <a:gd name="adj1" fmla="val 39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Shuffle the moves</a:t>
            </a:r>
          </a:p>
          <a:p>
            <a:r>
              <a:rPr lang="en-GB" dirty="0" smtClean="0"/>
              <a:t>If there are few pieces left and the timespan is bigger than the lower time limit then</a:t>
            </a:r>
            <a:br>
              <a:rPr lang="en-GB" dirty="0" smtClean="0"/>
            </a:br>
            <a:r>
              <a:rPr lang="en-GB" dirty="0" smtClean="0"/>
              <a:t>increase the depth limit</a:t>
            </a:r>
          </a:p>
          <a:p>
            <a:r>
              <a:rPr lang="en-GB" dirty="0" smtClean="0"/>
              <a:t>If game is over or the timespan is bigger than the higher time limit just return the board value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295292" y="5837867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Declaration at line 254 of the “chessbot.js”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926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“abprune_v2” bot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Better choices</a:t>
            </a:r>
          </a:p>
          <a:p>
            <a:r>
              <a:rPr lang="en-GB" dirty="0" smtClean="0"/>
              <a:t>Respects time limit independently of depth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Just a bit slower</a:t>
            </a:r>
          </a:p>
          <a:p>
            <a:r>
              <a:rPr lang="en-GB" dirty="0" smtClean="0"/>
              <a:t>The higher time limit pruning can lead to worse choices</a:t>
            </a:r>
          </a:p>
          <a:p>
            <a:r>
              <a:rPr lang="en-GB" dirty="0" smtClean="0"/>
              <a:t>The depth limit, the piece limit and the Higher and lower time limits must be at balance.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3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Evaluation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</a:t>
            </a:r>
          </a:p>
          <a:p>
            <a:pPr marL="457200" lvl="1" indent="0">
              <a:buNone/>
            </a:pPr>
            <a:r>
              <a:rPr lang="en-GB" dirty="0" smtClean="0"/>
              <a:t>Adds the bot pieces values and subtracts the user pieces values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Version 1</a:t>
            </a:r>
          </a:p>
          <a:p>
            <a:pPr marL="457200" lvl="1" indent="0">
              <a:buNone/>
            </a:pPr>
            <a:r>
              <a:rPr lang="en-GB" dirty="0" smtClean="0"/>
              <a:t>Prefer threatening and winning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Version 2</a:t>
            </a:r>
          </a:p>
          <a:p>
            <a:pPr marL="457200" lvl="1" indent="0">
              <a:buNone/>
            </a:pPr>
            <a:r>
              <a:rPr lang="en-GB" dirty="0" smtClean="0"/>
              <a:t>Avoid ties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Version 3</a:t>
            </a:r>
          </a:p>
          <a:p>
            <a:pPr marL="457200" lvl="1" indent="0">
              <a:buNone/>
            </a:pPr>
            <a:r>
              <a:rPr lang="en-GB" dirty="0" smtClean="0"/>
              <a:t>Avoid sacrifices and take castling into consideration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8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Decision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“shuffle” bot</a:t>
            </a:r>
          </a:p>
          <a:p>
            <a:pPr marL="457200" lvl="1" indent="0">
              <a:buNone/>
            </a:pPr>
            <a:r>
              <a:rPr lang="en-GB" dirty="0" smtClean="0"/>
              <a:t>Random choice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“getnext” bot</a:t>
            </a:r>
          </a:p>
          <a:p>
            <a:pPr marL="457200" lvl="1" indent="0">
              <a:buNone/>
            </a:pPr>
            <a:r>
              <a:rPr lang="en-GB" dirty="0" smtClean="0"/>
              <a:t>Gets the next best move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“minmax” bot</a:t>
            </a:r>
          </a:p>
          <a:p>
            <a:pPr marL="457200" lvl="1" indent="0">
              <a:buNone/>
            </a:pPr>
            <a:r>
              <a:rPr lang="en-GB" dirty="0" smtClean="0"/>
              <a:t>Gets the next best move taking into consideration the users choices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“abprune” bot</a:t>
            </a:r>
          </a:p>
          <a:p>
            <a:pPr marL="457200" lvl="1" indent="0">
              <a:buNone/>
            </a:pPr>
            <a:r>
              <a:rPr lang="en-GB" dirty="0" smtClean="0"/>
              <a:t>Min-Max with Alpha-Beta Pruning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“</a:t>
            </a:r>
            <a:r>
              <a:rPr lang="en-GB" smtClean="0"/>
              <a:t>abprune_v2</a:t>
            </a:r>
            <a:r>
              <a:rPr lang="en-GB" smtClean="0"/>
              <a:t>” bot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Min-Max with Alpha-Beta </a:t>
            </a:r>
            <a:r>
              <a:rPr lang="en-GB" dirty="0" smtClean="0"/>
              <a:t>Pruning, time limits and 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Heuristics function – Version 0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3745" y="1825625"/>
            <a:ext cx="4530510" cy="4351338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5400000">
            <a:off x="3760727" y="3035725"/>
            <a:ext cx="2774338" cy="782517"/>
          </a:xfrm>
          <a:prstGeom prst="bentConnector3">
            <a:avLst>
              <a:gd name="adj1" fmla="val 100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39154" y="2039815"/>
            <a:ext cx="782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952392" y="2540977"/>
            <a:ext cx="369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>
            <a:off x="4048858" y="3248757"/>
            <a:ext cx="2611315" cy="119575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Add the bot pieces values</a:t>
            </a:r>
          </a:p>
          <a:p>
            <a:r>
              <a:rPr lang="en-GB" dirty="0" smtClean="0"/>
              <a:t>Subtract the user pieces values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5292" y="5837867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Declaration at line 14 of the “chessbot.js”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15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1340" y="1825625"/>
            <a:ext cx="463532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Heuristics function – Version 1</a:t>
            </a:r>
            <a:endParaRPr lang="en-GB" dirty="0"/>
          </a:p>
        </p:txBody>
      </p:sp>
      <p:sp>
        <p:nvSpPr>
          <p:cNvPr id="7" name="Right Brace 6"/>
          <p:cNvSpPr/>
          <p:nvPr/>
        </p:nvSpPr>
        <p:spPr>
          <a:xfrm>
            <a:off x="4932485" y="4624754"/>
            <a:ext cx="158262" cy="53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>
            <a:off x="4932485" y="5161085"/>
            <a:ext cx="158262" cy="53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4358784" y="2921247"/>
            <a:ext cx="2844309" cy="1081453"/>
          </a:xfrm>
          <a:prstGeom prst="bentConnector4">
            <a:avLst>
              <a:gd name="adj1" fmla="val 155"/>
              <a:gd name="adj2" fmla="val 60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4732457" y="3840043"/>
            <a:ext cx="2096963" cy="1081453"/>
          </a:xfrm>
          <a:prstGeom prst="bentConnector4">
            <a:avLst>
              <a:gd name="adj1" fmla="val 0"/>
              <a:gd name="adj2" fmla="val 3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If in check:</a:t>
            </a:r>
          </a:p>
          <a:p>
            <a:pPr lvl="1"/>
            <a:r>
              <a:rPr lang="en-GB" dirty="0" smtClean="0"/>
              <a:t>Bot: subtract 100</a:t>
            </a:r>
          </a:p>
          <a:p>
            <a:pPr lvl="1"/>
            <a:r>
              <a:rPr lang="en-GB" dirty="0" smtClean="0"/>
              <a:t>User: add 100</a:t>
            </a:r>
          </a:p>
          <a:p>
            <a:r>
              <a:rPr lang="en-GB" dirty="0" smtClean="0"/>
              <a:t>If in Checkmate:</a:t>
            </a:r>
          </a:p>
          <a:p>
            <a:pPr lvl="1"/>
            <a:r>
              <a:rPr lang="en-GB" dirty="0" smtClean="0"/>
              <a:t>Bot: subtract 1000</a:t>
            </a:r>
          </a:p>
          <a:p>
            <a:pPr lvl="1"/>
            <a:r>
              <a:rPr lang="en-GB" dirty="0" smtClean="0"/>
              <a:t>User: add 1000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5292" y="5837867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Declaration at line 31 of the “chessbot.js”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72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 function – Version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7944" y="2000765"/>
            <a:ext cx="4382112" cy="4001058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2470639" y="2035932"/>
            <a:ext cx="3851031" cy="2580029"/>
          </a:xfrm>
          <a:prstGeom prst="bentConnector3">
            <a:avLst>
              <a:gd name="adj1" fmla="val 9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If Draw or Stalemate the remove 50 points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295292" y="5837867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Declaration at line 56 of the “chessbot.js”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74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 function – Version </a:t>
            </a:r>
            <a:r>
              <a:rPr lang="en-GB" dirty="0" smtClean="0"/>
              <a:t>3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1366" y="1825625"/>
            <a:ext cx="4715267" cy="43513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4884046" y="2866293"/>
            <a:ext cx="184638" cy="509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>
            <a:off x="4603506" y="4355855"/>
            <a:ext cx="184638" cy="655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5125834" y="1990724"/>
            <a:ext cx="1198768" cy="1123954"/>
          </a:xfrm>
          <a:prstGeom prst="bentConnector3">
            <a:avLst>
              <a:gd name="adj1" fmla="val 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8" idx="1"/>
          </p:cNvCxnSpPr>
          <p:nvPr/>
        </p:nvCxnSpPr>
        <p:spPr>
          <a:xfrm rot="5400000">
            <a:off x="4743216" y="3111981"/>
            <a:ext cx="1616790" cy="1526934"/>
          </a:xfrm>
          <a:prstGeom prst="bentConnector4">
            <a:avLst>
              <a:gd name="adj1" fmla="val -204"/>
              <a:gd name="adj2" fmla="val 40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2181225" y="4171950"/>
            <a:ext cx="4143376" cy="1323974"/>
          </a:xfrm>
          <a:prstGeom prst="bentConnector3">
            <a:avLst>
              <a:gd name="adj1" fmla="val 1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2428875" y="4933949"/>
            <a:ext cx="3895726" cy="876299"/>
          </a:xfrm>
          <a:prstGeom prst="bentConnector3">
            <a:avLst>
              <a:gd name="adj1" fmla="val 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sacrificing piece remove the value of the piece since it will be killed.</a:t>
            </a:r>
          </a:p>
          <a:p>
            <a:r>
              <a:rPr lang="en-GB" dirty="0" smtClean="0"/>
              <a:t>Castling rights</a:t>
            </a:r>
          </a:p>
          <a:p>
            <a:pPr lvl="1"/>
            <a:r>
              <a:rPr lang="en-GB" dirty="0" smtClean="0"/>
              <a:t>Bot: add 25 per each side</a:t>
            </a:r>
          </a:p>
          <a:p>
            <a:pPr lvl="1"/>
            <a:r>
              <a:rPr lang="en-GB" dirty="0" smtClean="0"/>
              <a:t>User: remove 25 per each side</a:t>
            </a:r>
          </a:p>
          <a:p>
            <a:r>
              <a:rPr lang="en-GB" dirty="0" smtClean="0"/>
              <a:t>If last bot move was castle add 60 points</a:t>
            </a:r>
            <a:endParaRPr lang="en-GB" dirty="0"/>
          </a:p>
          <a:p>
            <a:r>
              <a:rPr lang="en-GB" dirty="0" smtClean="0"/>
              <a:t>If castling results in rook sacrifice then remove 70 points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295292" y="5837867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Declaration at line 85 of the “chessbot.js”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614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using the “abprune_v2” bot and the heuristics version 3</a:t>
            </a:r>
          </a:p>
          <a:p>
            <a:pPr lvl="1"/>
            <a:r>
              <a:rPr lang="en-GB" dirty="0" smtClean="0"/>
              <a:t>It can go 5 levels deep rarely triggers a time cut-off</a:t>
            </a:r>
            <a:endParaRPr lang="en-GB" dirty="0"/>
          </a:p>
          <a:p>
            <a:pPr lvl="1"/>
            <a:r>
              <a:rPr lang="en-GB" dirty="0" smtClean="0"/>
              <a:t>When at 15 pieces it will generate branches for 10 sec and resolve in less than 150 sec or it will trigger a cut-off</a:t>
            </a:r>
          </a:p>
          <a:p>
            <a:pPr lvl="1"/>
            <a:r>
              <a:rPr lang="en-GB" dirty="0" smtClean="0"/>
              <a:t>The higher time limit is 150 sec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Although the choices are better it is still more likely for the game to end with a draw rather than with a winner or loser</a:t>
            </a:r>
          </a:p>
        </p:txBody>
      </p:sp>
    </p:spTree>
    <p:extLst>
      <p:ext uri="{BB962C8B-B14F-4D97-AF65-F5344CB8AC3E}">
        <p14:creationId xmlns:p14="http://schemas.microsoft.com/office/powerpoint/2010/main" val="33320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“getnext” 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</a:p>
          <a:p>
            <a:pPr marL="457200" lvl="1" indent="0">
              <a:buNone/>
            </a:pPr>
            <a:r>
              <a:rPr lang="en-GB" dirty="0" smtClean="0"/>
              <a:t>Evaluate the behaviour of the heuristics function.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How does it work?</a:t>
            </a:r>
          </a:p>
          <a:p>
            <a:pPr marL="457200" lvl="1" indent="0">
              <a:buNone/>
            </a:pPr>
            <a:r>
              <a:rPr lang="en-GB" dirty="0" smtClean="0"/>
              <a:t>As the name implies it will get the next move evaluate it with the heuristics function and return the best scored move.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772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380" y="1825625"/>
            <a:ext cx="499124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“getnext” </a:t>
            </a:r>
            <a:r>
              <a:rPr lang="en-GB" dirty="0" smtClean="0"/>
              <a:t>bot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Get all moves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 each move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Get Result 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If (bigger than previous score) or (first move)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Store </a:t>
            </a:r>
            <a:r>
              <a:rPr lang="en-GB" dirty="0" smtClean="0"/>
              <a:t>score</a:t>
            </a:r>
            <a:endParaRPr lang="en-GB" dirty="0"/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Store </a:t>
            </a:r>
            <a:r>
              <a:rPr lang="en-GB" dirty="0" smtClean="0"/>
              <a:t>index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Move by Stored Index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754316" y="2549767"/>
            <a:ext cx="2417885" cy="741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3086101" y="2980591"/>
            <a:ext cx="3508131" cy="496765"/>
          </a:xfrm>
          <a:prstGeom prst="bentConnector3">
            <a:avLst>
              <a:gd name="adj1" fmla="val 31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3912577" y="3385037"/>
            <a:ext cx="2681654" cy="429789"/>
          </a:xfrm>
          <a:prstGeom prst="bentConnector3">
            <a:avLst>
              <a:gd name="adj1" fmla="val 31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3253154" y="4001295"/>
            <a:ext cx="3780694" cy="78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>
            <a:off x="2936632" y="4149969"/>
            <a:ext cx="4193933" cy="29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3587262" y="4844561"/>
            <a:ext cx="2584942" cy="651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086100" y="2066192"/>
            <a:ext cx="300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>
            <a:off x="3253153" y="5001129"/>
            <a:ext cx="175847" cy="989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6295292" y="5837867"/>
            <a:ext cx="50585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Declaration at line 323 of </a:t>
            </a:r>
            <a:r>
              <a:rPr lang="en-GB" sz="1600" dirty="0"/>
              <a:t>the “chessbot.js” </a:t>
            </a:r>
            <a:r>
              <a:rPr lang="en-GB" sz="1600" dirty="0" smtClean="0"/>
              <a:t>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27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“getnext” </a:t>
            </a:r>
            <a:r>
              <a:rPr lang="en-GB" dirty="0" smtClean="0"/>
              <a:t>bot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Fast</a:t>
            </a:r>
          </a:p>
          <a:p>
            <a:r>
              <a:rPr lang="en-GB" dirty="0" smtClean="0"/>
              <a:t>Aggressive</a:t>
            </a:r>
          </a:p>
          <a:p>
            <a:r>
              <a:rPr lang="en-GB" dirty="0" smtClean="0"/>
              <a:t>Simple</a:t>
            </a:r>
          </a:p>
          <a:p>
            <a:r>
              <a:rPr lang="en-GB" dirty="0" smtClean="0"/>
              <a:t>Good for Heuristics testing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No prediction</a:t>
            </a:r>
          </a:p>
          <a:p>
            <a:r>
              <a:rPr lang="en-GB" dirty="0" smtClean="0"/>
              <a:t>Easy to Win</a:t>
            </a:r>
          </a:p>
          <a:p>
            <a:r>
              <a:rPr lang="en-GB" dirty="0" smtClean="0"/>
              <a:t>Annoying to play against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0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“minmax” 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Purpose</a:t>
            </a:r>
          </a:p>
          <a:p>
            <a:pPr marL="457200" lvl="1" indent="0">
              <a:buNone/>
            </a:pPr>
            <a:r>
              <a:rPr lang="en-GB" dirty="0" smtClean="0"/>
              <a:t>Find the best move, by predicting what move the player will make,  using the Min-Max algorithm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How does it work?</a:t>
            </a:r>
          </a:p>
          <a:p>
            <a:pPr lvl="1"/>
            <a:r>
              <a:rPr lang="en-GB" dirty="0" smtClean="0"/>
              <a:t>It will have 2 modes Max-Player and Min-Player.</a:t>
            </a:r>
          </a:p>
          <a:p>
            <a:pPr lvl="2"/>
            <a:r>
              <a:rPr lang="en-GB" dirty="0" smtClean="0"/>
              <a:t>The Max-player will pick the move with the highest score.</a:t>
            </a:r>
          </a:p>
          <a:p>
            <a:pPr lvl="2"/>
            <a:r>
              <a:rPr lang="en-GB" dirty="0" smtClean="0"/>
              <a:t>The Min-Player will pick the move with the lower score.</a:t>
            </a:r>
          </a:p>
          <a:p>
            <a:pPr lvl="1"/>
            <a:r>
              <a:rPr lang="en-GB" dirty="0" smtClean="0"/>
              <a:t>The function will play first as Max-Player and then as Min-Player.</a:t>
            </a:r>
          </a:p>
          <a:p>
            <a:pPr lvl="1"/>
            <a:r>
              <a:rPr lang="en-GB" dirty="0" smtClean="0"/>
              <a:t>Then it will call upon itself increasing the depth until a limit at which will return a score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“minmax” </a:t>
            </a:r>
            <a:r>
              <a:rPr lang="en-GB" dirty="0" smtClean="0"/>
              <a:t>bot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Get all moves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Get Who is Playing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reached depth limit then</a:t>
            </a:r>
            <a:br>
              <a:rPr lang="en-GB" dirty="0" smtClean="0"/>
            </a:br>
            <a:r>
              <a:rPr lang="en-GB" dirty="0" smtClean="0"/>
              <a:t>use heuristics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not at depth limit then</a:t>
            </a:r>
            <a:br>
              <a:rPr lang="en-GB" dirty="0" smtClean="0"/>
            </a:br>
            <a:r>
              <a:rPr lang="en-GB" dirty="0" smtClean="0"/>
              <a:t>use minmax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Return best choice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4776"/>
            <a:ext cx="5181600" cy="4073036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10800000" flipV="1">
            <a:off x="2936632" y="2057399"/>
            <a:ext cx="3235569" cy="140677"/>
          </a:xfrm>
          <a:prstGeom prst="bentConnector3">
            <a:avLst>
              <a:gd name="adj1" fmla="val 24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2936632" y="2382716"/>
            <a:ext cx="3235569" cy="184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2206870" y="3086099"/>
            <a:ext cx="3965331" cy="1336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</p:cNvCxnSpPr>
          <p:nvPr/>
        </p:nvCxnSpPr>
        <p:spPr>
          <a:xfrm rot="10800000" flipV="1">
            <a:off x="1626578" y="4001293"/>
            <a:ext cx="4545623" cy="764137"/>
          </a:xfrm>
          <a:prstGeom prst="bentConnector3">
            <a:avLst>
              <a:gd name="adj1" fmla="val 25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2022232" y="4879731"/>
            <a:ext cx="4149969" cy="923192"/>
          </a:xfrm>
          <a:prstGeom prst="bentConnector3">
            <a:avLst>
              <a:gd name="adj1" fmla="val 15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“minmax” </a:t>
            </a:r>
            <a:r>
              <a:rPr lang="en-GB" dirty="0" smtClean="0"/>
              <a:t>bot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/>
              <a:t>If reached depth limit then</a:t>
            </a:r>
            <a:br>
              <a:rPr lang="en-GB" dirty="0"/>
            </a:br>
            <a:r>
              <a:rPr lang="en-GB" dirty="0"/>
              <a:t>use heuristics </a:t>
            </a:r>
            <a:r>
              <a:rPr lang="en-GB" dirty="0" smtClean="0"/>
              <a:t>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If is bot playing then</a:t>
            </a:r>
            <a:br>
              <a:rPr lang="en-GB" dirty="0" smtClean="0"/>
            </a:br>
            <a:r>
              <a:rPr lang="en-GB" dirty="0" smtClean="0"/>
              <a:t>pick best move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If is user playing then</a:t>
            </a:r>
            <a:br>
              <a:rPr lang="en-GB" dirty="0" smtClean="0"/>
            </a:br>
            <a:r>
              <a:rPr lang="en-GB" dirty="0" smtClean="0"/>
              <a:t>pick worse move</a:t>
            </a:r>
            <a:endParaRPr lang="en-GB" dirty="0"/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If not at depth limit then</a:t>
            </a:r>
            <a:br>
              <a:rPr lang="en-GB" dirty="0"/>
            </a:br>
            <a:r>
              <a:rPr lang="en-GB" dirty="0"/>
              <a:t>use minmax </a:t>
            </a:r>
            <a:r>
              <a:rPr lang="en-GB" dirty="0" smtClean="0"/>
              <a:t>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If is bot playing then</a:t>
            </a:r>
            <a:br>
              <a:rPr lang="en-GB" dirty="0"/>
            </a:br>
            <a:r>
              <a:rPr lang="en-GB" dirty="0"/>
              <a:t>pick best move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If is user playing then</a:t>
            </a:r>
            <a:br>
              <a:rPr lang="en-GB" dirty="0"/>
            </a:br>
            <a:r>
              <a:rPr lang="en-GB" dirty="0"/>
              <a:t>pick worse </a:t>
            </a:r>
            <a:r>
              <a:rPr lang="en-GB" dirty="0" smtClean="0"/>
              <a:t>move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760" y="2300844"/>
            <a:ext cx="4334480" cy="340090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10800000" flipV="1">
            <a:off x="3024554" y="2004646"/>
            <a:ext cx="3147646" cy="457200"/>
          </a:xfrm>
          <a:prstGeom prst="bentConnector3">
            <a:avLst>
              <a:gd name="adj1" fmla="val 1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2048608" y="4009292"/>
            <a:ext cx="4123592" cy="114300"/>
          </a:xfrm>
          <a:prstGeom prst="bentConnector3">
            <a:avLst>
              <a:gd name="adj1" fmla="val 11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4176346" y="2708032"/>
            <a:ext cx="2347546" cy="26377"/>
          </a:xfrm>
          <a:prstGeom prst="bentConnector3">
            <a:avLst>
              <a:gd name="adj1" fmla="val 35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2470638" y="3235569"/>
            <a:ext cx="4088424" cy="167054"/>
          </a:xfrm>
          <a:prstGeom prst="bentConnector3">
            <a:avLst>
              <a:gd name="adj1" fmla="val 20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>
            <a:off x="4255478" y="4281854"/>
            <a:ext cx="2303585" cy="580292"/>
          </a:xfrm>
          <a:prstGeom prst="bentConnector3">
            <a:avLst>
              <a:gd name="adj1" fmla="val 37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70638" y="4800601"/>
            <a:ext cx="4088424" cy="668215"/>
          </a:xfrm>
          <a:prstGeom prst="bentConnector3">
            <a:avLst>
              <a:gd name="adj1" fmla="val 2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233" y="2562818"/>
            <a:ext cx="5077534" cy="287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“minmax” bot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is bot playing then</a:t>
            </a:r>
            <a:br>
              <a:rPr lang="en-GB" dirty="0"/>
            </a:br>
            <a:r>
              <a:rPr lang="en-GB" dirty="0"/>
              <a:t>pick best </a:t>
            </a:r>
            <a:r>
              <a:rPr lang="en-GB" dirty="0" smtClean="0"/>
              <a:t>move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For each move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Get Result Board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If (bigger than previous score) or (first move)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GB" dirty="0"/>
              <a:t>Store </a:t>
            </a:r>
            <a:r>
              <a:rPr lang="en-GB" dirty="0" smtClean="0"/>
              <a:t>move</a:t>
            </a:r>
            <a:endParaRPr lang="en-GB" dirty="0"/>
          </a:p>
          <a:p>
            <a:pPr marL="1885950" lvl="3" indent="-514350">
              <a:buFont typeface="+mj-lt"/>
              <a:buAutoNum type="arabicPeriod"/>
            </a:pPr>
            <a:r>
              <a:rPr lang="en-GB" dirty="0"/>
              <a:t>Store </a:t>
            </a:r>
            <a:r>
              <a:rPr lang="en-GB" dirty="0" smtClean="0"/>
              <a:t>score</a:t>
            </a:r>
            <a:endParaRPr lang="en-GB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4185139" y="2681654"/>
            <a:ext cx="2417885" cy="184638"/>
          </a:xfrm>
          <a:prstGeom prst="bentConnector3">
            <a:avLst>
              <a:gd name="adj1" fmla="val 20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2708032" y="2954215"/>
            <a:ext cx="4308231" cy="263770"/>
          </a:xfrm>
          <a:prstGeom prst="bentConnector3">
            <a:avLst>
              <a:gd name="adj1" fmla="val 2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4659923" y="3569675"/>
            <a:ext cx="2444264" cy="167055"/>
          </a:xfrm>
          <a:prstGeom prst="bentConnector3">
            <a:avLst>
              <a:gd name="adj1" fmla="val 4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079632" y="4009292"/>
            <a:ext cx="3420207" cy="158262"/>
          </a:xfrm>
          <a:prstGeom prst="bentConnector3">
            <a:avLst>
              <a:gd name="adj1" fmla="val 41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3894993" y="4273063"/>
            <a:ext cx="3604846" cy="202223"/>
          </a:xfrm>
          <a:prstGeom prst="bentConnector3">
            <a:avLst>
              <a:gd name="adj1" fmla="val 3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1043</Words>
  <Application>Microsoft Office PowerPoint</Application>
  <PresentationFormat>Widescreen</PresentationFormat>
  <Paragraphs>194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Making the Chessbot</vt:lpstr>
      <vt:lpstr>The Decision algorithms</vt:lpstr>
      <vt:lpstr>The “getnext” bot</vt:lpstr>
      <vt:lpstr>The “getnext” bot</vt:lpstr>
      <vt:lpstr>The “getnext” bot</vt:lpstr>
      <vt:lpstr>The “minmax” bot</vt:lpstr>
      <vt:lpstr>The “minmax” bot</vt:lpstr>
      <vt:lpstr>The “minmax” bot</vt:lpstr>
      <vt:lpstr>The “minmax” bot</vt:lpstr>
      <vt:lpstr>The “minmax” bot</vt:lpstr>
      <vt:lpstr>The “minmax” bot</vt:lpstr>
      <vt:lpstr>The “minmax” bot</vt:lpstr>
      <vt:lpstr>The “abprune” bot</vt:lpstr>
      <vt:lpstr>The “abprune” bot</vt:lpstr>
      <vt:lpstr>The “abprune” bot</vt:lpstr>
      <vt:lpstr>The “abprune_v2” bot</vt:lpstr>
      <vt:lpstr>The “abprune_v2” bot</vt:lpstr>
      <vt:lpstr>The “abprune_v2” bot</vt:lpstr>
      <vt:lpstr>The Evaluation Algorithms</vt:lpstr>
      <vt:lpstr>Heuristics function – Version 0</vt:lpstr>
      <vt:lpstr>Heuristics function – Version 1</vt:lpstr>
      <vt:lpstr>Heuristics function – Version 2</vt:lpstr>
      <vt:lpstr>Heuristics function – Version 3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Chessbot</dc:title>
  <dc:creator>Hutiwephy</dc:creator>
  <cp:lastModifiedBy>Hutiwephy</cp:lastModifiedBy>
  <cp:revision>52</cp:revision>
  <dcterms:created xsi:type="dcterms:W3CDTF">2023-12-15T12:33:04Z</dcterms:created>
  <dcterms:modified xsi:type="dcterms:W3CDTF">2024-09-04T12:12:13Z</dcterms:modified>
</cp:coreProperties>
</file>