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6" r:id="rId4"/>
    <p:sldId id="265" r:id="rId6"/>
    <p:sldId id="267" r:id="rId7"/>
    <p:sldId id="284" r:id="rId8"/>
    <p:sldId id="293" r:id="rId9"/>
    <p:sldId id="274" r:id="rId10"/>
    <p:sldId id="275" r:id="rId11"/>
    <p:sldId id="283" r:id="rId12"/>
    <p:sldId id="288" r:id="rId13"/>
    <p:sldId id="259" r:id="rId14"/>
    <p:sldId id="261" r:id="rId15"/>
    <p:sldId id="285" r:id="rId16"/>
    <p:sldId id="289" r:id="rId17"/>
    <p:sldId id="276" r:id="rId18"/>
    <p:sldId id="277" r:id="rId19"/>
    <p:sldId id="286" r:id="rId20"/>
    <p:sldId id="290" r:id="rId21"/>
    <p:sldId id="278" r:id="rId22"/>
    <p:sldId id="280" r:id="rId23"/>
    <p:sldId id="287" r:id="rId24"/>
    <p:sldId id="291" r:id="rId25"/>
    <p:sldId id="281" r:id="rId26"/>
    <p:sldId id="292" r:id="rId27"/>
    <p:sldId id="294" r:id="rId28"/>
    <p:sldId id="295" r:id="rId29"/>
    <p:sldId id="298" r:id="rId30"/>
    <p:sldId id="299" r:id="rId31"/>
    <p:sldId id="296" r:id="rId32"/>
    <p:sldId id="297" r:id="rId33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EFD42F7-718C-4B98-AAEC-167E6DDD60A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21B2AA4F-B828-4D7C-AFD3-893933DAFCB4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3794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Changed Gw:</a:t>
            </a:r>
            <a:endParaRPr lang="en-US" altLang="en-US"/>
          </a:p>
          <a:p>
            <a:pPr lvl="0"/>
            <a:r>
              <a:rPr lang="en-US" altLang="en-US"/>
              <a:t>0-&gt;65.800000 | 2-&gt;58.000000 =&gt; 87.000000</a:t>
            </a: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5842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Changed Gw:</a:t>
            </a:r>
            <a:endParaRPr lang="en-US" altLang="en-US"/>
          </a:p>
          <a:p>
            <a:pPr lvl="0"/>
            <a:r>
              <a:rPr lang="en-US" altLang="en-US"/>
              <a:t>0-&gt;65.800000 | 2-&gt;58.000000 =&gt; 87.000000</a:t>
            </a: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7890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" altLang="en-US"/>
              <a:t>O maior overhead deve-se ao aumento de nº de hops e, consequentemente, acks</a:t>
            </a:r>
            <a:endParaRPr lang="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1986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Changed gw at 82s when [0] rank=77.5 and [1]rank=86.5</a:t>
            </a: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4034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20-&gt;50s</a:t>
            </a: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6082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Gw changes:</a:t>
            </a:r>
            <a:endParaRPr lang="en-US" altLang="en-US"/>
          </a:p>
          <a:p>
            <a:pPr lvl="0"/>
            <a:r>
              <a:rPr lang="en-US" altLang="en-US"/>
              <a:t>0-&gt;78.500000 | 2-&gt;0.000000 =&gt; 62.000000</a:t>
            </a:r>
            <a:endParaRPr lang="en-US" altLang="en-US"/>
          </a:p>
          <a:p>
            <a:pPr lvl="0"/>
            <a:r>
              <a:rPr lang="en-US" altLang="en-US"/>
              <a:t>1-&gt;78.500000 | 0-&gt;70.500000 =&gt; 92.000000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" altLang="en-US"/>
              <a:t>M3C3 new: o no1 apresenta maio centralidade devido a estar ainda com o no 2 em linha, como demora menos a haver eleiçao, isso ainda tem impacto e dai ser eleito primeiro que o 0 que teria o mesmo valor energetico, mas nao central nem de qualidade</a:t>
            </a:r>
            <a:endParaRPr lang="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9154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Changed Gw:</a:t>
            </a:r>
            <a:endParaRPr lang="en-US" altLang="en-US"/>
          </a:p>
          <a:p>
            <a:pPr lvl="0"/>
            <a:r>
              <a:rPr lang="en-US" altLang="en-US"/>
              <a:t>0-&gt;65.800000 | 2-&gt;58.000000 =&gt; 87.000000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2290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" altLang="en-US"/>
              <a:t>M3C3:</a:t>
            </a:r>
            <a:endParaRPr lang="" altLang="en-US"/>
          </a:p>
          <a:p>
            <a:pPr lvl="0"/>
            <a:r>
              <a:rPr lang="" altLang="en-US"/>
              <a:t>Changed gw at 82s when [0] rank=77.5 and [1]rank=86.5</a:t>
            </a:r>
            <a:endParaRPr lang="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4338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Changed gw at 82s when [0] rank=77.5 and [1]rank=86.5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6386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Changed gw at 82s when [0] rank=77.5 and [1]rank=86.5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2530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" altLang="en-US"/>
              <a:t>20-&gt;50s</a:t>
            </a:r>
            <a:endParaRPr lang="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4578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" altLang="en-US"/>
              <a:t>M3C3:</a:t>
            </a:r>
            <a:endParaRPr lang="" altLang="en-US"/>
          </a:p>
          <a:p>
            <a:pPr lvl="0"/>
            <a:r>
              <a:rPr lang="" altLang="en-US"/>
              <a:t>Gw changes:</a:t>
            </a:r>
            <a:endParaRPr lang="" altLang="en-US"/>
          </a:p>
          <a:p>
            <a:pPr lvl="0"/>
            <a:r>
              <a:rPr lang="" altLang="en-US"/>
              <a:t>0-&gt;78.500000 | 2-&gt;0.000000 =&gt; 62.000000</a:t>
            </a:r>
            <a:endParaRPr lang="" altLang="en-US"/>
          </a:p>
          <a:p>
            <a:pPr lvl="0"/>
            <a:r>
              <a:rPr lang="" altLang="en-US"/>
              <a:t>1-&gt;78.500000 | 0-&gt;70.500000 =&gt; 92.000000</a:t>
            </a:r>
            <a:endParaRPr lang="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6626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Gw changes:</a:t>
            </a:r>
            <a:endParaRPr lang="en-US" altLang="en-US"/>
          </a:p>
          <a:p>
            <a:pPr lvl="0"/>
            <a:r>
              <a:rPr lang="en-US" altLang="en-US"/>
              <a:t>0-&gt;78.500000 | 2-&gt;0.000000 =&gt; 62.000000</a:t>
            </a:r>
            <a:endParaRPr lang="en-US" altLang="en-US"/>
          </a:p>
          <a:p>
            <a:pPr lvl="0"/>
            <a:r>
              <a:rPr lang="en-US" altLang="en-US"/>
              <a:t>1-&gt;78.500000 | 0-&gt;70.500000 =&gt; 92.000000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8674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en-US" altLang="en-US"/>
              <a:t>M3C3:</a:t>
            </a:r>
            <a:endParaRPr lang="en-US" altLang="en-US"/>
          </a:p>
          <a:p>
            <a:pPr lvl="0"/>
            <a:r>
              <a:rPr lang="en-US" altLang="en-US"/>
              <a:t>Gw changes:</a:t>
            </a:r>
            <a:endParaRPr lang="en-US" altLang="en-US"/>
          </a:p>
          <a:p>
            <a:pPr lvl="0"/>
            <a:r>
              <a:rPr lang="en-US" altLang="en-US"/>
              <a:t>0-&gt;78.500000 | 2-&gt;0.000000 =&gt; 62.000000</a:t>
            </a:r>
            <a:endParaRPr lang="en-US" altLang="en-US"/>
          </a:p>
          <a:p>
            <a:pPr lvl="0"/>
            <a:r>
              <a:rPr lang="en-US" altLang="en-US"/>
              <a:t>1-&gt;78.500000 | 0-&gt;70.500000 =&gt; 92.000000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1746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" altLang="en-US"/>
              <a:t>M3C3:</a:t>
            </a:r>
            <a:endParaRPr lang="" altLang="en-US"/>
          </a:p>
          <a:p>
            <a:pPr lvl="0"/>
            <a:r>
              <a:rPr lang="" altLang="en-US"/>
              <a:t>Changed Gw:</a:t>
            </a:r>
            <a:endParaRPr lang="" altLang="en-US"/>
          </a:p>
          <a:p>
            <a:pPr lvl="0"/>
            <a:r>
              <a:rPr lang="" altLang="en-US"/>
              <a:t>0-&gt;65.800000 | 2-&gt;58.000000 =&gt; 87.000000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lIns="91440" tIns="45720" rIns="91440" bIns="45720" anchor="b" anchorCtr="0"/>
          <a:p>
            <a:pPr defTabSz="914400">
              <a:buNone/>
            </a:pPr>
            <a:r>
              <a:rPr lang="en-US" altLang="en-US" kern="1200">
                <a:latin typeface="+mj-lt"/>
                <a:ea typeface="+mj-ea"/>
                <a:cs typeface="+mj-cs"/>
              </a:rPr>
              <a:t>Reunião </a:t>
            </a:r>
            <a:endParaRPr lang="en-US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" altLang="en-US" kern="1200">
                <a:latin typeface="+mn-lt"/>
                <a:ea typeface="+mn-ea"/>
                <a:cs typeface="+mn-cs"/>
              </a:rPr>
              <a:t>23</a:t>
            </a:r>
            <a:r>
              <a:rPr lang="en-US" altLang="en-US" kern="1200">
                <a:latin typeface="+mn-lt"/>
                <a:ea typeface="+mn-ea"/>
                <a:cs typeface="+mn-cs"/>
              </a:rPr>
              <a:t>/10/2019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B618960-8005-486C-9A75-10CB2AAC16F9}" type="slidenum">
              <a: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4"/>
          <p:cNvSpPr txBox="1"/>
          <p:nvPr/>
        </p:nvSpPr>
        <p:spPr>
          <a:xfrm>
            <a:off x="5800725" y="2514600"/>
            <a:ext cx="4243388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20m {</a:t>
            </a:r>
            <a:r>
              <a:rPr lang="" altLang="en-US">
                <a:latin typeface="Calibri" charset="0"/>
              </a:rPr>
              <a:t>0,</a:t>
            </a:r>
            <a:r>
              <a:rPr lang="en-US" altLang="en-US">
                <a:latin typeface="Calibri" charset="0"/>
              </a:rPr>
              <a:t>1,3,4};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 2 no centro;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75" y="2162175"/>
            <a:ext cx="1943100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44875" y="581025"/>
            <a:ext cx="5156200" cy="946150"/>
          </a:xfrm>
        </p:spPr>
        <p:txBody>
          <a:bodyPr anchor="b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C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3</a:t>
            </a:r>
            <a:r>
              <a:rPr lang="en-US" altLang="en-US">
                <a:latin typeface="Calibri" charset="0"/>
              </a:rPr>
              <a:t>S</a:t>
            </a:r>
            <a:r>
              <a:rPr lang="" altLang="en-US">
                <a:latin typeface="Calibri" charset="0"/>
              </a:rPr>
              <a:t>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35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3</a:t>
            </a:r>
            <a:r>
              <a:rPr lang="en-US" altLang="en-US">
                <a:latin typeface="Calibri" charset="0"/>
              </a:rPr>
              <a:t>C3</a:t>
            </a:r>
            <a:endParaRPr lang="en-US" altLang="en-US">
              <a:latin typeface="Calibri" charset="0"/>
            </a:endParaRPr>
          </a:p>
        </p:txBody>
      </p:sp>
      <p:sp>
        <p:nvSpPr>
          <p:cNvPr id="18436" name="Text Box 16"/>
          <p:cNvSpPr txBox="1"/>
          <p:nvPr/>
        </p:nvSpPr>
        <p:spPr>
          <a:xfrm>
            <a:off x="10307638" y="681038"/>
            <a:ext cx="20002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Overhead:12235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Gws:1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NºHops:400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2-&gt;6</a:t>
            </a:r>
            <a:r>
              <a:rPr lang="" altLang="en-US" sz="1600">
                <a:latin typeface="Calibri" charset="0"/>
              </a:rPr>
              <a:t>9</a:t>
            </a:r>
            <a:r>
              <a:rPr lang="en-US" altLang="en-US" sz="1600">
                <a:latin typeface="Calibri" charset="0"/>
              </a:rPr>
              <a:t>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354457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Rank at 197s:</a:t>
            </a:r>
            <a:endParaRPr lang="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0-&gt;76.0</a:t>
            </a:r>
            <a:endParaRPr lang="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1-&gt;76.0</a:t>
            </a:r>
            <a:endParaRPr lang="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2-&gt;68.6</a:t>
            </a:r>
            <a:endParaRPr lang="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3-&gt;76.0</a:t>
            </a:r>
            <a:endParaRPr lang="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4-&gt;76.0</a:t>
            </a:r>
            <a:endParaRPr lang="" altLang="en-US">
              <a:latin typeface="Calibri" charset="0"/>
            </a:endParaRPr>
          </a:p>
        </p:txBody>
      </p:sp>
      <p:sp>
        <p:nvSpPr>
          <p:cNvPr id="18437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12600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15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NºHops:588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 </a:t>
            </a:r>
            <a:r>
              <a:rPr lang="en-US" altLang="en-US" sz="1600">
                <a:latin typeface="Calibri" charset="0"/>
              </a:rPr>
              <a:t>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4-&gt;98;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</a:t>
            </a:r>
            <a:r>
              <a:rPr lang="" altLang="en-US" sz="1600">
                <a:latin typeface="Calibri" charset="0"/>
              </a:rPr>
              <a:t>58231</a:t>
            </a:r>
            <a:endParaRPr lang="" altLang="en-US" sz="1600">
              <a:latin typeface="Calibri" charset="0"/>
            </a:endParaRPr>
          </a:p>
          <a:p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Rank at 197s: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0-&gt;74.0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1-&gt;73.2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2-&gt;74.6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3-&gt;74.8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4-&gt;75.2</a:t>
            </a:r>
            <a:endParaRPr lang="" altLang="en-US" sz="1600">
              <a:latin typeface="Calibri" charset="0"/>
            </a:endParaRPr>
          </a:p>
        </p:txBody>
      </p:sp>
      <p:pic>
        <p:nvPicPr>
          <p:cNvPr id="1843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57563"/>
            <a:ext cx="4251325" cy="348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4062413" cy="329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357563"/>
            <a:ext cx="4144963" cy="3509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41275"/>
            <a:ext cx="4014788" cy="329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M3S</a:t>
            </a:r>
            <a:r>
              <a:rPr lang="" altLang="en-US">
                <a:latin typeface="Calibri" charset="0"/>
              </a:rPr>
              <a:t>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59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1SC</a:t>
            </a:r>
            <a:endParaRPr lang="en-US" altLang="en-US">
              <a:latin typeface="Calibri" charset="0"/>
            </a:endParaRPr>
          </a:p>
        </p:txBody>
      </p:sp>
      <p:sp>
        <p:nvSpPr>
          <p:cNvPr id="19460" name="Text Box 16"/>
          <p:cNvSpPr txBox="1"/>
          <p:nvPr/>
        </p:nvSpPr>
        <p:spPr>
          <a:xfrm>
            <a:off x="10307638" y="681038"/>
            <a:ext cx="20002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Overhead:12</a:t>
            </a:r>
            <a:r>
              <a:rPr lang="" altLang="en-US" sz="1600">
                <a:latin typeface="Calibri" charset="0"/>
              </a:rPr>
              <a:t>718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37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804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1-&gt;91;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</a:t>
            </a:r>
            <a:r>
              <a:rPr lang="" altLang="en-US" sz="1600">
                <a:latin typeface="Calibri" charset="0"/>
              </a:rPr>
              <a:t>4</a:t>
            </a:r>
            <a:r>
              <a:rPr lang="en-US" altLang="en-US" sz="1600">
                <a:latin typeface="Calibri" charset="0"/>
              </a:rPr>
              <a:t>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4-&gt;95;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</a:t>
            </a:r>
            <a:r>
              <a:rPr lang="" altLang="en-US">
                <a:latin typeface="Calibri" charset="0"/>
              </a:rPr>
              <a:t>59206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0-&gt;94.0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1-&gt;91.0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2-&gt;94.0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3-&gt;94.0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4-&gt;95.0</a:t>
            </a:r>
            <a:endParaRPr lang="en-US" altLang="en-US">
              <a:latin typeface="Calibri" charset="0"/>
            </a:endParaRPr>
          </a:p>
        </p:txBody>
      </p:sp>
      <p:sp>
        <p:nvSpPr>
          <p:cNvPr id="19461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Overhead:12600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R.Overhead:15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NºHops:588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4-&gt;98;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358231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0-&gt;74.0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1-&gt;73.2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2-&gt;74.6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3-&gt;74.8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4-&gt;75.2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1946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357563"/>
            <a:ext cx="4144963" cy="3509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41275"/>
            <a:ext cx="4014788" cy="329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3357563"/>
            <a:ext cx="4154488" cy="348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41275"/>
            <a:ext cx="3983038" cy="3289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1C3</a:t>
            </a:r>
            <a:endParaRPr lang="en-US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83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20484" name="Text Box 16"/>
          <p:cNvSpPr txBox="1"/>
          <p:nvPr/>
        </p:nvSpPr>
        <p:spPr>
          <a:xfrm>
            <a:off x="10307638" y="681038"/>
            <a:ext cx="20002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Overhead:12235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Gws:1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NºHops:400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2-&gt;69;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354457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0-&gt;76.0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1-&gt;76.0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2-&gt;68.6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3-&gt;76.0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4-&gt;76.0</a:t>
            </a:r>
            <a:endParaRPr lang="en-US" altLang="en-US">
              <a:latin typeface="Calibri" charset="0"/>
            </a:endParaRPr>
          </a:p>
        </p:txBody>
      </p:sp>
      <p:sp>
        <p:nvSpPr>
          <p:cNvPr id="20485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Overhead:12</a:t>
            </a:r>
            <a:r>
              <a:rPr lang="" altLang="en-US" sz="1600">
                <a:latin typeface="Calibri" charset="0"/>
              </a:rPr>
              <a:t>285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403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2-&gt;91;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</a:t>
            </a:r>
            <a:r>
              <a:rPr lang="" altLang="en-US" sz="1600">
                <a:latin typeface="Calibri" charset="0"/>
              </a:rPr>
              <a:t>99</a:t>
            </a:r>
            <a:r>
              <a:rPr lang="en-US" altLang="en-US" sz="1600">
                <a:latin typeface="Calibri" charset="0"/>
              </a:rPr>
              <a:t>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</a:t>
            </a:r>
            <a:r>
              <a:rPr lang="" altLang="en-US" sz="1600">
                <a:latin typeface="Calibri" charset="0"/>
              </a:rPr>
              <a:t>55347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0-&gt;88.0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1-&gt;88.0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2-&gt;91.0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3-&gt;99.0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4-&gt;100.0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2048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57563"/>
            <a:ext cx="4251325" cy="348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4062413" cy="329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5" y="3357563"/>
            <a:ext cx="3830638" cy="348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63" y="41275"/>
            <a:ext cx="3829050" cy="3317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03663" y="258763"/>
            <a:ext cx="7450137" cy="1325562"/>
          </a:xfrm>
          <a:ln/>
        </p:spPr>
        <p:txBody>
          <a:bodyPr vert="horz" lIns="91440" tIns="45720" rIns="91440" bIns="45720" anchor="ctr" anchorCtr="0"/>
          <a:p>
            <a:r>
              <a:rPr lang="" altLang="en-US"/>
              <a:t>Test Cmov</a:t>
            </a:r>
            <a:endParaRPr lang="" altLang="en-US"/>
          </a:p>
        </p:txBody>
      </p:sp>
      <p:pic>
        <p:nvPicPr>
          <p:cNvPr id="2150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588" y="3862388"/>
            <a:ext cx="8001000" cy="2676525"/>
          </a:xfrm>
          <a:ln/>
        </p:spPr>
      </p:pic>
      <p:pic>
        <p:nvPicPr>
          <p:cNvPr id="2150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344613"/>
            <a:ext cx="1943100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Text Box 5"/>
          <p:cNvSpPr txBox="1"/>
          <p:nvPr/>
        </p:nvSpPr>
        <p:spPr>
          <a:xfrm>
            <a:off x="1184275" y="4038600"/>
            <a:ext cx="468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" altLang="en-US">
                <a:latin typeface="Calibri" charset="0"/>
              </a:rPr>
              <a:t>T2</a:t>
            </a:r>
            <a:endParaRPr lang="" altLang="en-US">
              <a:latin typeface="Calibri" charset="0"/>
            </a:endParaRPr>
          </a:p>
        </p:txBody>
      </p:sp>
      <p:sp>
        <p:nvSpPr>
          <p:cNvPr id="21509" name="Text Box 6"/>
          <p:cNvSpPr txBox="1"/>
          <p:nvPr/>
        </p:nvSpPr>
        <p:spPr>
          <a:xfrm>
            <a:off x="1184275" y="1690688"/>
            <a:ext cx="468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T</a:t>
            </a:r>
            <a:r>
              <a:rPr lang="" altLang="en-US">
                <a:latin typeface="Calibri" charset="0"/>
              </a:rPr>
              <a:t>1</a:t>
            </a:r>
            <a:endParaRPr lang="" altLang="en-US">
              <a:latin typeface="Calibri" charset="0"/>
            </a:endParaRPr>
          </a:p>
        </p:txBody>
      </p:sp>
      <p:sp>
        <p:nvSpPr>
          <p:cNvPr id="21510" name="Text Box 7"/>
          <p:cNvSpPr txBox="1"/>
          <p:nvPr/>
        </p:nvSpPr>
        <p:spPr>
          <a:xfrm>
            <a:off x="4262438" y="1344613"/>
            <a:ext cx="7620000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20m {0,1,3,4};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 2 no centro;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- O nó 2 aos 20s afasta-se para fora do cluster, parando aos 50s.</a:t>
            </a:r>
            <a:endParaRPr lang="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3</a:t>
            </a:r>
            <a:r>
              <a:rPr lang="en-US" altLang="en-US">
                <a:latin typeface="Calibri" charset="0"/>
              </a:rPr>
              <a:t>S</a:t>
            </a:r>
            <a:r>
              <a:rPr lang="" altLang="en-US">
                <a:latin typeface="Calibri" charset="0"/>
              </a:rPr>
              <a:t>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55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23556" name="Text Box 16"/>
          <p:cNvSpPr txBox="1"/>
          <p:nvPr/>
        </p:nvSpPr>
        <p:spPr>
          <a:xfrm>
            <a:off x="10434638" y="681038"/>
            <a:ext cx="1776412" cy="596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7543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527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 </a:t>
            </a:r>
            <a:r>
              <a:rPr lang="en-US" altLang="en-US" sz="1600">
                <a:latin typeface="Calibri" charset="0"/>
              </a:rPr>
              <a:t>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1-&gt;99;</a:t>
            </a:r>
            <a:endParaRPr lang="en-US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2-&gt;88;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284937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0-&gt;70.5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1-&gt;77.5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3-&gt;78.5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4-&gt;78.5</a:t>
            </a:r>
            <a:endParaRPr lang="en-US" altLang="en-US">
              <a:latin typeface="Calibri" charset="0"/>
            </a:endParaRPr>
          </a:p>
        </p:txBody>
      </p:sp>
      <p:sp>
        <p:nvSpPr>
          <p:cNvPr id="23557" name="Text Box 3"/>
          <p:cNvSpPr txBox="1"/>
          <p:nvPr/>
        </p:nvSpPr>
        <p:spPr>
          <a:xfrm>
            <a:off x="-3175" y="681038"/>
            <a:ext cx="2024063" cy="5507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7920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15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644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</a:t>
            </a:r>
            <a:r>
              <a:rPr lang="en-US" altLang="en-US" sz="1600">
                <a:latin typeface="Calibri" charset="0"/>
              </a:rPr>
              <a:t>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4-&gt;97;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288997</a:t>
            </a:r>
            <a:endParaRPr lang="" altLang="en-US" sz="1600">
              <a:latin typeface="Calibri" charset="0"/>
            </a:endParaRPr>
          </a:p>
          <a:p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Rank at 197s: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0-&gt;75.5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1-&gt;75.5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3-&gt;76.0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4-&gt;77.0</a:t>
            </a:r>
            <a:endParaRPr lang="" altLang="en-US" sz="1600">
              <a:latin typeface="Calibri" charset="0"/>
            </a:endParaRPr>
          </a:p>
        </p:txBody>
      </p:sp>
      <p:pic>
        <p:nvPicPr>
          <p:cNvPr id="2355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21050"/>
            <a:ext cx="4306888" cy="352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3967163" cy="321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1050"/>
            <a:ext cx="4176712" cy="352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41275"/>
            <a:ext cx="4044950" cy="325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M3S</a:t>
            </a:r>
            <a:r>
              <a:rPr lang="" altLang="en-US">
                <a:latin typeface="Calibri" charset="0"/>
              </a:rPr>
              <a:t>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03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1SC</a:t>
            </a:r>
            <a:endParaRPr lang="" altLang="en-US">
              <a:latin typeface="Calibri" charset="0"/>
            </a:endParaRPr>
          </a:p>
        </p:txBody>
      </p:sp>
      <p:sp>
        <p:nvSpPr>
          <p:cNvPr id="25604" name="Text Box 16"/>
          <p:cNvSpPr txBox="1"/>
          <p:nvPr/>
        </p:nvSpPr>
        <p:spPr>
          <a:xfrm>
            <a:off x="10372725" y="681038"/>
            <a:ext cx="1838325" cy="6246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Overhead:75</a:t>
            </a:r>
            <a:r>
              <a:rPr lang="" altLang="en-US" sz="1600">
                <a:latin typeface="Calibri" charset="0"/>
              </a:rPr>
              <a:t>74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2</a:t>
            </a:r>
            <a:r>
              <a:rPr lang="en-US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</a:t>
            </a:r>
            <a:r>
              <a:rPr lang="" altLang="en-US" sz="1600">
                <a:latin typeface="Calibri" charset="0"/>
              </a:rPr>
              <a:t>65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4-&gt;94;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28</a:t>
            </a:r>
            <a:r>
              <a:rPr lang="" altLang="en-US">
                <a:latin typeface="Calibri" charset="0"/>
              </a:rPr>
              <a:t>5431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0-&gt;93.0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1-&gt;94.0</a:t>
            </a:r>
            <a:endParaRPr lang="en-US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1-&gt;98.0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3-&gt;93.0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4-&gt;94.0</a:t>
            </a:r>
            <a:endParaRPr lang="en-US" altLang="en-US">
              <a:latin typeface="Calibri" charset="0"/>
            </a:endParaRPr>
          </a:p>
        </p:txBody>
      </p:sp>
      <p:sp>
        <p:nvSpPr>
          <p:cNvPr id="25605" name="Text Box 3"/>
          <p:cNvSpPr txBox="1"/>
          <p:nvPr/>
        </p:nvSpPr>
        <p:spPr>
          <a:xfrm>
            <a:off x="-3175" y="681038"/>
            <a:ext cx="2024063" cy="5507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Overhead:7920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R.Overhead:15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NºHops:644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4-&gt;97;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288997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0-&gt;75.5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1-&gt;75.5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3-&gt;76.0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4-&gt;77.0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2560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288" y="3321050"/>
            <a:ext cx="4176712" cy="352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41275"/>
            <a:ext cx="4044950" cy="325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3302000"/>
            <a:ext cx="4213225" cy="3541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275"/>
            <a:ext cx="4010025" cy="325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1C3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51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27652" name="Text Box 16"/>
          <p:cNvSpPr txBox="1"/>
          <p:nvPr/>
        </p:nvSpPr>
        <p:spPr>
          <a:xfrm>
            <a:off x="10434638" y="681038"/>
            <a:ext cx="1776412" cy="596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Overhead:7543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NºHops:527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284937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0-&gt;70.5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1-&gt;77.5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3-&gt;78.5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4-&gt;78.5</a:t>
            </a:r>
            <a:endParaRPr lang="en-US" altLang="en-US">
              <a:latin typeface="Calibri" charset="0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7240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343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</a:t>
            </a:r>
            <a:r>
              <a:rPr lang="" altLang="en-US" sz="1600">
                <a:latin typeface="Calibri" charset="0"/>
              </a:rPr>
              <a:t>99</a:t>
            </a:r>
            <a:r>
              <a:rPr lang="en-US" altLang="en-US" sz="1600">
                <a:latin typeface="Calibri" charset="0"/>
              </a:rPr>
              <a:t>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</a:t>
            </a:r>
            <a:r>
              <a:rPr lang="" altLang="en-US" sz="1600">
                <a:latin typeface="Calibri" charset="0"/>
              </a:rPr>
              <a:t>81885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0-&gt;88.0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1-&gt;89.0</a:t>
            </a:r>
            <a:endParaRPr lang="en-US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2-&gt;99.0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3-&gt;95.0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4-&gt;100.0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2765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21050"/>
            <a:ext cx="4306888" cy="352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3967163" cy="321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3321050"/>
            <a:ext cx="3930650" cy="352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88" y="41275"/>
            <a:ext cx="3783012" cy="321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 Box 4"/>
          <p:cNvSpPr txBox="1"/>
          <p:nvPr/>
        </p:nvSpPr>
        <p:spPr>
          <a:xfrm>
            <a:off x="5800725" y="2514600"/>
            <a:ext cx="4243388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</a:t>
            </a:r>
            <a:r>
              <a:rPr lang="" altLang="en-US">
                <a:latin typeface="Calibri" charset="0"/>
              </a:rPr>
              <a:t>44</a:t>
            </a:r>
            <a:r>
              <a:rPr lang="en-US" altLang="en-US">
                <a:latin typeface="Calibri" charset="0"/>
              </a:rPr>
              <a:t>m {0,1,3,4};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 2 no centro;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44875" y="581025"/>
            <a:ext cx="5156200" cy="946150"/>
          </a:xfrm>
        </p:spPr>
        <p:txBody>
          <a:bodyPr anchor="b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D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1831975"/>
            <a:ext cx="3095625" cy="319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3SC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23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30724" name="Text Box 16"/>
          <p:cNvSpPr txBox="1"/>
          <p:nvPr/>
        </p:nvSpPr>
        <p:spPr>
          <a:xfrm>
            <a:off x="10307638" y="681038"/>
            <a:ext cx="2000250" cy="6246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2623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</a:t>
            </a:r>
            <a:r>
              <a:rPr lang="" altLang="en-US" sz="1600">
                <a:latin typeface="Calibri" charset="0"/>
              </a:rPr>
              <a:t>39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 </a:t>
            </a:r>
            <a:r>
              <a:rPr lang="en-US" altLang="en-US" sz="1600">
                <a:latin typeface="Calibri" charset="0"/>
              </a:rPr>
              <a:t>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2-&gt;57;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248223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0-&gt;62.6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1-&gt;65.8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2-&gt;57.0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3-&gt;65.8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4-&gt;65.8</a:t>
            </a:r>
            <a:endParaRPr lang="en-US" altLang="en-US">
              <a:latin typeface="Calibri" charset="0"/>
            </a:endParaRPr>
          </a:p>
        </p:txBody>
      </p:sp>
      <p:sp>
        <p:nvSpPr>
          <p:cNvPr id="30725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2595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49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NºHops:542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</a:t>
            </a:r>
            <a:r>
              <a:rPr lang="en-US" altLang="en-US" sz="1600">
                <a:latin typeface="Calibri" charset="0"/>
              </a:rPr>
              <a:t>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2-&gt;64;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247604</a:t>
            </a:r>
            <a:endParaRPr lang="" altLang="en-US" sz="1600">
              <a:latin typeface="Calibri" charset="0"/>
            </a:endParaRPr>
          </a:p>
          <a:p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Rank at 197s: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0-&gt;64.2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1-&gt;63.8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2-&gt;64.0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3-&gt;65.0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4-&gt;65.4</a:t>
            </a:r>
            <a:endParaRPr lang="" altLang="en-US" sz="1600">
              <a:latin typeface="Calibri" charset="0"/>
            </a:endParaRPr>
          </a:p>
        </p:txBody>
      </p:sp>
      <p:pic>
        <p:nvPicPr>
          <p:cNvPr id="3072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255963"/>
            <a:ext cx="4211638" cy="358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75"/>
            <a:ext cx="3997325" cy="3167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3" y="3255963"/>
            <a:ext cx="3548062" cy="358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3" y="41275"/>
            <a:ext cx="3897312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r>
              <a:rPr lang="en-US" altLang="en-US"/>
              <a:t>Equations: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B618960-8005-486C-9A75-10CB2AAC16F9}" type="slidenum">
              <a: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7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3546475"/>
            <a:ext cx="8648700" cy="2809875"/>
          </a:xfrm>
          <a:ln/>
        </p:spPr>
      </p:pic>
      <p:pic>
        <p:nvPicPr>
          <p:cNvPr id="614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2155825"/>
            <a:ext cx="8029575" cy="147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M1</a:t>
            </a:r>
            <a:r>
              <a:rPr lang="" altLang="en-US">
                <a:latin typeface="Calibri" charset="0"/>
              </a:rPr>
              <a:t>SC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1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</a:t>
            </a:r>
            <a:r>
              <a:rPr lang="" altLang="en-US">
                <a:latin typeface="Calibri" charset="0"/>
              </a:rPr>
              <a:t>SC</a:t>
            </a:r>
            <a:endParaRPr lang="" altLang="en-US">
              <a:latin typeface="Calibri" charset="0"/>
            </a:endParaRPr>
          </a:p>
        </p:txBody>
      </p:sp>
      <p:sp>
        <p:nvSpPr>
          <p:cNvPr id="32772" name="Text Box 16"/>
          <p:cNvSpPr txBox="1"/>
          <p:nvPr/>
        </p:nvSpPr>
        <p:spPr>
          <a:xfrm>
            <a:off x="10307638" y="681038"/>
            <a:ext cx="2000250" cy="6246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Overhead:2</a:t>
            </a:r>
            <a:r>
              <a:rPr lang="" altLang="en-US" sz="1600">
                <a:latin typeface="Calibri" charset="0"/>
              </a:rPr>
              <a:t>995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162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866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4-&gt;95;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</a:t>
            </a:r>
            <a:r>
              <a:rPr lang="" altLang="en-US">
                <a:latin typeface="Calibri" charset="0"/>
              </a:rPr>
              <a:t>52869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0-&gt;92.0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1-&gt;93.0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2-&gt;93.0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3-&gt;93.0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4-&gt;93.0</a:t>
            </a:r>
            <a:endParaRPr lang="en-US" altLang="en-US">
              <a:latin typeface="Calibri" charset="0"/>
            </a:endParaRPr>
          </a:p>
        </p:txBody>
      </p:sp>
      <p:sp>
        <p:nvSpPr>
          <p:cNvPr id="32773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Overhead:2595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R.Overhead:49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NºHops:542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2-&gt;64;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247604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0-&gt;64.2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1-&gt;63.8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2-&gt;64.0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3-&gt;65.0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4-&gt;65.4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3277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263" y="3255963"/>
            <a:ext cx="3548062" cy="358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3" y="41275"/>
            <a:ext cx="3897312" cy="315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9625"/>
            <a:ext cx="4238625" cy="3494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75"/>
            <a:ext cx="3844925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</a:t>
            </a:r>
            <a:r>
              <a:rPr lang="en-US" altLang="en-US">
                <a:latin typeface="Calibri" charset="0"/>
              </a:rPr>
              <a:t>C</a:t>
            </a:r>
            <a:r>
              <a:rPr lang="" altLang="en-US">
                <a:latin typeface="Calibri" charset="0"/>
              </a:rPr>
              <a:t>3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19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34820" name="Text Box 16"/>
          <p:cNvSpPr txBox="1"/>
          <p:nvPr/>
        </p:nvSpPr>
        <p:spPr>
          <a:xfrm>
            <a:off x="10307638" y="681038"/>
            <a:ext cx="2000250" cy="6246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Overhead:2623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NºHops:439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2-&gt;57;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248223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0-&gt;62.6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1-&gt;65.8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2-&gt;57.0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3-&gt;65.8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4-&gt;65.8</a:t>
            </a:r>
            <a:endParaRPr lang="en-US" altLang="en-US">
              <a:latin typeface="Calibri" charset="0"/>
            </a:endParaRPr>
          </a:p>
        </p:txBody>
      </p:sp>
      <p:sp>
        <p:nvSpPr>
          <p:cNvPr id="34821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3081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R.Overhead:4</a:t>
            </a:r>
            <a:r>
              <a:rPr lang="" altLang="en-US" sz="1600">
                <a:latin typeface="Calibri" charset="0"/>
              </a:rPr>
              <a:t>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650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1-&gt;82;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</a:t>
            </a:r>
            <a:r>
              <a:rPr lang="" altLang="en-US" sz="1600">
                <a:latin typeface="Calibri" charset="0"/>
              </a:rPr>
              <a:t>53419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0-&gt;89.0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1-&gt;82.0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2-&gt;86.0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3-&gt;90.0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4-&gt;100.0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3482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255963"/>
            <a:ext cx="4211638" cy="358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75"/>
            <a:ext cx="3997325" cy="3167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88" y="3257550"/>
            <a:ext cx="3967162" cy="358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41275"/>
            <a:ext cx="3730625" cy="312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endParaRPr lang="en-US" altLang="zh-CN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r>
              <a:rPr lang="" altLang="en-US"/>
              <a:t>Without a control method, the simulation consumes much more hardware resources and time as it handles many more events.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pPr algn="ctr"/>
            <a:r>
              <a:rPr lang="" altLang="en-US"/>
              <a:t>New 1s</a:t>
            </a:r>
            <a:endParaRPr lang="" altLang="en-US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4"/>
          <p:cNvSpPr txBox="1"/>
          <p:nvPr/>
        </p:nvSpPr>
        <p:spPr>
          <a:xfrm>
            <a:off x="5800725" y="2514600"/>
            <a:ext cx="4243388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10m {0,1,2,3};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63" y="1924050"/>
            <a:ext cx="281940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4875" y="581025"/>
            <a:ext cx="5156200" cy="946150"/>
          </a:xfrm>
        </p:spPr>
        <p:txBody>
          <a:bodyPr anchor="b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A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4"/>
          <p:cNvSpPr txBox="1"/>
          <p:nvPr/>
        </p:nvSpPr>
        <p:spPr>
          <a:xfrm>
            <a:off x="-3175" y="412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</a:t>
            </a:r>
            <a:r>
              <a:rPr lang="" altLang="en-US">
                <a:latin typeface="Calibri" charset="0"/>
              </a:rPr>
              <a:t>C3-New1s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963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40964" name="Text Box 16"/>
          <p:cNvSpPr txBox="1"/>
          <p:nvPr/>
        </p:nvSpPr>
        <p:spPr>
          <a:xfrm>
            <a:off x="10307638" y="681038"/>
            <a:ext cx="2000250" cy="6276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Overhead:9288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NºHops:300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0-&gt;82;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275006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0-&gt;77.5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1-&gt;84.5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2-&gt;86.5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3-&gt;86.5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</p:txBody>
      </p:sp>
      <p:sp>
        <p:nvSpPr>
          <p:cNvPr id="40965" name="Text Box 3"/>
          <p:cNvSpPr txBox="1"/>
          <p:nvPr/>
        </p:nvSpPr>
        <p:spPr>
          <a:xfrm>
            <a:off x="-3175" y="681038"/>
            <a:ext cx="2024063" cy="550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</a:t>
            </a:r>
            <a:r>
              <a:rPr lang="" altLang="en-US" sz="1600">
                <a:latin typeface="Calibri" charset="0"/>
              </a:rPr>
              <a:t>300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306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0-&gt;82;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</a:t>
            </a:r>
            <a:r>
              <a:rPr lang="" altLang="en-US" sz="1600">
                <a:latin typeface="Calibri" charset="0"/>
              </a:rPr>
              <a:t>5</a:t>
            </a:r>
            <a:r>
              <a:rPr lang="en-US" altLang="en-US" sz="1600">
                <a:latin typeface="Calibri" charset="0"/>
              </a:rPr>
              <a:t>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</a:t>
            </a:r>
            <a:r>
              <a:rPr lang="" altLang="en-US" sz="1600">
                <a:latin typeface="Calibri" charset="0"/>
              </a:rPr>
              <a:t>75707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0-&gt;77.5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1-&gt;84.</a:t>
            </a:r>
            <a:r>
              <a:rPr lang="" altLang="en-US" sz="1600">
                <a:latin typeface="Calibri" charset="0"/>
              </a:rPr>
              <a:t>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2-&gt;86.5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3-&gt;86.5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4096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59150"/>
            <a:ext cx="4108450" cy="3421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4179888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8" y="3346450"/>
            <a:ext cx="3795712" cy="3433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3" y="41275"/>
            <a:ext cx="3957637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3903663" y="258763"/>
            <a:ext cx="7450137" cy="1325562"/>
          </a:xfrm>
          <a:ln/>
        </p:spPr>
        <p:txBody>
          <a:bodyPr vert="horz" lIns="91440" tIns="45720" rIns="91440" bIns="45720" anchor="ctr" anchorCtr="0"/>
          <a:p>
            <a:r>
              <a:rPr lang="en-US" altLang="en-US"/>
              <a:t>Test Cmov</a:t>
            </a:r>
            <a:endParaRPr lang="en-US" altLang="en-US"/>
          </a:p>
        </p:txBody>
      </p:sp>
      <p:pic>
        <p:nvPicPr>
          <p:cNvPr id="43010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588" y="3862388"/>
            <a:ext cx="8001000" cy="2676525"/>
          </a:xfrm>
          <a:ln/>
        </p:spPr>
      </p:pic>
      <p:pic>
        <p:nvPicPr>
          <p:cNvPr id="4301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344613"/>
            <a:ext cx="1943100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Text Box 5"/>
          <p:cNvSpPr txBox="1"/>
          <p:nvPr/>
        </p:nvSpPr>
        <p:spPr>
          <a:xfrm>
            <a:off x="1184275" y="4038600"/>
            <a:ext cx="468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T2</a:t>
            </a:r>
            <a:endParaRPr lang="en-US" altLang="en-US">
              <a:latin typeface="Calibri" charset="0"/>
            </a:endParaRPr>
          </a:p>
        </p:txBody>
      </p:sp>
      <p:sp>
        <p:nvSpPr>
          <p:cNvPr id="43013" name="Text Box 6"/>
          <p:cNvSpPr txBox="1"/>
          <p:nvPr/>
        </p:nvSpPr>
        <p:spPr>
          <a:xfrm>
            <a:off x="1184275" y="1690688"/>
            <a:ext cx="468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T1</a:t>
            </a:r>
            <a:endParaRPr lang="en-US" altLang="en-US">
              <a:latin typeface="Calibri" charset="0"/>
            </a:endParaRPr>
          </a:p>
        </p:txBody>
      </p:sp>
      <p:sp>
        <p:nvSpPr>
          <p:cNvPr id="43014" name="Text Box 7"/>
          <p:cNvSpPr txBox="1"/>
          <p:nvPr/>
        </p:nvSpPr>
        <p:spPr>
          <a:xfrm>
            <a:off x="4262438" y="1344613"/>
            <a:ext cx="7620000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20m {0,1,3,4};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 2 no centro;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 O nó 2 aos 20s afasta-se para fora do cluster, parando aos 50s.</a:t>
            </a:r>
            <a:endParaRPr lang="en-US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4"/>
          <p:cNvSpPr txBox="1"/>
          <p:nvPr/>
        </p:nvSpPr>
        <p:spPr>
          <a:xfrm>
            <a:off x="44450" y="412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</a:t>
            </a:r>
            <a:r>
              <a:rPr lang="" altLang="en-US">
                <a:latin typeface="Calibri" charset="0"/>
              </a:rPr>
              <a:t>C3-New1s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059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45060" name="Text Box 16"/>
          <p:cNvSpPr txBox="1"/>
          <p:nvPr/>
        </p:nvSpPr>
        <p:spPr>
          <a:xfrm>
            <a:off x="10434638" y="681038"/>
            <a:ext cx="1776412" cy="596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Overhead:7543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NºHops:527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284937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0-&gt;70.5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1-&gt;77.5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3-&gt;78.5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4-&gt;78.5</a:t>
            </a:r>
            <a:endParaRPr lang="en-US" altLang="en-US">
              <a:latin typeface="Calibri" charset="0"/>
            </a:endParaRPr>
          </a:p>
        </p:txBody>
      </p:sp>
      <p:sp>
        <p:nvSpPr>
          <p:cNvPr id="45061" name="Text Box 3"/>
          <p:cNvSpPr txBox="1"/>
          <p:nvPr/>
        </p:nvSpPr>
        <p:spPr>
          <a:xfrm>
            <a:off x="-3175" y="681038"/>
            <a:ext cx="2024063" cy="57546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Overhead:7</a:t>
            </a:r>
            <a:r>
              <a:rPr lang="" altLang="en-US" sz="1600">
                <a:latin typeface="Calibri" charset="0"/>
              </a:rPr>
              <a:t>448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412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284166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0-&gt;78.0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1-&gt;70.5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3-&gt;78.5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4-&gt;78.5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4506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21050"/>
            <a:ext cx="4306888" cy="352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3967163" cy="321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63" y="41275"/>
            <a:ext cx="3717925" cy="321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3321050"/>
            <a:ext cx="3862388" cy="3522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4"/>
          <p:cNvSpPr txBox="1"/>
          <p:nvPr/>
        </p:nvSpPr>
        <p:spPr>
          <a:xfrm>
            <a:off x="5800725" y="2514600"/>
            <a:ext cx="4243388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44m {0,1,3,4};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 2 no centro;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44875" y="581025"/>
            <a:ext cx="5156200" cy="946150"/>
          </a:xfrm>
        </p:spPr>
        <p:txBody>
          <a:bodyPr anchor="b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D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1831975"/>
            <a:ext cx="3095625" cy="319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 Box 4"/>
          <p:cNvSpPr txBox="1"/>
          <p:nvPr/>
        </p:nvSpPr>
        <p:spPr>
          <a:xfrm>
            <a:off x="44450" y="412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</a:t>
            </a:r>
            <a:r>
              <a:rPr lang="" altLang="en-US">
                <a:latin typeface="Calibri" charset="0"/>
              </a:rPr>
              <a:t>C3-New1s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131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48132" name="Text Box 16"/>
          <p:cNvSpPr txBox="1"/>
          <p:nvPr/>
        </p:nvSpPr>
        <p:spPr>
          <a:xfrm>
            <a:off x="10307638" y="681038"/>
            <a:ext cx="2000250" cy="6246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Overhead:2623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NºHops:439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2-&gt;57;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248223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0-&gt;62.6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1-&gt;65.8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2-&gt;57.0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3-&gt;65.8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4-&gt;65.8</a:t>
            </a:r>
            <a:endParaRPr lang="en-US" altLang="en-US">
              <a:latin typeface="Calibri" charset="0"/>
            </a:endParaRPr>
          </a:p>
        </p:txBody>
      </p:sp>
      <p:sp>
        <p:nvSpPr>
          <p:cNvPr id="48133" name="Text Box 3"/>
          <p:cNvSpPr txBox="1"/>
          <p:nvPr/>
        </p:nvSpPr>
        <p:spPr>
          <a:xfrm>
            <a:off x="-3175" y="681038"/>
            <a:ext cx="20240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Overhead:2</a:t>
            </a:r>
            <a:r>
              <a:rPr lang="" altLang="en-US" sz="1600">
                <a:latin typeface="Calibri" charset="0"/>
              </a:rPr>
              <a:t>633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461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2-&gt;58;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</a:t>
            </a:r>
            <a:r>
              <a:rPr lang="" altLang="en-US" sz="1600">
                <a:latin typeface="Calibri" charset="0"/>
              </a:rPr>
              <a:t>48937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0-&gt;6</a:t>
            </a:r>
            <a:r>
              <a:rPr lang="" altLang="en-US" sz="1600">
                <a:latin typeface="Calibri" charset="0"/>
              </a:rPr>
              <a:t>2</a:t>
            </a:r>
            <a:r>
              <a:rPr lang="en-US" altLang="en-US" sz="1600">
                <a:latin typeface="Calibri" charset="0"/>
              </a:rPr>
              <a:t>.2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1-&gt;6</a:t>
            </a:r>
            <a:r>
              <a:rPr lang="" altLang="en-US" sz="1600">
                <a:latin typeface="Calibri" charset="0"/>
              </a:rPr>
              <a:t>5</a:t>
            </a:r>
            <a:r>
              <a:rPr lang="en-US" altLang="en-US" sz="1600">
                <a:latin typeface="Calibri" charset="0"/>
              </a:rPr>
              <a:t>.8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</a:t>
            </a:r>
            <a:r>
              <a:rPr lang="" altLang="en-US" sz="1600">
                <a:latin typeface="Calibri" charset="0"/>
              </a:rPr>
              <a:t>58</a:t>
            </a:r>
            <a:r>
              <a:rPr lang="en-US" altLang="en-US" sz="1600">
                <a:latin typeface="Calibri" charset="0"/>
              </a:rPr>
              <a:t>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3-&gt;65.</a:t>
            </a:r>
            <a:r>
              <a:rPr lang="" altLang="en-US" sz="1600">
                <a:latin typeface="Calibri" charset="0"/>
              </a:rPr>
              <a:t>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4-&gt;65.</a:t>
            </a:r>
            <a:r>
              <a:rPr lang="" altLang="en-US" sz="1600">
                <a:latin typeface="Calibri" charset="0"/>
              </a:rPr>
              <a:t>8</a:t>
            </a:r>
            <a:endParaRPr lang="" altLang="en-US" sz="1600">
              <a:latin typeface="Calibri" charset="0"/>
            </a:endParaRPr>
          </a:p>
        </p:txBody>
      </p:sp>
      <p:pic>
        <p:nvPicPr>
          <p:cNvPr id="4813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255963"/>
            <a:ext cx="4211638" cy="358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75"/>
            <a:ext cx="3997325" cy="3167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13" y="3233738"/>
            <a:ext cx="4227512" cy="360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13" y="41275"/>
            <a:ext cx="3681412" cy="316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38" y="1050925"/>
            <a:ext cx="10515600" cy="4351338"/>
          </a:xfrm>
        </p:spPr>
        <p:txBody>
          <a:bodyPr>
            <a:no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1: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Escolha da GW pelo valor de bateria, desempate por ser min 1% melhor, centralidade, ou por menor ID;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sng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controlo</a:t>
            </a: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Nova Gw tem de ter um rank 10% melhor que a anterior e confirmar 3 vezes em periodos de 5s.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sng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 controlo</a:t>
            </a: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Elege logo a nova gateway.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B618960-8005-486C-9A75-10CB2AAC16F9}" type="slidenum">
              <a: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38" y="1050925"/>
            <a:ext cx="10515600" cy="4351338"/>
          </a:xfrm>
        </p:spPr>
        <p:txBody>
          <a:bodyPr>
            <a:no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3: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Escolha da GW pelo valor do rank, desempate por ser min 1% melhor, centralidade, ou por menor ID;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sng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controlo</a:t>
            </a: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Nova Gw tem de ter um rank 10% melhor que a anterior e confirmar 3 vezes em periodos de 5s.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2400" b="0" i="0" u="sng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 controlo</a:t>
            </a: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Elege logo a nova gateway.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B618960-8005-486C-9A75-10CB2AAC16F9}" type="slidenum">
              <a: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95" name="Tit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 anchorCtr="0"/>
          <a:p>
            <a:pPr algn="ctr"/>
            <a:r>
              <a:rPr lang="en-US" altLang="en-US"/>
              <a:t>5s</a:t>
            </a:r>
            <a:endParaRPr lang="en-US" altLang="en-US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4"/>
          <p:cNvSpPr txBox="1"/>
          <p:nvPr/>
        </p:nvSpPr>
        <p:spPr>
          <a:xfrm>
            <a:off x="5800725" y="2514600"/>
            <a:ext cx="4243388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-1Msg/sec durante primeiros 100s;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-Sem movimento;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-Nós distanciados a </a:t>
            </a:r>
            <a:r>
              <a:rPr lang="" altLang="en-US">
                <a:latin typeface="Calibri" charset="0"/>
              </a:rPr>
              <a:t>1</a:t>
            </a:r>
            <a:r>
              <a:rPr lang="en-US" altLang="en-US">
                <a:latin typeface="Calibri" charset="0"/>
              </a:rPr>
              <a:t>0m {</a:t>
            </a:r>
            <a:r>
              <a:rPr lang="" altLang="en-US">
                <a:latin typeface="Calibri" charset="0"/>
              </a:rPr>
              <a:t>0,1</a:t>
            </a:r>
            <a:r>
              <a:rPr lang="en-US" altLang="en-US">
                <a:latin typeface="Calibri" charset="0"/>
              </a:rPr>
              <a:t>,2,3};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-Bateria inicial de 100J;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-Simulação de 200s.</a:t>
            </a:r>
            <a:endParaRPr lang="en-US" altLang="en-US">
              <a:latin typeface="Calibri" charset="0"/>
            </a:endParaRPr>
          </a:p>
        </p:txBody>
      </p:sp>
      <p:pic>
        <p:nvPicPr>
          <p:cNvPr id="102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63" y="1924050"/>
            <a:ext cx="281940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4875" y="581025"/>
            <a:ext cx="5156200" cy="946150"/>
          </a:xfrm>
        </p:spPr>
        <p:txBody>
          <a:bodyPr anchor="b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A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3</a:t>
            </a:r>
            <a:r>
              <a:rPr lang="en-US" altLang="en-US">
                <a:latin typeface="Calibri" charset="0"/>
              </a:rPr>
              <a:t>S</a:t>
            </a:r>
            <a:r>
              <a:rPr lang="" altLang="en-US">
                <a:latin typeface="Calibri" charset="0"/>
              </a:rPr>
              <a:t>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7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3</a:t>
            </a:r>
            <a:r>
              <a:rPr lang="en-US" altLang="en-US">
                <a:latin typeface="Calibri" charset="0"/>
              </a:rPr>
              <a:t>C3</a:t>
            </a:r>
            <a:endParaRPr lang="en-US" altLang="en-US">
              <a:latin typeface="Calibri" charset="0"/>
            </a:endParaRPr>
          </a:p>
        </p:txBody>
      </p:sp>
      <p:sp>
        <p:nvSpPr>
          <p:cNvPr id="11268" name="Text Box 16"/>
          <p:cNvSpPr txBox="1"/>
          <p:nvPr/>
        </p:nvSpPr>
        <p:spPr>
          <a:xfrm>
            <a:off x="10307638" y="681038"/>
            <a:ext cx="2000250" cy="6276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</a:t>
            </a:r>
            <a:r>
              <a:rPr lang="" altLang="en-US" sz="1600">
                <a:latin typeface="Calibri" charset="0"/>
              </a:rPr>
              <a:t>9288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3</a:t>
            </a:r>
            <a:r>
              <a:rPr lang="en-US" altLang="en-US" sz="1600">
                <a:latin typeface="Calibri" charset="0"/>
              </a:rPr>
              <a:t>00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</a:t>
            </a:r>
            <a:r>
              <a:rPr lang="en-US" altLang="en-US" sz="1600">
                <a:latin typeface="Calibri" charset="0"/>
              </a:rPr>
              <a:t>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0-&gt;82;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275006</a:t>
            </a:r>
            <a:endParaRPr lang="" altLang="en-US">
              <a:latin typeface="Calibri" charset="0"/>
            </a:endParaRPr>
          </a:p>
          <a:p>
            <a:endParaRPr lang="" altLang="en-US">
              <a:latin typeface="Calibri" charset="0"/>
            </a:endParaRPr>
          </a:p>
          <a:p>
            <a:r>
              <a:rPr lang="" altLang="en-US">
                <a:latin typeface="Calibri" charset="0"/>
              </a:rPr>
              <a:t>Rank at 197s:</a:t>
            </a:r>
            <a:endParaRPr lang="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0-&gt;77.5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1-&gt;84.5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2-&gt;86.5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3-&gt;86.5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-3175" y="681038"/>
            <a:ext cx="2024063" cy="5507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</a:t>
            </a:r>
            <a:r>
              <a:rPr lang="" altLang="en-US" sz="1600">
                <a:latin typeface="Calibri" charset="0"/>
              </a:rPr>
              <a:t>522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13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NºHops:472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</a:t>
            </a:r>
            <a:r>
              <a:rPr lang="" altLang="en-US" sz="1600">
                <a:latin typeface="Calibri" charset="0"/>
              </a:rPr>
              <a:t>at 100s</a:t>
            </a:r>
            <a:r>
              <a:rPr lang="en-US" altLang="en-US" sz="1600">
                <a:latin typeface="Calibri" charset="0"/>
              </a:rPr>
              <a:t>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3-&gt;95;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277355</a:t>
            </a:r>
            <a:endParaRPr lang="" altLang="en-US" sz="1600">
              <a:latin typeface="Calibri" charset="0"/>
            </a:endParaRPr>
          </a:p>
          <a:p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Rank at 197s: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0-&gt;83.0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1-&gt;84.0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2-&gt;83.5</a:t>
            </a:r>
            <a:endParaRPr lang="" altLang="en-US" sz="1600">
              <a:latin typeface="Calibri" charset="0"/>
            </a:endParaRPr>
          </a:p>
          <a:p>
            <a:r>
              <a:rPr lang="" altLang="en-US" sz="1600">
                <a:latin typeface="Calibri" charset="0"/>
              </a:rPr>
              <a:t>3-&gt;84.0</a:t>
            </a:r>
            <a:endParaRPr lang="" altLang="en-US" sz="1600">
              <a:latin typeface="Calibri" charset="0"/>
            </a:endParaRPr>
          </a:p>
        </p:txBody>
      </p:sp>
      <p:pic>
        <p:nvPicPr>
          <p:cNvPr id="1127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59150"/>
            <a:ext cx="4108450" cy="3421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4179888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88" y="3344863"/>
            <a:ext cx="4075112" cy="343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25" y="41275"/>
            <a:ext cx="3965575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M3S</a:t>
            </a:r>
            <a:r>
              <a:rPr lang="" altLang="en-US">
                <a:latin typeface="Calibri" charset="0"/>
              </a:rPr>
              <a:t>C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15" name="Text Box 12"/>
          <p:cNvSpPr txBox="1"/>
          <p:nvPr/>
        </p:nvSpPr>
        <p:spPr>
          <a:xfrm>
            <a:off x="10220325" y="41275"/>
            <a:ext cx="11763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1S/L</a:t>
            </a:r>
            <a:endParaRPr lang="en-US" altLang="en-US">
              <a:latin typeface="Calibri" charset="0"/>
            </a:endParaRPr>
          </a:p>
        </p:txBody>
      </p:sp>
      <p:sp>
        <p:nvSpPr>
          <p:cNvPr id="13316" name="Text Box 16"/>
          <p:cNvSpPr txBox="1"/>
          <p:nvPr/>
        </p:nvSpPr>
        <p:spPr>
          <a:xfrm>
            <a:off x="10307638" y="681038"/>
            <a:ext cx="2000250" cy="6276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</a:t>
            </a:r>
            <a:r>
              <a:rPr lang="" altLang="en-US" sz="1600">
                <a:latin typeface="Calibri" charset="0"/>
              </a:rPr>
              <a:t>710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1</a:t>
            </a:r>
            <a:r>
              <a:rPr lang="en-US" altLang="en-US" sz="1600">
                <a:latin typeface="Calibri" charset="0"/>
              </a:rPr>
              <a:t>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571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1-&gt;94;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3-&gt;95;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</a:t>
            </a:r>
            <a:r>
              <a:rPr lang="" altLang="en-US">
                <a:latin typeface="Calibri" charset="0"/>
              </a:rPr>
              <a:t>79206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0-&gt;94.0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1-&gt;94.0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2-&gt;95.0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3-&gt;95.0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</p:txBody>
      </p:sp>
      <p:sp>
        <p:nvSpPr>
          <p:cNvPr id="13317" name="Text Box 3"/>
          <p:cNvSpPr txBox="1"/>
          <p:nvPr/>
        </p:nvSpPr>
        <p:spPr>
          <a:xfrm>
            <a:off x="-3175" y="681038"/>
            <a:ext cx="2024063" cy="5507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Overhead:9522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R.Overhead:13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Gws:4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NºHops:472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0-&gt;93;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2-&gt;95;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3-&gt;95;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277355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0-&gt;83.0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1-&gt;84.0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2-&gt;83.5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3-&gt;84.0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1331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0888" y="3344863"/>
            <a:ext cx="4075112" cy="343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41275"/>
            <a:ext cx="3965575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3346450"/>
            <a:ext cx="4060825" cy="3433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41275"/>
            <a:ext cx="4179888" cy="327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4"/>
          <p:cNvSpPr txBox="1"/>
          <p:nvPr/>
        </p:nvSpPr>
        <p:spPr>
          <a:xfrm>
            <a:off x="48577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</a:t>
            </a:r>
            <a:r>
              <a:rPr lang="" altLang="en-US">
                <a:latin typeface="Calibri" charset="0"/>
              </a:rPr>
              <a:t>1</a:t>
            </a:r>
            <a:r>
              <a:rPr lang="en-US" altLang="en-US">
                <a:latin typeface="Calibri" charset="0"/>
              </a:rPr>
              <a:t>C</a:t>
            </a:r>
            <a:r>
              <a:rPr lang="" altLang="en-US">
                <a:latin typeface="Calibri" charset="0"/>
              </a:rPr>
              <a:t>3</a:t>
            </a:r>
            <a:endParaRPr lang="" altLang="en-US">
              <a:latin typeface="Calibri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-104775"/>
            <a:ext cx="0" cy="694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63" name="Text Box 12"/>
          <p:cNvSpPr txBox="1"/>
          <p:nvPr/>
        </p:nvSpPr>
        <p:spPr>
          <a:xfrm>
            <a:off x="10220325" y="41275"/>
            <a:ext cx="1131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Calibri" charset="0"/>
              </a:rPr>
              <a:t>A: M3C3</a:t>
            </a:r>
            <a:endParaRPr lang="en-US" altLang="en-US">
              <a:latin typeface="Calibri" charset="0"/>
            </a:endParaRPr>
          </a:p>
        </p:txBody>
      </p:sp>
      <p:sp>
        <p:nvSpPr>
          <p:cNvPr id="15364" name="Text Box 16"/>
          <p:cNvSpPr txBox="1"/>
          <p:nvPr/>
        </p:nvSpPr>
        <p:spPr>
          <a:xfrm>
            <a:off x="10307638" y="681038"/>
            <a:ext cx="2000250" cy="6276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Overhead:9288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Gws:2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NºHops:300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0-&gt;82;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1-&gt;96;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2-&gt;100;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275006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Rank at 197s: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0-&gt;77.5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1-&gt;84.5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2-&gt;86.5</a:t>
            </a:r>
            <a:endParaRPr lang="en-US" altLang="en-US">
              <a:latin typeface="Calibri" charset="0"/>
            </a:endParaRPr>
          </a:p>
          <a:p>
            <a:r>
              <a:rPr lang="en-US" altLang="en-US">
                <a:latin typeface="Calibri" charset="0"/>
              </a:rPr>
              <a:t>3-&gt;86.5</a:t>
            </a:r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  <a:p>
            <a:endParaRPr lang="en-US" altLang="en-US">
              <a:latin typeface="Calibri" charset="0"/>
            </a:endParaRPr>
          </a:p>
        </p:txBody>
      </p:sp>
      <p:sp>
        <p:nvSpPr>
          <p:cNvPr id="15365" name="Text Box 3"/>
          <p:cNvSpPr txBox="1"/>
          <p:nvPr/>
        </p:nvSpPr>
        <p:spPr>
          <a:xfrm>
            <a:off x="-3175" y="681038"/>
            <a:ext cx="2024063" cy="550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latin typeface="Calibri" charset="0"/>
              </a:rPr>
              <a:t>100%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Overhead:9</a:t>
            </a:r>
            <a:r>
              <a:rPr lang="" altLang="en-US" sz="1600">
                <a:latin typeface="Calibri" charset="0"/>
              </a:rPr>
              <a:t>426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R.Overhead:</a:t>
            </a:r>
            <a:r>
              <a:rPr lang="" altLang="en-US" sz="1600">
                <a:latin typeface="Calibri" charset="0"/>
              </a:rPr>
              <a:t>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Gws:</a:t>
            </a:r>
            <a:r>
              <a:rPr lang="" altLang="en-US" sz="1600">
                <a:latin typeface="Calibri" charset="0"/>
              </a:rPr>
              <a:t>3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NºHops:</a:t>
            </a:r>
            <a:r>
              <a:rPr lang="" altLang="en-US" sz="1600">
                <a:latin typeface="Calibri" charset="0"/>
              </a:rPr>
              <a:t>369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Battery at 100s (%):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1-&gt;89;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</a:t>
            </a:r>
            <a:r>
              <a:rPr lang="" altLang="en-US" sz="1600">
                <a:latin typeface="Calibri" charset="0"/>
              </a:rPr>
              <a:t>99</a:t>
            </a:r>
            <a:r>
              <a:rPr lang="en-US" altLang="en-US" sz="1600">
                <a:latin typeface="Calibri" charset="0"/>
              </a:rPr>
              <a:t>;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3-&gt;100;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Simulation events: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</a:t>
            </a:r>
            <a:r>
              <a:rPr lang="" altLang="en-US" sz="1600">
                <a:latin typeface="Calibri" charset="0"/>
              </a:rPr>
              <a:t>76387</a:t>
            </a:r>
            <a:endParaRPr lang="en-US" altLang="en-US" sz="1600">
              <a:latin typeface="Calibri" charset="0"/>
            </a:endParaRPr>
          </a:p>
          <a:p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Rank at 197s: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0-&gt;89.0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1-&gt;89.0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2-&gt;99.0</a:t>
            </a:r>
            <a:endParaRPr lang="en-US" altLang="en-US" sz="1600">
              <a:latin typeface="Calibri" charset="0"/>
            </a:endParaRPr>
          </a:p>
          <a:p>
            <a:r>
              <a:rPr lang="en-US" altLang="en-US" sz="1600">
                <a:latin typeface="Calibri" charset="0"/>
              </a:rPr>
              <a:t>3-&gt;100.0</a:t>
            </a:r>
            <a:endParaRPr lang="en-US" altLang="en-US" sz="1600">
              <a:latin typeface="Calibri" charset="0"/>
            </a:endParaRPr>
          </a:p>
        </p:txBody>
      </p:sp>
      <p:pic>
        <p:nvPicPr>
          <p:cNvPr id="1536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3359150"/>
            <a:ext cx="4108450" cy="3421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41275"/>
            <a:ext cx="4179888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359150"/>
            <a:ext cx="3762375" cy="3484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41275"/>
            <a:ext cx="3867150" cy="3244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6906</Words>
  <Application>WPS Presentation</Application>
  <PresentationFormat>Widescreen</PresentationFormat>
  <Paragraphs>837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Monospace</vt:lpstr>
      <vt:lpstr>OpenSymbol</vt:lpstr>
      <vt:lpstr>Calibri Light</vt:lpstr>
      <vt:lpstr>Calibri</vt:lpstr>
      <vt:lpstr>微软雅黑</vt:lpstr>
      <vt:lpstr>Arial Unicode MS</vt:lpstr>
      <vt:lpstr>Abyssinica SIL</vt:lpstr>
      <vt:lpstr/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mob</dc:creator>
  <cp:lastModifiedBy>mob</cp:lastModifiedBy>
  <cp:revision>48</cp:revision>
  <dcterms:created xsi:type="dcterms:W3CDTF">2019-10-28T03:15:00Z</dcterms:created>
  <dcterms:modified xsi:type="dcterms:W3CDTF">2019-10-28T03:15:00Z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