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4" r:id="rId3"/>
    <p:sldId id="298" r:id="rId4"/>
    <p:sldId id="299" r:id="rId5"/>
    <p:sldId id="256" r:id="rId6"/>
    <p:sldId id="257" r:id="rId7"/>
    <p:sldId id="302" r:id="rId8"/>
    <p:sldId id="300" r:id="rId9"/>
    <p:sldId id="30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DA81A-3304-4043-8AEB-06A91C6780B0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EC8F7-C686-45A5-ACA1-1D10020A8AE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3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>
            <a:extLst>
              <a:ext uri="{FF2B5EF4-FFF2-40B4-BE49-F238E27FC236}">
                <a16:creationId xmlns:a16="http://schemas.microsoft.com/office/drawing/2014/main" id="{769B38AC-73DC-8021-DB92-87BE0DEFC3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fld id="{C2A9E813-9FD2-4200-AB4F-5891E6E8CEC2}" type="slidenum">
              <a:rPr lang="pt-BR" altLang="pt-BR" sz="1300">
                <a:solidFill>
                  <a:srgbClr val="000000"/>
                </a:solidFill>
              </a:rPr>
              <a:pPr/>
              <a:t>1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7107" name="Text Box 1">
            <a:extLst>
              <a:ext uri="{FF2B5EF4-FFF2-40B4-BE49-F238E27FC236}">
                <a16:creationId xmlns:a16="http://schemas.microsoft.com/office/drawing/2014/main" id="{5BFA31D7-F510-E071-BC2A-37605BC4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D8F164FF-C197-4D87-A362-108C40BBB894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1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7108" name="Text Box 2">
            <a:extLst>
              <a:ext uri="{FF2B5EF4-FFF2-40B4-BE49-F238E27FC236}">
                <a16:creationId xmlns:a16="http://schemas.microsoft.com/office/drawing/2014/main" id="{62A9DAC8-05FB-FFA7-1C4D-4A2ED155A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49BFFD5D-6291-4B8B-8562-54B3F2994436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1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EE9F4900-3184-51B4-1344-C139CA089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>
            <a:extLst>
              <a:ext uri="{FF2B5EF4-FFF2-40B4-BE49-F238E27FC236}">
                <a16:creationId xmlns:a16="http://schemas.microsoft.com/office/drawing/2014/main" id="{973620FE-7BAD-095F-F764-AB5B34BD16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>
            <a:extLst>
              <a:ext uri="{FF2B5EF4-FFF2-40B4-BE49-F238E27FC236}">
                <a16:creationId xmlns:a16="http://schemas.microsoft.com/office/drawing/2014/main" id="{5C287065-63B9-6617-6DDA-B70A42863C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fld id="{16293CCC-A568-4DC4-8AEA-2A9D413CCDBE}" type="slidenum">
              <a:rPr lang="pt-BR" altLang="pt-BR" sz="1300">
                <a:solidFill>
                  <a:srgbClr val="000000"/>
                </a:solidFill>
              </a:rPr>
              <a:pPr/>
              <a:t>2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9155" name="Text Box 1">
            <a:extLst>
              <a:ext uri="{FF2B5EF4-FFF2-40B4-BE49-F238E27FC236}">
                <a16:creationId xmlns:a16="http://schemas.microsoft.com/office/drawing/2014/main" id="{6382752D-0635-F355-E830-CDF6AC133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5B13CEED-3A50-4437-BDB3-DF209C04C54C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2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9156" name="Text Box 2">
            <a:extLst>
              <a:ext uri="{FF2B5EF4-FFF2-40B4-BE49-F238E27FC236}">
                <a16:creationId xmlns:a16="http://schemas.microsoft.com/office/drawing/2014/main" id="{8D79135F-94D2-5F6F-DB72-FE13F2FE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946168DF-AA4C-4177-B306-962EA287CA67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2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7FD0FE2-632C-5EB9-CE35-C3995B9E2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E83671CC-EBBE-0BC3-E779-44131DB99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>
            <a:extLst>
              <a:ext uri="{FF2B5EF4-FFF2-40B4-BE49-F238E27FC236}">
                <a16:creationId xmlns:a16="http://schemas.microsoft.com/office/drawing/2014/main" id="{A4E1D40D-CB9F-7926-DBB4-E3B41855CD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fld id="{FB3194D2-2040-4635-AEF1-B2DAE6D79D23}" type="slidenum">
              <a:rPr lang="pt-BR" altLang="pt-BR" sz="1300">
                <a:solidFill>
                  <a:srgbClr val="000000"/>
                </a:solidFill>
              </a:rPr>
              <a:pPr/>
              <a:t>3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0179" name="Text Box 1">
            <a:extLst>
              <a:ext uri="{FF2B5EF4-FFF2-40B4-BE49-F238E27FC236}">
                <a16:creationId xmlns:a16="http://schemas.microsoft.com/office/drawing/2014/main" id="{D7707B53-51E8-1318-C664-21C8B084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40884ED5-9537-417D-A561-80407B1CBB65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3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7E067F31-E451-1C7C-FE4C-03438BBB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EED3D4C6-1646-4271-BC32-301D76AACF93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3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6A4D7684-90F8-41AA-11BA-9EB1F4F3AB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2" name="Rectangle 4">
            <a:extLst>
              <a:ext uri="{FF2B5EF4-FFF2-40B4-BE49-F238E27FC236}">
                <a16:creationId xmlns:a16="http://schemas.microsoft.com/office/drawing/2014/main" id="{F81073CC-1E84-323D-0678-65AB915DB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">
            <a:extLst>
              <a:ext uri="{FF2B5EF4-FFF2-40B4-BE49-F238E27FC236}">
                <a16:creationId xmlns:a16="http://schemas.microsoft.com/office/drawing/2014/main" id="{1BBE0657-5B4D-C6D9-D59B-A0164FFEE6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fld id="{E5C088B5-64E7-42E7-A253-8D8C087140AC}" type="slidenum">
              <a:rPr lang="pt-BR" altLang="pt-BR" sz="1300">
                <a:solidFill>
                  <a:srgbClr val="000000"/>
                </a:solidFill>
              </a:rPr>
              <a:pPr/>
              <a:t>4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1203" name="Text Box 1">
            <a:extLst>
              <a:ext uri="{FF2B5EF4-FFF2-40B4-BE49-F238E27FC236}">
                <a16:creationId xmlns:a16="http://schemas.microsoft.com/office/drawing/2014/main" id="{2A969E8F-DAE1-4D61-0762-B24651ED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3B219D21-E462-42B6-9AC2-A87F989B74C6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4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1204" name="Text Box 2">
            <a:extLst>
              <a:ext uri="{FF2B5EF4-FFF2-40B4-BE49-F238E27FC236}">
                <a16:creationId xmlns:a16="http://schemas.microsoft.com/office/drawing/2014/main" id="{7DB705D9-2820-EF69-FB3B-896C67FB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564AB3C9-0D97-4E84-A283-474612F40E86}" type="slidenum">
              <a:rPr lang="pt-BR" altLang="pt-BR" sz="1300">
                <a:solidFill>
                  <a:srgbClr val="000000"/>
                </a:solidFill>
              </a:rPr>
              <a:pPr algn="r">
                <a:buSzPct val="100000"/>
              </a:pPr>
              <a:t>4</a:t>
            </a:fld>
            <a:endParaRPr lang="pt-BR" altLang="pt-BR" sz="1300">
              <a:solidFill>
                <a:srgbClr val="000000"/>
              </a:solidFill>
            </a:endParaRP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ED5EAA75-7F50-01EF-C9BD-F9737EE3B7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6763"/>
            <a:ext cx="51117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1B388B68-976E-320E-9ED7-0981E50EC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0EB34-415D-DC58-F6BB-E2245BD37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7E6F5E-49A2-B973-8092-0AC7526A7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F9BD8A-BD60-257D-C365-A6FDFC36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0DEF7-F5C0-FF26-C1D2-71B15180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EE855-A8A7-E14C-0A4B-76419290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0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D46E-C3BD-801A-5BF8-DDEAE44A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40E1BC-0E48-6137-DFB9-533864168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22EA0C-7CB7-D420-D582-BFBB22C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D847D-B673-0F51-6998-97B3E6ED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4602D-2B30-510A-B733-EF639947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8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EA0EE-979A-9360-6BBB-5FC17A060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DB6E34-3260-6C30-4339-472205D0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8D7519-400C-4D32-57C3-AE903F99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EC42C-DF81-7829-2395-00D960BC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D371E-FB56-D3A8-1A31-83E188DEC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74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EF160-7620-DB2D-AC00-E46ACA0B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5F43B-FF8D-2F47-CA71-A2A64250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AF704E-256B-09E7-DCC7-92ECAD7A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F71AB-3C98-3395-5331-24C8345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D7B836-3EA1-D85F-A2AA-9F339543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4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04309-980D-08D7-675E-09BD189A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A132C9-88E0-A676-E67D-5D33F12F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C2803B-6958-6116-FC3D-6FB3D71E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665279-B94F-5E3C-F151-5DD2DAFE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1C916F-3E82-BFC0-4906-9B7CABF4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68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0DAD7-D851-9061-FAF5-D6A9479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A85B8C-AF69-23D1-557F-518F763D7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9FEEED-C04C-257F-23AB-13C4D671C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A154E8-06AB-342D-1806-554FFF57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43536-040B-843F-E2E6-8E7B4C3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379B50-6332-266E-60B3-C443CE56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7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02B25-E741-8ECF-F599-D2E03D2E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31E59-403D-89BB-0F56-490E24F77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0155CE-BF2D-0485-D90E-25376600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846655-3910-9AE4-33EA-3E38EE51D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4519FB-ACF1-6B02-E0CE-191BD7A12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ACD437-E8F9-E883-2F18-25E2F5DE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8729DA-097A-C668-3F2B-07C60D40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8BE7D1-1E19-5313-8AF5-E338F38F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73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D7FC7-73CF-2B17-ED80-9D96D6B4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A0335A-FEB7-87E8-6D32-B9148BC3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64859A-D11C-3EEF-ACFD-F7E4D357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D94CB4-2493-41E7-0D24-F533C1D2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04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1D67EB-94F5-DCF4-E34D-9702662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500B0A-F3C5-E859-B84C-37A6E650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45EBDB-4281-179F-9ACD-6CA2B091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E66E9-D44C-786E-3E5B-661CB6F9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4BB1D-7BA6-E5FF-DAA5-286704DF2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28E01E-5D74-AEEE-9D2A-56908A039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DD89A-C60E-6B76-7EE2-4DFA5288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9E6B3-B42B-8EA1-8DDF-AF8DA8FC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34B68D-A04F-561D-E5AD-AD30BD1C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32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F9771-4B2C-ED71-2E0A-BF3B8F0E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E4191F-5177-ADE7-5439-E32F5D415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A0D580-D26F-78CC-F964-582C0C48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951AF3-3D2C-B457-73E8-5C8DA715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53A16B-CE23-C5CC-B5A6-071B6511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D64223-132A-1226-6AA2-9AF7CAF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8F40258-58F8-357F-5510-095E63D4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258AB-B032-A589-7995-E4A6C51D9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1A903-F325-EC71-1103-77809FF01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7D8DA-3641-41F3-9BA3-99FE1E580ABD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8CE525-B7DA-696E-3853-4914E3101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030F26-FBA4-5C1D-4363-869CD1F78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648CD-F095-4C58-9899-C0101D93A5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96ECF44D-1DDC-201E-62DF-F13D48C4B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972A6E43-500D-42F1-9811-3A1C51C6D029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B4216F2-4A15-EB1F-E1EE-1C12092D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B0150589-A198-B03F-BA10-15816F622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45" y="1484314"/>
            <a:ext cx="10654146" cy="22320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 nome, endereço, bairro, cidade, estado e fone de uma pessoa. 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BF940F7-33DF-35D9-DBA5-36C81C0F9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45" y="2924176"/>
            <a:ext cx="10778837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Tahoma" panose="020B0604030504040204" pitchFamily="34" charset="0"/>
              </a:rPr>
              <a:t>2)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um aluno: nome, curso, disciplina, nota1, nota2, nota3.  Calcule a média do aluno e mostre o resultado: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F20DCBF1-D2A3-94C2-A7A3-7D321D7F9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4572813B-E234-4C53-8A5B-1A0DA60DA98E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8F277256-5ECB-96DD-1B67-B46AD4DAF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2DE37F6-BB7D-AB76-B448-BAB818DC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945" y="1484314"/>
            <a:ext cx="976745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um cliente: nome, produto, quantidade e preço. Calcule o valor da compra e mostre o resultado: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um funcionário: nome, cargo e salário. Calcule um aumento de 5% sobre o salário. Ao final mostrar o novo salário calculado: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base e a altura de um triângulo. Utilizando a fórmula: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Area = ( Base  x  Altura ) / 2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Calcule e  mostre a área calculada: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E3C1722D-2BF2-2AA2-3BCA-D91A21EB3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EC1DE80C-3EB9-4812-8ECD-1324854F067D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3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33795" name="Text Box 2">
            <a:extLst>
              <a:ext uri="{FF2B5EF4-FFF2-40B4-BE49-F238E27FC236}">
                <a16:creationId xmlns:a16="http://schemas.microsoft.com/office/drawing/2014/main" id="{5090CEE3-05FC-6AE5-F1D5-A529CFB03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F5B7C163-26B9-EBFF-EAAA-5A1F1F61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63" y="1484314"/>
            <a:ext cx="10792691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um algoritmo que receba como entrada os dados de uma pessoa: Nome, idade, peso e altura. Após, calcule o seu IMC – Índice de Massa Corporal utilizando a formula: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massa = peso / (altura * altura)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Ao final, mostrar  nome e o IMC calculado.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7)</a:t>
            </a:r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cinema possui 80 lugares e o valor do ingresso é R$ 20,00. Considerando que são 03 (três) sessões em um dia de lotação. Faça um algoritmo para calcular e mostrar o total de faturamento do cinema no dia, na semana (07 dias) e no mês (30 dias):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35CA3B2E-41A8-C3C8-7962-4C4DF6089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104C0D66-2705-4667-B203-BBEA14836EF5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4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A94E36C0-6B4B-34BE-0F71-D2DE29B7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616F2825-A12F-1C0F-E9D6-60DBCBB23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484314"/>
            <a:ext cx="1058487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Faca um algoritmo que receba como entrada os dados de  um funcionário: nome, numero de horas trabalhadas,  valor da hora trabalhada. Após calcule seu salário bruto. Calcule um desconto de 2% de INSS. E ao final mostrar seu nome e salário final calculado.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pt-BR" alt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valor ao consumidor de um carro novo é a soma do valor de fábrica mais acréscimo do distribuidor e dos impostos. Supondo que a porcentagem do distribuidor seja de 20% e os impostos de 35%, Faça um algoritmo que receba como entrada o valor de fábrica de um carro e escreva o valor final ao consumidor.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B481-9B79-67D2-05F8-988239B3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945" y="471200"/>
            <a:ext cx="9144000" cy="72029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java.util.Scanner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37214-0680-4C67-9A86-776422026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45" y="1745528"/>
            <a:ext cx="10280073" cy="4447453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Google Sans"/>
              </a:rPr>
              <a:t>O </a:t>
            </a:r>
            <a:r>
              <a:rPr lang="pt-BR" b="1" i="0" dirty="0">
                <a:effectLst/>
                <a:latin typeface="Google Sans"/>
              </a:rPr>
              <a:t>Scanner</a:t>
            </a:r>
            <a:r>
              <a:rPr lang="pt-BR" b="0" i="0" dirty="0">
                <a:effectLst/>
                <a:latin typeface="Google Sans"/>
              </a:rPr>
              <a:t> em Java, pertencente ao pacote </a:t>
            </a:r>
            <a:r>
              <a:rPr lang="pt-BR" b="1" i="0" dirty="0" err="1">
                <a:effectLst/>
                <a:latin typeface="Google Sans"/>
              </a:rPr>
              <a:t>java</a:t>
            </a:r>
            <a:r>
              <a:rPr lang="pt-BR" b="1" i="0" dirty="0">
                <a:effectLst/>
                <a:latin typeface="Google Sans"/>
              </a:rPr>
              <a:t>. </a:t>
            </a:r>
            <a:r>
              <a:rPr lang="pt-BR" b="1" i="0" dirty="0" err="1">
                <a:effectLst/>
                <a:latin typeface="Google Sans"/>
              </a:rPr>
              <a:t>util</a:t>
            </a:r>
            <a:r>
              <a:rPr lang="pt-BR" b="0" i="0" dirty="0">
                <a:effectLst/>
                <a:latin typeface="Google Sans"/>
              </a:rPr>
              <a:t>, é uma ferramenta poderosa projetada para simplificar a leitura de diversas formas de entrada do usuário. Seja a partir do teclado, arquivos ou outras fontes, o Scanner oferece uma interface eficiente e amigável para capturar dados.</a:t>
            </a:r>
          </a:p>
          <a:p>
            <a:pPr algn="l"/>
            <a:endParaRPr lang="pt-BR" dirty="0">
              <a:latin typeface="Google Sans"/>
            </a:endParaRPr>
          </a:p>
          <a:p>
            <a:pPr algn="l"/>
            <a:r>
              <a:rPr lang="pt-BR" b="0" i="0" dirty="0">
                <a:effectLst/>
                <a:latin typeface="Google Sans"/>
              </a:rPr>
              <a:t>O objeto pode acessar todos os dados e métodos do segundo objeto (incluindo aqueles que são </a:t>
            </a:r>
            <a:r>
              <a:rPr lang="pt-BR" b="0" i="0" dirty="0" err="1">
                <a:effectLst/>
                <a:latin typeface="Google Sans"/>
              </a:rPr>
              <a:t>private</a:t>
            </a:r>
            <a:r>
              <a:rPr lang="pt-BR" b="0" i="0" dirty="0">
                <a:effectLst/>
                <a:latin typeface="Google Sans"/>
              </a:rPr>
              <a:t>) e assim poder passar o objeto diretamente para o método System.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84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B481-9B79-67D2-05F8-988239B3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52399"/>
            <a:ext cx="9144000" cy="72029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java.util.Scanner</a:t>
            </a:r>
            <a:br>
              <a:rPr lang="pt-BR" dirty="0"/>
            </a:br>
            <a:br>
              <a:rPr lang="pt-BR" sz="2200" dirty="0"/>
            </a:br>
            <a:r>
              <a:rPr lang="pt-BR" sz="2200" dirty="0"/>
              <a:t>Exemplo: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Faça um programa que:</a:t>
            </a:r>
            <a:br>
              <a:rPr lang="pt-BR" sz="2200" dirty="0"/>
            </a:br>
            <a:r>
              <a:rPr lang="pt-BR" sz="2200" dirty="0"/>
              <a:t>   - Leia temperatura Celsius</a:t>
            </a:r>
            <a:br>
              <a:rPr lang="pt-BR" sz="2200" dirty="0"/>
            </a:br>
            <a:r>
              <a:rPr lang="pt-BR" sz="2200" dirty="0"/>
              <a:t>   - Converta para Fahrenheit</a:t>
            </a:r>
            <a:br>
              <a:rPr lang="pt-BR" sz="2200" dirty="0"/>
            </a:br>
            <a:r>
              <a:rPr lang="pt-BR" sz="2200" dirty="0"/>
              <a:t>   - Mostre o resultado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9AD30A-F28D-48A1-5EDA-862A666A4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557" y="1362211"/>
            <a:ext cx="6956214" cy="4858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12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B481-9B79-67D2-05F8-988239B3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452399"/>
            <a:ext cx="9144000" cy="72029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java.util.Scanner</a:t>
            </a:r>
            <a:br>
              <a:rPr lang="pt-BR" dirty="0"/>
            </a:br>
            <a:br>
              <a:rPr lang="pt-BR" sz="2200" dirty="0"/>
            </a:br>
            <a:r>
              <a:rPr lang="pt-BR" sz="2200" dirty="0"/>
              <a:t>Exemplo: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Faça um programa que:</a:t>
            </a:r>
            <a:br>
              <a:rPr lang="pt-BR" sz="2200" dirty="0"/>
            </a:br>
            <a:r>
              <a:rPr lang="pt-BR" sz="2200" dirty="0"/>
              <a:t>   - Leia a cotação do dólar</a:t>
            </a:r>
            <a:br>
              <a:rPr lang="pt-BR" sz="2200" dirty="0"/>
            </a:br>
            <a:r>
              <a:rPr lang="pt-BR" sz="2200" dirty="0"/>
              <a:t>   - Leia um valor em dólares</a:t>
            </a:r>
            <a:br>
              <a:rPr lang="pt-BR" sz="2200" dirty="0"/>
            </a:br>
            <a:r>
              <a:rPr lang="pt-BR" sz="2200" dirty="0"/>
              <a:t>   - Converta esse valor para Real</a:t>
            </a:r>
            <a:br>
              <a:rPr lang="pt-BR" sz="2200" dirty="0"/>
            </a:br>
            <a:r>
              <a:rPr lang="pt-BR" sz="2200" dirty="0"/>
              <a:t>   - Mostre o resultado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C0E1F1-FFB8-D8BF-EDE2-6C823013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879" y="1163855"/>
            <a:ext cx="5597121" cy="5456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72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5B481-9B79-67D2-05F8-988239B36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4336617"/>
            <a:ext cx="9144000" cy="72029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java.util.Scanner</a:t>
            </a:r>
            <a:br>
              <a:rPr lang="pt-BR" dirty="0"/>
            </a:br>
            <a:br>
              <a:rPr lang="pt-BR" sz="2200" dirty="0"/>
            </a:br>
            <a:r>
              <a:rPr lang="pt-BR" sz="2200" dirty="0"/>
              <a:t>Exemplo: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Faça um programa para pagamento de  comissão de vendedores de peças, </a:t>
            </a:r>
            <a:br>
              <a:rPr lang="pt-BR" sz="2200" dirty="0"/>
            </a:br>
            <a:r>
              <a:rPr lang="pt-BR" sz="2200" dirty="0"/>
              <a:t>levando-se em consideração que sua  comissão será de 5% do total da venda </a:t>
            </a:r>
            <a:br>
              <a:rPr lang="pt-BR" sz="2200" dirty="0"/>
            </a:br>
            <a:r>
              <a:rPr lang="pt-BR" sz="2200" dirty="0"/>
              <a:t>e que você tem os seguintes dados:</a:t>
            </a:r>
            <a:br>
              <a:rPr lang="pt-BR" sz="2200" dirty="0"/>
            </a:br>
            <a:r>
              <a:rPr lang="pt-BR" sz="2200" dirty="0"/>
              <a:t>- Identificação do vendedor</a:t>
            </a:r>
            <a:br>
              <a:rPr lang="pt-BR" sz="2200" dirty="0"/>
            </a:br>
            <a:r>
              <a:rPr lang="pt-BR" sz="2200" dirty="0"/>
              <a:t>- Código da peça</a:t>
            </a:r>
            <a:br>
              <a:rPr lang="pt-BR" sz="2200" dirty="0"/>
            </a:br>
            <a:r>
              <a:rPr lang="pt-BR" sz="2200" dirty="0"/>
              <a:t>- Preço unitário da peça</a:t>
            </a:r>
            <a:br>
              <a:rPr lang="pt-BR" sz="2200" dirty="0"/>
            </a:br>
            <a:r>
              <a:rPr lang="pt-BR" sz="2200" dirty="0"/>
              <a:t>- Quantidade vendida</a:t>
            </a:r>
            <a:br>
              <a:rPr lang="pt-BR" sz="22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058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F969CC6-3D45-3A54-724E-E46A6087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87" y="983672"/>
            <a:ext cx="8423140" cy="56846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CCCB3C-D8A9-FFB9-AB17-71717A19F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6" y="556759"/>
            <a:ext cx="3097934" cy="4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20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672</Words>
  <Application>Microsoft Office PowerPoint</Application>
  <PresentationFormat>Widescreen</PresentationFormat>
  <Paragraphs>50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Google Sans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import java.util.Scanner</vt:lpstr>
      <vt:lpstr>import java.util.Scanner  Exemplo:  Faça um programa que:    - Leia temperatura Celsius    - Converta para Fahrenheit    - Mostre o resultado</vt:lpstr>
      <vt:lpstr>import java.util.Scanner  Exemplo:  Faça um programa que:    - Leia a cotação do dólar    - Leia um valor em dólares    - Converta esse valor para Real    - Mostre o resultado</vt:lpstr>
      <vt:lpstr>import java.util.Scanner  Exemplo:  Faça um programa para pagamento de  comissão de vendedores de peças,  levando-se em consideração que sua  comissão será de 5% do total da venda  e que você tem os seguintes dados: - Identificação do vendedor - Código da peça - Preço unitário da peça - Quantidade vendida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4</cp:revision>
  <dcterms:created xsi:type="dcterms:W3CDTF">2025-02-18T18:26:44Z</dcterms:created>
  <dcterms:modified xsi:type="dcterms:W3CDTF">2025-02-18T19:42:17Z</dcterms:modified>
</cp:coreProperties>
</file>