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411" r:id="rId12"/>
    <p:sldId id="412" r:id="rId13"/>
    <p:sldId id="410" r:id="rId1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921510"/>
            <a:ext cx="6734175" cy="31273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 algn="just">
              <a:lnSpc>
                <a:spcPct val="97200"/>
              </a:lnSpc>
              <a:spcBef>
                <a:spcPts val="1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135" dirty="0">
                <a:latin typeface="Arial"/>
                <a:cs typeface="Arial"/>
              </a:rPr>
              <a:t>Arduino </a:t>
            </a:r>
            <a:r>
              <a:rPr sz="2300" spc="100" dirty="0">
                <a:latin typeface="Arial"/>
                <a:cs typeface="Arial"/>
              </a:rPr>
              <a:t>possui </a:t>
            </a:r>
            <a:r>
              <a:rPr sz="2300" spc="120" dirty="0">
                <a:latin typeface="Arial"/>
                <a:cs typeface="Arial"/>
              </a:rPr>
              <a:t>uma </a:t>
            </a:r>
            <a:r>
              <a:rPr sz="2300" spc="95" dirty="0">
                <a:latin typeface="Arial"/>
                <a:cs typeface="Arial"/>
              </a:rPr>
              <a:t>constante </a:t>
            </a:r>
            <a:r>
              <a:rPr sz="2300" spc="75" dirty="0">
                <a:latin typeface="Arial"/>
                <a:cs typeface="Arial"/>
              </a:rPr>
              <a:t>chamada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Arial"/>
                <a:cs typeface="Arial"/>
              </a:rPr>
              <a:t>INPUT_PULLUP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10" dirty="0">
                <a:latin typeface="Arial"/>
                <a:cs typeface="Arial"/>
              </a:rPr>
              <a:t>define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135" dirty="0">
                <a:latin typeface="Arial"/>
                <a:cs typeface="Arial"/>
              </a:rPr>
              <a:t>porta </a:t>
            </a:r>
            <a:r>
              <a:rPr sz="2300" spc="45" dirty="0">
                <a:latin typeface="Arial"/>
                <a:cs typeface="Arial"/>
              </a:rPr>
              <a:t>será </a:t>
            </a:r>
            <a:r>
              <a:rPr sz="2300" spc="85" dirty="0">
                <a:latin typeface="Arial"/>
                <a:cs typeface="Arial"/>
              </a:rPr>
              <a:t>de  </a:t>
            </a:r>
            <a:r>
              <a:rPr sz="2300" spc="95" dirty="0">
                <a:latin typeface="Arial"/>
                <a:cs typeface="Arial"/>
              </a:rPr>
              <a:t>entrada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300" spc="135" dirty="0">
                <a:latin typeface="Arial"/>
                <a:cs typeface="Arial"/>
              </a:rPr>
              <a:t>o </a:t>
            </a:r>
            <a:r>
              <a:rPr sz="2300" spc="110" dirty="0">
                <a:latin typeface="Arial"/>
                <a:cs typeface="Arial"/>
              </a:rPr>
              <a:t>resistor </a:t>
            </a:r>
            <a:r>
              <a:rPr sz="2400" i="1" u="heavy" spc="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pull-up</a:t>
            </a:r>
            <a:r>
              <a:rPr sz="2400" i="1" spc="165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da </a:t>
            </a:r>
            <a:r>
              <a:rPr sz="2300" spc="95" dirty="0">
                <a:latin typeface="Arial"/>
                <a:cs typeface="Arial"/>
              </a:rPr>
              <a:t>mesma </a:t>
            </a:r>
            <a:r>
              <a:rPr sz="2300" spc="40" dirty="0">
                <a:latin typeface="Arial"/>
                <a:cs typeface="Arial"/>
              </a:rPr>
              <a:t>será  </a:t>
            </a:r>
            <a:r>
              <a:rPr sz="2300" spc="95" dirty="0">
                <a:latin typeface="Arial"/>
                <a:cs typeface="Arial"/>
              </a:rPr>
              <a:t>ativado.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Exemplo</a:t>
            </a:r>
            <a:r>
              <a:rPr sz="2300" spc="95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latin typeface="Arial"/>
                <a:cs typeface="Arial"/>
              </a:rPr>
              <a:t>void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setup()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5"/>
              </a:spcBef>
            </a:pPr>
            <a:r>
              <a:rPr sz="1800" b="1" spc="-12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295"/>
              </a:spcBef>
            </a:pP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pinMode(</a:t>
            </a:r>
            <a:r>
              <a:rPr sz="1900" b="1" i="1" spc="30" dirty="0">
                <a:solidFill>
                  <a:srgbClr val="FF0000"/>
                </a:solidFill>
                <a:latin typeface="Arial"/>
                <a:cs typeface="Arial"/>
              </a:rPr>
              <a:t>10,</a:t>
            </a:r>
            <a:r>
              <a:rPr sz="19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135" dirty="0">
                <a:solidFill>
                  <a:srgbClr val="FF0000"/>
                </a:solidFill>
                <a:latin typeface="Arial"/>
                <a:cs typeface="Arial"/>
              </a:rPr>
              <a:t>INPUT_PULLUP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390"/>
              </a:spcBef>
            </a:pPr>
            <a:r>
              <a:rPr sz="1800" b="1" spc="-12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4420" y="5280659"/>
            <a:ext cx="2924555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8803" y="5417820"/>
            <a:ext cx="2919983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2332" y="5301208"/>
            <a:ext cx="2808350" cy="72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2332" y="5301208"/>
            <a:ext cx="2808605" cy="720090"/>
          </a:xfrm>
          <a:custGeom>
            <a:avLst/>
            <a:gdLst/>
            <a:ahLst/>
            <a:cxnLst/>
            <a:rect l="l" t="t" r="r" b="b"/>
            <a:pathLst>
              <a:path w="2808604" h="720089">
                <a:moveTo>
                  <a:pt x="0" y="720077"/>
                </a:moveTo>
                <a:lnTo>
                  <a:pt x="2808350" y="720077"/>
                </a:lnTo>
                <a:lnTo>
                  <a:pt x="2808350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2408" y="5445353"/>
            <a:ext cx="260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latin typeface="Arial"/>
                <a:cs typeface="Arial"/>
              </a:rPr>
              <a:t>Define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65" dirty="0">
                <a:latin typeface="Arial"/>
                <a:cs typeface="Arial"/>
              </a:rPr>
              <a:t>porta </a:t>
            </a:r>
            <a:r>
              <a:rPr sz="1200" spc="85" dirty="0">
                <a:latin typeface="Arial"/>
                <a:cs typeface="Arial"/>
              </a:rPr>
              <a:t>10 </a:t>
            </a:r>
            <a:r>
              <a:rPr sz="1200" spc="65" dirty="0">
                <a:latin typeface="Arial"/>
                <a:cs typeface="Arial"/>
              </a:rPr>
              <a:t>como </a:t>
            </a:r>
            <a:r>
              <a:rPr sz="1200" spc="45" dirty="0">
                <a:latin typeface="Arial"/>
                <a:cs typeface="Arial"/>
              </a:rPr>
              <a:t>entrada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de  </a:t>
            </a:r>
            <a:r>
              <a:rPr sz="1200" spc="45" dirty="0">
                <a:latin typeface="Arial"/>
                <a:cs typeface="Arial"/>
              </a:rPr>
              <a:t>dados 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35" dirty="0">
                <a:latin typeface="Arial"/>
                <a:cs typeface="Arial"/>
              </a:rPr>
              <a:t>ativa </a:t>
            </a:r>
            <a:r>
              <a:rPr sz="1200" spc="65" dirty="0">
                <a:latin typeface="Arial"/>
                <a:cs typeface="Arial"/>
              </a:rPr>
              <a:t>o </a:t>
            </a:r>
            <a:r>
              <a:rPr sz="1200" spc="55" dirty="0">
                <a:latin typeface="Arial"/>
                <a:cs typeface="Arial"/>
              </a:rPr>
              <a:t>resistor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pull-up.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7801" y="4725161"/>
            <a:ext cx="1944370" cy="576580"/>
          </a:xfrm>
          <a:custGeom>
            <a:avLst/>
            <a:gdLst/>
            <a:ahLst/>
            <a:cxnLst/>
            <a:rect l="l" t="t" r="r" b="b"/>
            <a:pathLst>
              <a:path w="1944370" h="576579">
                <a:moveTo>
                  <a:pt x="1944243" y="0"/>
                </a:moveTo>
                <a:lnTo>
                  <a:pt x="1942530" y="76545"/>
                </a:lnTo>
                <a:lnTo>
                  <a:pt x="1937695" y="145344"/>
                </a:lnTo>
                <a:lnTo>
                  <a:pt x="1930193" y="203644"/>
                </a:lnTo>
                <a:lnTo>
                  <a:pt x="1920479" y="248694"/>
                </a:lnTo>
                <a:lnTo>
                  <a:pt x="1896237" y="288036"/>
                </a:lnTo>
                <a:lnTo>
                  <a:pt x="1020190" y="288036"/>
                </a:lnTo>
                <a:lnTo>
                  <a:pt x="1007418" y="298321"/>
                </a:lnTo>
                <a:lnTo>
                  <a:pt x="986234" y="372379"/>
                </a:lnTo>
                <a:lnTo>
                  <a:pt x="978732" y="430671"/>
                </a:lnTo>
                <a:lnTo>
                  <a:pt x="973897" y="499482"/>
                </a:lnTo>
                <a:lnTo>
                  <a:pt x="972185" y="576072"/>
                </a:lnTo>
                <a:lnTo>
                  <a:pt x="970463" y="499482"/>
                </a:lnTo>
                <a:lnTo>
                  <a:pt x="965609" y="430671"/>
                </a:lnTo>
                <a:lnTo>
                  <a:pt x="958088" y="372379"/>
                </a:lnTo>
                <a:lnTo>
                  <a:pt x="948365" y="327349"/>
                </a:lnTo>
                <a:lnTo>
                  <a:pt x="924178" y="288036"/>
                </a:lnTo>
                <a:lnTo>
                  <a:pt x="48006" y="288036"/>
                </a:lnTo>
                <a:lnTo>
                  <a:pt x="35233" y="277741"/>
                </a:lnTo>
                <a:lnTo>
                  <a:pt x="23763" y="248694"/>
                </a:lnTo>
                <a:lnTo>
                  <a:pt x="14049" y="203644"/>
                </a:lnTo>
                <a:lnTo>
                  <a:pt x="6547" y="145344"/>
                </a:lnTo>
                <a:lnTo>
                  <a:pt x="1712" y="7654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571" y="4858511"/>
            <a:ext cx="1197864" cy="920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0233" y="5157089"/>
            <a:ext cx="809625" cy="531495"/>
          </a:xfrm>
          <a:custGeom>
            <a:avLst/>
            <a:gdLst/>
            <a:ahLst/>
            <a:cxnLst/>
            <a:rect l="l" t="t" r="r" b="b"/>
            <a:pathLst>
              <a:path w="809625" h="531495">
                <a:moveTo>
                  <a:pt x="106194" y="67630"/>
                </a:moveTo>
                <a:lnTo>
                  <a:pt x="135033" y="123568"/>
                </a:lnTo>
                <a:lnTo>
                  <a:pt x="775080" y="530948"/>
                </a:lnTo>
                <a:lnTo>
                  <a:pt x="795527" y="498805"/>
                </a:lnTo>
                <a:lnTo>
                  <a:pt x="118844" y="68118"/>
                </a:lnTo>
                <a:lnTo>
                  <a:pt x="106194" y="67630"/>
                </a:lnTo>
                <a:close/>
              </a:path>
              <a:path w="809625" h="531495">
                <a:moveTo>
                  <a:pt x="143998" y="69089"/>
                </a:moveTo>
                <a:lnTo>
                  <a:pt x="802386" y="488086"/>
                </a:lnTo>
                <a:lnTo>
                  <a:pt x="809243" y="477367"/>
                </a:lnTo>
                <a:lnTo>
                  <a:pt x="169038" y="70056"/>
                </a:lnTo>
                <a:lnTo>
                  <a:pt x="143998" y="69089"/>
                </a:lnTo>
                <a:close/>
              </a:path>
              <a:path w="809625" h="531495">
                <a:moveTo>
                  <a:pt x="0" y="0"/>
                </a:moveTo>
                <a:lnTo>
                  <a:pt x="125983" y="244475"/>
                </a:lnTo>
                <a:lnTo>
                  <a:pt x="133848" y="254277"/>
                </a:lnTo>
                <a:lnTo>
                  <a:pt x="144510" y="260127"/>
                </a:lnTo>
                <a:lnTo>
                  <a:pt x="156577" y="261548"/>
                </a:lnTo>
                <a:lnTo>
                  <a:pt x="168655" y="258064"/>
                </a:lnTo>
                <a:lnTo>
                  <a:pt x="178514" y="250199"/>
                </a:lnTo>
                <a:lnTo>
                  <a:pt x="184372" y="239537"/>
                </a:lnTo>
                <a:lnTo>
                  <a:pt x="185800" y="227470"/>
                </a:lnTo>
                <a:lnTo>
                  <a:pt x="182371" y="215392"/>
                </a:lnTo>
                <a:lnTo>
                  <a:pt x="135033" y="123568"/>
                </a:lnTo>
                <a:lnTo>
                  <a:pt x="36067" y="60579"/>
                </a:lnTo>
                <a:lnTo>
                  <a:pt x="56514" y="28448"/>
                </a:lnTo>
                <a:lnTo>
                  <a:pt x="75451" y="28448"/>
                </a:lnTo>
                <a:lnTo>
                  <a:pt x="76803" y="26327"/>
                </a:lnTo>
                <a:lnTo>
                  <a:pt x="63372" y="17780"/>
                </a:lnTo>
                <a:lnTo>
                  <a:pt x="70103" y="7112"/>
                </a:lnTo>
                <a:lnTo>
                  <a:pt x="183134" y="7112"/>
                </a:lnTo>
                <a:lnTo>
                  <a:pt x="0" y="0"/>
                </a:lnTo>
                <a:close/>
              </a:path>
              <a:path w="809625" h="531495">
                <a:moveTo>
                  <a:pt x="56514" y="28448"/>
                </a:moveTo>
                <a:lnTo>
                  <a:pt x="36067" y="60579"/>
                </a:lnTo>
                <a:lnTo>
                  <a:pt x="135033" y="123568"/>
                </a:lnTo>
                <a:lnTo>
                  <a:pt x="106194" y="67630"/>
                </a:lnTo>
                <a:lnTo>
                  <a:pt x="51815" y="65531"/>
                </a:lnTo>
                <a:lnTo>
                  <a:pt x="69986" y="37022"/>
                </a:lnTo>
                <a:lnTo>
                  <a:pt x="56514" y="28448"/>
                </a:lnTo>
                <a:close/>
              </a:path>
              <a:path w="809625" h="531495">
                <a:moveTo>
                  <a:pt x="183134" y="7112"/>
                </a:moveTo>
                <a:lnTo>
                  <a:pt x="70103" y="7112"/>
                </a:lnTo>
                <a:lnTo>
                  <a:pt x="169038" y="70056"/>
                </a:lnTo>
                <a:lnTo>
                  <a:pt x="272288" y="74041"/>
                </a:lnTo>
                <a:lnTo>
                  <a:pt x="284732" y="72064"/>
                </a:lnTo>
                <a:lnTo>
                  <a:pt x="295068" y="65658"/>
                </a:lnTo>
                <a:lnTo>
                  <a:pt x="302238" y="55824"/>
                </a:lnTo>
                <a:lnTo>
                  <a:pt x="305180" y="43561"/>
                </a:lnTo>
                <a:lnTo>
                  <a:pt x="303204" y="31116"/>
                </a:lnTo>
                <a:lnTo>
                  <a:pt x="296799" y="20780"/>
                </a:lnTo>
                <a:lnTo>
                  <a:pt x="286964" y="13610"/>
                </a:lnTo>
                <a:lnTo>
                  <a:pt x="274700" y="10668"/>
                </a:lnTo>
                <a:lnTo>
                  <a:pt x="183134" y="7112"/>
                </a:lnTo>
                <a:close/>
              </a:path>
              <a:path w="809625" h="531495">
                <a:moveTo>
                  <a:pt x="89267" y="19304"/>
                </a:moveTo>
                <a:lnTo>
                  <a:pt x="81279" y="19304"/>
                </a:lnTo>
                <a:lnTo>
                  <a:pt x="88854" y="33996"/>
                </a:lnTo>
                <a:lnTo>
                  <a:pt x="143998" y="69089"/>
                </a:lnTo>
                <a:lnTo>
                  <a:pt x="169038" y="70056"/>
                </a:lnTo>
                <a:lnTo>
                  <a:pt x="89267" y="19304"/>
                </a:lnTo>
                <a:close/>
              </a:path>
              <a:path w="809625" h="531495">
                <a:moveTo>
                  <a:pt x="88854" y="33996"/>
                </a:moveTo>
                <a:lnTo>
                  <a:pt x="100391" y="56373"/>
                </a:lnTo>
                <a:lnTo>
                  <a:pt x="118844" y="68118"/>
                </a:lnTo>
                <a:lnTo>
                  <a:pt x="143998" y="69089"/>
                </a:lnTo>
                <a:lnTo>
                  <a:pt x="88854" y="33996"/>
                </a:lnTo>
                <a:close/>
              </a:path>
              <a:path w="809625" h="531495">
                <a:moveTo>
                  <a:pt x="100391" y="56373"/>
                </a:moveTo>
                <a:lnTo>
                  <a:pt x="106194" y="67630"/>
                </a:lnTo>
                <a:lnTo>
                  <a:pt x="118844" y="68118"/>
                </a:lnTo>
                <a:lnTo>
                  <a:pt x="100391" y="56373"/>
                </a:lnTo>
                <a:close/>
              </a:path>
              <a:path w="809625" h="531495">
                <a:moveTo>
                  <a:pt x="69986" y="37022"/>
                </a:moveTo>
                <a:lnTo>
                  <a:pt x="51815" y="65531"/>
                </a:lnTo>
                <a:lnTo>
                  <a:pt x="106194" y="67630"/>
                </a:lnTo>
                <a:lnTo>
                  <a:pt x="100391" y="56373"/>
                </a:lnTo>
                <a:lnTo>
                  <a:pt x="69986" y="37022"/>
                </a:lnTo>
                <a:close/>
              </a:path>
              <a:path w="809625" h="531495">
                <a:moveTo>
                  <a:pt x="76803" y="26327"/>
                </a:moveTo>
                <a:lnTo>
                  <a:pt x="69986" y="37022"/>
                </a:lnTo>
                <a:lnTo>
                  <a:pt x="100391" y="56373"/>
                </a:lnTo>
                <a:lnTo>
                  <a:pt x="88854" y="33996"/>
                </a:lnTo>
                <a:lnTo>
                  <a:pt x="76803" y="26327"/>
                </a:lnTo>
                <a:close/>
              </a:path>
              <a:path w="809625" h="531495">
                <a:moveTo>
                  <a:pt x="75451" y="28448"/>
                </a:moveTo>
                <a:lnTo>
                  <a:pt x="56514" y="28448"/>
                </a:lnTo>
                <a:lnTo>
                  <a:pt x="69986" y="37022"/>
                </a:lnTo>
                <a:lnTo>
                  <a:pt x="75451" y="28448"/>
                </a:lnTo>
                <a:close/>
              </a:path>
              <a:path w="809625" h="531495">
                <a:moveTo>
                  <a:pt x="81279" y="19304"/>
                </a:moveTo>
                <a:lnTo>
                  <a:pt x="76803" y="26327"/>
                </a:lnTo>
                <a:lnTo>
                  <a:pt x="88854" y="33996"/>
                </a:lnTo>
                <a:lnTo>
                  <a:pt x="81279" y="19304"/>
                </a:lnTo>
                <a:close/>
              </a:path>
              <a:path w="809625" h="531495">
                <a:moveTo>
                  <a:pt x="70103" y="7112"/>
                </a:moveTo>
                <a:lnTo>
                  <a:pt x="63372" y="17780"/>
                </a:lnTo>
                <a:lnTo>
                  <a:pt x="76803" y="26327"/>
                </a:lnTo>
                <a:lnTo>
                  <a:pt x="81279" y="19304"/>
                </a:lnTo>
                <a:lnTo>
                  <a:pt x="89267" y="19304"/>
                </a:lnTo>
                <a:lnTo>
                  <a:pt x="70103" y="7112"/>
                </a:lnTo>
                <a:close/>
              </a:path>
            </a:pathLst>
          </a:custGeom>
          <a:solidFill>
            <a:srgbClr val="396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9259" y="6539959"/>
            <a:ext cx="287892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10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2F3-9B8A-44C4-AF6B-4158E70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1" y="412940"/>
            <a:ext cx="7017384" cy="677108"/>
          </a:xfrm>
        </p:spPr>
        <p:txBody>
          <a:bodyPr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de fixação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9A883-75D2-42BF-8CC6-7244CD25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996884"/>
            <a:ext cx="3962400" cy="387798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Construir o diagrama ao lado e desenvolver a programação conforme as instruções a seguir: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Ao apertar o botão os LED devem acender na seguinte sequência: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1º LED amarelo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2° LED verde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3º LED  vermelho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4º LED Azul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 quanto o botão não for pressionando os LEDs deverão ficar apagados.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280E8-3059-4D00-853F-F1ED1D95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96884"/>
            <a:ext cx="44767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D7A1-C59C-4EFD-A094-42C48DB0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08" y="412940"/>
            <a:ext cx="7017384" cy="677108"/>
          </a:xfrm>
        </p:spPr>
        <p:txBody>
          <a:bodyPr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de fixação</a:t>
            </a:r>
            <a:endParaRPr lang="pt-BR" sz="4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A0D05-8134-4E63-8B08-F54D0AB5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3" y="1752600"/>
            <a:ext cx="2757488" cy="43088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Desenvolver o diagrama ao lado para representar um semáforo.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Ao apertar o botão o LED verde do carro deve apagar e acender o LED amarelo do carro, após apagar o LED amarelo o LED vermelho do carro acende e o LED vermelho do pedestre apaga e acende o LED verde do pedestre o mesmo deve ficar (6000) milissegundo acesso em seguida o LED verde do pedestre deve piscar durante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(2000) milissegundo e apagar, após  o LED verde apaga de acender o LED vermelho do Pedestre e o Led verde do carro.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1CDB7E-019B-450A-BB40-414C7C11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81150"/>
            <a:ext cx="4705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613408"/>
            <a:ext cx="2997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85" dirty="0">
                <a:solidFill>
                  <a:srgbClr val="000000"/>
                </a:solidFill>
              </a:rPr>
              <a:t>Lendo </a:t>
            </a:r>
            <a:r>
              <a:rPr sz="2700" spc="220" dirty="0">
                <a:solidFill>
                  <a:srgbClr val="000000"/>
                </a:solidFill>
              </a:rPr>
              <a:t>um</a:t>
            </a:r>
            <a:r>
              <a:rPr sz="2700" spc="55" dirty="0">
                <a:solidFill>
                  <a:srgbClr val="000000"/>
                </a:solidFill>
              </a:rPr>
              <a:t> </a:t>
            </a:r>
            <a:r>
              <a:rPr sz="2700" spc="145" dirty="0">
                <a:solidFill>
                  <a:srgbClr val="000000"/>
                </a:solidFill>
              </a:rPr>
              <a:t>botão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939495" y="2069083"/>
            <a:ext cx="673417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  <a:tab pos="1056640" algn="l"/>
                <a:tab pos="1633855" algn="l"/>
                <a:tab pos="2300605" algn="l"/>
                <a:tab pos="3324225" algn="l"/>
                <a:tab pos="4301490" algn="l"/>
                <a:tab pos="5458460" algn="l"/>
                <a:tab pos="6103620" algn="l"/>
              </a:tabLst>
            </a:pPr>
            <a:r>
              <a:rPr sz="2300" spc="-25" dirty="0">
                <a:latin typeface="Arial"/>
                <a:cs typeface="Arial"/>
              </a:rPr>
              <a:t>Para	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300" spc="22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14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spc="100" dirty="0">
                <a:solidFill>
                  <a:srgbClr val="FF0000"/>
                </a:solidFill>
                <a:latin typeface="Arial"/>
                <a:cs typeface="Arial"/>
              </a:rPr>
              <a:t>tã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spc="70" dirty="0">
                <a:latin typeface="Arial"/>
                <a:cs typeface="Arial"/>
              </a:rPr>
              <a:t>bast</a:t>
            </a:r>
            <a:r>
              <a:rPr sz="2300" spc="90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95" dirty="0">
                <a:latin typeface="Arial"/>
                <a:cs typeface="Arial"/>
              </a:rPr>
              <a:t>li</a:t>
            </a:r>
            <a:r>
              <a:rPr sz="2300" spc="245" dirty="0">
                <a:latin typeface="Arial"/>
                <a:cs typeface="Arial"/>
              </a:rPr>
              <a:t>g</a:t>
            </a:r>
            <a:r>
              <a:rPr sz="2300" spc="-10" dirty="0">
                <a:latin typeface="Arial"/>
                <a:cs typeface="Arial"/>
              </a:rPr>
              <a:t>á</a:t>
            </a:r>
            <a:r>
              <a:rPr sz="2300" spc="560" dirty="0">
                <a:latin typeface="Arial"/>
                <a:cs typeface="Arial"/>
              </a:rPr>
              <a:t>-</a:t>
            </a:r>
            <a:r>
              <a:rPr sz="2300" spc="85" dirty="0">
                <a:latin typeface="Arial"/>
                <a:cs typeface="Arial"/>
              </a:rPr>
              <a:t>l</a:t>
            </a:r>
            <a:r>
              <a:rPr sz="2300" spc="204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14" dirty="0">
                <a:latin typeface="Arial"/>
                <a:cs typeface="Arial"/>
              </a:rPr>
              <a:t>em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25" dirty="0">
                <a:latin typeface="Arial"/>
                <a:cs typeface="Arial"/>
              </a:rPr>
              <a:t>uma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porta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digital</a:t>
            </a:r>
            <a:r>
              <a:rPr sz="2300" spc="1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ct val="9740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-25" dirty="0">
                <a:latin typeface="Arial"/>
                <a:cs typeface="Arial"/>
              </a:rPr>
              <a:t>Para </a:t>
            </a:r>
            <a:r>
              <a:rPr sz="2300" spc="105" dirty="0">
                <a:latin typeface="Arial"/>
                <a:cs typeface="Arial"/>
              </a:rPr>
              <a:t>que </a:t>
            </a:r>
            <a:r>
              <a:rPr sz="2300" spc="190" dirty="0">
                <a:latin typeface="Arial"/>
                <a:cs typeface="Arial"/>
              </a:rPr>
              <a:t>um </a:t>
            </a:r>
            <a:r>
              <a:rPr sz="2300" spc="120" dirty="0">
                <a:latin typeface="Arial"/>
                <a:cs typeface="Arial"/>
              </a:rPr>
              <a:t>circuito </a:t>
            </a:r>
            <a:r>
              <a:rPr sz="2300" spc="130" dirty="0">
                <a:latin typeface="Arial"/>
                <a:cs typeface="Arial"/>
              </a:rPr>
              <a:t>com </a:t>
            </a:r>
            <a:r>
              <a:rPr sz="2300" spc="125" dirty="0">
                <a:latin typeface="Arial"/>
                <a:cs typeface="Arial"/>
              </a:rPr>
              <a:t>botão </a:t>
            </a:r>
            <a:r>
              <a:rPr sz="2300" spc="114" dirty="0">
                <a:latin typeface="Arial"/>
                <a:cs typeface="Arial"/>
              </a:rPr>
              <a:t>funcione  </a:t>
            </a:r>
            <a:r>
              <a:rPr sz="2300" spc="90" dirty="0">
                <a:latin typeface="Arial"/>
                <a:cs typeface="Arial"/>
              </a:rPr>
              <a:t>adequadamente, </a:t>
            </a:r>
            <a:r>
              <a:rPr sz="2300" spc="135" dirty="0">
                <a:latin typeface="Arial"/>
                <a:cs typeface="Arial"/>
              </a:rPr>
              <a:t>ou </a:t>
            </a:r>
            <a:r>
              <a:rPr sz="2300" spc="60" dirty="0">
                <a:latin typeface="Arial"/>
                <a:cs typeface="Arial"/>
              </a:rPr>
              <a:t>seja,  </a:t>
            </a:r>
            <a:r>
              <a:rPr sz="2300" spc="80" dirty="0">
                <a:latin typeface="Arial"/>
                <a:cs typeface="Arial"/>
              </a:rPr>
              <a:t>sem </a:t>
            </a:r>
            <a:r>
              <a:rPr sz="2300" spc="105" dirty="0">
                <a:latin typeface="Arial"/>
                <a:cs typeface="Arial"/>
              </a:rPr>
              <a:t>ruídos,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300" spc="95" dirty="0">
                <a:solidFill>
                  <a:srgbClr val="FF0000"/>
                </a:solidFill>
                <a:latin typeface="Arial"/>
                <a:cs typeface="Arial"/>
              </a:rPr>
              <a:t>uso </a:t>
            </a:r>
            <a:r>
              <a:rPr sz="2300" spc="85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300" spc="90" dirty="0">
                <a:solidFill>
                  <a:srgbClr val="FF0000"/>
                </a:solidFill>
                <a:latin typeface="Arial"/>
                <a:cs typeface="Arial"/>
              </a:rPr>
              <a:t>resistores </a:t>
            </a:r>
            <a:r>
              <a:rPr sz="2400" i="1" spc="140" dirty="0">
                <a:latin typeface="Arial"/>
                <a:cs typeface="Arial"/>
              </a:rPr>
              <a:t>pull-down </a:t>
            </a:r>
            <a:r>
              <a:rPr sz="2300" spc="140" dirty="0">
                <a:solidFill>
                  <a:srgbClr val="FF0000"/>
                </a:solidFill>
                <a:latin typeface="Arial"/>
                <a:cs typeface="Arial"/>
              </a:rPr>
              <a:t>ou </a:t>
            </a:r>
            <a:r>
              <a:rPr sz="2300" spc="140" dirty="0">
                <a:latin typeface="Arial"/>
                <a:cs typeface="Arial"/>
              </a:rPr>
              <a:t> </a:t>
            </a:r>
            <a:r>
              <a:rPr sz="2400" i="1" spc="160" dirty="0">
                <a:latin typeface="Arial"/>
                <a:cs typeface="Arial"/>
              </a:rPr>
              <a:t>pull-up</a:t>
            </a:r>
            <a:r>
              <a:rPr sz="2300" spc="1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41300" marR="6985" indent="-228600" algn="just">
              <a:lnSpc>
                <a:spcPts val="2760"/>
              </a:lnSpc>
              <a:spcBef>
                <a:spcPts val="37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300" spc="10" dirty="0">
                <a:latin typeface="Arial"/>
                <a:cs typeface="Arial"/>
              </a:rPr>
              <a:t>Os </a:t>
            </a:r>
            <a:r>
              <a:rPr sz="2300" spc="90" dirty="0">
                <a:latin typeface="Arial"/>
                <a:cs typeface="Arial"/>
              </a:rPr>
              <a:t>resistores </a:t>
            </a:r>
            <a:r>
              <a:rPr sz="2400" i="1" spc="140" dirty="0">
                <a:solidFill>
                  <a:srgbClr val="FF0000"/>
                </a:solidFill>
                <a:latin typeface="Arial"/>
                <a:cs typeface="Arial"/>
              </a:rPr>
              <a:t>pull-down </a:t>
            </a:r>
            <a:r>
              <a:rPr sz="2300" dirty="0">
                <a:latin typeface="Arial"/>
                <a:cs typeface="Arial"/>
              </a:rPr>
              <a:t>e </a:t>
            </a:r>
            <a:r>
              <a:rPr sz="240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spc="110" dirty="0">
                <a:solidFill>
                  <a:srgbClr val="FF0000"/>
                </a:solidFill>
                <a:latin typeface="Arial"/>
                <a:cs typeface="Arial"/>
              </a:rPr>
              <a:t>garantem 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níveis </a:t>
            </a:r>
            <a:r>
              <a:rPr sz="2300" spc="105" dirty="0">
                <a:solidFill>
                  <a:srgbClr val="FF0000"/>
                </a:solidFill>
                <a:latin typeface="Arial"/>
                <a:cs typeface="Arial"/>
              </a:rPr>
              <a:t>lógicos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estarão </a:t>
            </a:r>
            <a:r>
              <a:rPr sz="2300" spc="155" dirty="0">
                <a:solidFill>
                  <a:srgbClr val="FF0000"/>
                </a:solidFill>
                <a:latin typeface="Arial"/>
                <a:cs typeface="Arial"/>
              </a:rPr>
              <a:t>próximos 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às  </a:t>
            </a:r>
            <a:r>
              <a:rPr sz="2300" spc="75" dirty="0">
                <a:solidFill>
                  <a:srgbClr val="FF0000"/>
                </a:solidFill>
                <a:latin typeface="Arial"/>
                <a:cs typeface="Arial"/>
              </a:rPr>
              <a:t>tensões</a:t>
            </a:r>
            <a:r>
              <a:rPr sz="23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FF0000"/>
                </a:solidFill>
                <a:latin typeface="Arial"/>
                <a:cs typeface="Arial"/>
              </a:rPr>
              <a:t>esperadas</a:t>
            </a:r>
            <a:r>
              <a:rPr sz="2300" spc="6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1294" y="2202903"/>
            <a:ext cx="5553075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3997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511" y="0"/>
                </a:moveTo>
                <a:lnTo>
                  <a:pt x="223646" y="3810"/>
                </a:lnTo>
                <a:lnTo>
                  <a:pt x="172338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732" y="124459"/>
                </a:lnTo>
                <a:lnTo>
                  <a:pt x="5968" y="163830"/>
                </a:lnTo>
                <a:lnTo>
                  <a:pt x="0" y="208280"/>
                </a:lnTo>
                <a:lnTo>
                  <a:pt x="380" y="219709"/>
                </a:lnTo>
                <a:lnTo>
                  <a:pt x="9778" y="262889"/>
                </a:lnTo>
                <a:lnTo>
                  <a:pt x="36829" y="311150"/>
                </a:lnTo>
                <a:lnTo>
                  <a:pt x="67944" y="342900"/>
                </a:lnTo>
                <a:lnTo>
                  <a:pt x="106171" y="370839"/>
                </a:lnTo>
                <a:lnTo>
                  <a:pt x="150367" y="391159"/>
                </a:lnTo>
                <a:lnTo>
                  <a:pt x="199516" y="406400"/>
                </a:lnTo>
                <a:lnTo>
                  <a:pt x="252729" y="414019"/>
                </a:lnTo>
                <a:lnTo>
                  <a:pt x="308101" y="414019"/>
                </a:lnTo>
                <a:lnTo>
                  <a:pt x="361314" y="406400"/>
                </a:lnTo>
                <a:lnTo>
                  <a:pt x="386588" y="398780"/>
                </a:lnTo>
                <a:lnTo>
                  <a:pt x="410590" y="391159"/>
                </a:lnTo>
                <a:lnTo>
                  <a:pt x="430482" y="382269"/>
                </a:lnTo>
                <a:lnTo>
                  <a:pt x="279273" y="382269"/>
                </a:lnTo>
                <a:lnTo>
                  <a:pt x="254000" y="381000"/>
                </a:lnTo>
                <a:lnTo>
                  <a:pt x="182752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294" y="303530"/>
                </a:lnTo>
                <a:lnTo>
                  <a:pt x="43687" y="257809"/>
                </a:lnTo>
                <a:lnTo>
                  <a:pt x="37845" y="241300"/>
                </a:lnTo>
                <a:lnTo>
                  <a:pt x="35559" y="233680"/>
                </a:lnTo>
                <a:lnTo>
                  <a:pt x="34162" y="224789"/>
                </a:lnTo>
                <a:lnTo>
                  <a:pt x="33146" y="215900"/>
                </a:lnTo>
                <a:lnTo>
                  <a:pt x="32929" y="208280"/>
                </a:lnTo>
                <a:lnTo>
                  <a:pt x="32947" y="205739"/>
                </a:lnTo>
                <a:lnTo>
                  <a:pt x="40639" y="163830"/>
                </a:lnTo>
                <a:lnTo>
                  <a:pt x="62356" y="124459"/>
                </a:lnTo>
                <a:lnTo>
                  <a:pt x="88772" y="96519"/>
                </a:lnTo>
                <a:lnTo>
                  <a:pt x="122173" y="72389"/>
                </a:lnTo>
                <a:lnTo>
                  <a:pt x="161544" y="53339"/>
                </a:lnTo>
                <a:lnTo>
                  <a:pt x="205866" y="40639"/>
                </a:lnTo>
                <a:lnTo>
                  <a:pt x="254253" y="33020"/>
                </a:lnTo>
                <a:lnTo>
                  <a:pt x="431291" y="33020"/>
                </a:lnTo>
                <a:lnTo>
                  <a:pt x="408431" y="22860"/>
                </a:lnTo>
                <a:lnTo>
                  <a:pt x="384555" y="15239"/>
                </a:lnTo>
                <a:lnTo>
                  <a:pt x="359410" y="8889"/>
                </a:lnTo>
                <a:lnTo>
                  <a:pt x="333120" y="3810"/>
                </a:lnTo>
                <a:lnTo>
                  <a:pt x="306197" y="1270"/>
                </a:lnTo>
                <a:lnTo>
                  <a:pt x="278511" y="0"/>
                </a:lnTo>
                <a:close/>
              </a:path>
              <a:path w="559435" h="414020">
                <a:moveTo>
                  <a:pt x="431291" y="33020"/>
                </a:moveTo>
                <a:lnTo>
                  <a:pt x="279653" y="33020"/>
                </a:lnTo>
                <a:lnTo>
                  <a:pt x="304926" y="34289"/>
                </a:lnTo>
                <a:lnTo>
                  <a:pt x="329691" y="36829"/>
                </a:lnTo>
                <a:lnTo>
                  <a:pt x="376174" y="46989"/>
                </a:lnTo>
                <a:lnTo>
                  <a:pt x="418083" y="63500"/>
                </a:lnTo>
                <a:lnTo>
                  <a:pt x="454660" y="85089"/>
                </a:lnTo>
                <a:lnTo>
                  <a:pt x="484631" y="110489"/>
                </a:lnTo>
                <a:lnTo>
                  <a:pt x="515238" y="156209"/>
                </a:lnTo>
                <a:lnTo>
                  <a:pt x="525779" y="198119"/>
                </a:lnTo>
                <a:lnTo>
                  <a:pt x="525979" y="208280"/>
                </a:lnTo>
                <a:lnTo>
                  <a:pt x="525652" y="215900"/>
                </a:lnTo>
                <a:lnTo>
                  <a:pt x="524637" y="224789"/>
                </a:lnTo>
                <a:lnTo>
                  <a:pt x="523239" y="233680"/>
                </a:lnTo>
                <a:lnTo>
                  <a:pt x="521080" y="242569"/>
                </a:lnTo>
                <a:lnTo>
                  <a:pt x="518287" y="250189"/>
                </a:lnTo>
                <a:lnTo>
                  <a:pt x="515112" y="259080"/>
                </a:lnTo>
                <a:lnTo>
                  <a:pt x="484250" y="304800"/>
                </a:lnTo>
                <a:lnTo>
                  <a:pt x="454278" y="330200"/>
                </a:lnTo>
                <a:lnTo>
                  <a:pt x="417702" y="351789"/>
                </a:lnTo>
                <a:lnTo>
                  <a:pt x="375792" y="368300"/>
                </a:lnTo>
                <a:lnTo>
                  <a:pt x="329183" y="378459"/>
                </a:lnTo>
                <a:lnTo>
                  <a:pt x="279273" y="382269"/>
                </a:lnTo>
                <a:lnTo>
                  <a:pt x="430482" y="382269"/>
                </a:lnTo>
                <a:lnTo>
                  <a:pt x="474725" y="355600"/>
                </a:lnTo>
                <a:lnTo>
                  <a:pt x="509397" y="325119"/>
                </a:lnTo>
                <a:lnTo>
                  <a:pt x="536193" y="289559"/>
                </a:lnTo>
                <a:lnTo>
                  <a:pt x="552957" y="250189"/>
                </a:lnTo>
                <a:lnTo>
                  <a:pt x="558926" y="205739"/>
                </a:lnTo>
                <a:lnTo>
                  <a:pt x="558545" y="194309"/>
                </a:lnTo>
                <a:lnTo>
                  <a:pt x="549148" y="152400"/>
                </a:lnTo>
                <a:lnTo>
                  <a:pt x="521969" y="102869"/>
                </a:lnTo>
                <a:lnTo>
                  <a:pt x="490981" y="71119"/>
                </a:lnTo>
                <a:lnTo>
                  <a:pt x="452754" y="44450"/>
                </a:lnTo>
                <a:lnTo>
                  <a:pt x="431291" y="33020"/>
                </a:lnTo>
                <a:close/>
              </a:path>
              <a:path w="559435" h="414020">
                <a:moveTo>
                  <a:pt x="280035" y="43179"/>
                </a:moveTo>
                <a:lnTo>
                  <a:pt x="231648" y="46989"/>
                </a:lnTo>
                <a:lnTo>
                  <a:pt x="186816" y="57150"/>
                </a:lnTo>
                <a:lnTo>
                  <a:pt x="146303" y="72389"/>
                </a:lnTo>
                <a:lnTo>
                  <a:pt x="111378" y="92709"/>
                </a:lnTo>
                <a:lnTo>
                  <a:pt x="71500" y="130809"/>
                </a:lnTo>
                <a:lnTo>
                  <a:pt x="51053" y="167639"/>
                </a:lnTo>
                <a:lnTo>
                  <a:pt x="43978" y="205739"/>
                </a:lnTo>
                <a:lnTo>
                  <a:pt x="43963" y="208280"/>
                </a:lnTo>
                <a:lnTo>
                  <a:pt x="44068" y="214630"/>
                </a:lnTo>
                <a:lnTo>
                  <a:pt x="53466" y="252730"/>
                </a:lnTo>
                <a:lnTo>
                  <a:pt x="81914" y="295909"/>
                </a:lnTo>
                <a:lnTo>
                  <a:pt x="126872" y="331469"/>
                </a:lnTo>
                <a:lnTo>
                  <a:pt x="164719" y="350519"/>
                </a:lnTo>
                <a:lnTo>
                  <a:pt x="207517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402" y="369569"/>
                </a:lnTo>
                <a:lnTo>
                  <a:pt x="327278" y="367030"/>
                </a:lnTo>
                <a:lnTo>
                  <a:pt x="350265" y="363219"/>
                </a:lnTo>
                <a:lnTo>
                  <a:pt x="363372" y="359409"/>
                </a:lnTo>
                <a:lnTo>
                  <a:pt x="278383" y="359409"/>
                </a:lnTo>
                <a:lnTo>
                  <a:pt x="231648" y="356869"/>
                </a:lnTo>
                <a:lnTo>
                  <a:pt x="188213" y="346709"/>
                </a:lnTo>
                <a:lnTo>
                  <a:pt x="149605" y="331469"/>
                </a:lnTo>
                <a:lnTo>
                  <a:pt x="116077" y="311150"/>
                </a:lnTo>
                <a:lnTo>
                  <a:pt x="78739" y="275589"/>
                </a:lnTo>
                <a:lnTo>
                  <a:pt x="58800" y="234950"/>
                </a:lnTo>
                <a:lnTo>
                  <a:pt x="54863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012" y="113030"/>
                </a:lnTo>
                <a:lnTo>
                  <a:pt x="151510" y="82550"/>
                </a:lnTo>
                <a:lnTo>
                  <a:pt x="190372" y="67309"/>
                </a:lnTo>
                <a:lnTo>
                  <a:pt x="233679" y="58420"/>
                </a:lnTo>
                <a:lnTo>
                  <a:pt x="280415" y="54610"/>
                </a:lnTo>
                <a:lnTo>
                  <a:pt x="362394" y="54610"/>
                </a:lnTo>
                <a:lnTo>
                  <a:pt x="351408" y="52070"/>
                </a:lnTo>
                <a:lnTo>
                  <a:pt x="328422" y="46989"/>
                </a:lnTo>
                <a:lnTo>
                  <a:pt x="304545" y="44450"/>
                </a:lnTo>
                <a:lnTo>
                  <a:pt x="280035" y="43179"/>
                </a:lnTo>
                <a:close/>
              </a:path>
              <a:path w="559435" h="414020">
                <a:moveTo>
                  <a:pt x="362394" y="54610"/>
                </a:moveTo>
                <a:lnTo>
                  <a:pt x="280415" y="54610"/>
                </a:lnTo>
                <a:lnTo>
                  <a:pt x="304164" y="55879"/>
                </a:lnTo>
                <a:lnTo>
                  <a:pt x="327278" y="58420"/>
                </a:lnTo>
                <a:lnTo>
                  <a:pt x="370586" y="68580"/>
                </a:lnTo>
                <a:lnTo>
                  <a:pt x="409320" y="83819"/>
                </a:lnTo>
                <a:lnTo>
                  <a:pt x="442722" y="102869"/>
                </a:lnTo>
                <a:lnTo>
                  <a:pt x="480187" y="139700"/>
                </a:lnTo>
                <a:lnTo>
                  <a:pt x="500125" y="179069"/>
                </a:lnTo>
                <a:lnTo>
                  <a:pt x="504063" y="208280"/>
                </a:lnTo>
                <a:lnTo>
                  <a:pt x="503681" y="215900"/>
                </a:lnTo>
                <a:lnTo>
                  <a:pt x="487172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553" y="346709"/>
                </a:lnTo>
                <a:lnTo>
                  <a:pt x="325247" y="356869"/>
                </a:lnTo>
                <a:lnTo>
                  <a:pt x="302260" y="359409"/>
                </a:lnTo>
                <a:lnTo>
                  <a:pt x="363372" y="359409"/>
                </a:lnTo>
                <a:lnTo>
                  <a:pt x="412623" y="341630"/>
                </a:lnTo>
                <a:lnTo>
                  <a:pt x="447420" y="321309"/>
                </a:lnTo>
                <a:lnTo>
                  <a:pt x="487425" y="284480"/>
                </a:lnTo>
                <a:lnTo>
                  <a:pt x="507873" y="247650"/>
                </a:lnTo>
                <a:lnTo>
                  <a:pt x="514985" y="208280"/>
                </a:lnTo>
                <a:lnTo>
                  <a:pt x="514857" y="199389"/>
                </a:lnTo>
                <a:lnTo>
                  <a:pt x="505460" y="161289"/>
                </a:lnTo>
                <a:lnTo>
                  <a:pt x="477012" y="118109"/>
                </a:lnTo>
                <a:lnTo>
                  <a:pt x="432053" y="82550"/>
                </a:lnTo>
                <a:lnTo>
                  <a:pt x="394207" y="64769"/>
                </a:lnTo>
                <a:lnTo>
                  <a:pt x="373379" y="57150"/>
                </a:lnTo>
                <a:lnTo>
                  <a:pt x="362394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508" y="2699004"/>
            <a:ext cx="1437132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5890" marR="130810" indent="1905" algn="ctr">
              <a:lnSpc>
                <a:spcPct val="100000"/>
              </a:lnSpc>
              <a:spcBef>
                <a:spcPts val="295"/>
              </a:spcBef>
            </a:pPr>
            <a:r>
              <a:rPr sz="1600" spc="35" dirty="0">
                <a:latin typeface="Arial"/>
                <a:cs typeface="Arial"/>
              </a:rPr>
              <a:t>Resistor  </a:t>
            </a:r>
            <a:r>
              <a:rPr sz="1600" spc="100" dirty="0">
                <a:latin typeface="Arial"/>
                <a:cs typeface="Arial"/>
              </a:rPr>
              <a:t>p</a:t>
            </a:r>
            <a:r>
              <a:rPr sz="1600" spc="110" dirty="0">
                <a:latin typeface="Arial"/>
                <a:cs typeface="Arial"/>
              </a:rPr>
              <a:t>u</a:t>
            </a:r>
            <a:r>
              <a:rPr sz="1600" spc="100" dirty="0">
                <a:latin typeface="Arial"/>
                <a:cs typeface="Arial"/>
              </a:rPr>
              <a:t>ll</a:t>
            </a:r>
            <a:r>
              <a:rPr sz="1600" spc="390" dirty="0">
                <a:latin typeface="Arial"/>
                <a:cs typeface="Arial"/>
              </a:rPr>
              <a:t>-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105" dirty="0">
                <a:latin typeface="Arial"/>
                <a:cs typeface="Arial"/>
              </a:rPr>
              <a:t>o</a:t>
            </a:r>
            <a:r>
              <a:rPr sz="1600" spc="60" dirty="0">
                <a:latin typeface="Arial"/>
                <a:cs typeface="Arial"/>
              </a:rPr>
              <a:t>w</a:t>
            </a:r>
            <a:r>
              <a:rPr sz="1600" spc="65" dirty="0">
                <a:latin typeface="Arial"/>
                <a:cs typeface="Arial"/>
              </a:rPr>
              <a:t>n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577" y="3566667"/>
            <a:ext cx="1729105" cy="228600"/>
          </a:xfrm>
          <a:custGeom>
            <a:avLst/>
            <a:gdLst/>
            <a:ahLst/>
            <a:cxnLst/>
            <a:rect l="l" t="t" r="r" b="b"/>
            <a:pathLst>
              <a:path w="1729105" h="228600">
                <a:moveTo>
                  <a:pt x="1692366" y="188964"/>
                </a:moveTo>
                <a:lnTo>
                  <a:pt x="1633220" y="215646"/>
                </a:lnTo>
                <a:lnTo>
                  <a:pt x="1630045" y="217043"/>
                </a:lnTo>
                <a:lnTo>
                  <a:pt x="1628648" y="220853"/>
                </a:lnTo>
                <a:lnTo>
                  <a:pt x="1630045" y="224028"/>
                </a:lnTo>
                <a:lnTo>
                  <a:pt x="1631569" y="227203"/>
                </a:lnTo>
                <a:lnTo>
                  <a:pt x="1635252" y="228600"/>
                </a:lnTo>
                <a:lnTo>
                  <a:pt x="1638554" y="227203"/>
                </a:lnTo>
                <a:lnTo>
                  <a:pt x="1717633" y="191389"/>
                </a:lnTo>
                <a:lnTo>
                  <a:pt x="1715643" y="191389"/>
                </a:lnTo>
                <a:lnTo>
                  <a:pt x="1692366" y="188964"/>
                </a:lnTo>
                <a:close/>
              </a:path>
              <a:path w="1729105" h="228600">
                <a:moveTo>
                  <a:pt x="1703802" y="183806"/>
                </a:moveTo>
                <a:lnTo>
                  <a:pt x="1692366" y="188964"/>
                </a:lnTo>
                <a:lnTo>
                  <a:pt x="1715643" y="191389"/>
                </a:lnTo>
                <a:lnTo>
                  <a:pt x="1715757" y="190246"/>
                </a:lnTo>
                <a:lnTo>
                  <a:pt x="1712595" y="190246"/>
                </a:lnTo>
                <a:lnTo>
                  <a:pt x="1703802" y="183806"/>
                </a:lnTo>
                <a:close/>
              </a:path>
              <a:path w="1729105" h="228600">
                <a:moveTo>
                  <a:pt x="1646047" y="125730"/>
                </a:moveTo>
                <a:lnTo>
                  <a:pt x="1642110" y="126365"/>
                </a:lnTo>
                <a:lnTo>
                  <a:pt x="1639951" y="129159"/>
                </a:lnTo>
                <a:lnTo>
                  <a:pt x="1637919" y="132080"/>
                </a:lnTo>
                <a:lnTo>
                  <a:pt x="1638554" y="136017"/>
                </a:lnTo>
                <a:lnTo>
                  <a:pt x="1693484" y="176248"/>
                </a:lnTo>
                <a:lnTo>
                  <a:pt x="1716913" y="178689"/>
                </a:lnTo>
                <a:lnTo>
                  <a:pt x="1715643" y="191389"/>
                </a:lnTo>
                <a:lnTo>
                  <a:pt x="1717633" y="191389"/>
                </a:lnTo>
                <a:lnTo>
                  <a:pt x="1728851" y="186309"/>
                </a:lnTo>
                <a:lnTo>
                  <a:pt x="1648841" y="127889"/>
                </a:lnTo>
                <a:lnTo>
                  <a:pt x="1646047" y="125730"/>
                </a:lnTo>
                <a:close/>
              </a:path>
              <a:path w="1729105" h="228600">
                <a:moveTo>
                  <a:pt x="1713738" y="179324"/>
                </a:moveTo>
                <a:lnTo>
                  <a:pt x="1703802" y="183806"/>
                </a:lnTo>
                <a:lnTo>
                  <a:pt x="1712595" y="190246"/>
                </a:lnTo>
                <a:lnTo>
                  <a:pt x="1713738" y="179324"/>
                </a:lnTo>
                <a:close/>
              </a:path>
              <a:path w="1729105" h="228600">
                <a:moveTo>
                  <a:pt x="1716849" y="179324"/>
                </a:moveTo>
                <a:lnTo>
                  <a:pt x="1713738" y="179324"/>
                </a:lnTo>
                <a:lnTo>
                  <a:pt x="1712595" y="190246"/>
                </a:lnTo>
                <a:lnTo>
                  <a:pt x="1715757" y="190246"/>
                </a:lnTo>
                <a:lnTo>
                  <a:pt x="1716849" y="179324"/>
                </a:lnTo>
                <a:close/>
              </a:path>
              <a:path w="1729105" h="228600">
                <a:moveTo>
                  <a:pt x="1270" y="0"/>
                </a:moveTo>
                <a:lnTo>
                  <a:pt x="0" y="12700"/>
                </a:lnTo>
                <a:lnTo>
                  <a:pt x="1692366" y="188964"/>
                </a:lnTo>
                <a:lnTo>
                  <a:pt x="1703802" y="183806"/>
                </a:lnTo>
                <a:lnTo>
                  <a:pt x="1693484" y="176248"/>
                </a:lnTo>
                <a:lnTo>
                  <a:pt x="1270" y="0"/>
                </a:lnTo>
                <a:close/>
              </a:path>
              <a:path w="1729105" h="228600">
                <a:moveTo>
                  <a:pt x="1693484" y="176248"/>
                </a:moveTo>
                <a:lnTo>
                  <a:pt x="1703802" y="183806"/>
                </a:lnTo>
                <a:lnTo>
                  <a:pt x="1713738" y="179324"/>
                </a:lnTo>
                <a:lnTo>
                  <a:pt x="1716849" y="179324"/>
                </a:lnTo>
                <a:lnTo>
                  <a:pt x="1716913" y="178689"/>
                </a:lnTo>
                <a:lnTo>
                  <a:pt x="1693484" y="17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62757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i="1" spc="150" dirty="0">
                <a:latin typeface="Arial"/>
                <a:cs typeface="Arial"/>
              </a:rPr>
              <a:t>pull-down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103" y="2186939"/>
            <a:ext cx="5565648" cy="444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594" y="2295486"/>
            <a:ext cx="5328538" cy="4229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401" y="6539959"/>
            <a:ext cx="4127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4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7860" y="2276868"/>
            <a:ext cx="5524499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4433" y="3546475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638" y="0"/>
                </a:moveTo>
                <a:lnTo>
                  <a:pt x="223774" y="3810"/>
                </a:lnTo>
                <a:lnTo>
                  <a:pt x="172465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859" y="124459"/>
                </a:lnTo>
                <a:lnTo>
                  <a:pt x="6095" y="163830"/>
                </a:lnTo>
                <a:lnTo>
                  <a:pt x="0" y="208280"/>
                </a:lnTo>
                <a:lnTo>
                  <a:pt x="507" y="219709"/>
                </a:lnTo>
                <a:lnTo>
                  <a:pt x="9905" y="262889"/>
                </a:lnTo>
                <a:lnTo>
                  <a:pt x="36956" y="311150"/>
                </a:lnTo>
                <a:lnTo>
                  <a:pt x="68071" y="342900"/>
                </a:lnTo>
                <a:lnTo>
                  <a:pt x="106299" y="370839"/>
                </a:lnTo>
                <a:lnTo>
                  <a:pt x="150367" y="391159"/>
                </a:lnTo>
                <a:lnTo>
                  <a:pt x="199643" y="406400"/>
                </a:lnTo>
                <a:lnTo>
                  <a:pt x="252729" y="414019"/>
                </a:lnTo>
                <a:lnTo>
                  <a:pt x="308228" y="414019"/>
                </a:lnTo>
                <a:lnTo>
                  <a:pt x="361441" y="406400"/>
                </a:lnTo>
                <a:lnTo>
                  <a:pt x="386714" y="398780"/>
                </a:lnTo>
                <a:lnTo>
                  <a:pt x="410717" y="391159"/>
                </a:lnTo>
                <a:lnTo>
                  <a:pt x="430609" y="382269"/>
                </a:lnTo>
                <a:lnTo>
                  <a:pt x="279400" y="382269"/>
                </a:lnTo>
                <a:lnTo>
                  <a:pt x="254000" y="381000"/>
                </a:lnTo>
                <a:lnTo>
                  <a:pt x="182879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421" y="303530"/>
                </a:lnTo>
                <a:lnTo>
                  <a:pt x="43814" y="257809"/>
                </a:lnTo>
                <a:lnTo>
                  <a:pt x="37972" y="241300"/>
                </a:lnTo>
                <a:lnTo>
                  <a:pt x="35687" y="233680"/>
                </a:lnTo>
                <a:lnTo>
                  <a:pt x="34289" y="224789"/>
                </a:lnTo>
                <a:lnTo>
                  <a:pt x="33274" y="215900"/>
                </a:lnTo>
                <a:lnTo>
                  <a:pt x="33056" y="208280"/>
                </a:lnTo>
                <a:lnTo>
                  <a:pt x="33056" y="205739"/>
                </a:lnTo>
                <a:lnTo>
                  <a:pt x="40639" y="163830"/>
                </a:lnTo>
                <a:lnTo>
                  <a:pt x="62483" y="124459"/>
                </a:lnTo>
                <a:lnTo>
                  <a:pt x="88900" y="96519"/>
                </a:lnTo>
                <a:lnTo>
                  <a:pt x="122300" y="72389"/>
                </a:lnTo>
                <a:lnTo>
                  <a:pt x="161543" y="53339"/>
                </a:lnTo>
                <a:lnTo>
                  <a:pt x="205993" y="40639"/>
                </a:lnTo>
                <a:lnTo>
                  <a:pt x="254380" y="33020"/>
                </a:lnTo>
                <a:lnTo>
                  <a:pt x="431418" y="33020"/>
                </a:lnTo>
                <a:lnTo>
                  <a:pt x="408558" y="22860"/>
                </a:lnTo>
                <a:lnTo>
                  <a:pt x="384682" y="15239"/>
                </a:lnTo>
                <a:lnTo>
                  <a:pt x="359537" y="8889"/>
                </a:lnTo>
                <a:lnTo>
                  <a:pt x="333247" y="3810"/>
                </a:lnTo>
                <a:lnTo>
                  <a:pt x="306324" y="1270"/>
                </a:lnTo>
                <a:lnTo>
                  <a:pt x="278638" y="0"/>
                </a:lnTo>
                <a:close/>
              </a:path>
              <a:path w="559435" h="414020">
                <a:moveTo>
                  <a:pt x="431418" y="33020"/>
                </a:moveTo>
                <a:lnTo>
                  <a:pt x="279780" y="33020"/>
                </a:lnTo>
                <a:lnTo>
                  <a:pt x="305053" y="34289"/>
                </a:lnTo>
                <a:lnTo>
                  <a:pt x="329691" y="36829"/>
                </a:lnTo>
                <a:lnTo>
                  <a:pt x="376300" y="46989"/>
                </a:lnTo>
                <a:lnTo>
                  <a:pt x="418211" y="63500"/>
                </a:lnTo>
                <a:lnTo>
                  <a:pt x="454787" y="85089"/>
                </a:lnTo>
                <a:lnTo>
                  <a:pt x="484758" y="110489"/>
                </a:lnTo>
                <a:lnTo>
                  <a:pt x="515365" y="156209"/>
                </a:lnTo>
                <a:lnTo>
                  <a:pt x="525779" y="198119"/>
                </a:lnTo>
                <a:lnTo>
                  <a:pt x="525997" y="205739"/>
                </a:lnTo>
                <a:lnTo>
                  <a:pt x="525997" y="208280"/>
                </a:lnTo>
                <a:lnTo>
                  <a:pt x="518413" y="250189"/>
                </a:lnTo>
                <a:lnTo>
                  <a:pt x="496696" y="289559"/>
                </a:lnTo>
                <a:lnTo>
                  <a:pt x="470280" y="317500"/>
                </a:lnTo>
                <a:lnTo>
                  <a:pt x="436879" y="341630"/>
                </a:lnTo>
                <a:lnTo>
                  <a:pt x="397509" y="360680"/>
                </a:lnTo>
                <a:lnTo>
                  <a:pt x="353187" y="373380"/>
                </a:lnTo>
                <a:lnTo>
                  <a:pt x="304672" y="381000"/>
                </a:lnTo>
                <a:lnTo>
                  <a:pt x="279400" y="382269"/>
                </a:lnTo>
                <a:lnTo>
                  <a:pt x="430609" y="382269"/>
                </a:lnTo>
                <a:lnTo>
                  <a:pt x="474852" y="355600"/>
                </a:lnTo>
                <a:lnTo>
                  <a:pt x="509524" y="325119"/>
                </a:lnTo>
                <a:lnTo>
                  <a:pt x="536320" y="289559"/>
                </a:lnTo>
                <a:lnTo>
                  <a:pt x="553084" y="250189"/>
                </a:lnTo>
                <a:lnTo>
                  <a:pt x="559053" y="205739"/>
                </a:lnTo>
                <a:lnTo>
                  <a:pt x="558672" y="194309"/>
                </a:lnTo>
                <a:lnTo>
                  <a:pt x="549275" y="152400"/>
                </a:lnTo>
                <a:lnTo>
                  <a:pt x="522096" y="102869"/>
                </a:lnTo>
                <a:lnTo>
                  <a:pt x="490981" y="71119"/>
                </a:lnTo>
                <a:lnTo>
                  <a:pt x="452881" y="44450"/>
                </a:lnTo>
                <a:lnTo>
                  <a:pt x="431418" y="33020"/>
                </a:lnTo>
                <a:close/>
              </a:path>
              <a:path w="559435" h="414020">
                <a:moveTo>
                  <a:pt x="280162" y="43179"/>
                </a:moveTo>
                <a:lnTo>
                  <a:pt x="231775" y="46989"/>
                </a:lnTo>
                <a:lnTo>
                  <a:pt x="186816" y="57150"/>
                </a:lnTo>
                <a:lnTo>
                  <a:pt x="146430" y="72389"/>
                </a:lnTo>
                <a:lnTo>
                  <a:pt x="111505" y="92709"/>
                </a:lnTo>
                <a:lnTo>
                  <a:pt x="71627" y="130809"/>
                </a:lnTo>
                <a:lnTo>
                  <a:pt x="51180" y="167639"/>
                </a:lnTo>
                <a:lnTo>
                  <a:pt x="44195" y="214630"/>
                </a:lnTo>
                <a:lnTo>
                  <a:pt x="45084" y="223519"/>
                </a:lnTo>
                <a:lnTo>
                  <a:pt x="61087" y="267969"/>
                </a:lnTo>
                <a:lnTo>
                  <a:pt x="95250" y="308609"/>
                </a:lnTo>
                <a:lnTo>
                  <a:pt x="127000" y="331469"/>
                </a:lnTo>
                <a:lnTo>
                  <a:pt x="164718" y="350519"/>
                </a:lnTo>
                <a:lnTo>
                  <a:pt x="207644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529" y="369569"/>
                </a:lnTo>
                <a:lnTo>
                  <a:pt x="327278" y="367030"/>
                </a:lnTo>
                <a:lnTo>
                  <a:pt x="350392" y="363219"/>
                </a:lnTo>
                <a:lnTo>
                  <a:pt x="363499" y="359409"/>
                </a:lnTo>
                <a:lnTo>
                  <a:pt x="278511" y="359409"/>
                </a:lnTo>
                <a:lnTo>
                  <a:pt x="231775" y="356869"/>
                </a:lnTo>
                <a:lnTo>
                  <a:pt x="188340" y="346709"/>
                </a:lnTo>
                <a:lnTo>
                  <a:pt x="149605" y="331469"/>
                </a:lnTo>
                <a:lnTo>
                  <a:pt x="116204" y="311150"/>
                </a:lnTo>
                <a:lnTo>
                  <a:pt x="78866" y="275589"/>
                </a:lnTo>
                <a:lnTo>
                  <a:pt x="58927" y="234950"/>
                </a:lnTo>
                <a:lnTo>
                  <a:pt x="54990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139" y="113030"/>
                </a:lnTo>
                <a:lnTo>
                  <a:pt x="151637" y="82550"/>
                </a:lnTo>
                <a:lnTo>
                  <a:pt x="190372" y="67309"/>
                </a:lnTo>
                <a:lnTo>
                  <a:pt x="233806" y="58420"/>
                </a:lnTo>
                <a:lnTo>
                  <a:pt x="280415" y="54610"/>
                </a:lnTo>
                <a:lnTo>
                  <a:pt x="362521" y="54610"/>
                </a:lnTo>
                <a:lnTo>
                  <a:pt x="351536" y="52070"/>
                </a:lnTo>
                <a:lnTo>
                  <a:pt x="328549" y="46989"/>
                </a:lnTo>
                <a:lnTo>
                  <a:pt x="304672" y="44450"/>
                </a:lnTo>
                <a:lnTo>
                  <a:pt x="280162" y="43179"/>
                </a:lnTo>
                <a:close/>
              </a:path>
              <a:path w="559435" h="414020">
                <a:moveTo>
                  <a:pt x="362521" y="54610"/>
                </a:moveTo>
                <a:lnTo>
                  <a:pt x="280415" y="54610"/>
                </a:lnTo>
                <a:lnTo>
                  <a:pt x="304291" y="55879"/>
                </a:lnTo>
                <a:lnTo>
                  <a:pt x="327405" y="58420"/>
                </a:lnTo>
                <a:lnTo>
                  <a:pt x="370713" y="68580"/>
                </a:lnTo>
                <a:lnTo>
                  <a:pt x="409447" y="83819"/>
                </a:lnTo>
                <a:lnTo>
                  <a:pt x="442849" y="102869"/>
                </a:lnTo>
                <a:lnTo>
                  <a:pt x="480313" y="139700"/>
                </a:lnTo>
                <a:lnTo>
                  <a:pt x="500252" y="179069"/>
                </a:lnTo>
                <a:lnTo>
                  <a:pt x="504063" y="208280"/>
                </a:lnTo>
                <a:lnTo>
                  <a:pt x="503808" y="215900"/>
                </a:lnTo>
                <a:lnTo>
                  <a:pt x="487299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680" y="346709"/>
                </a:lnTo>
                <a:lnTo>
                  <a:pt x="325374" y="356869"/>
                </a:lnTo>
                <a:lnTo>
                  <a:pt x="302387" y="359409"/>
                </a:lnTo>
                <a:lnTo>
                  <a:pt x="363499" y="359409"/>
                </a:lnTo>
                <a:lnTo>
                  <a:pt x="412622" y="341630"/>
                </a:lnTo>
                <a:lnTo>
                  <a:pt x="447547" y="321309"/>
                </a:lnTo>
                <a:lnTo>
                  <a:pt x="487552" y="284480"/>
                </a:lnTo>
                <a:lnTo>
                  <a:pt x="508000" y="247650"/>
                </a:lnTo>
                <a:lnTo>
                  <a:pt x="515112" y="208280"/>
                </a:lnTo>
                <a:lnTo>
                  <a:pt x="514857" y="199389"/>
                </a:lnTo>
                <a:lnTo>
                  <a:pt x="505587" y="161289"/>
                </a:lnTo>
                <a:lnTo>
                  <a:pt x="477138" y="118109"/>
                </a:lnTo>
                <a:lnTo>
                  <a:pt x="432053" y="82550"/>
                </a:lnTo>
                <a:lnTo>
                  <a:pt x="394334" y="64769"/>
                </a:lnTo>
                <a:lnTo>
                  <a:pt x="373506" y="57150"/>
                </a:lnTo>
                <a:lnTo>
                  <a:pt x="362521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19" y="2688335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" y="2699004"/>
            <a:ext cx="1205483" cy="102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106" y="2708922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106" y="2708922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52729" marR="245745" algn="ctr">
              <a:lnSpc>
                <a:spcPct val="100000"/>
              </a:lnSpc>
              <a:spcBef>
                <a:spcPts val="295"/>
              </a:spcBef>
            </a:pPr>
            <a:r>
              <a:rPr sz="1600" spc="-15" dirty="0">
                <a:latin typeface="Arial"/>
                <a:cs typeface="Arial"/>
              </a:rPr>
              <a:t>Resi</a:t>
            </a:r>
            <a:r>
              <a:rPr sz="1600" spc="80" dirty="0">
                <a:latin typeface="Arial"/>
                <a:cs typeface="Arial"/>
              </a:rPr>
              <a:t>stor  </a:t>
            </a:r>
            <a:r>
              <a:rPr sz="1600" spc="145" dirty="0">
                <a:latin typeface="Arial"/>
                <a:cs typeface="Arial"/>
              </a:rPr>
              <a:t>pull-up 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10k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2705" y="3566667"/>
            <a:ext cx="2169160" cy="230504"/>
          </a:xfrm>
          <a:custGeom>
            <a:avLst/>
            <a:gdLst/>
            <a:ahLst/>
            <a:cxnLst/>
            <a:rect l="l" t="t" r="r" b="b"/>
            <a:pathLst>
              <a:path w="2169160" h="230504">
                <a:moveTo>
                  <a:pt x="2132694" y="189702"/>
                </a:moveTo>
                <a:lnTo>
                  <a:pt x="2071116" y="219075"/>
                </a:lnTo>
                <a:lnTo>
                  <a:pt x="2069845" y="222885"/>
                </a:lnTo>
                <a:lnTo>
                  <a:pt x="2071243" y="226060"/>
                </a:lnTo>
                <a:lnTo>
                  <a:pt x="2072767" y="229235"/>
                </a:lnTo>
                <a:lnTo>
                  <a:pt x="2076577" y="230505"/>
                </a:lnTo>
                <a:lnTo>
                  <a:pt x="2079752" y="229108"/>
                </a:lnTo>
                <a:lnTo>
                  <a:pt x="2158017" y="191643"/>
                </a:lnTo>
                <a:lnTo>
                  <a:pt x="2156079" y="191643"/>
                </a:lnTo>
                <a:lnTo>
                  <a:pt x="2132694" y="189702"/>
                </a:lnTo>
                <a:close/>
              </a:path>
              <a:path w="2169160" h="230504">
                <a:moveTo>
                  <a:pt x="2144106" y="184258"/>
                </a:moveTo>
                <a:lnTo>
                  <a:pt x="2132694" y="189702"/>
                </a:lnTo>
                <a:lnTo>
                  <a:pt x="2156079" y="191643"/>
                </a:lnTo>
                <a:lnTo>
                  <a:pt x="2156181" y="190500"/>
                </a:lnTo>
                <a:lnTo>
                  <a:pt x="2153031" y="190500"/>
                </a:lnTo>
                <a:lnTo>
                  <a:pt x="2144106" y="184258"/>
                </a:lnTo>
                <a:close/>
              </a:path>
              <a:path w="2169160" h="230504">
                <a:moveTo>
                  <a:pt x="2085212" y="127508"/>
                </a:moveTo>
                <a:lnTo>
                  <a:pt x="2081148" y="128270"/>
                </a:lnTo>
                <a:lnTo>
                  <a:pt x="2079244" y="131064"/>
                </a:lnTo>
                <a:lnTo>
                  <a:pt x="2077211" y="133985"/>
                </a:lnTo>
                <a:lnTo>
                  <a:pt x="2077846" y="137922"/>
                </a:lnTo>
                <a:lnTo>
                  <a:pt x="2133715" y="176992"/>
                </a:lnTo>
                <a:lnTo>
                  <a:pt x="2157222" y="178943"/>
                </a:lnTo>
                <a:lnTo>
                  <a:pt x="2156079" y="191643"/>
                </a:lnTo>
                <a:lnTo>
                  <a:pt x="2158017" y="191643"/>
                </a:lnTo>
                <a:lnTo>
                  <a:pt x="2169160" y="186309"/>
                </a:lnTo>
                <a:lnTo>
                  <a:pt x="2088007" y="129540"/>
                </a:lnTo>
                <a:lnTo>
                  <a:pt x="2085212" y="127508"/>
                </a:lnTo>
                <a:close/>
              </a:path>
              <a:path w="2169160" h="230504">
                <a:moveTo>
                  <a:pt x="2153920" y="179578"/>
                </a:moveTo>
                <a:lnTo>
                  <a:pt x="2144106" y="184258"/>
                </a:lnTo>
                <a:lnTo>
                  <a:pt x="2153031" y="190500"/>
                </a:lnTo>
                <a:lnTo>
                  <a:pt x="2153920" y="179578"/>
                </a:lnTo>
                <a:close/>
              </a:path>
              <a:path w="2169160" h="230504">
                <a:moveTo>
                  <a:pt x="2157164" y="179578"/>
                </a:moveTo>
                <a:lnTo>
                  <a:pt x="2153920" y="179578"/>
                </a:lnTo>
                <a:lnTo>
                  <a:pt x="2153031" y="190500"/>
                </a:lnTo>
                <a:lnTo>
                  <a:pt x="2156181" y="190500"/>
                </a:lnTo>
                <a:lnTo>
                  <a:pt x="2157164" y="179578"/>
                </a:lnTo>
                <a:close/>
              </a:path>
              <a:path w="2169160" h="230504">
                <a:moveTo>
                  <a:pt x="1015" y="0"/>
                </a:moveTo>
                <a:lnTo>
                  <a:pt x="0" y="12700"/>
                </a:lnTo>
                <a:lnTo>
                  <a:pt x="2132694" y="189702"/>
                </a:lnTo>
                <a:lnTo>
                  <a:pt x="2144106" y="184258"/>
                </a:lnTo>
                <a:lnTo>
                  <a:pt x="2133715" y="176992"/>
                </a:lnTo>
                <a:lnTo>
                  <a:pt x="1015" y="0"/>
                </a:lnTo>
                <a:close/>
              </a:path>
              <a:path w="2169160" h="230504">
                <a:moveTo>
                  <a:pt x="2133715" y="176992"/>
                </a:moveTo>
                <a:lnTo>
                  <a:pt x="2144106" y="184258"/>
                </a:lnTo>
                <a:lnTo>
                  <a:pt x="2153920" y="179578"/>
                </a:lnTo>
                <a:lnTo>
                  <a:pt x="2157164" y="179578"/>
                </a:lnTo>
                <a:lnTo>
                  <a:pt x="2157222" y="178943"/>
                </a:lnTo>
                <a:lnTo>
                  <a:pt x="2133715" y="17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436" y="1881886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45" dirty="0">
                <a:latin typeface="Arial"/>
                <a:cs typeface="Arial"/>
              </a:rPr>
              <a:t>Ligação </a:t>
            </a:r>
            <a:r>
              <a:rPr sz="2000" spc="60" dirty="0">
                <a:latin typeface="Arial"/>
                <a:cs typeface="Arial"/>
              </a:rPr>
              <a:t>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protoboard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5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58540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195" dirty="0">
                <a:solidFill>
                  <a:srgbClr val="000000"/>
                </a:solidFill>
              </a:rPr>
              <a:t>um </a:t>
            </a:r>
            <a:r>
              <a:rPr sz="2400" spc="130" dirty="0">
                <a:solidFill>
                  <a:srgbClr val="000000"/>
                </a:solidFill>
              </a:rPr>
              <a:t>botão com </a:t>
            </a:r>
            <a:r>
              <a:rPr sz="2400" spc="110" dirty="0">
                <a:solidFill>
                  <a:srgbClr val="000000"/>
                </a:solidFill>
              </a:rPr>
              <a:t>resistor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i="1" spc="175" dirty="0">
                <a:latin typeface="Arial"/>
                <a:cs typeface="Arial"/>
              </a:rPr>
              <a:t>pull-up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1881886"/>
            <a:ext cx="143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/>
                <a:cs typeface="Arial"/>
              </a:rPr>
              <a:t>P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95" dirty="0">
                <a:latin typeface="Arial"/>
                <a:cs typeface="Arial"/>
              </a:rPr>
              <a:t>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2168651"/>
            <a:ext cx="5713476" cy="441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627" y="2276843"/>
            <a:ext cx="5472557" cy="4197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6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33829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700" b="1" spc="1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700" b="1" spc="114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700" b="1" spc="-1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682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2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718185" algn="l"/>
                <a:tab pos="2099310" algn="l"/>
                <a:tab pos="3275329" algn="l"/>
                <a:tab pos="4911090" algn="l"/>
                <a:tab pos="6228080" algn="l"/>
              </a:tabLst>
            </a:pPr>
            <a:r>
              <a:rPr sz="2300" b="0" dirty="0">
                <a:latin typeface="Arial"/>
                <a:cs typeface="Arial"/>
              </a:rPr>
              <a:t>O	</a:t>
            </a:r>
            <a:r>
              <a:rPr sz="2300" b="0" spc="135" dirty="0">
                <a:latin typeface="Arial"/>
                <a:cs typeface="Arial"/>
              </a:rPr>
              <a:t>Ard</a:t>
            </a:r>
            <a:r>
              <a:rPr sz="2300" b="0" spc="130" dirty="0">
                <a:latin typeface="Arial"/>
                <a:cs typeface="Arial"/>
              </a:rPr>
              <a:t>u</a:t>
            </a:r>
            <a:r>
              <a:rPr sz="2300" b="0" spc="80" dirty="0">
                <a:latin typeface="Arial"/>
                <a:cs typeface="Arial"/>
              </a:rPr>
              <a:t>i</a:t>
            </a:r>
            <a:r>
              <a:rPr sz="2300" b="0" spc="204" dirty="0">
                <a:latin typeface="Arial"/>
                <a:cs typeface="Arial"/>
              </a:rPr>
              <a:t>n</a:t>
            </a:r>
            <a:r>
              <a:rPr sz="2300" b="0" spc="135" dirty="0">
                <a:latin typeface="Arial"/>
                <a:cs typeface="Arial"/>
              </a:rPr>
              <a:t>o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5" dirty="0">
                <a:latin typeface="Arial"/>
                <a:cs typeface="Arial"/>
              </a:rPr>
              <a:t>poss</a:t>
            </a:r>
            <a:r>
              <a:rPr sz="2300" b="0" spc="90" dirty="0">
                <a:latin typeface="Arial"/>
                <a:cs typeface="Arial"/>
              </a:rPr>
              <a:t>u</a:t>
            </a:r>
            <a:r>
              <a:rPr sz="2300" b="0" spc="155" dirty="0">
                <a:latin typeface="Arial"/>
                <a:cs typeface="Arial"/>
              </a:rPr>
              <a:t>i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300" b="0" spc="90" dirty="0">
                <a:latin typeface="Arial"/>
                <a:cs typeface="Arial"/>
              </a:rPr>
              <a:t>resistor</a:t>
            </a:r>
            <a:r>
              <a:rPr sz="2300" b="0" spc="114" dirty="0">
                <a:latin typeface="Arial"/>
                <a:cs typeface="Arial"/>
              </a:rPr>
              <a:t>e</a:t>
            </a:r>
            <a:r>
              <a:rPr sz="2300" b="0" spc="20" dirty="0">
                <a:latin typeface="Arial"/>
                <a:cs typeface="Arial"/>
              </a:rPr>
              <a:t>s</a:t>
            </a:r>
            <a:r>
              <a:rPr sz="2300" b="0" dirty="0">
                <a:latin typeface="Arial"/>
                <a:cs typeface="Arial"/>
              </a:rPr>
              <a:t>	</a:t>
            </a:r>
            <a:r>
              <a:rPr sz="2400" b="0" i="1" spc="130" dirty="0">
                <a:solidFill>
                  <a:srgbClr val="FF0000"/>
                </a:solidFill>
                <a:latin typeface="Arial"/>
                <a:cs typeface="Arial"/>
              </a:rPr>
              <a:t>pul</a:t>
            </a:r>
            <a:r>
              <a:rPr sz="2400" b="0" i="1" spc="5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0" i="1" spc="5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0" i="1" spc="1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0" i="1" spc="10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0" i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300" b="0" spc="55" dirty="0">
                <a:latin typeface="Arial"/>
                <a:cs typeface="Arial"/>
              </a:rPr>
              <a:t>nas</a:t>
            </a:r>
            <a:endParaRPr sz="2300">
              <a:latin typeface="Arial"/>
              <a:cs typeface="Arial"/>
            </a:endParaRPr>
          </a:p>
          <a:p>
            <a:pPr marL="241300">
              <a:lnSpc>
                <a:spcPts val="2575"/>
              </a:lnSpc>
            </a:pPr>
            <a:r>
              <a:rPr sz="2300" b="0" spc="114" dirty="0">
                <a:latin typeface="Arial"/>
                <a:cs typeface="Arial"/>
              </a:rPr>
              <a:t>portas</a:t>
            </a:r>
            <a:r>
              <a:rPr sz="2300" b="0" spc="65" dirty="0">
                <a:latin typeface="Arial"/>
                <a:cs typeface="Arial"/>
              </a:rPr>
              <a:t> </a:t>
            </a:r>
            <a:r>
              <a:rPr sz="2300" b="0" spc="120" dirty="0">
                <a:latin typeface="Arial"/>
                <a:cs typeface="Arial"/>
              </a:rPr>
              <a:t>digitais.</a:t>
            </a:r>
            <a:endParaRPr sz="2300">
              <a:latin typeface="Arial"/>
              <a:cs typeface="Arial"/>
            </a:endParaRPr>
          </a:p>
          <a:p>
            <a:pPr marL="241300" marR="5080" indent="-228600" algn="just">
              <a:lnSpc>
                <a:spcPts val="248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90" dirty="0">
                <a:solidFill>
                  <a:srgbClr val="FF0000"/>
                </a:solidFill>
                <a:latin typeface="Arial"/>
                <a:cs typeface="Arial"/>
              </a:rPr>
              <a:t>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65" dirty="0">
                <a:solidFill>
                  <a:srgbClr val="FF0000"/>
                </a:solidFill>
                <a:latin typeface="Arial"/>
                <a:cs typeface="Arial"/>
              </a:rPr>
              <a:t>defini-la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300" b="0" spc="95" dirty="0">
                <a:solidFill>
                  <a:srgbClr val="FF0000"/>
                </a:solidFill>
                <a:latin typeface="Arial"/>
                <a:cs typeface="Arial"/>
              </a:rPr>
              <a:t>entrada </a:t>
            </a:r>
            <a:r>
              <a:rPr sz="2300" b="0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65" dirty="0">
                <a:solidFill>
                  <a:srgbClr val="FF0000"/>
                </a:solidFill>
                <a:latin typeface="Arial"/>
                <a:cs typeface="Arial"/>
              </a:rPr>
              <a:t>nível </a:t>
            </a:r>
            <a:r>
              <a:rPr sz="2300" b="0" spc="125" dirty="0">
                <a:solidFill>
                  <a:srgbClr val="FF0000"/>
                </a:solidFill>
                <a:latin typeface="Arial"/>
                <a:cs typeface="Arial"/>
              </a:rPr>
              <a:t>alto </a:t>
            </a:r>
            <a:r>
              <a:rPr sz="2300" b="0" spc="-20" dirty="0">
                <a:solidFill>
                  <a:srgbClr val="FF0000"/>
                </a:solidFill>
                <a:latin typeface="Arial"/>
                <a:cs typeface="Arial"/>
              </a:rPr>
              <a:t>(HIGH) </a:t>
            </a:r>
            <a:r>
              <a:rPr sz="2300" b="0" spc="65" dirty="0">
                <a:latin typeface="Arial"/>
                <a:cs typeface="Arial"/>
              </a:rPr>
              <a:t>na </a:t>
            </a:r>
            <a:r>
              <a:rPr sz="2300" b="0" spc="100" dirty="0">
                <a:latin typeface="Arial"/>
                <a:cs typeface="Arial"/>
              </a:rPr>
              <a:t>função  </a:t>
            </a:r>
            <a:r>
              <a:rPr sz="2400" b="0" i="1" spc="35" dirty="0">
                <a:latin typeface="Arial"/>
                <a:cs typeface="Arial"/>
              </a:rPr>
              <a:t>setup()</a:t>
            </a:r>
            <a:r>
              <a:rPr sz="2300" b="0" spc="35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85" dirty="0">
                <a:solidFill>
                  <a:srgbClr val="FF0000"/>
                </a:solidFill>
                <a:latin typeface="Arial"/>
                <a:cs typeface="Arial"/>
              </a:rPr>
              <a:t>pinMode</a:t>
            </a:r>
            <a:r>
              <a:rPr sz="2200" i="1" spc="85" dirty="0">
                <a:latin typeface="Arial"/>
                <a:cs typeface="Arial"/>
              </a:rPr>
              <a:t>(pin,</a:t>
            </a:r>
            <a:r>
              <a:rPr sz="2200" i="1" spc="60" dirty="0">
                <a:latin typeface="Arial"/>
                <a:cs typeface="Arial"/>
              </a:rPr>
              <a:t> </a:t>
            </a:r>
            <a:r>
              <a:rPr sz="2200" i="1" spc="-95" dirty="0">
                <a:latin typeface="Arial"/>
                <a:cs typeface="Arial"/>
              </a:rPr>
              <a:t>INPUT)</a:t>
            </a:r>
            <a:endParaRPr sz="2200">
              <a:latin typeface="Arial"/>
              <a:cs typeface="Arial"/>
            </a:endParaRPr>
          </a:p>
          <a:p>
            <a:pPr marL="478790" lvl="1" indent="-228600">
              <a:lnSpc>
                <a:spcPts val="2580"/>
              </a:lnSpc>
              <a:spcBef>
                <a:spcPts val="40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5" dirty="0">
                <a:latin typeface="Arial"/>
                <a:cs typeface="Arial"/>
              </a:rPr>
              <a:t> </a:t>
            </a:r>
            <a:r>
              <a:rPr sz="2200" i="1" spc="-65" dirty="0">
                <a:latin typeface="Arial"/>
                <a:cs typeface="Arial"/>
              </a:rPr>
              <a:t>HIGH</a:t>
            </a:r>
            <a:r>
              <a:rPr sz="2100" spc="-6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241300" marR="5715" indent="-228600" algn="just">
              <a:lnSpc>
                <a:spcPts val="2480"/>
              </a:lnSpc>
              <a:spcBef>
                <a:spcPts val="35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b="0" spc="-25" dirty="0">
                <a:latin typeface="Arial"/>
                <a:cs typeface="Arial"/>
              </a:rPr>
              <a:t>Para </a:t>
            </a:r>
            <a:r>
              <a:rPr sz="2300" b="0" spc="80" dirty="0">
                <a:solidFill>
                  <a:srgbClr val="FF0000"/>
                </a:solidFill>
                <a:latin typeface="Arial"/>
                <a:cs typeface="Arial"/>
              </a:rPr>
              <a:t>desativar </a:t>
            </a:r>
            <a:r>
              <a:rPr sz="2300" b="0" spc="80" dirty="0">
                <a:latin typeface="Arial"/>
                <a:cs typeface="Arial"/>
              </a:rPr>
              <a:t>os </a:t>
            </a:r>
            <a:r>
              <a:rPr sz="2300" b="0" spc="90" dirty="0">
                <a:latin typeface="Arial"/>
                <a:cs typeface="Arial"/>
              </a:rPr>
              <a:t>resistores </a:t>
            </a:r>
            <a:r>
              <a:rPr sz="2400" b="0" i="1" spc="165" dirty="0">
                <a:solidFill>
                  <a:srgbClr val="FF0000"/>
                </a:solidFill>
                <a:latin typeface="Arial"/>
                <a:cs typeface="Arial"/>
              </a:rPr>
              <a:t>pull-up </a:t>
            </a:r>
            <a:r>
              <a:rPr sz="2300" b="0" spc="85" dirty="0">
                <a:latin typeface="Arial"/>
                <a:cs typeface="Arial"/>
              </a:rPr>
              <a:t>de </a:t>
            </a:r>
            <a:r>
              <a:rPr sz="2300" b="0" spc="120" dirty="0">
                <a:latin typeface="Arial"/>
                <a:cs typeface="Arial"/>
              </a:rPr>
              <a:t>uma  </a:t>
            </a:r>
            <a:r>
              <a:rPr sz="2300" b="0" spc="135" dirty="0">
                <a:latin typeface="Arial"/>
                <a:cs typeface="Arial"/>
              </a:rPr>
              <a:t>porta </a:t>
            </a:r>
            <a:r>
              <a:rPr sz="2300" b="0" spc="140" dirty="0">
                <a:latin typeface="Arial"/>
                <a:cs typeface="Arial"/>
              </a:rPr>
              <a:t>digital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basta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colocá-la </a:t>
            </a:r>
            <a:r>
              <a:rPr sz="2300" b="0" spc="114" dirty="0">
                <a:solidFill>
                  <a:srgbClr val="FF0000"/>
                </a:solidFill>
                <a:latin typeface="Arial"/>
                <a:cs typeface="Arial"/>
              </a:rPr>
              <a:t>em </a:t>
            </a:r>
            <a:r>
              <a:rPr sz="2300" b="0" spc="75" dirty="0">
                <a:solidFill>
                  <a:srgbClr val="FF0000"/>
                </a:solidFill>
                <a:latin typeface="Arial"/>
                <a:cs typeface="Arial"/>
              </a:rPr>
              <a:t>nível</a:t>
            </a:r>
            <a:r>
              <a:rPr sz="2300" b="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b="0" spc="130" dirty="0">
                <a:solidFill>
                  <a:srgbClr val="FF0000"/>
                </a:solidFill>
                <a:latin typeface="Arial"/>
                <a:cs typeface="Arial"/>
              </a:rPr>
              <a:t>baixo</a:t>
            </a:r>
            <a:r>
              <a:rPr sz="2300" b="0" spc="13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478790" lvl="1" indent="-228600">
              <a:lnSpc>
                <a:spcPct val="100000"/>
              </a:lnSpc>
              <a:spcBef>
                <a:spcPts val="35"/>
              </a:spcBef>
              <a:buClr>
                <a:srgbClr val="DA1F28"/>
              </a:buClr>
              <a:buChar char=""/>
              <a:tabLst>
                <a:tab pos="478790" algn="l"/>
                <a:tab pos="479425" algn="l"/>
              </a:tabLst>
            </a:pPr>
            <a:r>
              <a:rPr sz="2100" spc="90" dirty="0">
                <a:solidFill>
                  <a:srgbClr val="FF0000"/>
                </a:solidFill>
                <a:latin typeface="Arial"/>
                <a:cs typeface="Arial"/>
              </a:rPr>
              <a:t>digitalWrite</a:t>
            </a:r>
            <a:r>
              <a:rPr sz="2100" spc="90" dirty="0">
                <a:latin typeface="Arial"/>
                <a:cs typeface="Arial"/>
              </a:rPr>
              <a:t>(</a:t>
            </a:r>
            <a:r>
              <a:rPr sz="2200" i="1" spc="90" dirty="0">
                <a:latin typeface="Arial"/>
                <a:cs typeface="Arial"/>
              </a:rPr>
              <a:t>pin,</a:t>
            </a:r>
            <a:r>
              <a:rPr sz="2200" i="1" spc="70" dirty="0">
                <a:latin typeface="Arial"/>
                <a:cs typeface="Arial"/>
              </a:rPr>
              <a:t> </a:t>
            </a:r>
            <a:r>
              <a:rPr sz="2200" i="1" spc="-125" dirty="0">
                <a:latin typeface="Arial"/>
                <a:cs typeface="Arial"/>
              </a:rPr>
              <a:t>LOW</a:t>
            </a:r>
            <a:r>
              <a:rPr sz="2100" spc="-125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2140" y="6550335"/>
            <a:ext cx="283095" cy="1919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7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34310" y="2732443"/>
            <a:ext cx="3819525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10600" y="6539959"/>
            <a:ext cx="336551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8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53921"/>
            <a:ext cx="7016750" cy="773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5080" indent="-256540">
              <a:lnSpc>
                <a:spcPts val="2880"/>
              </a:lnSpc>
              <a:spcBef>
                <a:spcPts val="325"/>
              </a:spcBef>
              <a:tabLst>
                <a:tab pos="268605" algn="l"/>
                <a:tab pos="1777364" algn="l"/>
                <a:tab pos="2166620" algn="l"/>
                <a:tab pos="3490595" algn="l"/>
                <a:tab pos="4809490" algn="l"/>
                <a:tab pos="5371465" algn="l"/>
                <a:tab pos="621601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110" dirty="0">
                <a:solidFill>
                  <a:srgbClr val="000000"/>
                </a:solidFill>
              </a:rPr>
              <a:t>Ati</a:t>
            </a:r>
            <a:r>
              <a:rPr sz="2400" spc="150" dirty="0">
                <a:solidFill>
                  <a:srgbClr val="000000"/>
                </a:solidFill>
              </a:rPr>
              <a:t>v</a:t>
            </a:r>
            <a:r>
              <a:rPr sz="2400" spc="110" dirty="0">
                <a:solidFill>
                  <a:srgbClr val="000000"/>
                </a:solidFill>
              </a:rPr>
              <a:t>and</a:t>
            </a:r>
            <a:r>
              <a:rPr sz="2400" spc="114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35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00" dirty="0">
                <a:solidFill>
                  <a:srgbClr val="000000"/>
                </a:solidFill>
              </a:rPr>
              <a:t>res</a:t>
            </a:r>
            <a:r>
              <a:rPr sz="2400" spc="55" dirty="0">
                <a:solidFill>
                  <a:srgbClr val="000000"/>
                </a:solidFill>
              </a:rPr>
              <a:t>i</a:t>
            </a:r>
            <a:r>
              <a:rPr sz="2400" spc="140" dirty="0">
                <a:solidFill>
                  <a:srgbClr val="000000"/>
                </a:solidFill>
              </a:rPr>
              <a:t>stor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i="1" spc="135" dirty="0">
                <a:solidFill>
                  <a:srgbClr val="000000"/>
                </a:solidFill>
                <a:latin typeface="Arial"/>
                <a:cs typeface="Arial"/>
              </a:rPr>
              <a:t>pul</a:t>
            </a:r>
            <a:r>
              <a:rPr i="1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i="1" spc="55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i="1" spc="1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i="1" spc="10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i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0000"/>
                </a:solidFill>
              </a:rPr>
              <a:t>de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uma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25" dirty="0">
                <a:solidFill>
                  <a:srgbClr val="000000"/>
                </a:solidFill>
              </a:rPr>
              <a:t>porta  </a:t>
            </a:r>
            <a:r>
              <a:rPr sz="2400" spc="140" dirty="0">
                <a:solidFill>
                  <a:srgbClr val="000000"/>
                </a:solidFill>
              </a:rPr>
              <a:t>digital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2247722"/>
            <a:ext cx="628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Quando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110" dirty="0">
                <a:solidFill>
                  <a:srgbClr val="FF0000"/>
                </a:solidFill>
                <a:latin typeface="Arial"/>
                <a:cs typeface="Arial"/>
              </a:rPr>
              <a:t>botão </a:t>
            </a:r>
            <a:r>
              <a:rPr sz="2000" spc="14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000" spc="85" dirty="0">
                <a:solidFill>
                  <a:srgbClr val="FF0000"/>
                </a:solidFill>
                <a:latin typeface="Arial"/>
                <a:cs typeface="Arial"/>
              </a:rPr>
              <a:t>pressionado </a:t>
            </a:r>
            <a:r>
              <a:rPr sz="2000" spc="12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led irá</a:t>
            </a:r>
            <a:r>
              <a:rPr sz="20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Arial"/>
                <a:cs typeface="Arial"/>
              </a:rPr>
              <a:t>apagar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01395"/>
            <a:ext cx="7117080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012" y="2680716"/>
            <a:ext cx="7121652" cy="372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2780880"/>
            <a:ext cx="6852793" cy="3528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9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565</Words>
  <Application>Microsoft Office PowerPoint</Application>
  <PresentationFormat>Apresentação na tela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Liberation Sans Narrow</vt:lpstr>
      <vt:lpstr>Verdana</vt:lpstr>
      <vt:lpstr>Office Theme</vt:lpstr>
      <vt:lpstr>Apresentação do PowerPoint</vt:lpstr>
      <vt:lpstr> Lendo um botão</vt:lpstr>
      <vt:lpstr> Lendo um botão com resistor pull-down</vt:lpstr>
      <vt:lpstr> Lendo um botão com resistor pull-down</vt:lpstr>
      <vt:lpstr> Lendo um botão com resistor pull-up</vt:lpstr>
      <vt:lpstr> Lendo um botão com resistor pull-up</vt:lpstr>
      <vt:lpstr> Nota</vt:lpstr>
      <vt:lpstr> Ativando o resistor pull-up de uma porta  digital</vt:lpstr>
      <vt:lpstr> Ativando o resistor pull-up de uma porta  digital</vt:lpstr>
      <vt:lpstr> Nota</vt:lpstr>
      <vt:lpstr>Exercícios de fixação</vt:lpstr>
      <vt:lpstr>Exercícios de fixação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14</cp:revision>
  <dcterms:created xsi:type="dcterms:W3CDTF">2018-09-13T18:52:53Z</dcterms:created>
  <dcterms:modified xsi:type="dcterms:W3CDTF">2021-03-03T19:01:00Z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</Properties>
</file>