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70" r:id="rId5"/>
    <p:sldId id="271" r:id="rId6"/>
    <p:sldId id="263" r:id="rId7"/>
    <p:sldId id="272" r:id="rId8"/>
    <p:sldId id="273" r:id="rId9"/>
    <p:sldId id="274" r:id="rId10"/>
    <p:sldId id="264" r:id="rId11"/>
    <p:sldId id="265" r:id="rId12"/>
    <p:sldId id="266" r:id="rId13"/>
    <p:sldId id="267" r:id="rId14"/>
    <p:sldId id="258" r:id="rId15"/>
    <p:sldId id="259" r:id="rId16"/>
    <p:sldId id="260" r:id="rId17"/>
    <p:sldId id="261" r:id="rId18"/>
    <p:sldId id="268" r:id="rId19"/>
    <p:sldId id="269" r:id="rId20"/>
    <p:sldId id="277" r:id="rId21"/>
    <p:sldId id="276" r:id="rId22"/>
    <p:sldId id="275" r:id="rId23"/>
    <p:sldId id="283"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16423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51159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705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2865864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9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17081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241673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428942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29815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860484-2610-4648-8DF9-09C342E2704F}"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63248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860484-2610-4648-8DF9-09C342E2704F}" type="datetimeFigureOut">
              <a:rPr lang="pt-BR" smtClean="0"/>
              <a:t>12/04/2021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74379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860484-2610-4648-8DF9-09C342E2704F}" type="datetimeFigureOut">
              <a:rPr lang="pt-BR" smtClean="0"/>
              <a:t>12/04/2021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88952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860484-2610-4648-8DF9-09C342E2704F}" type="datetimeFigureOut">
              <a:rPr lang="pt-BR" smtClean="0"/>
              <a:t>12/04/2021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90209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60484-2610-4648-8DF9-09C342E2704F}" type="datetimeFigureOut">
              <a:rPr lang="pt-BR" smtClean="0"/>
              <a:t>12/04/2021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32768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860484-2610-4648-8DF9-09C342E2704F}" type="datetimeFigureOut">
              <a:rPr lang="pt-BR" smtClean="0"/>
              <a:t>12/04/2021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194351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860484-2610-4648-8DF9-09C342E2704F}" type="datetimeFigureOut">
              <a:rPr lang="pt-BR" smtClean="0"/>
              <a:t>12/04/2021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2F14C8E-D547-480E-8D41-6AD1F1106008}" type="slidenum">
              <a:rPr lang="pt-BR" smtClean="0"/>
              <a:t>‹nº›</a:t>
            </a:fld>
            <a:endParaRPr lang="pt-BR"/>
          </a:p>
        </p:txBody>
      </p:sp>
    </p:spTree>
    <p:extLst>
      <p:ext uri="{BB962C8B-B14F-4D97-AF65-F5344CB8AC3E}">
        <p14:creationId xmlns:p14="http://schemas.microsoft.com/office/powerpoint/2010/main" val="39668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860484-2610-4648-8DF9-09C342E2704F}" type="datetimeFigureOut">
              <a:rPr lang="pt-BR" smtClean="0"/>
              <a:t>12/04/2021</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14C8E-D547-480E-8D41-6AD1F1106008}" type="slidenum">
              <a:rPr lang="pt-BR" smtClean="0"/>
              <a:t>‹nº›</a:t>
            </a:fld>
            <a:endParaRPr lang="pt-BR"/>
          </a:p>
        </p:txBody>
      </p:sp>
    </p:spTree>
    <p:extLst>
      <p:ext uri="{BB962C8B-B14F-4D97-AF65-F5344CB8AC3E}">
        <p14:creationId xmlns:p14="http://schemas.microsoft.com/office/powerpoint/2010/main" val="24688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2655BCD-B239-4A2E-A6BF-371F49D1C952}"/>
              </a:ext>
            </a:extLst>
          </p:cNvPr>
          <p:cNvSpPr>
            <a:spLocks noGrp="1"/>
          </p:cNvSpPr>
          <p:nvPr>
            <p:ph type="subTitle" idx="1"/>
          </p:nvPr>
        </p:nvSpPr>
        <p:spPr>
          <a:xfrm>
            <a:off x="499903" y="6383216"/>
            <a:ext cx="3926324" cy="362141"/>
          </a:xfrm>
        </p:spPr>
        <p:txBody>
          <a:bodyPr>
            <a:normAutofit lnSpcReduction="10000"/>
          </a:bodyPr>
          <a:lstStyle/>
          <a:p>
            <a:pPr algn="l"/>
            <a:r>
              <a:rPr lang="pt-BR" dirty="0"/>
              <a:t>Apresentação: Professor Carlos</a:t>
            </a:r>
          </a:p>
        </p:txBody>
      </p:sp>
      <p:pic>
        <p:nvPicPr>
          <p:cNvPr id="1026" name="Picture 2">
            <a:extLst>
              <a:ext uri="{FF2B5EF4-FFF2-40B4-BE49-F238E27FC236}">
                <a16:creationId xmlns:a16="http://schemas.microsoft.com/office/drawing/2014/main" id="{E3F966FA-744D-44EA-AB5C-7C6070C1B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19" y="1698689"/>
            <a:ext cx="8294106" cy="2081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 Servo SG90 com Arduino: Como conectar? - FilipeFlop">
            <a:extLst>
              <a:ext uri="{FF2B5EF4-FFF2-40B4-BE49-F238E27FC236}">
                <a16:creationId xmlns:a16="http://schemas.microsoft.com/office/drawing/2014/main" id="{88B0307F-1472-45CF-8526-E41891E3E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300" y="4015565"/>
            <a:ext cx="3048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rvo Motor MG996R - Eletrônica SerMaker - Arduino, Raspberry, Impressora  3d, Sensores, Shields e Componentes Eletrônicos.">
            <a:extLst>
              <a:ext uri="{FF2B5EF4-FFF2-40B4-BE49-F238E27FC236}">
                <a16:creationId xmlns:a16="http://schemas.microsoft.com/office/drawing/2014/main" id="{79B8FC2F-9379-4A36-8124-FD358B014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157" y="38658"/>
            <a:ext cx="2265251" cy="166003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A2068E49-6C3F-48BD-9047-031DEE88C05D}"/>
              </a:ext>
            </a:extLst>
          </p:cNvPr>
          <p:cNvPicPr>
            <a:picLocks noChangeAspect="1"/>
          </p:cNvPicPr>
          <p:nvPr/>
        </p:nvPicPr>
        <p:blipFill>
          <a:blip r:embed="rId5"/>
          <a:stretch>
            <a:fillRect/>
          </a:stretch>
        </p:blipFill>
        <p:spPr>
          <a:xfrm>
            <a:off x="5055923" y="3901421"/>
            <a:ext cx="3804650" cy="2515779"/>
          </a:xfrm>
          <a:prstGeom prst="rect">
            <a:avLst/>
          </a:prstGeom>
        </p:spPr>
      </p:pic>
    </p:spTree>
    <p:extLst>
      <p:ext uri="{BB962C8B-B14F-4D97-AF65-F5344CB8AC3E}">
        <p14:creationId xmlns:p14="http://schemas.microsoft.com/office/powerpoint/2010/main" val="177339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23C9F-B1B8-480A-94DF-F28E7D43EC2D}"/>
              </a:ext>
            </a:extLst>
          </p:cNvPr>
          <p:cNvSpPr>
            <a:spLocks noGrp="1"/>
          </p:cNvSpPr>
          <p:nvPr>
            <p:ph type="title"/>
          </p:nvPr>
        </p:nvSpPr>
        <p:spPr>
          <a:xfrm>
            <a:off x="304800" y="344557"/>
            <a:ext cx="9223513" cy="1320800"/>
          </a:xfrm>
        </p:spPr>
        <p:txBody>
          <a:bodyPr>
            <a:normAutofit fontScale="90000"/>
          </a:bodyPr>
          <a:lstStyle/>
          <a:p>
            <a:pPr algn="ctr"/>
            <a:r>
              <a:rPr lang="pt-BR" b="1" i="0" dirty="0">
                <a:solidFill>
                  <a:srgbClr val="92D050"/>
                </a:solidFill>
                <a:effectLst/>
                <a:latin typeface="Verdana" panose="020B0604030504040204" pitchFamily="34" charset="0"/>
              </a:rPr>
              <a:t>Programação básica para acionar o servo motor com ângulo de 180 graus.</a:t>
            </a:r>
            <a:endParaRPr lang="pt-BR" b="1" dirty="0">
              <a:solidFill>
                <a:srgbClr val="92D050"/>
              </a:solidFill>
            </a:endParaRPr>
          </a:p>
        </p:txBody>
      </p:sp>
      <p:pic>
        <p:nvPicPr>
          <p:cNvPr id="4" name="Imagem 3">
            <a:extLst>
              <a:ext uri="{FF2B5EF4-FFF2-40B4-BE49-F238E27FC236}">
                <a16:creationId xmlns:a16="http://schemas.microsoft.com/office/drawing/2014/main" id="{8139BFF3-9188-4EC2-A02D-65687314AD82}"/>
              </a:ext>
            </a:extLst>
          </p:cNvPr>
          <p:cNvPicPr>
            <a:picLocks noChangeAspect="1"/>
          </p:cNvPicPr>
          <p:nvPr/>
        </p:nvPicPr>
        <p:blipFill>
          <a:blip r:embed="rId2"/>
          <a:stretch>
            <a:fillRect/>
          </a:stretch>
        </p:blipFill>
        <p:spPr>
          <a:xfrm>
            <a:off x="194910" y="1837266"/>
            <a:ext cx="6046864" cy="3914177"/>
          </a:xfrm>
          <a:prstGeom prst="rect">
            <a:avLst/>
          </a:prstGeom>
        </p:spPr>
      </p:pic>
      <p:sp>
        <p:nvSpPr>
          <p:cNvPr id="5" name="AutoShape 2">
            <a:extLst>
              <a:ext uri="{FF2B5EF4-FFF2-40B4-BE49-F238E27FC236}">
                <a16:creationId xmlns:a16="http://schemas.microsoft.com/office/drawing/2014/main" id="{22C261A6-D2E9-4EEB-B0C0-D53FB12E2D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a:extLst>
              <a:ext uri="{FF2B5EF4-FFF2-40B4-BE49-F238E27FC236}">
                <a16:creationId xmlns:a16="http://schemas.microsoft.com/office/drawing/2014/main" id="{59780981-D509-4E00-AB10-FC6E5CDB0ACA}"/>
              </a:ext>
            </a:extLst>
          </p:cNvPr>
          <p:cNvPicPr>
            <a:picLocks noChangeAspect="1"/>
          </p:cNvPicPr>
          <p:nvPr/>
        </p:nvPicPr>
        <p:blipFill>
          <a:blip r:embed="rId3"/>
          <a:stretch>
            <a:fillRect/>
          </a:stretch>
        </p:blipFill>
        <p:spPr>
          <a:xfrm>
            <a:off x="6824870" y="2041754"/>
            <a:ext cx="4876800" cy="3505200"/>
          </a:xfrm>
          <a:prstGeom prst="rect">
            <a:avLst/>
          </a:prstGeom>
        </p:spPr>
      </p:pic>
    </p:spTree>
    <p:extLst>
      <p:ext uri="{BB962C8B-B14F-4D97-AF65-F5344CB8AC3E}">
        <p14:creationId xmlns:p14="http://schemas.microsoft.com/office/powerpoint/2010/main" val="382636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49DB3-3A1E-4271-B541-2DE78A5E1BD5}"/>
              </a:ext>
            </a:extLst>
          </p:cNvPr>
          <p:cNvSpPr>
            <a:spLocks noGrp="1"/>
          </p:cNvSpPr>
          <p:nvPr>
            <p:ph type="title"/>
          </p:nvPr>
        </p:nvSpPr>
        <p:spPr>
          <a:xfrm>
            <a:off x="677334" y="371061"/>
            <a:ext cx="8596668" cy="1320800"/>
          </a:xfrm>
        </p:spPr>
        <p:txBody>
          <a:bodyPr>
            <a:normAutofit/>
          </a:bodyPr>
          <a:lstStyle/>
          <a:p>
            <a:pPr algn="ctr"/>
            <a:r>
              <a:rPr lang="pt-BR" sz="3200" b="1" i="0" dirty="0">
                <a:solidFill>
                  <a:srgbClr val="92D050"/>
                </a:solidFill>
                <a:effectLst/>
                <a:latin typeface="Verdana" panose="020B0604030504040204" pitchFamily="34" charset="0"/>
              </a:rPr>
              <a:t>Controle do ângulo com potenciômetro (mapeamento)</a:t>
            </a:r>
            <a:endParaRPr lang="pt-BR" sz="3200" dirty="0">
              <a:solidFill>
                <a:srgbClr val="92D050"/>
              </a:solidFill>
            </a:endParaRPr>
          </a:p>
        </p:txBody>
      </p:sp>
      <p:sp>
        <p:nvSpPr>
          <p:cNvPr id="3" name="Espaço Reservado para Conteúdo 2">
            <a:extLst>
              <a:ext uri="{FF2B5EF4-FFF2-40B4-BE49-F238E27FC236}">
                <a16:creationId xmlns:a16="http://schemas.microsoft.com/office/drawing/2014/main" id="{5EBE1B38-D773-4352-A367-B9DC3578A1F8}"/>
              </a:ext>
            </a:extLst>
          </p:cNvPr>
          <p:cNvSpPr>
            <a:spLocks noGrp="1"/>
          </p:cNvSpPr>
          <p:nvPr>
            <p:ph idx="1"/>
          </p:nvPr>
        </p:nvSpPr>
        <p:spPr>
          <a:xfrm>
            <a:off x="520148" y="1852130"/>
            <a:ext cx="3482009" cy="3753540"/>
          </a:xfrm>
        </p:spPr>
        <p:txBody>
          <a:bodyPr>
            <a:normAutofit lnSpcReduction="10000"/>
          </a:bodyPr>
          <a:lstStyle/>
          <a:p>
            <a:pPr algn="just">
              <a:spcAft>
                <a:spcPts val="0"/>
              </a:spcAft>
            </a:pPr>
            <a:r>
              <a:rPr lang="pt-BR" sz="2000" b="0" i="0" dirty="0">
                <a:solidFill>
                  <a:srgbClr val="000000"/>
                </a:solidFill>
                <a:effectLst/>
                <a:latin typeface="Verdana" panose="020B0604030504040204" pitchFamily="34" charset="0"/>
              </a:rPr>
              <a:t>Podemos controlar o ângulo de atuação do servo motor com um dispositivo externo, normalmente um potenciômetro.</a:t>
            </a:r>
            <a:endParaRPr lang="pt-BR" sz="2000" b="0" i="0" dirty="0">
              <a:solidFill>
                <a:srgbClr val="000000"/>
              </a:solidFill>
              <a:effectLst/>
              <a:latin typeface="Calibri" panose="020F0502020204030204" pitchFamily="34" charset="0"/>
            </a:endParaRPr>
          </a:p>
          <a:p>
            <a:pPr algn="just">
              <a:spcAft>
                <a:spcPts val="0"/>
              </a:spcAft>
            </a:pPr>
            <a:r>
              <a:rPr lang="pt-BR" sz="2000" b="0" i="0" dirty="0">
                <a:solidFill>
                  <a:srgbClr val="000000"/>
                </a:solidFill>
                <a:effectLst/>
                <a:latin typeface="Verdana" panose="020B0604030504040204" pitchFamily="34" charset="0"/>
              </a:rPr>
              <a:t> Na realidade o papel do potenciômetro é o de um mapeamento, permitindo assim ajustar o ângulo desejado.</a:t>
            </a:r>
            <a:endParaRPr lang="pt-BR" sz="2000" b="0" i="0" dirty="0">
              <a:solidFill>
                <a:srgbClr val="000000"/>
              </a:solidFill>
              <a:effectLst/>
              <a:latin typeface="Calibri" panose="020F0502020204030204" pitchFamily="34" charset="0"/>
            </a:endParaRPr>
          </a:p>
          <a:p>
            <a:endParaRPr lang="pt-BR" dirty="0"/>
          </a:p>
        </p:txBody>
      </p:sp>
      <p:pic>
        <p:nvPicPr>
          <p:cNvPr id="5" name="Imagem 4">
            <a:extLst>
              <a:ext uri="{FF2B5EF4-FFF2-40B4-BE49-F238E27FC236}">
                <a16:creationId xmlns:a16="http://schemas.microsoft.com/office/drawing/2014/main" id="{F6CEEF18-13F6-4FB6-8AA6-7D4861A99877}"/>
              </a:ext>
            </a:extLst>
          </p:cNvPr>
          <p:cNvPicPr>
            <a:picLocks noChangeAspect="1"/>
          </p:cNvPicPr>
          <p:nvPr/>
        </p:nvPicPr>
        <p:blipFill>
          <a:blip r:embed="rId2"/>
          <a:stretch>
            <a:fillRect/>
          </a:stretch>
        </p:blipFill>
        <p:spPr>
          <a:xfrm>
            <a:off x="4132814" y="1852130"/>
            <a:ext cx="4562475" cy="3705225"/>
          </a:xfrm>
          <a:prstGeom prst="rect">
            <a:avLst/>
          </a:prstGeom>
        </p:spPr>
      </p:pic>
    </p:spTree>
    <p:extLst>
      <p:ext uri="{BB962C8B-B14F-4D97-AF65-F5344CB8AC3E}">
        <p14:creationId xmlns:p14="http://schemas.microsoft.com/office/powerpoint/2010/main" val="250991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D408F-9154-46D6-B7BD-FA6912DAE630}"/>
              </a:ext>
            </a:extLst>
          </p:cNvPr>
          <p:cNvSpPr>
            <a:spLocks noGrp="1"/>
          </p:cNvSpPr>
          <p:nvPr>
            <p:ph type="title"/>
          </p:nvPr>
        </p:nvSpPr>
        <p:spPr>
          <a:xfrm>
            <a:off x="719537" y="373778"/>
            <a:ext cx="8596668" cy="1083961"/>
          </a:xfrm>
        </p:spPr>
        <p:txBody>
          <a:bodyPr>
            <a:normAutofit/>
          </a:bodyPr>
          <a:lstStyle/>
          <a:p>
            <a:pPr algn="ctr"/>
            <a:r>
              <a:rPr lang="pt-BR" sz="4000" b="1" dirty="0"/>
              <a:t>Saída do código no console</a:t>
            </a:r>
          </a:p>
        </p:txBody>
      </p:sp>
      <p:sp>
        <p:nvSpPr>
          <p:cNvPr id="3" name="Espaço Reservado para Conteúdo 2">
            <a:extLst>
              <a:ext uri="{FF2B5EF4-FFF2-40B4-BE49-F238E27FC236}">
                <a16:creationId xmlns:a16="http://schemas.microsoft.com/office/drawing/2014/main" id="{7D2B2A98-453C-4851-A6B7-E4D68459781C}"/>
              </a:ext>
            </a:extLst>
          </p:cNvPr>
          <p:cNvSpPr>
            <a:spLocks noGrp="1"/>
          </p:cNvSpPr>
          <p:nvPr>
            <p:ph idx="1"/>
          </p:nvPr>
        </p:nvSpPr>
        <p:spPr>
          <a:xfrm>
            <a:off x="838200" y="1825625"/>
            <a:ext cx="4992757" cy="4351338"/>
          </a:xfrm>
        </p:spPr>
        <p:txBody>
          <a:bodyPr/>
          <a:lstStyle/>
          <a:p>
            <a:pPr algn="just">
              <a:spcAft>
                <a:spcPts val="0"/>
              </a:spcAft>
            </a:pPr>
            <a:r>
              <a:rPr lang="pt-BR" sz="2000" b="0" i="0" dirty="0">
                <a:solidFill>
                  <a:srgbClr val="000000"/>
                </a:solidFill>
                <a:effectLst/>
                <a:latin typeface="Verdana" panose="020B0604030504040204" pitchFamily="34" charset="0"/>
              </a:rPr>
              <a:t>A figura </a:t>
            </a:r>
            <a:r>
              <a:rPr lang="pt-BR" sz="2000" dirty="0">
                <a:solidFill>
                  <a:srgbClr val="000000"/>
                </a:solidFill>
                <a:latin typeface="Verdana" panose="020B0604030504040204" pitchFamily="34" charset="0"/>
              </a:rPr>
              <a:t>ao lado</a:t>
            </a:r>
            <a:r>
              <a:rPr lang="pt-BR" sz="2000" b="0" i="0" dirty="0">
                <a:solidFill>
                  <a:srgbClr val="000000"/>
                </a:solidFill>
                <a:effectLst/>
                <a:latin typeface="Verdana" panose="020B0604030504040204" pitchFamily="34" charset="0"/>
              </a:rPr>
              <a:t> mostra o</a:t>
            </a:r>
            <a:r>
              <a:rPr lang="pt-BR" sz="2000" b="0" i="1" dirty="0">
                <a:solidFill>
                  <a:srgbClr val="000000"/>
                </a:solidFill>
                <a:effectLst/>
                <a:latin typeface="Verdana" panose="020B0604030504040204" pitchFamily="34" charset="0"/>
              </a:rPr>
              <a:t> sketch</a:t>
            </a:r>
            <a:r>
              <a:rPr lang="pt-BR" sz="2000" b="0" i="0" dirty="0">
                <a:solidFill>
                  <a:srgbClr val="000000"/>
                </a:solidFill>
                <a:effectLst/>
                <a:latin typeface="Verdana" panose="020B0604030504040204" pitchFamily="34" charset="0"/>
              </a:rPr>
              <a:t> do Arduino com o Serial Monitor ativado, onde se pode observar a variação do ângulo, que ocorre ao girar o cursor do potenciômetro.</a:t>
            </a:r>
            <a:endParaRPr lang="pt-BR" sz="2000" b="0" i="0" dirty="0">
              <a:solidFill>
                <a:srgbClr val="000000"/>
              </a:solidFill>
              <a:effectLst/>
              <a:latin typeface="Calibri" panose="020F0502020204030204" pitchFamily="34" charset="0"/>
            </a:endParaRPr>
          </a:p>
          <a:p>
            <a:pPr algn="just">
              <a:spcAft>
                <a:spcPts val="0"/>
              </a:spcAft>
            </a:pPr>
            <a:r>
              <a:rPr lang="pt-BR" sz="2000" b="0" i="0" dirty="0">
                <a:solidFill>
                  <a:srgbClr val="000000"/>
                </a:solidFill>
                <a:effectLst/>
                <a:latin typeface="Verdana" panose="020B0604030504040204" pitchFamily="34" charset="0"/>
              </a:rPr>
              <a:t>É importante lembrar que o terminal central do potenciômetro foi ligado ao pino analógico A0, que conforme já vimos equivale ao pino 14.</a:t>
            </a:r>
            <a:endParaRPr lang="pt-BR" sz="2000" b="0" i="0" dirty="0">
              <a:solidFill>
                <a:srgbClr val="000000"/>
              </a:solidFill>
              <a:effectLst/>
              <a:latin typeface="Calibri" panose="020F0502020204030204" pitchFamily="34" charset="0"/>
            </a:endParaRPr>
          </a:p>
          <a:p>
            <a:pPr algn="just"/>
            <a:endParaRPr lang="pt-BR" dirty="0"/>
          </a:p>
        </p:txBody>
      </p:sp>
      <p:pic>
        <p:nvPicPr>
          <p:cNvPr id="5" name="Imagem 4">
            <a:extLst>
              <a:ext uri="{FF2B5EF4-FFF2-40B4-BE49-F238E27FC236}">
                <a16:creationId xmlns:a16="http://schemas.microsoft.com/office/drawing/2014/main" id="{0EE79A59-FC73-4394-BEEC-E02811ABA420}"/>
              </a:ext>
            </a:extLst>
          </p:cNvPr>
          <p:cNvPicPr>
            <a:picLocks noChangeAspect="1"/>
          </p:cNvPicPr>
          <p:nvPr/>
        </p:nvPicPr>
        <p:blipFill>
          <a:blip r:embed="rId2"/>
          <a:stretch>
            <a:fillRect/>
          </a:stretch>
        </p:blipFill>
        <p:spPr>
          <a:xfrm>
            <a:off x="6609337" y="1825625"/>
            <a:ext cx="2506528" cy="4658597"/>
          </a:xfrm>
          <a:prstGeom prst="rect">
            <a:avLst/>
          </a:prstGeom>
        </p:spPr>
      </p:pic>
    </p:spTree>
    <p:extLst>
      <p:ext uri="{BB962C8B-B14F-4D97-AF65-F5344CB8AC3E}">
        <p14:creationId xmlns:p14="http://schemas.microsoft.com/office/powerpoint/2010/main" val="74596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9025B-1C44-40F7-8621-9A7E176BBA00}"/>
              </a:ext>
            </a:extLst>
          </p:cNvPr>
          <p:cNvSpPr>
            <a:spLocks noGrp="1"/>
          </p:cNvSpPr>
          <p:nvPr>
            <p:ph type="title"/>
          </p:nvPr>
        </p:nvSpPr>
        <p:spPr/>
        <p:txBody>
          <a:bodyPr/>
          <a:lstStyle/>
          <a:p>
            <a:pPr algn="ctr"/>
            <a:r>
              <a:rPr lang="pt-BR" b="1" dirty="0"/>
              <a:t>Diagrama de Circuito Servo Motor com Potenciômetro</a:t>
            </a:r>
          </a:p>
        </p:txBody>
      </p:sp>
      <p:pic>
        <p:nvPicPr>
          <p:cNvPr id="4" name="Imagem 3">
            <a:extLst>
              <a:ext uri="{FF2B5EF4-FFF2-40B4-BE49-F238E27FC236}">
                <a16:creationId xmlns:a16="http://schemas.microsoft.com/office/drawing/2014/main" id="{964644DE-CE96-4252-A059-760D8AEBFC46}"/>
              </a:ext>
            </a:extLst>
          </p:cNvPr>
          <p:cNvPicPr>
            <a:picLocks noChangeAspect="1"/>
          </p:cNvPicPr>
          <p:nvPr/>
        </p:nvPicPr>
        <p:blipFill>
          <a:blip r:embed="rId2"/>
          <a:stretch>
            <a:fillRect/>
          </a:stretch>
        </p:blipFill>
        <p:spPr>
          <a:xfrm>
            <a:off x="2011680" y="2014024"/>
            <a:ext cx="5912607" cy="4308593"/>
          </a:xfrm>
          <a:prstGeom prst="rect">
            <a:avLst/>
          </a:prstGeom>
        </p:spPr>
      </p:pic>
    </p:spTree>
    <p:extLst>
      <p:ext uri="{BB962C8B-B14F-4D97-AF65-F5344CB8AC3E}">
        <p14:creationId xmlns:p14="http://schemas.microsoft.com/office/powerpoint/2010/main" val="124662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41BE2-3897-43F1-84A5-F989D87193A0}"/>
              </a:ext>
            </a:extLst>
          </p:cNvPr>
          <p:cNvSpPr>
            <a:spLocks noGrp="1"/>
          </p:cNvSpPr>
          <p:nvPr>
            <p:ph type="title"/>
          </p:nvPr>
        </p:nvSpPr>
        <p:spPr>
          <a:xfrm>
            <a:off x="677334" y="609600"/>
            <a:ext cx="8596668" cy="874643"/>
          </a:xfrm>
        </p:spPr>
        <p:txBody>
          <a:bodyPr/>
          <a:lstStyle/>
          <a:p>
            <a:pPr algn="ctr"/>
            <a:r>
              <a:rPr lang="pt-BR" b="1" dirty="0"/>
              <a:t>Servo Motor</a:t>
            </a:r>
          </a:p>
        </p:txBody>
      </p:sp>
      <p:sp>
        <p:nvSpPr>
          <p:cNvPr id="3" name="Espaço Reservado para Conteúdo 2">
            <a:extLst>
              <a:ext uri="{FF2B5EF4-FFF2-40B4-BE49-F238E27FC236}">
                <a16:creationId xmlns:a16="http://schemas.microsoft.com/office/drawing/2014/main" id="{D9195BE6-DA13-4D8D-A538-5362F4975BE9}"/>
              </a:ext>
            </a:extLst>
          </p:cNvPr>
          <p:cNvSpPr>
            <a:spLocks noGrp="1"/>
          </p:cNvSpPr>
          <p:nvPr>
            <p:ph idx="1"/>
          </p:nvPr>
        </p:nvSpPr>
        <p:spPr>
          <a:xfrm>
            <a:off x="838200" y="1825625"/>
            <a:ext cx="4277139" cy="3369227"/>
          </a:xfrm>
        </p:spPr>
        <p:txBody>
          <a:bodyPr/>
          <a:lstStyle/>
          <a:p>
            <a:pPr algn="l"/>
            <a:r>
              <a:rPr lang="pt-BR" sz="2000" b="1" i="0" dirty="0">
                <a:solidFill>
                  <a:srgbClr val="0070C0"/>
                </a:solidFill>
                <a:effectLst/>
                <a:latin typeface="Open Sans"/>
              </a:rPr>
              <a:t>Material necessário</a:t>
            </a:r>
          </a:p>
          <a:p>
            <a:r>
              <a:rPr lang="pt-BR" sz="2000" b="0" i="0" dirty="0">
                <a:solidFill>
                  <a:srgbClr val="747474"/>
                </a:solidFill>
                <a:effectLst/>
                <a:latin typeface="Open Sans"/>
              </a:rPr>
              <a:t>1x Servo 9g</a:t>
            </a:r>
            <a:br>
              <a:rPr lang="pt-BR" sz="2000" b="0" i="0" dirty="0">
                <a:solidFill>
                  <a:srgbClr val="747474"/>
                </a:solidFill>
                <a:effectLst/>
                <a:latin typeface="Open Sans"/>
              </a:rPr>
            </a:br>
            <a:r>
              <a:rPr lang="pt-BR" sz="2000" b="0" i="0" dirty="0">
                <a:solidFill>
                  <a:srgbClr val="747474"/>
                </a:solidFill>
                <a:effectLst/>
                <a:latin typeface="Open Sans"/>
              </a:rPr>
              <a:t>1x Chave </a:t>
            </a:r>
            <a:r>
              <a:rPr lang="pt-BR" sz="2000" b="0" i="0" dirty="0" err="1">
                <a:solidFill>
                  <a:srgbClr val="747474"/>
                </a:solidFill>
                <a:effectLst/>
                <a:latin typeface="Open Sans"/>
              </a:rPr>
              <a:t>push-button</a:t>
            </a:r>
            <a:br>
              <a:rPr lang="pt-BR" sz="2000" b="0" i="0" dirty="0">
                <a:solidFill>
                  <a:srgbClr val="747474"/>
                </a:solidFill>
                <a:effectLst/>
                <a:latin typeface="Open Sans"/>
              </a:rPr>
            </a:br>
            <a:r>
              <a:rPr lang="pt-BR" sz="2000" b="0" i="0" dirty="0">
                <a:solidFill>
                  <a:srgbClr val="747474"/>
                </a:solidFill>
                <a:effectLst/>
                <a:latin typeface="Open Sans"/>
              </a:rPr>
              <a:t>7x Jumper Macho-macho</a:t>
            </a:r>
            <a:br>
              <a:rPr lang="pt-BR" sz="2000" b="0" i="0" dirty="0">
                <a:solidFill>
                  <a:srgbClr val="747474"/>
                </a:solidFill>
                <a:effectLst/>
                <a:latin typeface="Open Sans"/>
              </a:rPr>
            </a:br>
            <a:r>
              <a:rPr lang="pt-BR" sz="2000" b="0" i="0" dirty="0">
                <a:solidFill>
                  <a:srgbClr val="747474"/>
                </a:solidFill>
                <a:effectLst/>
                <a:latin typeface="Open Sans"/>
              </a:rPr>
              <a:t>1x Cabo USB</a:t>
            </a:r>
            <a:br>
              <a:rPr lang="pt-BR" sz="2000" b="0" i="0" dirty="0">
                <a:solidFill>
                  <a:srgbClr val="747474"/>
                </a:solidFill>
                <a:effectLst/>
                <a:latin typeface="Open Sans"/>
              </a:rPr>
            </a:br>
            <a:r>
              <a:rPr lang="pt-BR" sz="2000" b="0" i="0" dirty="0">
                <a:solidFill>
                  <a:srgbClr val="747474"/>
                </a:solidFill>
                <a:effectLst/>
                <a:latin typeface="Open Sans"/>
              </a:rPr>
              <a:t>1x Placa Uno</a:t>
            </a:r>
          </a:p>
          <a:p>
            <a:endParaRPr lang="pt-BR" dirty="0"/>
          </a:p>
        </p:txBody>
      </p:sp>
      <p:pic>
        <p:nvPicPr>
          <p:cNvPr id="5" name="Imagem 4">
            <a:extLst>
              <a:ext uri="{FF2B5EF4-FFF2-40B4-BE49-F238E27FC236}">
                <a16:creationId xmlns:a16="http://schemas.microsoft.com/office/drawing/2014/main" id="{16D4CB3D-2AE5-49DB-B81A-BBA23F667F2F}"/>
              </a:ext>
            </a:extLst>
          </p:cNvPr>
          <p:cNvPicPr>
            <a:picLocks noChangeAspect="1"/>
          </p:cNvPicPr>
          <p:nvPr/>
        </p:nvPicPr>
        <p:blipFill>
          <a:blip r:embed="rId2"/>
          <a:stretch>
            <a:fillRect/>
          </a:stretch>
        </p:blipFill>
        <p:spPr>
          <a:xfrm>
            <a:off x="5990700" y="1890988"/>
            <a:ext cx="3590925" cy="3238500"/>
          </a:xfrm>
          <a:prstGeom prst="rect">
            <a:avLst/>
          </a:prstGeom>
        </p:spPr>
      </p:pic>
    </p:spTree>
    <p:extLst>
      <p:ext uri="{BB962C8B-B14F-4D97-AF65-F5344CB8AC3E}">
        <p14:creationId xmlns:p14="http://schemas.microsoft.com/office/powerpoint/2010/main" val="203115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E58AE-16ED-4E6C-BAAF-7D89C8727424}"/>
              </a:ext>
            </a:extLst>
          </p:cNvPr>
          <p:cNvSpPr>
            <a:spLocks noGrp="1"/>
          </p:cNvSpPr>
          <p:nvPr>
            <p:ph type="title"/>
          </p:nvPr>
        </p:nvSpPr>
        <p:spPr/>
        <p:txBody>
          <a:bodyPr/>
          <a:lstStyle/>
          <a:p>
            <a:pPr algn="ctr"/>
            <a:r>
              <a:rPr lang="pt-BR" b="1" i="0" dirty="0">
                <a:solidFill>
                  <a:srgbClr val="92D050"/>
                </a:solidFill>
                <a:effectLst/>
                <a:latin typeface="Open Sans"/>
              </a:rPr>
              <a:t>Diagrama de circuito servo com Botão</a:t>
            </a:r>
            <a:br>
              <a:rPr lang="pt-BR" b="0" i="0" dirty="0">
                <a:solidFill>
                  <a:srgbClr val="747474"/>
                </a:solidFill>
                <a:effectLst/>
                <a:latin typeface="Open Sans"/>
              </a:rPr>
            </a:br>
            <a:endParaRPr lang="pt-BR" dirty="0"/>
          </a:p>
        </p:txBody>
      </p:sp>
      <p:pic>
        <p:nvPicPr>
          <p:cNvPr id="5" name="Imagem 4">
            <a:extLst>
              <a:ext uri="{FF2B5EF4-FFF2-40B4-BE49-F238E27FC236}">
                <a16:creationId xmlns:a16="http://schemas.microsoft.com/office/drawing/2014/main" id="{CC17253E-6B7F-4945-A28F-73C02FC6A907}"/>
              </a:ext>
            </a:extLst>
          </p:cNvPr>
          <p:cNvPicPr>
            <a:picLocks noChangeAspect="1"/>
          </p:cNvPicPr>
          <p:nvPr/>
        </p:nvPicPr>
        <p:blipFill>
          <a:blip r:embed="rId2"/>
          <a:stretch>
            <a:fillRect/>
          </a:stretch>
        </p:blipFill>
        <p:spPr>
          <a:xfrm>
            <a:off x="1916596" y="1839153"/>
            <a:ext cx="7696200" cy="4133850"/>
          </a:xfrm>
          <a:prstGeom prst="rect">
            <a:avLst/>
          </a:prstGeom>
        </p:spPr>
      </p:pic>
    </p:spTree>
    <p:extLst>
      <p:ext uri="{BB962C8B-B14F-4D97-AF65-F5344CB8AC3E}">
        <p14:creationId xmlns:p14="http://schemas.microsoft.com/office/powerpoint/2010/main" val="314553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4F9E-588A-4DFD-9C36-C80462EAB30E}"/>
              </a:ext>
            </a:extLst>
          </p:cNvPr>
          <p:cNvSpPr>
            <a:spLocks noGrp="1"/>
          </p:cNvSpPr>
          <p:nvPr>
            <p:ph type="title"/>
          </p:nvPr>
        </p:nvSpPr>
        <p:spPr/>
        <p:txBody>
          <a:bodyPr/>
          <a:lstStyle/>
          <a:p>
            <a:pPr algn="ctr"/>
            <a:r>
              <a:rPr lang="pt-BR" b="1" dirty="0"/>
              <a:t>Servo Motor</a:t>
            </a:r>
          </a:p>
        </p:txBody>
      </p:sp>
      <p:sp>
        <p:nvSpPr>
          <p:cNvPr id="3" name="Espaço Reservado para Conteúdo 2">
            <a:extLst>
              <a:ext uri="{FF2B5EF4-FFF2-40B4-BE49-F238E27FC236}">
                <a16:creationId xmlns:a16="http://schemas.microsoft.com/office/drawing/2014/main" id="{DB2EEDFD-C1FA-485E-AB91-C3CF85CC7A01}"/>
              </a:ext>
            </a:extLst>
          </p:cNvPr>
          <p:cNvSpPr>
            <a:spLocks noGrp="1"/>
          </p:cNvSpPr>
          <p:nvPr>
            <p:ph idx="1"/>
          </p:nvPr>
        </p:nvSpPr>
        <p:spPr>
          <a:xfrm>
            <a:off x="677334" y="2160590"/>
            <a:ext cx="8596668" cy="3074020"/>
          </a:xfrm>
        </p:spPr>
        <p:txBody>
          <a:bodyPr>
            <a:normAutofit/>
          </a:bodyPr>
          <a:lstStyle/>
          <a:p>
            <a:pPr algn="just"/>
            <a:r>
              <a:rPr lang="pt-BR" sz="2400" b="0" i="0" dirty="0">
                <a:solidFill>
                  <a:srgbClr val="747474"/>
                </a:solidFill>
                <a:effectLst/>
                <a:latin typeface="Open Sans"/>
              </a:rPr>
              <a:t>Para conectar o servo basta utilizar 3 jumpers macho-macho e ligar o conector do servo com a protoboard. Também acompanha algumas hastes e parafusos. </a:t>
            </a:r>
            <a:r>
              <a:rPr lang="pt-BR" sz="2400" b="1" i="0" dirty="0">
                <a:solidFill>
                  <a:srgbClr val="747474"/>
                </a:solidFill>
                <a:effectLst/>
                <a:latin typeface="Open Sans"/>
              </a:rPr>
              <a:t>Não é necessário parafusar as hastes ao servo,</a:t>
            </a:r>
            <a:r>
              <a:rPr lang="pt-BR" sz="2400" b="0" i="0" dirty="0">
                <a:solidFill>
                  <a:srgbClr val="747474"/>
                </a:solidFill>
                <a:effectLst/>
                <a:latin typeface="Open Sans"/>
              </a:rPr>
              <a:t> apenas um encaixe já basta, isso depende muito do protótipo. Veja figura abaixo:</a:t>
            </a:r>
            <a:endParaRPr lang="pt-BR" sz="2400" dirty="0"/>
          </a:p>
        </p:txBody>
      </p:sp>
      <p:pic>
        <p:nvPicPr>
          <p:cNvPr id="4" name="Picture 2" descr="Servo motor MG995 mais conjunto de acessórios">
            <a:extLst>
              <a:ext uri="{FF2B5EF4-FFF2-40B4-BE49-F238E27FC236}">
                <a16:creationId xmlns:a16="http://schemas.microsoft.com/office/drawing/2014/main" id="{4CCDE7AA-776A-4066-9203-8D0B7F805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015" y="4146325"/>
            <a:ext cx="3196092" cy="263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DFF33-9CBC-4671-B928-0D08A1B1F280}"/>
              </a:ext>
            </a:extLst>
          </p:cNvPr>
          <p:cNvSpPr>
            <a:spLocks noGrp="1"/>
          </p:cNvSpPr>
          <p:nvPr>
            <p:ph type="title"/>
          </p:nvPr>
        </p:nvSpPr>
        <p:spPr/>
        <p:txBody>
          <a:bodyPr>
            <a:normAutofit/>
          </a:bodyPr>
          <a:lstStyle/>
          <a:p>
            <a:pPr algn="ctr"/>
            <a:r>
              <a:rPr lang="pt-BR" b="1" i="0" dirty="0">
                <a:solidFill>
                  <a:srgbClr val="92D050"/>
                </a:solidFill>
                <a:effectLst/>
                <a:latin typeface="Open Sans"/>
              </a:rPr>
              <a:t>Programa Projeto – Acionando um Motor</a:t>
            </a:r>
            <a:endParaRPr lang="pt-BR" dirty="0">
              <a:solidFill>
                <a:srgbClr val="92D050"/>
              </a:solidFill>
            </a:endParaRPr>
          </a:p>
        </p:txBody>
      </p:sp>
      <p:pic>
        <p:nvPicPr>
          <p:cNvPr id="5" name="Imagem 4">
            <a:extLst>
              <a:ext uri="{FF2B5EF4-FFF2-40B4-BE49-F238E27FC236}">
                <a16:creationId xmlns:a16="http://schemas.microsoft.com/office/drawing/2014/main" id="{3828DA4B-C47F-4C14-B5F5-576A67431344}"/>
              </a:ext>
            </a:extLst>
          </p:cNvPr>
          <p:cNvPicPr>
            <a:picLocks noChangeAspect="1"/>
          </p:cNvPicPr>
          <p:nvPr/>
        </p:nvPicPr>
        <p:blipFill>
          <a:blip r:embed="rId2"/>
          <a:stretch>
            <a:fillRect/>
          </a:stretch>
        </p:blipFill>
        <p:spPr>
          <a:xfrm>
            <a:off x="2241583" y="1711325"/>
            <a:ext cx="6715125" cy="4781550"/>
          </a:xfrm>
          <a:prstGeom prst="rect">
            <a:avLst/>
          </a:prstGeom>
        </p:spPr>
      </p:pic>
    </p:spTree>
    <p:extLst>
      <p:ext uri="{BB962C8B-B14F-4D97-AF65-F5344CB8AC3E}">
        <p14:creationId xmlns:p14="http://schemas.microsoft.com/office/powerpoint/2010/main" val="196173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0AB86-7CE3-4424-B9F2-CD832055D091}"/>
              </a:ext>
            </a:extLst>
          </p:cNvPr>
          <p:cNvSpPr>
            <a:spLocks noGrp="1"/>
          </p:cNvSpPr>
          <p:nvPr>
            <p:ph type="title"/>
          </p:nvPr>
        </p:nvSpPr>
        <p:spPr>
          <a:xfrm>
            <a:off x="677334" y="609600"/>
            <a:ext cx="8596668" cy="808383"/>
          </a:xfrm>
        </p:spPr>
        <p:txBody>
          <a:bodyPr/>
          <a:lstStyle/>
          <a:p>
            <a:pPr algn="ctr"/>
            <a:r>
              <a:rPr lang="pt-BR" b="1" dirty="0"/>
              <a:t>Exercício 01 de fixação-Pontuando</a:t>
            </a:r>
          </a:p>
        </p:txBody>
      </p:sp>
      <p:pic>
        <p:nvPicPr>
          <p:cNvPr id="5" name="Imagem 4">
            <a:extLst>
              <a:ext uri="{FF2B5EF4-FFF2-40B4-BE49-F238E27FC236}">
                <a16:creationId xmlns:a16="http://schemas.microsoft.com/office/drawing/2014/main" id="{EB1742D7-47CF-48FC-9785-F1E6A18BCD54}"/>
              </a:ext>
            </a:extLst>
          </p:cNvPr>
          <p:cNvPicPr>
            <a:picLocks noChangeAspect="1"/>
          </p:cNvPicPr>
          <p:nvPr/>
        </p:nvPicPr>
        <p:blipFill>
          <a:blip r:embed="rId2"/>
          <a:stretch>
            <a:fillRect/>
          </a:stretch>
        </p:blipFill>
        <p:spPr>
          <a:xfrm rot="16200000">
            <a:off x="46996" y="2003113"/>
            <a:ext cx="5216564" cy="4480563"/>
          </a:xfrm>
          <a:prstGeom prst="rect">
            <a:avLst/>
          </a:prstGeom>
        </p:spPr>
      </p:pic>
      <p:sp>
        <p:nvSpPr>
          <p:cNvPr id="6" name="CaixaDeTexto 5">
            <a:extLst>
              <a:ext uri="{FF2B5EF4-FFF2-40B4-BE49-F238E27FC236}">
                <a16:creationId xmlns:a16="http://schemas.microsoft.com/office/drawing/2014/main" id="{AFF56A78-BFA8-4553-B7E8-367FCAE32D66}"/>
              </a:ext>
            </a:extLst>
          </p:cNvPr>
          <p:cNvSpPr txBox="1"/>
          <p:nvPr/>
        </p:nvSpPr>
        <p:spPr>
          <a:xfrm>
            <a:off x="5275385" y="1852241"/>
            <a:ext cx="4480564" cy="4154984"/>
          </a:xfrm>
          <a:prstGeom prst="rect">
            <a:avLst/>
          </a:prstGeom>
          <a:noFill/>
        </p:spPr>
        <p:txBody>
          <a:bodyPr wrap="square" rtlCol="0">
            <a:spAutoFit/>
          </a:bodyPr>
          <a:lstStyle/>
          <a:p>
            <a:pPr marL="285750" indent="-285750" algn="just">
              <a:buFont typeface="Arial" panose="020B0604020202020204" pitchFamily="34" charset="0"/>
              <a:buChar char="•"/>
            </a:pPr>
            <a:r>
              <a:rPr lang="pt-BR" sz="2400" dirty="0"/>
              <a:t>Desenvolver o diagrama de circuito eletrônico ao lado e efetuar a programação. Instruções : Ao girar o potenciômetro o servo dever sair da posição 0ºgraus e acompanhar o movimento do potenciômetro até atingir 180º graus, mas ao chegar 90º graus o LED azul deve acender.</a:t>
            </a:r>
          </a:p>
        </p:txBody>
      </p:sp>
    </p:spTree>
    <p:extLst>
      <p:ext uri="{BB962C8B-B14F-4D97-AF65-F5344CB8AC3E}">
        <p14:creationId xmlns:p14="http://schemas.microsoft.com/office/powerpoint/2010/main" val="142840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C7D1-1721-4B87-B42D-C4A3AEA7DAAE}"/>
              </a:ext>
            </a:extLst>
          </p:cNvPr>
          <p:cNvSpPr>
            <a:spLocks noGrp="1"/>
          </p:cNvSpPr>
          <p:nvPr>
            <p:ph type="title"/>
          </p:nvPr>
        </p:nvSpPr>
        <p:spPr>
          <a:xfrm>
            <a:off x="677334" y="609600"/>
            <a:ext cx="8596668" cy="874643"/>
          </a:xfrm>
        </p:spPr>
        <p:txBody>
          <a:bodyPr/>
          <a:lstStyle/>
          <a:p>
            <a:pPr algn="ctr"/>
            <a:r>
              <a:rPr lang="pt-BR" b="1" dirty="0"/>
              <a:t>Exercício 02 de fixação-Pontuando</a:t>
            </a:r>
          </a:p>
        </p:txBody>
      </p:sp>
      <p:sp>
        <p:nvSpPr>
          <p:cNvPr id="3" name="Espaço Reservado para Conteúdo 2">
            <a:extLst>
              <a:ext uri="{FF2B5EF4-FFF2-40B4-BE49-F238E27FC236}">
                <a16:creationId xmlns:a16="http://schemas.microsoft.com/office/drawing/2014/main" id="{5C93D817-4CB0-49B9-A533-A960248D15E4}"/>
              </a:ext>
            </a:extLst>
          </p:cNvPr>
          <p:cNvSpPr>
            <a:spLocks noGrp="1"/>
          </p:cNvSpPr>
          <p:nvPr>
            <p:ph idx="1"/>
          </p:nvPr>
        </p:nvSpPr>
        <p:spPr/>
        <p:txBody>
          <a:bodyPr>
            <a:normAutofit/>
          </a:bodyPr>
          <a:lstStyle/>
          <a:p>
            <a:pPr algn="just"/>
            <a:r>
              <a:rPr lang="pt-BR" sz="2800" dirty="0"/>
              <a:t>Modifique o projeto anterior adicionando mais um servo motor e um potenciômetro. Quando o potenciômetro B for acionado o </a:t>
            </a:r>
            <a:r>
              <a:rPr lang="pt-BR" sz="2800" dirty="0" err="1"/>
              <a:t>led</a:t>
            </a:r>
            <a:r>
              <a:rPr lang="pt-BR" sz="2800" dirty="0"/>
              <a:t> azul deve acender e o servo motor só deverá movimentar de 0ºgraus á 90ºgraus.</a:t>
            </a:r>
          </a:p>
        </p:txBody>
      </p:sp>
    </p:spTree>
    <p:extLst>
      <p:ext uri="{BB962C8B-B14F-4D97-AF65-F5344CB8AC3E}">
        <p14:creationId xmlns:p14="http://schemas.microsoft.com/office/powerpoint/2010/main" val="82866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EDF4E-4826-41A6-8F73-79E0881EBFCD}"/>
              </a:ext>
            </a:extLst>
          </p:cNvPr>
          <p:cNvSpPr>
            <a:spLocks noGrp="1"/>
          </p:cNvSpPr>
          <p:nvPr>
            <p:ph type="title"/>
          </p:nvPr>
        </p:nvSpPr>
        <p:spPr>
          <a:xfrm>
            <a:off x="677334" y="609600"/>
            <a:ext cx="8596668" cy="887896"/>
          </a:xfrm>
        </p:spPr>
        <p:txBody>
          <a:bodyPr/>
          <a:lstStyle/>
          <a:p>
            <a:pPr algn="ctr"/>
            <a:r>
              <a:rPr lang="pt-BR" b="1" dirty="0"/>
              <a:t>Servo Motor</a:t>
            </a:r>
          </a:p>
        </p:txBody>
      </p:sp>
      <p:sp>
        <p:nvSpPr>
          <p:cNvPr id="3" name="Espaço Reservado para Conteúdo 2">
            <a:extLst>
              <a:ext uri="{FF2B5EF4-FFF2-40B4-BE49-F238E27FC236}">
                <a16:creationId xmlns:a16="http://schemas.microsoft.com/office/drawing/2014/main" id="{CD044169-25CB-4FE3-ACBD-F38A4308AD9D}"/>
              </a:ext>
            </a:extLst>
          </p:cNvPr>
          <p:cNvSpPr>
            <a:spLocks noGrp="1"/>
          </p:cNvSpPr>
          <p:nvPr>
            <p:ph idx="1"/>
          </p:nvPr>
        </p:nvSpPr>
        <p:spPr>
          <a:xfrm>
            <a:off x="677334" y="1724490"/>
            <a:ext cx="8596668" cy="3880773"/>
          </a:xfrm>
        </p:spPr>
        <p:txBody>
          <a:bodyPr>
            <a:normAutofit lnSpcReduction="10000"/>
          </a:bodyPr>
          <a:lstStyle/>
          <a:p>
            <a:pPr algn="just"/>
            <a:r>
              <a:rPr lang="pt-BR" sz="2400" b="0" i="0" dirty="0">
                <a:solidFill>
                  <a:srgbClr val="747474"/>
                </a:solidFill>
                <a:effectLst/>
                <a:latin typeface="Open Sans"/>
              </a:rPr>
              <a:t>Existem diversos tipos de motor que podem ser utilizados facilmente com o Arduino. Entre os mais fáceis de se utilizar está o servo motor, sendo bastante utilizado em aeromodelismo e outros projetos que precisam de pouco movimento.</a:t>
            </a:r>
          </a:p>
          <a:p>
            <a:pPr algn="just"/>
            <a:r>
              <a:rPr lang="pt-BR" sz="2400" b="0" i="0" dirty="0">
                <a:solidFill>
                  <a:srgbClr val="747474"/>
                </a:solidFill>
                <a:effectLst/>
                <a:latin typeface="Open Sans"/>
              </a:rPr>
              <a:t>O servo motor é, basicamente, um motor onde é possível controlar sua posição. O servo consegue fazer um movimento de rotação de até meia volta, não fica girando como alguns motores. Porém, existem outros modelos de servo motor que conseguem dar voltas completas, sendo cada modelo indicado para um tipo de projeto diferente.</a:t>
            </a:r>
          </a:p>
          <a:p>
            <a:endParaRPr lang="pt-BR" dirty="0"/>
          </a:p>
        </p:txBody>
      </p:sp>
    </p:spTree>
    <p:extLst>
      <p:ext uri="{BB962C8B-B14F-4D97-AF65-F5344CB8AC3E}">
        <p14:creationId xmlns:p14="http://schemas.microsoft.com/office/powerpoint/2010/main" val="471590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01823-6450-4216-A03A-21DAC4746B6A}"/>
              </a:ext>
            </a:extLst>
          </p:cNvPr>
          <p:cNvSpPr>
            <a:spLocks noGrp="1"/>
          </p:cNvSpPr>
          <p:nvPr>
            <p:ph type="title"/>
          </p:nvPr>
        </p:nvSpPr>
        <p:spPr/>
        <p:txBody>
          <a:bodyPr/>
          <a:lstStyle/>
          <a:p>
            <a:pPr algn="ctr"/>
            <a:r>
              <a:rPr lang="pt-BR" b="1" dirty="0"/>
              <a:t>Função do Capacitor </a:t>
            </a:r>
          </a:p>
        </p:txBody>
      </p:sp>
      <p:sp>
        <p:nvSpPr>
          <p:cNvPr id="3" name="Espaço Reservado para Conteúdo 2">
            <a:extLst>
              <a:ext uri="{FF2B5EF4-FFF2-40B4-BE49-F238E27FC236}">
                <a16:creationId xmlns:a16="http://schemas.microsoft.com/office/drawing/2014/main" id="{27D29922-DE37-4D38-8FED-B739652E610F}"/>
              </a:ext>
            </a:extLst>
          </p:cNvPr>
          <p:cNvSpPr>
            <a:spLocks noGrp="1"/>
          </p:cNvSpPr>
          <p:nvPr>
            <p:ph idx="1"/>
          </p:nvPr>
        </p:nvSpPr>
        <p:spPr>
          <a:xfrm>
            <a:off x="677334" y="1710015"/>
            <a:ext cx="8596668" cy="4538385"/>
          </a:xfrm>
        </p:spPr>
        <p:txBody>
          <a:bodyPr>
            <a:noAutofit/>
          </a:bodyPr>
          <a:lstStyle/>
          <a:p>
            <a:pPr algn="just"/>
            <a:r>
              <a:rPr lang="pt-BR" sz="1600" dirty="0"/>
              <a:t>Sua função é a de baixar a tensão da fonte (que pode ter um valor entre 7 e 20 Volts) e estabilizá-la em 5 Volts, que é a tensão recomendada para o funcionamento dos componentes do Arduino, como os dois processadores por exemplo.</a:t>
            </a:r>
          </a:p>
          <a:p>
            <a:pPr algn="just"/>
            <a:r>
              <a:rPr lang="pt-BR" sz="1600" dirty="0"/>
              <a:t> ajustar a frequência do cristal</a:t>
            </a:r>
          </a:p>
          <a:p>
            <a:pPr algn="just"/>
            <a:r>
              <a:rPr lang="pt-BR" sz="1600" dirty="0"/>
              <a:t>Filtrar os ruídos provenientes da fonte alimentação, não deixando que os mesmos entrem no circuito integrado. Além disso, filtram os ruídos gerados internamente no circuito integrado, não deixando que eles se espalhem para outros componentes da placa.</a:t>
            </a:r>
          </a:p>
          <a:p>
            <a:pPr algn="just"/>
            <a:r>
              <a:rPr lang="pt-BR" sz="1600" dirty="0"/>
              <a:t>Um circuito digital, como um processador, consome corrente em picos, que normalmente coincidem com as transições do pulso de </a:t>
            </a:r>
            <a:r>
              <a:rPr lang="pt-BR" sz="1600" dirty="0" err="1"/>
              <a:t>clock</a:t>
            </a:r>
            <a:r>
              <a:rPr lang="pt-BR" sz="1600" dirty="0"/>
              <a:t>. O capacitor tem o papel de armazenar uma quantidade de energia suficiente para suprir os picos de corrente exigidos pelo processador.</a:t>
            </a:r>
          </a:p>
          <a:p>
            <a:pPr algn="just"/>
            <a:r>
              <a:rPr lang="pt-BR" sz="1600" dirty="0"/>
              <a:t>capacitores são importantes para o bom funcionamento do regulador. O PC1 ajuda a estabilizar a tensão de entrada proveniente da fonte de alimentação, e também fornece a energia necessária para suprir os eventuais picos de corrente que acontecem durante a utilização da placa.</a:t>
            </a:r>
          </a:p>
        </p:txBody>
      </p:sp>
    </p:spTree>
    <p:extLst>
      <p:ext uri="{BB962C8B-B14F-4D97-AF65-F5344CB8AC3E}">
        <p14:creationId xmlns:p14="http://schemas.microsoft.com/office/powerpoint/2010/main" val="212612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pc oopcbdi8no">
            <a:extLst>
              <a:ext uri="{FF2B5EF4-FFF2-40B4-BE49-F238E27FC236}">
                <a16:creationId xmlns:a16="http://schemas.microsoft.com/office/drawing/2014/main" id="{CC75F075-9D3F-4F39-92AF-7947D5E22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695" y="787792"/>
            <a:ext cx="4167749" cy="583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74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DC1FC-0D49-47FF-A3A9-114988844D8F}"/>
              </a:ext>
            </a:extLst>
          </p:cNvPr>
          <p:cNvSpPr>
            <a:spLocks noGrp="1"/>
          </p:cNvSpPr>
          <p:nvPr>
            <p:ph type="title"/>
          </p:nvPr>
        </p:nvSpPr>
        <p:spPr/>
        <p:txBody>
          <a:bodyPr/>
          <a:lstStyle/>
          <a:p>
            <a:pPr algn="ctr"/>
            <a:r>
              <a:rPr lang="pt-BR" b="1" dirty="0"/>
              <a:t>Capacitores  e Bateria</a:t>
            </a:r>
          </a:p>
        </p:txBody>
      </p:sp>
      <p:pic>
        <p:nvPicPr>
          <p:cNvPr id="6" name="Imagem 5">
            <a:extLst>
              <a:ext uri="{FF2B5EF4-FFF2-40B4-BE49-F238E27FC236}">
                <a16:creationId xmlns:a16="http://schemas.microsoft.com/office/drawing/2014/main" id="{3D8527AC-A083-4822-B010-B6E48A5E2E21}"/>
              </a:ext>
            </a:extLst>
          </p:cNvPr>
          <p:cNvPicPr>
            <a:picLocks noChangeAspect="1"/>
          </p:cNvPicPr>
          <p:nvPr/>
        </p:nvPicPr>
        <p:blipFill>
          <a:blip r:embed="rId2"/>
          <a:stretch>
            <a:fillRect/>
          </a:stretch>
        </p:blipFill>
        <p:spPr>
          <a:xfrm>
            <a:off x="2169370" y="1604230"/>
            <a:ext cx="5612595" cy="3924374"/>
          </a:xfrm>
          <a:prstGeom prst="rect">
            <a:avLst/>
          </a:prstGeom>
        </p:spPr>
      </p:pic>
    </p:spTree>
    <p:extLst>
      <p:ext uri="{BB962C8B-B14F-4D97-AF65-F5344CB8AC3E}">
        <p14:creationId xmlns:p14="http://schemas.microsoft.com/office/powerpoint/2010/main" val="1584178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83BCE-A59A-45BA-9B02-F18F2F064ADE}"/>
              </a:ext>
            </a:extLst>
          </p:cNvPr>
          <p:cNvSpPr>
            <a:spLocks noGrp="1"/>
          </p:cNvSpPr>
          <p:nvPr>
            <p:ph type="title"/>
          </p:nvPr>
        </p:nvSpPr>
        <p:spPr/>
        <p:txBody>
          <a:bodyPr/>
          <a:lstStyle/>
          <a:p>
            <a:r>
              <a:rPr lang="pt-BR" dirty="0"/>
              <a:t>Bateria</a:t>
            </a:r>
          </a:p>
        </p:txBody>
      </p:sp>
      <p:sp>
        <p:nvSpPr>
          <p:cNvPr id="3" name="Espaço Reservado para Conteúdo 2">
            <a:extLst>
              <a:ext uri="{FF2B5EF4-FFF2-40B4-BE49-F238E27FC236}">
                <a16:creationId xmlns:a16="http://schemas.microsoft.com/office/drawing/2014/main" id="{5E1B7E4F-4BB8-4457-A457-1AD836D82ACA}"/>
              </a:ext>
            </a:extLst>
          </p:cNvPr>
          <p:cNvSpPr>
            <a:spLocks noGrp="1"/>
          </p:cNvSpPr>
          <p:nvPr>
            <p:ph idx="1"/>
          </p:nvPr>
        </p:nvSpPr>
        <p:spPr/>
        <p:txBody>
          <a:bodyPr/>
          <a:lstStyle/>
          <a:p>
            <a:pPr algn="just"/>
            <a:r>
              <a:rPr lang="pt-BR" dirty="0"/>
              <a:t>O uso de bateria é importante nesse projeto para viabilizar o funcionamento do circuito, pois o </a:t>
            </a:r>
            <a:r>
              <a:rPr lang="pt-BR" dirty="0" err="1"/>
              <a:t>servor</a:t>
            </a:r>
            <a:r>
              <a:rPr lang="pt-BR" dirty="0"/>
              <a:t> funciona  entre 3,3v e 5V. Ao utilizar um número maior de </a:t>
            </a:r>
            <a:r>
              <a:rPr lang="pt-BR" dirty="0" err="1"/>
              <a:t>servor</a:t>
            </a:r>
            <a:r>
              <a:rPr lang="pt-BR" dirty="0"/>
              <a:t> motores no projeto é preciso calcular a tensão que será utilizada em todo o projeto,  pois o mesmo poderá não funcionar.</a:t>
            </a:r>
          </a:p>
          <a:p>
            <a:pPr algn="just"/>
            <a:r>
              <a:rPr lang="pt-BR" dirty="0"/>
              <a:t>Portanto a importância de usar </a:t>
            </a:r>
            <a:r>
              <a:rPr lang="pt-BR"/>
              <a:t>bateria externa.</a:t>
            </a:r>
            <a:endParaRPr lang="pt-BR" dirty="0"/>
          </a:p>
        </p:txBody>
      </p:sp>
    </p:spTree>
    <p:extLst>
      <p:ext uri="{BB962C8B-B14F-4D97-AF65-F5344CB8AC3E}">
        <p14:creationId xmlns:p14="http://schemas.microsoft.com/office/powerpoint/2010/main" val="150373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F01F4-B36A-4D8E-A53A-AD4090DC79F3}"/>
              </a:ext>
            </a:extLst>
          </p:cNvPr>
          <p:cNvSpPr>
            <a:spLocks noGrp="1"/>
          </p:cNvSpPr>
          <p:nvPr>
            <p:ph type="title"/>
          </p:nvPr>
        </p:nvSpPr>
        <p:spPr/>
        <p:txBody>
          <a:bodyPr/>
          <a:lstStyle/>
          <a:p>
            <a:pPr algn="ctr"/>
            <a:r>
              <a:rPr lang="pt-BR" b="0" i="0" dirty="0">
                <a:solidFill>
                  <a:srgbClr val="C62020"/>
                </a:solidFill>
                <a:effectLst/>
                <a:latin typeface="-apple-system"/>
              </a:rPr>
              <a:t>Sobre TIP122:</a:t>
            </a:r>
          </a:p>
        </p:txBody>
      </p:sp>
      <p:sp>
        <p:nvSpPr>
          <p:cNvPr id="3" name="Espaço Reservado para Conteúdo 2">
            <a:extLst>
              <a:ext uri="{FF2B5EF4-FFF2-40B4-BE49-F238E27FC236}">
                <a16:creationId xmlns:a16="http://schemas.microsoft.com/office/drawing/2014/main" id="{56CB7079-0987-4AEC-86C3-9BF5382E8FB5}"/>
              </a:ext>
            </a:extLst>
          </p:cNvPr>
          <p:cNvSpPr>
            <a:spLocks noGrp="1"/>
          </p:cNvSpPr>
          <p:nvPr>
            <p:ph idx="1"/>
          </p:nvPr>
        </p:nvSpPr>
        <p:spPr>
          <a:xfrm>
            <a:off x="677334" y="2160589"/>
            <a:ext cx="4875327" cy="3880773"/>
          </a:xfrm>
        </p:spPr>
        <p:txBody>
          <a:bodyPr>
            <a:normAutofit fontScale="85000" lnSpcReduction="10000"/>
          </a:bodyPr>
          <a:lstStyle/>
          <a:p>
            <a:pPr algn="just" fontAlgn="base"/>
            <a:r>
              <a:rPr lang="pt-BR" b="0" i="0" dirty="0">
                <a:solidFill>
                  <a:srgbClr val="212529"/>
                </a:solidFill>
                <a:effectLst/>
                <a:latin typeface="-apple-system"/>
              </a:rPr>
              <a:t>O </a:t>
            </a:r>
            <a:r>
              <a:rPr lang="pt-BR" b="1" i="0" dirty="0">
                <a:solidFill>
                  <a:srgbClr val="212529"/>
                </a:solidFill>
                <a:effectLst/>
                <a:latin typeface="-apple-system"/>
              </a:rPr>
              <a:t>TIP122</a:t>
            </a:r>
            <a:r>
              <a:rPr lang="pt-BR" b="0" i="0" dirty="0">
                <a:solidFill>
                  <a:srgbClr val="212529"/>
                </a:solidFill>
                <a:effectLst/>
                <a:latin typeface="-apple-system"/>
              </a:rPr>
              <a:t> é um transistor NPN de par </a:t>
            </a:r>
            <a:r>
              <a:rPr lang="pt-BR" b="0" i="0" dirty="0" err="1">
                <a:solidFill>
                  <a:srgbClr val="212529"/>
                </a:solidFill>
                <a:effectLst/>
                <a:latin typeface="-apple-system"/>
              </a:rPr>
              <a:t>Darlington</a:t>
            </a:r>
            <a:r>
              <a:rPr lang="pt-BR" b="0" i="0" dirty="0">
                <a:solidFill>
                  <a:srgbClr val="212529"/>
                </a:solidFill>
                <a:effectLst/>
                <a:latin typeface="-apple-system"/>
              </a:rPr>
              <a:t>. Ele funciona como um transistor NPN normal, mas como tem um par </a:t>
            </a:r>
            <a:r>
              <a:rPr lang="pt-BR" b="0" i="0" dirty="0" err="1">
                <a:solidFill>
                  <a:srgbClr val="212529"/>
                </a:solidFill>
                <a:effectLst/>
                <a:latin typeface="-apple-system"/>
              </a:rPr>
              <a:t>Darlington</a:t>
            </a:r>
            <a:r>
              <a:rPr lang="pt-BR" b="0" i="0" dirty="0">
                <a:solidFill>
                  <a:srgbClr val="212529"/>
                </a:solidFill>
                <a:effectLst/>
                <a:latin typeface="-apple-system"/>
              </a:rPr>
              <a:t> dentro, tem uma boa classificação de corrente do coletor de cerca de 5A e um ganho de cerca de 1000. Ele também pode suportar cerca de 100 V em todo o seu coletor- Emissor, portanto, pode ser usado para conduzir Cargas pesadas. O par </a:t>
            </a:r>
            <a:r>
              <a:rPr lang="pt-BR" b="0" i="0" dirty="0" err="1">
                <a:solidFill>
                  <a:srgbClr val="212529"/>
                </a:solidFill>
                <a:effectLst/>
                <a:latin typeface="-apple-system"/>
              </a:rPr>
              <a:t>Darlington</a:t>
            </a:r>
            <a:r>
              <a:rPr lang="pt-BR" b="0" i="0" dirty="0">
                <a:solidFill>
                  <a:srgbClr val="212529"/>
                </a:solidFill>
                <a:effectLst/>
                <a:latin typeface="-apple-system"/>
              </a:rPr>
              <a:t> dentro deste transistor é mostrado claramente como seu esquema de circuito interno abaixo</a:t>
            </a:r>
          </a:p>
          <a:p>
            <a:pPr algn="just" fontAlgn="base"/>
            <a:r>
              <a:rPr lang="pt-BR" b="0" i="0" dirty="0">
                <a:solidFill>
                  <a:srgbClr val="212529"/>
                </a:solidFill>
                <a:effectLst/>
                <a:latin typeface="-apple-system"/>
              </a:rPr>
              <a:t>Como você pode ver, existem dois transistores dentro deste encapsulamento TO-220 no qual o emissor do primeiro transistor é conectado com a base do segundo transistor e o coletor de ambos os transistores são conectados juntos para formar um par </a:t>
            </a:r>
            <a:r>
              <a:rPr lang="pt-BR" b="0" i="0" dirty="0" err="1">
                <a:solidFill>
                  <a:srgbClr val="212529"/>
                </a:solidFill>
                <a:effectLst/>
                <a:latin typeface="-apple-system"/>
              </a:rPr>
              <a:t>Darlington</a:t>
            </a:r>
            <a:r>
              <a:rPr lang="pt-BR" b="0" i="0" dirty="0">
                <a:solidFill>
                  <a:srgbClr val="212529"/>
                </a:solidFill>
                <a:effectLst/>
                <a:latin typeface="-apple-system"/>
              </a:rPr>
              <a:t>. Isso aumenta o ganho atual e a classificação atual deste transistor.</a:t>
            </a:r>
          </a:p>
          <a:p>
            <a:endParaRPr lang="pt-BR" dirty="0"/>
          </a:p>
        </p:txBody>
      </p:sp>
      <p:pic>
        <p:nvPicPr>
          <p:cNvPr id="4098" name="Picture 2" descr=" Circuito de conexão interna do transistor TIP122 Darlington NPN">
            <a:extLst>
              <a:ext uri="{FF2B5EF4-FFF2-40B4-BE49-F238E27FC236}">
                <a16:creationId xmlns:a16="http://schemas.microsoft.com/office/drawing/2014/main" id="{3FE8C280-C266-4C43-8036-EF52ACAEA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00583"/>
            <a:ext cx="332422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38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665FC-C57D-4361-91EF-7C64FFE87C11}"/>
              </a:ext>
            </a:extLst>
          </p:cNvPr>
          <p:cNvSpPr>
            <a:spLocks noGrp="1"/>
          </p:cNvSpPr>
          <p:nvPr>
            <p:ph type="title"/>
          </p:nvPr>
        </p:nvSpPr>
        <p:spPr/>
        <p:txBody>
          <a:bodyPr/>
          <a:lstStyle/>
          <a:p>
            <a:r>
              <a:rPr lang="pt-BR" b="1" i="0" dirty="0">
                <a:solidFill>
                  <a:srgbClr val="C62020"/>
                </a:solidFill>
                <a:effectLst/>
                <a:latin typeface="-apple-system"/>
              </a:rPr>
              <a:t>TIP122</a:t>
            </a:r>
            <a:br>
              <a:rPr lang="pt-BR" b="0" i="0" dirty="0">
                <a:solidFill>
                  <a:srgbClr val="C62020"/>
                </a:solidFill>
                <a:effectLst/>
                <a:latin typeface="-apple-system"/>
              </a:rPr>
            </a:br>
            <a:endParaRPr lang="pt-BR" dirty="0"/>
          </a:p>
        </p:txBody>
      </p:sp>
      <p:sp>
        <p:nvSpPr>
          <p:cNvPr id="3" name="Espaço Reservado para Conteúdo 2">
            <a:extLst>
              <a:ext uri="{FF2B5EF4-FFF2-40B4-BE49-F238E27FC236}">
                <a16:creationId xmlns:a16="http://schemas.microsoft.com/office/drawing/2014/main" id="{AB81744B-3F5F-44D7-AB7B-F770497F33AA}"/>
              </a:ext>
            </a:extLst>
          </p:cNvPr>
          <p:cNvSpPr>
            <a:spLocks noGrp="1"/>
          </p:cNvSpPr>
          <p:nvPr>
            <p:ph idx="1"/>
          </p:nvPr>
        </p:nvSpPr>
        <p:spPr>
          <a:xfrm>
            <a:off x="677334" y="2160589"/>
            <a:ext cx="6306562" cy="3880773"/>
          </a:xfrm>
        </p:spPr>
        <p:txBody>
          <a:bodyPr>
            <a:normAutofit lnSpcReduction="10000"/>
          </a:bodyPr>
          <a:lstStyle/>
          <a:p>
            <a:pPr algn="just"/>
            <a:r>
              <a:rPr lang="pt-BR" b="0" i="0" dirty="0">
                <a:solidFill>
                  <a:srgbClr val="212529"/>
                </a:solidFill>
                <a:effectLst/>
                <a:latin typeface="-apple-system"/>
              </a:rPr>
              <a:t>Este transistor é conhecido por seu alto ganho de corrente (</a:t>
            </a:r>
            <a:r>
              <a:rPr lang="pt-BR" b="0" i="0" dirty="0" err="1">
                <a:solidFill>
                  <a:srgbClr val="212529"/>
                </a:solidFill>
                <a:effectLst/>
                <a:latin typeface="-apple-system"/>
              </a:rPr>
              <a:t>hfe</a:t>
            </a:r>
            <a:r>
              <a:rPr lang="pt-BR" b="0" i="0" dirty="0">
                <a:solidFill>
                  <a:srgbClr val="212529"/>
                </a:solidFill>
                <a:effectLst/>
                <a:latin typeface="-apple-system"/>
              </a:rPr>
              <a:t> = 1000) e alta corrente de coletor (IC = 5A), portanto, é normalmente usado para controlar cargas com alta corrente ou em aplicações onde é necessária alta amplificação. Este transistor tem uma baixa tensão base-emissor de apenas 5 V, portanto, pode ser facilmente controlado por um dispositivo lógico como microcontroladores. Embora seja necessário ter cuidado para verificar se o dispositivo lógico pode fornecer até 120mA.</a:t>
            </a:r>
          </a:p>
          <a:p>
            <a:pPr algn="just"/>
            <a:r>
              <a:rPr lang="pt-BR" b="0" i="0" dirty="0">
                <a:solidFill>
                  <a:srgbClr val="212529"/>
                </a:solidFill>
                <a:effectLst/>
                <a:latin typeface="-apple-system"/>
              </a:rPr>
              <a:t>Portanto, se você está procurando um transistor que possa ser facilmente controlado por um dispositivo </a:t>
            </a:r>
            <a:r>
              <a:rPr lang="pt-BR" b="0" i="0" dirty="0" err="1">
                <a:solidFill>
                  <a:srgbClr val="212529"/>
                </a:solidFill>
                <a:effectLst/>
                <a:latin typeface="-apple-system"/>
              </a:rPr>
              <a:t>Logic</a:t>
            </a:r>
            <a:r>
              <a:rPr lang="pt-BR" b="0" i="0" dirty="0">
                <a:solidFill>
                  <a:srgbClr val="212529"/>
                </a:solidFill>
                <a:effectLst/>
                <a:latin typeface="-apple-system"/>
              </a:rPr>
              <a:t> para alternar cargas de alta potência ou para amplificar altas correntes, este transistor pode ser a escolha ideal para sua aplicação.</a:t>
            </a:r>
          </a:p>
          <a:p>
            <a:endParaRPr lang="pt-BR" dirty="0"/>
          </a:p>
        </p:txBody>
      </p:sp>
      <p:pic>
        <p:nvPicPr>
          <p:cNvPr id="6" name="Imagem 5">
            <a:extLst>
              <a:ext uri="{FF2B5EF4-FFF2-40B4-BE49-F238E27FC236}">
                <a16:creationId xmlns:a16="http://schemas.microsoft.com/office/drawing/2014/main" id="{A9C0C0C5-F13B-450C-A668-9127CF3A8417}"/>
              </a:ext>
            </a:extLst>
          </p:cNvPr>
          <p:cNvPicPr>
            <a:picLocks noChangeAspect="1"/>
          </p:cNvPicPr>
          <p:nvPr/>
        </p:nvPicPr>
        <p:blipFill>
          <a:blip r:embed="rId2"/>
          <a:stretch>
            <a:fillRect/>
          </a:stretch>
        </p:blipFill>
        <p:spPr>
          <a:xfrm>
            <a:off x="7367099" y="2160589"/>
            <a:ext cx="4400550" cy="3314700"/>
          </a:xfrm>
          <a:prstGeom prst="rect">
            <a:avLst/>
          </a:prstGeom>
        </p:spPr>
      </p:pic>
    </p:spTree>
    <p:extLst>
      <p:ext uri="{BB962C8B-B14F-4D97-AF65-F5344CB8AC3E}">
        <p14:creationId xmlns:p14="http://schemas.microsoft.com/office/powerpoint/2010/main" val="440554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374BC-E005-4119-82C1-FB0E70D00A9E}"/>
              </a:ext>
            </a:extLst>
          </p:cNvPr>
          <p:cNvSpPr>
            <a:spLocks noGrp="1"/>
          </p:cNvSpPr>
          <p:nvPr>
            <p:ph type="title"/>
          </p:nvPr>
        </p:nvSpPr>
        <p:spPr/>
        <p:txBody>
          <a:bodyPr/>
          <a:lstStyle/>
          <a:p>
            <a:r>
              <a:rPr lang="pt-BR" b="1" i="0" dirty="0">
                <a:solidFill>
                  <a:srgbClr val="C62020"/>
                </a:solidFill>
                <a:effectLst/>
                <a:latin typeface="-apple-system"/>
              </a:rPr>
              <a:t>Como usar o TIP122</a:t>
            </a:r>
            <a:br>
              <a:rPr lang="pt-BR" b="0" i="0" dirty="0">
                <a:solidFill>
                  <a:srgbClr val="C62020"/>
                </a:solidFill>
                <a:effectLst/>
                <a:latin typeface="-apple-system"/>
              </a:rPr>
            </a:br>
            <a:endParaRPr lang="pt-BR" dirty="0"/>
          </a:p>
        </p:txBody>
      </p:sp>
      <p:sp>
        <p:nvSpPr>
          <p:cNvPr id="3" name="Espaço Reservado para Conteúdo 2">
            <a:extLst>
              <a:ext uri="{FF2B5EF4-FFF2-40B4-BE49-F238E27FC236}">
                <a16:creationId xmlns:a16="http://schemas.microsoft.com/office/drawing/2014/main" id="{D6A70B48-D763-4A86-8B75-5C6A7C58485B}"/>
              </a:ext>
            </a:extLst>
          </p:cNvPr>
          <p:cNvSpPr>
            <a:spLocks noGrp="1"/>
          </p:cNvSpPr>
          <p:nvPr>
            <p:ph idx="1"/>
          </p:nvPr>
        </p:nvSpPr>
        <p:spPr>
          <a:xfrm>
            <a:off x="677334" y="2160589"/>
            <a:ext cx="4225970" cy="3880773"/>
          </a:xfrm>
        </p:spPr>
        <p:txBody>
          <a:bodyPr>
            <a:normAutofit fontScale="77500" lnSpcReduction="20000"/>
          </a:bodyPr>
          <a:lstStyle/>
          <a:p>
            <a:pPr algn="just"/>
            <a:r>
              <a:rPr lang="pt-BR" b="0" i="0" dirty="0">
                <a:solidFill>
                  <a:srgbClr val="212529"/>
                </a:solidFill>
                <a:effectLst/>
                <a:latin typeface="-apple-system"/>
              </a:rPr>
              <a:t>Embora o TIP tenha alta corrente de coletor e ganho de corrente, é bastante simples controlar o dispositivo, pois ele tem uma tensão base do emissor (VBE) de apenas 5 V e corrente de base de apenas 120 </a:t>
            </a:r>
            <a:r>
              <a:rPr lang="pt-BR" b="0" i="0" dirty="0" err="1">
                <a:solidFill>
                  <a:srgbClr val="212529"/>
                </a:solidFill>
                <a:effectLst/>
                <a:latin typeface="-apple-system"/>
              </a:rPr>
              <a:t>mA.</a:t>
            </a:r>
            <a:r>
              <a:rPr lang="pt-BR" b="0" i="0" dirty="0">
                <a:solidFill>
                  <a:srgbClr val="212529"/>
                </a:solidFill>
                <a:effectLst/>
                <a:latin typeface="-apple-system"/>
              </a:rPr>
              <a:t> No circuito abaixo, usei o TIP122 para controlar um motor de 48 V que tem uma corrente contínua de cerca de 3 A.</a:t>
            </a:r>
          </a:p>
          <a:p>
            <a:pPr algn="just"/>
            <a:r>
              <a:rPr lang="pt-BR" b="0" i="0" dirty="0">
                <a:solidFill>
                  <a:srgbClr val="212529"/>
                </a:solidFill>
                <a:effectLst/>
                <a:latin typeface="-apple-system"/>
              </a:rPr>
              <a:t>A corrente contínua do coletor deste transistor é 5A e nossa carga consome apenas 3A, o que é bom. A corrente de base máxima é de cerca de 120mA, mas usei um resistor de alto valor de 100 ohm para limitá-lo a 42mA. Você pode usar até mesmo um resistor de 1K se a necessidade de corrente do coletor for menor. A corrente de pico (pulso) deste transistor é 8A, então certifique-se de que seu motor não consuma mais do que isso. Este é apenas um diagrama de circuito modelo que mostra o funcionamento deste transistor, ele não pode ser usado como tal. Portanto, da mesma forma, você pode controlar sua carga da mesma maneira.</a:t>
            </a:r>
            <a:endParaRPr lang="pt-BR" dirty="0"/>
          </a:p>
        </p:txBody>
      </p:sp>
      <p:pic>
        <p:nvPicPr>
          <p:cNvPr id="5122" name="Picture 2" descr="Circuito usando TIP122 Darlington NPN Transistor  ">
            <a:extLst>
              <a:ext uri="{FF2B5EF4-FFF2-40B4-BE49-F238E27FC236}">
                <a16:creationId xmlns:a16="http://schemas.microsoft.com/office/drawing/2014/main" id="{8EB0F269-FE83-4A0C-8207-F9B4EA337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709" y="1930400"/>
            <a:ext cx="4057650"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166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4CDA4-4075-4B86-915D-A666937CB22F}"/>
              </a:ext>
            </a:extLst>
          </p:cNvPr>
          <p:cNvSpPr>
            <a:spLocks noGrp="1"/>
          </p:cNvSpPr>
          <p:nvPr>
            <p:ph type="title"/>
          </p:nvPr>
        </p:nvSpPr>
        <p:spPr/>
        <p:txBody>
          <a:bodyPr/>
          <a:lstStyle/>
          <a:p>
            <a:pPr algn="ctr"/>
            <a:r>
              <a:rPr lang="pt-BR" b="1" i="0" dirty="0">
                <a:solidFill>
                  <a:srgbClr val="C62020"/>
                </a:solidFill>
                <a:effectLst/>
                <a:latin typeface="-apple-system"/>
              </a:rPr>
              <a:t>TIP122</a:t>
            </a:r>
            <a:endParaRPr lang="pt-BR" dirty="0"/>
          </a:p>
        </p:txBody>
      </p:sp>
      <p:sp>
        <p:nvSpPr>
          <p:cNvPr id="3" name="Espaço Reservado para Conteúdo 2">
            <a:extLst>
              <a:ext uri="{FF2B5EF4-FFF2-40B4-BE49-F238E27FC236}">
                <a16:creationId xmlns:a16="http://schemas.microsoft.com/office/drawing/2014/main" id="{D6A61C4E-28B8-47A9-8823-B69B669103A0}"/>
              </a:ext>
            </a:extLst>
          </p:cNvPr>
          <p:cNvSpPr>
            <a:spLocks noGrp="1"/>
          </p:cNvSpPr>
          <p:nvPr>
            <p:ph idx="1"/>
          </p:nvPr>
        </p:nvSpPr>
        <p:spPr>
          <a:xfrm>
            <a:off x="677334" y="2160589"/>
            <a:ext cx="4972839" cy="3880773"/>
          </a:xfrm>
        </p:spPr>
        <p:txBody>
          <a:bodyPr/>
          <a:lstStyle/>
          <a:p>
            <a:pPr algn="just">
              <a:buFont typeface="Arial" panose="020B0604020202020204" pitchFamily="34" charset="0"/>
              <a:buChar char="•"/>
            </a:pPr>
            <a:r>
              <a:rPr lang="pt-BR" sz="2000" b="0" i="0" dirty="0">
                <a:solidFill>
                  <a:srgbClr val="212529"/>
                </a:solidFill>
                <a:effectLst/>
                <a:latin typeface="+mj-lt"/>
              </a:rPr>
              <a:t>Pode ser usado para alternar cargas de alta corrente (até 5A)</a:t>
            </a:r>
          </a:p>
          <a:p>
            <a:pPr algn="just">
              <a:buFont typeface="Arial" panose="020B0604020202020204" pitchFamily="34" charset="0"/>
              <a:buChar char="•"/>
            </a:pPr>
            <a:r>
              <a:rPr lang="pt-BR" sz="2000" b="0" i="0" dirty="0">
                <a:solidFill>
                  <a:srgbClr val="212529"/>
                </a:solidFill>
                <a:effectLst/>
                <a:latin typeface="+mj-lt"/>
              </a:rPr>
              <a:t>Podem ser usados ​​como interruptores de energia médios</a:t>
            </a:r>
          </a:p>
          <a:p>
            <a:pPr algn="just">
              <a:buFont typeface="Arial" panose="020B0604020202020204" pitchFamily="34" charset="0"/>
              <a:buChar char="•"/>
            </a:pPr>
            <a:r>
              <a:rPr lang="pt-BR" sz="2000" b="0" i="0" dirty="0">
                <a:solidFill>
                  <a:srgbClr val="212529"/>
                </a:solidFill>
                <a:effectLst/>
                <a:latin typeface="+mj-lt"/>
              </a:rPr>
              <a:t>Usado onde a amplificação alta é necessária</a:t>
            </a:r>
          </a:p>
          <a:p>
            <a:pPr algn="just">
              <a:buFont typeface="Arial" panose="020B0604020202020204" pitchFamily="34" charset="0"/>
              <a:buChar char="•"/>
            </a:pPr>
            <a:r>
              <a:rPr lang="pt-BR" sz="2000" b="0" i="0" dirty="0">
                <a:solidFill>
                  <a:srgbClr val="212529"/>
                </a:solidFill>
                <a:effectLst/>
                <a:latin typeface="+mj-lt"/>
              </a:rPr>
              <a:t>Controle de velocidade de motores</a:t>
            </a:r>
          </a:p>
          <a:p>
            <a:pPr algn="just">
              <a:buFont typeface="Arial" panose="020B0604020202020204" pitchFamily="34" charset="0"/>
              <a:buChar char="•"/>
            </a:pPr>
            <a:r>
              <a:rPr lang="pt-BR" sz="2000" b="0" i="0" dirty="0">
                <a:solidFill>
                  <a:srgbClr val="212529"/>
                </a:solidFill>
                <a:effectLst/>
                <a:latin typeface="+mj-lt"/>
              </a:rPr>
              <a:t>Inversor e outros circuitos retificadores</a:t>
            </a:r>
          </a:p>
          <a:p>
            <a:endParaRPr lang="pt-BR" dirty="0"/>
          </a:p>
        </p:txBody>
      </p:sp>
      <p:pic>
        <p:nvPicPr>
          <p:cNvPr id="6146" name="Picture 2">
            <a:extLst>
              <a:ext uri="{FF2B5EF4-FFF2-40B4-BE49-F238E27FC236}">
                <a16:creationId xmlns:a16="http://schemas.microsoft.com/office/drawing/2014/main" id="{4DE2D8B6-BA8D-4BFE-BC5F-933C9F3D4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716" y="1857375"/>
            <a:ext cx="428625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6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AF507-A22B-4E03-A9D9-DF8B80B6D784}"/>
              </a:ext>
            </a:extLst>
          </p:cNvPr>
          <p:cNvSpPr>
            <a:spLocks noGrp="1"/>
          </p:cNvSpPr>
          <p:nvPr>
            <p:ph type="title"/>
          </p:nvPr>
        </p:nvSpPr>
        <p:spPr/>
        <p:txBody>
          <a:bodyPr>
            <a:noAutofit/>
          </a:bodyPr>
          <a:lstStyle/>
          <a:p>
            <a:pPr marL="0" marR="0" lvl="0" indent="0" defTabSz="914400" rtl="0" eaLnBrk="0" fontAlgn="base" latinLnBrk="0" hangingPunct="0">
              <a:lnSpc>
                <a:spcPct val="100000"/>
              </a:lnSpc>
              <a:spcBef>
                <a:spcPct val="0"/>
              </a:spcBef>
              <a:spcAft>
                <a:spcPct val="0"/>
              </a:spcAft>
              <a:tabLst/>
            </a:pPr>
            <a:endParaRPr lang="pt-BR" sz="2000" dirty="0"/>
          </a:p>
        </p:txBody>
      </p:sp>
    </p:spTree>
    <p:extLst>
      <p:ext uri="{BB962C8B-B14F-4D97-AF65-F5344CB8AC3E}">
        <p14:creationId xmlns:p14="http://schemas.microsoft.com/office/powerpoint/2010/main" val="388912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EB52A-18DF-41B6-82F2-CF72CD854E0A}"/>
              </a:ext>
            </a:extLst>
          </p:cNvPr>
          <p:cNvSpPr>
            <a:spLocks noGrp="1"/>
          </p:cNvSpPr>
          <p:nvPr>
            <p:ph type="title"/>
          </p:nvPr>
        </p:nvSpPr>
        <p:spPr>
          <a:xfrm>
            <a:off x="677334" y="609600"/>
            <a:ext cx="8596668" cy="980661"/>
          </a:xfrm>
        </p:spPr>
        <p:txBody>
          <a:bodyPr/>
          <a:lstStyle/>
          <a:p>
            <a:pPr algn="ctr"/>
            <a:r>
              <a:rPr lang="pt-BR" b="1" dirty="0"/>
              <a:t>Servo Motor</a:t>
            </a:r>
          </a:p>
        </p:txBody>
      </p:sp>
      <p:sp>
        <p:nvSpPr>
          <p:cNvPr id="3" name="Espaço Reservado para Conteúdo 2">
            <a:extLst>
              <a:ext uri="{FF2B5EF4-FFF2-40B4-BE49-F238E27FC236}">
                <a16:creationId xmlns:a16="http://schemas.microsoft.com/office/drawing/2014/main" id="{BDDF7F65-62CA-4866-94A5-D5B5304E7A47}"/>
              </a:ext>
            </a:extLst>
          </p:cNvPr>
          <p:cNvSpPr>
            <a:spLocks noGrp="1"/>
          </p:cNvSpPr>
          <p:nvPr>
            <p:ph idx="1"/>
          </p:nvPr>
        </p:nvSpPr>
        <p:spPr>
          <a:xfrm>
            <a:off x="838200" y="1825625"/>
            <a:ext cx="6013174" cy="4351338"/>
          </a:xfrm>
        </p:spPr>
        <p:txBody>
          <a:bodyPr>
            <a:noAutofit/>
          </a:bodyPr>
          <a:lstStyle/>
          <a:p>
            <a:pPr algn="just">
              <a:spcAft>
                <a:spcPts val="0"/>
              </a:spcAft>
            </a:pPr>
            <a:r>
              <a:rPr lang="pt-BR" sz="1800" b="0" i="0" dirty="0">
                <a:solidFill>
                  <a:srgbClr val="000000"/>
                </a:solidFill>
                <a:effectLst/>
                <a:latin typeface="Verdana" panose="020B0604030504040204" pitchFamily="34" charset="0"/>
                <a:ea typeface="Verdana" panose="020B0604030504040204" pitchFamily="34" charset="0"/>
              </a:rPr>
              <a:t>Servo motor é um dispositivo na maioria das vezes eletromecânico que tem seu movimento controlado por um comando externo.</a:t>
            </a:r>
          </a:p>
          <a:p>
            <a:pPr algn="just">
              <a:spcAft>
                <a:spcPts val="0"/>
              </a:spcAft>
            </a:pPr>
            <a:r>
              <a:rPr lang="pt-BR" sz="1800" b="0" i="0" dirty="0">
                <a:solidFill>
                  <a:srgbClr val="000000"/>
                </a:solidFill>
                <a:effectLst/>
                <a:latin typeface="Verdana" panose="020B0604030504040204" pitchFamily="34" charset="0"/>
                <a:ea typeface="Verdana" panose="020B0604030504040204" pitchFamily="34" charset="0"/>
              </a:rPr>
              <a:t>Diferentemente dos motores convencionais, o servo motor não gira livremente e indefinidamente. Só se movimenta na presença de um sinal externo, o qual atua no sistema levando-o à posição desejada.</a:t>
            </a:r>
          </a:p>
          <a:p>
            <a:pPr algn="just">
              <a:spcAft>
                <a:spcPts val="0"/>
              </a:spcAft>
            </a:pPr>
            <a:r>
              <a:rPr lang="pt-BR" sz="1800" b="0" i="0" dirty="0">
                <a:solidFill>
                  <a:srgbClr val="000000"/>
                </a:solidFill>
                <a:effectLst/>
                <a:latin typeface="Verdana" panose="020B0604030504040204" pitchFamily="34" charset="0"/>
                <a:ea typeface="Verdana" panose="020B0604030504040204" pitchFamily="34" charset="0"/>
              </a:rPr>
              <a:t>É um dispositivo de malha fechada e possui a liberdade de girar apenas 180 graus, sendo que a sua ampla utilização se concentra na área de robótica. A característica mais importante do servo motor é o seu tamanho, velocidade, engrenagens e torque.</a:t>
            </a:r>
          </a:p>
          <a:p>
            <a:r>
              <a:rPr lang="pt-BR" sz="1800" b="0" i="0" dirty="0">
                <a:solidFill>
                  <a:srgbClr val="000000"/>
                </a:solidFill>
                <a:effectLst/>
                <a:latin typeface="Verdana" panose="020B0604030504040204" pitchFamily="34" charset="0"/>
                <a:ea typeface="Verdana" panose="020B0604030504040204" pitchFamily="34" charset="0"/>
              </a:rPr>
              <a:t>A figura ao lado mostra um micro servo muito utilizado, o TG9e.</a:t>
            </a:r>
            <a:endParaRPr lang="pt-BR" sz="1800" dirty="0">
              <a:latin typeface="Verdana" panose="020B0604030504040204" pitchFamily="34" charset="0"/>
              <a:ea typeface="Verdana" panose="020B0604030504040204" pitchFamily="34" charset="0"/>
            </a:endParaRPr>
          </a:p>
        </p:txBody>
      </p:sp>
      <p:sp>
        <p:nvSpPr>
          <p:cNvPr id="5" name="AutoShape 4">
            <a:extLst>
              <a:ext uri="{FF2B5EF4-FFF2-40B4-BE49-F238E27FC236}">
                <a16:creationId xmlns:a16="http://schemas.microsoft.com/office/drawing/2014/main" id="{8F79790F-B9B2-4067-A857-81DF349D97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a:extLst>
              <a:ext uri="{FF2B5EF4-FFF2-40B4-BE49-F238E27FC236}">
                <a16:creationId xmlns:a16="http://schemas.microsoft.com/office/drawing/2014/main" id="{56976A2E-48CD-4E5C-B6B4-07E4EA4C7B48}"/>
              </a:ext>
            </a:extLst>
          </p:cNvPr>
          <p:cNvPicPr>
            <a:picLocks noChangeAspect="1"/>
          </p:cNvPicPr>
          <p:nvPr/>
        </p:nvPicPr>
        <p:blipFill>
          <a:blip r:embed="rId2"/>
          <a:stretch>
            <a:fillRect/>
          </a:stretch>
        </p:blipFill>
        <p:spPr>
          <a:xfrm>
            <a:off x="7546699" y="2090737"/>
            <a:ext cx="3486150" cy="2981325"/>
          </a:xfrm>
          <a:prstGeom prst="rect">
            <a:avLst/>
          </a:prstGeom>
        </p:spPr>
      </p:pic>
    </p:spTree>
    <p:extLst>
      <p:ext uri="{BB962C8B-B14F-4D97-AF65-F5344CB8AC3E}">
        <p14:creationId xmlns:p14="http://schemas.microsoft.com/office/powerpoint/2010/main" val="229857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18D8-DF5D-4D72-A373-6CDE70BC3918}"/>
              </a:ext>
            </a:extLst>
          </p:cNvPr>
          <p:cNvSpPr>
            <a:spLocks noGrp="1"/>
          </p:cNvSpPr>
          <p:nvPr>
            <p:ph type="title"/>
          </p:nvPr>
        </p:nvSpPr>
        <p:spPr>
          <a:xfrm>
            <a:off x="677334" y="609600"/>
            <a:ext cx="8596668" cy="795130"/>
          </a:xfrm>
        </p:spPr>
        <p:txBody>
          <a:bodyPr>
            <a:normAutofit fontScale="90000"/>
          </a:bodyPr>
          <a:lstStyle/>
          <a:p>
            <a:pPr algn="ctr"/>
            <a:r>
              <a:rPr lang="pt-BR" sz="4400" b="1" i="0" dirty="0">
                <a:solidFill>
                  <a:srgbClr val="92D050"/>
                </a:solidFill>
                <a:effectLst/>
                <a:latin typeface="inherit"/>
              </a:rPr>
              <a:t>Componente do servo motor</a:t>
            </a:r>
            <a:br>
              <a:rPr lang="pt-BR" b="1" i="0" dirty="0">
                <a:solidFill>
                  <a:srgbClr val="5E8080"/>
                </a:solidFill>
                <a:effectLst/>
                <a:latin typeface="PT Sans"/>
              </a:rPr>
            </a:br>
            <a:endParaRPr lang="pt-BR" dirty="0"/>
          </a:p>
        </p:txBody>
      </p:sp>
      <p:sp>
        <p:nvSpPr>
          <p:cNvPr id="3" name="Espaço Reservado para Conteúdo 2">
            <a:extLst>
              <a:ext uri="{FF2B5EF4-FFF2-40B4-BE49-F238E27FC236}">
                <a16:creationId xmlns:a16="http://schemas.microsoft.com/office/drawing/2014/main" id="{ACD17085-73F3-48C0-9ABF-2AAC84C9E9D9}"/>
              </a:ext>
            </a:extLst>
          </p:cNvPr>
          <p:cNvSpPr>
            <a:spLocks noGrp="1"/>
          </p:cNvSpPr>
          <p:nvPr>
            <p:ph idx="1"/>
          </p:nvPr>
        </p:nvSpPr>
        <p:spPr>
          <a:xfrm>
            <a:off x="677334" y="1802780"/>
            <a:ext cx="8596668" cy="4757046"/>
          </a:xfrm>
        </p:spPr>
        <p:txBody>
          <a:bodyPr>
            <a:normAutofit fontScale="92500"/>
          </a:bodyPr>
          <a:lstStyle/>
          <a:p>
            <a:pPr algn="just"/>
            <a:r>
              <a:rPr lang="pt-BR" sz="2400" b="1" i="0" dirty="0">
                <a:solidFill>
                  <a:srgbClr val="0070C0"/>
                </a:solidFill>
                <a:effectLst/>
                <a:latin typeface="PT Sans"/>
              </a:rPr>
              <a:t>O servo motor é composto pelos seguintes componentes principais:</a:t>
            </a:r>
          </a:p>
          <a:p>
            <a:pPr algn="just" fontAlgn="base">
              <a:buFont typeface="Arial" panose="020B0604020202020204" pitchFamily="34" charset="0"/>
              <a:buChar char="•"/>
            </a:pPr>
            <a:r>
              <a:rPr lang="pt-BR" sz="2400" b="1" i="0" dirty="0">
                <a:solidFill>
                  <a:srgbClr val="0070C0"/>
                </a:solidFill>
                <a:effectLst/>
                <a:latin typeface="inherit"/>
              </a:rPr>
              <a:t>Atuador</a:t>
            </a:r>
            <a:endParaRPr lang="pt-BR" sz="2400" b="0" i="0" dirty="0">
              <a:solidFill>
                <a:srgbClr val="0070C0"/>
              </a:solidFill>
              <a:effectLst/>
              <a:latin typeface="inherit"/>
            </a:endParaRPr>
          </a:p>
          <a:p>
            <a:pPr lvl="1" algn="just" fontAlgn="base"/>
            <a:r>
              <a:rPr lang="pt-BR" sz="2400" b="0" i="0" dirty="0">
                <a:solidFill>
                  <a:srgbClr val="707070"/>
                </a:solidFill>
                <a:effectLst/>
                <a:latin typeface="inherit"/>
              </a:rPr>
              <a:t>Consiste em um motor em conjunto com um sistema de engrenagens e redução para amplificação de torque. A maioria dos servos utiliza motores de corrente contínua, mas também há modelos que utilizam motores CA.</a:t>
            </a:r>
            <a:endParaRPr lang="pt-BR" sz="2400" b="0" i="0" dirty="0">
              <a:solidFill>
                <a:srgbClr val="707070"/>
              </a:solidFill>
              <a:effectLst/>
              <a:latin typeface="PT Sans"/>
            </a:endParaRPr>
          </a:p>
          <a:p>
            <a:pPr lvl="1" algn="just" fontAlgn="base"/>
            <a:r>
              <a:rPr lang="pt-BR" sz="2400" b="0" i="0" dirty="0">
                <a:solidFill>
                  <a:srgbClr val="707070"/>
                </a:solidFill>
                <a:effectLst/>
                <a:latin typeface="inherit"/>
              </a:rPr>
              <a:t>Alguns servos trabalham com atuadores de até 180º de liberdade de giro, outros modelos possuem 360º de liberdade de giro.</a:t>
            </a:r>
            <a:endParaRPr lang="pt-BR" sz="2400" b="0" i="0" dirty="0">
              <a:solidFill>
                <a:srgbClr val="707070"/>
              </a:solidFill>
              <a:effectLst/>
              <a:latin typeface="PT Sans"/>
            </a:endParaRPr>
          </a:p>
          <a:p>
            <a:pPr lvl="1" algn="just" fontAlgn="base"/>
            <a:r>
              <a:rPr lang="pt-BR" sz="2400" b="0" i="0" dirty="0">
                <a:solidFill>
                  <a:srgbClr val="707070"/>
                </a:solidFill>
                <a:effectLst/>
                <a:latin typeface="inherit"/>
              </a:rPr>
              <a:t>Esse parâmetro, bem como a velocidade e o torque são especificações que variam de modelo para modelo e devem ser analisadas para cada aplicação;</a:t>
            </a:r>
            <a:endParaRPr lang="pt-BR" sz="2400" b="0" i="0" dirty="0">
              <a:solidFill>
                <a:srgbClr val="707070"/>
              </a:solidFill>
              <a:effectLst/>
              <a:latin typeface="PT Sans"/>
            </a:endParaRPr>
          </a:p>
          <a:p>
            <a:endParaRPr lang="pt-BR" dirty="0"/>
          </a:p>
        </p:txBody>
      </p:sp>
    </p:spTree>
    <p:extLst>
      <p:ext uri="{BB962C8B-B14F-4D97-AF65-F5344CB8AC3E}">
        <p14:creationId xmlns:p14="http://schemas.microsoft.com/office/powerpoint/2010/main" val="51313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8CD417-B442-444E-8D05-FC0BF74680F2}"/>
              </a:ext>
            </a:extLst>
          </p:cNvPr>
          <p:cNvSpPr>
            <a:spLocks noGrp="1"/>
          </p:cNvSpPr>
          <p:nvPr>
            <p:ph type="title"/>
          </p:nvPr>
        </p:nvSpPr>
        <p:spPr>
          <a:xfrm>
            <a:off x="677334" y="609600"/>
            <a:ext cx="8596668" cy="848139"/>
          </a:xfrm>
        </p:spPr>
        <p:txBody>
          <a:bodyPr>
            <a:normAutofit/>
          </a:bodyPr>
          <a:lstStyle/>
          <a:p>
            <a:pPr algn="ctr"/>
            <a:r>
              <a:rPr lang="pt-BR" sz="4400" b="1" i="0" dirty="0">
                <a:solidFill>
                  <a:srgbClr val="92D050"/>
                </a:solidFill>
                <a:effectLst/>
                <a:latin typeface="inherit"/>
              </a:rPr>
              <a:t>Componente do servo motor</a:t>
            </a:r>
            <a:endParaRPr lang="pt-BR" sz="4400" dirty="0">
              <a:solidFill>
                <a:srgbClr val="92D050"/>
              </a:solidFill>
            </a:endParaRPr>
          </a:p>
        </p:txBody>
      </p:sp>
      <p:sp>
        <p:nvSpPr>
          <p:cNvPr id="3" name="Espaço Reservado para Conteúdo 2">
            <a:extLst>
              <a:ext uri="{FF2B5EF4-FFF2-40B4-BE49-F238E27FC236}">
                <a16:creationId xmlns:a16="http://schemas.microsoft.com/office/drawing/2014/main" id="{2A4A2F60-BB19-44F2-BC89-44E87250EB67}"/>
              </a:ext>
            </a:extLst>
          </p:cNvPr>
          <p:cNvSpPr>
            <a:spLocks noGrp="1"/>
          </p:cNvSpPr>
          <p:nvPr>
            <p:ph idx="1"/>
          </p:nvPr>
        </p:nvSpPr>
        <p:spPr>
          <a:xfrm>
            <a:off x="677334" y="1643754"/>
            <a:ext cx="8596668" cy="4770298"/>
          </a:xfrm>
        </p:spPr>
        <p:txBody>
          <a:bodyPr>
            <a:normAutofit lnSpcReduction="10000"/>
          </a:bodyPr>
          <a:lstStyle/>
          <a:p>
            <a:pPr algn="just" fontAlgn="base">
              <a:buFont typeface="Arial" panose="020B0604020202020204" pitchFamily="34" charset="0"/>
              <a:buChar char="•"/>
            </a:pPr>
            <a:r>
              <a:rPr lang="pt-BR" sz="2400" b="1" i="0" dirty="0">
                <a:solidFill>
                  <a:srgbClr val="0070C0"/>
                </a:solidFill>
                <a:effectLst/>
                <a:latin typeface="inherit"/>
              </a:rPr>
              <a:t>Sensor (</a:t>
            </a:r>
            <a:r>
              <a:rPr lang="pt-BR" sz="2400" b="1" i="0" dirty="0" err="1">
                <a:solidFill>
                  <a:srgbClr val="0070C0"/>
                </a:solidFill>
                <a:effectLst/>
                <a:latin typeface="inherit"/>
              </a:rPr>
              <a:t>encoder</a:t>
            </a:r>
            <a:r>
              <a:rPr lang="pt-BR" sz="2400" b="1" i="0" dirty="0">
                <a:solidFill>
                  <a:srgbClr val="0070C0"/>
                </a:solidFill>
                <a:effectLst/>
                <a:latin typeface="inherit"/>
              </a:rPr>
              <a:t>)</a:t>
            </a:r>
            <a:endParaRPr lang="pt-BR" sz="2400" b="0" i="0" dirty="0">
              <a:solidFill>
                <a:srgbClr val="0070C0"/>
              </a:solidFill>
              <a:effectLst/>
              <a:latin typeface="inherit"/>
            </a:endParaRPr>
          </a:p>
          <a:p>
            <a:pPr algn="just" fontAlgn="base"/>
            <a:r>
              <a:rPr lang="pt-BR" sz="2400" b="0" i="0" dirty="0">
                <a:solidFill>
                  <a:srgbClr val="707070"/>
                </a:solidFill>
                <a:effectLst/>
                <a:latin typeface="inherit"/>
              </a:rPr>
              <a:t>O </a:t>
            </a:r>
            <a:r>
              <a:rPr lang="pt-BR" sz="2400" b="1" i="0" u="none" strike="noStrike" dirty="0">
                <a:solidFill>
                  <a:srgbClr val="0095EB"/>
                </a:solidFill>
                <a:effectLst/>
                <a:latin typeface="inherit"/>
              </a:rPr>
              <a:t>sensor</a:t>
            </a:r>
            <a:r>
              <a:rPr lang="pt-BR" sz="2400" b="0" i="0" dirty="0">
                <a:solidFill>
                  <a:srgbClr val="707070"/>
                </a:solidFill>
                <a:effectLst/>
                <a:latin typeface="inherit"/>
              </a:rPr>
              <a:t> consiste em um medidor de posição, geralmente um potenciômetro acoplado ao eixo do motor, cuja resistência elétrica está associada a posições diferentes do eixo do motor. </a:t>
            </a:r>
            <a:r>
              <a:rPr lang="pt-BR" sz="2400" b="1" i="0" u="none" strike="noStrike" dirty="0">
                <a:solidFill>
                  <a:srgbClr val="0095EB"/>
                </a:solidFill>
                <a:effectLst/>
                <a:latin typeface="inherit"/>
              </a:rPr>
              <a:t>Encodes</a:t>
            </a:r>
            <a:r>
              <a:rPr lang="pt-BR" sz="2400" b="0" i="0" dirty="0">
                <a:solidFill>
                  <a:srgbClr val="707070"/>
                </a:solidFill>
                <a:effectLst/>
                <a:latin typeface="inherit"/>
              </a:rPr>
              <a:t> também são utilizados para medir a velocidade do </a:t>
            </a:r>
            <a:r>
              <a:rPr lang="pt-BR" sz="2400" b="1" i="0" dirty="0">
                <a:solidFill>
                  <a:srgbClr val="707070"/>
                </a:solidFill>
                <a:effectLst/>
                <a:latin typeface="inherit"/>
              </a:rPr>
              <a:t>motor</a:t>
            </a:r>
            <a:r>
              <a:rPr lang="pt-BR" sz="2400" b="0" i="0" dirty="0">
                <a:solidFill>
                  <a:srgbClr val="707070"/>
                </a:solidFill>
                <a:effectLst/>
                <a:latin typeface="inherit"/>
              </a:rPr>
              <a:t>;</a:t>
            </a:r>
            <a:endParaRPr lang="pt-BR" sz="2400" b="0" i="0" dirty="0">
              <a:solidFill>
                <a:srgbClr val="707070"/>
              </a:solidFill>
              <a:effectLst/>
              <a:latin typeface="PT Sans"/>
            </a:endParaRPr>
          </a:p>
          <a:p>
            <a:pPr algn="just" fontAlgn="base">
              <a:buFont typeface="Arial" panose="020B0604020202020204" pitchFamily="34" charset="0"/>
              <a:buChar char="•"/>
            </a:pPr>
            <a:r>
              <a:rPr lang="pt-BR" sz="2400" b="1" i="0" dirty="0">
                <a:solidFill>
                  <a:srgbClr val="0070C0"/>
                </a:solidFill>
                <a:effectLst/>
                <a:latin typeface="inherit"/>
              </a:rPr>
              <a:t>Controlador e circuitos complementares</a:t>
            </a:r>
            <a:endParaRPr lang="pt-BR" sz="2400" b="0" i="0" dirty="0">
              <a:solidFill>
                <a:srgbClr val="0070C0"/>
              </a:solidFill>
              <a:effectLst/>
              <a:latin typeface="PT Sans"/>
            </a:endParaRPr>
          </a:p>
          <a:p>
            <a:pPr algn="just" fontAlgn="base"/>
            <a:r>
              <a:rPr lang="pt-BR" sz="2400" b="0" i="0" dirty="0">
                <a:solidFill>
                  <a:srgbClr val="707070"/>
                </a:solidFill>
                <a:effectLst/>
                <a:latin typeface="inherit"/>
              </a:rPr>
              <a:t>Este é o circuito de controle do servo motor. A saída dos sensores é utilizada como realimentação e comparada com o sinal de controle (posição e velocidade desejadas).</a:t>
            </a:r>
            <a:endParaRPr lang="pt-BR" sz="2400" b="0" i="0" dirty="0">
              <a:solidFill>
                <a:srgbClr val="707070"/>
              </a:solidFill>
              <a:effectLst/>
              <a:latin typeface="PT Sans"/>
            </a:endParaRPr>
          </a:p>
          <a:p>
            <a:pPr algn="just" fontAlgn="base"/>
            <a:r>
              <a:rPr lang="pt-BR" sz="2400" b="0" i="0" dirty="0">
                <a:solidFill>
                  <a:srgbClr val="707070"/>
                </a:solidFill>
                <a:effectLst/>
                <a:latin typeface="inherit"/>
              </a:rPr>
              <a:t>A diferença dos dois sinais é o sinal de controle utilizado pelo circuito controlador para corrigir a posição do atuador.</a:t>
            </a:r>
            <a:endParaRPr lang="pt-BR" sz="2400" b="0" i="0" dirty="0">
              <a:solidFill>
                <a:srgbClr val="707070"/>
              </a:solidFill>
              <a:effectLst/>
              <a:latin typeface="PT Sans"/>
            </a:endParaRPr>
          </a:p>
          <a:p>
            <a:endParaRPr lang="pt-BR" dirty="0"/>
          </a:p>
        </p:txBody>
      </p:sp>
    </p:spTree>
    <p:extLst>
      <p:ext uri="{BB962C8B-B14F-4D97-AF65-F5344CB8AC3E}">
        <p14:creationId xmlns:p14="http://schemas.microsoft.com/office/powerpoint/2010/main" val="195528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7705F-2154-4338-8F0D-0B8AC89140E5}"/>
              </a:ext>
            </a:extLst>
          </p:cNvPr>
          <p:cNvSpPr>
            <a:spLocks noGrp="1"/>
          </p:cNvSpPr>
          <p:nvPr>
            <p:ph type="title"/>
          </p:nvPr>
        </p:nvSpPr>
        <p:spPr>
          <a:xfrm>
            <a:off x="677334" y="609600"/>
            <a:ext cx="8596668" cy="662609"/>
          </a:xfrm>
        </p:spPr>
        <p:txBody>
          <a:bodyPr>
            <a:normAutofit fontScale="90000"/>
          </a:bodyPr>
          <a:lstStyle/>
          <a:p>
            <a:pPr algn="ctr"/>
            <a:r>
              <a:rPr lang="pt-BR" sz="4400" b="1" i="0" dirty="0">
                <a:solidFill>
                  <a:srgbClr val="92D050"/>
                </a:solidFill>
                <a:effectLst/>
                <a:latin typeface="PT Sans"/>
              </a:rPr>
              <a:t>Especificações do servo motor</a:t>
            </a:r>
            <a:br>
              <a:rPr lang="pt-BR" b="1" i="0" dirty="0">
                <a:solidFill>
                  <a:srgbClr val="5E8080"/>
                </a:solidFill>
                <a:effectLst/>
                <a:latin typeface="PT Sans"/>
              </a:rPr>
            </a:br>
            <a:endParaRPr lang="pt-BR" dirty="0"/>
          </a:p>
        </p:txBody>
      </p:sp>
      <p:sp>
        <p:nvSpPr>
          <p:cNvPr id="3" name="Espaço Reservado para Conteúdo 2">
            <a:extLst>
              <a:ext uri="{FF2B5EF4-FFF2-40B4-BE49-F238E27FC236}">
                <a16:creationId xmlns:a16="http://schemas.microsoft.com/office/drawing/2014/main" id="{94BC6FC6-B466-4848-AFD4-F0CA930B0A50}"/>
              </a:ext>
            </a:extLst>
          </p:cNvPr>
          <p:cNvSpPr>
            <a:spLocks noGrp="1"/>
          </p:cNvSpPr>
          <p:nvPr>
            <p:ph idx="1"/>
          </p:nvPr>
        </p:nvSpPr>
        <p:spPr>
          <a:xfrm>
            <a:off x="1368286" y="1679316"/>
            <a:ext cx="7656443" cy="4349888"/>
          </a:xfrm>
        </p:spPr>
        <p:txBody>
          <a:bodyPr/>
          <a:lstStyle/>
          <a:p>
            <a:pPr algn="just">
              <a:spcAft>
                <a:spcPts val="0"/>
              </a:spcAft>
            </a:pPr>
            <a:r>
              <a:rPr lang="pt-BR" sz="2800" b="0" i="0" dirty="0">
                <a:solidFill>
                  <a:srgbClr val="707070"/>
                </a:solidFill>
                <a:effectLst/>
                <a:latin typeface="PT Sans"/>
              </a:rPr>
              <a:t>Os Servos são acionados por meio de três fios, dois para alimentação e um correspondente ao sinal de controle para determinar a posição. No caso do TG9e os três fios são:</a:t>
            </a:r>
            <a:endParaRPr lang="pt-BR" sz="2800" b="1" i="0" dirty="0">
              <a:solidFill>
                <a:srgbClr val="000000"/>
              </a:solidFill>
              <a:effectLst/>
              <a:latin typeface="Verdana" panose="020B0604030504040204" pitchFamily="34" charset="0"/>
            </a:endParaRPr>
          </a:p>
          <a:p>
            <a:pPr algn="ctr">
              <a:spcAft>
                <a:spcPts val="0"/>
              </a:spcAft>
            </a:pPr>
            <a:r>
              <a:rPr lang="pt-BR" sz="2000" b="1" i="0" dirty="0">
                <a:solidFill>
                  <a:srgbClr val="000000"/>
                </a:solidFill>
                <a:effectLst/>
                <a:latin typeface="Verdana" panose="020B0604030504040204" pitchFamily="34" charset="0"/>
              </a:rPr>
              <a:t>Fio amarelo/laranja = controle (pino do Arduino)</a:t>
            </a:r>
          </a:p>
          <a:p>
            <a:pPr>
              <a:spcAft>
                <a:spcPts val="0"/>
              </a:spcAft>
            </a:pPr>
            <a:r>
              <a:rPr lang="pt-BR" sz="2000" b="1" i="0" dirty="0">
                <a:solidFill>
                  <a:srgbClr val="000000"/>
                </a:solidFill>
                <a:effectLst/>
                <a:latin typeface="Verdana" panose="020B0604030504040204" pitchFamily="34" charset="0"/>
              </a:rPr>
              <a:t>Fio vermelho = +5V</a:t>
            </a:r>
            <a:endParaRPr lang="pt-BR" sz="2000" b="0" i="0" dirty="0">
              <a:solidFill>
                <a:srgbClr val="000000"/>
              </a:solidFill>
              <a:effectLst/>
              <a:latin typeface="Calibri" panose="020F0502020204030204" pitchFamily="34" charset="0"/>
            </a:endParaRPr>
          </a:p>
          <a:p>
            <a:pPr>
              <a:spcAft>
                <a:spcPts val="0"/>
              </a:spcAft>
            </a:pPr>
            <a:r>
              <a:rPr lang="pt-BR" sz="2000" b="1" i="0" dirty="0">
                <a:solidFill>
                  <a:srgbClr val="000000"/>
                </a:solidFill>
                <a:effectLst/>
                <a:latin typeface="Verdana" panose="020B0604030504040204" pitchFamily="34" charset="0"/>
              </a:rPr>
              <a:t>Fio marrom = terra (GND)</a:t>
            </a:r>
            <a:endParaRPr lang="pt-BR" sz="2000" b="0" i="0" dirty="0">
              <a:solidFill>
                <a:srgbClr val="000000"/>
              </a:solidFill>
              <a:effectLst/>
              <a:latin typeface="Calibri" panose="020F0502020204030204" pitchFamily="34" charset="0"/>
            </a:endParaRPr>
          </a:p>
          <a:p>
            <a:endParaRPr lang="pt-BR" dirty="0"/>
          </a:p>
        </p:txBody>
      </p:sp>
      <p:pic>
        <p:nvPicPr>
          <p:cNvPr id="6" name="Imagem 5">
            <a:extLst>
              <a:ext uri="{FF2B5EF4-FFF2-40B4-BE49-F238E27FC236}">
                <a16:creationId xmlns:a16="http://schemas.microsoft.com/office/drawing/2014/main" id="{46B3FF37-31FF-49AD-9528-512FFEA3A85D}"/>
              </a:ext>
            </a:extLst>
          </p:cNvPr>
          <p:cNvPicPr>
            <a:picLocks noChangeAspect="1"/>
          </p:cNvPicPr>
          <p:nvPr/>
        </p:nvPicPr>
        <p:blipFill>
          <a:blip r:embed="rId2"/>
          <a:stretch>
            <a:fillRect/>
          </a:stretch>
        </p:blipFill>
        <p:spPr>
          <a:xfrm>
            <a:off x="7500729" y="4462877"/>
            <a:ext cx="2372142" cy="2028635"/>
          </a:xfrm>
          <a:prstGeom prst="rect">
            <a:avLst/>
          </a:prstGeom>
        </p:spPr>
      </p:pic>
    </p:spTree>
    <p:extLst>
      <p:ext uri="{BB962C8B-B14F-4D97-AF65-F5344CB8AC3E}">
        <p14:creationId xmlns:p14="http://schemas.microsoft.com/office/powerpoint/2010/main" val="265289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F38B8-3EF1-4D33-921B-EB044D197723}"/>
              </a:ext>
            </a:extLst>
          </p:cNvPr>
          <p:cNvSpPr>
            <a:spLocks noGrp="1"/>
          </p:cNvSpPr>
          <p:nvPr>
            <p:ph type="title"/>
          </p:nvPr>
        </p:nvSpPr>
        <p:spPr>
          <a:xfrm>
            <a:off x="677334" y="609600"/>
            <a:ext cx="8596668" cy="722190"/>
          </a:xfrm>
        </p:spPr>
        <p:txBody>
          <a:bodyPr>
            <a:normAutofit fontScale="90000"/>
          </a:bodyPr>
          <a:lstStyle/>
          <a:p>
            <a:pPr algn="ctr"/>
            <a:r>
              <a:rPr lang="pt-BR" sz="4000" b="1" i="0" dirty="0">
                <a:solidFill>
                  <a:srgbClr val="92D050"/>
                </a:solidFill>
                <a:effectLst/>
                <a:latin typeface="PT Sans"/>
              </a:rPr>
              <a:t>Especificações do servo motor</a:t>
            </a:r>
            <a:br>
              <a:rPr lang="pt-BR" b="1" i="0" dirty="0">
                <a:solidFill>
                  <a:srgbClr val="5E8080"/>
                </a:solidFill>
                <a:effectLst/>
                <a:latin typeface="PT Sans"/>
              </a:rPr>
            </a:br>
            <a:endParaRPr lang="pt-BR" dirty="0"/>
          </a:p>
        </p:txBody>
      </p:sp>
      <p:sp>
        <p:nvSpPr>
          <p:cNvPr id="3" name="Espaço Reservado para Conteúdo 2">
            <a:extLst>
              <a:ext uri="{FF2B5EF4-FFF2-40B4-BE49-F238E27FC236}">
                <a16:creationId xmlns:a16="http://schemas.microsoft.com/office/drawing/2014/main" id="{33851751-CC88-48ED-95CC-A72FA3EDAD62}"/>
              </a:ext>
            </a:extLst>
          </p:cNvPr>
          <p:cNvSpPr>
            <a:spLocks noGrp="1"/>
          </p:cNvSpPr>
          <p:nvPr>
            <p:ph idx="1"/>
          </p:nvPr>
        </p:nvSpPr>
        <p:spPr>
          <a:xfrm>
            <a:off x="765242" y="1331790"/>
            <a:ext cx="8420851" cy="3507834"/>
          </a:xfrm>
        </p:spPr>
        <p:txBody>
          <a:bodyPr/>
          <a:lstStyle/>
          <a:p>
            <a:pPr algn="just"/>
            <a:r>
              <a:rPr lang="pt-BR" sz="2400" b="0" i="0" dirty="0">
                <a:solidFill>
                  <a:srgbClr val="707070"/>
                </a:solidFill>
                <a:effectLst/>
                <a:latin typeface="PT Sans"/>
              </a:rPr>
              <a:t>O TG9e possui uma liberdade de rotação de até 180º, sendo 90º para cada direção de rotação. O sinal de controle é um PWM em 50Hz (período de 20ms) e a tensão de operação é de 3,0V até 7.2V.</a:t>
            </a:r>
          </a:p>
          <a:p>
            <a:pPr algn="just"/>
            <a:r>
              <a:rPr lang="pt-BR" sz="2400" dirty="0">
                <a:solidFill>
                  <a:srgbClr val="707070"/>
                </a:solidFill>
                <a:latin typeface="PT Sans"/>
              </a:rPr>
              <a:t>O servo </a:t>
            </a:r>
            <a:r>
              <a:rPr lang="pt-BR" sz="2400" b="0" i="0" dirty="0">
                <a:solidFill>
                  <a:srgbClr val="707070"/>
                </a:solidFill>
                <a:effectLst/>
                <a:latin typeface="PT Sans"/>
              </a:rPr>
              <a:t>MG995</a:t>
            </a:r>
            <a:r>
              <a:rPr lang="pt-BR" sz="2400" dirty="0">
                <a:solidFill>
                  <a:srgbClr val="707070"/>
                </a:solidFill>
                <a:latin typeface="PT Sans"/>
              </a:rPr>
              <a:t> a </a:t>
            </a:r>
            <a:r>
              <a:rPr lang="pt-BR" sz="2400" b="0" i="0" dirty="0">
                <a:solidFill>
                  <a:srgbClr val="707070"/>
                </a:solidFill>
                <a:effectLst/>
                <a:latin typeface="PT Sans"/>
              </a:rPr>
              <a:t>tensão de operação é de 4,8 V até 7.2V.</a:t>
            </a:r>
          </a:p>
          <a:p>
            <a:endParaRPr lang="pt-BR" dirty="0"/>
          </a:p>
        </p:txBody>
      </p:sp>
      <p:pic>
        <p:nvPicPr>
          <p:cNvPr id="1026" name="Picture 2" descr="Servo motor MG995 mais conjunto de acessórios">
            <a:extLst>
              <a:ext uri="{FF2B5EF4-FFF2-40B4-BE49-F238E27FC236}">
                <a16:creationId xmlns:a16="http://schemas.microsoft.com/office/drawing/2014/main" id="{CDB32FBE-CC5C-4E5F-8BE4-E98BEE64A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468" y="3843417"/>
            <a:ext cx="3196092" cy="263694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12B3E272-7E9B-464E-9272-C29C234A67B2}"/>
              </a:ext>
            </a:extLst>
          </p:cNvPr>
          <p:cNvPicPr>
            <a:picLocks noChangeAspect="1"/>
          </p:cNvPicPr>
          <p:nvPr/>
        </p:nvPicPr>
        <p:blipFill>
          <a:blip r:embed="rId3"/>
          <a:stretch>
            <a:fillRect/>
          </a:stretch>
        </p:blipFill>
        <p:spPr>
          <a:xfrm>
            <a:off x="1473064" y="3981157"/>
            <a:ext cx="2462152" cy="2105611"/>
          </a:xfrm>
          <a:prstGeom prst="rect">
            <a:avLst/>
          </a:prstGeom>
        </p:spPr>
      </p:pic>
    </p:spTree>
    <p:extLst>
      <p:ext uri="{BB962C8B-B14F-4D97-AF65-F5344CB8AC3E}">
        <p14:creationId xmlns:p14="http://schemas.microsoft.com/office/powerpoint/2010/main" val="38418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7F31A-7EB0-4280-B758-2CAE81316E0C}"/>
              </a:ext>
            </a:extLst>
          </p:cNvPr>
          <p:cNvSpPr>
            <a:spLocks noGrp="1"/>
          </p:cNvSpPr>
          <p:nvPr>
            <p:ph type="title"/>
          </p:nvPr>
        </p:nvSpPr>
        <p:spPr>
          <a:xfrm>
            <a:off x="677334" y="344556"/>
            <a:ext cx="8596668" cy="800198"/>
          </a:xfrm>
        </p:spPr>
        <p:txBody>
          <a:bodyPr>
            <a:normAutofit fontScale="90000"/>
          </a:bodyPr>
          <a:lstStyle/>
          <a:p>
            <a:pPr algn="ctr"/>
            <a:r>
              <a:rPr lang="pt-BR" sz="4000" b="1" i="0" dirty="0">
                <a:solidFill>
                  <a:srgbClr val="92D050"/>
                </a:solidFill>
                <a:effectLst/>
                <a:latin typeface="inherit"/>
              </a:rPr>
              <a:t>Tipos de servo motores</a:t>
            </a:r>
            <a:br>
              <a:rPr lang="pt-BR" b="0" i="0" dirty="0">
                <a:solidFill>
                  <a:srgbClr val="3D4242"/>
                </a:solidFill>
                <a:effectLst/>
                <a:latin typeface="PT Sans"/>
              </a:rPr>
            </a:br>
            <a:endParaRPr lang="pt-BR" dirty="0"/>
          </a:p>
        </p:txBody>
      </p:sp>
      <p:sp>
        <p:nvSpPr>
          <p:cNvPr id="3" name="Espaço Reservado para Conteúdo 2">
            <a:extLst>
              <a:ext uri="{FF2B5EF4-FFF2-40B4-BE49-F238E27FC236}">
                <a16:creationId xmlns:a16="http://schemas.microsoft.com/office/drawing/2014/main" id="{6B5A0B94-A47E-4F8B-A65B-E2D8F7DBFE26}"/>
              </a:ext>
            </a:extLst>
          </p:cNvPr>
          <p:cNvSpPr>
            <a:spLocks noGrp="1"/>
          </p:cNvSpPr>
          <p:nvPr>
            <p:ph idx="1"/>
          </p:nvPr>
        </p:nvSpPr>
        <p:spPr>
          <a:xfrm>
            <a:off x="677334" y="1144754"/>
            <a:ext cx="8596668" cy="3880773"/>
          </a:xfrm>
        </p:spPr>
        <p:txBody>
          <a:bodyPr/>
          <a:lstStyle/>
          <a:p>
            <a:pPr algn="just" fontAlgn="base"/>
            <a:r>
              <a:rPr lang="pt-BR" sz="2000" b="1" i="0" dirty="0">
                <a:solidFill>
                  <a:srgbClr val="0070C0"/>
                </a:solidFill>
                <a:effectLst/>
                <a:latin typeface="inherit"/>
              </a:rPr>
              <a:t>Os servo motores são classificados de acordo com a natureza de sua alimentação. Ou seja, podem ser servos CA ou CC.</a:t>
            </a:r>
            <a:endParaRPr lang="pt-BR" sz="2000" b="0" i="0" dirty="0">
              <a:solidFill>
                <a:srgbClr val="0070C0"/>
              </a:solidFill>
              <a:effectLst/>
              <a:latin typeface="PT Sans"/>
            </a:endParaRPr>
          </a:p>
          <a:p>
            <a:pPr algn="just" fontAlgn="base"/>
            <a:r>
              <a:rPr lang="pt-BR" sz="2000" b="0" i="0" dirty="0">
                <a:solidFill>
                  <a:srgbClr val="707070"/>
                </a:solidFill>
                <a:effectLst/>
                <a:latin typeface="inherit"/>
              </a:rPr>
              <a:t>Os servomotores de corrente contínua são do tipo </a:t>
            </a:r>
            <a:r>
              <a:rPr lang="pt-BR" sz="2000" b="0" i="0" u="none" strike="noStrike" dirty="0">
                <a:solidFill>
                  <a:srgbClr val="0095EB"/>
                </a:solidFill>
                <a:effectLst/>
                <a:latin typeface="inherit"/>
              </a:rPr>
              <a:t>imã permanente</a:t>
            </a:r>
            <a:r>
              <a:rPr lang="pt-BR" sz="2000" b="0" i="0" dirty="0">
                <a:solidFill>
                  <a:srgbClr val="707070"/>
                </a:solidFill>
                <a:effectLst/>
                <a:latin typeface="inherit"/>
              </a:rPr>
              <a:t> com escova e são utilizados em aplicações pequenas em razão de serem simples e terem custo baixo.</a:t>
            </a:r>
            <a:endParaRPr lang="pt-BR" sz="2000" b="0" i="0" dirty="0">
              <a:solidFill>
                <a:srgbClr val="707070"/>
              </a:solidFill>
              <a:effectLst/>
              <a:latin typeface="PT Sans"/>
            </a:endParaRPr>
          </a:p>
          <a:p>
            <a:pPr algn="just" fontAlgn="base"/>
            <a:r>
              <a:rPr lang="pt-BR" sz="2000" b="0" i="0" dirty="0">
                <a:solidFill>
                  <a:srgbClr val="707070"/>
                </a:solidFill>
                <a:effectLst/>
                <a:latin typeface="inherit"/>
              </a:rPr>
              <a:t>Servos de corrente alternada, por sua vez, podem ser subdivididos em servos que utilizam </a:t>
            </a:r>
            <a:r>
              <a:rPr lang="pt-BR" sz="2000" b="0" i="0" u="none" strike="noStrike" dirty="0">
                <a:solidFill>
                  <a:srgbClr val="0095EB"/>
                </a:solidFill>
                <a:effectLst/>
                <a:latin typeface="inherit"/>
              </a:rPr>
              <a:t>motores de indução (assíncronos)</a:t>
            </a:r>
            <a:r>
              <a:rPr lang="pt-BR" sz="2000" b="0" i="0" dirty="0">
                <a:solidFill>
                  <a:srgbClr val="707070"/>
                </a:solidFill>
                <a:effectLst/>
                <a:latin typeface="inherit"/>
              </a:rPr>
              <a:t> e servos que utilizam </a:t>
            </a:r>
            <a:r>
              <a:rPr lang="pt-BR" sz="2000" b="0" i="0" u="none" strike="noStrike" dirty="0">
                <a:solidFill>
                  <a:srgbClr val="0095EB"/>
                </a:solidFill>
                <a:effectLst/>
                <a:latin typeface="inherit"/>
              </a:rPr>
              <a:t>motores síncronos</a:t>
            </a:r>
            <a:r>
              <a:rPr lang="pt-BR" sz="2000" b="0" i="0" dirty="0">
                <a:solidFill>
                  <a:srgbClr val="707070"/>
                </a:solidFill>
                <a:effectLst/>
                <a:latin typeface="inherit"/>
              </a:rPr>
              <a:t>.</a:t>
            </a:r>
            <a:endParaRPr lang="pt-BR" sz="2000" b="0" i="0" dirty="0">
              <a:solidFill>
                <a:srgbClr val="707070"/>
              </a:solidFill>
              <a:effectLst/>
              <a:latin typeface="PT Sans"/>
            </a:endParaRPr>
          </a:p>
          <a:p>
            <a:pPr algn="just" fontAlgn="base"/>
            <a:r>
              <a:rPr lang="pt-BR" sz="2000" b="0" i="0" dirty="0">
                <a:solidFill>
                  <a:srgbClr val="707070"/>
                </a:solidFill>
                <a:effectLst/>
                <a:latin typeface="inherit"/>
              </a:rPr>
              <a:t>Em geral são maiores e de potência mais elevada, sendo comumente utilizados na indústria em aplicações de maior potência e nas quais se exige maior robustez.</a:t>
            </a:r>
            <a:endParaRPr lang="pt-BR" sz="2000" b="0" i="0" dirty="0">
              <a:solidFill>
                <a:srgbClr val="707070"/>
              </a:solidFill>
              <a:effectLst/>
              <a:latin typeface="PT Sans"/>
            </a:endParaRPr>
          </a:p>
          <a:p>
            <a:endParaRPr lang="pt-BR" dirty="0"/>
          </a:p>
        </p:txBody>
      </p:sp>
      <p:pic>
        <p:nvPicPr>
          <p:cNvPr id="2052" name="Picture 4" descr="MOTOR ASSÍNCRONO OU DE INDUÇÃO TRIFÁSICO - ppt carregar">
            <a:extLst>
              <a:ext uri="{FF2B5EF4-FFF2-40B4-BE49-F238E27FC236}">
                <a16:creationId xmlns:a16="http://schemas.microsoft.com/office/drawing/2014/main" id="{96E5071C-09C0-4FF1-98DF-71C0F164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607" y="5025527"/>
            <a:ext cx="2343168" cy="17551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otores Síncronos Exercício 1 - YouTube">
            <a:extLst>
              <a:ext uri="{FF2B5EF4-FFF2-40B4-BE49-F238E27FC236}">
                <a16:creationId xmlns:a16="http://schemas.microsoft.com/office/drawing/2014/main" id="{8FD49B1F-8DF5-4ADE-B6C1-09D7B19E6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161" y="5085495"/>
            <a:ext cx="2940518" cy="164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56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71D38-ADDA-430F-9956-D89D4C75CA3E}"/>
              </a:ext>
            </a:extLst>
          </p:cNvPr>
          <p:cNvSpPr>
            <a:spLocks noGrp="1"/>
          </p:cNvSpPr>
          <p:nvPr>
            <p:ph type="title"/>
          </p:nvPr>
        </p:nvSpPr>
        <p:spPr>
          <a:xfrm>
            <a:off x="677334" y="609600"/>
            <a:ext cx="8596668" cy="808383"/>
          </a:xfrm>
        </p:spPr>
        <p:txBody>
          <a:bodyPr>
            <a:normAutofit fontScale="90000"/>
          </a:bodyPr>
          <a:lstStyle/>
          <a:p>
            <a:pPr algn="ctr"/>
            <a:r>
              <a:rPr lang="pt-BR" sz="4000" b="1" i="0" dirty="0">
                <a:solidFill>
                  <a:srgbClr val="92D050"/>
                </a:solidFill>
                <a:effectLst/>
                <a:latin typeface="inherit"/>
              </a:rPr>
              <a:t>Aplicações dos servos motores</a:t>
            </a:r>
            <a:br>
              <a:rPr lang="pt-BR" sz="4000" b="0" i="0" dirty="0">
                <a:solidFill>
                  <a:srgbClr val="3D4242"/>
                </a:solidFill>
                <a:effectLst/>
                <a:latin typeface="PT Sans"/>
              </a:rPr>
            </a:br>
            <a:endParaRPr lang="pt-BR" sz="4000" dirty="0"/>
          </a:p>
        </p:txBody>
      </p:sp>
      <p:sp>
        <p:nvSpPr>
          <p:cNvPr id="3" name="Espaço Reservado para Conteúdo 2">
            <a:extLst>
              <a:ext uri="{FF2B5EF4-FFF2-40B4-BE49-F238E27FC236}">
                <a16:creationId xmlns:a16="http://schemas.microsoft.com/office/drawing/2014/main" id="{1C037756-C420-4323-9780-98235A50FB1E}"/>
              </a:ext>
            </a:extLst>
          </p:cNvPr>
          <p:cNvSpPr>
            <a:spLocks noGrp="1"/>
          </p:cNvSpPr>
          <p:nvPr>
            <p:ph idx="1"/>
          </p:nvPr>
        </p:nvSpPr>
        <p:spPr>
          <a:xfrm>
            <a:off x="677334" y="1657006"/>
            <a:ext cx="8596668" cy="4783551"/>
          </a:xfrm>
        </p:spPr>
        <p:txBody>
          <a:bodyPr>
            <a:normAutofit lnSpcReduction="10000"/>
          </a:bodyPr>
          <a:lstStyle/>
          <a:p>
            <a:pPr algn="just" fontAlgn="base"/>
            <a:r>
              <a:rPr lang="pt-BR" sz="2200" b="0" i="0" dirty="0">
                <a:solidFill>
                  <a:srgbClr val="707070"/>
                </a:solidFill>
                <a:effectLst/>
                <a:latin typeface="inherit"/>
              </a:rPr>
              <a:t>Os servos são utilizados em várias aplicações em que é preciso controlar posição com precisão e velocidade altas. Tanto na indústria como no universo hobby  os servos são muito populares.</a:t>
            </a:r>
            <a:endParaRPr lang="pt-BR" sz="2200" b="0" i="0" dirty="0">
              <a:solidFill>
                <a:srgbClr val="707070"/>
              </a:solidFill>
              <a:effectLst/>
              <a:latin typeface="PT Sans"/>
            </a:endParaRPr>
          </a:p>
          <a:p>
            <a:pPr algn="just" fontAlgn="base"/>
            <a:r>
              <a:rPr lang="pt-BR" sz="2200" b="1" i="0" dirty="0">
                <a:solidFill>
                  <a:srgbClr val="0070C0"/>
                </a:solidFill>
                <a:effectLst/>
                <a:latin typeface="inherit"/>
              </a:rPr>
              <a:t>Dentre as principais aplicações podemos citar as seguintes:</a:t>
            </a:r>
            <a:endParaRPr lang="pt-BR" sz="2200" b="0" i="0" dirty="0">
              <a:solidFill>
                <a:srgbClr val="0070C0"/>
              </a:solidFill>
              <a:effectLst/>
              <a:latin typeface="PT Sans"/>
            </a:endParaRPr>
          </a:p>
          <a:p>
            <a:pPr algn="just" fontAlgn="base">
              <a:buFont typeface="Arial" panose="020B0604020202020204" pitchFamily="34" charset="0"/>
              <a:buChar char="•"/>
            </a:pPr>
            <a:r>
              <a:rPr lang="pt-BR" sz="2200" b="0" i="0" dirty="0">
                <a:solidFill>
                  <a:srgbClr val="192831"/>
                </a:solidFill>
                <a:effectLst/>
                <a:latin typeface="inherit"/>
              </a:rPr>
              <a:t>Aeromodelismo;</a:t>
            </a:r>
          </a:p>
          <a:p>
            <a:pPr algn="just" fontAlgn="base">
              <a:buFont typeface="Arial" panose="020B0604020202020204" pitchFamily="34" charset="0"/>
              <a:buChar char="•"/>
            </a:pPr>
            <a:r>
              <a:rPr lang="pt-BR" sz="2200" b="0" i="0" dirty="0">
                <a:solidFill>
                  <a:srgbClr val="192831"/>
                </a:solidFill>
                <a:effectLst/>
                <a:latin typeface="inherit"/>
              </a:rPr>
              <a:t>Automodelismo;</a:t>
            </a:r>
          </a:p>
          <a:p>
            <a:pPr algn="just" fontAlgn="base">
              <a:buFont typeface="Arial" panose="020B0604020202020204" pitchFamily="34" charset="0"/>
              <a:buChar char="•"/>
            </a:pPr>
            <a:r>
              <a:rPr lang="pt-BR" sz="2200" b="0" i="0" dirty="0">
                <a:solidFill>
                  <a:srgbClr val="192831"/>
                </a:solidFill>
                <a:effectLst/>
                <a:latin typeface="inherit"/>
              </a:rPr>
              <a:t>Nautimodelismo;</a:t>
            </a:r>
          </a:p>
          <a:p>
            <a:pPr algn="just" fontAlgn="base">
              <a:buFont typeface="Arial" panose="020B0604020202020204" pitchFamily="34" charset="0"/>
              <a:buChar char="•"/>
            </a:pPr>
            <a:r>
              <a:rPr lang="pt-BR" sz="2200" b="1" i="0" u="none" strike="noStrike" dirty="0">
                <a:solidFill>
                  <a:srgbClr val="0070C0"/>
                </a:solidFill>
                <a:effectLst/>
                <a:latin typeface="inherit"/>
              </a:rPr>
              <a:t>Robótica</a:t>
            </a:r>
            <a:r>
              <a:rPr lang="pt-BR" sz="2200" b="0" i="0" dirty="0">
                <a:solidFill>
                  <a:srgbClr val="192831"/>
                </a:solidFill>
                <a:effectLst/>
                <a:latin typeface="inherit"/>
              </a:rPr>
              <a:t>;</a:t>
            </a:r>
          </a:p>
          <a:p>
            <a:pPr algn="just" fontAlgn="base">
              <a:buFont typeface="Arial" panose="020B0604020202020204" pitchFamily="34" charset="0"/>
              <a:buChar char="•"/>
            </a:pPr>
            <a:r>
              <a:rPr lang="pt-BR" sz="2200" b="0" i="0" dirty="0">
                <a:solidFill>
                  <a:srgbClr val="192831"/>
                </a:solidFill>
                <a:effectLst/>
                <a:latin typeface="inherit"/>
              </a:rPr>
              <a:t>Automação de processos;</a:t>
            </a:r>
          </a:p>
          <a:p>
            <a:pPr algn="just" fontAlgn="base">
              <a:buFont typeface="Arial" panose="020B0604020202020204" pitchFamily="34" charset="0"/>
              <a:buChar char="•"/>
            </a:pPr>
            <a:r>
              <a:rPr lang="pt-BR" sz="2200" b="0" i="0" dirty="0">
                <a:solidFill>
                  <a:srgbClr val="192831"/>
                </a:solidFill>
                <a:effectLst/>
                <a:latin typeface="inherit"/>
              </a:rPr>
              <a:t>Controle de válvulas;</a:t>
            </a:r>
          </a:p>
          <a:p>
            <a:pPr algn="just" fontAlgn="base">
              <a:buFont typeface="Arial" panose="020B0604020202020204" pitchFamily="34" charset="0"/>
              <a:buChar char="•"/>
            </a:pPr>
            <a:r>
              <a:rPr lang="pt-BR" sz="2200" b="0" i="0" dirty="0">
                <a:solidFill>
                  <a:srgbClr val="192831"/>
                </a:solidFill>
                <a:effectLst/>
                <a:latin typeface="inherit"/>
              </a:rPr>
              <a:t>Qualquer aplicação em que seja preciso controlar posição ou movimento;</a:t>
            </a:r>
          </a:p>
          <a:p>
            <a:endParaRPr lang="pt-BR" dirty="0"/>
          </a:p>
        </p:txBody>
      </p:sp>
    </p:spTree>
    <p:extLst>
      <p:ext uri="{BB962C8B-B14F-4D97-AF65-F5344CB8AC3E}">
        <p14:creationId xmlns:p14="http://schemas.microsoft.com/office/powerpoint/2010/main" val="2079834270"/>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TotalTime>
  <Words>1826</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28</vt:i4>
      </vt:variant>
    </vt:vector>
  </HeadingPairs>
  <TitlesOfParts>
    <vt:vector size="38" baseType="lpstr">
      <vt:lpstr>-apple-system</vt:lpstr>
      <vt:lpstr>Arial</vt:lpstr>
      <vt:lpstr>Calibri</vt:lpstr>
      <vt:lpstr>inherit</vt:lpstr>
      <vt:lpstr>Open Sans</vt:lpstr>
      <vt:lpstr>PT Sans</vt:lpstr>
      <vt:lpstr>Trebuchet MS</vt:lpstr>
      <vt:lpstr>Verdana</vt:lpstr>
      <vt:lpstr>Wingdings 3</vt:lpstr>
      <vt:lpstr>Facetado</vt:lpstr>
      <vt:lpstr>Apresentação do PowerPoint</vt:lpstr>
      <vt:lpstr>Servo Motor</vt:lpstr>
      <vt:lpstr>Servo Motor</vt:lpstr>
      <vt:lpstr>Componente do servo motor </vt:lpstr>
      <vt:lpstr>Componente do servo motor</vt:lpstr>
      <vt:lpstr>Especificações do servo motor </vt:lpstr>
      <vt:lpstr>Especificações do servo motor </vt:lpstr>
      <vt:lpstr>Tipos de servo motores </vt:lpstr>
      <vt:lpstr>Aplicações dos servos motores </vt:lpstr>
      <vt:lpstr>Programação básica para acionar o servo motor com ângulo de 180 graus.</vt:lpstr>
      <vt:lpstr>Controle do ângulo com potenciômetro (mapeamento)</vt:lpstr>
      <vt:lpstr>Saída do código no console</vt:lpstr>
      <vt:lpstr>Diagrama de Circuito Servo Motor com Potenciômetro</vt:lpstr>
      <vt:lpstr>Servo Motor</vt:lpstr>
      <vt:lpstr>Diagrama de circuito servo com Botão </vt:lpstr>
      <vt:lpstr>Servo Motor</vt:lpstr>
      <vt:lpstr>Programa Projeto – Acionando um Motor</vt:lpstr>
      <vt:lpstr>Exercício 01 de fixação-Pontuando</vt:lpstr>
      <vt:lpstr>Exercício 02 de fixação-Pontuando</vt:lpstr>
      <vt:lpstr>Função do Capacitor </vt:lpstr>
      <vt:lpstr>Apresentação do PowerPoint</vt:lpstr>
      <vt:lpstr>Capacitores  e Bateria</vt:lpstr>
      <vt:lpstr>Bateria</vt:lpstr>
      <vt:lpstr>Sobre TIP122:</vt:lpstr>
      <vt:lpstr>TIP122 </vt:lpstr>
      <vt:lpstr>Como usar o TIP122 </vt:lpstr>
      <vt:lpstr>TIP122</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Carlos Alberto P. da Silva</dc:creator>
  <cp:lastModifiedBy>Carlos Alberto P. da Silva</cp:lastModifiedBy>
  <cp:revision>21</cp:revision>
  <dcterms:created xsi:type="dcterms:W3CDTF">2021-03-11T21:18:40Z</dcterms:created>
  <dcterms:modified xsi:type="dcterms:W3CDTF">2021-04-12T14:05:22Z</dcterms:modified>
</cp:coreProperties>
</file>