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56" r:id="rId3"/>
    <p:sldId id="257" r:id="rId4"/>
    <p:sldId id="275" r:id="rId5"/>
    <p:sldId id="258" r:id="rId6"/>
    <p:sldId id="276" r:id="rId7"/>
    <p:sldId id="259" r:id="rId8"/>
    <p:sldId id="260" r:id="rId9"/>
    <p:sldId id="261" r:id="rId10"/>
    <p:sldId id="277" r:id="rId11"/>
    <p:sldId id="262" r:id="rId12"/>
    <p:sldId id="279" r:id="rId13"/>
    <p:sldId id="280" r:id="rId14"/>
    <p:sldId id="263" r:id="rId15"/>
    <p:sldId id="265" r:id="rId16"/>
    <p:sldId id="266" r:id="rId17"/>
    <p:sldId id="273" r:id="rId18"/>
    <p:sldId id="274" r:id="rId19"/>
    <p:sldId id="267" r:id="rId20"/>
    <p:sldId id="268" r:id="rId21"/>
    <p:sldId id="269" r:id="rId22"/>
    <p:sldId id="270" r:id="rId23"/>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59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71548" y="2773046"/>
            <a:ext cx="7718861" cy="2495345"/>
          </a:xfrm>
        </p:spPr>
        <p:txBody>
          <a:bodyPr anchor="b">
            <a:normAutofit/>
          </a:bodyPr>
          <a:lstStyle>
            <a:lvl1pPr>
              <a:defRPr sz="5955"/>
            </a:lvl1pPr>
          </a:lstStyle>
          <a:p>
            <a:r>
              <a:rPr lang="pt-BR"/>
              <a:t>Clique para editar o título Mestre</a:t>
            </a:r>
            <a:endParaRPr lang="en-US" dirty="0"/>
          </a:p>
        </p:txBody>
      </p:sp>
      <p:sp>
        <p:nvSpPr>
          <p:cNvPr id="3" name="Subtitle 2"/>
          <p:cNvSpPr>
            <a:spLocks noGrp="1"/>
          </p:cNvSpPr>
          <p:nvPr>
            <p:ph type="subTitle" idx="1"/>
          </p:nvPr>
        </p:nvSpPr>
        <p:spPr>
          <a:xfrm>
            <a:off x="2271548" y="5268389"/>
            <a:ext cx="7718861" cy="1242040"/>
          </a:xfrm>
        </p:spPr>
        <p:txBody>
          <a:bodyPr anchor="t"/>
          <a:lstStyle>
            <a:lvl1pPr marL="0" indent="0" algn="l">
              <a:buNone/>
              <a:defRPr>
                <a:solidFill>
                  <a:schemeClr val="tx1">
                    <a:lumMod val="65000"/>
                    <a:lumOff val="35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9" name="Freeform 8"/>
          <p:cNvSpPr/>
          <p:nvPr/>
        </p:nvSpPr>
        <p:spPr bwMode="auto">
          <a:xfrm>
            <a:off x="-37093" y="4765277"/>
            <a:ext cx="1631928" cy="86213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95066" y="4995078"/>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436348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672254"/>
            <a:ext cx="7708960" cy="3437402"/>
          </a:xfrm>
        </p:spPr>
        <p:txBody>
          <a:bodyPr anchor="ctr">
            <a:normAutofit/>
          </a:bodyPr>
          <a:lstStyle>
            <a:lvl1pPr algn="l">
              <a:defRPr sz="5293" b="0" cap="none"/>
            </a:lvl1pPr>
          </a:lstStyle>
          <a:p>
            <a:r>
              <a:rPr lang="pt-BR"/>
              <a:t>Clique para editar o título Mestre</a:t>
            </a:r>
            <a:endParaRPr lang="en-US" dirty="0"/>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9537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2825345" y="3865457"/>
            <a:ext cx="6611908" cy="420158"/>
          </a:xfrm>
        </p:spPr>
        <p:txBody>
          <a:bodyPr anchor="ctr">
            <a:noAutofit/>
          </a:bodyPr>
          <a:lstStyle>
            <a:lvl1pPr marL="0" indent="0">
              <a:buFontTx/>
              <a:buNone/>
              <a:defRPr sz="1764">
                <a:solidFill>
                  <a:schemeClr val="tx1">
                    <a:lumMod val="50000"/>
                    <a:lumOff val="50000"/>
                  </a:schemeClr>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271547" y="4801545"/>
            <a:ext cx="7708960" cy="1715772"/>
          </a:xfrm>
        </p:spPr>
        <p:txBody>
          <a:bodyPr anchor="ctr">
            <a:normAutofit/>
          </a:bodyPr>
          <a:lstStyle>
            <a:lvl1pPr marL="0" indent="0" algn="l">
              <a:buNone/>
              <a:defRPr sz="1985">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9"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
        <p:nvSpPr>
          <p:cNvPr id="14" name="TextBox 13"/>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5" name="TextBox 14"/>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7066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271547" y="2689015"/>
            <a:ext cx="7708960" cy="3004899"/>
          </a:xfrm>
        </p:spPr>
        <p:txBody>
          <a:bodyPr anchor="b">
            <a:normAutofit/>
          </a:bodyPr>
          <a:lstStyle>
            <a:lvl1pPr algn="l">
              <a:defRPr sz="5293" b="0"/>
            </a:lvl1pPr>
          </a:lstStyle>
          <a:p>
            <a:r>
              <a:rPr lang="pt-BR"/>
              <a:t>Clique para editar o título Mestre</a:t>
            </a:r>
            <a:endParaRPr lang="en-US" dirty="0"/>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32580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3" name="Title 1"/>
          <p:cNvSpPr>
            <a:spLocks noGrp="1"/>
          </p:cNvSpPr>
          <p:nvPr>
            <p:ph type="title"/>
          </p:nvPr>
        </p:nvSpPr>
        <p:spPr>
          <a:xfrm>
            <a:off x="2558889" y="672254"/>
            <a:ext cx="7144823" cy="3193203"/>
          </a:xfrm>
        </p:spPr>
        <p:txBody>
          <a:bodyPr anchor="ctr">
            <a:normAutofit/>
          </a:bodyPr>
          <a:lstStyle>
            <a:lvl1pPr algn="l">
              <a:defRPr sz="5293"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271546" y="4789805"/>
            <a:ext cx="7821586"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271546" y="5714153"/>
            <a:ext cx="7821586"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2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
        <p:nvSpPr>
          <p:cNvPr id="11" name="TextBox 10"/>
          <p:cNvSpPr txBox="1"/>
          <p:nvPr/>
        </p:nvSpPr>
        <p:spPr>
          <a:xfrm>
            <a:off x="2114726" y="714606"/>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
        <p:nvSpPr>
          <p:cNvPr id="12" name="TextBox 11"/>
          <p:cNvSpPr txBox="1"/>
          <p:nvPr/>
        </p:nvSpPr>
        <p:spPr>
          <a:xfrm>
            <a:off x="9553816" y="3203907"/>
            <a:ext cx="534809" cy="644878"/>
          </a:xfrm>
          <a:prstGeom prst="rect">
            <a:avLst/>
          </a:prstGeom>
        </p:spPr>
        <p:txBody>
          <a:bodyPr vert="horz" lIns="100838" tIns="50419" rIns="100838" bIns="50419" rtlCol="0" anchor="ctr">
            <a:noAutofit/>
          </a:bodyPr>
          <a:lstStyle/>
          <a:p>
            <a:pPr lvl="0"/>
            <a:r>
              <a:rPr lang="en-US" sz="88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19731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271548" y="691891"/>
            <a:ext cx="7708959" cy="3176022"/>
          </a:xfrm>
        </p:spPr>
        <p:txBody>
          <a:bodyPr anchor="ctr">
            <a:normAutofit/>
          </a:bodyPr>
          <a:lstStyle>
            <a:lvl1pPr algn="l">
              <a:defRPr sz="5293" b="0"/>
            </a:lvl1pPr>
          </a:lstStyle>
          <a:p>
            <a:r>
              <a:rPr lang="pt-BR"/>
              <a:t>Clique para editar o título Mestre</a:t>
            </a:r>
            <a:endParaRPr lang="en-US" dirty="0"/>
          </a:p>
        </p:txBody>
      </p:sp>
      <p:sp>
        <p:nvSpPr>
          <p:cNvPr id="21" name="Text Placeholder 9"/>
          <p:cNvSpPr>
            <a:spLocks noGrp="1"/>
          </p:cNvSpPr>
          <p:nvPr>
            <p:ph type="body" sz="quarter" idx="13"/>
          </p:nvPr>
        </p:nvSpPr>
        <p:spPr>
          <a:xfrm>
            <a:off x="2271547" y="4789805"/>
            <a:ext cx="7708960" cy="924348"/>
          </a:xfrm>
        </p:spPr>
        <p:txBody>
          <a:bodyPr anchor="b">
            <a:noAutofit/>
          </a:bodyPr>
          <a:lstStyle>
            <a:lvl1pPr marL="0" indent="0">
              <a:buFontTx/>
              <a:buNone/>
              <a:defRPr sz="2647">
                <a:solidFill>
                  <a:schemeClr val="accent1"/>
                </a:solidFill>
              </a:defRPr>
            </a:lvl1pPr>
            <a:lvl2pPr marL="504200" indent="0">
              <a:buFontTx/>
              <a:buNone/>
              <a:defRPr/>
            </a:lvl2pPr>
            <a:lvl3pPr marL="1008400" indent="0">
              <a:buFontTx/>
              <a:buNone/>
              <a:defRPr/>
            </a:lvl3pPr>
            <a:lvl4pPr marL="1512600" indent="0">
              <a:buFontTx/>
              <a:buNone/>
              <a:defRPr/>
            </a:lvl4pPr>
            <a:lvl5pPr marL="2016801"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271547" y="5714153"/>
            <a:ext cx="7708960" cy="804611"/>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63589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69636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44065" y="691890"/>
            <a:ext cx="1936754" cy="5826876"/>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271548" y="691890"/>
            <a:ext cx="5515507" cy="5826876"/>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103546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70750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274805" y="688255"/>
            <a:ext cx="7705702" cy="1412537"/>
          </a:xfrm>
        </p:spPr>
        <p:txBody>
          <a:bodyPr/>
          <a:lstStyle/>
          <a:p>
            <a:r>
              <a:rPr lang="pt-BR"/>
              <a:t>Clique para editar o título Mestre</a:t>
            </a:r>
            <a:endParaRPr lang="en-US" dirty="0"/>
          </a:p>
        </p:txBody>
      </p:sp>
      <p:sp>
        <p:nvSpPr>
          <p:cNvPr id="3" name="Content Placeholder 2"/>
          <p:cNvSpPr>
            <a:spLocks noGrp="1"/>
          </p:cNvSpPr>
          <p:nvPr>
            <p:ph idx="1"/>
          </p:nvPr>
        </p:nvSpPr>
        <p:spPr>
          <a:xfrm>
            <a:off x="2271547" y="2352886"/>
            <a:ext cx="7708960" cy="416587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29334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71547" y="2287781"/>
            <a:ext cx="7708960" cy="1619760"/>
          </a:xfrm>
        </p:spPr>
        <p:txBody>
          <a:bodyPr anchor="b"/>
          <a:lstStyle>
            <a:lvl1pPr algn="l">
              <a:defRPr sz="4411" b="0" cap="none"/>
            </a:lvl1pPr>
          </a:lstStyle>
          <a:p>
            <a:r>
              <a:rPr lang="pt-BR"/>
              <a:t>Clique para editar o título Mestre</a:t>
            </a:r>
            <a:endParaRPr lang="en-US" dirty="0"/>
          </a:p>
        </p:txBody>
      </p:sp>
      <p:sp>
        <p:nvSpPr>
          <p:cNvPr id="3" name="Text Placeholder 2"/>
          <p:cNvSpPr>
            <a:spLocks noGrp="1"/>
          </p:cNvSpPr>
          <p:nvPr>
            <p:ph type="body" idx="1"/>
          </p:nvPr>
        </p:nvSpPr>
        <p:spPr>
          <a:xfrm>
            <a:off x="2271547" y="3949488"/>
            <a:ext cx="7708960" cy="948830"/>
          </a:xfrm>
        </p:spPr>
        <p:txBody>
          <a:bodyPr anchor="t"/>
          <a:lstStyle>
            <a:lvl1pPr marL="0" indent="0" algn="l">
              <a:buNone/>
              <a:defRPr sz="2206">
                <a:solidFill>
                  <a:schemeClr val="tx1">
                    <a:lumMod val="65000"/>
                    <a:lumOff val="35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D8BD707-D9CF-40AE-B4C6-C98DA3205C09}"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68" y="3491976"/>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97853" y="3577566"/>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54567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71548" y="2356312"/>
            <a:ext cx="3739335" cy="415460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41684" y="2356312"/>
            <a:ext cx="3738823" cy="415460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97853" y="868750"/>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331623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649203" y="2455474"/>
            <a:ext cx="3361680"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pt-BR"/>
              <a:t>Clique para editar os estilos de texto Mestres</a:t>
            </a:r>
          </a:p>
        </p:txBody>
      </p:sp>
      <p:sp>
        <p:nvSpPr>
          <p:cNvPr id="4" name="Content Placeholder 3"/>
          <p:cNvSpPr>
            <a:spLocks noGrp="1"/>
          </p:cNvSpPr>
          <p:nvPr>
            <p:ph sz="half" idx="2"/>
          </p:nvPr>
        </p:nvSpPr>
        <p:spPr>
          <a:xfrm>
            <a:off x="2271546" y="3090963"/>
            <a:ext cx="3739336" cy="34249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614559" y="2451914"/>
            <a:ext cx="3360093" cy="635489"/>
          </a:xfrm>
        </p:spPr>
        <p:txBody>
          <a:bodyPr anchor="b">
            <a:noAutofit/>
          </a:bodyPr>
          <a:lstStyle>
            <a:lvl1pPr marL="0" indent="0">
              <a:buNone/>
              <a:defRPr sz="2647" b="0"/>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pt-BR"/>
              <a:t>Clique para editar os estilos de texto Mestres</a:t>
            </a:r>
          </a:p>
        </p:txBody>
      </p:sp>
      <p:sp>
        <p:nvSpPr>
          <p:cNvPr id="6" name="Content Placeholder 5"/>
          <p:cNvSpPr>
            <a:spLocks noGrp="1"/>
          </p:cNvSpPr>
          <p:nvPr>
            <p:ph sz="quarter" idx="4"/>
          </p:nvPr>
        </p:nvSpPr>
        <p:spPr>
          <a:xfrm>
            <a:off x="6237483" y="3087404"/>
            <a:ext cx="3737170" cy="342490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pt-BR"/>
          </a:p>
        </p:txBody>
      </p:sp>
      <p:sp>
        <p:nvSpPr>
          <p:cNvPr id="11"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97853" y="868750"/>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43472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2274804" y="688255"/>
            <a:ext cx="7705703" cy="1412537"/>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pt-BR"/>
          </a:p>
        </p:txBody>
      </p:sp>
      <p:sp>
        <p:nvSpPr>
          <p:cNvPr id="8"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642292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83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491936"/>
            <a:ext cx="3075152" cy="1076655"/>
          </a:xfrm>
        </p:spPr>
        <p:txBody>
          <a:bodyPr anchor="b"/>
          <a:lstStyle>
            <a:lvl1pPr algn="l">
              <a:defRPr sz="2206" b="0"/>
            </a:lvl1pPr>
          </a:lstStyle>
          <a:p>
            <a:r>
              <a:rPr lang="pt-BR"/>
              <a:t>Clique para editar o título Mestre</a:t>
            </a:r>
            <a:endParaRPr lang="en-US" dirty="0"/>
          </a:p>
        </p:txBody>
      </p:sp>
      <p:sp>
        <p:nvSpPr>
          <p:cNvPr id="3" name="Content Placeholder 2"/>
          <p:cNvSpPr>
            <a:spLocks noGrp="1"/>
          </p:cNvSpPr>
          <p:nvPr>
            <p:ph idx="1"/>
          </p:nvPr>
        </p:nvSpPr>
        <p:spPr>
          <a:xfrm>
            <a:off x="5547253" y="491938"/>
            <a:ext cx="4433254" cy="5971501"/>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71547" y="1762915"/>
            <a:ext cx="3075152" cy="4700520"/>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784289"/>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291262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71547" y="5293995"/>
            <a:ext cx="7708960" cy="624986"/>
          </a:xfrm>
        </p:spPr>
        <p:txBody>
          <a:bodyPr anchor="b">
            <a:normAutofit/>
          </a:bodyPr>
          <a:lstStyle>
            <a:lvl1pPr algn="l">
              <a:defRPr sz="2647"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271547" y="700225"/>
            <a:ext cx="7708960" cy="4251175"/>
          </a:xfrm>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pt-BR"/>
              <a:t>Clique no ícone para adicionar uma imagem</a:t>
            </a:r>
            <a:endParaRPr lang="en-US" dirty="0"/>
          </a:p>
        </p:txBody>
      </p:sp>
      <p:sp>
        <p:nvSpPr>
          <p:cNvPr id="4" name="Text Placeholder 3"/>
          <p:cNvSpPr>
            <a:spLocks noGrp="1"/>
          </p:cNvSpPr>
          <p:nvPr>
            <p:ph type="body" sz="half" idx="2"/>
          </p:nvPr>
        </p:nvSpPr>
        <p:spPr>
          <a:xfrm>
            <a:off x="2271547" y="5918981"/>
            <a:ext cx="7708960" cy="544455"/>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D8BD707-D9CF-40AE-B4C6-C98DA3205C09}"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68" y="5415367"/>
            <a:ext cx="1588522" cy="560217"/>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97853" y="5495239"/>
            <a:ext cx="684099" cy="402652"/>
          </a:xfrm>
        </p:spPr>
        <p:txBody>
          <a:bodyPr/>
          <a:lstStyle/>
          <a:p>
            <a:fld id="{B6F15528-21DE-4FAA-801E-634DDDAF4B2B}" type="slidenum">
              <a:rPr lang="pt-BR" smtClean="0"/>
              <a:t>‹nº›</a:t>
            </a:fld>
            <a:endParaRPr lang="pt-BR"/>
          </a:p>
        </p:txBody>
      </p:sp>
    </p:spTree>
    <p:extLst>
      <p:ext uri="{BB962C8B-B14F-4D97-AF65-F5344CB8AC3E}">
        <p14:creationId xmlns:p14="http://schemas.microsoft.com/office/powerpoint/2010/main" val="17741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52095"/>
            <a:ext cx="2316903" cy="7320931"/>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3881" y="314"/>
            <a:ext cx="2283074" cy="7557301"/>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13868" cy="756285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274804" y="688255"/>
            <a:ext cx="7705703" cy="1412537"/>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271547" y="2352887"/>
            <a:ext cx="7708960" cy="4285615"/>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089390" y="6765641"/>
            <a:ext cx="896239" cy="408216"/>
          </a:xfrm>
          <a:prstGeom prst="rect">
            <a:avLst/>
          </a:prstGeom>
        </p:spPr>
        <p:txBody>
          <a:bodyPr vert="horz" lIns="91440" tIns="45720" rIns="91440" bIns="45720" rtlCol="0" anchor="ctr"/>
          <a:lstStyle>
            <a:lvl1pPr algn="r">
              <a:defRPr sz="993">
                <a:solidFill>
                  <a:schemeClr val="tx1">
                    <a:tint val="75000"/>
                  </a:schemeClr>
                </a:solidFill>
              </a:defRPr>
            </a:lvl1pPr>
          </a:lstStyle>
          <a:p>
            <a:fld id="{1D8BD707-D9CF-40AE-B4C6-C98DA3205C09}" type="datetimeFigureOut">
              <a:rPr lang="en-US" smtClean="0"/>
              <a:t>5/7/2021</a:t>
            </a:fld>
            <a:endParaRPr lang="en-US"/>
          </a:p>
        </p:txBody>
      </p:sp>
      <p:sp>
        <p:nvSpPr>
          <p:cNvPr id="5" name="Footer Placeholder 4"/>
          <p:cNvSpPr>
            <a:spLocks noGrp="1"/>
          </p:cNvSpPr>
          <p:nvPr>
            <p:ph type="ftr" sz="quarter" idx="3"/>
          </p:nvPr>
        </p:nvSpPr>
        <p:spPr>
          <a:xfrm>
            <a:off x="2271546" y="6766434"/>
            <a:ext cx="6685115" cy="402652"/>
          </a:xfrm>
          <a:prstGeom prst="rect">
            <a:avLst/>
          </a:prstGeom>
        </p:spPr>
        <p:txBody>
          <a:bodyPr vert="horz" lIns="91440" tIns="45720" rIns="91440" bIns="45720" rtlCol="0" anchor="ctr"/>
          <a:lstStyle>
            <a:lvl1pPr algn="l">
              <a:defRPr sz="993">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97853" y="868750"/>
            <a:ext cx="684099" cy="402652"/>
          </a:xfrm>
          <a:prstGeom prst="rect">
            <a:avLst/>
          </a:prstGeom>
        </p:spPr>
        <p:txBody>
          <a:bodyPr vert="horz" lIns="91440" tIns="45720" rIns="91440" bIns="45720" rtlCol="0" anchor="ctr"/>
          <a:lstStyle>
            <a:lvl1pPr algn="r">
              <a:defRPr sz="2206">
                <a:solidFill>
                  <a:srgbClr val="FEFFFF"/>
                </a:solidFill>
              </a:defRPr>
            </a:lvl1pPr>
          </a:lstStyle>
          <a:p>
            <a:fld id="{B6F15528-21DE-4FAA-801E-634DDDAF4B2B}" type="slidenum">
              <a:rPr lang="pt-BR" smtClean="0"/>
              <a:t>‹nº›</a:t>
            </a:fld>
            <a:endParaRPr lang="pt-BR"/>
          </a:p>
        </p:txBody>
      </p:sp>
    </p:spTree>
    <p:extLst>
      <p:ext uri="{BB962C8B-B14F-4D97-AF65-F5344CB8AC3E}">
        <p14:creationId xmlns:p14="http://schemas.microsoft.com/office/powerpoint/2010/main" val="60168650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buClr>
        <a:buFont typeface="Wingdings 3" charset="2"/>
        <a:buChar char=""/>
        <a:defRPr sz="1985" kern="1200">
          <a:solidFill>
            <a:schemeClr val="tx1">
              <a:lumMod val="75000"/>
              <a:lumOff val="25000"/>
            </a:schemeClr>
          </a:solidFill>
          <a:latin typeface="+mn-lt"/>
          <a:ea typeface="+mn-ea"/>
          <a:cs typeface="+mn-cs"/>
        </a:defRPr>
      </a:lvl1pPr>
      <a:lvl2pPr marL="819325" indent="-315125" algn="l" defTabSz="504200" rtl="0" eaLnBrk="1" latinLnBrk="0" hangingPunct="1">
        <a:spcBef>
          <a:spcPts val="1103"/>
        </a:spcBef>
        <a:spcAft>
          <a:spcPts val="0"/>
        </a:spcAft>
        <a:buClr>
          <a:schemeClr val="accent1"/>
        </a:buClr>
        <a:buFont typeface="Wingdings 3" charset="2"/>
        <a:buChar char=""/>
        <a:defRPr sz="1764" kern="1200">
          <a:solidFill>
            <a:schemeClr val="tx1">
              <a:lumMod val="75000"/>
              <a:lumOff val="25000"/>
            </a:schemeClr>
          </a:solidFill>
          <a:latin typeface="+mn-lt"/>
          <a:ea typeface="+mn-ea"/>
          <a:cs typeface="+mn-cs"/>
        </a:defRPr>
      </a:lvl2pPr>
      <a:lvl3pPr marL="1260500" indent="-252100" algn="l" defTabSz="504200" rtl="0" eaLnBrk="1" latinLnBrk="0" hangingPunct="1">
        <a:spcBef>
          <a:spcPts val="1103"/>
        </a:spcBef>
        <a:spcAft>
          <a:spcPts val="0"/>
        </a:spcAft>
        <a:buClr>
          <a:schemeClr val="accent1"/>
        </a:buClr>
        <a:buFont typeface="Wingdings 3" charset="2"/>
        <a:buChar char=""/>
        <a:defRPr sz="1544" kern="1200">
          <a:solidFill>
            <a:schemeClr val="tx1">
              <a:lumMod val="75000"/>
              <a:lumOff val="25000"/>
            </a:schemeClr>
          </a:solidFill>
          <a:latin typeface="+mn-lt"/>
          <a:ea typeface="+mn-ea"/>
          <a:cs typeface="+mn-cs"/>
        </a:defRPr>
      </a:lvl3pPr>
      <a:lvl4pPr marL="1764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4pPr>
      <a:lvl5pPr marL="22689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5pPr>
      <a:lvl6pPr marL="27731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6pPr>
      <a:lvl7pPr marL="32773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7pPr>
      <a:lvl8pPr marL="37815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8pPr>
      <a:lvl9pPr marL="4285701" indent="-252100" algn="l" defTabSz="504200" rtl="0" eaLnBrk="1" latinLnBrk="0" hangingPunct="1">
        <a:spcBef>
          <a:spcPts val="1103"/>
        </a:spcBef>
        <a:spcAft>
          <a:spcPts val="0"/>
        </a:spcAft>
        <a:buClr>
          <a:schemeClr val="accent1"/>
        </a:buClr>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image" Target="../media/image16.jpeg"/><Relationship Id="rId1" Type="http://schemas.openxmlformats.org/officeDocument/2006/relationships/slideLayout" Target="../slideLayouts/slideLayout6.xml"/><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blog.iteadstudio.com/arduino-library-for-ultrasonic-ranging-module-hc-sr04/" TargetMode="External"/><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code.google.com/p/ultrasonic-ranging-module-hc-sr04-updates/downloads/detail?name=Ultrasonic.rar&amp;can=2&amp;q=" TargetMode="Externa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F1D5DF-7BA9-4001-8CAE-82CE52BD21AF}"/>
              </a:ext>
            </a:extLst>
          </p:cNvPr>
          <p:cNvSpPr>
            <a:spLocks noGrp="1"/>
          </p:cNvSpPr>
          <p:nvPr>
            <p:ph type="ctrTitle"/>
          </p:nvPr>
        </p:nvSpPr>
        <p:spPr>
          <a:xfrm>
            <a:off x="1155700" y="885825"/>
            <a:ext cx="8682309" cy="1694179"/>
          </a:xfrm>
        </p:spPr>
        <p:txBody>
          <a:bodyPr>
            <a:normAutofit/>
          </a:bodyPr>
          <a:lstStyle/>
          <a:p>
            <a:pPr algn="ctr"/>
            <a:r>
              <a:rPr lang="pt-BR" sz="4800" b="1" dirty="0">
                <a:effectLst>
                  <a:outerShdw blurRad="38100" dist="38100" dir="2700000" algn="tl">
                    <a:srgbClr val="000000">
                      <a:alpha val="43137"/>
                    </a:srgbClr>
                  </a:outerShdw>
                </a:effectLst>
              </a:rPr>
              <a:t>Sistemas Embarcados</a:t>
            </a:r>
            <a:br>
              <a:rPr lang="pt-BR" sz="4800" b="1" dirty="0">
                <a:effectLst>
                  <a:outerShdw blurRad="38100" dist="38100" dir="2700000" algn="tl">
                    <a:srgbClr val="000000">
                      <a:alpha val="43137"/>
                    </a:srgbClr>
                  </a:outerShdw>
                </a:effectLst>
              </a:rPr>
            </a:br>
            <a:r>
              <a:rPr lang="pt-BR" sz="4800" b="1" dirty="0">
                <a:effectLst>
                  <a:outerShdw blurRad="38100" dist="38100" dir="2700000" algn="tl">
                    <a:srgbClr val="000000">
                      <a:alpha val="43137"/>
                    </a:srgbClr>
                  </a:outerShdw>
                </a:effectLst>
              </a:rPr>
              <a:t>Sensor Ultrassônico- Arduino</a:t>
            </a:r>
          </a:p>
        </p:txBody>
      </p:sp>
      <p:sp>
        <p:nvSpPr>
          <p:cNvPr id="3" name="Subtítulo 2">
            <a:extLst>
              <a:ext uri="{FF2B5EF4-FFF2-40B4-BE49-F238E27FC236}">
                <a16:creationId xmlns:a16="http://schemas.microsoft.com/office/drawing/2014/main" id="{E022716E-B637-41C6-BAF3-B8A7A26BDF6D}"/>
              </a:ext>
            </a:extLst>
          </p:cNvPr>
          <p:cNvSpPr>
            <a:spLocks noGrp="1"/>
          </p:cNvSpPr>
          <p:nvPr>
            <p:ph type="subTitle" idx="1"/>
          </p:nvPr>
        </p:nvSpPr>
        <p:spPr/>
        <p:txBody>
          <a:bodyPr/>
          <a:lstStyle/>
          <a:p>
            <a:r>
              <a:rPr lang="pt-BR" dirty="0"/>
              <a:t>Prof. Carlos Alberto</a:t>
            </a:r>
          </a:p>
        </p:txBody>
      </p:sp>
      <p:pic>
        <p:nvPicPr>
          <p:cNvPr id="1026" name="Picture 2" descr="kit 2 Sensor Ultrassonico De Distancia Hc-sr04 Modulo Arduino - MEGA SMART">
            <a:extLst>
              <a:ext uri="{FF2B5EF4-FFF2-40B4-BE49-F238E27FC236}">
                <a16:creationId xmlns:a16="http://schemas.microsoft.com/office/drawing/2014/main" id="{EFB034A8-C6B2-4B12-B4EA-0D5C9323D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301" y="2790825"/>
            <a:ext cx="3767138" cy="2192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6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B87898FB-B324-4421-AF8B-5B1AA69EF28A}"/>
              </a:ext>
            </a:extLst>
          </p:cNvPr>
          <p:cNvPicPr>
            <a:picLocks noChangeAspect="1"/>
          </p:cNvPicPr>
          <p:nvPr/>
        </p:nvPicPr>
        <p:blipFill>
          <a:blip r:embed="rId2"/>
          <a:stretch>
            <a:fillRect/>
          </a:stretch>
        </p:blipFill>
        <p:spPr>
          <a:xfrm>
            <a:off x="1612900" y="657225"/>
            <a:ext cx="8056500" cy="6248400"/>
          </a:xfrm>
          <a:prstGeom prst="rect">
            <a:avLst/>
          </a:prstGeom>
        </p:spPr>
      </p:pic>
    </p:spTree>
    <p:extLst>
      <p:ext uri="{BB962C8B-B14F-4D97-AF65-F5344CB8AC3E}">
        <p14:creationId xmlns:p14="http://schemas.microsoft.com/office/powerpoint/2010/main" val="425638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70693" y="1711514"/>
            <a:ext cx="9006934" cy="289823"/>
          </a:xfrm>
          <a:prstGeom prst="rect">
            <a:avLst/>
          </a:prstGeom>
        </p:spPr>
        <p:txBody>
          <a:bodyPr vert="horz" wrap="square" lIns="0" tIns="12700" rIns="0" bIns="0" rtlCol="0">
            <a:spAutoFit/>
          </a:bodyPr>
          <a:lstStyle/>
          <a:p>
            <a:pPr marL="12700" algn="just">
              <a:lnSpc>
                <a:spcPct val="100000"/>
              </a:lnSpc>
              <a:spcBef>
                <a:spcPts val="100"/>
              </a:spcBef>
            </a:pPr>
            <a:r>
              <a:rPr dirty="0">
                <a:latin typeface="Verdana"/>
                <a:cs typeface="Verdana"/>
              </a:rPr>
              <a:t>Na </a:t>
            </a:r>
            <a:r>
              <a:rPr spc="-5" dirty="0">
                <a:latin typeface="Verdana"/>
                <a:cs typeface="Verdana"/>
              </a:rPr>
              <a:t>figura </a:t>
            </a:r>
            <a:r>
              <a:rPr dirty="0">
                <a:latin typeface="Verdana"/>
                <a:cs typeface="Verdana"/>
              </a:rPr>
              <a:t>a seguir o Serial Monitor </a:t>
            </a:r>
            <a:r>
              <a:rPr spc="-5" dirty="0">
                <a:latin typeface="Verdana"/>
                <a:cs typeface="Verdana"/>
              </a:rPr>
              <a:t>mostra </a:t>
            </a:r>
            <a:r>
              <a:rPr dirty="0">
                <a:latin typeface="Verdana"/>
                <a:cs typeface="Verdana"/>
              </a:rPr>
              <a:t>a </a:t>
            </a:r>
            <a:r>
              <a:rPr spc="-5" dirty="0">
                <a:latin typeface="Verdana"/>
                <a:cs typeface="Verdana"/>
              </a:rPr>
              <a:t>distância lida </a:t>
            </a:r>
            <a:r>
              <a:rPr dirty="0">
                <a:latin typeface="Verdana"/>
                <a:cs typeface="Verdana"/>
              </a:rPr>
              <a:t>pelo</a:t>
            </a:r>
            <a:r>
              <a:rPr spc="-45" dirty="0">
                <a:latin typeface="Verdana"/>
                <a:cs typeface="Verdana"/>
              </a:rPr>
              <a:t> </a:t>
            </a:r>
            <a:r>
              <a:rPr dirty="0">
                <a:latin typeface="Verdana"/>
                <a:cs typeface="Verdana"/>
              </a:rPr>
              <a:t>sensor.</a:t>
            </a:r>
          </a:p>
        </p:txBody>
      </p:sp>
      <p:sp>
        <p:nvSpPr>
          <p:cNvPr id="3" name="object 3"/>
          <p:cNvSpPr txBox="1"/>
          <p:nvPr/>
        </p:nvSpPr>
        <p:spPr>
          <a:xfrm>
            <a:off x="677998" y="6271036"/>
            <a:ext cx="9271000" cy="983026"/>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Verdana"/>
                <a:cs typeface="Verdana"/>
              </a:rPr>
              <a:t>Acendendo </a:t>
            </a:r>
            <a:r>
              <a:rPr sz="1600" b="1" dirty="0">
                <a:latin typeface="Verdana"/>
                <a:cs typeface="Verdana"/>
              </a:rPr>
              <a:t>um </a:t>
            </a:r>
            <a:r>
              <a:rPr sz="1600" b="1" spc="-5" dirty="0">
                <a:latin typeface="Verdana"/>
                <a:cs typeface="Verdana"/>
              </a:rPr>
              <a:t>led </a:t>
            </a:r>
            <a:r>
              <a:rPr sz="1600" b="1" dirty="0">
                <a:latin typeface="Verdana"/>
                <a:cs typeface="Verdana"/>
              </a:rPr>
              <a:t>de </a:t>
            </a:r>
            <a:r>
              <a:rPr sz="1600" b="1" spc="-5" dirty="0">
                <a:latin typeface="Verdana"/>
                <a:cs typeface="Verdana"/>
              </a:rPr>
              <a:t>acordo com </a:t>
            </a:r>
            <a:r>
              <a:rPr sz="1600" b="1" dirty="0">
                <a:latin typeface="Verdana"/>
                <a:cs typeface="Verdana"/>
              </a:rPr>
              <a:t>a distância</a:t>
            </a:r>
            <a:r>
              <a:rPr sz="1600" b="1" spc="-75" dirty="0">
                <a:latin typeface="Verdana"/>
                <a:cs typeface="Verdana"/>
              </a:rPr>
              <a:t> </a:t>
            </a:r>
            <a:r>
              <a:rPr sz="1600" b="1" spc="-5" dirty="0">
                <a:latin typeface="Verdana"/>
                <a:cs typeface="Verdana"/>
              </a:rPr>
              <a:t>lida:</a:t>
            </a:r>
            <a:endParaRPr sz="1600" dirty="0">
              <a:latin typeface="Verdana"/>
              <a:cs typeface="Verdana"/>
            </a:endParaRPr>
          </a:p>
          <a:p>
            <a:pPr>
              <a:lnSpc>
                <a:spcPct val="100000"/>
              </a:lnSpc>
              <a:spcBef>
                <a:spcPts val="10"/>
              </a:spcBef>
            </a:pPr>
            <a:endParaRPr sz="1600" dirty="0">
              <a:latin typeface="Verdana"/>
              <a:cs typeface="Verdana"/>
            </a:endParaRPr>
          </a:p>
          <a:p>
            <a:pPr marL="12700" marR="5080" algn="just">
              <a:lnSpc>
                <a:spcPct val="100899"/>
              </a:lnSpc>
              <a:spcBef>
                <a:spcPts val="5"/>
              </a:spcBef>
            </a:pPr>
            <a:r>
              <a:rPr sz="1600" dirty="0">
                <a:latin typeface="Verdana"/>
                <a:cs typeface="Verdana"/>
              </a:rPr>
              <a:t>Vamos </a:t>
            </a:r>
            <a:r>
              <a:rPr sz="1600" spc="-5" dirty="0">
                <a:latin typeface="Verdana"/>
                <a:cs typeface="Verdana"/>
              </a:rPr>
              <a:t>implementar </a:t>
            </a:r>
            <a:r>
              <a:rPr sz="1600" dirty="0">
                <a:latin typeface="Verdana"/>
                <a:cs typeface="Verdana"/>
              </a:rPr>
              <a:t>a </a:t>
            </a:r>
            <a:r>
              <a:rPr sz="1600" spc="-5" dirty="0">
                <a:latin typeface="Verdana"/>
                <a:cs typeface="Verdana"/>
              </a:rPr>
              <a:t>programação de tal forma que um led acenda, </a:t>
            </a:r>
            <a:r>
              <a:rPr sz="1600" dirty="0">
                <a:latin typeface="Verdana"/>
                <a:cs typeface="Verdana"/>
              </a:rPr>
              <a:t>a </a:t>
            </a:r>
            <a:r>
              <a:rPr sz="1600" spc="-5" dirty="0">
                <a:latin typeface="Verdana"/>
                <a:cs typeface="Verdana"/>
              </a:rPr>
              <a:t>partir </a:t>
            </a:r>
            <a:r>
              <a:rPr sz="1600" dirty="0">
                <a:latin typeface="Verdana"/>
                <a:cs typeface="Verdana"/>
              </a:rPr>
              <a:t>do </a:t>
            </a:r>
            <a:r>
              <a:rPr sz="1600" spc="-5" dirty="0">
                <a:latin typeface="Verdana"/>
                <a:cs typeface="Verdana"/>
              </a:rPr>
              <a:t>momento em que </a:t>
            </a:r>
            <a:r>
              <a:rPr sz="1600" dirty="0">
                <a:latin typeface="Verdana"/>
                <a:cs typeface="Verdana"/>
              </a:rPr>
              <a:t>a </a:t>
            </a:r>
            <a:r>
              <a:rPr sz="1600" spc="-5" dirty="0">
                <a:latin typeface="Verdana"/>
                <a:cs typeface="Verdana"/>
              </a:rPr>
              <a:t>distância lida </a:t>
            </a:r>
            <a:r>
              <a:rPr sz="1600" dirty="0">
                <a:latin typeface="Verdana"/>
                <a:cs typeface="Verdana"/>
              </a:rPr>
              <a:t>seja menor </a:t>
            </a:r>
            <a:r>
              <a:rPr sz="1600" spc="-10" dirty="0">
                <a:latin typeface="Verdana"/>
                <a:cs typeface="Verdana"/>
              </a:rPr>
              <a:t>do  </a:t>
            </a:r>
            <a:r>
              <a:rPr sz="1600" dirty="0">
                <a:latin typeface="Verdana"/>
                <a:cs typeface="Verdana"/>
              </a:rPr>
              <a:t>que 10</a:t>
            </a:r>
            <a:r>
              <a:rPr sz="1600" spc="-10" dirty="0">
                <a:latin typeface="Verdana"/>
                <a:cs typeface="Verdana"/>
              </a:rPr>
              <a:t> </a:t>
            </a:r>
            <a:r>
              <a:rPr sz="1600" spc="-5" dirty="0">
                <a:latin typeface="Verdana"/>
                <a:cs typeface="Verdana"/>
              </a:rPr>
              <a:t>centímetros.</a:t>
            </a:r>
            <a:endParaRPr sz="1600" dirty="0">
              <a:latin typeface="Verdana"/>
              <a:cs typeface="Verdana"/>
            </a:endParaRPr>
          </a:p>
        </p:txBody>
      </p:sp>
      <p:sp>
        <p:nvSpPr>
          <p:cNvPr id="4" name="object 4"/>
          <p:cNvSpPr/>
          <p:nvPr/>
        </p:nvSpPr>
        <p:spPr>
          <a:xfrm>
            <a:off x="2848482" y="2181225"/>
            <a:ext cx="4987290" cy="3879088"/>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390DA31E-4D7F-4144-8AF8-37BCA683899E}"/>
              </a:ext>
            </a:extLst>
          </p:cNvPr>
          <p:cNvSpPr txBox="1">
            <a:spLocks/>
          </p:cNvSpPr>
          <p:nvPr/>
        </p:nvSpPr>
        <p:spPr>
          <a:xfrm>
            <a:off x="1163272" y="374777"/>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
        <p:nvSpPr>
          <p:cNvPr id="6" name="Título 1">
            <a:extLst>
              <a:ext uri="{FF2B5EF4-FFF2-40B4-BE49-F238E27FC236}">
                <a16:creationId xmlns:a16="http://schemas.microsoft.com/office/drawing/2014/main" id="{E4391916-43D8-4D09-AD04-9C5F26C057D4}"/>
              </a:ext>
            </a:extLst>
          </p:cNvPr>
          <p:cNvSpPr txBox="1">
            <a:spLocks/>
          </p:cNvSpPr>
          <p:nvPr/>
        </p:nvSpPr>
        <p:spPr>
          <a:xfrm>
            <a:off x="2274805" y="688256"/>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D3B3BAF-5AC8-4D9B-8BD6-7095F0FA8C5E}"/>
              </a:ext>
            </a:extLst>
          </p:cNvPr>
          <p:cNvPicPr>
            <a:picLocks noChangeAspect="1"/>
          </p:cNvPicPr>
          <p:nvPr/>
        </p:nvPicPr>
        <p:blipFill>
          <a:blip r:embed="rId2"/>
          <a:stretch>
            <a:fillRect/>
          </a:stretch>
        </p:blipFill>
        <p:spPr>
          <a:xfrm>
            <a:off x="1460500" y="1038225"/>
            <a:ext cx="7162800" cy="5181600"/>
          </a:xfrm>
          <a:prstGeom prst="rect">
            <a:avLst/>
          </a:prstGeom>
        </p:spPr>
      </p:pic>
    </p:spTree>
    <p:extLst>
      <p:ext uri="{BB962C8B-B14F-4D97-AF65-F5344CB8AC3E}">
        <p14:creationId xmlns:p14="http://schemas.microsoft.com/office/powerpoint/2010/main" val="39460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2B5E2E41-7353-4266-BB9E-673FBF92FC61}"/>
              </a:ext>
            </a:extLst>
          </p:cNvPr>
          <p:cNvPicPr>
            <a:picLocks noChangeAspect="1"/>
          </p:cNvPicPr>
          <p:nvPr/>
        </p:nvPicPr>
        <p:blipFill>
          <a:blip r:embed="rId2"/>
          <a:stretch>
            <a:fillRect/>
          </a:stretch>
        </p:blipFill>
        <p:spPr>
          <a:xfrm>
            <a:off x="1079500" y="400799"/>
            <a:ext cx="8305799" cy="6952607"/>
          </a:xfrm>
          <a:prstGeom prst="rect">
            <a:avLst/>
          </a:prstGeom>
        </p:spPr>
      </p:pic>
    </p:spTree>
    <p:extLst>
      <p:ext uri="{BB962C8B-B14F-4D97-AF65-F5344CB8AC3E}">
        <p14:creationId xmlns:p14="http://schemas.microsoft.com/office/powerpoint/2010/main" val="113377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500" y="1441810"/>
            <a:ext cx="5135428" cy="4937890"/>
          </a:xfrm>
          <a:prstGeom prst="rect">
            <a:avLst/>
          </a:prstGeom>
        </p:spPr>
        <p:txBody>
          <a:bodyPr vert="horz" wrap="square" lIns="0" tIns="13335" rIns="0" bIns="0" rtlCol="0">
            <a:spAutoFit/>
          </a:bodyPr>
          <a:lstStyle/>
          <a:p>
            <a:pPr marL="12700">
              <a:lnSpc>
                <a:spcPct val="100000"/>
              </a:lnSpc>
              <a:spcBef>
                <a:spcPts val="105"/>
              </a:spcBef>
            </a:pPr>
            <a:r>
              <a:rPr sz="1600" dirty="0">
                <a:latin typeface="Verdana"/>
                <a:cs typeface="Verdana"/>
              </a:rPr>
              <a:t>A </a:t>
            </a:r>
            <a:r>
              <a:rPr sz="1600" spc="-5" dirty="0">
                <a:latin typeface="Verdana"/>
                <a:cs typeface="Verdana"/>
              </a:rPr>
              <a:t>programação modificada </a:t>
            </a:r>
            <a:r>
              <a:rPr sz="1600" dirty="0">
                <a:latin typeface="Verdana"/>
                <a:cs typeface="Verdana"/>
              </a:rPr>
              <a:t>está na cor </a:t>
            </a:r>
            <a:r>
              <a:rPr sz="1600" spc="-5" dirty="0">
                <a:latin typeface="Verdana"/>
                <a:cs typeface="Verdana"/>
              </a:rPr>
              <a:t>azul </a:t>
            </a:r>
            <a:r>
              <a:rPr sz="1600" dirty="0">
                <a:latin typeface="Verdana"/>
                <a:cs typeface="Verdana"/>
              </a:rPr>
              <a:t>e em</a:t>
            </a:r>
            <a:r>
              <a:rPr sz="1600" spc="5" dirty="0">
                <a:latin typeface="Verdana"/>
                <a:cs typeface="Verdana"/>
              </a:rPr>
              <a:t> </a:t>
            </a:r>
            <a:r>
              <a:rPr sz="1600" spc="-5" dirty="0">
                <a:latin typeface="Verdana"/>
                <a:cs typeface="Verdana"/>
              </a:rPr>
              <a:t>negrito.</a:t>
            </a:r>
            <a:endParaRPr sz="1600" dirty="0">
              <a:latin typeface="Verdana"/>
              <a:cs typeface="Verdana"/>
            </a:endParaRPr>
          </a:p>
          <a:p>
            <a:endParaRPr lang="pt-BR" sz="1600" dirty="0">
              <a:latin typeface="Verdana"/>
              <a:cs typeface="Verdana"/>
            </a:endParaRPr>
          </a:p>
          <a:p>
            <a:pPr marL="12700" marR="2584450"/>
            <a:r>
              <a:rPr lang="pt-BR" sz="1600" spc="-5" dirty="0">
                <a:latin typeface="Arial"/>
                <a:cs typeface="Arial"/>
              </a:rPr>
              <a:t>#include &lt;</a:t>
            </a:r>
            <a:r>
              <a:rPr lang="pt-BR" sz="1600" spc="-5" dirty="0" err="1">
                <a:latin typeface="Arial"/>
                <a:cs typeface="Arial"/>
              </a:rPr>
              <a:t>Ultrasonic.h</a:t>
            </a:r>
            <a:r>
              <a:rPr lang="pt-BR" sz="1600" spc="-5" dirty="0">
                <a:latin typeface="Arial"/>
                <a:cs typeface="Arial"/>
              </a:rPr>
              <a:t>&gt;  </a:t>
            </a:r>
            <a:r>
              <a:rPr lang="pt-BR" sz="1600" dirty="0">
                <a:latin typeface="Arial"/>
                <a:cs typeface="Arial"/>
              </a:rPr>
              <a:t>#define </a:t>
            </a:r>
            <a:r>
              <a:rPr lang="pt-BR" sz="1600" spc="-5" dirty="0" err="1">
                <a:latin typeface="Arial"/>
                <a:cs typeface="Arial"/>
              </a:rPr>
              <a:t>echoPin</a:t>
            </a:r>
            <a:r>
              <a:rPr lang="pt-BR" sz="1600" spc="-15" dirty="0">
                <a:latin typeface="Arial"/>
                <a:cs typeface="Arial"/>
              </a:rPr>
              <a:t> </a:t>
            </a:r>
            <a:r>
              <a:rPr lang="pt-BR" sz="1600" dirty="0">
                <a:latin typeface="Arial"/>
                <a:cs typeface="Arial"/>
              </a:rPr>
              <a:t>13</a:t>
            </a:r>
          </a:p>
          <a:p>
            <a:pPr marL="12700"/>
            <a:r>
              <a:rPr lang="pt-BR" sz="1600" dirty="0">
                <a:latin typeface="Arial"/>
                <a:cs typeface="Arial"/>
              </a:rPr>
              <a:t>#define </a:t>
            </a:r>
            <a:r>
              <a:rPr lang="pt-BR" sz="1600" spc="-5" dirty="0" err="1">
                <a:latin typeface="Arial"/>
                <a:cs typeface="Arial"/>
              </a:rPr>
              <a:t>trigPin</a:t>
            </a:r>
            <a:r>
              <a:rPr lang="pt-BR" sz="1600" spc="-5" dirty="0">
                <a:latin typeface="Arial"/>
                <a:cs typeface="Arial"/>
              </a:rPr>
              <a:t> </a:t>
            </a:r>
            <a:r>
              <a:rPr lang="pt-BR" sz="1600" dirty="0">
                <a:latin typeface="Arial"/>
                <a:cs typeface="Arial"/>
              </a:rPr>
              <a:t>6</a:t>
            </a:r>
          </a:p>
          <a:p>
            <a:pPr marL="12700"/>
            <a:r>
              <a:rPr lang="pt-BR" sz="1600" b="1" dirty="0" err="1">
                <a:solidFill>
                  <a:srgbClr val="0000FF"/>
                </a:solidFill>
                <a:latin typeface="Arial"/>
                <a:cs typeface="Arial"/>
              </a:rPr>
              <a:t>int</a:t>
            </a:r>
            <a:r>
              <a:rPr lang="pt-BR" sz="1600" b="1" spc="-10" dirty="0">
                <a:solidFill>
                  <a:srgbClr val="0000FF"/>
                </a:solidFill>
                <a:latin typeface="Arial"/>
                <a:cs typeface="Arial"/>
              </a:rPr>
              <a:t> </a:t>
            </a:r>
            <a:r>
              <a:rPr lang="pt-BR" sz="1600" b="1" spc="-5" dirty="0">
                <a:solidFill>
                  <a:srgbClr val="0000FF"/>
                </a:solidFill>
                <a:latin typeface="Arial"/>
                <a:cs typeface="Arial"/>
              </a:rPr>
              <a:t>led=8;</a:t>
            </a:r>
            <a:endParaRPr lang="pt-BR" sz="1600" dirty="0">
              <a:latin typeface="Arial"/>
              <a:cs typeface="Arial"/>
            </a:endParaRPr>
          </a:p>
          <a:p>
            <a:pPr marL="12700"/>
            <a:r>
              <a:rPr lang="pt-BR" sz="1600" spc="-5" dirty="0" err="1">
                <a:latin typeface="Arial"/>
                <a:cs typeface="Arial"/>
              </a:rPr>
              <a:t>Ultrasonic</a:t>
            </a:r>
            <a:r>
              <a:rPr lang="pt-BR" sz="1600" spc="-5" dirty="0">
                <a:latin typeface="Arial"/>
                <a:cs typeface="Arial"/>
              </a:rPr>
              <a:t> </a:t>
            </a:r>
            <a:r>
              <a:rPr lang="pt-BR" sz="1600" spc="-5" dirty="0" err="1">
                <a:latin typeface="Arial"/>
                <a:cs typeface="Arial"/>
              </a:rPr>
              <a:t>ultrasonic</a:t>
            </a:r>
            <a:r>
              <a:rPr lang="pt-BR" sz="1600" spc="-5" dirty="0">
                <a:latin typeface="Arial"/>
                <a:cs typeface="Arial"/>
              </a:rPr>
              <a:t> (6,13);</a:t>
            </a:r>
            <a:endParaRPr lang="pt-BR" sz="1600" dirty="0">
              <a:latin typeface="Arial"/>
              <a:cs typeface="Arial"/>
            </a:endParaRPr>
          </a:p>
          <a:p>
            <a:endParaRPr lang="pt-BR" sz="1600" dirty="0">
              <a:latin typeface="Arial"/>
              <a:cs typeface="Arial"/>
            </a:endParaRPr>
          </a:p>
          <a:p>
            <a:pPr marL="91440" marR="2251710" indent="-79375"/>
            <a:r>
              <a:rPr lang="pt-BR" sz="1600" spc="-5" dirty="0" err="1">
                <a:latin typeface="Arial"/>
                <a:cs typeface="Arial"/>
              </a:rPr>
              <a:t>void</a:t>
            </a:r>
            <a:r>
              <a:rPr lang="pt-BR" sz="1600" spc="-5" dirty="0">
                <a:latin typeface="Arial"/>
                <a:cs typeface="Arial"/>
              </a:rPr>
              <a:t> setup(){  </a:t>
            </a:r>
            <a:r>
              <a:rPr lang="pt-BR" sz="1600" spc="-5" dirty="0" err="1">
                <a:latin typeface="Arial"/>
                <a:cs typeface="Arial"/>
              </a:rPr>
              <a:t>Serial.begin</a:t>
            </a:r>
            <a:r>
              <a:rPr lang="pt-BR" sz="1600" spc="-5" dirty="0">
                <a:latin typeface="Arial"/>
                <a:cs typeface="Arial"/>
              </a:rPr>
              <a:t>(9600);  </a:t>
            </a:r>
            <a:r>
              <a:rPr lang="pt-BR" sz="1600" spc="-5" dirty="0" err="1">
                <a:latin typeface="Arial"/>
                <a:cs typeface="Arial"/>
              </a:rPr>
              <a:t>pinMode</a:t>
            </a:r>
            <a:r>
              <a:rPr lang="pt-BR" sz="1600" spc="-5" dirty="0">
                <a:latin typeface="Arial"/>
                <a:cs typeface="Arial"/>
              </a:rPr>
              <a:t>(</a:t>
            </a:r>
            <a:r>
              <a:rPr lang="pt-BR" sz="1600" spc="-5" dirty="0" err="1">
                <a:latin typeface="Arial"/>
                <a:cs typeface="Arial"/>
              </a:rPr>
              <a:t>echoPin</a:t>
            </a:r>
            <a:r>
              <a:rPr lang="pt-BR" sz="1600" spc="-5" dirty="0">
                <a:latin typeface="Arial"/>
                <a:cs typeface="Arial"/>
              </a:rPr>
              <a:t>, INPUT);  </a:t>
            </a:r>
            <a:r>
              <a:rPr lang="pt-BR" sz="1600" spc="-5" dirty="0" err="1">
                <a:latin typeface="Arial"/>
                <a:cs typeface="Arial"/>
              </a:rPr>
              <a:t>pinMode</a:t>
            </a:r>
            <a:r>
              <a:rPr lang="pt-BR" sz="1600" spc="-5" dirty="0">
                <a:latin typeface="Arial"/>
                <a:cs typeface="Arial"/>
              </a:rPr>
              <a:t>(</a:t>
            </a:r>
            <a:r>
              <a:rPr lang="pt-BR" sz="1600" spc="-5" dirty="0" err="1">
                <a:latin typeface="Arial"/>
                <a:cs typeface="Arial"/>
              </a:rPr>
              <a:t>trigPin</a:t>
            </a:r>
            <a:r>
              <a:rPr lang="pt-BR" sz="1600" spc="-5" dirty="0">
                <a:latin typeface="Arial"/>
                <a:cs typeface="Arial"/>
              </a:rPr>
              <a:t>, OUTPUT);  </a:t>
            </a:r>
            <a:r>
              <a:rPr lang="pt-BR" sz="1600" b="1" spc="-5" dirty="0" err="1">
                <a:solidFill>
                  <a:srgbClr val="0000FF"/>
                </a:solidFill>
                <a:latin typeface="Arial"/>
                <a:cs typeface="Arial"/>
              </a:rPr>
              <a:t>pinMode</a:t>
            </a:r>
            <a:r>
              <a:rPr lang="pt-BR" sz="1600" b="1" spc="-5" dirty="0">
                <a:solidFill>
                  <a:srgbClr val="0000FF"/>
                </a:solidFill>
                <a:latin typeface="Arial"/>
                <a:cs typeface="Arial"/>
              </a:rPr>
              <a:t>(</a:t>
            </a:r>
            <a:r>
              <a:rPr lang="pt-BR" sz="1600" b="1" spc="-5" dirty="0" err="1">
                <a:solidFill>
                  <a:srgbClr val="0000FF"/>
                </a:solidFill>
                <a:latin typeface="Arial"/>
                <a:cs typeface="Arial"/>
              </a:rPr>
              <a:t>led,OUTPUT</a:t>
            </a:r>
            <a:r>
              <a:rPr lang="pt-BR" sz="1600" b="1" spc="-5" dirty="0">
                <a:solidFill>
                  <a:srgbClr val="0000FF"/>
                </a:solidFill>
                <a:latin typeface="Arial"/>
                <a:cs typeface="Arial"/>
              </a:rPr>
              <a:t>);</a:t>
            </a:r>
            <a:endParaRPr lang="pt-BR" sz="1600" dirty="0">
              <a:latin typeface="Arial"/>
              <a:cs typeface="Arial"/>
            </a:endParaRPr>
          </a:p>
          <a:p>
            <a:pPr marL="12700"/>
            <a:r>
              <a:rPr lang="pt-BR" sz="1600" dirty="0">
                <a:latin typeface="Arial"/>
                <a:cs typeface="Arial"/>
              </a:rPr>
              <a:t>}</a:t>
            </a:r>
          </a:p>
          <a:p>
            <a:endParaRPr lang="pt-BR" sz="1600" dirty="0">
              <a:latin typeface="Arial"/>
              <a:cs typeface="Arial"/>
            </a:endParaRPr>
          </a:p>
          <a:p>
            <a:pPr marL="91440" marR="2352040" indent="-79375"/>
            <a:r>
              <a:rPr lang="pt-BR" sz="1600" spc="-5" dirty="0" err="1">
                <a:latin typeface="Arial"/>
                <a:cs typeface="Arial"/>
              </a:rPr>
              <a:t>void</a:t>
            </a:r>
            <a:r>
              <a:rPr lang="pt-BR" sz="1600" spc="-5" dirty="0">
                <a:latin typeface="Arial"/>
                <a:cs typeface="Arial"/>
              </a:rPr>
              <a:t> loop() </a:t>
            </a:r>
            <a:r>
              <a:rPr lang="pt-BR" sz="1600" dirty="0">
                <a:latin typeface="Arial"/>
                <a:cs typeface="Arial"/>
              </a:rPr>
              <a:t>{  </a:t>
            </a:r>
            <a:r>
              <a:rPr lang="pt-BR" sz="1600" spc="-5" dirty="0" err="1">
                <a:latin typeface="Arial"/>
                <a:cs typeface="Arial"/>
              </a:rPr>
              <a:t>digitalWrite</a:t>
            </a:r>
            <a:r>
              <a:rPr lang="pt-BR" sz="1600" spc="-5" dirty="0">
                <a:latin typeface="Arial"/>
                <a:cs typeface="Arial"/>
              </a:rPr>
              <a:t>(</a:t>
            </a:r>
            <a:r>
              <a:rPr lang="pt-BR" sz="1600" spc="-5" dirty="0" err="1">
                <a:latin typeface="Arial"/>
                <a:cs typeface="Arial"/>
              </a:rPr>
              <a:t>trigPin</a:t>
            </a:r>
            <a:r>
              <a:rPr lang="pt-BR" sz="1600" spc="-5" dirty="0">
                <a:latin typeface="Arial"/>
                <a:cs typeface="Arial"/>
              </a:rPr>
              <a:t>, LOW);  </a:t>
            </a:r>
            <a:r>
              <a:rPr lang="pt-BR" sz="1600" spc="-5" dirty="0" err="1">
                <a:latin typeface="Arial"/>
                <a:cs typeface="Arial"/>
              </a:rPr>
              <a:t>delayMicroseconds</a:t>
            </a:r>
            <a:r>
              <a:rPr lang="pt-BR" sz="1600" spc="-5" dirty="0">
                <a:latin typeface="Arial"/>
                <a:cs typeface="Arial"/>
              </a:rPr>
              <a:t>(2);  </a:t>
            </a:r>
            <a:r>
              <a:rPr lang="pt-BR" sz="1600" spc="-5" dirty="0" err="1">
                <a:latin typeface="Arial"/>
                <a:cs typeface="Arial"/>
              </a:rPr>
              <a:t>digitalWrite</a:t>
            </a:r>
            <a:r>
              <a:rPr lang="pt-BR" sz="1600" spc="-5" dirty="0">
                <a:latin typeface="Arial"/>
                <a:cs typeface="Arial"/>
              </a:rPr>
              <a:t>(</a:t>
            </a:r>
            <a:r>
              <a:rPr lang="pt-BR" sz="1600" spc="-5" dirty="0" err="1">
                <a:latin typeface="Arial"/>
                <a:cs typeface="Arial"/>
              </a:rPr>
              <a:t>trigPin,HIGH</a:t>
            </a:r>
            <a:r>
              <a:rPr lang="pt-BR" sz="1600" spc="-5" dirty="0">
                <a:latin typeface="Arial"/>
                <a:cs typeface="Arial"/>
              </a:rPr>
              <a:t>);</a:t>
            </a:r>
            <a:endParaRPr lang="pt-BR" sz="1600" dirty="0">
              <a:latin typeface="Arial"/>
              <a:cs typeface="Arial"/>
            </a:endParaRPr>
          </a:p>
        </p:txBody>
      </p:sp>
      <p:sp>
        <p:nvSpPr>
          <p:cNvPr id="3" name="object 3"/>
          <p:cNvSpPr/>
          <p:nvPr/>
        </p:nvSpPr>
        <p:spPr>
          <a:xfrm>
            <a:off x="6100843" y="1724025"/>
            <a:ext cx="4275057" cy="2384785"/>
          </a:xfrm>
          <a:prstGeom prst="rect">
            <a:avLst/>
          </a:prstGeom>
          <a:blipFill>
            <a:blip r:embed="rId2" cstate="print"/>
            <a:stretch>
              <a:fillRect/>
            </a:stretch>
          </a:blipFill>
        </p:spPr>
        <p:txBody>
          <a:bodyPr wrap="square" lIns="0" tIns="0" rIns="0" bIns="0" rtlCol="0"/>
          <a:lstStyle/>
          <a:p>
            <a:endParaRPr/>
          </a:p>
        </p:txBody>
      </p:sp>
      <p:sp>
        <p:nvSpPr>
          <p:cNvPr id="4" name="Título 1">
            <a:extLst>
              <a:ext uri="{FF2B5EF4-FFF2-40B4-BE49-F238E27FC236}">
                <a16:creationId xmlns:a16="http://schemas.microsoft.com/office/drawing/2014/main" id="{9A6EE38A-1CCE-42C6-B9C2-82C7774907F5}"/>
              </a:ext>
            </a:extLst>
          </p:cNvPr>
          <p:cNvSpPr txBox="1">
            <a:spLocks/>
          </p:cNvSpPr>
          <p:nvPr/>
        </p:nvSpPr>
        <p:spPr>
          <a:xfrm>
            <a:off x="1917700" y="482240"/>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
        <p:nvSpPr>
          <p:cNvPr id="8" name="CaixaDeTexto 7">
            <a:extLst>
              <a:ext uri="{FF2B5EF4-FFF2-40B4-BE49-F238E27FC236}">
                <a16:creationId xmlns:a16="http://schemas.microsoft.com/office/drawing/2014/main" id="{C7F3DE34-37E5-4045-B7DF-769B105A0478}"/>
              </a:ext>
            </a:extLst>
          </p:cNvPr>
          <p:cNvSpPr txBox="1"/>
          <p:nvPr/>
        </p:nvSpPr>
        <p:spPr>
          <a:xfrm>
            <a:off x="3213100" y="4147090"/>
            <a:ext cx="7391400" cy="3166188"/>
          </a:xfrm>
          <a:prstGeom prst="rect">
            <a:avLst/>
          </a:prstGeom>
          <a:noFill/>
        </p:spPr>
        <p:txBody>
          <a:bodyPr wrap="square" rtlCol="0">
            <a:spAutoFit/>
          </a:bodyPr>
          <a:lstStyle/>
          <a:p>
            <a:pPr algn="just">
              <a:lnSpc>
                <a:spcPct val="107000"/>
              </a:lnSpc>
              <a:spcAft>
                <a:spcPts val="800"/>
              </a:spcAft>
            </a:pPr>
            <a:r>
              <a:rPr lang="pt-BR" sz="1800" dirty="0" err="1">
                <a:effectLst/>
                <a:latin typeface="Calibri" panose="020F0502020204030204" pitchFamily="34" charset="0"/>
                <a:ea typeface="Calibri" panose="020F0502020204030204" pitchFamily="34" charset="0"/>
                <a:cs typeface="Times New Roman" panose="02020603050405020304" pitchFamily="18" charset="0"/>
              </a:rPr>
              <a:t>int</a:t>
            </a: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distCentimetros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 =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ultrasonic.Ranging</a:t>
            </a:r>
            <a:r>
              <a:rPr lang="pt-BR" sz="1800" dirty="0">
                <a:effectLst/>
                <a:latin typeface="Calibri" panose="020F0502020204030204" pitchFamily="34" charset="0"/>
                <a:ea typeface="Calibri" panose="020F0502020204030204" pitchFamily="34" charset="0"/>
                <a:cs typeface="Times New Roman" panose="02020603050405020304" pitchFamily="18" charset="0"/>
              </a:rPr>
              <a:t>(CM)); </a:t>
            </a:r>
          </a:p>
          <a:p>
            <a:pPr algn="just">
              <a:lnSpc>
                <a:spcPct val="107000"/>
              </a:lnSpc>
              <a:spcAft>
                <a:spcPts val="800"/>
              </a:spcAft>
            </a:pPr>
            <a:r>
              <a:rPr lang="pt-BR" sz="1800" dirty="0" err="1">
                <a:effectLst/>
                <a:latin typeface="Calibri" panose="020F0502020204030204" pitchFamily="34" charset="0"/>
                <a:ea typeface="Calibri" panose="020F0502020204030204" pitchFamily="34" charset="0"/>
                <a:cs typeface="Times New Roman" panose="02020603050405020304" pitchFamily="18" charset="0"/>
              </a:rPr>
              <a:t>Serial.print</a:t>
            </a:r>
            <a:r>
              <a:rPr lang="pt-BR" sz="1800" dirty="0">
                <a:effectLst/>
                <a:latin typeface="Calibri" panose="020F0502020204030204" pitchFamily="34" charset="0"/>
                <a:ea typeface="Calibri" panose="020F0502020204030204" pitchFamily="34" charset="0"/>
                <a:cs typeface="Times New Roman" panose="02020603050405020304" pitchFamily="18" charset="0"/>
              </a:rPr>
              <a:t>("Distancia em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 ");  </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Serial.println</a:t>
            </a:r>
            <a:r>
              <a:rPr lang="pt-BR" sz="1800" dirty="0">
                <a:effectLst/>
                <a:latin typeface="Calibri" panose="020F0502020204030204" pitchFamily="34" charset="0"/>
                <a:ea typeface="Calibri" panose="020F0502020204030204" pitchFamily="34" charset="0"/>
                <a:cs typeface="Times New Roman" panose="02020603050405020304" pitchFamily="18" charset="0"/>
              </a:rPr>
              <a:t>(</a:t>
            </a:r>
            <a:r>
              <a:rPr lang="pt-BR" sz="1800" dirty="0" err="1">
                <a:effectLst/>
                <a:latin typeface="Calibri" panose="020F0502020204030204" pitchFamily="34" charset="0"/>
                <a:ea typeface="Calibri" panose="020F0502020204030204" pitchFamily="34" charset="0"/>
                <a:cs typeface="Times New Roman" panose="02020603050405020304" pitchFamily="18" charset="0"/>
              </a:rPr>
              <a:t>distCentimetros</a:t>
            </a:r>
            <a:r>
              <a:rPr lang="pt-BR" sz="18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if (</a:t>
            </a: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distCentimetros</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 &lt; 10) </a:t>
            </a: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(led, HIGH);</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else</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err="1">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digitalWrite</a:t>
            </a:r>
            <a:r>
              <a:rPr lang="en-US" sz="1800" b="1"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(led, LOW);</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0033CC"/>
                </a:solidFill>
                <a:effectLst/>
                <a:latin typeface="Calibri" panose="020F0502020204030204" pitchFamily="34" charset="0"/>
                <a:ea typeface="Calibri" panose="020F0502020204030204" pitchFamily="34" charset="0"/>
                <a:cs typeface="Times New Roman" panose="02020603050405020304" pitchFamily="18" charset="0"/>
              </a:rPr>
              <a:t>delay(1000);</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pt-BR" sz="1800" dirty="0">
                <a:effectLst/>
                <a:latin typeface="Calibri" panose="020F0502020204030204" pitchFamily="34" charset="0"/>
                <a:ea typeface="Calibri" panose="020F0502020204030204" pitchFamily="34" charset="0"/>
                <a:cs typeface="Times New Roman" panose="02020603050405020304" pitchFamily="18" charset="0"/>
              </a:rPr>
              <a:t>}</a:t>
            </a:r>
            <a:endParaRPr lang="pt-B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834FA0-2345-428C-A74F-BA842E251BD9}"/>
              </a:ext>
            </a:extLst>
          </p:cNvPr>
          <p:cNvSpPr>
            <a:spLocks noGrp="1"/>
          </p:cNvSpPr>
          <p:nvPr>
            <p:ph type="title"/>
          </p:nvPr>
        </p:nvSpPr>
        <p:spPr>
          <a:xfrm>
            <a:off x="1841500" y="52824"/>
            <a:ext cx="7705703" cy="1412537"/>
          </a:xfrm>
        </p:spPr>
        <p:txBody>
          <a:bodyPr/>
          <a:lstStyle/>
          <a:p>
            <a:pPr algn="ctr"/>
            <a:r>
              <a:rPr lang="pt-BR" dirty="0"/>
              <a:t>        Exemplo de Fixação com LED ligado </a:t>
            </a:r>
          </a:p>
        </p:txBody>
      </p:sp>
      <p:pic>
        <p:nvPicPr>
          <p:cNvPr id="3" name="Imagem 2">
            <a:extLst>
              <a:ext uri="{FF2B5EF4-FFF2-40B4-BE49-F238E27FC236}">
                <a16:creationId xmlns:a16="http://schemas.microsoft.com/office/drawing/2014/main" id="{7E2C86E0-FB72-44FD-84CC-F9939AA2060E}"/>
              </a:ext>
            </a:extLst>
          </p:cNvPr>
          <p:cNvPicPr>
            <a:picLocks noChangeAspect="1"/>
          </p:cNvPicPr>
          <p:nvPr/>
        </p:nvPicPr>
        <p:blipFill>
          <a:blip r:embed="rId2"/>
          <a:stretch>
            <a:fillRect/>
          </a:stretch>
        </p:blipFill>
        <p:spPr>
          <a:xfrm>
            <a:off x="750876" y="1465360"/>
            <a:ext cx="4943475" cy="6044665"/>
          </a:xfrm>
          <a:prstGeom prst="rect">
            <a:avLst/>
          </a:prstGeom>
        </p:spPr>
      </p:pic>
      <p:pic>
        <p:nvPicPr>
          <p:cNvPr id="4" name="Imagem 3">
            <a:extLst>
              <a:ext uri="{FF2B5EF4-FFF2-40B4-BE49-F238E27FC236}">
                <a16:creationId xmlns:a16="http://schemas.microsoft.com/office/drawing/2014/main" id="{1AE404FF-B293-45EE-99D1-E1F1624934CB}"/>
              </a:ext>
            </a:extLst>
          </p:cNvPr>
          <p:cNvPicPr>
            <a:picLocks noChangeAspect="1"/>
          </p:cNvPicPr>
          <p:nvPr/>
        </p:nvPicPr>
        <p:blipFill>
          <a:blip r:embed="rId3"/>
          <a:stretch>
            <a:fillRect/>
          </a:stretch>
        </p:blipFill>
        <p:spPr>
          <a:xfrm>
            <a:off x="5694350" y="1518186"/>
            <a:ext cx="4999049" cy="6044664"/>
          </a:xfrm>
          <a:prstGeom prst="rect">
            <a:avLst/>
          </a:prstGeom>
        </p:spPr>
      </p:pic>
    </p:spTree>
    <p:extLst>
      <p:ext uri="{BB962C8B-B14F-4D97-AF65-F5344CB8AC3E}">
        <p14:creationId xmlns:p14="http://schemas.microsoft.com/office/powerpoint/2010/main" val="504891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81424-15F8-4E60-BF5F-978DFB99CE44}"/>
              </a:ext>
            </a:extLst>
          </p:cNvPr>
          <p:cNvSpPr>
            <a:spLocks noGrp="1"/>
          </p:cNvSpPr>
          <p:nvPr>
            <p:ph type="title"/>
          </p:nvPr>
        </p:nvSpPr>
        <p:spPr/>
        <p:txBody>
          <a:bodyPr/>
          <a:lstStyle/>
          <a:p>
            <a:pPr algn="ctr"/>
            <a:r>
              <a:rPr lang="pt-BR" dirty="0"/>
              <a:t>Exemplo de Fixação com LED desligado</a:t>
            </a:r>
          </a:p>
        </p:txBody>
      </p:sp>
      <p:pic>
        <p:nvPicPr>
          <p:cNvPr id="3" name="Imagem 2">
            <a:extLst>
              <a:ext uri="{FF2B5EF4-FFF2-40B4-BE49-F238E27FC236}">
                <a16:creationId xmlns:a16="http://schemas.microsoft.com/office/drawing/2014/main" id="{39A3649B-F94C-41AE-BD18-E7A158A2AB4A}"/>
              </a:ext>
            </a:extLst>
          </p:cNvPr>
          <p:cNvPicPr>
            <a:picLocks noChangeAspect="1"/>
          </p:cNvPicPr>
          <p:nvPr/>
        </p:nvPicPr>
        <p:blipFill>
          <a:blip r:embed="rId2"/>
          <a:stretch>
            <a:fillRect/>
          </a:stretch>
        </p:blipFill>
        <p:spPr>
          <a:xfrm>
            <a:off x="1460500" y="2486025"/>
            <a:ext cx="7156614" cy="4617170"/>
          </a:xfrm>
          <a:prstGeom prst="rect">
            <a:avLst/>
          </a:prstGeom>
        </p:spPr>
      </p:pic>
    </p:spTree>
    <p:extLst>
      <p:ext uri="{BB962C8B-B14F-4D97-AF65-F5344CB8AC3E}">
        <p14:creationId xmlns:p14="http://schemas.microsoft.com/office/powerpoint/2010/main" val="1541597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FBFD3-D59A-413D-A562-828C5FF02835}"/>
              </a:ext>
            </a:extLst>
          </p:cNvPr>
          <p:cNvSpPr>
            <a:spLocks noGrp="1"/>
          </p:cNvSpPr>
          <p:nvPr>
            <p:ph type="title"/>
          </p:nvPr>
        </p:nvSpPr>
        <p:spPr>
          <a:xfrm>
            <a:off x="1493848" y="657226"/>
            <a:ext cx="7705703" cy="838200"/>
          </a:xfrm>
        </p:spPr>
        <p:txBody>
          <a:bodyPr/>
          <a:lstStyle/>
          <a:p>
            <a:pPr algn="ctr"/>
            <a:r>
              <a:rPr lang="pt-BR" b="1" dirty="0"/>
              <a:t>Arduino – </a:t>
            </a:r>
            <a:r>
              <a:rPr lang="pt-BR" b="1" dirty="0" err="1"/>
              <a:t>Buzzer</a:t>
            </a:r>
            <a:endParaRPr lang="pt-BR" dirty="0"/>
          </a:p>
        </p:txBody>
      </p:sp>
      <p:sp>
        <p:nvSpPr>
          <p:cNvPr id="3" name="AutoShape 2" descr="buzzer">
            <a:extLst>
              <a:ext uri="{FF2B5EF4-FFF2-40B4-BE49-F238E27FC236}">
                <a16:creationId xmlns:a16="http://schemas.microsoft.com/office/drawing/2014/main" id="{A5803B0C-30D3-4400-91F5-2E9FED0F4042}"/>
              </a:ext>
            </a:extLst>
          </p:cNvPr>
          <p:cNvSpPr>
            <a:spLocks noChangeAspect="1" noChangeArrowheads="1"/>
          </p:cNvSpPr>
          <p:nvPr/>
        </p:nvSpPr>
        <p:spPr bwMode="auto">
          <a:xfrm>
            <a:off x="5194300" y="3629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1028" name="Picture 4" descr="Ligar um Buzzer com o Arduino (+Música!) - Athos Electronics">
            <a:extLst>
              <a:ext uri="{FF2B5EF4-FFF2-40B4-BE49-F238E27FC236}">
                <a16:creationId xmlns:a16="http://schemas.microsoft.com/office/drawing/2014/main" id="{75B256AE-734B-4C77-A646-87876D6FC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728" y="515302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descr="Uma imagem contendo eletrônico, circuito&#10;&#10;Descrição gerada automaticamente">
            <a:extLst>
              <a:ext uri="{FF2B5EF4-FFF2-40B4-BE49-F238E27FC236}">
                <a16:creationId xmlns:a16="http://schemas.microsoft.com/office/drawing/2014/main" id="{8D360C87-1E10-43BC-B924-EFA45DD37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00" y="1276350"/>
            <a:ext cx="2143125" cy="2143125"/>
          </a:xfrm>
          <a:prstGeom prst="rect">
            <a:avLst/>
          </a:prstGeom>
        </p:spPr>
      </p:pic>
      <p:pic>
        <p:nvPicPr>
          <p:cNvPr id="9" name="Imagem 8" descr="Uma imagem contendo circuito&#10;&#10;Descrição gerada automaticamente">
            <a:extLst>
              <a:ext uri="{FF2B5EF4-FFF2-40B4-BE49-F238E27FC236}">
                <a16:creationId xmlns:a16="http://schemas.microsoft.com/office/drawing/2014/main" id="{811738B8-B59C-4B52-B6F9-3EA596BC98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7764" y="2132434"/>
            <a:ext cx="4874035" cy="4119562"/>
          </a:xfrm>
          <a:prstGeom prst="rect">
            <a:avLst/>
          </a:prstGeom>
        </p:spPr>
      </p:pic>
    </p:spTree>
    <p:extLst>
      <p:ext uri="{BB962C8B-B14F-4D97-AF65-F5344CB8AC3E}">
        <p14:creationId xmlns:p14="http://schemas.microsoft.com/office/powerpoint/2010/main" val="3279159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E31BFC-8F60-43D7-B50B-0F1CDF296596}"/>
              </a:ext>
            </a:extLst>
          </p:cNvPr>
          <p:cNvSpPr>
            <a:spLocks noGrp="1"/>
          </p:cNvSpPr>
          <p:nvPr>
            <p:ph type="title"/>
          </p:nvPr>
        </p:nvSpPr>
        <p:spPr/>
        <p:txBody>
          <a:bodyPr/>
          <a:lstStyle/>
          <a:p>
            <a:pPr algn="ctr"/>
            <a:r>
              <a:rPr lang="pt-BR" b="1" dirty="0"/>
              <a:t>Arduino – </a:t>
            </a:r>
            <a:r>
              <a:rPr lang="pt-BR" b="1" dirty="0" err="1"/>
              <a:t>Buzzer</a:t>
            </a:r>
            <a:endParaRPr lang="pt-BR" dirty="0"/>
          </a:p>
        </p:txBody>
      </p:sp>
      <p:sp>
        <p:nvSpPr>
          <p:cNvPr id="3" name="Espaço Reservado para Conteúdo 2">
            <a:extLst>
              <a:ext uri="{FF2B5EF4-FFF2-40B4-BE49-F238E27FC236}">
                <a16:creationId xmlns:a16="http://schemas.microsoft.com/office/drawing/2014/main" id="{FA432226-ECD5-4705-AA6E-A0E54B941C24}"/>
              </a:ext>
            </a:extLst>
          </p:cNvPr>
          <p:cNvSpPr>
            <a:spLocks noGrp="1"/>
          </p:cNvSpPr>
          <p:nvPr>
            <p:ph idx="1"/>
          </p:nvPr>
        </p:nvSpPr>
        <p:spPr>
          <a:xfrm>
            <a:off x="2271547" y="2352885"/>
            <a:ext cx="7708960" cy="4521709"/>
          </a:xfrm>
        </p:spPr>
        <p:txBody>
          <a:bodyPr>
            <a:normAutofit fontScale="92500"/>
          </a:bodyPr>
          <a:lstStyle/>
          <a:p>
            <a:pPr algn="just" fontAlgn="base"/>
            <a:r>
              <a:rPr lang="pt-BR" dirty="0"/>
              <a:t>O </a:t>
            </a:r>
            <a:r>
              <a:rPr lang="pt-BR" b="1" dirty="0" err="1"/>
              <a:t>buzzer</a:t>
            </a:r>
            <a:r>
              <a:rPr lang="pt-BR" dirty="0"/>
              <a:t> funciona a partir do efeito piezoelétrico reverso. O principio desse efeito é o surgimento de uma tensão elétrica a partir de um esforço mecânico.</a:t>
            </a:r>
          </a:p>
          <a:p>
            <a:pPr algn="just" fontAlgn="base"/>
            <a:r>
              <a:rPr lang="pt-BR" dirty="0"/>
              <a:t>O efeito piezoelétrico ocorre em alguns tipos de materiais cristalinos com uma simetria não centralizada. Quando eles sofrem um esforço mecânico, há uma alteração nos íons do material, influenciando na diferencia de potencial medida.</a:t>
            </a:r>
          </a:p>
          <a:p>
            <a:pPr algn="just" fontAlgn="base"/>
            <a:r>
              <a:rPr lang="pt-BR" dirty="0"/>
              <a:t>No caso do </a:t>
            </a:r>
            <a:r>
              <a:rPr lang="pt-BR" b="1" dirty="0" err="1"/>
              <a:t>buzzer</a:t>
            </a:r>
            <a:r>
              <a:rPr lang="pt-BR" dirty="0"/>
              <a:t>, o efeito é reverso. A partir de uma diferença de potencial, é gerado um movimento mecânico gera uma onda sonora. Para fazer o componente funcionar, aplica-se uma tensão em seus terminais com uma determinada frequência. A célula piezoelétrica dentro do </a:t>
            </a:r>
            <a:r>
              <a:rPr lang="pt-BR" dirty="0" err="1"/>
              <a:t>buzzer</a:t>
            </a:r>
            <a:r>
              <a:rPr lang="pt-BR" dirty="0"/>
              <a:t> irá vibrar na mesma frequência, produzindo um som. A partir dessa frequência, é possível criar uma infinidade de sons diferentes, mais graves ou mais agudos.</a:t>
            </a:r>
          </a:p>
          <a:p>
            <a:endParaRPr lang="pt-BR" dirty="0"/>
          </a:p>
        </p:txBody>
      </p:sp>
    </p:spTree>
    <p:extLst>
      <p:ext uri="{BB962C8B-B14F-4D97-AF65-F5344CB8AC3E}">
        <p14:creationId xmlns:p14="http://schemas.microsoft.com/office/powerpoint/2010/main" val="3331692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A5481-6305-4B0A-A0BC-EDC58EDE83F1}"/>
              </a:ext>
            </a:extLst>
          </p:cNvPr>
          <p:cNvSpPr>
            <a:spLocks noGrp="1"/>
          </p:cNvSpPr>
          <p:nvPr>
            <p:ph type="title"/>
          </p:nvPr>
        </p:nvSpPr>
        <p:spPr/>
        <p:txBody>
          <a:bodyPr>
            <a:normAutofit/>
          </a:bodyPr>
          <a:lstStyle/>
          <a:p>
            <a:pPr algn="ctr"/>
            <a:r>
              <a:rPr lang="pt-BR" b="1" dirty="0"/>
              <a:t>Arduino – </a:t>
            </a:r>
            <a:r>
              <a:rPr lang="pt-BR" b="1" dirty="0" err="1"/>
              <a:t>Buzzer</a:t>
            </a:r>
            <a:br>
              <a:rPr lang="pt-BR" b="1" dirty="0"/>
            </a:br>
            <a:endParaRPr lang="pt-BR" dirty="0"/>
          </a:p>
        </p:txBody>
      </p:sp>
      <p:sp>
        <p:nvSpPr>
          <p:cNvPr id="3" name="Espaço Reservado para Conteúdo 2">
            <a:extLst>
              <a:ext uri="{FF2B5EF4-FFF2-40B4-BE49-F238E27FC236}">
                <a16:creationId xmlns:a16="http://schemas.microsoft.com/office/drawing/2014/main" id="{4877E1DA-44D6-436F-AFB8-E43E352359FC}"/>
              </a:ext>
            </a:extLst>
          </p:cNvPr>
          <p:cNvSpPr>
            <a:spLocks noGrp="1"/>
          </p:cNvSpPr>
          <p:nvPr>
            <p:ph idx="1"/>
          </p:nvPr>
        </p:nvSpPr>
        <p:spPr>
          <a:xfrm>
            <a:off x="2271547" y="1571625"/>
            <a:ext cx="7708960" cy="5302969"/>
          </a:xfrm>
        </p:spPr>
        <p:txBody>
          <a:bodyPr>
            <a:normAutofit/>
          </a:bodyPr>
          <a:lstStyle/>
          <a:p>
            <a:pPr algn="just"/>
            <a:r>
              <a:rPr lang="pt-BR" dirty="0"/>
              <a:t>O </a:t>
            </a:r>
            <a:r>
              <a:rPr lang="pt-BR" b="1" dirty="0" err="1"/>
              <a:t>buzzer</a:t>
            </a:r>
            <a:r>
              <a:rPr lang="pt-BR" dirty="0"/>
              <a:t> nada mais é do que um pequeno alto-falante capaz de emitir sons em diversas frequências. </a:t>
            </a:r>
          </a:p>
          <a:p>
            <a:pPr algn="just"/>
            <a:r>
              <a:rPr lang="pt-BR" dirty="0"/>
              <a:t>É um componente eletrônico que é composto por 2 camadas de Metal e uma terceira camada interna de cristal Piezoeléctrico, este componente recebe uma fonte de energia e através dela emite uma frequência sonora.</a:t>
            </a:r>
          </a:p>
          <a:p>
            <a:pPr algn="just"/>
            <a:r>
              <a:rPr lang="pt-BR" dirty="0"/>
              <a:t>O </a:t>
            </a:r>
            <a:r>
              <a:rPr lang="pt-BR" b="1" dirty="0" err="1"/>
              <a:t>buzzer</a:t>
            </a:r>
            <a:r>
              <a:rPr lang="pt-BR" dirty="0"/>
              <a:t> é normalmente é usado em projetos que necessitam de avisos sonoros, relógios com alarme, e até para reproduzir músicas.</a:t>
            </a:r>
            <a:endParaRPr lang="pt-BR" b="1" dirty="0"/>
          </a:p>
        </p:txBody>
      </p:sp>
    </p:spTree>
    <p:extLst>
      <p:ext uri="{BB962C8B-B14F-4D97-AF65-F5344CB8AC3E}">
        <p14:creationId xmlns:p14="http://schemas.microsoft.com/office/powerpoint/2010/main" val="2983414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4805" y="688255"/>
            <a:ext cx="7705702" cy="623761"/>
          </a:xfrm>
          <a:prstGeom prst="rect">
            <a:avLst/>
          </a:prstGeom>
        </p:spPr>
        <p:txBody>
          <a:bodyPr vert="horz" wrap="square" lIns="0" tIns="12700" rIns="0" bIns="0" rtlCol="0">
            <a:spAutoFit/>
          </a:bodyPr>
          <a:lstStyle/>
          <a:p>
            <a:pPr marL="12700" algn="ctr">
              <a:lnSpc>
                <a:spcPct val="100000"/>
              </a:lnSpc>
              <a:spcBef>
                <a:spcPts val="100"/>
              </a:spcBef>
            </a:pPr>
            <a:r>
              <a:rPr b="1" dirty="0">
                <a:effectLst>
                  <a:outerShdw blurRad="38100" dist="38100" dir="2700000" algn="tl">
                    <a:srgbClr val="000000">
                      <a:alpha val="43137"/>
                    </a:srgbClr>
                  </a:outerShdw>
                </a:effectLst>
              </a:rPr>
              <a:t>Aula</a:t>
            </a:r>
            <a:r>
              <a:rPr b="1" spc="-95" dirty="0">
                <a:effectLst>
                  <a:outerShdw blurRad="38100" dist="38100" dir="2700000" algn="tl">
                    <a:srgbClr val="000000">
                      <a:alpha val="43137"/>
                    </a:srgbClr>
                  </a:outerShdw>
                </a:effectLst>
              </a:rPr>
              <a:t> </a:t>
            </a:r>
            <a:r>
              <a:rPr lang="pt-BR" b="1" spc="-95" dirty="0">
                <a:effectLst>
                  <a:outerShdw blurRad="38100" dist="38100" dir="2700000" algn="tl">
                    <a:srgbClr val="000000">
                      <a:alpha val="43137"/>
                    </a:srgbClr>
                  </a:outerShdw>
                </a:effectLst>
              </a:rPr>
              <a:t>12</a:t>
            </a:r>
            <a:endParaRPr b="1" dirty="0">
              <a:effectLst>
                <a:outerShdw blurRad="38100" dist="38100" dir="2700000" algn="tl">
                  <a:srgbClr val="000000">
                    <a:alpha val="43137"/>
                  </a:srgbClr>
                </a:outerShdw>
              </a:effectLst>
            </a:endParaRPr>
          </a:p>
        </p:txBody>
      </p:sp>
      <p:sp>
        <p:nvSpPr>
          <p:cNvPr id="3" name="object 3"/>
          <p:cNvSpPr txBox="1"/>
          <p:nvPr/>
        </p:nvSpPr>
        <p:spPr>
          <a:xfrm>
            <a:off x="1155700" y="1321973"/>
            <a:ext cx="9004300" cy="907236"/>
          </a:xfrm>
          <a:prstGeom prst="rect">
            <a:avLst/>
          </a:prstGeom>
        </p:spPr>
        <p:txBody>
          <a:bodyPr vert="horz" wrap="square" lIns="0" tIns="12065" rIns="0" bIns="0" rtlCol="0">
            <a:spAutoFit/>
          </a:bodyPr>
          <a:lstStyle/>
          <a:p>
            <a:pPr marL="12700">
              <a:lnSpc>
                <a:spcPct val="100000"/>
              </a:lnSpc>
              <a:spcBef>
                <a:spcPts val="95"/>
              </a:spcBef>
            </a:pPr>
            <a:r>
              <a:rPr lang="pt-BR" sz="1600" b="1" spc="-10" dirty="0">
                <a:solidFill>
                  <a:srgbClr val="974705"/>
                </a:solidFill>
                <a:latin typeface="Verdana"/>
                <a:cs typeface="Verdana"/>
              </a:rPr>
              <a:t>Sensor </a:t>
            </a:r>
            <a:r>
              <a:rPr lang="pt-BR" sz="1600" b="1" spc="-5" dirty="0">
                <a:solidFill>
                  <a:srgbClr val="974705"/>
                </a:solidFill>
                <a:latin typeface="Verdana"/>
                <a:cs typeface="Verdana"/>
              </a:rPr>
              <a:t>ultrassônico</a:t>
            </a:r>
            <a:endParaRPr lang="pt-BR" sz="1600" dirty="0">
              <a:latin typeface="Verdana"/>
              <a:cs typeface="Verdana"/>
            </a:endParaRPr>
          </a:p>
          <a:p>
            <a:pPr marL="12700" marR="5080" indent="488950" algn="just">
              <a:lnSpc>
                <a:spcPct val="101800"/>
              </a:lnSpc>
              <a:spcBef>
                <a:spcPts val="1330"/>
              </a:spcBef>
            </a:pPr>
            <a:r>
              <a:rPr sz="1600" dirty="0">
                <a:latin typeface="Verdana"/>
                <a:cs typeface="Verdana"/>
              </a:rPr>
              <a:t>Nesta </a:t>
            </a:r>
            <a:r>
              <a:rPr lang="pt-BR" sz="1600" spc="-5" dirty="0">
                <a:latin typeface="Verdana"/>
                <a:cs typeface="Verdana"/>
              </a:rPr>
              <a:t>aula</a:t>
            </a:r>
            <a:r>
              <a:rPr sz="1600" spc="-5" dirty="0">
                <a:latin typeface="Verdana"/>
                <a:cs typeface="Verdana"/>
              </a:rPr>
              <a:t> vamos </a:t>
            </a:r>
            <a:r>
              <a:rPr sz="1600" dirty="0">
                <a:latin typeface="Verdana"/>
                <a:cs typeface="Verdana"/>
              </a:rPr>
              <a:t>estudar o </a:t>
            </a:r>
            <a:r>
              <a:rPr sz="1600" spc="-5" dirty="0">
                <a:latin typeface="Verdana"/>
                <a:cs typeface="Verdana"/>
              </a:rPr>
              <a:t>sensor </a:t>
            </a:r>
            <a:r>
              <a:rPr sz="1600" dirty="0">
                <a:latin typeface="Verdana"/>
                <a:cs typeface="Verdana"/>
              </a:rPr>
              <a:t>ultrassônico </a:t>
            </a:r>
            <a:r>
              <a:rPr sz="1600" spc="-5" dirty="0">
                <a:latin typeface="Verdana"/>
                <a:cs typeface="Verdana"/>
              </a:rPr>
              <a:t>HC-SR04 largamente utilizado </a:t>
            </a:r>
            <a:r>
              <a:rPr sz="1600" dirty="0">
                <a:latin typeface="Verdana"/>
                <a:cs typeface="Verdana"/>
              </a:rPr>
              <a:t>em robótica </a:t>
            </a:r>
            <a:r>
              <a:rPr sz="1600" spc="-5" dirty="0">
                <a:latin typeface="Verdana"/>
                <a:cs typeface="Verdana"/>
              </a:rPr>
              <a:t>para </a:t>
            </a:r>
            <a:r>
              <a:rPr sz="1600" dirty="0">
                <a:latin typeface="Verdana"/>
                <a:cs typeface="Verdana"/>
              </a:rPr>
              <a:t>medir </a:t>
            </a:r>
            <a:r>
              <a:rPr sz="1600" spc="-5" dirty="0">
                <a:latin typeface="Verdana"/>
                <a:cs typeface="Verdana"/>
              </a:rPr>
              <a:t>distâncias  </a:t>
            </a:r>
            <a:r>
              <a:rPr sz="1600" dirty="0">
                <a:latin typeface="Verdana"/>
                <a:cs typeface="Verdana"/>
              </a:rPr>
              <a:t>entre </a:t>
            </a:r>
            <a:r>
              <a:rPr sz="1600" spc="-5" dirty="0">
                <a:latin typeface="Verdana"/>
                <a:cs typeface="Verdana"/>
              </a:rPr>
              <a:t>2cm até </a:t>
            </a:r>
            <a:r>
              <a:rPr sz="1600" dirty="0">
                <a:latin typeface="Verdana"/>
                <a:cs typeface="Verdana"/>
              </a:rPr>
              <a:t>4 </a:t>
            </a:r>
            <a:r>
              <a:rPr sz="1600" spc="-5" dirty="0">
                <a:latin typeface="Verdana"/>
                <a:cs typeface="Verdana"/>
              </a:rPr>
              <a:t>metros com </a:t>
            </a:r>
            <a:r>
              <a:rPr sz="1600" dirty="0">
                <a:latin typeface="Verdana"/>
                <a:cs typeface="Verdana"/>
              </a:rPr>
              <a:t>precisão </a:t>
            </a:r>
            <a:r>
              <a:rPr sz="1600" spc="-5" dirty="0">
                <a:latin typeface="Verdana"/>
                <a:cs typeface="Verdana"/>
              </a:rPr>
              <a:t>de</a:t>
            </a:r>
            <a:r>
              <a:rPr sz="1600" spc="-20" dirty="0">
                <a:latin typeface="Verdana"/>
                <a:cs typeface="Verdana"/>
              </a:rPr>
              <a:t> </a:t>
            </a:r>
            <a:r>
              <a:rPr sz="1600" spc="-5" dirty="0">
                <a:latin typeface="Verdana"/>
                <a:cs typeface="Verdana"/>
              </a:rPr>
              <a:t>3mm.</a:t>
            </a:r>
            <a:endParaRPr sz="1600" dirty="0">
              <a:latin typeface="Verdana"/>
              <a:cs typeface="Verdana"/>
            </a:endParaRPr>
          </a:p>
        </p:txBody>
      </p:sp>
      <p:sp>
        <p:nvSpPr>
          <p:cNvPr id="4" name="object 4"/>
          <p:cNvSpPr txBox="1"/>
          <p:nvPr/>
        </p:nvSpPr>
        <p:spPr>
          <a:xfrm>
            <a:off x="546100" y="4314825"/>
            <a:ext cx="9276080" cy="2078005"/>
          </a:xfrm>
          <a:prstGeom prst="rect">
            <a:avLst/>
          </a:prstGeom>
        </p:spPr>
        <p:txBody>
          <a:bodyPr vert="horz" wrap="square" lIns="0" tIns="12700" rIns="0" bIns="0" rtlCol="0">
            <a:spAutoFit/>
          </a:bodyPr>
          <a:lstStyle/>
          <a:p>
            <a:pPr marL="12700" algn="just">
              <a:lnSpc>
                <a:spcPct val="100000"/>
              </a:lnSpc>
              <a:spcBef>
                <a:spcPts val="100"/>
              </a:spcBef>
            </a:pPr>
            <a:r>
              <a:rPr sz="1600" dirty="0">
                <a:latin typeface="Verdana"/>
                <a:cs typeface="Verdana"/>
              </a:rPr>
              <a:t>Os </a:t>
            </a:r>
            <a:r>
              <a:rPr sz="1600" spc="-5" dirty="0">
                <a:latin typeface="Verdana"/>
                <a:cs typeface="Verdana"/>
              </a:rPr>
              <a:t>pinos de ligação </a:t>
            </a:r>
            <a:r>
              <a:rPr sz="1600" dirty="0">
                <a:latin typeface="Verdana"/>
                <a:cs typeface="Verdana"/>
              </a:rPr>
              <a:t>do sensor </a:t>
            </a:r>
            <a:r>
              <a:rPr sz="1600" spc="-5" dirty="0">
                <a:latin typeface="Verdana"/>
                <a:cs typeface="Verdana"/>
              </a:rPr>
              <a:t>são: VCC, TRIGGER, ECHO </a:t>
            </a:r>
            <a:r>
              <a:rPr sz="1600" dirty="0">
                <a:latin typeface="Verdana"/>
                <a:cs typeface="Verdana"/>
              </a:rPr>
              <a:t>e</a:t>
            </a:r>
            <a:r>
              <a:rPr sz="1600" spc="-5" dirty="0">
                <a:latin typeface="Verdana"/>
                <a:cs typeface="Verdana"/>
              </a:rPr>
              <a:t> GND.</a:t>
            </a:r>
            <a:endParaRPr sz="1600" dirty="0">
              <a:latin typeface="Verdana"/>
              <a:cs typeface="Verdana"/>
            </a:endParaRPr>
          </a:p>
          <a:p>
            <a:pPr marL="12700" algn="just">
              <a:lnSpc>
                <a:spcPct val="100000"/>
              </a:lnSpc>
            </a:pPr>
            <a:r>
              <a:rPr sz="1600" b="1" dirty="0">
                <a:latin typeface="Verdana"/>
                <a:cs typeface="Verdana"/>
              </a:rPr>
              <a:t>VCC e </a:t>
            </a:r>
            <a:r>
              <a:rPr sz="1600" b="1" spc="-5" dirty="0">
                <a:latin typeface="Verdana"/>
                <a:cs typeface="Verdana"/>
              </a:rPr>
              <a:t>GND: </a:t>
            </a:r>
            <a:r>
              <a:rPr sz="1600" dirty="0">
                <a:latin typeface="Verdana"/>
                <a:cs typeface="Verdana"/>
              </a:rPr>
              <a:t>São </a:t>
            </a:r>
            <a:r>
              <a:rPr sz="1600" spc="-5" dirty="0">
                <a:latin typeface="Verdana"/>
                <a:cs typeface="Verdana"/>
              </a:rPr>
              <a:t>pinos de alimentação.</a:t>
            </a:r>
            <a:endParaRPr sz="1600" dirty="0">
              <a:latin typeface="Verdana"/>
              <a:cs typeface="Verdana"/>
            </a:endParaRPr>
          </a:p>
          <a:p>
            <a:pPr marL="12700" marR="6350" algn="just">
              <a:lnSpc>
                <a:spcPct val="100899"/>
              </a:lnSpc>
            </a:pPr>
            <a:r>
              <a:rPr sz="1600" b="1" spc="-5" dirty="0">
                <a:latin typeface="Verdana"/>
                <a:cs typeface="Verdana"/>
              </a:rPr>
              <a:t>TRIGGER: </a:t>
            </a:r>
            <a:r>
              <a:rPr sz="1600" dirty="0">
                <a:latin typeface="Verdana"/>
                <a:cs typeface="Verdana"/>
              </a:rPr>
              <a:t>É </a:t>
            </a:r>
            <a:r>
              <a:rPr sz="1600" spc="-5" dirty="0">
                <a:latin typeface="Verdana"/>
                <a:cs typeface="Verdana"/>
              </a:rPr>
              <a:t>um </a:t>
            </a:r>
            <a:r>
              <a:rPr sz="1600" spc="-10" dirty="0">
                <a:latin typeface="Verdana"/>
                <a:cs typeface="Verdana"/>
              </a:rPr>
              <a:t>pino </a:t>
            </a:r>
            <a:r>
              <a:rPr sz="1600" dirty="0">
                <a:latin typeface="Verdana"/>
                <a:cs typeface="Verdana"/>
              </a:rPr>
              <a:t>que </a:t>
            </a:r>
            <a:r>
              <a:rPr sz="1600" spc="-5" dirty="0">
                <a:latin typeface="Verdana"/>
                <a:cs typeface="Verdana"/>
              </a:rPr>
              <a:t>recebe um nível </a:t>
            </a:r>
            <a:r>
              <a:rPr sz="1600" spc="-10" dirty="0">
                <a:latin typeface="Verdana"/>
                <a:cs typeface="Verdana"/>
              </a:rPr>
              <a:t>alto </a:t>
            </a:r>
            <a:r>
              <a:rPr sz="1600" spc="-5" dirty="0">
                <a:latin typeface="Verdana"/>
                <a:cs typeface="Verdana"/>
              </a:rPr>
              <a:t>(mínimo de 10us) fazendo </a:t>
            </a:r>
            <a:r>
              <a:rPr sz="1600" dirty="0">
                <a:latin typeface="Verdana"/>
                <a:cs typeface="Verdana"/>
              </a:rPr>
              <a:t>que </a:t>
            </a:r>
            <a:r>
              <a:rPr sz="1600" spc="-5" dirty="0">
                <a:latin typeface="Verdana"/>
                <a:cs typeface="Verdana"/>
              </a:rPr>
              <a:t>seja emitida </a:t>
            </a:r>
            <a:r>
              <a:rPr sz="1600" dirty="0">
                <a:latin typeface="Verdana"/>
                <a:cs typeface="Verdana"/>
              </a:rPr>
              <a:t>uma onda </a:t>
            </a:r>
            <a:r>
              <a:rPr sz="1600" spc="-5" dirty="0">
                <a:latin typeface="Verdana"/>
                <a:cs typeface="Verdana"/>
              </a:rPr>
              <a:t>sonora </a:t>
            </a:r>
            <a:r>
              <a:rPr sz="1600" dirty="0">
                <a:latin typeface="Verdana"/>
                <a:cs typeface="Verdana"/>
              </a:rPr>
              <a:t>que </a:t>
            </a:r>
            <a:r>
              <a:rPr sz="1600" spc="-5" dirty="0">
                <a:latin typeface="Verdana"/>
                <a:cs typeface="Verdana"/>
              </a:rPr>
              <a:t>ao encontrar </a:t>
            </a:r>
            <a:r>
              <a:rPr sz="1600" dirty="0">
                <a:latin typeface="Verdana"/>
                <a:cs typeface="Verdana"/>
              </a:rPr>
              <a:t>um  obstáculo será </a:t>
            </a:r>
            <a:r>
              <a:rPr sz="1600" spc="-5" dirty="0">
                <a:latin typeface="Verdana"/>
                <a:cs typeface="Verdana"/>
              </a:rPr>
              <a:t>rebatida de </a:t>
            </a:r>
            <a:r>
              <a:rPr sz="1600" dirty="0">
                <a:latin typeface="Verdana"/>
                <a:cs typeface="Verdana"/>
              </a:rPr>
              <a:t>volta </a:t>
            </a:r>
            <a:r>
              <a:rPr sz="1600" spc="-5" dirty="0">
                <a:latin typeface="Verdana"/>
                <a:cs typeface="Verdana"/>
              </a:rPr>
              <a:t>ao</a:t>
            </a:r>
            <a:r>
              <a:rPr sz="1600" spc="-30" dirty="0">
                <a:latin typeface="Verdana"/>
                <a:cs typeface="Verdana"/>
              </a:rPr>
              <a:t> </a:t>
            </a:r>
            <a:r>
              <a:rPr sz="1600" dirty="0">
                <a:latin typeface="Verdana"/>
                <a:cs typeface="Verdana"/>
              </a:rPr>
              <a:t>sensor.</a:t>
            </a:r>
          </a:p>
          <a:p>
            <a:pPr marL="12700" algn="just">
              <a:lnSpc>
                <a:spcPct val="100000"/>
              </a:lnSpc>
            </a:pPr>
            <a:r>
              <a:rPr sz="1600" b="1" dirty="0">
                <a:latin typeface="Verdana"/>
                <a:cs typeface="Verdana"/>
              </a:rPr>
              <a:t>ECHO: </a:t>
            </a:r>
            <a:r>
              <a:rPr sz="1600" dirty="0">
                <a:latin typeface="Verdana"/>
                <a:cs typeface="Verdana"/>
              </a:rPr>
              <a:t>É </a:t>
            </a:r>
            <a:r>
              <a:rPr sz="1600" spc="-5" dirty="0">
                <a:latin typeface="Verdana"/>
                <a:cs typeface="Verdana"/>
              </a:rPr>
              <a:t>um pino </a:t>
            </a:r>
            <a:r>
              <a:rPr sz="1600" dirty="0">
                <a:latin typeface="Verdana"/>
                <a:cs typeface="Verdana"/>
              </a:rPr>
              <a:t>que </a:t>
            </a:r>
            <a:r>
              <a:rPr sz="1600" spc="-5" dirty="0">
                <a:latin typeface="Verdana"/>
                <a:cs typeface="Verdana"/>
              </a:rPr>
              <a:t>durante </a:t>
            </a:r>
            <a:r>
              <a:rPr sz="1600" dirty="0">
                <a:latin typeface="Verdana"/>
                <a:cs typeface="Verdana"/>
              </a:rPr>
              <a:t>o tempo </a:t>
            </a:r>
            <a:r>
              <a:rPr sz="1600" spc="-5" dirty="0">
                <a:latin typeface="Verdana"/>
                <a:cs typeface="Verdana"/>
              </a:rPr>
              <a:t>de </a:t>
            </a:r>
            <a:r>
              <a:rPr sz="1600" dirty="0">
                <a:latin typeface="Verdana"/>
                <a:cs typeface="Verdana"/>
              </a:rPr>
              <a:t>emissão e </a:t>
            </a:r>
            <a:r>
              <a:rPr sz="1600" spc="-5" dirty="0">
                <a:latin typeface="Verdana"/>
                <a:cs typeface="Verdana"/>
              </a:rPr>
              <a:t>recepção estará </a:t>
            </a:r>
            <a:r>
              <a:rPr sz="1600" dirty="0">
                <a:latin typeface="Verdana"/>
                <a:cs typeface="Verdana"/>
              </a:rPr>
              <a:t>também em </a:t>
            </a:r>
            <a:r>
              <a:rPr sz="1600" spc="-5" dirty="0">
                <a:latin typeface="Verdana"/>
                <a:cs typeface="Verdana"/>
              </a:rPr>
              <a:t>nível alto, de </a:t>
            </a:r>
            <a:r>
              <a:rPr sz="1600" dirty="0">
                <a:latin typeface="Verdana"/>
                <a:cs typeface="Verdana"/>
              </a:rPr>
              <a:t>modo a </a:t>
            </a:r>
            <a:r>
              <a:rPr sz="1600" spc="-5" dirty="0">
                <a:latin typeface="Verdana"/>
                <a:cs typeface="Verdana"/>
              </a:rPr>
              <a:t>calcular </a:t>
            </a:r>
            <a:r>
              <a:rPr sz="1600" dirty="0">
                <a:latin typeface="Verdana"/>
                <a:cs typeface="Verdana"/>
              </a:rPr>
              <a:t>a</a:t>
            </a:r>
            <a:r>
              <a:rPr sz="1600" spc="25" dirty="0">
                <a:latin typeface="Verdana"/>
                <a:cs typeface="Verdana"/>
              </a:rPr>
              <a:t> </a:t>
            </a:r>
            <a:r>
              <a:rPr sz="1600" spc="-5" dirty="0">
                <a:latin typeface="Verdana"/>
                <a:cs typeface="Verdana"/>
              </a:rPr>
              <a:t>distância.</a:t>
            </a:r>
            <a:endParaRPr sz="1600" dirty="0">
              <a:latin typeface="Verdana"/>
              <a:cs typeface="Verdana"/>
            </a:endParaRPr>
          </a:p>
          <a:p>
            <a:pPr marL="12700" marR="5080" indent="536575" algn="just">
              <a:lnSpc>
                <a:spcPts val="1340"/>
              </a:lnSpc>
              <a:spcBef>
                <a:spcPts val="40"/>
              </a:spcBef>
            </a:pPr>
            <a:r>
              <a:rPr sz="1600" spc="-5" dirty="0">
                <a:latin typeface="Verdana"/>
                <a:cs typeface="Verdana"/>
              </a:rPr>
              <a:t>Essa distância </a:t>
            </a:r>
            <a:r>
              <a:rPr sz="1600" dirty="0">
                <a:latin typeface="Verdana"/>
                <a:cs typeface="Verdana"/>
              </a:rPr>
              <a:t>é </a:t>
            </a:r>
            <a:r>
              <a:rPr sz="1600" spc="-5" dirty="0">
                <a:latin typeface="Verdana"/>
                <a:cs typeface="Verdana"/>
              </a:rPr>
              <a:t>calculada de acordo com </a:t>
            </a:r>
            <a:r>
              <a:rPr sz="1600" dirty="0">
                <a:latin typeface="Verdana"/>
                <a:cs typeface="Verdana"/>
              </a:rPr>
              <a:t>o </a:t>
            </a:r>
            <a:r>
              <a:rPr sz="1600" spc="-5" dirty="0">
                <a:latin typeface="Verdana"/>
                <a:cs typeface="Verdana"/>
              </a:rPr>
              <a:t>tempo em que </a:t>
            </a:r>
            <a:r>
              <a:rPr sz="1600" dirty="0">
                <a:latin typeface="Verdana"/>
                <a:cs typeface="Verdana"/>
              </a:rPr>
              <a:t>o </a:t>
            </a:r>
            <a:r>
              <a:rPr sz="1600" spc="-5" dirty="0">
                <a:latin typeface="Verdana"/>
                <a:cs typeface="Verdana"/>
              </a:rPr>
              <a:t>pino ECHO permaneceu </a:t>
            </a:r>
            <a:r>
              <a:rPr sz="1600" dirty="0">
                <a:latin typeface="Verdana"/>
                <a:cs typeface="Verdana"/>
              </a:rPr>
              <a:t>em </a:t>
            </a:r>
            <a:r>
              <a:rPr sz="1600" spc="-5" dirty="0">
                <a:latin typeface="Verdana"/>
                <a:cs typeface="Verdana"/>
              </a:rPr>
              <a:t>nível alto, após </a:t>
            </a:r>
            <a:r>
              <a:rPr sz="1600" dirty="0">
                <a:latin typeface="Verdana"/>
                <a:cs typeface="Verdana"/>
              </a:rPr>
              <a:t>o </a:t>
            </a:r>
            <a:r>
              <a:rPr sz="1600" spc="-5" dirty="0">
                <a:latin typeface="Verdana"/>
                <a:cs typeface="Verdana"/>
              </a:rPr>
              <a:t>pino TRIGGER ter  </a:t>
            </a:r>
            <a:r>
              <a:rPr sz="1600" dirty="0">
                <a:latin typeface="Verdana"/>
                <a:cs typeface="Verdana"/>
              </a:rPr>
              <a:t>sido colocado </a:t>
            </a:r>
            <a:r>
              <a:rPr sz="1600" spc="-5" dirty="0">
                <a:latin typeface="Verdana"/>
                <a:cs typeface="Verdana"/>
              </a:rPr>
              <a:t>em nível</a:t>
            </a:r>
            <a:r>
              <a:rPr sz="1600" spc="-15" dirty="0">
                <a:latin typeface="Verdana"/>
                <a:cs typeface="Verdana"/>
              </a:rPr>
              <a:t> </a:t>
            </a:r>
            <a:r>
              <a:rPr sz="1600" spc="-5" dirty="0">
                <a:latin typeface="Verdana"/>
                <a:cs typeface="Verdana"/>
              </a:rPr>
              <a:t>alto:</a:t>
            </a:r>
            <a:endParaRPr sz="1600" dirty="0">
              <a:latin typeface="Verdana"/>
              <a:cs typeface="Verdana"/>
            </a:endParaRPr>
          </a:p>
        </p:txBody>
      </p:sp>
      <p:pic>
        <p:nvPicPr>
          <p:cNvPr id="6" name="Picture 2" descr="kit 2 Sensor Ultrassonico De Distancia Hc-sr04 Modulo Arduino - MEGA SMART">
            <a:extLst>
              <a:ext uri="{FF2B5EF4-FFF2-40B4-BE49-F238E27FC236}">
                <a16:creationId xmlns:a16="http://schemas.microsoft.com/office/drawing/2014/main" id="{CC8FA9DF-206E-45C9-B3D4-A1D19059AE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8300" y="2363897"/>
            <a:ext cx="3352800" cy="1950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43A5CE-332B-4A49-873E-FF409B155B3D}"/>
              </a:ext>
            </a:extLst>
          </p:cNvPr>
          <p:cNvSpPr>
            <a:spLocks noGrp="1"/>
          </p:cNvSpPr>
          <p:nvPr>
            <p:ph type="title"/>
          </p:nvPr>
        </p:nvSpPr>
        <p:spPr/>
        <p:txBody>
          <a:bodyPr/>
          <a:lstStyle/>
          <a:p>
            <a:pPr algn="ctr"/>
            <a:r>
              <a:rPr lang="pt-BR" b="1" dirty="0"/>
              <a:t>Arduino – </a:t>
            </a:r>
            <a:r>
              <a:rPr lang="pt-BR" b="1" dirty="0" err="1"/>
              <a:t>Buzzer</a:t>
            </a:r>
            <a:endParaRPr lang="pt-BR" dirty="0"/>
          </a:p>
        </p:txBody>
      </p:sp>
      <p:sp>
        <p:nvSpPr>
          <p:cNvPr id="3" name="Espaço Reservado para Conteúdo 2">
            <a:extLst>
              <a:ext uri="{FF2B5EF4-FFF2-40B4-BE49-F238E27FC236}">
                <a16:creationId xmlns:a16="http://schemas.microsoft.com/office/drawing/2014/main" id="{F7710CD4-1C34-417D-B07F-75A50082C6EB}"/>
              </a:ext>
            </a:extLst>
          </p:cNvPr>
          <p:cNvSpPr>
            <a:spLocks noGrp="1"/>
          </p:cNvSpPr>
          <p:nvPr>
            <p:ph idx="1"/>
          </p:nvPr>
        </p:nvSpPr>
        <p:spPr/>
        <p:txBody>
          <a:bodyPr/>
          <a:lstStyle/>
          <a:p>
            <a:r>
              <a:rPr lang="pt-BR" b="1" dirty="0"/>
              <a:t>Especificações e características:</a:t>
            </a:r>
            <a:endParaRPr lang="pt-BR" dirty="0"/>
          </a:p>
          <a:p>
            <a:r>
              <a:rPr lang="pt-BR" dirty="0"/>
              <a:t>– Tensão de operação: 3,5 a 5VDC</a:t>
            </a:r>
            <a:br>
              <a:rPr lang="pt-BR" dirty="0"/>
            </a:br>
            <a:r>
              <a:rPr lang="pt-BR" dirty="0"/>
              <a:t>– Tipo: ativo</a:t>
            </a:r>
          </a:p>
          <a:p>
            <a:r>
              <a:rPr lang="pt-BR" b="1" dirty="0"/>
              <a:t>Aplicações:</a:t>
            </a:r>
            <a:endParaRPr lang="pt-BR" dirty="0"/>
          </a:p>
          <a:p>
            <a:r>
              <a:rPr lang="pt-BR" dirty="0"/>
              <a:t>Projetos com Arduino ou outras plataformas microcontroladas em que seja necessário executar tons ou avisos sonoros.</a:t>
            </a:r>
          </a:p>
          <a:p>
            <a:endParaRPr lang="pt-BR" dirty="0"/>
          </a:p>
        </p:txBody>
      </p:sp>
    </p:spTree>
    <p:extLst>
      <p:ext uri="{BB962C8B-B14F-4D97-AF65-F5344CB8AC3E}">
        <p14:creationId xmlns:p14="http://schemas.microsoft.com/office/powerpoint/2010/main" val="1816353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2C3697-1C51-4E44-9AEF-CA372751A7BB}"/>
              </a:ext>
            </a:extLst>
          </p:cNvPr>
          <p:cNvSpPr>
            <a:spLocks noGrp="1"/>
          </p:cNvSpPr>
          <p:nvPr>
            <p:ph type="title"/>
          </p:nvPr>
        </p:nvSpPr>
        <p:spPr/>
        <p:txBody>
          <a:bodyPr/>
          <a:lstStyle/>
          <a:p>
            <a:pPr algn="ctr"/>
            <a:r>
              <a:rPr lang="pt-BR" b="1" dirty="0"/>
              <a:t>Arduino – </a:t>
            </a:r>
            <a:r>
              <a:rPr lang="pt-BR" b="1" dirty="0" err="1"/>
              <a:t>Buzzer</a:t>
            </a:r>
            <a:endParaRPr lang="pt-BR" dirty="0"/>
          </a:p>
        </p:txBody>
      </p:sp>
      <p:pic>
        <p:nvPicPr>
          <p:cNvPr id="4" name="Imagem 3">
            <a:extLst>
              <a:ext uri="{FF2B5EF4-FFF2-40B4-BE49-F238E27FC236}">
                <a16:creationId xmlns:a16="http://schemas.microsoft.com/office/drawing/2014/main" id="{EE79B05A-249A-4896-A2CC-3C27C84CBE41}"/>
              </a:ext>
            </a:extLst>
          </p:cNvPr>
          <p:cNvPicPr>
            <a:picLocks noChangeAspect="1"/>
          </p:cNvPicPr>
          <p:nvPr/>
        </p:nvPicPr>
        <p:blipFill>
          <a:blip r:embed="rId2"/>
          <a:stretch>
            <a:fillRect/>
          </a:stretch>
        </p:blipFill>
        <p:spPr>
          <a:xfrm>
            <a:off x="459259" y="2100792"/>
            <a:ext cx="4582641" cy="4621403"/>
          </a:xfrm>
          <a:prstGeom prst="rect">
            <a:avLst/>
          </a:prstGeom>
        </p:spPr>
      </p:pic>
      <p:pic>
        <p:nvPicPr>
          <p:cNvPr id="5" name="Imagem 4">
            <a:extLst>
              <a:ext uri="{FF2B5EF4-FFF2-40B4-BE49-F238E27FC236}">
                <a16:creationId xmlns:a16="http://schemas.microsoft.com/office/drawing/2014/main" id="{D90A8AA5-A30B-4B14-A3E6-12AD5F49C8E3}"/>
              </a:ext>
            </a:extLst>
          </p:cNvPr>
          <p:cNvPicPr>
            <a:picLocks noChangeAspect="1"/>
          </p:cNvPicPr>
          <p:nvPr/>
        </p:nvPicPr>
        <p:blipFill>
          <a:blip r:embed="rId3"/>
          <a:stretch>
            <a:fillRect/>
          </a:stretch>
        </p:blipFill>
        <p:spPr>
          <a:xfrm>
            <a:off x="5041900" y="2100792"/>
            <a:ext cx="5410200" cy="4773803"/>
          </a:xfrm>
          <a:prstGeom prst="rect">
            <a:avLst/>
          </a:prstGeom>
        </p:spPr>
      </p:pic>
    </p:spTree>
    <p:extLst>
      <p:ext uri="{BB962C8B-B14F-4D97-AF65-F5344CB8AC3E}">
        <p14:creationId xmlns:p14="http://schemas.microsoft.com/office/powerpoint/2010/main" val="3113405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FE119-8958-4A89-9C4D-29A25D34EAF7}"/>
              </a:ext>
            </a:extLst>
          </p:cNvPr>
          <p:cNvSpPr>
            <a:spLocks noGrp="1"/>
          </p:cNvSpPr>
          <p:nvPr>
            <p:ph type="title"/>
          </p:nvPr>
        </p:nvSpPr>
        <p:spPr>
          <a:xfrm>
            <a:off x="1744658" y="280133"/>
            <a:ext cx="7705702" cy="1412537"/>
          </a:xfrm>
        </p:spPr>
        <p:txBody>
          <a:bodyPr/>
          <a:lstStyle/>
          <a:p>
            <a:pPr algn="ctr"/>
            <a:r>
              <a:rPr lang="pt-BR" b="1" dirty="0"/>
              <a:t>Atividade de Fixação</a:t>
            </a:r>
          </a:p>
        </p:txBody>
      </p:sp>
      <p:pic>
        <p:nvPicPr>
          <p:cNvPr id="6" name="Imagem 5">
            <a:extLst>
              <a:ext uri="{FF2B5EF4-FFF2-40B4-BE49-F238E27FC236}">
                <a16:creationId xmlns:a16="http://schemas.microsoft.com/office/drawing/2014/main" id="{5EA9D264-2193-4211-8166-00191E5472A4}"/>
              </a:ext>
            </a:extLst>
          </p:cNvPr>
          <p:cNvPicPr>
            <a:picLocks noChangeAspect="1"/>
          </p:cNvPicPr>
          <p:nvPr/>
        </p:nvPicPr>
        <p:blipFill>
          <a:blip r:embed="rId2"/>
          <a:stretch>
            <a:fillRect/>
          </a:stretch>
        </p:blipFill>
        <p:spPr>
          <a:xfrm>
            <a:off x="2274805" y="1717337"/>
            <a:ext cx="6645408" cy="5157258"/>
          </a:xfrm>
          <a:prstGeom prst="rect">
            <a:avLst/>
          </a:prstGeom>
        </p:spPr>
      </p:pic>
    </p:spTree>
    <p:extLst>
      <p:ext uri="{BB962C8B-B14F-4D97-AF65-F5344CB8AC3E}">
        <p14:creationId xmlns:p14="http://schemas.microsoft.com/office/powerpoint/2010/main" val="6816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100" y="1800225"/>
            <a:ext cx="9829800" cy="2161682"/>
          </a:xfrm>
          <a:prstGeom prst="rect">
            <a:avLst/>
          </a:prstGeom>
        </p:spPr>
        <p:txBody>
          <a:bodyPr vert="horz" wrap="square" lIns="0" tIns="12700" rIns="0" bIns="0" rtlCol="0">
            <a:spAutoFit/>
          </a:bodyPr>
          <a:lstStyle/>
          <a:p>
            <a:pPr marL="3175" algn="ctr">
              <a:lnSpc>
                <a:spcPct val="100000"/>
              </a:lnSpc>
              <a:spcBef>
                <a:spcPts val="100"/>
              </a:spcBef>
            </a:pPr>
            <a:r>
              <a:rPr sz="2000" b="1" i="1" spc="-5" dirty="0">
                <a:solidFill>
                  <a:srgbClr val="FF0000"/>
                </a:solidFill>
                <a:latin typeface="Verdana"/>
                <a:cs typeface="Verdana"/>
              </a:rPr>
              <a:t>Distância </a:t>
            </a:r>
            <a:r>
              <a:rPr sz="2000" b="1" i="1" dirty="0">
                <a:solidFill>
                  <a:srgbClr val="FF0000"/>
                </a:solidFill>
                <a:latin typeface="Verdana"/>
                <a:cs typeface="Verdana"/>
              </a:rPr>
              <a:t>= </a:t>
            </a:r>
            <a:r>
              <a:rPr sz="2000" b="1" i="1" spc="-5" dirty="0">
                <a:solidFill>
                  <a:srgbClr val="FF0000"/>
                </a:solidFill>
                <a:latin typeface="Verdana"/>
                <a:cs typeface="Verdana"/>
              </a:rPr>
              <a:t>(Tempo </a:t>
            </a:r>
            <a:r>
              <a:rPr sz="2000" b="1" i="1" dirty="0">
                <a:solidFill>
                  <a:srgbClr val="FF0000"/>
                </a:solidFill>
                <a:latin typeface="Verdana"/>
                <a:cs typeface="Verdana"/>
              </a:rPr>
              <a:t>do ECHO em </a:t>
            </a:r>
            <a:r>
              <a:rPr sz="2000" b="1" i="1" spc="-5" dirty="0">
                <a:solidFill>
                  <a:srgbClr val="FF0000"/>
                </a:solidFill>
                <a:latin typeface="Verdana"/>
                <a:cs typeface="Verdana"/>
              </a:rPr>
              <a:t>nível alto </a:t>
            </a:r>
            <a:r>
              <a:rPr sz="2000" b="1" i="1" dirty="0">
                <a:solidFill>
                  <a:srgbClr val="FF0000"/>
                </a:solidFill>
                <a:latin typeface="Verdana"/>
                <a:cs typeface="Verdana"/>
              </a:rPr>
              <a:t>x </a:t>
            </a:r>
            <a:r>
              <a:rPr sz="2000" b="1" i="1" spc="-5" dirty="0">
                <a:solidFill>
                  <a:srgbClr val="FF0000"/>
                </a:solidFill>
                <a:latin typeface="Verdana"/>
                <a:cs typeface="Verdana"/>
              </a:rPr>
              <a:t>velocidade </a:t>
            </a:r>
            <a:r>
              <a:rPr sz="2000" b="1" i="1" spc="5" dirty="0">
                <a:solidFill>
                  <a:srgbClr val="FF0000"/>
                </a:solidFill>
                <a:latin typeface="Verdana"/>
                <a:cs typeface="Verdana"/>
              </a:rPr>
              <a:t>do </a:t>
            </a:r>
            <a:r>
              <a:rPr sz="2000" b="1" i="1" dirty="0">
                <a:solidFill>
                  <a:srgbClr val="FF0000"/>
                </a:solidFill>
                <a:latin typeface="Verdana"/>
                <a:cs typeface="Verdana"/>
              </a:rPr>
              <a:t>som)</a:t>
            </a:r>
            <a:r>
              <a:rPr sz="2000" b="1" i="1" spc="-80" dirty="0">
                <a:solidFill>
                  <a:srgbClr val="FF0000"/>
                </a:solidFill>
                <a:latin typeface="Verdana"/>
                <a:cs typeface="Verdana"/>
              </a:rPr>
              <a:t> </a:t>
            </a:r>
            <a:r>
              <a:rPr sz="2000" b="1" i="1" spc="5" dirty="0">
                <a:solidFill>
                  <a:srgbClr val="FF0000"/>
                </a:solidFill>
                <a:latin typeface="Verdana"/>
                <a:cs typeface="Verdana"/>
              </a:rPr>
              <a:t>/2</a:t>
            </a:r>
            <a:endParaRPr sz="2000" dirty="0">
              <a:latin typeface="Verdana"/>
              <a:cs typeface="Verdana"/>
            </a:endParaRPr>
          </a:p>
          <a:p>
            <a:pPr>
              <a:lnSpc>
                <a:spcPct val="100000"/>
              </a:lnSpc>
              <a:spcBef>
                <a:spcPts val="55"/>
              </a:spcBef>
            </a:pPr>
            <a:endParaRPr sz="2000" dirty="0">
              <a:latin typeface="Verdana"/>
              <a:cs typeface="Verdana"/>
            </a:endParaRPr>
          </a:p>
          <a:p>
            <a:pPr marL="12700" algn="just">
              <a:lnSpc>
                <a:spcPct val="100000"/>
              </a:lnSpc>
              <a:spcBef>
                <a:spcPts val="5"/>
              </a:spcBef>
            </a:pPr>
            <a:r>
              <a:rPr sz="2000" spc="-5" dirty="0">
                <a:latin typeface="Verdana"/>
                <a:cs typeface="Verdana"/>
              </a:rPr>
              <a:t>Como </a:t>
            </a:r>
            <a:r>
              <a:rPr sz="2000" dirty="0">
                <a:latin typeface="Verdana"/>
                <a:cs typeface="Verdana"/>
              </a:rPr>
              <a:t>o </a:t>
            </a:r>
            <a:r>
              <a:rPr sz="2000" spc="-5" dirty="0">
                <a:latin typeface="Verdana"/>
                <a:cs typeface="Verdana"/>
              </a:rPr>
              <a:t>som percorre duas </a:t>
            </a:r>
            <a:r>
              <a:rPr sz="2000" dirty="0">
                <a:latin typeface="Verdana"/>
                <a:cs typeface="Verdana"/>
              </a:rPr>
              <a:t>vezes a </a:t>
            </a:r>
            <a:r>
              <a:rPr sz="2000" spc="-5" dirty="0">
                <a:latin typeface="Verdana"/>
                <a:cs typeface="Verdana"/>
              </a:rPr>
              <a:t>distância </a:t>
            </a:r>
            <a:r>
              <a:rPr sz="2000" dirty="0">
                <a:latin typeface="Verdana"/>
                <a:cs typeface="Verdana"/>
              </a:rPr>
              <a:t>entre a origem e o obstáculo </a:t>
            </a:r>
            <a:r>
              <a:rPr sz="2000" spc="-5" dirty="0">
                <a:latin typeface="Verdana"/>
                <a:cs typeface="Verdana"/>
              </a:rPr>
              <a:t>(emissão </a:t>
            </a:r>
            <a:r>
              <a:rPr sz="2000" dirty="0">
                <a:latin typeface="Verdana"/>
                <a:cs typeface="Verdana"/>
              </a:rPr>
              <a:t>e </a:t>
            </a:r>
            <a:r>
              <a:rPr sz="2000" spc="-5" dirty="0">
                <a:latin typeface="Verdana"/>
                <a:cs typeface="Verdana"/>
              </a:rPr>
              <a:t>rebatida), </a:t>
            </a:r>
            <a:r>
              <a:rPr sz="2000" dirty="0">
                <a:latin typeface="Verdana"/>
                <a:cs typeface="Verdana"/>
              </a:rPr>
              <a:t>divide-se </a:t>
            </a:r>
            <a:r>
              <a:rPr sz="2000" spc="-5" dirty="0">
                <a:latin typeface="Verdana"/>
                <a:cs typeface="Verdana"/>
              </a:rPr>
              <a:t>por</a:t>
            </a:r>
            <a:r>
              <a:rPr sz="2000" spc="-40" dirty="0">
                <a:latin typeface="Verdana"/>
                <a:cs typeface="Verdana"/>
              </a:rPr>
              <a:t> </a:t>
            </a:r>
            <a:r>
              <a:rPr sz="2000" dirty="0">
                <a:latin typeface="Verdana"/>
                <a:cs typeface="Verdana"/>
              </a:rPr>
              <a:t>2.</a:t>
            </a:r>
          </a:p>
          <a:p>
            <a:pPr marL="12700" algn="just">
              <a:lnSpc>
                <a:spcPct val="100000"/>
              </a:lnSpc>
              <a:spcBef>
                <a:spcPts val="20"/>
              </a:spcBef>
            </a:pPr>
            <a:r>
              <a:rPr sz="2000" b="1" spc="-5" dirty="0">
                <a:latin typeface="Verdana"/>
                <a:cs typeface="Verdana"/>
              </a:rPr>
              <a:t>Programação: </a:t>
            </a:r>
            <a:r>
              <a:rPr sz="2000" dirty="0">
                <a:latin typeface="Verdana"/>
                <a:cs typeface="Verdana"/>
              </a:rPr>
              <a:t>O primeiro </a:t>
            </a:r>
            <a:r>
              <a:rPr sz="2000" spc="-5" dirty="0">
                <a:latin typeface="Verdana"/>
                <a:cs typeface="Verdana"/>
              </a:rPr>
              <a:t>passo </a:t>
            </a:r>
            <a:r>
              <a:rPr sz="2000" dirty="0">
                <a:latin typeface="Verdana"/>
                <a:cs typeface="Verdana"/>
              </a:rPr>
              <a:t>é </a:t>
            </a:r>
            <a:r>
              <a:rPr sz="2000" spc="-5" dirty="0">
                <a:latin typeface="Verdana"/>
                <a:cs typeface="Verdana"/>
              </a:rPr>
              <a:t>incluir </a:t>
            </a:r>
            <a:r>
              <a:rPr sz="2000" dirty="0">
                <a:latin typeface="Verdana"/>
                <a:cs typeface="Verdana"/>
              </a:rPr>
              <a:t>a </a:t>
            </a:r>
            <a:r>
              <a:rPr sz="2000" spc="-10" dirty="0">
                <a:latin typeface="Verdana"/>
                <a:cs typeface="Verdana"/>
              </a:rPr>
              <a:t>biblioteca </a:t>
            </a:r>
            <a:r>
              <a:rPr sz="2000" spc="-5" dirty="0">
                <a:latin typeface="Verdana"/>
                <a:cs typeface="Verdana"/>
              </a:rPr>
              <a:t>para </a:t>
            </a:r>
            <a:r>
              <a:rPr sz="2000" dirty="0">
                <a:latin typeface="Verdana"/>
                <a:cs typeface="Verdana"/>
              </a:rPr>
              <a:t>esse</a:t>
            </a:r>
            <a:r>
              <a:rPr sz="2000" spc="-35" dirty="0">
                <a:latin typeface="Verdana"/>
                <a:cs typeface="Verdana"/>
              </a:rPr>
              <a:t> </a:t>
            </a:r>
            <a:r>
              <a:rPr sz="2000" spc="-5" dirty="0">
                <a:latin typeface="Verdana"/>
                <a:cs typeface="Verdana"/>
              </a:rPr>
              <a:t>sensor.</a:t>
            </a:r>
            <a:endParaRPr sz="2000" dirty="0">
              <a:latin typeface="Verdana"/>
              <a:cs typeface="Verdana"/>
            </a:endParaRPr>
          </a:p>
          <a:p>
            <a:pPr marL="12700" marR="5080" algn="just">
              <a:lnSpc>
                <a:spcPct val="100899"/>
              </a:lnSpc>
            </a:pPr>
            <a:r>
              <a:rPr sz="2000" dirty="0">
                <a:latin typeface="Verdana"/>
                <a:cs typeface="Verdana"/>
              </a:rPr>
              <a:t>Na</a:t>
            </a:r>
            <a:r>
              <a:rPr sz="2000" spc="-35" dirty="0">
                <a:latin typeface="Verdana"/>
                <a:cs typeface="Verdana"/>
              </a:rPr>
              <a:t> </a:t>
            </a:r>
            <a:r>
              <a:rPr sz="2000" dirty="0">
                <a:latin typeface="Verdana"/>
                <a:cs typeface="Verdana"/>
              </a:rPr>
              <a:t>experiência</a:t>
            </a:r>
            <a:r>
              <a:rPr sz="2000" spc="-35" dirty="0">
                <a:latin typeface="Verdana"/>
                <a:cs typeface="Verdana"/>
              </a:rPr>
              <a:t> </a:t>
            </a:r>
            <a:r>
              <a:rPr sz="2000" dirty="0">
                <a:latin typeface="Verdana"/>
                <a:cs typeface="Verdana"/>
              </a:rPr>
              <a:t>anterior</a:t>
            </a:r>
            <a:r>
              <a:rPr sz="2000" spc="-35" dirty="0">
                <a:latin typeface="Verdana"/>
                <a:cs typeface="Verdana"/>
              </a:rPr>
              <a:t> </a:t>
            </a:r>
            <a:r>
              <a:rPr sz="2000" dirty="0">
                <a:latin typeface="Verdana"/>
                <a:cs typeface="Verdana"/>
              </a:rPr>
              <a:t>com</a:t>
            </a:r>
            <a:r>
              <a:rPr sz="2000" spc="-25" dirty="0">
                <a:latin typeface="Verdana"/>
                <a:cs typeface="Verdana"/>
              </a:rPr>
              <a:t> </a:t>
            </a:r>
            <a:r>
              <a:rPr sz="2000" dirty="0">
                <a:latin typeface="Verdana"/>
                <a:cs typeface="Verdana"/>
              </a:rPr>
              <a:t>o</a:t>
            </a:r>
            <a:r>
              <a:rPr sz="2000" spc="-30" dirty="0">
                <a:latin typeface="Verdana"/>
                <a:cs typeface="Verdana"/>
              </a:rPr>
              <a:t> </a:t>
            </a:r>
            <a:r>
              <a:rPr sz="2000" spc="-5" dirty="0">
                <a:latin typeface="Verdana"/>
                <a:cs typeface="Verdana"/>
              </a:rPr>
              <a:t>display</a:t>
            </a:r>
            <a:r>
              <a:rPr sz="2000" spc="-40" dirty="0">
                <a:latin typeface="Verdana"/>
                <a:cs typeface="Verdana"/>
              </a:rPr>
              <a:t> </a:t>
            </a:r>
            <a:r>
              <a:rPr sz="2000" spc="-5" dirty="0">
                <a:latin typeface="Verdana"/>
                <a:cs typeface="Verdana"/>
              </a:rPr>
              <a:t>de</a:t>
            </a:r>
            <a:r>
              <a:rPr sz="2000" spc="-30" dirty="0">
                <a:latin typeface="Verdana"/>
                <a:cs typeface="Verdana"/>
              </a:rPr>
              <a:t> </a:t>
            </a:r>
            <a:r>
              <a:rPr sz="2000" spc="-5" dirty="0">
                <a:latin typeface="Verdana"/>
                <a:cs typeface="Verdana"/>
              </a:rPr>
              <a:t>cristal</a:t>
            </a:r>
            <a:r>
              <a:rPr sz="2000" spc="-35" dirty="0">
                <a:latin typeface="Verdana"/>
                <a:cs typeface="Verdana"/>
              </a:rPr>
              <a:t> </a:t>
            </a:r>
            <a:r>
              <a:rPr sz="2000" spc="-5" dirty="0">
                <a:latin typeface="Verdana"/>
                <a:cs typeface="Verdana"/>
              </a:rPr>
              <a:t>líquido,</a:t>
            </a:r>
            <a:r>
              <a:rPr sz="2000" spc="-25" dirty="0">
                <a:latin typeface="Verdana"/>
                <a:cs typeface="Verdana"/>
              </a:rPr>
              <a:t> </a:t>
            </a:r>
            <a:r>
              <a:rPr sz="2000" dirty="0">
                <a:latin typeface="Verdana"/>
                <a:cs typeface="Verdana"/>
              </a:rPr>
              <a:t>a</a:t>
            </a:r>
            <a:r>
              <a:rPr sz="2000" spc="-20" dirty="0">
                <a:latin typeface="Verdana"/>
                <a:cs typeface="Verdana"/>
              </a:rPr>
              <a:t> </a:t>
            </a:r>
            <a:r>
              <a:rPr sz="2000" spc="-5" dirty="0">
                <a:latin typeface="Verdana"/>
                <a:cs typeface="Verdana"/>
              </a:rPr>
              <a:t>biblioteca</a:t>
            </a:r>
            <a:r>
              <a:rPr sz="2000" spc="-35" dirty="0">
                <a:latin typeface="Verdana"/>
                <a:cs typeface="Verdana"/>
              </a:rPr>
              <a:t> </a:t>
            </a:r>
            <a:r>
              <a:rPr sz="2000" dirty="0">
                <a:latin typeface="Verdana"/>
                <a:cs typeface="Verdana"/>
              </a:rPr>
              <a:t>já</a:t>
            </a:r>
            <a:r>
              <a:rPr sz="2000" spc="-35" dirty="0">
                <a:latin typeface="Verdana"/>
                <a:cs typeface="Verdana"/>
              </a:rPr>
              <a:t> </a:t>
            </a:r>
            <a:r>
              <a:rPr sz="2000" spc="-5" dirty="0">
                <a:latin typeface="Verdana"/>
                <a:cs typeface="Verdana"/>
              </a:rPr>
              <a:t>estava</a:t>
            </a:r>
            <a:r>
              <a:rPr sz="2000" spc="-35" dirty="0">
                <a:latin typeface="Verdana"/>
                <a:cs typeface="Verdana"/>
              </a:rPr>
              <a:t> </a:t>
            </a:r>
            <a:r>
              <a:rPr sz="2000" spc="-5" dirty="0">
                <a:latin typeface="Verdana"/>
                <a:cs typeface="Verdana"/>
              </a:rPr>
              <a:t>presente</a:t>
            </a:r>
            <a:r>
              <a:rPr sz="2000" spc="-30" dirty="0">
                <a:latin typeface="Verdana"/>
                <a:cs typeface="Verdana"/>
              </a:rPr>
              <a:t> </a:t>
            </a:r>
            <a:r>
              <a:rPr sz="2000" dirty="0">
                <a:latin typeface="Verdana"/>
                <a:cs typeface="Verdana"/>
              </a:rPr>
              <a:t>no</a:t>
            </a:r>
            <a:r>
              <a:rPr sz="2000" spc="-30" dirty="0">
                <a:latin typeface="Verdana"/>
                <a:cs typeface="Verdana"/>
              </a:rPr>
              <a:t> </a:t>
            </a:r>
            <a:r>
              <a:rPr sz="2000" dirty="0">
                <a:latin typeface="Verdana"/>
                <a:cs typeface="Verdana"/>
              </a:rPr>
              <a:t>IDE</a:t>
            </a:r>
            <a:r>
              <a:rPr sz="2000" spc="-35" dirty="0">
                <a:latin typeface="Verdana"/>
                <a:cs typeface="Verdana"/>
              </a:rPr>
              <a:t> </a:t>
            </a:r>
            <a:r>
              <a:rPr sz="2000" dirty="0">
                <a:latin typeface="Verdana"/>
                <a:cs typeface="Verdana"/>
              </a:rPr>
              <a:t>do</a:t>
            </a:r>
            <a:r>
              <a:rPr sz="2000" spc="-30" dirty="0">
                <a:latin typeface="Verdana"/>
                <a:cs typeface="Verdana"/>
              </a:rPr>
              <a:t> </a:t>
            </a:r>
            <a:r>
              <a:rPr sz="2000" spc="-5" dirty="0">
                <a:latin typeface="Verdana"/>
                <a:cs typeface="Verdana"/>
              </a:rPr>
              <a:t>Arduino,</a:t>
            </a:r>
            <a:r>
              <a:rPr sz="2000" spc="-20" dirty="0">
                <a:latin typeface="Verdana"/>
                <a:cs typeface="Verdana"/>
              </a:rPr>
              <a:t> </a:t>
            </a:r>
            <a:r>
              <a:rPr sz="2000" spc="-5" dirty="0">
                <a:latin typeface="Verdana"/>
                <a:cs typeface="Verdana"/>
              </a:rPr>
              <a:t>conforme</a:t>
            </a:r>
            <a:r>
              <a:rPr sz="2000" spc="-40" dirty="0">
                <a:latin typeface="Verdana"/>
                <a:cs typeface="Verdana"/>
              </a:rPr>
              <a:t> </a:t>
            </a:r>
            <a:r>
              <a:rPr sz="2000" dirty="0">
                <a:latin typeface="Verdana"/>
                <a:cs typeface="Verdana"/>
              </a:rPr>
              <a:t>mostra</a:t>
            </a:r>
            <a:r>
              <a:rPr sz="2000" spc="-35" dirty="0">
                <a:latin typeface="Verdana"/>
                <a:cs typeface="Verdana"/>
              </a:rPr>
              <a:t> </a:t>
            </a:r>
            <a:r>
              <a:rPr sz="2000" dirty="0">
                <a:latin typeface="Verdana"/>
                <a:cs typeface="Verdana"/>
              </a:rPr>
              <a:t>a</a:t>
            </a:r>
            <a:r>
              <a:rPr sz="2000" spc="-35" dirty="0">
                <a:latin typeface="Verdana"/>
                <a:cs typeface="Verdana"/>
              </a:rPr>
              <a:t> </a:t>
            </a:r>
            <a:r>
              <a:rPr sz="2000" spc="-5" dirty="0">
                <a:latin typeface="Verdana"/>
                <a:cs typeface="Verdana"/>
              </a:rPr>
              <a:t>figura  </a:t>
            </a:r>
            <a:r>
              <a:rPr sz="2000" dirty="0">
                <a:latin typeface="Verdana"/>
                <a:cs typeface="Verdana"/>
              </a:rPr>
              <a:t>a</a:t>
            </a:r>
            <a:r>
              <a:rPr sz="2000" spc="-15" dirty="0">
                <a:latin typeface="Verdana"/>
                <a:cs typeface="Verdana"/>
              </a:rPr>
              <a:t> </a:t>
            </a:r>
            <a:r>
              <a:rPr sz="2000" spc="-5" dirty="0">
                <a:latin typeface="Verdana"/>
                <a:cs typeface="Verdana"/>
              </a:rPr>
              <a:t>seguir.</a:t>
            </a:r>
            <a:endParaRPr sz="2000" dirty="0">
              <a:latin typeface="Verdana"/>
              <a:cs typeface="Verdana"/>
            </a:endParaRPr>
          </a:p>
        </p:txBody>
      </p:sp>
      <p:sp>
        <p:nvSpPr>
          <p:cNvPr id="4" name="object 4"/>
          <p:cNvSpPr/>
          <p:nvPr/>
        </p:nvSpPr>
        <p:spPr>
          <a:xfrm>
            <a:off x="3206051" y="4391025"/>
            <a:ext cx="4281297" cy="2970186"/>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8C7E211B-7D4C-4E09-88CA-DF04D2BF81D0}"/>
              </a:ext>
            </a:extLst>
          </p:cNvPr>
          <p:cNvSpPr txBox="1">
            <a:spLocks/>
          </p:cNvSpPr>
          <p:nvPr/>
        </p:nvSpPr>
        <p:spPr>
          <a:xfrm>
            <a:off x="1493848" y="411537"/>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400C8-29A5-4C6F-ACBD-DA2B405DD38E}"/>
              </a:ext>
            </a:extLst>
          </p:cNvPr>
          <p:cNvSpPr>
            <a:spLocks noGrp="1"/>
          </p:cNvSpPr>
          <p:nvPr>
            <p:ph type="title"/>
          </p:nvPr>
        </p:nvSpPr>
        <p:spPr>
          <a:xfrm>
            <a:off x="2274805" y="688256"/>
            <a:ext cx="7705702" cy="959570"/>
          </a:xfrm>
        </p:spPr>
        <p:txBody>
          <a:body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
        <p:nvSpPr>
          <p:cNvPr id="3" name="Espaço Reservado para Conteúdo 2">
            <a:extLst>
              <a:ext uri="{FF2B5EF4-FFF2-40B4-BE49-F238E27FC236}">
                <a16:creationId xmlns:a16="http://schemas.microsoft.com/office/drawing/2014/main" id="{177632F2-415D-4E7A-BDF4-5EB87B44D48A}"/>
              </a:ext>
            </a:extLst>
          </p:cNvPr>
          <p:cNvSpPr>
            <a:spLocks noGrp="1"/>
          </p:cNvSpPr>
          <p:nvPr>
            <p:ph idx="1"/>
          </p:nvPr>
        </p:nvSpPr>
        <p:spPr/>
        <p:txBody>
          <a:bodyPr/>
          <a:lstStyle/>
          <a:p>
            <a:pPr marL="12700" marR="237490" algn="just">
              <a:lnSpc>
                <a:spcPct val="100899"/>
              </a:lnSpc>
              <a:spcBef>
                <a:spcPts val="90"/>
              </a:spcBef>
            </a:pPr>
            <a:r>
              <a:rPr lang="pt-BR" sz="2000" dirty="0">
                <a:latin typeface="Verdana"/>
                <a:cs typeface="Verdana"/>
              </a:rPr>
              <a:t>No </a:t>
            </a:r>
            <a:r>
              <a:rPr lang="pt-BR" sz="2000" spc="-5" dirty="0">
                <a:latin typeface="Verdana"/>
                <a:cs typeface="Verdana"/>
              </a:rPr>
              <a:t>entanto, podemos </a:t>
            </a:r>
            <a:r>
              <a:rPr lang="pt-BR" sz="2000" dirty="0">
                <a:latin typeface="Verdana"/>
                <a:cs typeface="Verdana"/>
              </a:rPr>
              <a:t>observar que </a:t>
            </a:r>
            <a:r>
              <a:rPr lang="pt-BR" sz="2000" spc="-5" dirty="0">
                <a:latin typeface="Verdana"/>
                <a:cs typeface="Verdana"/>
              </a:rPr>
              <a:t>não existe </a:t>
            </a:r>
            <a:r>
              <a:rPr lang="pt-BR" sz="2000" dirty="0">
                <a:latin typeface="Verdana"/>
                <a:cs typeface="Verdana"/>
              </a:rPr>
              <a:t>a </a:t>
            </a:r>
            <a:r>
              <a:rPr lang="pt-BR" sz="2000" spc="-10" dirty="0">
                <a:latin typeface="Verdana"/>
                <a:cs typeface="Verdana"/>
              </a:rPr>
              <a:t>biblioteca </a:t>
            </a:r>
            <a:r>
              <a:rPr lang="pt-BR" sz="2000" spc="-5" dirty="0">
                <a:latin typeface="Verdana"/>
                <a:cs typeface="Verdana"/>
              </a:rPr>
              <a:t>para </a:t>
            </a:r>
            <a:r>
              <a:rPr lang="pt-BR" sz="2000" dirty="0">
                <a:latin typeface="Verdana"/>
                <a:cs typeface="Verdana"/>
              </a:rPr>
              <a:t>o </a:t>
            </a:r>
            <a:r>
              <a:rPr lang="pt-BR" sz="2000" spc="-5" dirty="0">
                <a:latin typeface="Verdana"/>
                <a:cs typeface="Verdana"/>
              </a:rPr>
              <a:t>dispositivo ultrassônico, logo, </a:t>
            </a:r>
            <a:r>
              <a:rPr lang="pt-BR" sz="2000" dirty="0">
                <a:latin typeface="Verdana"/>
                <a:cs typeface="Verdana"/>
              </a:rPr>
              <a:t>a </a:t>
            </a:r>
            <a:r>
              <a:rPr lang="pt-BR" sz="2000" spc="-5" dirty="0">
                <a:latin typeface="Verdana"/>
                <a:cs typeface="Verdana"/>
              </a:rPr>
              <a:t>mesma deverá </a:t>
            </a:r>
            <a:r>
              <a:rPr lang="pt-BR" sz="2000" dirty="0">
                <a:latin typeface="Verdana"/>
                <a:cs typeface="Verdana"/>
              </a:rPr>
              <a:t>ser </a:t>
            </a:r>
            <a:r>
              <a:rPr lang="pt-BR" sz="2000" spc="-5" dirty="0">
                <a:latin typeface="Verdana"/>
                <a:cs typeface="Verdana"/>
              </a:rPr>
              <a:t>importada.  Existem vários </a:t>
            </a:r>
            <a:r>
              <a:rPr lang="pt-BR" sz="2000" dirty="0">
                <a:latin typeface="Verdana"/>
                <a:cs typeface="Verdana"/>
              </a:rPr>
              <a:t>sites </a:t>
            </a:r>
            <a:r>
              <a:rPr lang="pt-BR" sz="2000" spc="-10" dirty="0">
                <a:latin typeface="Verdana"/>
                <a:cs typeface="Verdana"/>
              </a:rPr>
              <a:t>para </a:t>
            </a:r>
            <a:r>
              <a:rPr lang="pt-BR" sz="2000" spc="-5" dirty="0">
                <a:latin typeface="Verdana"/>
                <a:cs typeface="Verdana"/>
              </a:rPr>
              <a:t>importar </a:t>
            </a:r>
            <a:r>
              <a:rPr lang="pt-BR" sz="2000" dirty="0">
                <a:latin typeface="Verdana"/>
                <a:cs typeface="Verdana"/>
              </a:rPr>
              <a:t>essa </a:t>
            </a:r>
            <a:r>
              <a:rPr lang="pt-BR" sz="2000" spc="-5" dirty="0">
                <a:latin typeface="Verdana"/>
                <a:cs typeface="Verdana"/>
              </a:rPr>
              <a:t>biblioteca, bastando pesquisar </a:t>
            </a:r>
            <a:r>
              <a:rPr lang="pt-BR" sz="2000" dirty="0">
                <a:latin typeface="Verdana"/>
                <a:cs typeface="Verdana"/>
              </a:rPr>
              <a:t>nos sites </a:t>
            </a:r>
            <a:r>
              <a:rPr lang="pt-BR" sz="2000" spc="-5" dirty="0">
                <a:latin typeface="Verdana"/>
                <a:cs typeface="Verdana"/>
              </a:rPr>
              <a:t>de</a:t>
            </a:r>
            <a:r>
              <a:rPr lang="pt-BR" sz="2000" spc="5" dirty="0">
                <a:latin typeface="Verdana"/>
                <a:cs typeface="Verdana"/>
              </a:rPr>
              <a:t> </a:t>
            </a:r>
            <a:r>
              <a:rPr lang="pt-BR" sz="2000" spc="-5" dirty="0">
                <a:latin typeface="Verdana"/>
                <a:cs typeface="Verdana"/>
              </a:rPr>
              <a:t>busca.</a:t>
            </a:r>
            <a:endParaRPr lang="pt-BR" sz="2000" dirty="0">
              <a:latin typeface="Verdana"/>
              <a:cs typeface="Verdana"/>
            </a:endParaRPr>
          </a:p>
          <a:p>
            <a:pPr marL="12700" marR="5080" algn="just">
              <a:lnSpc>
                <a:spcPct val="100899"/>
              </a:lnSpc>
              <a:spcBef>
                <a:spcPts val="15"/>
              </a:spcBef>
            </a:pPr>
            <a:r>
              <a:rPr lang="pt-BR" sz="2000" dirty="0">
                <a:latin typeface="Verdana"/>
                <a:cs typeface="Verdana"/>
              </a:rPr>
              <a:t>Vamos então </a:t>
            </a:r>
            <a:r>
              <a:rPr lang="pt-BR" sz="2000" spc="-5" dirty="0">
                <a:latin typeface="Verdana"/>
                <a:cs typeface="Verdana"/>
              </a:rPr>
              <a:t>importar </a:t>
            </a:r>
            <a:r>
              <a:rPr lang="pt-BR" sz="2000" dirty="0">
                <a:latin typeface="Verdana"/>
                <a:cs typeface="Verdana"/>
              </a:rPr>
              <a:t>uma </a:t>
            </a:r>
            <a:r>
              <a:rPr lang="pt-BR" sz="2000" spc="-10" dirty="0">
                <a:latin typeface="Verdana"/>
                <a:cs typeface="Verdana"/>
              </a:rPr>
              <a:t>biblioteca </a:t>
            </a:r>
            <a:r>
              <a:rPr lang="pt-BR" sz="2000" spc="-5" dirty="0">
                <a:latin typeface="Verdana"/>
                <a:cs typeface="Verdana"/>
              </a:rPr>
              <a:t>não atualizada, apenas para </a:t>
            </a:r>
            <a:r>
              <a:rPr lang="pt-BR" sz="2000" dirty="0">
                <a:latin typeface="Verdana"/>
                <a:cs typeface="Verdana"/>
              </a:rPr>
              <a:t>mostrar que é </a:t>
            </a:r>
            <a:r>
              <a:rPr lang="pt-BR" sz="2000" spc="-5" dirty="0">
                <a:latin typeface="Verdana"/>
                <a:cs typeface="Verdana"/>
              </a:rPr>
              <a:t>possível </a:t>
            </a:r>
            <a:r>
              <a:rPr lang="pt-BR" sz="2000" dirty="0">
                <a:latin typeface="Verdana"/>
                <a:cs typeface="Verdana"/>
              </a:rPr>
              <a:t>proceder </a:t>
            </a:r>
            <a:r>
              <a:rPr lang="pt-BR" sz="2000" spc="-5" dirty="0">
                <a:latin typeface="Verdana"/>
                <a:cs typeface="Verdana"/>
              </a:rPr>
              <a:t>as alterações </a:t>
            </a:r>
            <a:r>
              <a:rPr lang="pt-BR" sz="2000" dirty="0">
                <a:latin typeface="Verdana"/>
                <a:cs typeface="Verdana"/>
              </a:rPr>
              <a:t>e como fazê-las,  mostrando </a:t>
            </a:r>
            <a:r>
              <a:rPr lang="pt-BR" sz="2000" spc="-5" dirty="0">
                <a:latin typeface="Verdana"/>
                <a:cs typeface="Verdana"/>
              </a:rPr>
              <a:t>assim </a:t>
            </a:r>
            <a:r>
              <a:rPr lang="pt-BR" sz="2000" dirty="0">
                <a:latin typeface="Verdana"/>
                <a:cs typeface="Verdana"/>
              </a:rPr>
              <a:t>a </a:t>
            </a:r>
            <a:r>
              <a:rPr lang="pt-BR" sz="2000" spc="-5" dirty="0">
                <a:latin typeface="Verdana"/>
                <a:cs typeface="Verdana"/>
              </a:rPr>
              <a:t>versatilidade do </a:t>
            </a:r>
            <a:r>
              <a:rPr lang="pt-BR" sz="2000" dirty="0">
                <a:latin typeface="Verdana"/>
                <a:cs typeface="Verdana"/>
              </a:rPr>
              <a:t>programa.</a:t>
            </a:r>
          </a:p>
          <a:p>
            <a:pPr marL="552450" algn="just">
              <a:lnSpc>
                <a:spcPct val="100000"/>
              </a:lnSpc>
              <a:spcBef>
                <a:spcPts val="10"/>
              </a:spcBef>
            </a:pPr>
            <a:r>
              <a:rPr lang="pt-BR" sz="2000" dirty="0">
                <a:latin typeface="Verdana"/>
                <a:cs typeface="Verdana"/>
              </a:rPr>
              <a:t>O </a:t>
            </a:r>
            <a:r>
              <a:rPr lang="pt-BR" sz="2000" spc="-5" dirty="0">
                <a:latin typeface="Verdana"/>
                <a:cs typeface="Verdana"/>
              </a:rPr>
              <a:t>link </a:t>
            </a:r>
            <a:r>
              <a:rPr lang="pt-BR" sz="2000" dirty="0">
                <a:latin typeface="Verdana"/>
                <a:cs typeface="Verdana"/>
              </a:rPr>
              <a:t>que foi </a:t>
            </a:r>
            <a:r>
              <a:rPr lang="pt-BR" sz="2000" spc="-5" dirty="0">
                <a:latin typeface="Verdana"/>
                <a:cs typeface="Verdana"/>
              </a:rPr>
              <a:t>utilizado para baixar </a:t>
            </a:r>
            <a:r>
              <a:rPr lang="pt-BR" sz="2000" dirty="0">
                <a:latin typeface="Verdana"/>
                <a:cs typeface="Verdana"/>
              </a:rPr>
              <a:t>essa </a:t>
            </a:r>
            <a:r>
              <a:rPr lang="pt-BR" sz="2000" spc="-10" dirty="0">
                <a:latin typeface="Verdana"/>
                <a:cs typeface="Verdana"/>
              </a:rPr>
              <a:t>biblioteca </a:t>
            </a:r>
            <a:r>
              <a:rPr lang="pt-BR" sz="2000" dirty="0">
                <a:latin typeface="Verdana"/>
                <a:cs typeface="Verdana"/>
              </a:rPr>
              <a:t>é </a:t>
            </a:r>
            <a:r>
              <a:rPr lang="pt-BR" sz="2000" spc="-5" dirty="0">
                <a:latin typeface="Verdana"/>
                <a:cs typeface="Verdana"/>
              </a:rPr>
              <a:t>mostrado </a:t>
            </a:r>
            <a:r>
              <a:rPr lang="pt-BR" sz="2000" dirty="0">
                <a:latin typeface="Verdana"/>
                <a:cs typeface="Verdana"/>
              </a:rPr>
              <a:t>a</a:t>
            </a:r>
            <a:r>
              <a:rPr lang="pt-BR" sz="2000" spc="5" dirty="0">
                <a:latin typeface="Verdana"/>
                <a:cs typeface="Verdana"/>
              </a:rPr>
              <a:t> </a:t>
            </a:r>
            <a:r>
              <a:rPr lang="pt-BR" sz="2000" spc="-5" dirty="0">
                <a:latin typeface="Verdana"/>
                <a:cs typeface="Verdana"/>
              </a:rPr>
              <a:t>seguir:</a:t>
            </a:r>
            <a:endParaRPr lang="pt-BR" sz="2000" dirty="0">
              <a:latin typeface="Verdana"/>
              <a:cs typeface="Verdana"/>
            </a:endParaRPr>
          </a:p>
          <a:p>
            <a:endParaRPr lang="pt-BR" dirty="0"/>
          </a:p>
        </p:txBody>
      </p:sp>
    </p:spTree>
    <p:extLst>
      <p:ext uri="{BB962C8B-B14F-4D97-AF65-F5344CB8AC3E}">
        <p14:creationId xmlns:p14="http://schemas.microsoft.com/office/powerpoint/2010/main" val="128791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222500" y="2160834"/>
            <a:ext cx="5638799" cy="5105400"/>
          </a:xfrm>
          <a:prstGeom prst="rect">
            <a:avLst/>
          </a:prstGeom>
          <a:blipFill>
            <a:blip r:embed="rId2" cstate="print"/>
            <a:stretch>
              <a:fillRect/>
            </a:stretch>
          </a:blipFill>
        </p:spPr>
        <p:txBody>
          <a:bodyPr wrap="square" lIns="0" tIns="0" rIns="0" bIns="0" rtlCol="0"/>
          <a:lstStyle/>
          <a:p>
            <a:endParaRPr/>
          </a:p>
        </p:txBody>
      </p:sp>
      <p:sp>
        <p:nvSpPr>
          <p:cNvPr id="5" name="CaixaDeTexto 4">
            <a:extLst>
              <a:ext uri="{FF2B5EF4-FFF2-40B4-BE49-F238E27FC236}">
                <a16:creationId xmlns:a16="http://schemas.microsoft.com/office/drawing/2014/main" id="{37C2D5AA-F2C6-4478-8323-7070E5AD41FF}"/>
              </a:ext>
            </a:extLst>
          </p:cNvPr>
          <p:cNvSpPr txBox="1"/>
          <p:nvPr/>
        </p:nvSpPr>
        <p:spPr>
          <a:xfrm>
            <a:off x="393700" y="428625"/>
            <a:ext cx="10134600" cy="1477328"/>
          </a:xfrm>
          <a:prstGeom prst="rect">
            <a:avLst/>
          </a:prstGeom>
          <a:noFill/>
        </p:spPr>
        <p:txBody>
          <a:bodyPr wrap="square" rtlCol="0">
            <a:spAutoFit/>
          </a:bodyPr>
          <a:lstStyle/>
          <a:p>
            <a:pPr algn="just">
              <a:lnSpc>
                <a:spcPct val="100000"/>
              </a:lnSpc>
              <a:spcBef>
                <a:spcPts val="100"/>
              </a:spcBef>
            </a:pPr>
            <a:r>
              <a:rPr lang="pt-BR" u="sng" spc="-5" dirty="0">
                <a:solidFill>
                  <a:srgbClr val="0000FF"/>
                </a:solidFill>
                <a:uFill>
                  <a:solidFill>
                    <a:srgbClr val="0000FF"/>
                  </a:solidFill>
                </a:uFill>
                <a:latin typeface="Verdana"/>
                <a:cs typeface="Verdana"/>
                <a:hlinkClick r:id="rId3"/>
              </a:rPr>
              <a:t>http://blog.iteadstudio.com/arduino-library-for-ultrasonic-ranging-module-hc-sr04/</a:t>
            </a:r>
            <a:endParaRPr lang="pt-BR" dirty="0">
              <a:latin typeface="Verdana"/>
              <a:cs typeface="Verdana"/>
            </a:endParaRPr>
          </a:p>
          <a:p>
            <a:pPr algn="just">
              <a:lnSpc>
                <a:spcPct val="100000"/>
              </a:lnSpc>
              <a:spcBef>
                <a:spcPts val="20"/>
              </a:spcBef>
            </a:pPr>
            <a:endParaRPr lang="pt-BR" dirty="0">
              <a:latin typeface="Verdana"/>
              <a:cs typeface="Verdana"/>
            </a:endParaRPr>
          </a:p>
          <a:p>
            <a:pPr algn="just">
              <a:lnSpc>
                <a:spcPct val="100000"/>
              </a:lnSpc>
            </a:pPr>
            <a:r>
              <a:rPr lang="pt-BR" dirty="0">
                <a:latin typeface="Verdana"/>
                <a:cs typeface="Verdana"/>
              </a:rPr>
              <a:t>Depois </a:t>
            </a:r>
            <a:r>
              <a:rPr lang="pt-BR" spc="-5" dirty="0">
                <a:latin typeface="Verdana"/>
                <a:cs typeface="Verdana"/>
              </a:rPr>
              <a:t>de baixado </a:t>
            </a:r>
            <a:r>
              <a:rPr lang="pt-BR" dirty="0">
                <a:latin typeface="Verdana"/>
                <a:cs typeface="Verdana"/>
              </a:rPr>
              <a:t>o </a:t>
            </a:r>
            <a:r>
              <a:rPr lang="pt-BR" spc="-5" dirty="0">
                <a:latin typeface="Verdana"/>
                <a:cs typeface="Verdana"/>
              </a:rPr>
              <a:t>arquivo </a:t>
            </a:r>
            <a:r>
              <a:rPr lang="pt-BR" dirty="0">
                <a:latin typeface="Verdana"/>
                <a:cs typeface="Verdana"/>
              </a:rPr>
              <a:t>é preciso </a:t>
            </a:r>
            <a:r>
              <a:rPr lang="pt-BR" spc="-5" dirty="0">
                <a:latin typeface="Verdana"/>
                <a:cs typeface="Verdana"/>
              </a:rPr>
              <a:t>incluir </a:t>
            </a:r>
            <a:r>
              <a:rPr lang="pt-BR" dirty="0">
                <a:latin typeface="Verdana"/>
                <a:cs typeface="Verdana"/>
              </a:rPr>
              <a:t>na </a:t>
            </a:r>
            <a:r>
              <a:rPr lang="pt-BR" spc="-10" dirty="0">
                <a:latin typeface="Verdana"/>
                <a:cs typeface="Verdana"/>
              </a:rPr>
              <a:t>biblioteca </a:t>
            </a:r>
            <a:r>
              <a:rPr lang="pt-BR" dirty="0">
                <a:latin typeface="Verdana"/>
                <a:cs typeface="Verdana"/>
              </a:rPr>
              <a:t>do Arduino, </a:t>
            </a:r>
            <a:r>
              <a:rPr lang="pt-BR" spc="-5" dirty="0">
                <a:latin typeface="Verdana"/>
                <a:cs typeface="Verdana"/>
              </a:rPr>
              <a:t>conforme mostra </a:t>
            </a:r>
            <a:r>
              <a:rPr lang="pt-BR" dirty="0">
                <a:latin typeface="Verdana"/>
                <a:cs typeface="Verdana"/>
              </a:rPr>
              <a:t>a </a:t>
            </a:r>
            <a:r>
              <a:rPr lang="pt-BR" spc="-5" dirty="0">
                <a:latin typeface="Verdana"/>
                <a:cs typeface="Verdana"/>
              </a:rPr>
              <a:t>figura </a:t>
            </a:r>
            <a:r>
              <a:rPr lang="pt-BR" dirty="0">
                <a:latin typeface="Verdana"/>
                <a:cs typeface="Verdana"/>
              </a:rPr>
              <a:t>a</a:t>
            </a:r>
            <a:r>
              <a:rPr lang="pt-BR" spc="85" dirty="0">
                <a:latin typeface="Verdana"/>
                <a:cs typeface="Verdana"/>
              </a:rPr>
              <a:t> </a:t>
            </a:r>
            <a:r>
              <a:rPr lang="pt-BR" spc="-5" dirty="0">
                <a:latin typeface="Verdana"/>
                <a:cs typeface="Verdana"/>
              </a:rPr>
              <a:t>seguir.</a:t>
            </a:r>
            <a:endParaRPr lang="pt-BR" dirty="0">
              <a:latin typeface="Verdana"/>
              <a:cs typeface="Verdana"/>
            </a:endParaRPr>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34349B7-C641-40DF-B4FD-CFF5AE9C3E49}"/>
              </a:ext>
            </a:extLst>
          </p:cNvPr>
          <p:cNvSpPr>
            <a:spLocks noGrp="1"/>
          </p:cNvSpPr>
          <p:nvPr>
            <p:ph idx="1"/>
          </p:nvPr>
        </p:nvSpPr>
        <p:spPr>
          <a:xfrm>
            <a:off x="1917700" y="1698486"/>
            <a:ext cx="7708960" cy="4165878"/>
          </a:xfrm>
        </p:spPr>
        <p:txBody>
          <a:bodyPr/>
          <a:lstStyle/>
          <a:p>
            <a:pPr marL="12700" algn="just">
              <a:lnSpc>
                <a:spcPct val="100000"/>
              </a:lnSpc>
              <a:spcBef>
                <a:spcPts val="100"/>
              </a:spcBef>
            </a:pPr>
            <a:r>
              <a:rPr lang="pt-BR" sz="2000" spc="-5" dirty="0">
                <a:latin typeface="Verdana"/>
                <a:cs typeface="Verdana"/>
              </a:rPr>
              <a:t>Podemos </a:t>
            </a:r>
            <a:r>
              <a:rPr lang="pt-BR" sz="2000" dirty="0">
                <a:latin typeface="Verdana"/>
                <a:cs typeface="Verdana"/>
              </a:rPr>
              <a:t>observar que no IDE do </a:t>
            </a:r>
            <a:r>
              <a:rPr lang="pt-BR" sz="2000" spc="-5" dirty="0">
                <a:latin typeface="Verdana"/>
                <a:cs typeface="Verdana"/>
              </a:rPr>
              <a:t>Arduino </a:t>
            </a:r>
            <a:r>
              <a:rPr lang="pt-BR" sz="2000" dirty="0">
                <a:latin typeface="Verdana"/>
                <a:cs typeface="Verdana"/>
              </a:rPr>
              <a:t>a </a:t>
            </a:r>
            <a:r>
              <a:rPr lang="pt-BR" sz="2000" spc="-10" dirty="0">
                <a:latin typeface="Verdana"/>
                <a:cs typeface="Verdana"/>
              </a:rPr>
              <a:t>biblioteca </a:t>
            </a:r>
            <a:r>
              <a:rPr lang="pt-BR" sz="2000" dirty="0">
                <a:latin typeface="Verdana"/>
                <a:cs typeface="Verdana"/>
              </a:rPr>
              <a:t>já está</a:t>
            </a:r>
            <a:r>
              <a:rPr lang="pt-BR" sz="2000" spc="-65" dirty="0">
                <a:latin typeface="Verdana"/>
                <a:cs typeface="Verdana"/>
              </a:rPr>
              <a:t> </a:t>
            </a:r>
            <a:r>
              <a:rPr lang="pt-BR" sz="2000" spc="-5" dirty="0">
                <a:latin typeface="Verdana"/>
                <a:cs typeface="Verdana"/>
              </a:rPr>
              <a:t>presente.</a:t>
            </a:r>
            <a:endParaRPr lang="pt-BR" sz="2000" dirty="0">
              <a:latin typeface="Verdana"/>
              <a:cs typeface="Verdana"/>
            </a:endParaRPr>
          </a:p>
          <a:p>
            <a:pPr marL="12700" algn="just">
              <a:lnSpc>
                <a:spcPct val="100000"/>
              </a:lnSpc>
              <a:spcBef>
                <a:spcPts val="25"/>
              </a:spcBef>
            </a:pPr>
            <a:r>
              <a:rPr lang="pt-BR" sz="2000" dirty="0">
                <a:latin typeface="Verdana"/>
                <a:cs typeface="Verdana"/>
              </a:rPr>
              <a:t>Ao </a:t>
            </a:r>
            <a:r>
              <a:rPr lang="pt-BR" sz="2000" spc="-5" dirty="0">
                <a:latin typeface="Verdana"/>
                <a:cs typeface="Verdana"/>
              </a:rPr>
              <a:t>dar </a:t>
            </a:r>
            <a:r>
              <a:rPr lang="pt-BR" sz="2000" dirty="0">
                <a:latin typeface="Verdana"/>
                <a:cs typeface="Verdana"/>
              </a:rPr>
              <a:t>um clique na </a:t>
            </a:r>
            <a:r>
              <a:rPr lang="pt-BR" sz="2000" spc="-5" dirty="0">
                <a:latin typeface="Verdana"/>
                <a:cs typeface="Verdana"/>
              </a:rPr>
              <a:t>mesma, automaticamente </a:t>
            </a:r>
            <a:r>
              <a:rPr lang="pt-BR" sz="2000" dirty="0">
                <a:latin typeface="Verdana"/>
                <a:cs typeface="Verdana"/>
              </a:rPr>
              <a:t>é </a:t>
            </a:r>
            <a:r>
              <a:rPr lang="pt-BR" sz="2000" spc="-5" dirty="0">
                <a:latin typeface="Verdana"/>
                <a:cs typeface="Verdana"/>
              </a:rPr>
              <a:t>inserida </a:t>
            </a:r>
            <a:r>
              <a:rPr lang="pt-BR" sz="2000" dirty="0">
                <a:latin typeface="Verdana"/>
                <a:cs typeface="Verdana"/>
              </a:rPr>
              <a:t>no </a:t>
            </a:r>
            <a:r>
              <a:rPr lang="pt-BR" sz="2000" i="1" dirty="0">
                <a:latin typeface="Verdana"/>
                <a:cs typeface="Verdana"/>
              </a:rPr>
              <a:t>sketch </a:t>
            </a:r>
            <a:r>
              <a:rPr lang="pt-BR" sz="2000" dirty="0">
                <a:latin typeface="Verdana"/>
                <a:cs typeface="Verdana"/>
              </a:rPr>
              <a:t>do </a:t>
            </a:r>
            <a:r>
              <a:rPr lang="pt-BR" sz="2000" spc="-5" dirty="0">
                <a:latin typeface="Verdana"/>
                <a:cs typeface="Verdana"/>
              </a:rPr>
              <a:t>Arduino </a:t>
            </a:r>
            <a:r>
              <a:rPr lang="pt-BR" sz="2000" dirty="0">
                <a:latin typeface="Verdana"/>
                <a:cs typeface="Verdana"/>
              </a:rPr>
              <a:t>o </a:t>
            </a:r>
            <a:r>
              <a:rPr lang="pt-BR" sz="2000" spc="-5" dirty="0">
                <a:latin typeface="Verdana"/>
                <a:cs typeface="Verdana"/>
              </a:rPr>
              <a:t>comando</a:t>
            </a:r>
            <a:r>
              <a:rPr lang="pt-BR" sz="2000" spc="65" dirty="0">
                <a:latin typeface="Verdana"/>
                <a:cs typeface="Verdana"/>
              </a:rPr>
              <a:t> </a:t>
            </a:r>
            <a:r>
              <a:rPr lang="pt-BR" sz="2000" spc="-5" dirty="0">
                <a:latin typeface="Verdana"/>
                <a:cs typeface="Verdana"/>
              </a:rPr>
              <a:t>abaixo:</a:t>
            </a:r>
            <a:endParaRPr lang="pt-BR" sz="2000" dirty="0">
              <a:latin typeface="Verdana"/>
              <a:cs typeface="Verdana"/>
            </a:endParaRPr>
          </a:p>
          <a:p>
            <a:pPr marL="453875" lvl="1" algn="just">
              <a:spcBef>
                <a:spcPts val="25"/>
              </a:spcBef>
            </a:pPr>
            <a:r>
              <a:rPr lang="pt-BR" sz="1779" b="1" spc="-5" dirty="0">
                <a:latin typeface="Verdana"/>
                <a:cs typeface="Verdana"/>
              </a:rPr>
              <a:t>#include&lt;Ultrasonic.h&gt;</a:t>
            </a:r>
            <a:endParaRPr lang="pt-BR" sz="1779" dirty="0">
              <a:latin typeface="Verdana"/>
              <a:cs typeface="Verdana"/>
            </a:endParaRPr>
          </a:p>
          <a:p>
            <a:endParaRPr lang="pt-BR" dirty="0"/>
          </a:p>
        </p:txBody>
      </p:sp>
      <p:sp>
        <p:nvSpPr>
          <p:cNvPr id="4" name="object 4">
            <a:extLst>
              <a:ext uri="{FF2B5EF4-FFF2-40B4-BE49-F238E27FC236}">
                <a16:creationId xmlns:a16="http://schemas.microsoft.com/office/drawing/2014/main" id="{E10AE09B-866A-4F24-8F70-EACAED1BCA7B}"/>
              </a:ext>
            </a:extLst>
          </p:cNvPr>
          <p:cNvSpPr/>
          <p:nvPr/>
        </p:nvSpPr>
        <p:spPr>
          <a:xfrm>
            <a:off x="4241963" y="4010025"/>
            <a:ext cx="2599997" cy="2227433"/>
          </a:xfrm>
          <a:prstGeom prst="rect">
            <a:avLst/>
          </a:prstGeom>
          <a:blipFill>
            <a:blip r:embed="rId2" cstate="print"/>
            <a:stretch>
              <a:fillRect/>
            </a:stretch>
          </a:blipFill>
        </p:spPr>
        <p:txBody>
          <a:bodyPr wrap="square" lIns="0" tIns="0" rIns="0" bIns="0" rtlCol="0"/>
          <a:lstStyle/>
          <a:p>
            <a:endParaRPr/>
          </a:p>
        </p:txBody>
      </p:sp>
      <p:sp>
        <p:nvSpPr>
          <p:cNvPr id="5" name="Título 1">
            <a:extLst>
              <a:ext uri="{FF2B5EF4-FFF2-40B4-BE49-F238E27FC236}">
                <a16:creationId xmlns:a16="http://schemas.microsoft.com/office/drawing/2014/main" id="{244476CD-3E1D-4F9D-806A-825A38237CF9}"/>
              </a:ext>
            </a:extLst>
          </p:cNvPr>
          <p:cNvSpPr>
            <a:spLocks noGrp="1"/>
          </p:cNvSpPr>
          <p:nvPr>
            <p:ph type="title"/>
          </p:nvPr>
        </p:nvSpPr>
        <p:spPr>
          <a:xfrm>
            <a:off x="1689100" y="526561"/>
            <a:ext cx="7705725" cy="1035050"/>
          </a:xfrm>
        </p:spPr>
        <p:txBody>
          <a:bodyPr/>
          <a:lstStyle/>
          <a:p>
            <a:pPr algn="ctr"/>
            <a:r>
              <a:rPr lang="pt-BR" sz="4000" b="1" spc="-10" dirty="0">
                <a:solidFill>
                  <a:srgbClr val="974705"/>
                </a:solidFill>
                <a:latin typeface="Verdana"/>
                <a:cs typeface="Verdana"/>
              </a:rPr>
              <a:t>Sensor </a:t>
            </a:r>
            <a:r>
              <a:rPr lang="pt-BR" sz="4000" b="1" spc="-5" dirty="0">
                <a:solidFill>
                  <a:srgbClr val="974705"/>
                </a:solidFill>
                <a:latin typeface="Verdana"/>
                <a:cs typeface="Verdana"/>
              </a:rPr>
              <a:t>ultrassônico</a:t>
            </a:r>
            <a:endParaRPr lang="pt-BR" dirty="0"/>
          </a:p>
        </p:txBody>
      </p:sp>
    </p:spTree>
    <p:extLst>
      <p:ext uri="{BB962C8B-B14F-4D97-AF65-F5344CB8AC3E}">
        <p14:creationId xmlns:p14="http://schemas.microsoft.com/office/powerpoint/2010/main" val="4115777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0608" y="1476692"/>
            <a:ext cx="8438492" cy="567463"/>
          </a:xfrm>
          <a:prstGeom prst="rect">
            <a:avLst/>
          </a:prstGeom>
        </p:spPr>
        <p:txBody>
          <a:bodyPr vert="horz" wrap="square" lIns="0" tIns="13335" rIns="0" bIns="0" rtlCol="0">
            <a:spAutoFit/>
          </a:bodyPr>
          <a:lstStyle/>
          <a:p>
            <a:pPr marL="298450" indent="-285750" algn="just">
              <a:lnSpc>
                <a:spcPct val="100000"/>
              </a:lnSpc>
              <a:spcBef>
                <a:spcPts val="105"/>
              </a:spcBef>
              <a:buFont typeface="Wingdings" panose="05000000000000000000" pitchFamily="2" charset="2"/>
              <a:buChar char="Ø"/>
            </a:pPr>
            <a:r>
              <a:rPr dirty="0">
                <a:latin typeface="Verdana"/>
                <a:cs typeface="Verdana"/>
              </a:rPr>
              <a:t>O </a:t>
            </a:r>
            <a:r>
              <a:rPr spc="-5" dirty="0">
                <a:latin typeface="Verdana"/>
                <a:cs typeface="Verdana"/>
              </a:rPr>
              <a:t>próximo passo </a:t>
            </a:r>
            <a:r>
              <a:rPr dirty="0">
                <a:latin typeface="Verdana"/>
                <a:cs typeface="Verdana"/>
              </a:rPr>
              <a:t>é </a:t>
            </a:r>
            <a:r>
              <a:rPr spc="-5" dirty="0">
                <a:latin typeface="Verdana"/>
                <a:cs typeface="Verdana"/>
              </a:rPr>
              <a:t>verificar </a:t>
            </a:r>
            <a:r>
              <a:rPr dirty="0">
                <a:latin typeface="Verdana"/>
                <a:cs typeface="Verdana"/>
              </a:rPr>
              <a:t>se a </a:t>
            </a:r>
            <a:r>
              <a:rPr spc="-10" dirty="0">
                <a:latin typeface="Verdana"/>
                <a:cs typeface="Verdana"/>
              </a:rPr>
              <a:t>biblioteca </a:t>
            </a:r>
            <a:r>
              <a:rPr dirty="0">
                <a:latin typeface="Verdana"/>
                <a:cs typeface="Verdana"/>
              </a:rPr>
              <a:t>está em </a:t>
            </a:r>
            <a:r>
              <a:rPr spc="-5" dirty="0">
                <a:latin typeface="Verdana"/>
                <a:cs typeface="Verdana"/>
              </a:rPr>
              <a:t>ordem, bastando para </a:t>
            </a:r>
            <a:r>
              <a:rPr spc="-10" dirty="0">
                <a:latin typeface="Verdana"/>
                <a:cs typeface="Verdana"/>
              </a:rPr>
              <a:t>isso </a:t>
            </a:r>
            <a:r>
              <a:rPr dirty="0">
                <a:latin typeface="Verdana"/>
                <a:cs typeface="Verdana"/>
              </a:rPr>
              <a:t>clicar em</a:t>
            </a:r>
            <a:r>
              <a:rPr spc="90" dirty="0">
                <a:latin typeface="Verdana"/>
                <a:cs typeface="Verdana"/>
              </a:rPr>
              <a:t> </a:t>
            </a:r>
            <a:r>
              <a:rPr spc="-5" dirty="0">
                <a:latin typeface="Verdana"/>
                <a:cs typeface="Verdana"/>
              </a:rPr>
              <a:t>Verify.</a:t>
            </a:r>
            <a:endParaRPr dirty="0">
              <a:latin typeface="Verdana"/>
              <a:cs typeface="Verdana"/>
            </a:endParaRPr>
          </a:p>
        </p:txBody>
      </p:sp>
      <p:sp>
        <p:nvSpPr>
          <p:cNvPr id="3" name="object 3"/>
          <p:cNvSpPr txBox="1"/>
          <p:nvPr/>
        </p:nvSpPr>
        <p:spPr>
          <a:xfrm>
            <a:off x="705865" y="5262693"/>
            <a:ext cx="9279890" cy="2215030"/>
          </a:xfrm>
          <a:prstGeom prst="rect">
            <a:avLst/>
          </a:prstGeom>
        </p:spPr>
        <p:txBody>
          <a:bodyPr vert="horz" wrap="square" lIns="0" tIns="12700" rIns="0" bIns="0" rtlCol="0">
            <a:spAutoFit/>
          </a:bodyPr>
          <a:lstStyle/>
          <a:p>
            <a:pPr marL="298450" indent="-285750" algn="just">
              <a:lnSpc>
                <a:spcPct val="100000"/>
              </a:lnSpc>
              <a:spcBef>
                <a:spcPts val="100"/>
              </a:spcBef>
              <a:buFont typeface="Wingdings" panose="05000000000000000000" pitchFamily="2" charset="2"/>
              <a:buChar char="q"/>
            </a:pPr>
            <a:r>
              <a:rPr spc="-5" dirty="0">
                <a:latin typeface="Verdana"/>
                <a:cs typeface="Verdana"/>
              </a:rPr>
              <a:t>Observa-se que </a:t>
            </a:r>
            <a:r>
              <a:rPr dirty="0">
                <a:latin typeface="Verdana"/>
                <a:cs typeface="Verdana"/>
              </a:rPr>
              <a:t>ocorreu um </a:t>
            </a:r>
            <a:r>
              <a:rPr spc="-5" dirty="0">
                <a:latin typeface="Verdana"/>
                <a:cs typeface="Verdana"/>
              </a:rPr>
              <a:t>erro de compilação, </a:t>
            </a:r>
            <a:r>
              <a:rPr dirty="0">
                <a:latin typeface="Verdana"/>
                <a:cs typeface="Verdana"/>
              </a:rPr>
              <a:t>que </a:t>
            </a:r>
            <a:r>
              <a:rPr spc="-5" dirty="0">
                <a:latin typeface="Verdana"/>
                <a:cs typeface="Verdana"/>
              </a:rPr>
              <a:t>normalmente </a:t>
            </a:r>
            <a:r>
              <a:rPr dirty="0">
                <a:latin typeface="Verdana"/>
                <a:cs typeface="Verdana"/>
              </a:rPr>
              <a:t>deve-se a </a:t>
            </a:r>
            <a:r>
              <a:rPr spc="-5" dirty="0">
                <a:latin typeface="Verdana"/>
                <a:cs typeface="Verdana"/>
              </a:rPr>
              <a:t>desatualização da</a:t>
            </a:r>
            <a:r>
              <a:rPr spc="25" dirty="0">
                <a:latin typeface="Verdana"/>
                <a:cs typeface="Verdana"/>
              </a:rPr>
              <a:t> </a:t>
            </a:r>
            <a:r>
              <a:rPr spc="-5" dirty="0">
                <a:latin typeface="Verdana"/>
                <a:cs typeface="Verdana"/>
              </a:rPr>
              <a:t>biblioteca.</a:t>
            </a:r>
            <a:endParaRPr dirty="0">
              <a:latin typeface="Verdana"/>
              <a:cs typeface="Verdana"/>
            </a:endParaRPr>
          </a:p>
          <a:p>
            <a:pPr marL="285750" indent="-285750" algn="just">
              <a:lnSpc>
                <a:spcPct val="100000"/>
              </a:lnSpc>
              <a:spcBef>
                <a:spcPts val="20"/>
              </a:spcBef>
              <a:buFont typeface="Wingdings" panose="05000000000000000000" pitchFamily="2" charset="2"/>
              <a:buChar char="q"/>
            </a:pPr>
            <a:endParaRPr dirty="0">
              <a:latin typeface="Verdana"/>
              <a:cs typeface="Verdana"/>
            </a:endParaRPr>
          </a:p>
          <a:p>
            <a:pPr marL="298450" indent="-285750" algn="just">
              <a:lnSpc>
                <a:spcPct val="100000"/>
              </a:lnSpc>
              <a:buFont typeface="Wingdings" panose="05000000000000000000" pitchFamily="2" charset="2"/>
              <a:buChar char="q"/>
            </a:pPr>
            <a:r>
              <a:rPr spc="-5" dirty="0">
                <a:latin typeface="Verdana"/>
                <a:cs typeface="Verdana"/>
              </a:rPr>
              <a:t>Pesquisando na Web </a:t>
            </a:r>
            <a:r>
              <a:rPr dirty="0">
                <a:latin typeface="Verdana"/>
                <a:cs typeface="Verdana"/>
              </a:rPr>
              <a:t>foi </a:t>
            </a:r>
            <a:r>
              <a:rPr spc="-5" dirty="0">
                <a:latin typeface="Verdana"/>
                <a:cs typeface="Verdana"/>
              </a:rPr>
              <a:t>possível descobrir </a:t>
            </a:r>
            <a:r>
              <a:rPr dirty="0">
                <a:latin typeface="Verdana"/>
                <a:cs typeface="Verdana"/>
              </a:rPr>
              <a:t>onde está o </a:t>
            </a:r>
            <a:r>
              <a:rPr spc="-5" dirty="0">
                <a:latin typeface="Verdana"/>
                <a:cs typeface="Verdana"/>
              </a:rPr>
              <a:t>erro </a:t>
            </a:r>
            <a:r>
              <a:rPr dirty="0">
                <a:latin typeface="Verdana"/>
                <a:cs typeface="Verdana"/>
              </a:rPr>
              <a:t>e </a:t>
            </a:r>
            <a:r>
              <a:rPr spc="-5" dirty="0">
                <a:latin typeface="Verdana"/>
                <a:cs typeface="Verdana"/>
              </a:rPr>
              <a:t>fazer </a:t>
            </a:r>
            <a:r>
              <a:rPr dirty="0">
                <a:latin typeface="Verdana"/>
                <a:cs typeface="Verdana"/>
              </a:rPr>
              <a:t>a</a:t>
            </a:r>
            <a:r>
              <a:rPr spc="-20" dirty="0">
                <a:latin typeface="Verdana"/>
                <a:cs typeface="Verdana"/>
              </a:rPr>
              <a:t> </a:t>
            </a:r>
            <a:r>
              <a:rPr spc="-5" dirty="0">
                <a:latin typeface="Verdana"/>
                <a:cs typeface="Verdana"/>
              </a:rPr>
              <a:t>correção.</a:t>
            </a:r>
            <a:endParaRPr dirty="0">
              <a:latin typeface="Verdana"/>
              <a:cs typeface="Verdana"/>
            </a:endParaRPr>
          </a:p>
          <a:p>
            <a:pPr marL="298450" marR="5080" indent="-285750" algn="just">
              <a:lnSpc>
                <a:spcPct val="100899"/>
              </a:lnSpc>
              <a:buFont typeface="Wingdings" panose="05000000000000000000" pitchFamily="2" charset="2"/>
              <a:buChar char="q"/>
            </a:pPr>
            <a:r>
              <a:rPr dirty="0">
                <a:latin typeface="Verdana"/>
                <a:cs typeface="Verdana"/>
              </a:rPr>
              <a:t>Para </a:t>
            </a:r>
            <a:r>
              <a:rPr spc="-10" dirty="0">
                <a:latin typeface="Verdana"/>
                <a:cs typeface="Verdana"/>
              </a:rPr>
              <a:t>isso </a:t>
            </a:r>
            <a:r>
              <a:rPr dirty="0">
                <a:latin typeface="Verdana"/>
                <a:cs typeface="Verdana"/>
              </a:rPr>
              <a:t>é </a:t>
            </a:r>
            <a:r>
              <a:rPr spc="-5" dirty="0">
                <a:latin typeface="Verdana"/>
                <a:cs typeface="Verdana"/>
              </a:rPr>
              <a:t>preciso editar </a:t>
            </a:r>
            <a:r>
              <a:rPr dirty="0">
                <a:latin typeface="Verdana"/>
                <a:cs typeface="Verdana"/>
              </a:rPr>
              <a:t>dois </a:t>
            </a:r>
            <a:r>
              <a:rPr spc="-5" dirty="0">
                <a:latin typeface="Verdana"/>
                <a:cs typeface="Verdana"/>
              </a:rPr>
              <a:t>arquivos da </a:t>
            </a:r>
            <a:r>
              <a:rPr spc="-10" dirty="0">
                <a:latin typeface="Verdana"/>
                <a:cs typeface="Verdana"/>
              </a:rPr>
              <a:t>biblioteca </a:t>
            </a:r>
            <a:r>
              <a:rPr i="1" spc="-5" dirty="0">
                <a:latin typeface="Verdana"/>
                <a:cs typeface="Verdana"/>
              </a:rPr>
              <a:t>Ultrasonic </a:t>
            </a:r>
            <a:r>
              <a:rPr dirty="0">
                <a:latin typeface="Verdana"/>
                <a:cs typeface="Verdana"/>
              </a:rPr>
              <a:t>e </a:t>
            </a:r>
            <a:r>
              <a:rPr spc="-5" dirty="0">
                <a:latin typeface="Verdana"/>
                <a:cs typeface="Verdana"/>
              </a:rPr>
              <a:t>fazer </a:t>
            </a:r>
            <a:r>
              <a:rPr dirty="0">
                <a:latin typeface="Verdana"/>
                <a:cs typeface="Verdana"/>
              </a:rPr>
              <a:t>a correção. É aconselhável </a:t>
            </a:r>
            <a:r>
              <a:rPr spc="-5" dirty="0">
                <a:latin typeface="Verdana"/>
                <a:cs typeface="Verdana"/>
              </a:rPr>
              <a:t>fazer </a:t>
            </a:r>
            <a:r>
              <a:rPr dirty="0">
                <a:latin typeface="Verdana"/>
                <a:cs typeface="Verdana"/>
              </a:rPr>
              <a:t>a edição </a:t>
            </a:r>
            <a:r>
              <a:rPr spc="-5" dirty="0">
                <a:latin typeface="Verdana"/>
                <a:cs typeface="Verdana"/>
              </a:rPr>
              <a:t>com </a:t>
            </a:r>
            <a:r>
              <a:rPr dirty="0">
                <a:latin typeface="Verdana"/>
                <a:cs typeface="Verdana"/>
              </a:rPr>
              <a:t>o </a:t>
            </a:r>
            <a:r>
              <a:rPr spc="-5" dirty="0">
                <a:latin typeface="Verdana"/>
                <a:cs typeface="Verdana"/>
              </a:rPr>
              <a:t>“Bloco de  </a:t>
            </a:r>
            <a:r>
              <a:rPr dirty="0">
                <a:latin typeface="Verdana"/>
                <a:cs typeface="Verdana"/>
              </a:rPr>
              <a:t>Notas”, </a:t>
            </a:r>
            <a:r>
              <a:rPr spc="-5" dirty="0">
                <a:latin typeface="Verdana"/>
                <a:cs typeface="Verdana"/>
              </a:rPr>
              <a:t>pois </a:t>
            </a:r>
            <a:r>
              <a:rPr dirty="0">
                <a:latin typeface="Verdana"/>
                <a:cs typeface="Verdana"/>
              </a:rPr>
              <a:t>é mais </a:t>
            </a:r>
            <a:r>
              <a:rPr spc="-5" dirty="0">
                <a:latin typeface="Verdana"/>
                <a:cs typeface="Verdana"/>
              </a:rPr>
              <a:t>simples </a:t>
            </a:r>
            <a:r>
              <a:rPr dirty="0">
                <a:latin typeface="Verdana"/>
                <a:cs typeface="Verdana"/>
              </a:rPr>
              <a:t>e</a:t>
            </a:r>
            <a:r>
              <a:rPr spc="-15" dirty="0">
                <a:latin typeface="Verdana"/>
                <a:cs typeface="Verdana"/>
              </a:rPr>
              <a:t> </a:t>
            </a:r>
            <a:r>
              <a:rPr spc="-5" dirty="0">
                <a:latin typeface="Verdana"/>
                <a:cs typeface="Verdana"/>
              </a:rPr>
              <a:t>descomplicado.</a:t>
            </a:r>
            <a:endParaRPr dirty="0">
              <a:latin typeface="Verdana"/>
              <a:cs typeface="Verdana"/>
            </a:endParaRPr>
          </a:p>
        </p:txBody>
      </p:sp>
      <p:sp>
        <p:nvSpPr>
          <p:cNvPr id="5" name="object 5"/>
          <p:cNvSpPr/>
          <p:nvPr/>
        </p:nvSpPr>
        <p:spPr>
          <a:xfrm>
            <a:off x="2689808" y="2252868"/>
            <a:ext cx="4800092" cy="2801112"/>
          </a:xfrm>
          <a:prstGeom prst="rect">
            <a:avLst/>
          </a:prstGeom>
          <a:blipFill>
            <a:blip r:embed="rId2" cstate="print"/>
            <a:stretch>
              <a:fillRect/>
            </a:stretch>
          </a:blipFill>
        </p:spPr>
        <p:txBody>
          <a:bodyPr wrap="square" lIns="0" tIns="0" rIns="0" bIns="0" rtlCol="0"/>
          <a:lstStyle/>
          <a:p>
            <a:endParaRPr/>
          </a:p>
        </p:txBody>
      </p:sp>
      <p:sp>
        <p:nvSpPr>
          <p:cNvPr id="6" name="Título 1">
            <a:extLst>
              <a:ext uri="{FF2B5EF4-FFF2-40B4-BE49-F238E27FC236}">
                <a16:creationId xmlns:a16="http://schemas.microsoft.com/office/drawing/2014/main" id="{5E7291D7-5E11-4999-AD8B-3A51F97AE7A7}"/>
              </a:ext>
            </a:extLst>
          </p:cNvPr>
          <p:cNvSpPr txBox="1">
            <a:spLocks/>
          </p:cNvSpPr>
          <p:nvPr/>
        </p:nvSpPr>
        <p:spPr>
          <a:xfrm>
            <a:off x="1492959" y="317288"/>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6626" y="488823"/>
            <a:ext cx="9275445" cy="566822"/>
          </a:xfrm>
          <a:prstGeom prst="rect">
            <a:avLst/>
          </a:prstGeom>
        </p:spPr>
        <p:txBody>
          <a:bodyPr vert="horz" wrap="square" lIns="0" tIns="12700" rIns="0" bIns="0" rtlCol="0">
            <a:spAutoFit/>
          </a:bodyPr>
          <a:lstStyle/>
          <a:p>
            <a:pPr marL="12700">
              <a:lnSpc>
                <a:spcPct val="100000"/>
              </a:lnSpc>
              <a:spcBef>
                <a:spcPts val="100"/>
              </a:spcBef>
            </a:pPr>
            <a:r>
              <a:rPr spc="-5" dirty="0">
                <a:latin typeface="Verdana"/>
                <a:cs typeface="Verdana"/>
              </a:rPr>
              <a:t>Abrir </a:t>
            </a:r>
            <a:r>
              <a:rPr dirty="0">
                <a:latin typeface="Verdana"/>
                <a:cs typeface="Verdana"/>
              </a:rPr>
              <a:t>a pasta </a:t>
            </a:r>
            <a:r>
              <a:rPr spc="-10" dirty="0">
                <a:latin typeface="Verdana"/>
                <a:cs typeface="Verdana"/>
              </a:rPr>
              <a:t>biblioteca </a:t>
            </a:r>
            <a:r>
              <a:rPr dirty="0">
                <a:latin typeface="Verdana"/>
                <a:cs typeface="Verdana"/>
              </a:rPr>
              <a:t>do </a:t>
            </a:r>
            <a:r>
              <a:rPr spc="-5" dirty="0">
                <a:latin typeface="Verdana"/>
                <a:cs typeface="Verdana"/>
              </a:rPr>
              <a:t>Arduino </a:t>
            </a:r>
            <a:r>
              <a:rPr dirty="0">
                <a:latin typeface="Verdana"/>
                <a:cs typeface="Verdana"/>
              </a:rPr>
              <a:t>e selecionar o </a:t>
            </a:r>
            <a:r>
              <a:rPr spc="-5" dirty="0">
                <a:latin typeface="Verdana"/>
                <a:cs typeface="Verdana"/>
              </a:rPr>
              <a:t>arquivo </a:t>
            </a:r>
            <a:r>
              <a:rPr i="1" dirty="0">
                <a:latin typeface="Verdana"/>
                <a:cs typeface="Verdana"/>
              </a:rPr>
              <a:t>Ultrasonic.cpp </a:t>
            </a:r>
            <a:r>
              <a:rPr dirty="0">
                <a:latin typeface="Verdana"/>
                <a:cs typeface="Verdana"/>
              </a:rPr>
              <a:t>e </a:t>
            </a:r>
            <a:r>
              <a:rPr spc="-5" dirty="0">
                <a:latin typeface="Verdana"/>
                <a:cs typeface="Verdana"/>
              </a:rPr>
              <a:t>abrir </a:t>
            </a:r>
            <a:r>
              <a:rPr dirty="0">
                <a:latin typeface="Verdana"/>
                <a:cs typeface="Verdana"/>
              </a:rPr>
              <a:t>com o </a:t>
            </a:r>
            <a:r>
              <a:rPr spc="-5" dirty="0">
                <a:latin typeface="Verdana"/>
                <a:cs typeface="Verdana"/>
              </a:rPr>
              <a:t>bloco de</a:t>
            </a:r>
            <a:r>
              <a:rPr spc="50" dirty="0">
                <a:latin typeface="Verdana"/>
                <a:cs typeface="Verdana"/>
              </a:rPr>
              <a:t> </a:t>
            </a:r>
            <a:r>
              <a:rPr spc="-5" dirty="0">
                <a:latin typeface="Verdana"/>
                <a:cs typeface="Verdana"/>
              </a:rPr>
              <a:t>notas.</a:t>
            </a:r>
            <a:endParaRPr dirty="0">
              <a:latin typeface="Verdana"/>
              <a:cs typeface="Verdana"/>
            </a:endParaRPr>
          </a:p>
        </p:txBody>
      </p:sp>
      <p:sp>
        <p:nvSpPr>
          <p:cNvPr id="3" name="object 3"/>
          <p:cNvSpPr txBox="1"/>
          <p:nvPr/>
        </p:nvSpPr>
        <p:spPr>
          <a:xfrm>
            <a:off x="850900" y="2762362"/>
            <a:ext cx="9516873" cy="290464"/>
          </a:xfrm>
          <a:prstGeom prst="rect">
            <a:avLst/>
          </a:prstGeom>
        </p:spPr>
        <p:txBody>
          <a:bodyPr vert="horz" wrap="square" lIns="0" tIns="13335" rIns="0" bIns="0" rtlCol="0">
            <a:spAutoFit/>
          </a:bodyPr>
          <a:lstStyle/>
          <a:p>
            <a:pPr marL="12700">
              <a:lnSpc>
                <a:spcPct val="100000"/>
              </a:lnSpc>
              <a:spcBef>
                <a:spcPts val="105"/>
              </a:spcBef>
            </a:pPr>
            <a:r>
              <a:rPr dirty="0">
                <a:latin typeface="Verdana"/>
                <a:cs typeface="Verdana"/>
              </a:rPr>
              <a:t>Proceder </a:t>
            </a:r>
            <a:r>
              <a:rPr spc="-5" dirty="0">
                <a:latin typeface="Verdana"/>
                <a:cs typeface="Verdana"/>
              </a:rPr>
              <a:t>da </a:t>
            </a:r>
            <a:r>
              <a:rPr dirty="0">
                <a:latin typeface="Verdana"/>
                <a:cs typeface="Verdana"/>
              </a:rPr>
              <a:t>mesma </a:t>
            </a:r>
            <a:r>
              <a:rPr spc="-5" dirty="0">
                <a:latin typeface="Verdana"/>
                <a:cs typeface="Verdana"/>
              </a:rPr>
              <a:t>forma para </a:t>
            </a:r>
            <a:r>
              <a:rPr dirty="0">
                <a:latin typeface="Verdana"/>
                <a:cs typeface="Verdana"/>
              </a:rPr>
              <a:t>o </a:t>
            </a:r>
            <a:r>
              <a:rPr spc="-5" dirty="0">
                <a:latin typeface="Verdana"/>
                <a:cs typeface="Verdana"/>
              </a:rPr>
              <a:t>arquivo </a:t>
            </a:r>
            <a:r>
              <a:rPr i="1" spc="-5" dirty="0">
                <a:latin typeface="Verdana"/>
                <a:cs typeface="Verdana"/>
              </a:rPr>
              <a:t>Ultrasonic.h</a:t>
            </a:r>
            <a:endParaRPr dirty="0">
              <a:latin typeface="Verdana"/>
              <a:cs typeface="Verdana"/>
            </a:endParaRPr>
          </a:p>
        </p:txBody>
      </p:sp>
      <p:sp>
        <p:nvSpPr>
          <p:cNvPr id="4" name="object 4"/>
          <p:cNvSpPr txBox="1"/>
          <p:nvPr/>
        </p:nvSpPr>
        <p:spPr>
          <a:xfrm>
            <a:off x="850900" y="3386416"/>
            <a:ext cx="9275445" cy="2998706"/>
          </a:xfrm>
          <a:prstGeom prst="rect">
            <a:avLst/>
          </a:prstGeom>
        </p:spPr>
        <p:txBody>
          <a:bodyPr vert="horz" wrap="square" lIns="0" tIns="11430" rIns="0" bIns="0" rtlCol="0">
            <a:spAutoFit/>
          </a:bodyPr>
          <a:lstStyle/>
          <a:p>
            <a:pPr marL="12700" marR="516255" algn="just">
              <a:lnSpc>
                <a:spcPct val="100899"/>
              </a:lnSpc>
              <a:spcBef>
                <a:spcPts val="90"/>
              </a:spcBef>
            </a:pPr>
            <a:r>
              <a:rPr sz="1600" b="1" i="1" spc="-5" dirty="0">
                <a:latin typeface="Verdana"/>
                <a:cs typeface="Verdana"/>
              </a:rPr>
              <a:t>OBS: </a:t>
            </a:r>
            <a:r>
              <a:rPr sz="1600" b="1" i="1" dirty="0">
                <a:latin typeface="Verdana"/>
                <a:cs typeface="Verdana"/>
              </a:rPr>
              <a:t>Não se </a:t>
            </a:r>
            <a:r>
              <a:rPr sz="1600" b="1" i="1" spc="-5" dirty="0">
                <a:latin typeface="Verdana"/>
                <a:cs typeface="Verdana"/>
              </a:rPr>
              <a:t>esquecer </a:t>
            </a:r>
            <a:r>
              <a:rPr sz="1600" b="1" i="1" dirty="0">
                <a:latin typeface="Verdana"/>
                <a:cs typeface="Verdana"/>
              </a:rPr>
              <a:t>de </a:t>
            </a:r>
            <a:r>
              <a:rPr sz="1600" b="1" i="1" spc="-5" dirty="0">
                <a:latin typeface="Verdana"/>
                <a:cs typeface="Verdana"/>
              </a:rPr>
              <a:t>salvar </a:t>
            </a:r>
            <a:r>
              <a:rPr sz="1600" b="1" i="1" dirty="0">
                <a:latin typeface="Verdana"/>
                <a:cs typeface="Verdana"/>
              </a:rPr>
              <a:t>a </a:t>
            </a:r>
            <a:r>
              <a:rPr sz="1600" b="1" i="1" spc="-5" dirty="0">
                <a:latin typeface="Verdana"/>
                <a:cs typeface="Verdana"/>
              </a:rPr>
              <a:t>cada alteração, bem </a:t>
            </a:r>
            <a:r>
              <a:rPr sz="1600" b="1" i="1" dirty="0">
                <a:latin typeface="Verdana"/>
                <a:cs typeface="Verdana"/>
              </a:rPr>
              <a:t>como </a:t>
            </a:r>
            <a:r>
              <a:rPr sz="1600" b="1" i="1" spc="-5" dirty="0">
                <a:latin typeface="Verdana"/>
                <a:cs typeface="Verdana"/>
              </a:rPr>
              <a:t>fechar </a:t>
            </a:r>
            <a:r>
              <a:rPr sz="1600" b="1" i="1" dirty="0">
                <a:latin typeface="Verdana"/>
                <a:cs typeface="Verdana"/>
              </a:rPr>
              <a:t>e </a:t>
            </a:r>
            <a:r>
              <a:rPr sz="1600" b="1" i="1" spc="-10" dirty="0">
                <a:latin typeface="Verdana"/>
                <a:cs typeface="Verdana"/>
              </a:rPr>
              <a:t>reiniciar </a:t>
            </a:r>
            <a:r>
              <a:rPr sz="1600" b="1" i="1" dirty="0">
                <a:latin typeface="Verdana"/>
                <a:cs typeface="Verdana"/>
              </a:rPr>
              <a:t>o </a:t>
            </a:r>
            <a:r>
              <a:rPr sz="1600" b="1" i="1" spc="-5" dirty="0">
                <a:latin typeface="Verdana"/>
                <a:cs typeface="Verdana"/>
              </a:rPr>
              <a:t>programa Arduino, para </a:t>
            </a:r>
            <a:r>
              <a:rPr sz="1600" b="1" i="1" dirty="0">
                <a:latin typeface="Verdana"/>
                <a:cs typeface="Verdana"/>
              </a:rPr>
              <a:t>que </a:t>
            </a:r>
            <a:r>
              <a:rPr sz="1600" b="1" i="1" spc="-5" dirty="0">
                <a:latin typeface="Verdana"/>
                <a:cs typeface="Verdana"/>
              </a:rPr>
              <a:t>as  alterações surtam</a:t>
            </a:r>
            <a:r>
              <a:rPr sz="1600" b="1" i="1" spc="-10" dirty="0">
                <a:latin typeface="Verdana"/>
                <a:cs typeface="Verdana"/>
              </a:rPr>
              <a:t> </a:t>
            </a:r>
            <a:r>
              <a:rPr sz="1600" b="1" i="1" spc="-5" dirty="0">
                <a:latin typeface="Verdana"/>
                <a:cs typeface="Verdana"/>
              </a:rPr>
              <a:t>efeito.</a:t>
            </a:r>
            <a:endParaRPr sz="1600" dirty="0">
              <a:latin typeface="Verdana"/>
              <a:cs typeface="Verdana"/>
            </a:endParaRPr>
          </a:p>
          <a:p>
            <a:pPr algn="just">
              <a:lnSpc>
                <a:spcPct val="100000"/>
              </a:lnSpc>
              <a:spcBef>
                <a:spcPts val="30"/>
              </a:spcBef>
            </a:pPr>
            <a:endParaRPr sz="1600" dirty="0">
              <a:latin typeface="Verdana"/>
              <a:cs typeface="Verdana"/>
            </a:endParaRPr>
          </a:p>
          <a:p>
            <a:pPr marL="12700" marR="5080" algn="just">
              <a:lnSpc>
                <a:spcPct val="102000"/>
              </a:lnSpc>
            </a:pPr>
            <a:r>
              <a:rPr sz="1600" dirty="0">
                <a:latin typeface="Verdana"/>
                <a:cs typeface="Verdana"/>
              </a:rPr>
              <a:t>Os</a:t>
            </a:r>
            <a:r>
              <a:rPr sz="1600" spc="-65" dirty="0">
                <a:latin typeface="Verdana"/>
                <a:cs typeface="Verdana"/>
              </a:rPr>
              <a:t> </a:t>
            </a:r>
            <a:r>
              <a:rPr sz="1600" spc="-5" dirty="0">
                <a:latin typeface="Verdana"/>
                <a:cs typeface="Verdana"/>
              </a:rPr>
              <a:t>procedimentos</a:t>
            </a:r>
            <a:r>
              <a:rPr sz="1600" spc="-60" dirty="0">
                <a:latin typeface="Verdana"/>
                <a:cs typeface="Verdana"/>
              </a:rPr>
              <a:t> </a:t>
            </a:r>
            <a:r>
              <a:rPr sz="1600" spc="-5" dirty="0">
                <a:latin typeface="Verdana"/>
                <a:cs typeface="Verdana"/>
              </a:rPr>
              <a:t>acima</a:t>
            </a:r>
            <a:r>
              <a:rPr sz="1600" spc="-70" dirty="0">
                <a:latin typeface="Verdana"/>
                <a:cs typeface="Verdana"/>
              </a:rPr>
              <a:t> </a:t>
            </a:r>
            <a:r>
              <a:rPr sz="1600" spc="-5" dirty="0">
                <a:latin typeface="Verdana"/>
                <a:cs typeface="Verdana"/>
              </a:rPr>
              <a:t>mostraram</a:t>
            </a:r>
            <a:r>
              <a:rPr sz="1600" spc="-55" dirty="0">
                <a:latin typeface="Verdana"/>
                <a:cs typeface="Verdana"/>
              </a:rPr>
              <a:t> </a:t>
            </a:r>
            <a:r>
              <a:rPr sz="1600" dirty="0">
                <a:latin typeface="Verdana"/>
                <a:cs typeface="Verdana"/>
              </a:rPr>
              <a:t>que</a:t>
            </a:r>
            <a:r>
              <a:rPr sz="1600" spc="-80" dirty="0">
                <a:latin typeface="Verdana"/>
                <a:cs typeface="Verdana"/>
              </a:rPr>
              <a:t> </a:t>
            </a:r>
            <a:r>
              <a:rPr sz="1600" spc="-5" dirty="0">
                <a:latin typeface="Verdana"/>
                <a:cs typeface="Verdana"/>
              </a:rPr>
              <a:t>mesmo</a:t>
            </a:r>
            <a:r>
              <a:rPr sz="1600" spc="-60" dirty="0">
                <a:latin typeface="Verdana"/>
                <a:cs typeface="Verdana"/>
              </a:rPr>
              <a:t> </a:t>
            </a:r>
            <a:r>
              <a:rPr sz="1600" spc="-5" dirty="0">
                <a:latin typeface="Verdana"/>
                <a:cs typeface="Verdana"/>
              </a:rPr>
              <a:t>com</a:t>
            </a:r>
            <a:r>
              <a:rPr sz="1600" spc="-60" dirty="0">
                <a:latin typeface="Verdana"/>
                <a:cs typeface="Verdana"/>
              </a:rPr>
              <a:t> </a:t>
            </a:r>
            <a:r>
              <a:rPr sz="1600" dirty="0">
                <a:latin typeface="Verdana"/>
                <a:cs typeface="Verdana"/>
              </a:rPr>
              <a:t>a</a:t>
            </a:r>
            <a:r>
              <a:rPr sz="1600" spc="-65" dirty="0">
                <a:latin typeface="Verdana"/>
                <a:cs typeface="Verdana"/>
              </a:rPr>
              <a:t> </a:t>
            </a:r>
            <a:r>
              <a:rPr sz="1600" spc="-5" dirty="0">
                <a:latin typeface="Verdana"/>
                <a:cs typeface="Verdana"/>
              </a:rPr>
              <a:t>biblioteca</a:t>
            </a:r>
            <a:r>
              <a:rPr sz="1600" spc="-85" dirty="0">
                <a:latin typeface="Verdana"/>
                <a:cs typeface="Verdana"/>
              </a:rPr>
              <a:t> </a:t>
            </a:r>
            <a:r>
              <a:rPr sz="1600" spc="-5" dirty="0">
                <a:latin typeface="Verdana"/>
                <a:cs typeface="Verdana"/>
              </a:rPr>
              <a:t>desatualizada</a:t>
            </a:r>
            <a:r>
              <a:rPr sz="1600" spc="-65" dirty="0">
                <a:latin typeface="Verdana"/>
                <a:cs typeface="Verdana"/>
              </a:rPr>
              <a:t> </a:t>
            </a:r>
            <a:r>
              <a:rPr sz="1600" dirty="0">
                <a:latin typeface="Verdana"/>
                <a:cs typeface="Verdana"/>
              </a:rPr>
              <a:t>é</a:t>
            </a:r>
            <a:r>
              <a:rPr sz="1600" spc="-65" dirty="0">
                <a:latin typeface="Verdana"/>
                <a:cs typeface="Verdana"/>
              </a:rPr>
              <a:t> </a:t>
            </a:r>
            <a:r>
              <a:rPr sz="1600" spc="-5" dirty="0">
                <a:latin typeface="Verdana"/>
                <a:cs typeface="Verdana"/>
              </a:rPr>
              <a:t>possível</a:t>
            </a:r>
            <a:r>
              <a:rPr sz="1600" spc="-60" dirty="0">
                <a:latin typeface="Verdana"/>
                <a:cs typeface="Verdana"/>
              </a:rPr>
              <a:t> </a:t>
            </a:r>
            <a:r>
              <a:rPr sz="1600" dirty="0">
                <a:latin typeface="Verdana"/>
                <a:cs typeface="Verdana"/>
              </a:rPr>
              <a:t>a</a:t>
            </a:r>
            <a:r>
              <a:rPr sz="1600" spc="-70" dirty="0">
                <a:latin typeface="Verdana"/>
                <a:cs typeface="Verdana"/>
              </a:rPr>
              <a:t> </a:t>
            </a:r>
            <a:r>
              <a:rPr sz="1600" dirty="0">
                <a:latin typeface="Verdana"/>
                <a:cs typeface="Verdana"/>
              </a:rPr>
              <a:t>sua</a:t>
            </a:r>
            <a:r>
              <a:rPr sz="1600" spc="-65" dirty="0">
                <a:latin typeface="Verdana"/>
                <a:cs typeface="Verdana"/>
              </a:rPr>
              <a:t> </a:t>
            </a:r>
            <a:r>
              <a:rPr sz="1600" spc="-5" dirty="0">
                <a:latin typeface="Verdana"/>
                <a:cs typeface="Verdana"/>
              </a:rPr>
              <a:t>utilização,</a:t>
            </a:r>
            <a:r>
              <a:rPr sz="1600" spc="-60" dirty="0">
                <a:latin typeface="Verdana"/>
                <a:cs typeface="Verdana"/>
              </a:rPr>
              <a:t> </a:t>
            </a:r>
            <a:r>
              <a:rPr sz="1600" dirty="0">
                <a:latin typeface="Verdana"/>
                <a:cs typeface="Verdana"/>
              </a:rPr>
              <a:t>uma</a:t>
            </a:r>
            <a:r>
              <a:rPr sz="1600" spc="-60" dirty="0">
                <a:latin typeface="Verdana"/>
                <a:cs typeface="Verdana"/>
              </a:rPr>
              <a:t> </a:t>
            </a:r>
            <a:r>
              <a:rPr sz="1600" spc="-5" dirty="0">
                <a:latin typeface="Verdana"/>
                <a:cs typeface="Verdana"/>
              </a:rPr>
              <a:t>vez</a:t>
            </a:r>
            <a:r>
              <a:rPr sz="1600" spc="-65" dirty="0">
                <a:latin typeface="Verdana"/>
                <a:cs typeface="Verdana"/>
              </a:rPr>
              <a:t> </a:t>
            </a:r>
            <a:r>
              <a:rPr sz="1600" dirty="0">
                <a:latin typeface="Verdana"/>
                <a:cs typeface="Verdana"/>
              </a:rPr>
              <a:t>que</a:t>
            </a:r>
            <a:r>
              <a:rPr sz="1600" spc="-65" dirty="0">
                <a:latin typeface="Verdana"/>
                <a:cs typeface="Verdana"/>
              </a:rPr>
              <a:t> </a:t>
            </a:r>
            <a:r>
              <a:rPr sz="1600" spc="-5" dirty="0">
                <a:latin typeface="Verdana"/>
                <a:cs typeface="Verdana"/>
              </a:rPr>
              <a:t>nem</a:t>
            </a:r>
            <a:r>
              <a:rPr sz="1600" spc="-55" dirty="0">
                <a:latin typeface="Verdana"/>
                <a:cs typeface="Verdana"/>
              </a:rPr>
              <a:t> </a:t>
            </a:r>
            <a:r>
              <a:rPr sz="1600" spc="-5" dirty="0">
                <a:latin typeface="Verdana"/>
                <a:cs typeface="Verdana"/>
              </a:rPr>
              <a:t>sempre  </a:t>
            </a:r>
            <a:r>
              <a:rPr sz="1600" dirty="0">
                <a:latin typeface="Verdana"/>
                <a:cs typeface="Verdana"/>
              </a:rPr>
              <a:t>essas </a:t>
            </a:r>
            <a:r>
              <a:rPr sz="1600" spc="-10" dirty="0">
                <a:latin typeface="Verdana"/>
                <a:cs typeface="Verdana"/>
              </a:rPr>
              <a:t>bibliotecas </a:t>
            </a:r>
            <a:r>
              <a:rPr sz="1600" spc="-5" dirty="0">
                <a:latin typeface="Verdana"/>
                <a:cs typeface="Verdana"/>
              </a:rPr>
              <a:t>atualizadas </a:t>
            </a:r>
            <a:r>
              <a:rPr sz="1600" dirty="0">
                <a:latin typeface="Verdana"/>
                <a:cs typeface="Verdana"/>
              </a:rPr>
              <a:t>estão </a:t>
            </a:r>
            <a:r>
              <a:rPr sz="1600" spc="-5" dirty="0">
                <a:latin typeface="Verdana"/>
                <a:cs typeface="Verdana"/>
              </a:rPr>
              <a:t>de </a:t>
            </a:r>
            <a:r>
              <a:rPr sz="1600" dirty="0">
                <a:latin typeface="Verdana"/>
                <a:cs typeface="Verdana"/>
              </a:rPr>
              <a:t>disponíveis ou </a:t>
            </a:r>
            <a:r>
              <a:rPr sz="1600" spc="-5" dirty="0">
                <a:latin typeface="Verdana"/>
                <a:cs typeface="Verdana"/>
              </a:rPr>
              <a:t>às </a:t>
            </a:r>
            <a:r>
              <a:rPr sz="1600" dirty="0">
                <a:latin typeface="Verdana"/>
                <a:cs typeface="Verdana"/>
              </a:rPr>
              <a:t>vezes </a:t>
            </a:r>
            <a:r>
              <a:rPr sz="1600" spc="-5" dirty="0">
                <a:latin typeface="Verdana"/>
                <a:cs typeface="Verdana"/>
              </a:rPr>
              <a:t>existe </a:t>
            </a:r>
            <a:r>
              <a:rPr sz="1600" dirty="0">
                <a:latin typeface="Verdana"/>
                <a:cs typeface="Verdana"/>
              </a:rPr>
              <a:t>uma </a:t>
            </a:r>
            <a:r>
              <a:rPr sz="1600" spc="-5" dirty="0">
                <a:latin typeface="Verdana"/>
                <a:cs typeface="Verdana"/>
              </a:rPr>
              <a:t>série de dificuldades para </a:t>
            </a:r>
            <a:r>
              <a:rPr sz="1600" dirty="0">
                <a:latin typeface="Verdana"/>
                <a:cs typeface="Verdana"/>
              </a:rPr>
              <a:t>a aquisição </a:t>
            </a:r>
            <a:r>
              <a:rPr sz="1600" spc="-5" dirty="0">
                <a:latin typeface="Verdana"/>
                <a:cs typeface="Verdana"/>
              </a:rPr>
              <a:t>das</a:t>
            </a:r>
            <a:r>
              <a:rPr sz="1600" spc="50" dirty="0">
                <a:latin typeface="Verdana"/>
                <a:cs typeface="Verdana"/>
              </a:rPr>
              <a:t> </a:t>
            </a:r>
            <a:r>
              <a:rPr sz="1600" spc="-5" dirty="0">
                <a:latin typeface="Verdana"/>
                <a:cs typeface="Verdana"/>
              </a:rPr>
              <a:t>mesmas.</a:t>
            </a:r>
            <a:endParaRPr sz="1600" dirty="0">
              <a:latin typeface="Verdana"/>
              <a:cs typeface="Verdana"/>
            </a:endParaRPr>
          </a:p>
          <a:p>
            <a:pPr marL="12700" algn="just">
              <a:lnSpc>
                <a:spcPct val="100000"/>
              </a:lnSpc>
              <a:spcBef>
                <a:spcPts val="10"/>
              </a:spcBef>
            </a:pPr>
            <a:r>
              <a:rPr sz="1600" dirty="0">
                <a:latin typeface="Verdana"/>
                <a:cs typeface="Verdana"/>
              </a:rPr>
              <a:t>No </a:t>
            </a:r>
            <a:r>
              <a:rPr sz="1600" spc="-5" dirty="0">
                <a:latin typeface="Verdana"/>
                <a:cs typeface="Verdana"/>
              </a:rPr>
              <a:t>entanto, sempre que possível deve-se utilizar as bibliotecas</a:t>
            </a:r>
            <a:r>
              <a:rPr sz="1600" spc="5" dirty="0">
                <a:latin typeface="Verdana"/>
                <a:cs typeface="Verdana"/>
              </a:rPr>
              <a:t> </a:t>
            </a:r>
            <a:r>
              <a:rPr sz="1600" spc="-5" dirty="0">
                <a:latin typeface="Verdana"/>
                <a:cs typeface="Verdana"/>
              </a:rPr>
              <a:t>atualizadas.</a:t>
            </a:r>
            <a:endParaRPr sz="1600" dirty="0">
              <a:latin typeface="Verdana"/>
              <a:cs typeface="Verdana"/>
            </a:endParaRPr>
          </a:p>
          <a:p>
            <a:pPr marL="12700">
              <a:lnSpc>
                <a:spcPct val="100000"/>
              </a:lnSpc>
              <a:spcBef>
                <a:spcPts val="100"/>
              </a:spcBef>
            </a:pPr>
            <a:r>
              <a:rPr sz="1600" dirty="0">
                <a:latin typeface="Verdana"/>
                <a:cs typeface="Verdana"/>
              </a:rPr>
              <a:t>No caso do </a:t>
            </a:r>
            <a:r>
              <a:rPr sz="1600" spc="-5" dirty="0">
                <a:latin typeface="Verdana"/>
                <a:cs typeface="Verdana"/>
              </a:rPr>
              <a:t>sensor objeto </a:t>
            </a:r>
            <a:r>
              <a:rPr sz="1600" dirty="0">
                <a:latin typeface="Verdana"/>
                <a:cs typeface="Verdana"/>
              </a:rPr>
              <a:t>desta </a:t>
            </a:r>
            <a:r>
              <a:rPr sz="1600" spc="-5" dirty="0">
                <a:latin typeface="Verdana"/>
                <a:cs typeface="Verdana"/>
              </a:rPr>
              <a:t>experiência, existe </a:t>
            </a:r>
            <a:r>
              <a:rPr sz="1600" dirty="0">
                <a:latin typeface="Verdana"/>
                <a:cs typeface="Verdana"/>
              </a:rPr>
              <a:t>uma </a:t>
            </a:r>
            <a:r>
              <a:rPr sz="1600" spc="-5" dirty="0">
                <a:latin typeface="Verdana"/>
                <a:cs typeface="Verdana"/>
              </a:rPr>
              <a:t>biblioteca atualizada </a:t>
            </a:r>
            <a:r>
              <a:rPr sz="1600" dirty="0">
                <a:latin typeface="Verdana"/>
                <a:cs typeface="Verdana"/>
              </a:rPr>
              <a:t>que pode ser </a:t>
            </a:r>
            <a:r>
              <a:rPr sz="1600" spc="-5" dirty="0">
                <a:latin typeface="Verdana"/>
                <a:cs typeface="Verdana"/>
              </a:rPr>
              <a:t>obtida através do</a:t>
            </a:r>
            <a:r>
              <a:rPr sz="1600" spc="35" dirty="0">
                <a:latin typeface="Verdana"/>
                <a:cs typeface="Verdana"/>
              </a:rPr>
              <a:t> </a:t>
            </a:r>
            <a:r>
              <a:rPr sz="1600" spc="-5" dirty="0">
                <a:latin typeface="Verdana"/>
                <a:cs typeface="Verdana"/>
              </a:rPr>
              <a:t>link:</a:t>
            </a:r>
            <a:r>
              <a:rPr lang="pt-BR" sz="1600" u="sng" spc="-5" dirty="0">
                <a:solidFill>
                  <a:srgbClr val="0000FF"/>
                </a:solidFill>
                <a:uFill>
                  <a:solidFill>
                    <a:srgbClr val="0000FF"/>
                  </a:solidFill>
                </a:uFill>
                <a:latin typeface="Verdana"/>
                <a:cs typeface="Verdana"/>
                <a:hlinkClick r:id="rId2"/>
              </a:rPr>
              <a:t>https://code.google.com/p/ultrasonic-ranging-module-hc-sr04-updates/downloads/detail?name=Ultrasonic.rar&amp;can=2&amp;q=</a:t>
            </a:r>
            <a:endParaRPr lang="pt-BR" sz="1600" dirty="0">
              <a:latin typeface="Verdana"/>
              <a:cs typeface="Verdana"/>
            </a:endParaRPr>
          </a:p>
          <a:p>
            <a:pPr>
              <a:lnSpc>
                <a:spcPct val="100000"/>
              </a:lnSpc>
              <a:spcBef>
                <a:spcPts val="10"/>
              </a:spcBef>
            </a:pPr>
            <a:endParaRPr lang="pt-BR" sz="1600" dirty="0">
              <a:latin typeface="Verdana"/>
              <a:cs typeface="Verdana"/>
            </a:endParaRPr>
          </a:p>
          <a:p>
            <a:pPr marL="12700" algn="just">
              <a:lnSpc>
                <a:spcPct val="100000"/>
              </a:lnSpc>
              <a:spcBef>
                <a:spcPts val="25"/>
              </a:spcBef>
            </a:pPr>
            <a:endParaRPr sz="1600" dirty="0">
              <a:latin typeface="Verdana"/>
              <a:cs typeface="Verdana"/>
            </a:endParaRPr>
          </a:p>
        </p:txBody>
      </p:sp>
      <p:sp>
        <p:nvSpPr>
          <p:cNvPr id="5" name="object 5"/>
          <p:cNvSpPr/>
          <p:nvPr/>
        </p:nvSpPr>
        <p:spPr>
          <a:xfrm>
            <a:off x="3646358" y="1264349"/>
            <a:ext cx="3395979" cy="132956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29237" y="6872605"/>
            <a:ext cx="9290685" cy="370840"/>
          </a:xfrm>
          <a:prstGeom prst="rect">
            <a:avLst/>
          </a:prstGeom>
          <a:solidFill>
            <a:srgbClr val="FCE9D9"/>
          </a:solidFill>
        </p:spPr>
        <p:txBody>
          <a:bodyPr vert="horz" wrap="square" lIns="0" tIns="1905" rIns="0" bIns="0" rtlCol="0">
            <a:spAutoFit/>
          </a:bodyPr>
          <a:lstStyle/>
          <a:p>
            <a:pPr algn="ctr">
              <a:lnSpc>
                <a:spcPct val="100000"/>
              </a:lnSpc>
              <a:spcBef>
                <a:spcPts val="15"/>
              </a:spcBef>
            </a:pPr>
            <a:r>
              <a:rPr sz="1200" b="1" dirty="0">
                <a:latin typeface="Verdana"/>
                <a:cs typeface="Verdana"/>
              </a:rPr>
              <a:t>A </a:t>
            </a:r>
            <a:r>
              <a:rPr sz="1200" b="1" spc="-5" dirty="0">
                <a:latin typeface="Verdana"/>
                <a:cs typeface="Verdana"/>
              </a:rPr>
              <a:t>função Ranging, faz </a:t>
            </a:r>
            <a:r>
              <a:rPr sz="1200" b="1" dirty="0">
                <a:latin typeface="Verdana"/>
                <a:cs typeface="Verdana"/>
              </a:rPr>
              <a:t>a </a:t>
            </a:r>
            <a:r>
              <a:rPr sz="1200" b="1" spc="-5" dirty="0">
                <a:latin typeface="Verdana"/>
                <a:cs typeface="Verdana"/>
              </a:rPr>
              <a:t>conversão do tempo de resposta do echo em centímetros, </a:t>
            </a:r>
            <a:r>
              <a:rPr sz="1200" b="1" dirty="0">
                <a:latin typeface="Verdana"/>
                <a:cs typeface="Verdana"/>
              </a:rPr>
              <a:t>e </a:t>
            </a:r>
            <a:r>
              <a:rPr sz="1200" b="1" spc="-5" dirty="0">
                <a:latin typeface="Verdana"/>
                <a:cs typeface="Verdana"/>
              </a:rPr>
              <a:t>armazena na</a:t>
            </a:r>
            <a:r>
              <a:rPr sz="1200" b="1" spc="90" dirty="0">
                <a:latin typeface="Verdana"/>
                <a:cs typeface="Verdana"/>
              </a:rPr>
              <a:t> </a:t>
            </a:r>
            <a:r>
              <a:rPr sz="1200" b="1" spc="-5" dirty="0">
                <a:latin typeface="Verdana"/>
                <a:cs typeface="Verdana"/>
              </a:rPr>
              <a:t>variável</a:t>
            </a:r>
            <a:endParaRPr sz="1200" dirty="0">
              <a:latin typeface="Verdana"/>
              <a:cs typeface="Verdana"/>
            </a:endParaRPr>
          </a:p>
          <a:p>
            <a:pPr algn="ctr">
              <a:lnSpc>
                <a:spcPct val="100000"/>
              </a:lnSpc>
              <a:spcBef>
                <a:spcPts val="10"/>
              </a:spcBef>
            </a:pPr>
            <a:r>
              <a:rPr sz="1200" b="1" spc="-5" dirty="0">
                <a:latin typeface="Verdana"/>
                <a:cs typeface="Verdana"/>
              </a:rPr>
              <a:t>“distCentimetros”</a:t>
            </a:r>
            <a:r>
              <a:rPr sz="1200" b="1" spc="-10" dirty="0">
                <a:latin typeface="Verdana"/>
                <a:cs typeface="Verdana"/>
              </a:rPr>
              <a:t> </a:t>
            </a:r>
            <a:r>
              <a:rPr sz="1200" b="1" spc="-5" dirty="0">
                <a:latin typeface="Verdana"/>
                <a:cs typeface="Verdana"/>
              </a:rPr>
              <a:t>(distância).</a:t>
            </a:r>
            <a:endParaRPr sz="1200" dirty="0">
              <a:latin typeface="Verdana"/>
              <a:cs typeface="Verdana"/>
            </a:endParaRPr>
          </a:p>
        </p:txBody>
      </p:sp>
      <p:sp>
        <p:nvSpPr>
          <p:cNvPr id="5" name="object 6">
            <a:extLst>
              <a:ext uri="{FF2B5EF4-FFF2-40B4-BE49-F238E27FC236}">
                <a16:creationId xmlns:a16="http://schemas.microsoft.com/office/drawing/2014/main" id="{D54EA9F6-BC6C-4CFF-B5F4-D9445E6302F6}"/>
              </a:ext>
            </a:extLst>
          </p:cNvPr>
          <p:cNvSpPr/>
          <p:nvPr/>
        </p:nvSpPr>
        <p:spPr>
          <a:xfrm>
            <a:off x="2648043" y="3644216"/>
            <a:ext cx="5397313" cy="3192065"/>
          </a:xfrm>
          <a:prstGeom prst="rect">
            <a:avLst/>
          </a:prstGeom>
          <a:blipFill>
            <a:blip r:embed="rId2" cstate="print"/>
            <a:stretch>
              <a:fillRect/>
            </a:stretch>
          </a:blipFill>
        </p:spPr>
        <p:txBody>
          <a:bodyPr wrap="square" lIns="0" tIns="0" rIns="0" bIns="0" rtlCol="0"/>
          <a:lstStyle/>
          <a:p>
            <a:endParaRPr/>
          </a:p>
        </p:txBody>
      </p:sp>
      <p:sp>
        <p:nvSpPr>
          <p:cNvPr id="6" name="CaixaDeTexto 5">
            <a:extLst>
              <a:ext uri="{FF2B5EF4-FFF2-40B4-BE49-F238E27FC236}">
                <a16:creationId xmlns:a16="http://schemas.microsoft.com/office/drawing/2014/main" id="{64F31188-52CE-4015-8B17-973BA7480C53}"/>
              </a:ext>
            </a:extLst>
          </p:cNvPr>
          <p:cNvSpPr txBox="1"/>
          <p:nvPr/>
        </p:nvSpPr>
        <p:spPr>
          <a:xfrm>
            <a:off x="1080360" y="1898769"/>
            <a:ext cx="8912225" cy="1754326"/>
          </a:xfrm>
          <a:prstGeom prst="rect">
            <a:avLst/>
          </a:prstGeom>
          <a:noFill/>
        </p:spPr>
        <p:txBody>
          <a:bodyPr wrap="square" rtlCol="0">
            <a:spAutoFit/>
          </a:bodyPr>
          <a:lstStyle/>
          <a:p>
            <a:pPr marL="12700" marR="5080" algn="just"/>
            <a:r>
              <a:rPr lang="pt-BR" dirty="0">
                <a:latin typeface="Verdana"/>
                <a:cs typeface="Verdana"/>
              </a:rPr>
              <a:t>Nesta</a:t>
            </a:r>
            <a:r>
              <a:rPr lang="pt-BR" spc="-40" dirty="0">
                <a:latin typeface="Verdana"/>
                <a:cs typeface="Verdana"/>
              </a:rPr>
              <a:t> </a:t>
            </a:r>
            <a:r>
              <a:rPr lang="pt-BR" dirty="0">
                <a:latin typeface="Verdana"/>
                <a:cs typeface="Verdana"/>
              </a:rPr>
              <a:t>experiência</a:t>
            </a:r>
            <a:r>
              <a:rPr lang="pt-BR" spc="-35" dirty="0">
                <a:latin typeface="Verdana"/>
                <a:cs typeface="Verdana"/>
              </a:rPr>
              <a:t> </a:t>
            </a:r>
            <a:r>
              <a:rPr lang="pt-BR" spc="-5" dirty="0">
                <a:latin typeface="Verdana"/>
                <a:cs typeface="Verdana"/>
              </a:rPr>
              <a:t>está</a:t>
            </a:r>
            <a:r>
              <a:rPr lang="pt-BR" spc="-35" dirty="0">
                <a:latin typeface="Verdana"/>
                <a:cs typeface="Verdana"/>
              </a:rPr>
              <a:t> </a:t>
            </a:r>
            <a:r>
              <a:rPr lang="pt-BR" dirty="0">
                <a:latin typeface="Verdana"/>
                <a:cs typeface="Verdana"/>
              </a:rPr>
              <a:t>sendo</a:t>
            </a:r>
            <a:r>
              <a:rPr lang="pt-BR" spc="-35" dirty="0">
                <a:latin typeface="Verdana"/>
                <a:cs typeface="Verdana"/>
              </a:rPr>
              <a:t> </a:t>
            </a:r>
            <a:r>
              <a:rPr lang="pt-BR" spc="-5" dirty="0">
                <a:latin typeface="Verdana"/>
                <a:cs typeface="Verdana"/>
              </a:rPr>
              <a:t>utilizada</a:t>
            </a:r>
            <a:r>
              <a:rPr lang="pt-BR" spc="-35" dirty="0">
                <a:latin typeface="Verdana"/>
                <a:cs typeface="Verdana"/>
              </a:rPr>
              <a:t> </a:t>
            </a:r>
            <a:r>
              <a:rPr lang="pt-BR" dirty="0">
                <a:latin typeface="Verdana"/>
                <a:cs typeface="Verdana"/>
              </a:rPr>
              <a:t>a</a:t>
            </a:r>
            <a:r>
              <a:rPr lang="pt-BR" spc="-35" dirty="0">
                <a:latin typeface="Verdana"/>
                <a:cs typeface="Verdana"/>
              </a:rPr>
              <a:t> </a:t>
            </a:r>
            <a:r>
              <a:rPr lang="pt-BR" spc="-5" dirty="0">
                <a:latin typeface="Verdana"/>
                <a:cs typeface="Verdana"/>
              </a:rPr>
              <a:t>biblioteca</a:t>
            </a:r>
            <a:r>
              <a:rPr lang="pt-BR" spc="-45" dirty="0">
                <a:latin typeface="Verdana"/>
                <a:cs typeface="Verdana"/>
              </a:rPr>
              <a:t> </a:t>
            </a:r>
            <a:r>
              <a:rPr lang="pt-BR" spc="-5" dirty="0">
                <a:latin typeface="Verdana"/>
                <a:cs typeface="Verdana"/>
              </a:rPr>
              <a:t>corrigida</a:t>
            </a:r>
            <a:r>
              <a:rPr lang="pt-BR" spc="-35" dirty="0">
                <a:latin typeface="Verdana"/>
                <a:cs typeface="Verdana"/>
              </a:rPr>
              <a:t> </a:t>
            </a:r>
            <a:r>
              <a:rPr lang="pt-BR" dirty="0">
                <a:latin typeface="Verdana"/>
                <a:cs typeface="Verdana"/>
              </a:rPr>
              <a:t>e</a:t>
            </a:r>
            <a:r>
              <a:rPr lang="pt-BR" spc="-30" dirty="0">
                <a:latin typeface="Verdana"/>
                <a:cs typeface="Verdana"/>
              </a:rPr>
              <a:t> </a:t>
            </a:r>
            <a:r>
              <a:rPr lang="pt-BR" spc="-5" dirty="0">
                <a:latin typeface="Verdana"/>
                <a:cs typeface="Verdana"/>
              </a:rPr>
              <a:t>não</a:t>
            </a:r>
            <a:r>
              <a:rPr lang="pt-BR" spc="-35" dirty="0">
                <a:latin typeface="Verdana"/>
                <a:cs typeface="Verdana"/>
              </a:rPr>
              <a:t> </a:t>
            </a:r>
            <a:r>
              <a:rPr lang="pt-BR" dirty="0">
                <a:latin typeface="Verdana"/>
                <a:cs typeface="Verdana"/>
              </a:rPr>
              <a:t>a</a:t>
            </a:r>
            <a:r>
              <a:rPr lang="pt-BR" spc="-35" dirty="0">
                <a:latin typeface="Verdana"/>
                <a:cs typeface="Verdana"/>
              </a:rPr>
              <a:t> </a:t>
            </a:r>
            <a:r>
              <a:rPr lang="pt-BR" spc="-5" dirty="0">
                <a:latin typeface="Verdana"/>
                <a:cs typeface="Verdana"/>
              </a:rPr>
              <a:t>atualizada,</a:t>
            </a:r>
            <a:r>
              <a:rPr lang="pt-BR" spc="-25" dirty="0">
                <a:latin typeface="Verdana"/>
                <a:cs typeface="Verdana"/>
              </a:rPr>
              <a:t> </a:t>
            </a:r>
            <a:r>
              <a:rPr lang="pt-BR" dirty="0">
                <a:latin typeface="Verdana"/>
                <a:cs typeface="Verdana"/>
              </a:rPr>
              <a:t>com</a:t>
            </a:r>
            <a:r>
              <a:rPr lang="pt-BR" spc="-30" dirty="0">
                <a:latin typeface="Verdana"/>
                <a:cs typeface="Verdana"/>
              </a:rPr>
              <a:t> </a:t>
            </a:r>
            <a:r>
              <a:rPr lang="pt-BR" dirty="0">
                <a:latin typeface="Verdana"/>
                <a:cs typeface="Verdana"/>
              </a:rPr>
              <a:t>o</a:t>
            </a:r>
            <a:r>
              <a:rPr lang="pt-BR" spc="-30" dirty="0">
                <a:latin typeface="Verdana"/>
                <a:cs typeface="Verdana"/>
              </a:rPr>
              <a:t> </a:t>
            </a:r>
            <a:r>
              <a:rPr lang="pt-BR" spc="-5" dirty="0">
                <a:latin typeface="Verdana"/>
                <a:cs typeface="Verdana"/>
              </a:rPr>
              <a:t>único</a:t>
            </a:r>
            <a:r>
              <a:rPr lang="pt-BR" spc="-35" dirty="0">
                <a:latin typeface="Verdana"/>
                <a:cs typeface="Verdana"/>
              </a:rPr>
              <a:t> </a:t>
            </a:r>
            <a:r>
              <a:rPr lang="pt-BR" spc="-5" dirty="0">
                <a:latin typeface="Verdana"/>
                <a:cs typeface="Verdana"/>
              </a:rPr>
              <a:t>intuito</a:t>
            </a:r>
            <a:r>
              <a:rPr lang="pt-BR" spc="-35" dirty="0">
                <a:latin typeface="Verdana"/>
                <a:cs typeface="Verdana"/>
              </a:rPr>
              <a:t> </a:t>
            </a:r>
            <a:r>
              <a:rPr lang="pt-BR" spc="-5" dirty="0">
                <a:latin typeface="Verdana"/>
                <a:cs typeface="Verdana"/>
              </a:rPr>
              <a:t>de</a:t>
            </a:r>
            <a:r>
              <a:rPr lang="pt-BR" spc="-30" dirty="0">
                <a:latin typeface="Verdana"/>
                <a:cs typeface="Verdana"/>
              </a:rPr>
              <a:t> </a:t>
            </a:r>
            <a:r>
              <a:rPr lang="pt-BR" spc="-5" dirty="0">
                <a:latin typeface="Verdana"/>
                <a:cs typeface="Verdana"/>
              </a:rPr>
              <a:t>mostrar</a:t>
            </a:r>
            <a:r>
              <a:rPr lang="pt-BR" spc="-35" dirty="0">
                <a:latin typeface="Verdana"/>
                <a:cs typeface="Verdana"/>
              </a:rPr>
              <a:t> </a:t>
            </a:r>
            <a:r>
              <a:rPr lang="pt-BR" dirty="0">
                <a:latin typeface="Verdana"/>
                <a:cs typeface="Verdana"/>
              </a:rPr>
              <a:t>que</a:t>
            </a:r>
            <a:r>
              <a:rPr lang="pt-BR" spc="-30" dirty="0">
                <a:latin typeface="Verdana"/>
                <a:cs typeface="Verdana"/>
              </a:rPr>
              <a:t> </a:t>
            </a:r>
            <a:r>
              <a:rPr lang="pt-BR" dirty="0">
                <a:latin typeface="Verdana"/>
                <a:cs typeface="Verdana"/>
              </a:rPr>
              <a:t>o</a:t>
            </a:r>
            <a:r>
              <a:rPr lang="pt-BR" spc="-35" dirty="0">
                <a:latin typeface="Verdana"/>
                <a:cs typeface="Verdana"/>
              </a:rPr>
              <a:t> </a:t>
            </a:r>
            <a:r>
              <a:rPr lang="pt-BR" dirty="0">
                <a:latin typeface="Verdana"/>
                <a:cs typeface="Verdana"/>
              </a:rPr>
              <a:t>funcionamento  é </a:t>
            </a:r>
            <a:r>
              <a:rPr lang="pt-BR" spc="-5" dirty="0">
                <a:latin typeface="Verdana"/>
                <a:cs typeface="Verdana"/>
              </a:rPr>
              <a:t>exatamente igual. Podemos então dar </a:t>
            </a:r>
            <a:r>
              <a:rPr lang="pt-BR" dirty="0">
                <a:latin typeface="Verdana"/>
                <a:cs typeface="Verdana"/>
              </a:rPr>
              <a:t>sequência a nossa </a:t>
            </a:r>
            <a:r>
              <a:rPr lang="pt-BR" spc="-5" dirty="0">
                <a:latin typeface="Verdana"/>
                <a:cs typeface="Verdana"/>
              </a:rPr>
              <a:t>programação, </a:t>
            </a:r>
            <a:r>
              <a:rPr lang="pt-BR" dirty="0">
                <a:latin typeface="Verdana"/>
                <a:cs typeface="Verdana"/>
              </a:rPr>
              <a:t>pois o erro foi </a:t>
            </a:r>
            <a:r>
              <a:rPr lang="pt-BR" spc="-5" dirty="0">
                <a:latin typeface="Verdana"/>
                <a:cs typeface="Verdana"/>
              </a:rPr>
              <a:t>devidamente reparado.  </a:t>
            </a:r>
            <a:r>
              <a:rPr lang="pt-BR" dirty="0">
                <a:latin typeface="Verdana"/>
                <a:cs typeface="Verdana"/>
              </a:rPr>
              <a:t>A </a:t>
            </a:r>
            <a:r>
              <a:rPr lang="pt-BR" spc="-5" dirty="0">
                <a:latin typeface="Verdana"/>
                <a:cs typeface="Verdana"/>
              </a:rPr>
              <a:t>figura </a:t>
            </a:r>
            <a:r>
              <a:rPr lang="pt-BR" dirty="0">
                <a:latin typeface="Verdana"/>
                <a:cs typeface="Verdana"/>
              </a:rPr>
              <a:t>a seguir mostra  o </a:t>
            </a:r>
            <a:r>
              <a:rPr lang="pt-BR" spc="-5" dirty="0">
                <a:latin typeface="Verdana"/>
                <a:cs typeface="Verdana"/>
              </a:rPr>
              <a:t>layout </a:t>
            </a:r>
            <a:r>
              <a:rPr lang="pt-BR" dirty="0">
                <a:latin typeface="Verdana"/>
                <a:cs typeface="Verdana"/>
              </a:rPr>
              <a:t>do</a:t>
            </a:r>
            <a:r>
              <a:rPr lang="pt-BR" spc="-50" dirty="0">
                <a:latin typeface="Verdana"/>
                <a:cs typeface="Verdana"/>
              </a:rPr>
              <a:t> </a:t>
            </a:r>
            <a:r>
              <a:rPr lang="pt-BR" dirty="0">
                <a:latin typeface="Verdana"/>
                <a:cs typeface="Verdana"/>
              </a:rPr>
              <a:t>circuito:</a:t>
            </a:r>
          </a:p>
          <a:p>
            <a:endParaRPr lang="pt-BR" dirty="0"/>
          </a:p>
        </p:txBody>
      </p:sp>
      <p:sp>
        <p:nvSpPr>
          <p:cNvPr id="7" name="Título 1">
            <a:extLst>
              <a:ext uri="{FF2B5EF4-FFF2-40B4-BE49-F238E27FC236}">
                <a16:creationId xmlns:a16="http://schemas.microsoft.com/office/drawing/2014/main" id="{6CCD10AB-07BB-4E7C-A821-EC74E1962367}"/>
              </a:ext>
            </a:extLst>
          </p:cNvPr>
          <p:cNvSpPr txBox="1">
            <a:spLocks/>
          </p:cNvSpPr>
          <p:nvPr/>
        </p:nvSpPr>
        <p:spPr>
          <a:xfrm>
            <a:off x="1231900" y="668396"/>
            <a:ext cx="7705702" cy="959570"/>
          </a:xfrm>
          <a:prstGeom prst="rect">
            <a:avLst/>
          </a:prstGeom>
        </p:spPr>
        <p:txBody>
          <a:bodyPr/>
          <a:lstStyle>
            <a:lvl1pPr algn="l" defTabSz="504200" rtl="0" eaLnBrk="1" latinLnBrk="0" hangingPunct="1">
              <a:spcBef>
                <a:spcPct val="0"/>
              </a:spcBef>
              <a:buNone/>
              <a:defRPr sz="397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pt-BR" sz="4000" b="1" spc="-10">
                <a:solidFill>
                  <a:srgbClr val="974705"/>
                </a:solidFill>
                <a:latin typeface="Verdana"/>
                <a:cs typeface="Verdana"/>
              </a:rPr>
              <a:t>Sensor </a:t>
            </a:r>
            <a:r>
              <a:rPr lang="pt-BR" sz="4000" b="1" spc="-5">
                <a:solidFill>
                  <a:srgbClr val="974705"/>
                </a:solidFill>
                <a:latin typeface="Verdana"/>
                <a:cs typeface="Verdana"/>
              </a:rPr>
              <a:t>ultrassônico</a:t>
            </a:r>
            <a:endParaRPr lang="pt-BR" dirty="0"/>
          </a:p>
        </p:txBody>
      </p:sp>
    </p:spTree>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141</TotalTime>
  <Words>1196</Words>
  <Application>Microsoft Office PowerPoint</Application>
  <PresentationFormat>Personalizar</PresentationFormat>
  <Paragraphs>88</Paragraphs>
  <Slides>22</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Calibri</vt:lpstr>
      <vt:lpstr>Century Gothic</vt:lpstr>
      <vt:lpstr>Verdana</vt:lpstr>
      <vt:lpstr>Wingdings</vt:lpstr>
      <vt:lpstr>Wingdings 3</vt:lpstr>
      <vt:lpstr>Cacho</vt:lpstr>
      <vt:lpstr>Sistemas Embarcados Sensor Ultrassônico- Arduino</vt:lpstr>
      <vt:lpstr>Aula 12</vt:lpstr>
      <vt:lpstr>Apresentação do PowerPoint</vt:lpstr>
      <vt:lpstr>Sensor ultrassônico</vt:lpstr>
      <vt:lpstr>Apresentação do PowerPoint</vt:lpstr>
      <vt:lpstr>Sensor ultrassônico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        Exemplo de Fixação com LED ligado </vt:lpstr>
      <vt:lpstr>Exemplo de Fixação com LED desligado</vt:lpstr>
      <vt:lpstr>Arduino – Buzzer</vt:lpstr>
      <vt:lpstr>Arduino – Buzzer</vt:lpstr>
      <vt:lpstr>Arduino – Buzzer </vt:lpstr>
      <vt:lpstr>Arduino – Buzzer</vt:lpstr>
      <vt:lpstr>Arduino – Buzzer</vt:lpstr>
      <vt:lpstr>Atividade de Fixação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11</dc:title>
  <dc:creator>Carlos Alberto P. da Silva</dc:creator>
  <cp:lastModifiedBy>Carlos Alberto P. da Silva</cp:lastModifiedBy>
  <cp:revision>16</cp:revision>
  <dcterms:created xsi:type="dcterms:W3CDTF">2020-04-29T18:38:36Z</dcterms:created>
  <dcterms:modified xsi:type="dcterms:W3CDTF">2021-05-07T21:02:36Z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2020-04-29T00:00:00Z</vt:filetime>
  </property>
  <property fmtid="{D5CDD505-2E9C-101B-9397-08002B2CF9AE}" pid="3" name="Creator">
    <vt:lpwstr>Microsoft® Word para Office 365</vt:lpwstr>
  </property>
  <property fmtid="{D5CDD505-2E9C-101B-9397-08002B2CF9AE}" pid="4" name="LastSaved">
    <vt:filetime>2020-04-29T00:00:00Z</vt:filetime>
  </property>
</Properties>
</file>