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jp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media/image8.jpg" ContentType="image/jpeg"/>
  <Override PartName="/ppt/notesSlides/notesSlide1.xml" ContentType="application/vnd.openxmlformats-officedocument.presentationml.notesSlide+xml"/>
  <Override PartName="/ppt/media/image14.jpg" ContentType="image/jpeg"/>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4"/>
  </p:notesMasterIdLst>
  <p:sldIdLst>
    <p:sldId id="257" r:id="rId2"/>
    <p:sldId id="341" r:id="rId3"/>
    <p:sldId id="271" r:id="rId4"/>
    <p:sldId id="273" r:id="rId5"/>
    <p:sldId id="272" r:id="rId6"/>
    <p:sldId id="275" r:id="rId7"/>
    <p:sldId id="274" r:id="rId8"/>
    <p:sldId id="276" r:id="rId9"/>
    <p:sldId id="277" r:id="rId10"/>
    <p:sldId id="265" r:id="rId11"/>
    <p:sldId id="280" r:id="rId12"/>
    <p:sldId id="278" r:id="rId13"/>
    <p:sldId id="279" r:id="rId14"/>
    <p:sldId id="287" r:id="rId15"/>
    <p:sldId id="340" r:id="rId16"/>
    <p:sldId id="288" r:id="rId17"/>
    <p:sldId id="289" r:id="rId18"/>
    <p:sldId id="290" r:id="rId19"/>
    <p:sldId id="292" r:id="rId20"/>
    <p:sldId id="291" r:id="rId21"/>
    <p:sldId id="293" r:id="rId22"/>
    <p:sldId id="294" r:id="rId23"/>
    <p:sldId id="295" r:id="rId24"/>
    <p:sldId id="296" r:id="rId25"/>
    <p:sldId id="297" r:id="rId26"/>
    <p:sldId id="298" r:id="rId27"/>
    <p:sldId id="299" r:id="rId28"/>
    <p:sldId id="300" r:id="rId29"/>
    <p:sldId id="258" r:id="rId30"/>
    <p:sldId id="260" r:id="rId31"/>
    <p:sldId id="301" r:id="rId32"/>
    <p:sldId id="302" r:id="rId33"/>
    <p:sldId id="303" r:id="rId34"/>
    <p:sldId id="306" r:id="rId35"/>
    <p:sldId id="305" r:id="rId36"/>
    <p:sldId id="307" r:id="rId37"/>
    <p:sldId id="261" r:id="rId38"/>
    <p:sldId id="304" r:id="rId39"/>
    <p:sldId id="308" r:id="rId40"/>
    <p:sldId id="309" r:id="rId41"/>
    <p:sldId id="267" r:id="rId42"/>
    <p:sldId id="269" r:id="rId43"/>
    <p:sldId id="310" r:id="rId44"/>
    <p:sldId id="270" r:id="rId45"/>
    <p:sldId id="268" r:id="rId46"/>
    <p:sldId id="311" r:id="rId47"/>
    <p:sldId id="315" r:id="rId48"/>
    <p:sldId id="312" r:id="rId49"/>
    <p:sldId id="313" r:id="rId50"/>
    <p:sldId id="314" r:id="rId51"/>
    <p:sldId id="318" r:id="rId52"/>
    <p:sldId id="317" r:id="rId53"/>
    <p:sldId id="319" r:id="rId54"/>
    <p:sldId id="320" r:id="rId55"/>
    <p:sldId id="321" r:id="rId56"/>
    <p:sldId id="322" r:id="rId57"/>
    <p:sldId id="323" r:id="rId58"/>
    <p:sldId id="324" r:id="rId59"/>
    <p:sldId id="325" r:id="rId60"/>
    <p:sldId id="326" r:id="rId61"/>
    <p:sldId id="327" r:id="rId62"/>
    <p:sldId id="328" r:id="rId63"/>
    <p:sldId id="329" r:id="rId64"/>
    <p:sldId id="330" r:id="rId65"/>
    <p:sldId id="333" r:id="rId66"/>
    <p:sldId id="334" r:id="rId67"/>
    <p:sldId id="335" r:id="rId68"/>
    <p:sldId id="336" r:id="rId69"/>
    <p:sldId id="337" r:id="rId70"/>
    <p:sldId id="338" r:id="rId71"/>
    <p:sldId id="339" r:id="rId72"/>
    <p:sldId id="316" r:id="rId7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édio 2 - Destaqu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67" autoAdjust="0"/>
    <p:restoredTop sz="86376" autoAdjust="0"/>
  </p:normalViewPr>
  <p:slideViewPr>
    <p:cSldViewPr snapToGrid="0">
      <p:cViewPr varScale="1">
        <p:scale>
          <a:sx n="59" d="100"/>
          <a:sy n="59" d="100"/>
        </p:scale>
        <p:origin x="972" y="6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5">
  <dgm:title val=""/>
  <dgm:desc val=""/>
  <dgm:catLst>
    <dgm:cat type="accent1" pri="11500"/>
  </dgm:catLst>
  <dgm:styleLbl name="node0">
    <dgm:fillClrLst meth="cycle">
      <a:schemeClr val="accent1">
        <a:alpha val="80000"/>
      </a:schemeClr>
    </dgm:fillClrLst>
    <dgm:linClrLst meth="repeat">
      <a:schemeClr val="lt1"/>
    </dgm:linClrLst>
    <dgm:effectClrLst/>
    <dgm:txLinClrLst/>
    <dgm:txFillClrLst/>
    <dgm:txEffectClrLst/>
  </dgm:styleLbl>
  <dgm:styleLbl name="node1">
    <dgm:fillClrLst>
      <a:schemeClr val="accent1">
        <a:alpha val="90000"/>
      </a:schemeClr>
      <a:schemeClr val="accent1">
        <a:alpha val="50000"/>
      </a:schemeClr>
    </dgm:fillClrLst>
    <dgm:linClrLst meth="repeat">
      <a:schemeClr val="lt1"/>
    </dgm:linClrLst>
    <dgm:effectClrLst/>
    <dgm:txLinClrLst/>
    <dgm:txFillClrLst/>
    <dgm:txEffectClrLst/>
  </dgm:styleLbl>
  <dgm:styleLbl name="alignNode1">
    <dgm:fillClrLst>
      <a:schemeClr val="accent1">
        <a:alpha val="90000"/>
      </a:schemeClr>
      <a:schemeClr val="accent1">
        <a:alpha val="50000"/>
      </a:schemeClr>
    </dgm:fillClrLst>
    <dgm:linClrLst>
      <a:schemeClr val="accent1">
        <a:alpha val="90000"/>
      </a:schemeClr>
      <a:schemeClr val="accent1">
        <a:alpha val="50000"/>
      </a:schemeClr>
    </dgm:linClrLst>
    <dgm:effectClrLst/>
    <dgm:txLinClrLst/>
    <dgm:txFillClrLst/>
    <dgm:txEffectClrLst/>
  </dgm:styleLbl>
  <dgm:styleLbl name="lnNode1">
    <dgm:fillClrLst>
      <a:schemeClr val="accent1">
        <a:shade val="90000"/>
      </a:schemeClr>
      <a:schemeClr val="accent1">
        <a:alpha val="50000"/>
        <a:tint val="5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alpha val="80000"/>
      </a:schemeClr>
    </dgm:fillClrLst>
    <dgm:linClrLst meth="repeat">
      <a:schemeClr val="lt1"/>
    </dgm:linClrLst>
    <dgm:effectClrLst/>
    <dgm:txLinClrLst/>
    <dgm:txFillClrLst/>
    <dgm:txEffectClrLst/>
  </dgm:styleLbl>
  <dgm:styleLbl name="node2">
    <dgm:fillClrLst>
      <a:schemeClr val="accent1">
        <a:alpha val="70000"/>
      </a:schemeClr>
    </dgm:fillClrLst>
    <dgm:linClrLst meth="repeat">
      <a:schemeClr val="lt1"/>
    </dgm:linClrLst>
    <dgm:effectClrLst/>
    <dgm:txLinClrLst/>
    <dgm:txFillClrLst/>
    <dgm:txEffectClrLst/>
  </dgm:styleLbl>
  <dgm:styleLbl name="node3">
    <dgm:fillClrLst>
      <a:schemeClr val="accent1">
        <a:alpha val="50000"/>
      </a:schemeClr>
    </dgm:fillClrLst>
    <dgm:linClrLst meth="repeat">
      <a:schemeClr val="lt1"/>
    </dgm:linClrLst>
    <dgm:effectClrLst/>
    <dgm:txLinClrLst/>
    <dgm:txFillClrLst/>
    <dgm:txEffectClrLst/>
  </dgm:styleLbl>
  <dgm:styleLbl name="node4">
    <dgm:fillClrLst>
      <a:schemeClr val="accent1">
        <a:alpha val="30000"/>
      </a:schemeClr>
    </dgm:fillClrLst>
    <dgm:linClrLst meth="repeat">
      <a:schemeClr val="lt1"/>
    </dgm:linClrLst>
    <dgm:effectClrLst/>
    <dgm:txLinClrLst/>
    <dgm:txFillClrLst/>
    <dgm:txEffectClrLst/>
  </dgm:styleLbl>
  <dgm:styleLbl name="fgImgPlace1">
    <dgm:fillClrLst>
      <a:schemeClr val="accent1">
        <a:tint val="50000"/>
        <a:alpha val="90000"/>
      </a:schemeClr>
      <a:schemeClr val="accent1">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f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bgSibTrans2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dgm:txEffectClrLst/>
  </dgm:styleLbl>
  <dgm:styleLbl name="sibTrans1D1">
    <dgm:fillClrLst>
      <a:schemeClr val="accent1">
        <a:shade val="90000"/>
      </a:schemeClr>
      <a:schemeClr val="accent1">
        <a:tint val="50000"/>
      </a:schemeClr>
    </dgm:fillClrLst>
    <dgm:linClrLst>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alpha val="90000"/>
      </a:schemeClr>
    </dgm:fillClrLst>
    <dgm:linClrLst meth="repeat">
      <a:schemeClr val="lt1"/>
    </dgm:linClrLst>
    <dgm:effectClrLst/>
    <dgm:txLinClrLst/>
    <dgm:txFillClrLst/>
    <dgm:txEffectClrLst/>
  </dgm:styleLbl>
  <dgm:styleLbl name="asst1">
    <dgm:fillClrLst meth="repeat">
      <a:schemeClr val="accent1">
        <a:alpha val="90000"/>
      </a:schemeClr>
    </dgm:fillClrLst>
    <dgm:linClrLst meth="repeat">
      <a:schemeClr val="lt1"/>
    </dgm:linClrLst>
    <dgm:effectClrLst/>
    <dgm:txLinClrLst/>
    <dgm:txFillClrLst/>
    <dgm:txEffectClrLst/>
  </dgm:styleLbl>
  <dgm:styleLbl name="asst2">
    <dgm:fillClrLst>
      <a:schemeClr val="accent1">
        <a:alpha val="90000"/>
      </a:schemeClr>
    </dgm:fillClrLst>
    <dgm:linClrLst meth="repeat">
      <a:schemeClr val="lt1"/>
    </dgm:linClrLst>
    <dgm:effectClrLst/>
    <dgm:txLinClrLst/>
    <dgm:txFillClrLst/>
    <dgm:txEffectClrLst/>
  </dgm:styleLbl>
  <dgm:styleLbl name="asst3">
    <dgm:fillClrLst>
      <a:schemeClr val="accent1">
        <a:alpha val="70000"/>
      </a:schemeClr>
    </dgm:fillClrLst>
    <dgm:linClrLst meth="repeat">
      <a:schemeClr val="lt1"/>
    </dgm:linClrLst>
    <dgm:effectClrLst/>
    <dgm:txLinClrLst/>
    <dgm:txFillClrLst/>
    <dgm:txEffectClrLst/>
  </dgm:styleLbl>
  <dgm:styleLbl name="asst4">
    <dgm:fillClrLst>
      <a:schemeClr val="accent1">
        <a:alpha val="50000"/>
      </a:schemeClr>
    </dgm:fillClrLst>
    <dgm:linClrLst meth="repeat">
      <a:schemeClr val="lt1"/>
    </dgm:linClrLst>
    <dgm:effectClrLst/>
    <dgm:txLinClrLst/>
    <dgm:txFillClrLst/>
    <dgm:txEffectClrLst/>
  </dgm:styleLbl>
  <dgm:styleLbl name="parChTrans2D1">
    <dgm:fillClrLst meth="repeat">
      <a:schemeClr val="accent1">
        <a:shade val="8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1">
        <a:alpha val="90000"/>
      </a:schemeClr>
      <a:schemeClr val="accent1">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a:schemeClr val="accent1">
        <a:alpha val="90000"/>
        <a:tint val="40000"/>
      </a:schemeClr>
      <a:schemeClr val="accent1">
        <a:alpha val="5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8B8ACFF-B93B-4918-B018-CC971CCEA753}" type="doc">
      <dgm:prSet loTypeId="urn:microsoft.com/office/officeart/2005/8/layout/cycle3" loCatId="cycle" qsTypeId="urn:microsoft.com/office/officeart/2005/8/quickstyle/simple5" qsCatId="simple" csTypeId="urn:microsoft.com/office/officeart/2005/8/colors/accent1_4" csCatId="accent1" phldr="1"/>
      <dgm:spPr/>
      <dgm:t>
        <a:bodyPr/>
        <a:lstStyle/>
        <a:p>
          <a:endParaRPr lang="pt-PT"/>
        </a:p>
      </dgm:t>
    </dgm:pt>
    <dgm:pt modelId="{DE4496E0-15D8-4C30-BAA9-E75F560D307C}">
      <dgm:prSet phldrT="[Texto]"/>
      <dgm:spPr/>
      <dgm:t>
        <a:bodyPr/>
        <a:lstStyle/>
        <a:p>
          <a:r>
            <a:rPr lang="en-US" dirty="0"/>
            <a:t>A unique software solution, used and shared by all</a:t>
          </a:r>
          <a:endParaRPr lang="pt-PT" dirty="0"/>
        </a:p>
      </dgm:t>
    </dgm:pt>
    <dgm:pt modelId="{C17DC3AE-CE79-421E-A14A-9B6743277803}" type="parTrans" cxnId="{BEBFB18A-1309-47B0-B92A-6A84679A7652}">
      <dgm:prSet/>
      <dgm:spPr/>
      <dgm:t>
        <a:bodyPr/>
        <a:lstStyle/>
        <a:p>
          <a:endParaRPr lang="pt-PT"/>
        </a:p>
      </dgm:t>
    </dgm:pt>
    <dgm:pt modelId="{7C22183F-B122-4AAB-815C-DBE86B0EFEDB}" type="sibTrans" cxnId="{BEBFB18A-1309-47B0-B92A-6A84679A7652}">
      <dgm:prSet/>
      <dgm:spPr/>
      <dgm:t>
        <a:bodyPr/>
        <a:lstStyle/>
        <a:p>
          <a:endParaRPr lang="pt-PT"/>
        </a:p>
      </dgm:t>
    </dgm:pt>
    <dgm:pt modelId="{02E77207-3D1E-4B72-B64C-70FA06B6A8FD}">
      <dgm:prSet phldrT="[Texto]"/>
      <dgm:spPr/>
      <dgm:t>
        <a:bodyPr/>
        <a:lstStyle/>
        <a:p>
          <a:r>
            <a:rPr lang="en-GB" noProof="0" dirty="0"/>
            <a:t>Maintenance of core functionalities and behaviours</a:t>
          </a:r>
        </a:p>
      </dgm:t>
    </dgm:pt>
    <dgm:pt modelId="{555604A2-2362-46E7-9C7B-F237DCFE3CAC}" type="parTrans" cxnId="{A626B6CF-CC7C-42A0-9A6A-A25AB89E6204}">
      <dgm:prSet/>
      <dgm:spPr/>
      <dgm:t>
        <a:bodyPr/>
        <a:lstStyle/>
        <a:p>
          <a:endParaRPr lang="pt-PT"/>
        </a:p>
      </dgm:t>
    </dgm:pt>
    <dgm:pt modelId="{AC8B0023-C312-4D55-9A7C-788E76081B4B}" type="sibTrans" cxnId="{A626B6CF-CC7C-42A0-9A6A-A25AB89E6204}">
      <dgm:prSet/>
      <dgm:spPr/>
      <dgm:t>
        <a:bodyPr/>
        <a:lstStyle/>
        <a:p>
          <a:endParaRPr lang="pt-PT"/>
        </a:p>
      </dgm:t>
    </dgm:pt>
    <dgm:pt modelId="{0687D028-F82C-44D0-AF12-AE10DB6866A6}">
      <dgm:prSet phldrT="[Texto]"/>
      <dgm:spPr/>
      <dgm:t>
        <a:bodyPr/>
        <a:lstStyle/>
        <a:p>
          <a:r>
            <a:rPr lang="en-US" dirty="0">
              <a:solidFill>
                <a:schemeClr val="tx1"/>
              </a:solidFill>
            </a:rPr>
            <a:t>Common base parameterization and update</a:t>
          </a:r>
          <a:endParaRPr lang="pt-PT" dirty="0">
            <a:solidFill>
              <a:schemeClr val="tx1"/>
            </a:solidFill>
          </a:endParaRPr>
        </a:p>
      </dgm:t>
    </dgm:pt>
    <dgm:pt modelId="{966E64B8-DE7D-48D1-A508-3E18F2BAFEE5}" type="parTrans" cxnId="{75DA3A6F-C4A9-4F3B-93AC-CE98B483EFB8}">
      <dgm:prSet/>
      <dgm:spPr/>
      <dgm:t>
        <a:bodyPr/>
        <a:lstStyle/>
        <a:p>
          <a:endParaRPr lang="pt-PT"/>
        </a:p>
      </dgm:t>
    </dgm:pt>
    <dgm:pt modelId="{F9165340-EA5B-486A-8F5E-D83E7F5E28FC}" type="sibTrans" cxnId="{75DA3A6F-C4A9-4F3B-93AC-CE98B483EFB8}">
      <dgm:prSet/>
      <dgm:spPr/>
      <dgm:t>
        <a:bodyPr/>
        <a:lstStyle/>
        <a:p>
          <a:endParaRPr lang="pt-PT"/>
        </a:p>
      </dgm:t>
    </dgm:pt>
    <dgm:pt modelId="{D0203B71-2089-4BF8-854A-6E405DC05641}">
      <dgm:prSet phldrT="[Texto]"/>
      <dgm:spPr/>
      <dgm:t>
        <a:bodyPr/>
        <a:lstStyle/>
        <a:p>
          <a:r>
            <a:rPr lang="en-GB" noProof="0" dirty="0">
              <a:solidFill>
                <a:schemeClr val="tx1"/>
              </a:solidFill>
            </a:rPr>
            <a:t>Based on open-source software (Node.js and JavaScript)</a:t>
          </a:r>
        </a:p>
      </dgm:t>
    </dgm:pt>
    <dgm:pt modelId="{451DE2A2-0D10-428D-BAB8-056021D1D1D3}" type="parTrans" cxnId="{1E5980E8-5028-4261-A468-B7878FAFD95E}">
      <dgm:prSet/>
      <dgm:spPr/>
      <dgm:t>
        <a:bodyPr/>
        <a:lstStyle/>
        <a:p>
          <a:endParaRPr lang="pt-PT"/>
        </a:p>
      </dgm:t>
    </dgm:pt>
    <dgm:pt modelId="{624D5F44-3CCE-457C-8D6E-F09F407FD17E}" type="sibTrans" cxnId="{1E5980E8-5028-4261-A468-B7878FAFD95E}">
      <dgm:prSet/>
      <dgm:spPr/>
      <dgm:t>
        <a:bodyPr/>
        <a:lstStyle/>
        <a:p>
          <a:endParaRPr lang="pt-PT"/>
        </a:p>
      </dgm:t>
    </dgm:pt>
    <dgm:pt modelId="{A35D3ECB-9883-4042-B43B-51AD8107771F}">
      <dgm:prSet phldrT="[Texto]"/>
      <dgm:spPr/>
      <dgm:t>
        <a:bodyPr/>
        <a:lstStyle/>
        <a:p>
          <a:r>
            <a:rPr lang="en-GB" noProof="0" dirty="0"/>
            <a:t>Solution published in collaborative repository</a:t>
          </a:r>
        </a:p>
      </dgm:t>
    </dgm:pt>
    <dgm:pt modelId="{226B6942-D918-4D84-BF28-C8DC7E0C3A4E}" type="parTrans" cxnId="{85A191E5-0FC2-4678-B422-17D6DB4E4D53}">
      <dgm:prSet/>
      <dgm:spPr/>
      <dgm:t>
        <a:bodyPr/>
        <a:lstStyle/>
        <a:p>
          <a:endParaRPr lang="pt-PT"/>
        </a:p>
      </dgm:t>
    </dgm:pt>
    <dgm:pt modelId="{F43555CB-F283-4403-8705-57802E505EA8}" type="sibTrans" cxnId="{85A191E5-0FC2-4678-B422-17D6DB4E4D53}">
      <dgm:prSet/>
      <dgm:spPr/>
      <dgm:t>
        <a:bodyPr/>
        <a:lstStyle/>
        <a:p>
          <a:endParaRPr lang="pt-PT"/>
        </a:p>
      </dgm:t>
    </dgm:pt>
    <dgm:pt modelId="{D88D5253-2817-4A32-A78D-0DA242EA9373}">
      <dgm:prSet phldrT="[Texto]"/>
      <dgm:spPr/>
      <dgm:t>
        <a:bodyPr/>
        <a:lstStyle/>
        <a:p>
          <a:r>
            <a:rPr lang="en-GB" noProof="0" dirty="0">
              <a:solidFill>
                <a:schemeClr val="tx1"/>
              </a:solidFill>
            </a:rPr>
            <a:t>Universal experience across wide spectrum of devices (HTML5)</a:t>
          </a:r>
        </a:p>
      </dgm:t>
    </dgm:pt>
    <dgm:pt modelId="{B5E6E41A-ADAB-4C61-8C4D-D48039AD039F}" type="parTrans" cxnId="{965AFA30-01F2-489E-8323-B656F7328E4F}">
      <dgm:prSet/>
      <dgm:spPr/>
      <dgm:t>
        <a:bodyPr/>
        <a:lstStyle/>
        <a:p>
          <a:endParaRPr lang="pt-PT"/>
        </a:p>
      </dgm:t>
    </dgm:pt>
    <dgm:pt modelId="{B056BFFC-2A27-4AF9-B407-CBC355F72CFC}" type="sibTrans" cxnId="{965AFA30-01F2-489E-8323-B656F7328E4F}">
      <dgm:prSet/>
      <dgm:spPr/>
      <dgm:t>
        <a:bodyPr/>
        <a:lstStyle/>
        <a:p>
          <a:endParaRPr lang="pt-PT"/>
        </a:p>
      </dgm:t>
    </dgm:pt>
    <dgm:pt modelId="{2616CCE9-DA15-409C-A373-FB321BC8BD86}" type="pres">
      <dgm:prSet presAssocID="{68B8ACFF-B93B-4918-B018-CC971CCEA753}" presName="Name0" presStyleCnt="0">
        <dgm:presLayoutVars>
          <dgm:dir/>
          <dgm:resizeHandles val="exact"/>
        </dgm:presLayoutVars>
      </dgm:prSet>
      <dgm:spPr/>
    </dgm:pt>
    <dgm:pt modelId="{7840D7A6-CA32-43C4-8220-A14D37D18D33}" type="pres">
      <dgm:prSet presAssocID="{68B8ACFF-B93B-4918-B018-CC971CCEA753}" presName="cycle" presStyleCnt="0"/>
      <dgm:spPr/>
    </dgm:pt>
    <dgm:pt modelId="{81634083-E6C8-4006-9305-AA3B94B06D6F}" type="pres">
      <dgm:prSet presAssocID="{DE4496E0-15D8-4C30-BAA9-E75F560D307C}" presName="nodeFirstNode" presStyleLbl="node1" presStyleIdx="0" presStyleCnt="6">
        <dgm:presLayoutVars>
          <dgm:bulletEnabled val="1"/>
        </dgm:presLayoutVars>
      </dgm:prSet>
      <dgm:spPr/>
    </dgm:pt>
    <dgm:pt modelId="{BD80C98F-8F3E-44ED-8496-7524E57DFE6D}" type="pres">
      <dgm:prSet presAssocID="{7C22183F-B122-4AAB-815C-DBE86B0EFEDB}" presName="sibTransFirstNode" presStyleLbl="bgShp" presStyleIdx="0" presStyleCnt="1"/>
      <dgm:spPr/>
    </dgm:pt>
    <dgm:pt modelId="{1C46AE4E-B61A-41B0-A2D9-2A775A9B5F10}" type="pres">
      <dgm:prSet presAssocID="{02E77207-3D1E-4B72-B64C-70FA06B6A8FD}" presName="nodeFollowingNodes" presStyleLbl="node1" presStyleIdx="1" presStyleCnt="6">
        <dgm:presLayoutVars>
          <dgm:bulletEnabled val="1"/>
        </dgm:presLayoutVars>
      </dgm:prSet>
      <dgm:spPr/>
    </dgm:pt>
    <dgm:pt modelId="{FF5DE908-91FC-4418-AADE-2E5284AF9B1B}" type="pres">
      <dgm:prSet presAssocID="{0687D028-F82C-44D0-AF12-AE10DB6866A6}" presName="nodeFollowingNodes" presStyleLbl="node1" presStyleIdx="2" presStyleCnt="6">
        <dgm:presLayoutVars>
          <dgm:bulletEnabled val="1"/>
        </dgm:presLayoutVars>
      </dgm:prSet>
      <dgm:spPr/>
    </dgm:pt>
    <dgm:pt modelId="{90E32547-F3F5-4501-B74B-E25FBA50332B}" type="pres">
      <dgm:prSet presAssocID="{D0203B71-2089-4BF8-854A-6E405DC05641}" presName="nodeFollowingNodes" presStyleLbl="node1" presStyleIdx="3" presStyleCnt="6">
        <dgm:presLayoutVars>
          <dgm:bulletEnabled val="1"/>
        </dgm:presLayoutVars>
      </dgm:prSet>
      <dgm:spPr/>
    </dgm:pt>
    <dgm:pt modelId="{78F0D2F8-32D4-48E0-A232-4DD91FFC57D9}" type="pres">
      <dgm:prSet presAssocID="{D88D5253-2817-4A32-A78D-0DA242EA9373}" presName="nodeFollowingNodes" presStyleLbl="node1" presStyleIdx="4" presStyleCnt="6">
        <dgm:presLayoutVars>
          <dgm:bulletEnabled val="1"/>
        </dgm:presLayoutVars>
      </dgm:prSet>
      <dgm:spPr/>
    </dgm:pt>
    <dgm:pt modelId="{E10CF812-3E15-49F9-8021-7AD5A766E5C2}" type="pres">
      <dgm:prSet presAssocID="{A35D3ECB-9883-4042-B43B-51AD8107771F}" presName="nodeFollowingNodes" presStyleLbl="node1" presStyleIdx="5" presStyleCnt="6">
        <dgm:presLayoutVars>
          <dgm:bulletEnabled val="1"/>
        </dgm:presLayoutVars>
      </dgm:prSet>
      <dgm:spPr/>
    </dgm:pt>
  </dgm:ptLst>
  <dgm:cxnLst>
    <dgm:cxn modelId="{4C4D4D20-0E84-47D2-BC2A-DFE4A5D8F89A}" type="presOf" srcId="{68B8ACFF-B93B-4918-B018-CC971CCEA753}" destId="{2616CCE9-DA15-409C-A373-FB321BC8BD86}" srcOrd="0" destOrd="0" presId="urn:microsoft.com/office/officeart/2005/8/layout/cycle3"/>
    <dgm:cxn modelId="{965AFA30-01F2-489E-8323-B656F7328E4F}" srcId="{68B8ACFF-B93B-4918-B018-CC971CCEA753}" destId="{D88D5253-2817-4A32-A78D-0DA242EA9373}" srcOrd="4" destOrd="0" parTransId="{B5E6E41A-ADAB-4C61-8C4D-D48039AD039F}" sibTransId="{B056BFFC-2A27-4AF9-B407-CBC355F72CFC}"/>
    <dgm:cxn modelId="{2306403E-F028-483A-A7C9-77A37E3DC62C}" type="presOf" srcId="{0687D028-F82C-44D0-AF12-AE10DB6866A6}" destId="{FF5DE908-91FC-4418-AADE-2E5284AF9B1B}" srcOrd="0" destOrd="0" presId="urn:microsoft.com/office/officeart/2005/8/layout/cycle3"/>
    <dgm:cxn modelId="{209A6763-303B-49CF-9DA6-DDB040BF5271}" type="presOf" srcId="{A35D3ECB-9883-4042-B43B-51AD8107771F}" destId="{E10CF812-3E15-49F9-8021-7AD5A766E5C2}" srcOrd="0" destOrd="0" presId="urn:microsoft.com/office/officeart/2005/8/layout/cycle3"/>
    <dgm:cxn modelId="{152C0845-4814-4D6D-B76D-6094452CF5E7}" type="presOf" srcId="{D88D5253-2817-4A32-A78D-0DA242EA9373}" destId="{78F0D2F8-32D4-48E0-A232-4DD91FFC57D9}" srcOrd="0" destOrd="0" presId="urn:microsoft.com/office/officeart/2005/8/layout/cycle3"/>
    <dgm:cxn modelId="{75DA3A6F-C4A9-4F3B-93AC-CE98B483EFB8}" srcId="{68B8ACFF-B93B-4918-B018-CC971CCEA753}" destId="{0687D028-F82C-44D0-AF12-AE10DB6866A6}" srcOrd="2" destOrd="0" parTransId="{966E64B8-DE7D-48D1-A508-3E18F2BAFEE5}" sibTransId="{F9165340-EA5B-486A-8F5E-D83E7F5E28FC}"/>
    <dgm:cxn modelId="{2C967976-22DF-493B-BCD1-58B943B38B9F}" type="presOf" srcId="{02E77207-3D1E-4B72-B64C-70FA06B6A8FD}" destId="{1C46AE4E-B61A-41B0-A2D9-2A775A9B5F10}" srcOrd="0" destOrd="0" presId="urn:microsoft.com/office/officeart/2005/8/layout/cycle3"/>
    <dgm:cxn modelId="{BEBFB18A-1309-47B0-B92A-6A84679A7652}" srcId="{68B8ACFF-B93B-4918-B018-CC971CCEA753}" destId="{DE4496E0-15D8-4C30-BAA9-E75F560D307C}" srcOrd="0" destOrd="0" parTransId="{C17DC3AE-CE79-421E-A14A-9B6743277803}" sibTransId="{7C22183F-B122-4AAB-815C-DBE86B0EFEDB}"/>
    <dgm:cxn modelId="{71B00D95-8604-4B5E-AE1E-E810FBE4EA56}" type="presOf" srcId="{D0203B71-2089-4BF8-854A-6E405DC05641}" destId="{90E32547-F3F5-4501-B74B-E25FBA50332B}" srcOrd="0" destOrd="0" presId="urn:microsoft.com/office/officeart/2005/8/layout/cycle3"/>
    <dgm:cxn modelId="{A626B6CF-CC7C-42A0-9A6A-A25AB89E6204}" srcId="{68B8ACFF-B93B-4918-B018-CC971CCEA753}" destId="{02E77207-3D1E-4B72-B64C-70FA06B6A8FD}" srcOrd="1" destOrd="0" parTransId="{555604A2-2362-46E7-9C7B-F237DCFE3CAC}" sibTransId="{AC8B0023-C312-4D55-9A7C-788E76081B4B}"/>
    <dgm:cxn modelId="{DBBBE1D7-1AAD-47F1-AD80-B4B4832D6D45}" type="presOf" srcId="{DE4496E0-15D8-4C30-BAA9-E75F560D307C}" destId="{81634083-E6C8-4006-9305-AA3B94B06D6F}" srcOrd="0" destOrd="0" presId="urn:microsoft.com/office/officeart/2005/8/layout/cycle3"/>
    <dgm:cxn modelId="{85A191E5-0FC2-4678-B422-17D6DB4E4D53}" srcId="{68B8ACFF-B93B-4918-B018-CC971CCEA753}" destId="{A35D3ECB-9883-4042-B43B-51AD8107771F}" srcOrd="5" destOrd="0" parTransId="{226B6942-D918-4D84-BF28-C8DC7E0C3A4E}" sibTransId="{F43555CB-F283-4403-8705-57802E505EA8}"/>
    <dgm:cxn modelId="{1E5980E8-5028-4261-A468-B7878FAFD95E}" srcId="{68B8ACFF-B93B-4918-B018-CC971CCEA753}" destId="{D0203B71-2089-4BF8-854A-6E405DC05641}" srcOrd="3" destOrd="0" parTransId="{451DE2A2-0D10-428D-BAB8-056021D1D1D3}" sibTransId="{624D5F44-3CCE-457C-8D6E-F09F407FD17E}"/>
    <dgm:cxn modelId="{03CE47F4-B952-4276-B71B-A081B18BE7AB}" type="presOf" srcId="{7C22183F-B122-4AAB-815C-DBE86B0EFEDB}" destId="{BD80C98F-8F3E-44ED-8496-7524E57DFE6D}" srcOrd="0" destOrd="0" presId="urn:microsoft.com/office/officeart/2005/8/layout/cycle3"/>
    <dgm:cxn modelId="{D1103EFF-2C3E-4420-A500-1F3E41F06447}" type="presParOf" srcId="{2616CCE9-DA15-409C-A373-FB321BC8BD86}" destId="{7840D7A6-CA32-43C4-8220-A14D37D18D33}" srcOrd="0" destOrd="0" presId="urn:microsoft.com/office/officeart/2005/8/layout/cycle3"/>
    <dgm:cxn modelId="{3268B541-3096-49CA-AA4E-2061796CA219}" type="presParOf" srcId="{7840D7A6-CA32-43C4-8220-A14D37D18D33}" destId="{81634083-E6C8-4006-9305-AA3B94B06D6F}" srcOrd="0" destOrd="0" presId="urn:microsoft.com/office/officeart/2005/8/layout/cycle3"/>
    <dgm:cxn modelId="{3152DD12-191E-415E-833A-AC8CB47E0BB0}" type="presParOf" srcId="{7840D7A6-CA32-43C4-8220-A14D37D18D33}" destId="{BD80C98F-8F3E-44ED-8496-7524E57DFE6D}" srcOrd="1" destOrd="0" presId="urn:microsoft.com/office/officeart/2005/8/layout/cycle3"/>
    <dgm:cxn modelId="{29EB1B4A-6854-46A0-BB89-C70C9A454C55}" type="presParOf" srcId="{7840D7A6-CA32-43C4-8220-A14D37D18D33}" destId="{1C46AE4E-B61A-41B0-A2D9-2A775A9B5F10}" srcOrd="2" destOrd="0" presId="urn:microsoft.com/office/officeart/2005/8/layout/cycle3"/>
    <dgm:cxn modelId="{19F239C2-75C8-4925-B6C5-EA9FF397EAC1}" type="presParOf" srcId="{7840D7A6-CA32-43C4-8220-A14D37D18D33}" destId="{FF5DE908-91FC-4418-AADE-2E5284AF9B1B}" srcOrd="3" destOrd="0" presId="urn:microsoft.com/office/officeart/2005/8/layout/cycle3"/>
    <dgm:cxn modelId="{8D2DF5A7-5899-49EE-B489-61FBAFD45221}" type="presParOf" srcId="{7840D7A6-CA32-43C4-8220-A14D37D18D33}" destId="{90E32547-F3F5-4501-B74B-E25FBA50332B}" srcOrd="4" destOrd="0" presId="urn:microsoft.com/office/officeart/2005/8/layout/cycle3"/>
    <dgm:cxn modelId="{AD0A1435-5C3D-4906-ACB0-F3E6AFC4BB2D}" type="presParOf" srcId="{7840D7A6-CA32-43C4-8220-A14D37D18D33}" destId="{78F0D2F8-32D4-48E0-A232-4DD91FFC57D9}" srcOrd="5" destOrd="0" presId="urn:microsoft.com/office/officeart/2005/8/layout/cycle3"/>
    <dgm:cxn modelId="{625CFB58-E72E-47E1-8D7E-E9B123A10750}" type="presParOf" srcId="{7840D7A6-CA32-43C4-8220-A14D37D18D33}" destId="{E10CF812-3E15-49F9-8021-7AD5A766E5C2}" srcOrd="6" destOrd="0" presId="urn:microsoft.com/office/officeart/2005/8/layout/cycle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FA64EAE-B750-465E-8195-789991675F2A}" type="doc">
      <dgm:prSet loTypeId="urn:microsoft.com/office/officeart/2005/8/layout/vProcess5" loCatId="process" qsTypeId="urn:microsoft.com/office/officeart/2005/8/quickstyle/simple1" qsCatId="simple" csTypeId="urn:microsoft.com/office/officeart/2005/8/colors/accent1_5" csCatId="accent1" phldr="1"/>
      <dgm:spPr/>
      <dgm:t>
        <a:bodyPr/>
        <a:lstStyle/>
        <a:p>
          <a:endParaRPr lang="pt-PT"/>
        </a:p>
      </dgm:t>
    </dgm:pt>
    <dgm:pt modelId="{58C471CF-4A6E-463A-ABF4-B663373AE1D6}">
      <dgm:prSet phldrT="[Texto]"/>
      <dgm:spPr/>
      <dgm:t>
        <a:bodyPr/>
        <a:lstStyle/>
        <a:p>
          <a:r>
            <a:rPr lang="en-US" b="1" noProof="0" dirty="0"/>
            <a:t>Scope and objective</a:t>
          </a:r>
        </a:p>
      </dgm:t>
    </dgm:pt>
    <dgm:pt modelId="{45AADBD1-5432-411A-81DC-B8BDA579FB1C}" type="parTrans" cxnId="{627E3286-FE36-4823-B87F-0C468083DF6C}">
      <dgm:prSet/>
      <dgm:spPr/>
      <dgm:t>
        <a:bodyPr/>
        <a:lstStyle/>
        <a:p>
          <a:endParaRPr lang="en-US" noProof="0"/>
        </a:p>
      </dgm:t>
    </dgm:pt>
    <dgm:pt modelId="{970CD151-7939-46EC-8EBA-35806C0CE2E2}" type="sibTrans" cxnId="{627E3286-FE36-4823-B87F-0C468083DF6C}">
      <dgm:prSet>
        <dgm:style>
          <a:lnRef idx="0">
            <a:schemeClr val="accent2"/>
          </a:lnRef>
          <a:fillRef idx="3">
            <a:schemeClr val="accent2"/>
          </a:fillRef>
          <a:effectRef idx="3">
            <a:schemeClr val="accent2"/>
          </a:effectRef>
          <a:fontRef idx="minor">
            <a:schemeClr val="lt1"/>
          </a:fontRef>
        </dgm:style>
      </dgm:prSet>
      <dgm:spPr/>
      <dgm:t>
        <a:bodyPr/>
        <a:lstStyle/>
        <a:p>
          <a:endParaRPr lang="en-US" noProof="0"/>
        </a:p>
      </dgm:t>
    </dgm:pt>
    <dgm:pt modelId="{52401860-8D60-4E10-9053-3F4CA6EFC85B}">
      <dgm:prSet phldrT="[Texto]"/>
      <dgm:spPr/>
      <dgm:t>
        <a:bodyPr/>
        <a:lstStyle/>
        <a:p>
          <a:r>
            <a:rPr lang="en-US" b="1" noProof="0" dirty="0"/>
            <a:t>Domains</a:t>
          </a:r>
        </a:p>
      </dgm:t>
    </dgm:pt>
    <dgm:pt modelId="{A231B5CB-35ED-41C6-8E79-FDF05B573D30}" type="parTrans" cxnId="{68467D11-241E-4E61-82EB-9C9F73F50DD2}">
      <dgm:prSet/>
      <dgm:spPr/>
      <dgm:t>
        <a:bodyPr/>
        <a:lstStyle/>
        <a:p>
          <a:endParaRPr lang="en-US" noProof="0"/>
        </a:p>
      </dgm:t>
    </dgm:pt>
    <dgm:pt modelId="{09ACDCAB-F9CB-40A6-B739-9F570C2013D4}" type="sibTrans" cxnId="{68467D11-241E-4E61-82EB-9C9F73F50DD2}">
      <dgm:prSet>
        <dgm:style>
          <a:lnRef idx="0">
            <a:schemeClr val="accent2"/>
          </a:lnRef>
          <a:fillRef idx="3">
            <a:schemeClr val="accent2"/>
          </a:fillRef>
          <a:effectRef idx="3">
            <a:schemeClr val="accent2"/>
          </a:effectRef>
          <a:fontRef idx="minor">
            <a:schemeClr val="lt1"/>
          </a:fontRef>
        </dgm:style>
      </dgm:prSet>
      <dgm:spPr/>
      <dgm:t>
        <a:bodyPr/>
        <a:lstStyle/>
        <a:p>
          <a:endParaRPr lang="en-US" noProof="0"/>
        </a:p>
      </dgm:t>
    </dgm:pt>
    <dgm:pt modelId="{71675B64-5C94-4D7F-A41E-8C4AE59F230E}">
      <dgm:prSet phldrT="[Texto]"/>
      <dgm:spPr/>
      <dgm:t>
        <a:bodyPr/>
        <a:lstStyle/>
        <a:p>
          <a:r>
            <a:rPr lang="en-US" b="1" noProof="0" dirty="0"/>
            <a:t>Areas</a:t>
          </a:r>
        </a:p>
      </dgm:t>
    </dgm:pt>
    <dgm:pt modelId="{157214FD-1B48-4179-A5AC-431FBB3CCF5D}" type="parTrans" cxnId="{7DAE5CE1-7D0C-4F53-B8F0-E8FE17A9D3A2}">
      <dgm:prSet/>
      <dgm:spPr/>
      <dgm:t>
        <a:bodyPr/>
        <a:lstStyle/>
        <a:p>
          <a:endParaRPr lang="en-US" noProof="0"/>
        </a:p>
      </dgm:t>
    </dgm:pt>
    <dgm:pt modelId="{4082F734-77F8-4A02-81ED-97D22C1C04F0}" type="sibTrans" cxnId="{7DAE5CE1-7D0C-4F53-B8F0-E8FE17A9D3A2}">
      <dgm:prSet>
        <dgm:style>
          <a:lnRef idx="0">
            <a:schemeClr val="accent2"/>
          </a:lnRef>
          <a:fillRef idx="3">
            <a:schemeClr val="accent2"/>
          </a:fillRef>
          <a:effectRef idx="3">
            <a:schemeClr val="accent2"/>
          </a:effectRef>
          <a:fontRef idx="minor">
            <a:schemeClr val="lt1"/>
          </a:fontRef>
        </dgm:style>
      </dgm:prSet>
      <dgm:spPr/>
      <dgm:t>
        <a:bodyPr/>
        <a:lstStyle/>
        <a:p>
          <a:endParaRPr lang="en-US" noProof="0"/>
        </a:p>
      </dgm:t>
    </dgm:pt>
    <dgm:pt modelId="{11264565-28F8-47D3-8404-5CD3C92A2298}">
      <dgm:prSet phldrT="[Texto]"/>
      <dgm:spPr/>
      <dgm:t>
        <a:bodyPr/>
        <a:lstStyle/>
        <a:p>
          <a:r>
            <a:rPr lang="en-US" b="1" noProof="0" dirty="0"/>
            <a:t>Issues</a:t>
          </a:r>
        </a:p>
      </dgm:t>
    </dgm:pt>
    <dgm:pt modelId="{3CBF3133-A057-4DF9-851D-76C9C02665A2}" type="sibTrans" cxnId="{3F95A92D-780A-4874-8927-F9BA472926CA}">
      <dgm:prSet>
        <dgm:style>
          <a:lnRef idx="0">
            <a:schemeClr val="accent2"/>
          </a:lnRef>
          <a:fillRef idx="3">
            <a:schemeClr val="accent2"/>
          </a:fillRef>
          <a:effectRef idx="3">
            <a:schemeClr val="accent2"/>
          </a:effectRef>
          <a:fontRef idx="minor">
            <a:schemeClr val="lt1"/>
          </a:fontRef>
        </dgm:style>
      </dgm:prSet>
      <dgm:spPr/>
      <dgm:t>
        <a:bodyPr/>
        <a:lstStyle/>
        <a:p>
          <a:endParaRPr lang="en-US" noProof="0"/>
        </a:p>
      </dgm:t>
    </dgm:pt>
    <dgm:pt modelId="{2D22AE0D-2195-4963-B9DF-734AC1D3BA00}" type="parTrans" cxnId="{3F95A92D-780A-4874-8927-F9BA472926CA}">
      <dgm:prSet/>
      <dgm:spPr/>
      <dgm:t>
        <a:bodyPr/>
        <a:lstStyle/>
        <a:p>
          <a:endParaRPr lang="en-US" noProof="0"/>
        </a:p>
      </dgm:t>
    </dgm:pt>
    <dgm:pt modelId="{BCBF7C1E-03E5-4DBE-900A-5D4C4667B723}" type="pres">
      <dgm:prSet presAssocID="{EFA64EAE-B750-465E-8195-789991675F2A}" presName="outerComposite" presStyleCnt="0">
        <dgm:presLayoutVars>
          <dgm:chMax val="5"/>
          <dgm:dir/>
          <dgm:resizeHandles val="exact"/>
        </dgm:presLayoutVars>
      </dgm:prSet>
      <dgm:spPr/>
    </dgm:pt>
    <dgm:pt modelId="{7949186E-B414-4D01-A241-B4A4A5342BCC}" type="pres">
      <dgm:prSet presAssocID="{EFA64EAE-B750-465E-8195-789991675F2A}" presName="dummyMaxCanvas" presStyleCnt="0">
        <dgm:presLayoutVars/>
      </dgm:prSet>
      <dgm:spPr/>
    </dgm:pt>
    <dgm:pt modelId="{562C0F39-9057-4888-AFD0-D0E9B6C76713}" type="pres">
      <dgm:prSet presAssocID="{EFA64EAE-B750-465E-8195-789991675F2A}" presName="FourNodes_1" presStyleLbl="node1" presStyleIdx="0" presStyleCnt="4">
        <dgm:presLayoutVars>
          <dgm:bulletEnabled val="1"/>
        </dgm:presLayoutVars>
      </dgm:prSet>
      <dgm:spPr/>
    </dgm:pt>
    <dgm:pt modelId="{11F931F0-81AF-4120-9D03-A8D40353A232}" type="pres">
      <dgm:prSet presAssocID="{EFA64EAE-B750-465E-8195-789991675F2A}" presName="FourNodes_2" presStyleLbl="node1" presStyleIdx="1" presStyleCnt="4">
        <dgm:presLayoutVars>
          <dgm:bulletEnabled val="1"/>
        </dgm:presLayoutVars>
      </dgm:prSet>
      <dgm:spPr/>
    </dgm:pt>
    <dgm:pt modelId="{D49434E3-5338-4253-BD1A-A8A8EDDBA8BF}" type="pres">
      <dgm:prSet presAssocID="{EFA64EAE-B750-465E-8195-789991675F2A}" presName="FourNodes_3" presStyleLbl="node1" presStyleIdx="2" presStyleCnt="4">
        <dgm:presLayoutVars>
          <dgm:bulletEnabled val="1"/>
        </dgm:presLayoutVars>
      </dgm:prSet>
      <dgm:spPr/>
    </dgm:pt>
    <dgm:pt modelId="{4638A38F-99F4-40C1-BCD0-D24C0DADA3E1}" type="pres">
      <dgm:prSet presAssocID="{EFA64EAE-B750-465E-8195-789991675F2A}" presName="FourNodes_4" presStyleLbl="node1" presStyleIdx="3" presStyleCnt="4">
        <dgm:presLayoutVars>
          <dgm:bulletEnabled val="1"/>
        </dgm:presLayoutVars>
      </dgm:prSet>
      <dgm:spPr/>
    </dgm:pt>
    <dgm:pt modelId="{63C2F4F4-DE90-435E-9D29-ACA2A7D1184F}" type="pres">
      <dgm:prSet presAssocID="{EFA64EAE-B750-465E-8195-789991675F2A}" presName="FourConn_1-2" presStyleLbl="fgAccFollowNode1" presStyleIdx="0" presStyleCnt="3">
        <dgm:presLayoutVars>
          <dgm:bulletEnabled val="1"/>
        </dgm:presLayoutVars>
      </dgm:prSet>
      <dgm:spPr/>
    </dgm:pt>
    <dgm:pt modelId="{33E92D8A-9B97-4D0E-A18C-0F9F88B15682}" type="pres">
      <dgm:prSet presAssocID="{EFA64EAE-B750-465E-8195-789991675F2A}" presName="FourConn_2-3" presStyleLbl="fgAccFollowNode1" presStyleIdx="1" presStyleCnt="3">
        <dgm:presLayoutVars>
          <dgm:bulletEnabled val="1"/>
        </dgm:presLayoutVars>
      </dgm:prSet>
      <dgm:spPr/>
    </dgm:pt>
    <dgm:pt modelId="{1CBC1D87-3FE0-4ADD-AFB8-D4603056579D}" type="pres">
      <dgm:prSet presAssocID="{EFA64EAE-B750-465E-8195-789991675F2A}" presName="FourConn_3-4" presStyleLbl="fgAccFollowNode1" presStyleIdx="2" presStyleCnt="3">
        <dgm:presLayoutVars>
          <dgm:bulletEnabled val="1"/>
        </dgm:presLayoutVars>
      </dgm:prSet>
      <dgm:spPr/>
    </dgm:pt>
    <dgm:pt modelId="{8D23D9FC-3742-41CB-9710-CDF34A12D6FE}" type="pres">
      <dgm:prSet presAssocID="{EFA64EAE-B750-465E-8195-789991675F2A}" presName="FourNodes_1_text" presStyleLbl="node1" presStyleIdx="3" presStyleCnt="4">
        <dgm:presLayoutVars>
          <dgm:bulletEnabled val="1"/>
        </dgm:presLayoutVars>
      </dgm:prSet>
      <dgm:spPr/>
    </dgm:pt>
    <dgm:pt modelId="{657C0BA7-CB03-470D-9414-40FCB56376D9}" type="pres">
      <dgm:prSet presAssocID="{EFA64EAE-B750-465E-8195-789991675F2A}" presName="FourNodes_2_text" presStyleLbl="node1" presStyleIdx="3" presStyleCnt="4">
        <dgm:presLayoutVars>
          <dgm:bulletEnabled val="1"/>
        </dgm:presLayoutVars>
      </dgm:prSet>
      <dgm:spPr/>
    </dgm:pt>
    <dgm:pt modelId="{85955963-CD96-475B-9820-10D103D3C966}" type="pres">
      <dgm:prSet presAssocID="{EFA64EAE-B750-465E-8195-789991675F2A}" presName="FourNodes_3_text" presStyleLbl="node1" presStyleIdx="3" presStyleCnt="4">
        <dgm:presLayoutVars>
          <dgm:bulletEnabled val="1"/>
        </dgm:presLayoutVars>
      </dgm:prSet>
      <dgm:spPr/>
    </dgm:pt>
    <dgm:pt modelId="{976822B9-50A5-4243-8B29-1953699BE34E}" type="pres">
      <dgm:prSet presAssocID="{EFA64EAE-B750-465E-8195-789991675F2A}" presName="FourNodes_4_text" presStyleLbl="node1" presStyleIdx="3" presStyleCnt="4">
        <dgm:presLayoutVars>
          <dgm:bulletEnabled val="1"/>
        </dgm:presLayoutVars>
      </dgm:prSet>
      <dgm:spPr/>
    </dgm:pt>
  </dgm:ptLst>
  <dgm:cxnLst>
    <dgm:cxn modelId="{0A1B8E0E-CC21-45B5-A302-7DF7881395A7}" type="presOf" srcId="{52401860-8D60-4E10-9053-3F4CA6EFC85B}" destId="{657C0BA7-CB03-470D-9414-40FCB56376D9}" srcOrd="1" destOrd="0" presId="urn:microsoft.com/office/officeart/2005/8/layout/vProcess5"/>
    <dgm:cxn modelId="{68467D11-241E-4E61-82EB-9C9F73F50DD2}" srcId="{EFA64EAE-B750-465E-8195-789991675F2A}" destId="{52401860-8D60-4E10-9053-3F4CA6EFC85B}" srcOrd="1" destOrd="0" parTransId="{A231B5CB-35ED-41C6-8E79-FDF05B573D30}" sibTransId="{09ACDCAB-F9CB-40A6-B739-9F570C2013D4}"/>
    <dgm:cxn modelId="{21BABA19-866F-4168-927C-AA257E70599C}" type="presOf" srcId="{52401860-8D60-4E10-9053-3F4CA6EFC85B}" destId="{11F931F0-81AF-4120-9D03-A8D40353A232}" srcOrd="0" destOrd="0" presId="urn:microsoft.com/office/officeart/2005/8/layout/vProcess5"/>
    <dgm:cxn modelId="{3F95A92D-780A-4874-8927-F9BA472926CA}" srcId="{EFA64EAE-B750-465E-8195-789991675F2A}" destId="{11264565-28F8-47D3-8404-5CD3C92A2298}" srcOrd="3" destOrd="0" parTransId="{2D22AE0D-2195-4963-B9DF-734AC1D3BA00}" sibTransId="{3CBF3133-A057-4DF9-851D-76C9C02665A2}"/>
    <dgm:cxn modelId="{B6F6925F-107B-4720-BB62-42C770BB0406}" type="presOf" srcId="{11264565-28F8-47D3-8404-5CD3C92A2298}" destId="{976822B9-50A5-4243-8B29-1953699BE34E}" srcOrd="1" destOrd="0" presId="urn:microsoft.com/office/officeart/2005/8/layout/vProcess5"/>
    <dgm:cxn modelId="{05D34547-6CDD-410A-9682-B8598AFA4E2D}" type="presOf" srcId="{EFA64EAE-B750-465E-8195-789991675F2A}" destId="{BCBF7C1E-03E5-4DBE-900A-5D4C4667B723}" srcOrd="0" destOrd="0" presId="urn:microsoft.com/office/officeart/2005/8/layout/vProcess5"/>
    <dgm:cxn modelId="{58297650-4141-4B93-B617-FC6BF912F638}" type="presOf" srcId="{970CD151-7939-46EC-8EBA-35806C0CE2E2}" destId="{63C2F4F4-DE90-435E-9D29-ACA2A7D1184F}" srcOrd="0" destOrd="0" presId="urn:microsoft.com/office/officeart/2005/8/layout/vProcess5"/>
    <dgm:cxn modelId="{B27CE055-4A66-48B1-B43F-551EADF8C304}" type="presOf" srcId="{71675B64-5C94-4D7F-A41E-8C4AE59F230E}" destId="{D49434E3-5338-4253-BD1A-A8A8EDDBA8BF}" srcOrd="0" destOrd="0" presId="urn:microsoft.com/office/officeart/2005/8/layout/vProcess5"/>
    <dgm:cxn modelId="{001D0278-96AF-4494-8488-D5304240BC21}" type="presOf" srcId="{4082F734-77F8-4A02-81ED-97D22C1C04F0}" destId="{1CBC1D87-3FE0-4ADD-AFB8-D4603056579D}" srcOrd="0" destOrd="0" presId="urn:microsoft.com/office/officeart/2005/8/layout/vProcess5"/>
    <dgm:cxn modelId="{D8750E79-1921-41F3-9141-A824F5340F0F}" type="presOf" srcId="{58C471CF-4A6E-463A-ABF4-B663373AE1D6}" destId="{562C0F39-9057-4888-AFD0-D0E9B6C76713}" srcOrd="0" destOrd="0" presId="urn:microsoft.com/office/officeart/2005/8/layout/vProcess5"/>
    <dgm:cxn modelId="{627E3286-FE36-4823-B87F-0C468083DF6C}" srcId="{EFA64EAE-B750-465E-8195-789991675F2A}" destId="{58C471CF-4A6E-463A-ABF4-B663373AE1D6}" srcOrd="0" destOrd="0" parTransId="{45AADBD1-5432-411A-81DC-B8BDA579FB1C}" sibTransId="{970CD151-7939-46EC-8EBA-35806C0CE2E2}"/>
    <dgm:cxn modelId="{BBED89A1-0BF9-4E46-BEDD-FA6ECEB3CF99}" type="presOf" srcId="{11264565-28F8-47D3-8404-5CD3C92A2298}" destId="{4638A38F-99F4-40C1-BCD0-D24C0DADA3E1}" srcOrd="0" destOrd="0" presId="urn:microsoft.com/office/officeart/2005/8/layout/vProcess5"/>
    <dgm:cxn modelId="{C78891AC-493B-4E5D-AFCC-356A5F1D2066}" type="presOf" srcId="{71675B64-5C94-4D7F-A41E-8C4AE59F230E}" destId="{85955963-CD96-475B-9820-10D103D3C966}" srcOrd="1" destOrd="0" presId="urn:microsoft.com/office/officeart/2005/8/layout/vProcess5"/>
    <dgm:cxn modelId="{7DAE5CE1-7D0C-4F53-B8F0-E8FE17A9D3A2}" srcId="{EFA64EAE-B750-465E-8195-789991675F2A}" destId="{71675B64-5C94-4D7F-A41E-8C4AE59F230E}" srcOrd="2" destOrd="0" parTransId="{157214FD-1B48-4179-A5AC-431FBB3CCF5D}" sibTransId="{4082F734-77F8-4A02-81ED-97D22C1C04F0}"/>
    <dgm:cxn modelId="{945F46EB-A9EC-436D-8F77-DC861CAB8EDA}" type="presOf" srcId="{58C471CF-4A6E-463A-ABF4-B663373AE1D6}" destId="{8D23D9FC-3742-41CB-9710-CDF34A12D6FE}" srcOrd="1" destOrd="0" presId="urn:microsoft.com/office/officeart/2005/8/layout/vProcess5"/>
    <dgm:cxn modelId="{185C50F9-DE62-4AAF-B4B1-26711E89C49A}" type="presOf" srcId="{09ACDCAB-F9CB-40A6-B739-9F570C2013D4}" destId="{33E92D8A-9B97-4D0E-A18C-0F9F88B15682}" srcOrd="0" destOrd="0" presId="urn:microsoft.com/office/officeart/2005/8/layout/vProcess5"/>
    <dgm:cxn modelId="{FB304351-6C28-4D99-9537-5A3C922336BF}" type="presParOf" srcId="{BCBF7C1E-03E5-4DBE-900A-5D4C4667B723}" destId="{7949186E-B414-4D01-A241-B4A4A5342BCC}" srcOrd="0" destOrd="0" presId="urn:microsoft.com/office/officeart/2005/8/layout/vProcess5"/>
    <dgm:cxn modelId="{92E69013-3794-4E9E-855B-3FE4E4159C07}" type="presParOf" srcId="{BCBF7C1E-03E5-4DBE-900A-5D4C4667B723}" destId="{562C0F39-9057-4888-AFD0-D0E9B6C76713}" srcOrd="1" destOrd="0" presId="urn:microsoft.com/office/officeart/2005/8/layout/vProcess5"/>
    <dgm:cxn modelId="{F8F0202D-D72B-48D2-B53A-3F6EC21A5F07}" type="presParOf" srcId="{BCBF7C1E-03E5-4DBE-900A-5D4C4667B723}" destId="{11F931F0-81AF-4120-9D03-A8D40353A232}" srcOrd="2" destOrd="0" presId="urn:microsoft.com/office/officeart/2005/8/layout/vProcess5"/>
    <dgm:cxn modelId="{F03E588C-01B6-47DF-AD20-ADEB31CC9232}" type="presParOf" srcId="{BCBF7C1E-03E5-4DBE-900A-5D4C4667B723}" destId="{D49434E3-5338-4253-BD1A-A8A8EDDBA8BF}" srcOrd="3" destOrd="0" presId="urn:microsoft.com/office/officeart/2005/8/layout/vProcess5"/>
    <dgm:cxn modelId="{6617092E-3CEA-4E0A-87BE-B4097DE48087}" type="presParOf" srcId="{BCBF7C1E-03E5-4DBE-900A-5D4C4667B723}" destId="{4638A38F-99F4-40C1-BCD0-D24C0DADA3E1}" srcOrd="4" destOrd="0" presId="urn:microsoft.com/office/officeart/2005/8/layout/vProcess5"/>
    <dgm:cxn modelId="{CE48BB2A-BB79-49F2-A94D-69C7DE1A8281}" type="presParOf" srcId="{BCBF7C1E-03E5-4DBE-900A-5D4C4667B723}" destId="{63C2F4F4-DE90-435E-9D29-ACA2A7D1184F}" srcOrd="5" destOrd="0" presId="urn:microsoft.com/office/officeart/2005/8/layout/vProcess5"/>
    <dgm:cxn modelId="{575FE781-CA8A-4925-91E6-8C0BEC5C095E}" type="presParOf" srcId="{BCBF7C1E-03E5-4DBE-900A-5D4C4667B723}" destId="{33E92D8A-9B97-4D0E-A18C-0F9F88B15682}" srcOrd="6" destOrd="0" presId="urn:microsoft.com/office/officeart/2005/8/layout/vProcess5"/>
    <dgm:cxn modelId="{66F0011A-1593-480D-8423-90E7C3604C79}" type="presParOf" srcId="{BCBF7C1E-03E5-4DBE-900A-5D4C4667B723}" destId="{1CBC1D87-3FE0-4ADD-AFB8-D4603056579D}" srcOrd="7" destOrd="0" presId="urn:microsoft.com/office/officeart/2005/8/layout/vProcess5"/>
    <dgm:cxn modelId="{319F8C94-4EC4-404A-B457-B52E71E6D7EA}" type="presParOf" srcId="{BCBF7C1E-03E5-4DBE-900A-5D4C4667B723}" destId="{8D23D9FC-3742-41CB-9710-CDF34A12D6FE}" srcOrd="8" destOrd="0" presId="urn:microsoft.com/office/officeart/2005/8/layout/vProcess5"/>
    <dgm:cxn modelId="{1F13C689-7B40-4D71-8DCA-13020687EDC8}" type="presParOf" srcId="{BCBF7C1E-03E5-4DBE-900A-5D4C4667B723}" destId="{657C0BA7-CB03-470D-9414-40FCB56376D9}" srcOrd="9" destOrd="0" presId="urn:microsoft.com/office/officeart/2005/8/layout/vProcess5"/>
    <dgm:cxn modelId="{F97AE43E-A411-4101-99E8-6A5DFCE4C540}" type="presParOf" srcId="{BCBF7C1E-03E5-4DBE-900A-5D4C4667B723}" destId="{85955963-CD96-475B-9820-10D103D3C966}" srcOrd="10" destOrd="0" presId="urn:microsoft.com/office/officeart/2005/8/layout/vProcess5"/>
    <dgm:cxn modelId="{0E19CA3C-8E41-4700-95B2-5E5C87367D77}" type="presParOf" srcId="{BCBF7C1E-03E5-4DBE-900A-5D4C4667B723}" destId="{976822B9-50A5-4243-8B29-1953699BE34E}"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FA64EAE-B750-465E-8195-789991675F2A}" type="doc">
      <dgm:prSet loTypeId="urn:microsoft.com/office/officeart/2005/8/layout/vProcess5" loCatId="process" qsTypeId="urn:microsoft.com/office/officeart/2005/8/quickstyle/simple1" qsCatId="simple" csTypeId="urn:microsoft.com/office/officeart/2005/8/colors/accent1_5" csCatId="accent1" phldr="1"/>
      <dgm:spPr/>
      <dgm:t>
        <a:bodyPr/>
        <a:lstStyle/>
        <a:p>
          <a:endParaRPr lang="pt-PT"/>
        </a:p>
      </dgm:t>
    </dgm:pt>
    <dgm:pt modelId="{58C471CF-4A6E-463A-ABF4-B663373AE1D6}">
      <dgm:prSet phldrT="[Texto]"/>
      <dgm:spPr/>
      <dgm:t>
        <a:bodyPr/>
        <a:lstStyle/>
        <a:p>
          <a:r>
            <a:rPr lang="en-US" b="1" noProof="0" dirty="0"/>
            <a:t>Scope and objective</a:t>
          </a:r>
        </a:p>
      </dgm:t>
    </dgm:pt>
    <dgm:pt modelId="{45AADBD1-5432-411A-81DC-B8BDA579FB1C}" type="parTrans" cxnId="{627E3286-FE36-4823-B87F-0C468083DF6C}">
      <dgm:prSet/>
      <dgm:spPr/>
      <dgm:t>
        <a:bodyPr/>
        <a:lstStyle/>
        <a:p>
          <a:endParaRPr lang="en-US" noProof="0"/>
        </a:p>
      </dgm:t>
    </dgm:pt>
    <dgm:pt modelId="{970CD151-7939-46EC-8EBA-35806C0CE2E2}" type="sibTrans" cxnId="{627E3286-FE36-4823-B87F-0C468083DF6C}">
      <dgm:prSet>
        <dgm:style>
          <a:lnRef idx="0">
            <a:schemeClr val="accent2"/>
          </a:lnRef>
          <a:fillRef idx="3">
            <a:schemeClr val="accent2"/>
          </a:fillRef>
          <a:effectRef idx="3">
            <a:schemeClr val="accent2"/>
          </a:effectRef>
          <a:fontRef idx="minor">
            <a:schemeClr val="lt1"/>
          </a:fontRef>
        </dgm:style>
      </dgm:prSet>
      <dgm:spPr/>
      <dgm:t>
        <a:bodyPr/>
        <a:lstStyle/>
        <a:p>
          <a:endParaRPr lang="en-US" noProof="0"/>
        </a:p>
      </dgm:t>
    </dgm:pt>
    <dgm:pt modelId="{52401860-8D60-4E10-9053-3F4CA6EFC85B}">
      <dgm:prSet phldrT="[Texto]"/>
      <dgm:spPr/>
      <dgm:t>
        <a:bodyPr/>
        <a:lstStyle/>
        <a:p>
          <a:r>
            <a:rPr lang="en-US" b="1" noProof="0" dirty="0"/>
            <a:t>Domains</a:t>
          </a:r>
        </a:p>
      </dgm:t>
    </dgm:pt>
    <dgm:pt modelId="{A231B5CB-35ED-41C6-8E79-FDF05B573D30}" type="parTrans" cxnId="{68467D11-241E-4E61-82EB-9C9F73F50DD2}">
      <dgm:prSet/>
      <dgm:spPr/>
      <dgm:t>
        <a:bodyPr/>
        <a:lstStyle/>
        <a:p>
          <a:endParaRPr lang="en-US" noProof="0"/>
        </a:p>
      </dgm:t>
    </dgm:pt>
    <dgm:pt modelId="{09ACDCAB-F9CB-40A6-B739-9F570C2013D4}" type="sibTrans" cxnId="{68467D11-241E-4E61-82EB-9C9F73F50DD2}">
      <dgm:prSet>
        <dgm:style>
          <a:lnRef idx="0">
            <a:schemeClr val="accent2"/>
          </a:lnRef>
          <a:fillRef idx="3">
            <a:schemeClr val="accent2"/>
          </a:fillRef>
          <a:effectRef idx="3">
            <a:schemeClr val="accent2"/>
          </a:effectRef>
          <a:fontRef idx="minor">
            <a:schemeClr val="lt1"/>
          </a:fontRef>
        </dgm:style>
      </dgm:prSet>
      <dgm:spPr/>
      <dgm:t>
        <a:bodyPr/>
        <a:lstStyle/>
        <a:p>
          <a:endParaRPr lang="en-US" noProof="0"/>
        </a:p>
      </dgm:t>
    </dgm:pt>
    <dgm:pt modelId="{71675B64-5C94-4D7F-A41E-8C4AE59F230E}">
      <dgm:prSet phldrT="[Texto]"/>
      <dgm:spPr/>
      <dgm:t>
        <a:bodyPr/>
        <a:lstStyle/>
        <a:p>
          <a:r>
            <a:rPr lang="en-US" b="1" noProof="0" dirty="0"/>
            <a:t>Areas</a:t>
          </a:r>
        </a:p>
      </dgm:t>
    </dgm:pt>
    <dgm:pt modelId="{157214FD-1B48-4179-A5AC-431FBB3CCF5D}" type="parTrans" cxnId="{7DAE5CE1-7D0C-4F53-B8F0-E8FE17A9D3A2}">
      <dgm:prSet/>
      <dgm:spPr/>
      <dgm:t>
        <a:bodyPr/>
        <a:lstStyle/>
        <a:p>
          <a:endParaRPr lang="en-US" noProof="0"/>
        </a:p>
      </dgm:t>
    </dgm:pt>
    <dgm:pt modelId="{4082F734-77F8-4A02-81ED-97D22C1C04F0}" type="sibTrans" cxnId="{7DAE5CE1-7D0C-4F53-B8F0-E8FE17A9D3A2}">
      <dgm:prSet>
        <dgm:style>
          <a:lnRef idx="0">
            <a:schemeClr val="accent2"/>
          </a:lnRef>
          <a:fillRef idx="3">
            <a:schemeClr val="accent2"/>
          </a:fillRef>
          <a:effectRef idx="3">
            <a:schemeClr val="accent2"/>
          </a:effectRef>
          <a:fontRef idx="minor">
            <a:schemeClr val="lt1"/>
          </a:fontRef>
        </dgm:style>
      </dgm:prSet>
      <dgm:spPr/>
      <dgm:t>
        <a:bodyPr/>
        <a:lstStyle/>
        <a:p>
          <a:endParaRPr lang="en-US" noProof="0"/>
        </a:p>
      </dgm:t>
    </dgm:pt>
    <dgm:pt modelId="{11264565-28F8-47D3-8404-5CD3C92A2298}">
      <dgm:prSet phldrT="[Texto]"/>
      <dgm:spPr/>
      <dgm:t>
        <a:bodyPr/>
        <a:lstStyle/>
        <a:p>
          <a:r>
            <a:rPr lang="en-US" b="1" noProof="0" dirty="0"/>
            <a:t>Issues</a:t>
          </a:r>
        </a:p>
      </dgm:t>
    </dgm:pt>
    <dgm:pt modelId="{3CBF3133-A057-4DF9-851D-76C9C02665A2}" type="sibTrans" cxnId="{3F95A92D-780A-4874-8927-F9BA472926CA}">
      <dgm:prSet>
        <dgm:style>
          <a:lnRef idx="0">
            <a:schemeClr val="accent2"/>
          </a:lnRef>
          <a:fillRef idx="3">
            <a:schemeClr val="accent2"/>
          </a:fillRef>
          <a:effectRef idx="3">
            <a:schemeClr val="accent2"/>
          </a:effectRef>
          <a:fontRef idx="minor">
            <a:schemeClr val="lt1"/>
          </a:fontRef>
        </dgm:style>
      </dgm:prSet>
      <dgm:spPr/>
      <dgm:t>
        <a:bodyPr/>
        <a:lstStyle/>
        <a:p>
          <a:endParaRPr lang="en-US" noProof="0"/>
        </a:p>
      </dgm:t>
    </dgm:pt>
    <dgm:pt modelId="{2D22AE0D-2195-4963-B9DF-734AC1D3BA00}" type="parTrans" cxnId="{3F95A92D-780A-4874-8927-F9BA472926CA}">
      <dgm:prSet/>
      <dgm:spPr/>
      <dgm:t>
        <a:bodyPr/>
        <a:lstStyle/>
        <a:p>
          <a:endParaRPr lang="en-US" noProof="0"/>
        </a:p>
      </dgm:t>
    </dgm:pt>
    <dgm:pt modelId="{BCBF7C1E-03E5-4DBE-900A-5D4C4667B723}" type="pres">
      <dgm:prSet presAssocID="{EFA64EAE-B750-465E-8195-789991675F2A}" presName="outerComposite" presStyleCnt="0">
        <dgm:presLayoutVars>
          <dgm:chMax val="5"/>
          <dgm:dir/>
          <dgm:resizeHandles val="exact"/>
        </dgm:presLayoutVars>
      </dgm:prSet>
      <dgm:spPr/>
    </dgm:pt>
    <dgm:pt modelId="{7949186E-B414-4D01-A241-B4A4A5342BCC}" type="pres">
      <dgm:prSet presAssocID="{EFA64EAE-B750-465E-8195-789991675F2A}" presName="dummyMaxCanvas" presStyleCnt="0">
        <dgm:presLayoutVars/>
      </dgm:prSet>
      <dgm:spPr/>
    </dgm:pt>
    <dgm:pt modelId="{562C0F39-9057-4888-AFD0-D0E9B6C76713}" type="pres">
      <dgm:prSet presAssocID="{EFA64EAE-B750-465E-8195-789991675F2A}" presName="FourNodes_1" presStyleLbl="node1" presStyleIdx="0" presStyleCnt="4">
        <dgm:presLayoutVars>
          <dgm:bulletEnabled val="1"/>
        </dgm:presLayoutVars>
      </dgm:prSet>
      <dgm:spPr/>
    </dgm:pt>
    <dgm:pt modelId="{11F931F0-81AF-4120-9D03-A8D40353A232}" type="pres">
      <dgm:prSet presAssocID="{EFA64EAE-B750-465E-8195-789991675F2A}" presName="FourNodes_2" presStyleLbl="node1" presStyleIdx="1" presStyleCnt="4">
        <dgm:presLayoutVars>
          <dgm:bulletEnabled val="1"/>
        </dgm:presLayoutVars>
      </dgm:prSet>
      <dgm:spPr/>
    </dgm:pt>
    <dgm:pt modelId="{D49434E3-5338-4253-BD1A-A8A8EDDBA8BF}" type="pres">
      <dgm:prSet presAssocID="{EFA64EAE-B750-465E-8195-789991675F2A}" presName="FourNodes_3" presStyleLbl="node1" presStyleIdx="2" presStyleCnt="4">
        <dgm:presLayoutVars>
          <dgm:bulletEnabled val="1"/>
        </dgm:presLayoutVars>
      </dgm:prSet>
      <dgm:spPr/>
    </dgm:pt>
    <dgm:pt modelId="{4638A38F-99F4-40C1-BCD0-D24C0DADA3E1}" type="pres">
      <dgm:prSet presAssocID="{EFA64EAE-B750-465E-8195-789991675F2A}" presName="FourNodes_4" presStyleLbl="node1" presStyleIdx="3" presStyleCnt="4">
        <dgm:presLayoutVars>
          <dgm:bulletEnabled val="1"/>
        </dgm:presLayoutVars>
      </dgm:prSet>
      <dgm:spPr/>
    </dgm:pt>
    <dgm:pt modelId="{63C2F4F4-DE90-435E-9D29-ACA2A7D1184F}" type="pres">
      <dgm:prSet presAssocID="{EFA64EAE-B750-465E-8195-789991675F2A}" presName="FourConn_1-2" presStyleLbl="fgAccFollowNode1" presStyleIdx="0" presStyleCnt="3">
        <dgm:presLayoutVars>
          <dgm:bulletEnabled val="1"/>
        </dgm:presLayoutVars>
      </dgm:prSet>
      <dgm:spPr/>
    </dgm:pt>
    <dgm:pt modelId="{33E92D8A-9B97-4D0E-A18C-0F9F88B15682}" type="pres">
      <dgm:prSet presAssocID="{EFA64EAE-B750-465E-8195-789991675F2A}" presName="FourConn_2-3" presStyleLbl="fgAccFollowNode1" presStyleIdx="1" presStyleCnt="3">
        <dgm:presLayoutVars>
          <dgm:bulletEnabled val="1"/>
        </dgm:presLayoutVars>
      </dgm:prSet>
      <dgm:spPr/>
    </dgm:pt>
    <dgm:pt modelId="{1CBC1D87-3FE0-4ADD-AFB8-D4603056579D}" type="pres">
      <dgm:prSet presAssocID="{EFA64EAE-B750-465E-8195-789991675F2A}" presName="FourConn_3-4" presStyleLbl="fgAccFollowNode1" presStyleIdx="2" presStyleCnt="3">
        <dgm:presLayoutVars>
          <dgm:bulletEnabled val="1"/>
        </dgm:presLayoutVars>
      </dgm:prSet>
      <dgm:spPr/>
    </dgm:pt>
    <dgm:pt modelId="{8D23D9FC-3742-41CB-9710-CDF34A12D6FE}" type="pres">
      <dgm:prSet presAssocID="{EFA64EAE-B750-465E-8195-789991675F2A}" presName="FourNodes_1_text" presStyleLbl="node1" presStyleIdx="3" presStyleCnt="4">
        <dgm:presLayoutVars>
          <dgm:bulletEnabled val="1"/>
        </dgm:presLayoutVars>
      </dgm:prSet>
      <dgm:spPr/>
    </dgm:pt>
    <dgm:pt modelId="{657C0BA7-CB03-470D-9414-40FCB56376D9}" type="pres">
      <dgm:prSet presAssocID="{EFA64EAE-B750-465E-8195-789991675F2A}" presName="FourNodes_2_text" presStyleLbl="node1" presStyleIdx="3" presStyleCnt="4">
        <dgm:presLayoutVars>
          <dgm:bulletEnabled val="1"/>
        </dgm:presLayoutVars>
      </dgm:prSet>
      <dgm:spPr/>
    </dgm:pt>
    <dgm:pt modelId="{85955963-CD96-475B-9820-10D103D3C966}" type="pres">
      <dgm:prSet presAssocID="{EFA64EAE-B750-465E-8195-789991675F2A}" presName="FourNodes_3_text" presStyleLbl="node1" presStyleIdx="3" presStyleCnt="4">
        <dgm:presLayoutVars>
          <dgm:bulletEnabled val="1"/>
        </dgm:presLayoutVars>
      </dgm:prSet>
      <dgm:spPr/>
    </dgm:pt>
    <dgm:pt modelId="{976822B9-50A5-4243-8B29-1953699BE34E}" type="pres">
      <dgm:prSet presAssocID="{EFA64EAE-B750-465E-8195-789991675F2A}" presName="FourNodes_4_text" presStyleLbl="node1" presStyleIdx="3" presStyleCnt="4">
        <dgm:presLayoutVars>
          <dgm:bulletEnabled val="1"/>
        </dgm:presLayoutVars>
      </dgm:prSet>
      <dgm:spPr/>
    </dgm:pt>
  </dgm:ptLst>
  <dgm:cxnLst>
    <dgm:cxn modelId="{0A1B8E0E-CC21-45B5-A302-7DF7881395A7}" type="presOf" srcId="{52401860-8D60-4E10-9053-3F4CA6EFC85B}" destId="{657C0BA7-CB03-470D-9414-40FCB56376D9}" srcOrd="1" destOrd="0" presId="urn:microsoft.com/office/officeart/2005/8/layout/vProcess5"/>
    <dgm:cxn modelId="{68467D11-241E-4E61-82EB-9C9F73F50DD2}" srcId="{EFA64EAE-B750-465E-8195-789991675F2A}" destId="{52401860-8D60-4E10-9053-3F4CA6EFC85B}" srcOrd="1" destOrd="0" parTransId="{A231B5CB-35ED-41C6-8E79-FDF05B573D30}" sibTransId="{09ACDCAB-F9CB-40A6-B739-9F570C2013D4}"/>
    <dgm:cxn modelId="{21BABA19-866F-4168-927C-AA257E70599C}" type="presOf" srcId="{52401860-8D60-4E10-9053-3F4CA6EFC85B}" destId="{11F931F0-81AF-4120-9D03-A8D40353A232}" srcOrd="0" destOrd="0" presId="urn:microsoft.com/office/officeart/2005/8/layout/vProcess5"/>
    <dgm:cxn modelId="{3F95A92D-780A-4874-8927-F9BA472926CA}" srcId="{EFA64EAE-B750-465E-8195-789991675F2A}" destId="{11264565-28F8-47D3-8404-5CD3C92A2298}" srcOrd="3" destOrd="0" parTransId="{2D22AE0D-2195-4963-B9DF-734AC1D3BA00}" sibTransId="{3CBF3133-A057-4DF9-851D-76C9C02665A2}"/>
    <dgm:cxn modelId="{B6F6925F-107B-4720-BB62-42C770BB0406}" type="presOf" srcId="{11264565-28F8-47D3-8404-5CD3C92A2298}" destId="{976822B9-50A5-4243-8B29-1953699BE34E}" srcOrd="1" destOrd="0" presId="urn:microsoft.com/office/officeart/2005/8/layout/vProcess5"/>
    <dgm:cxn modelId="{05D34547-6CDD-410A-9682-B8598AFA4E2D}" type="presOf" srcId="{EFA64EAE-B750-465E-8195-789991675F2A}" destId="{BCBF7C1E-03E5-4DBE-900A-5D4C4667B723}" srcOrd="0" destOrd="0" presId="urn:microsoft.com/office/officeart/2005/8/layout/vProcess5"/>
    <dgm:cxn modelId="{58297650-4141-4B93-B617-FC6BF912F638}" type="presOf" srcId="{970CD151-7939-46EC-8EBA-35806C0CE2E2}" destId="{63C2F4F4-DE90-435E-9D29-ACA2A7D1184F}" srcOrd="0" destOrd="0" presId="urn:microsoft.com/office/officeart/2005/8/layout/vProcess5"/>
    <dgm:cxn modelId="{B27CE055-4A66-48B1-B43F-551EADF8C304}" type="presOf" srcId="{71675B64-5C94-4D7F-A41E-8C4AE59F230E}" destId="{D49434E3-5338-4253-BD1A-A8A8EDDBA8BF}" srcOrd="0" destOrd="0" presId="urn:microsoft.com/office/officeart/2005/8/layout/vProcess5"/>
    <dgm:cxn modelId="{001D0278-96AF-4494-8488-D5304240BC21}" type="presOf" srcId="{4082F734-77F8-4A02-81ED-97D22C1C04F0}" destId="{1CBC1D87-3FE0-4ADD-AFB8-D4603056579D}" srcOrd="0" destOrd="0" presId="urn:microsoft.com/office/officeart/2005/8/layout/vProcess5"/>
    <dgm:cxn modelId="{D8750E79-1921-41F3-9141-A824F5340F0F}" type="presOf" srcId="{58C471CF-4A6E-463A-ABF4-B663373AE1D6}" destId="{562C0F39-9057-4888-AFD0-D0E9B6C76713}" srcOrd="0" destOrd="0" presId="urn:microsoft.com/office/officeart/2005/8/layout/vProcess5"/>
    <dgm:cxn modelId="{627E3286-FE36-4823-B87F-0C468083DF6C}" srcId="{EFA64EAE-B750-465E-8195-789991675F2A}" destId="{58C471CF-4A6E-463A-ABF4-B663373AE1D6}" srcOrd="0" destOrd="0" parTransId="{45AADBD1-5432-411A-81DC-B8BDA579FB1C}" sibTransId="{970CD151-7939-46EC-8EBA-35806C0CE2E2}"/>
    <dgm:cxn modelId="{BBED89A1-0BF9-4E46-BEDD-FA6ECEB3CF99}" type="presOf" srcId="{11264565-28F8-47D3-8404-5CD3C92A2298}" destId="{4638A38F-99F4-40C1-BCD0-D24C0DADA3E1}" srcOrd="0" destOrd="0" presId="urn:microsoft.com/office/officeart/2005/8/layout/vProcess5"/>
    <dgm:cxn modelId="{C78891AC-493B-4E5D-AFCC-356A5F1D2066}" type="presOf" srcId="{71675B64-5C94-4D7F-A41E-8C4AE59F230E}" destId="{85955963-CD96-475B-9820-10D103D3C966}" srcOrd="1" destOrd="0" presId="urn:microsoft.com/office/officeart/2005/8/layout/vProcess5"/>
    <dgm:cxn modelId="{7DAE5CE1-7D0C-4F53-B8F0-E8FE17A9D3A2}" srcId="{EFA64EAE-B750-465E-8195-789991675F2A}" destId="{71675B64-5C94-4D7F-A41E-8C4AE59F230E}" srcOrd="2" destOrd="0" parTransId="{157214FD-1B48-4179-A5AC-431FBB3CCF5D}" sibTransId="{4082F734-77F8-4A02-81ED-97D22C1C04F0}"/>
    <dgm:cxn modelId="{945F46EB-A9EC-436D-8F77-DC861CAB8EDA}" type="presOf" srcId="{58C471CF-4A6E-463A-ABF4-B663373AE1D6}" destId="{8D23D9FC-3742-41CB-9710-CDF34A12D6FE}" srcOrd="1" destOrd="0" presId="urn:microsoft.com/office/officeart/2005/8/layout/vProcess5"/>
    <dgm:cxn modelId="{185C50F9-DE62-4AAF-B4B1-26711E89C49A}" type="presOf" srcId="{09ACDCAB-F9CB-40A6-B739-9F570C2013D4}" destId="{33E92D8A-9B97-4D0E-A18C-0F9F88B15682}" srcOrd="0" destOrd="0" presId="urn:microsoft.com/office/officeart/2005/8/layout/vProcess5"/>
    <dgm:cxn modelId="{FB304351-6C28-4D99-9537-5A3C922336BF}" type="presParOf" srcId="{BCBF7C1E-03E5-4DBE-900A-5D4C4667B723}" destId="{7949186E-B414-4D01-A241-B4A4A5342BCC}" srcOrd="0" destOrd="0" presId="urn:microsoft.com/office/officeart/2005/8/layout/vProcess5"/>
    <dgm:cxn modelId="{92E69013-3794-4E9E-855B-3FE4E4159C07}" type="presParOf" srcId="{BCBF7C1E-03E5-4DBE-900A-5D4C4667B723}" destId="{562C0F39-9057-4888-AFD0-D0E9B6C76713}" srcOrd="1" destOrd="0" presId="urn:microsoft.com/office/officeart/2005/8/layout/vProcess5"/>
    <dgm:cxn modelId="{F8F0202D-D72B-48D2-B53A-3F6EC21A5F07}" type="presParOf" srcId="{BCBF7C1E-03E5-4DBE-900A-5D4C4667B723}" destId="{11F931F0-81AF-4120-9D03-A8D40353A232}" srcOrd="2" destOrd="0" presId="urn:microsoft.com/office/officeart/2005/8/layout/vProcess5"/>
    <dgm:cxn modelId="{F03E588C-01B6-47DF-AD20-ADEB31CC9232}" type="presParOf" srcId="{BCBF7C1E-03E5-4DBE-900A-5D4C4667B723}" destId="{D49434E3-5338-4253-BD1A-A8A8EDDBA8BF}" srcOrd="3" destOrd="0" presId="urn:microsoft.com/office/officeart/2005/8/layout/vProcess5"/>
    <dgm:cxn modelId="{6617092E-3CEA-4E0A-87BE-B4097DE48087}" type="presParOf" srcId="{BCBF7C1E-03E5-4DBE-900A-5D4C4667B723}" destId="{4638A38F-99F4-40C1-BCD0-D24C0DADA3E1}" srcOrd="4" destOrd="0" presId="urn:microsoft.com/office/officeart/2005/8/layout/vProcess5"/>
    <dgm:cxn modelId="{CE48BB2A-BB79-49F2-A94D-69C7DE1A8281}" type="presParOf" srcId="{BCBF7C1E-03E5-4DBE-900A-5D4C4667B723}" destId="{63C2F4F4-DE90-435E-9D29-ACA2A7D1184F}" srcOrd="5" destOrd="0" presId="urn:microsoft.com/office/officeart/2005/8/layout/vProcess5"/>
    <dgm:cxn modelId="{575FE781-CA8A-4925-91E6-8C0BEC5C095E}" type="presParOf" srcId="{BCBF7C1E-03E5-4DBE-900A-5D4C4667B723}" destId="{33E92D8A-9B97-4D0E-A18C-0F9F88B15682}" srcOrd="6" destOrd="0" presId="urn:microsoft.com/office/officeart/2005/8/layout/vProcess5"/>
    <dgm:cxn modelId="{66F0011A-1593-480D-8423-90E7C3604C79}" type="presParOf" srcId="{BCBF7C1E-03E5-4DBE-900A-5D4C4667B723}" destId="{1CBC1D87-3FE0-4ADD-AFB8-D4603056579D}" srcOrd="7" destOrd="0" presId="urn:microsoft.com/office/officeart/2005/8/layout/vProcess5"/>
    <dgm:cxn modelId="{319F8C94-4EC4-404A-B457-B52E71E6D7EA}" type="presParOf" srcId="{BCBF7C1E-03E5-4DBE-900A-5D4C4667B723}" destId="{8D23D9FC-3742-41CB-9710-CDF34A12D6FE}" srcOrd="8" destOrd="0" presId="urn:microsoft.com/office/officeart/2005/8/layout/vProcess5"/>
    <dgm:cxn modelId="{1F13C689-7B40-4D71-8DCA-13020687EDC8}" type="presParOf" srcId="{BCBF7C1E-03E5-4DBE-900A-5D4C4667B723}" destId="{657C0BA7-CB03-470D-9414-40FCB56376D9}" srcOrd="9" destOrd="0" presId="urn:microsoft.com/office/officeart/2005/8/layout/vProcess5"/>
    <dgm:cxn modelId="{F97AE43E-A411-4101-99E8-6A5DFCE4C540}" type="presParOf" srcId="{BCBF7C1E-03E5-4DBE-900A-5D4C4667B723}" destId="{85955963-CD96-475B-9820-10D103D3C966}" srcOrd="10" destOrd="0" presId="urn:microsoft.com/office/officeart/2005/8/layout/vProcess5"/>
    <dgm:cxn modelId="{0E19CA3C-8E41-4700-95B2-5E5C87367D77}" type="presParOf" srcId="{BCBF7C1E-03E5-4DBE-900A-5D4C4667B723}" destId="{976822B9-50A5-4243-8B29-1953699BE34E}"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0C98F-8F3E-44ED-8496-7524E57DFE6D}">
      <dsp:nvSpPr>
        <dsp:cNvPr id="0" name=""/>
        <dsp:cNvSpPr/>
      </dsp:nvSpPr>
      <dsp:spPr>
        <a:xfrm>
          <a:off x="974516" y="-5010"/>
          <a:ext cx="4171460" cy="4171460"/>
        </a:xfrm>
        <a:prstGeom prst="circularArrow">
          <a:avLst>
            <a:gd name="adj1" fmla="val 5274"/>
            <a:gd name="adj2" fmla="val 312630"/>
            <a:gd name="adj3" fmla="val 14263592"/>
            <a:gd name="adj4" fmla="val 17106298"/>
            <a:gd name="adj5" fmla="val 5477"/>
          </a:avLst>
        </a:prstGeom>
        <a:solidFill>
          <a:schemeClr val="accent1">
            <a:tint val="55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81634083-E6C8-4006-9305-AA3B94B06D6F}">
      <dsp:nvSpPr>
        <dsp:cNvPr id="0" name=""/>
        <dsp:cNvSpPr/>
      </dsp:nvSpPr>
      <dsp:spPr>
        <a:xfrm>
          <a:off x="2283230" y="632"/>
          <a:ext cx="1554031" cy="777015"/>
        </a:xfrm>
        <a:prstGeom prst="roundRect">
          <a:avLst/>
        </a:prstGeom>
        <a:gradFill rotWithShape="0">
          <a:gsLst>
            <a:gs pos="0">
              <a:schemeClr val="accent1">
                <a:shade val="50000"/>
                <a:hueOff val="0"/>
                <a:satOff val="0"/>
                <a:lumOff val="0"/>
                <a:alphaOff val="0"/>
                <a:satMod val="103000"/>
                <a:lumMod val="102000"/>
                <a:tint val="94000"/>
              </a:schemeClr>
            </a:gs>
            <a:gs pos="50000">
              <a:schemeClr val="accent1">
                <a:shade val="50000"/>
                <a:hueOff val="0"/>
                <a:satOff val="0"/>
                <a:lumOff val="0"/>
                <a:alphaOff val="0"/>
                <a:satMod val="110000"/>
                <a:lumMod val="100000"/>
                <a:shade val="100000"/>
              </a:schemeClr>
            </a:gs>
            <a:gs pos="100000">
              <a:schemeClr val="accent1">
                <a:shade val="50000"/>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A unique software solution, used and shared by all</a:t>
          </a:r>
          <a:endParaRPr lang="pt-PT" sz="1200" kern="1200" dirty="0"/>
        </a:p>
      </dsp:txBody>
      <dsp:txXfrm>
        <a:off x="2321161" y="38563"/>
        <a:ext cx="1478169" cy="701153"/>
      </dsp:txXfrm>
    </dsp:sp>
    <dsp:sp modelId="{1C46AE4E-B61A-41B0-A2D9-2A775A9B5F10}">
      <dsp:nvSpPr>
        <dsp:cNvPr id="0" name=""/>
        <dsp:cNvSpPr/>
      </dsp:nvSpPr>
      <dsp:spPr>
        <a:xfrm>
          <a:off x="3748784" y="846770"/>
          <a:ext cx="1554031" cy="777015"/>
        </a:xfrm>
        <a:prstGeom prst="roundRect">
          <a:avLst/>
        </a:prstGeom>
        <a:gradFill rotWithShape="0">
          <a:gsLst>
            <a:gs pos="0">
              <a:schemeClr val="accent1">
                <a:shade val="50000"/>
                <a:hueOff val="111419"/>
                <a:satOff val="2985"/>
                <a:lumOff val="13151"/>
                <a:alphaOff val="0"/>
                <a:satMod val="103000"/>
                <a:lumMod val="102000"/>
                <a:tint val="94000"/>
              </a:schemeClr>
            </a:gs>
            <a:gs pos="50000">
              <a:schemeClr val="accent1">
                <a:shade val="50000"/>
                <a:hueOff val="111419"/>
                <a:satOff val="2985"/>
                <a:lumOff val="13151"/>
                <a:alphaOff val="0"/>
                <a:satMod val="110000"/>
                <a:lumMod val="100000"/>
                <a:shade val="100000"/>
              </a:schemeClr>
            </a:gs>
            <a:gs pos="100000">
              <a:schemeClr val="accent1">
                <a:shade val="50000"/>
                <a:hueOff val="111419"/>
                <a:satOff val="2985"/>
                <a:lumOff val="1315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noProof="0" dirty="0"/>
            <a:t>Maintenance of core functionalities and behaviours</a:t>
          </a:r>
        </a:p>
      </dsp:txBody>
      <dsp:txXfrm>
        <a:off x="3786715" y="884701"/>
        <a:ext cx="1478169" cy="701153"/>
      </dsp:txXfrm>
    </dsp:sp>
    <dsp:sp modelId="{FF5DE908-91FC-4418-AADE-2E5284AF9B1B}">
      <dsp:nvSpPr>
        <dsp:cNvPr id="0" name=""/>
        <dsp:cNvSpPr/>
      </dsp:nvSpPr>
      <dsp:spPr>
        <a:xfrm>
          <a:off x="3748784" y="2539046"/>
          <a:ext cx="1554031" cy="777015"/>
        </a:xfrm>
        <a:prstGeom prst="roundRect">
          <a:avLst/>
        </a:prstGeom>
        <a:gradFill rotWithShape="0">
          <a:gsLst>
            <a:gs pos="0">
              <a:schemeClr val="accent1">
                <a:shade val="50000"/>
                <a:hueOff val="222839"/>
                <a:satOff val="5970"/>
                <a:lumOff val="26302"/>
                <a:alphaOff val="0"/>
                <a:satMod val="103000"/>
                <a:lumMod val="102000"/>
                <a:tint val="94000"/>
              </a:schemeClr>
            </a:gs>
            <a:gs pos="50000">
              <a:schemeClr val="accent1">
                <a:shade val="50000"/>
                <a:hueOff val="222839"/>
                <a:satOff val="5970"/>
                <a:lumOff val="26302"/>
                <a:alphaOff val="0"/>
                <a:satMod val="110000"/>
                <a:lumMod val="100000"/>
                <a:shade val="100000"/>
              </a:schemeClr>
            </a:gs>
            <a:gs pos="100000">
              <a:schemeClr val="accent1">
                <a:shade val="50000"/>
                <a:hueOff val="222839"/>
                <a:satOff val="5970"/>
                <a:lumOff val="2630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solidFill>
                <a:schemeClr val="tx1"/>
              </a:solidFill>
            </a:rPr>
            <a:t>Common base parameterization and update</a:t>
          </a:r>
          <a:endParaRPr lang="pt-PT" sz="1200" kern="1200" dirty="0">
            <a:solidFill>
              <a:schemeClr val="tx1"/>
            </a:solidFill>
          </a:endParaRPr>
        </a:p>
      </dsp:txBody>
      <dsp:txXfrm>
        <a:off x="3786715" y="2576977"/>
        <a:ext cx="1478169" cy="701153"/>
      </dsp:txXfrm>
    </dsp:sp>
    <dsp:sp modelId="{90E32547-F3F5-4501-B74B-E25FBA50332B}">
      <dsp:nvSpPr>
        <dsp:cNvPr id="0" name=""/>
        <dsp:cNvSpPr/>
      </dsp:nvSpPr>
      <dsp:spPr>
        <a:xfrm>
          <a:off x="2283230" y="3385184"/>
          <a:ext cx="1554031" cy="777015"/>
        </a:xfrm>
        <a:prstGeom prst="roundRect">
          <a:avLst/>
        </a:prstGeom>
        <a:gradFill rotWithShape="0">
          <a:gsLst>
            <a:gs pos="0">
              <a:schemeClr val="accent1">
                <a:shade val="50000"/>
                <a:hueOff val="334258"/>
                <a:satOff val="8955"/>
                <a:lumOff val="39453"/>
                <a:alphaOff val="0"/>
                <a:satMod val="103000"/>
                <a:lumMod val="102000"/>
                <a:tint val="94000"/>
              </a:schemeClr>
            </a:gs>
            <a:gs pos="50000">
              <a:schemeClr val="accent1">
                <a:shade val="50000"/>
                <a:hueOff val="334258"/>
                <a:satOff val="8955"/>
                <a:lumOff val="39453"/>
                <a:alphaOff val="0"/>
                <a:satMod val="110000"/>
                <a:lumMod val="100000"/>
                <a:shade val="100000"/>
              </a:schemeClr>
            </a:gs>
            <a:gs pos="100000">
              <a:schemeClr val="accent1">
                <a:shade val="50000"/>
                <a:hueOff val="334258"/>
                <a:satOff val="8955"/>
                <a:lumOff val="3945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noProof="0" dirty="0">
              <a:solidFill>
                <a:schemeClr val="tx1"/>
              </a:solidFill>
            </a:rPr>
            <a:t>Based on open-source software (Node.js and JavaScript)</a:t>
          </a:r>
        </a:p>
      </dsp:txBody>
      <dsp:txXfrm>
        <a:off x="2321161" y="3423115"/>
        <a:ext cx="1478169" cy="701153"/>
      </dsp:txXfrm>
    </dsp:sp>
    <dsp:sp modelId="{78F0D2F8-32D4-48E0-A232-4DD91FFC57D9}">
      <dsp:nvSpPr>
        <dsp:cNvPr id="0" name=""/>
        <dsp:cNvSpPr/>
      </dsp:nvSpPr>
      <dsp:spPr>
        <a:xfrm>
          <a:off x="817676" y="2539046"/>
          <a:ext cx="1554031" cy="777015"/>
        </a:xfrm>
        <a:prstGeom prst="roundRect">
          <a:avLst/>
        </a:prstGeom>
        <a:gradFill rotWithShape="0">
          <a:gsLst>
            <a:gs pos="0">
              <a:schemeClr val="accent1">
                <a:shade val="50000"/>
                <a:hueOff val="222839"/>
                <a:satOff val="5970"/>
                <a:lumOff val="26302"/>
                <a:alphaOff val="0"/>
                <a:satMod val="103000"/>
                <a:lumMod val="102000"/>
                <a:tint val="94000"/>
              </a:schemeClr>
            </a:gs>
            <a:gs pos="50000">
              <a:schemeClr val="accent1">
                <a:shade val="50000"/>
                <a:hueOff val="222839"/>
                <a:satOff val="5970"/>
                <a:lumOff val="26302"/>
                <a:alphaOff val="0"/>
                <a:satMod val="110000"/>
                <a:lumMod val="100000"/>
                <a:shade val="100000"/>
              </a:schemeClr>
            </a:gs>
            <a:gs pos="100000">
              <a:schemeClr val="accent1">
                <a:shade val="50000"/>
                <a:hueOff val="222839"/>
                <a:satOff val="5970"/>
                <a:lumOff val="26302"/>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noProof="0" dirty="0">
              <a:solidFill>
                <a:schemeClr val="tx1"/>
              </a:solidFill>
            </a:rPr>
            <a:t>Universal experience across wide spectrum of devices (HTML5)</a:t>
          </a:r>
        </a:p>
      </dsp:txBody>
      <dsp:txXfrm>
        <a:off x="855607" y="2576977"/>
        <a:ext cx="1478169" cy="701153"/>
      </dsp:txXfrm>
    </dsp:sp>
    <dsp:sp modelId="{E10CF812-3E15-49F9-8021-7AD5A766E5C2}">
      <dsp:nvSpPr>
        <dsp:cNvPr id="0" name=""/>
        <dsp:cNvSpPr/>
      </dsp:nvSpPr>
      <dsp:spPr>
        <a:xfrm>
          <a:off x="817676" y="846770"/>
          <a:ext cx="1554031" cy="777015"/>
        </a:xfrm>
        <a:prstGeom prst="roundRect">
          <a:avLst/>
        </a:prstGeom>
        <a:gradFill rotWithShape="0">
          <a:gsLst>
            <a:gs pos="0">
              <a:schemeClr val="accent1">
                <a:shade val="50000"/>
                <a:hueOff val="111419"/>
                <a:satOff val="2985"/>
                <a:lumOff val="13151"/>
                <a:alphaOff val="0"/>
                <a:satMod val="103000"/>
                <a:lumMod val="102000"/>
                <a:tint val="94000"/>
              </a:schemeClr>
            </a:gs>
            <a:gs pos="50000">
              <a:schemeClr val="accent1">
                <a:shade val="50000"/>
                <a:hueOff val="111419"/>
                <a:satOff val="2985"/>
                <a:lumOff val="13151"/>
                <a:alphaOff val="0"/>
                <a:satMod val="110000"/>
                <a:lumMod val="100000"/>
                <a:shade val="100000"/>
              </a:schemeClr>
            </a:gs>
            <a:gs pos="100000">
              <a:schemeClr val="accent1">
                <a:shade val="50000"/>
                <a:hueOff val="111419"/>
                <a:satOff val="2985"/>
                <a:lumOff val="13151"/>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noProof="0" dirty="0"/>
            <a:t>Solution published in collaborative repository</a:t>
          </a:r>
        </a:p>
      </dsp:txBody>
      <dsp:txXfrm>
        <a:off x="855607" y="884701"/>
        <a:ext cx="1478169" cy="7011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2C0F39-9057-4888-AFD0-D0E9B6C76713}">
      <dsp:nvSpPr>
        <dsp:cNvPr id="0" name=""/>
        <dsp:cNvSpPr/>
      </dsp:nvSpPr>
      <dsp:spPr>
        <a:xfrm>
          <a:off x="0" y="0"/>
          <a:ext cx="3053139" cy="554461"/>
        </a:xfrm>
        <a:prstGeom prst="roundRect">
          <a:avLst>
            <a:gd name="adj" fmla="val 10000"/>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noProof="0" dirty="0"/>
            <a:t>Scope and objective</a:t>
          </a:r>
        </a:p>
      </dsp:txBody>
      <dsp:txXfrm>
        <a:off x="16240" y="16240"/>
        <a:ext cx="2407979" cy="521981"/>
      </dsp:txXfrm>
    </dsp:sp>
    <dsp:sp modelId="{11F931F0-81AF-4120-9D03-A8D40353A232}">
      <dsp:nvSpPr>
        <dsp:cNvPr id="0" name=""/>
        <dsp:cNvSpPr/>
      </dsp:nvSpPr>
      <dsp:spPr>
        <a:xfrm>
          <a:off x="255700" y="655272"/>
          <a:ext cx="3053139" cy="554461"/>
        </a:xfrm>
        <a:prstGeom prst="roundRect">
          <a:avLst>
            <a:gd name="adj" fmla="val 10000"/>
          </a:avLst>
        </a:prstGeom>
        <a:solidFill>
          <a:schemeClr val="accent1">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noProof="0" dirty="0"/>
            <a:t>Domains</a:t>
          </a:r>
        </a:p>
      </dsp:txBody>
      <dsp:txXfrm>
        <a:off x="271940" y="671512"/>
        <a:ext cx="2404558" cy="521981"/>
      </dsp:txXfrm>
    </dsp:sp>
    <dsp:sp modelId="{D49434E3-5338-4253-BD1A-A8A8EDDBA8BF}">
      <dsp:nvSpPr>
        <dsp:cNvPr id="0" name=""/>
        <dsp:cNvSpPr/>
      </dsp:nvSpPr>
      <dsp:spPr>
        <a:xfrm>
          <a:off x="507584" y="1310545"/>
          <a:ext cx="3053139" cy="554461"/>
        </a:xfrm>
        <a:prstGeom prst="roundRect">
          <a:avLst>
            <a:gd name="adj" fmla="val 10000"/>
          </a:avLst>
        </a:prstGeom>
        <a:solidFill>
          <a:schemeClr val="accent1">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noProof="0" dirty="0"/>
            <a:t>Areas</a:t>
          </a:r>
        </a:p>
      </dsp:txBody>
      <dsp:txXfrm>
        <a:off x="523824" y="1326785"/>
        <a:ext cx="2408375" cy="521981"/>
      </dsp:txXfrm>
    </dsp:sp>
    <dsp:sp modelId="{4638A38F-99F4-40C1-BCD0-D24C0DADA3E1}">
      <dsp:nvSpPr>
        <dsp:cNvPr id="0" name=""/>
        <dsp:cNvSpPr/>
      </dsp:nvSpPr>
      <dsp:spPr>
        <a:xfrm>
          <a:off x="763284" y="1965818"/>
          <a:ext cx="3053139" cy="554461"/>
        </a:xfrm>
        <a:prstGeom prst="roundRect">
          <a:avLst>
            <a:gd name="adj" fmla="val 10000"/>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noProof="0" dirty="0"/>
            <a:t>Issues</a:t>
          </a:r>
        </a:p>
      </dsp:txBody>
      <dsp:txXfrm>
        <a:off x="779524" y="1982058"/>
        <a:ext cx="2404558" cy="521981"/>
      </dsp:txXfrm>
    </dsp:sp>
    <dsp:sp modelId="{63C2F4F4-DE90-435E-9D29-ACA2A7D1184F}">
      <dsp:nvSpPr>
        <dsp:cNvPr id="0" name=""/>
        <dsp:cNvSpPr/>
      </dsp:nvSpPr>
      <dsp:spPr>
        <a:xfrm>
          <a:off x="2692739" y="424667"/>
          <a:ext cx="360400" cy="360400"/>
        </a:xfrm>
        <a:prstGeom prst="downArrow">
          <a:avLst>
            <a:gd name="adj1" fmla="val 55000"/>
            <a:gd name="adj2" fmla="val 4500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noProof="0"/>
        </a:p>
      </dsp:txBody>
      <dsp:txXfrm>
        <a:off x="2773829" y="424667"/>
        <a:ext cx="198220" cy="271201"/>
      </dsp:txXfrm>
    </dsp:sp>
    <dsp:sp modelId="{33E92D8A-9B97-4D0E-A18C-0F9F88B15682}">
      <dsp:nvSpPr>
        <dsp:cNvPr id="0" name=""/>
        <dsp:cNvSpPr/>
      </dsp:nvSpPr>
      <dsp:spPr>
        <a:xfrm>
          <a:off x="2948439" y="1079939"/>
          <a:ext cx="360400" cy="360400"/>
        </a:xfrm>
        <a:prstGeom prst="downArrow">
          <a:avLst>
            <a:gd name="adj1" fmla="val 55000"/>
            <a:gd name="adj2" fmla="val 4500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noProof="0"/>
        </a:p>
      </dsp:txBody>
      <dsp:txXfrm>
        <a:off x="3029529" y="1079939"/>
        <a:ext cx="198220" cy="271201"/>
      </dsp:txXfrm>
    </dsp:sp>
    <dsp:sp modelId="{1CBC1D87-3FE0-4ADD-AFB8-D4603056579D}">
      <dsp:nvSpPr>
        <dsp:cNvPr id="0" name=""/>
        <dsp:cNvSpPr/>
      </dsp:nvSpPr>
      <dsp:spPr>
        <a:xfrm>
          <a:off x="3200323" y="1735212"/>
          <a:ext cx="360400" cy="360400"/>
        </a:xfrm>
        <a:prstGeom prst="downArrow">
          <a:avLst>
            <a:gd name="adj1" fmla="val 55000"/>
            <a:gd name="adj2" fmla="val 4500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noProof="0"/>
        </a:p>
      </dsp:txBody>
      <dsp:txXfrm>
        <a:off x="3281413" y="1735212"/>
        <a:ext cx="198220" cy="27120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2C0F39-9057-4888-AFD0-D0E9B6C76713}">
      <dsp:nvSpPr>
        <dsp:cNvPr id="0" name=""/>
        <dsp:cNvSpPr/>
      </dsp:nvSpPr>
      <dsp:spPr>
        <a:xfrm>
          <a:off x="0" y="0"/>
          <a:ext cx="3053139" cy="554461"/>
        </a:xfrm>
        <a:prstGeom prst="roundRect">
          <a:avLst>
            <a:gd name="adj" fmla="val 10000"/>
          </a:avLst>
        </a:prstGeom>
        <a:solidFill>
          <a:schemeClr val="accent1">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noProof="0" dirty="0"/>
            <a:t>Scope and objective</a:t>
          </a:r>
        </a:p>
      </dsp:txBody>
      <dsp:txXfrm>
        <a:off x="16240" y="16240"/>
        <a:ext cx="2407979" cy="521981"/>
      </dsp:txXfrm>
    </dsp:sp>
    <dsp:sp modelId="{11F931F0-81AF-4120-9D03-A8D40353A232}">
      <dsp:nvSpPr>
        <dsp:cNvPr id="0" name=""/>
        <dsp:cNvSpPr/>
      </dsp:nvSpPr>
      <dsp:spPr>
        <a:xfrm>
          <a:off x="255700" y="655272"/>
          <a:ext cx="3053139" cy="554461"/>
        </a:xfrm>
        <a:prstGeom prst="roundRect">
          <a:avLst>
            <a:gd name="adj" fmla="val 10000"/>
          </a:avLst>
        </a:prstGeom>
        <a:solidFill>
          <a:schemeClr val="accent1">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noProof="0" dirty="0"/>
            <a:t>Domains</a:t>
          </a:r>
        </a:p>
      </dsp:txBody>
      <dsp:txXfrm>
        <a:off x="271940" y="671512"/>
        <a:ext cx="2404558" cy="521981"/>
      </dsp:txXfrm>
    </dsp:sp>
    <dsp:sp modelId="{D49434E3-5338-4253-BD1A-A8A8EDDBA8BF}">
      <dsp:nvSpPr>
        <dsp:cNvPr id="0" name=""/>
        <dsp:cNvSpPr/>
      </dsp:nvSpPr>
      <dsp:spPr>
        <a:xfrm>
          <a:off x="507584" y="1310545"/>
          <a:ext cx="3053139" cy="554461"/>
        </a:xfrm>
        <a:prstGeom prst="roundRect">
          <a:avLst>
            <a:gd name="adj" fmla="val 10000"/>
          </a:avLst>
        </a:prstGeom>
        <a:solidFill>
          <a:schemeClr val="accent1">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noProof="0" dirty="0"/>
            <a:t>Areas</a:t>
          </a:r>
        </a:p>
      </dsp:txBody>
      <dsp:txXfrm>
        <a:off x="523824" y="1326785"/>
        <a:ext cx="2408375" cy="521981"/>
      </dsp:txXfrm>
    </dsp:sp>
    <dsp:sp modelId="{4638A38F-99F4-40C1-BCD0-D24C0DADA3E1}">
      <dsp:nvSpPr>
        <dsp:cNvPr id="0" name=""/>
        <dsp:cNvSpPr/>
      </dsp:nvSpPr>
      <dsp:spPr>
        <a:xfrm>
          <a:off x="763284" y="1965818"/>
          <a:ext cx="3053139" cy="554461"/>
        </a:xfrm>
        <a:prstGeom prst="roundRect">
          <a:avLst>
            <a:gd name="adj" fmla="val 10000"/>
          </a:avLst>
        </a:prstGeom>
        <a:solidFill>
          <a:schemeClr val="accent1">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1" kern="1200" noProof="0" dirty="0"/>
            <a:t>Issues</a:t>
          </a:r>
        </a:p>
      </dsp:txBody>
      <dsp:txXfrm>
        <a:off x="779524" y="1982058"/>
        <a:ext cx="2404558" cy="521981"/>
      </dsp:txXfrm>
    </dsp:sp>
    <dsp:sp modelId="{63C2F4F4-DE90-435E-9D29-ACA2A7D1184F}">
      <dsp:nvSpPr>
        <dsp:cNvPr id="0" name=""/>
        <dsp:cNvSpPr/>
      </dsp:nvSpPr>
      <dsp:spPr>
        <a:xfrm>
          <a:off x="2692739" y="424667"/>
          <a:ext cx="360400" cy="360400"/>
        </a:xfrm>
        <a:prstGeom prst="downArrow">
          <a:avLst>
            <a:gd name="adj1" fmla="val 55000"/>
            <a:gd name="adj2" fmla="val 4500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noProof="0"/>
        </a:p>
      </dsp:txBody>
      <dsp:txXfrm>
        <a:off x="2773829" y="424667"/>
        <a:ext cx="198220" cy="271201"/>
      </dsp:txXfrm>
    </dsp:sp>
    <dsp:sp modelId="{33E92D8A-9B97-4D0E-A18C-0F9F88B15682}">
      <dsp:nvSpPr>
        <dsp:cNvPr id="0" name=""/>
        <dsp:cNvSpPr/>
      </dsp:nvSpPr>
      <dsp:spPr>
        <a:xfrm>
          <a:off x="2948439" y="1079939"/>
          <a:ext cx="360400" cy="360400"/>
        </a:xfrm>
        <a:prstGeom prst="downArrow">
          <a:avLst>
            <a:gd name="adj1" fmla="val 55000"/>
            <a:gd name="adj2" fmla="val 4500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noProof="0"/>
        </a:p>
      </dsp:txBody>
      <dsp:txXfrm>
        <a:off x="3029529" y="1079939"/>
        <a:ext cx="198220" cy="271201"/>
      </dsp:txXfrm>
    </dsp:sp>
    <dsp:sp modelId="{1CBC1D87-3FE0-4ADD-AFB8-D4603056579D}">
      <dsp:nvSpPr>
        <dsp:cNvPr id="0" name=""/>
        <dsp:cNvSpPr/>
      </dsp:nvSpPr>
      <dsp:spPr>
        <a:xfrm>
          <a:off x="3200323" y="1735212"/>
          <a:ext cx="360400" cy="360400"/>
        </a:xfrm>
        <a:prstGeom prst="downArrow">
          <a:avLst>
            <a:gd name="adj1" fmla="val 55000"/>
            <a:gd name="adj2" fmla="val 45000"/>
          </a:avLst>
        </a:prstGeom>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hemeClr val="accent2"/>
        </a:lnRef>
        <a:fillRef idx="3">
          <a:schemeClr val="accent2"/>
        </a:fillRef>
        <a:effectRef idx="3">
          <a:schemeClr val="accent2"/>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endParaRPr lang="en-US" sz="1600" kern="1200" noProof="0"/>
        </a:p>
      </dsp:txBody>
      <dsp:txXfrm>
        <a:off x="3281413" y="1735212"/>
        <a:ext cx="198220" cy="271201"/>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212DDD-6B38-4031-8B12-8DB1C0C2C2BE}" type="datetimeFigureOut">
              <a:rPr lang="pt-PT" smtClean="0"/>
              <a:t>07/11/2019</a:t>
            </a:fld>
            <a:endParaRPr lang="pt-PT"/>
          </a:p>
        </p:txBody>
      </p:sp>
      <p:sp>
        <p:nvSpPr>
          <p:cNvPr id="4" name="Marcador de Posição da Imagem do Diapositivo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029C72-2A16-4FAF-8C5A-480F2B152589}" type="slidenum">
              <a:rPr lang="pt-PT" smtClean="0"/>
              <a:t>‹nº›</a:t>
            </a:fld>
            <a:endParaRPr lang="pt-PT"/>
          </a:p>
        </p:txBody>
      </p:sp>
    </p:spTree>
    <p:extLst>
      <p:ext uri="{BB962C8B-B14F-4D97-AF65-F5344CB8AC3E}">
        <p14:creationId xmlns:p14="http://schemas.microsoft.com/office/powerpoint/2010/main" val="24891917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GB" dirty="0"/>
          </a:p>
        </p:txBody>
      </p:sp>
      <p:sp>
        <p:nvSpPr>
          <p:cNvPr id="4" name="Marcador de Posição do Número do Diapositivo 3"/>
          <p:cNvSpPr>
            <a:spLocks noGrp="1"/>
          </p:cNvSpPr>
          <p:nvPr>
            <p:ph type="sldNum" sz="quarter" idx="5"/>
          </p:nvPr>
        </p:nvSpPr>
        <p:spPr/>
        <p:txBody>
          <a:bodyPr/>
          <a:lstStyle/>
          <a:p>
            <a:fld id="{1B029C72-2A16-4FAF-8C5A-480F2B152589}" type="slidenum">
              <a:rPr lang="pt-PT" smtClean="0"/>
              <a:t>11</a:t>
            </a:fld>
            <a:endParaRPr lang="pt-PT"/>
          </a:p>
        </p:txBody>
      </p:sp>
    </p:spTree>
    <p:extLst>
      <p:ext uri="{BB962C8B-B14F-4D97-AF65-F5344CB8AC3E}">
        <p14:creationId xmlns:p14="http://schemas.microsoft.com/office/powerpoint/2010/main" val="521540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GB" dirty="0"/>
          </a:p>
        </p:txBody>
      </p:sp>
      <p:sp>
        <p:nvSpPr>
          <p:cNvPr id="4" name="Marcador de Posição do Número do Diapositivo 3"/>
          <p:cNvSpPr>
            <a:spLocks noGrp="1"/>
          </p:cNvSpPr>
          <p:nvPr>
            <p:ph type="sldNum" sz="quarter" idx="5"/>
          </p:nvPr>
        </p:nvSpPr>
        <p:spPr/>
        <p:txBody>
          <a:bodyPr/>
          <a:lstStyle/>
          <a:p>
            <a:fld id="{1B029C72-2A16-4FAF-8C5A-480F2B152589}" type="slidenum">
              <a:rPr lang="pt-PT" smtClean="0"/>
              <a:t>53</a:t>
            </a:fld>
            <a:endParaRPr lang="pt-PT"/>
          </a:p>
        </p:txBody>
      </p:sp>
    </p:spTree>
    <p:extLst>
      <p:ext uri="{BB962C8B-B14F-4D97-AF65-F5344CB8AC3E}">
        <p14:creationId xmlns:p14="http://schemas.microsoft.com/office/powerpoint/2010/main" val="22518929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r>
              <a:rPr lang="en-GB" dirty="0"/>
              <a:t>Desktop versions allow multi-language</a:t>
            </a:r>
          </a:p>
        </p:txBody>
      </p:sp>
      <p:sp>
        <p:nvSpPr>
          <p:cNvPr id="4" name="Marcador de Posição do Número do Diapositivo 3"/>
          <p:cNvSpPr>
            <a:spLocks noGrp="1"/>
          </p:cNvSpPr>
          <p:nvPr>
            <p:ph type="sldNum" sz="quarter" idx="5"/>
          </p:nvPr>
        </p:nvSpPr>
        <p:spPr/>
        <p:txBody>
          <a:bodyPr/>
          <a:lstStyle/>
          <a:p>
            <a:fld id="{1B029C72-2A16-4FAF-8C5A-480F2B152589}" type="slidenum">
              <a:rPr lang="pt-PT" smtClean="0"/>
              <a:t>18</a:t>
            </a:fld>
            <a:endParaRPr lang="pt-PT"/>
          </a:p>
        </p:txBody>
      </p:sp>
    </p:spTree>
    <p:extLst>
      <p:ext uri="{BB962C8B-B14F-4D97-AF65-F5344CB8AC3E}">
        <p14:creationId xmlns:p14="http://schemas.microsoft.com/office/powerpoint/2010/main" val="15666159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GB" dirty="0"/>
          </a:p>
        </p:txBody>
      </p:sp>
      <p:sp>
        <p:nvSpPr>
          <p:cNvPr id="4" name="Marcador de Posição do Número do Diapositivo 3"/>
          <p:cNvSpPr>
            <a:spLocks noGrp="1"/>
          </p:cNvSpPr>
          <p:nvPr>
            <p:ph type="sldNum" sz="quarter" idx="5"/>
          </p:nvPr>
        </p:nvSpPr>
        <p:spPr/>
        <p:txBody>
          <a:bodyPr/>
          <a:lstStyle/>
          <a:p>
            <a:fld id="{1B029C72-2A16-4FAF-8C5A-480F2B152589}" type="slidenum">
              <a:rPr lang="pt-PT" smtClean="0"/>
              <a:t>29</a:t>
            </a:fld>
            <a:endParaRPr lang="pt-PT"/>
          </a:p>
        </p:txBody>
      </p:sp>
    </p:spTree>
    <p:extLst>
      <p:ext uri="{BB962C8B-B14F-4D97-AF65-F5344CB8AC3E}">
        <p14:creationId xmlns:p14="http://schemas.microsoft.com/office/powerpoint/2010/main" val="2020566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GB" dirty="0"/>
          </a:p>
        </p:txBody>
      </p:sp>
      <p:sp>
        <p:nvSpPr>
          <p:cNvPr id="4" name="Marcador de Posição do Número do Diapositivo 3"/>
          <p:cNvSpPr>
            <a:spLocks noGrp="1"/>
          </p:cNvSpPr>
          <p:nvPr>
            <p:ph type="sldNum" sz="quarter" idx="5"/>
          </p:nvPr>
        </p:nvSpPr>
        <p:spPr/>
        <p:txBody>
          <a:bodyPr/>
          <a:lstStyle/>
          <a:p>
            <a:fld id="{1B029C72-2A16-4FAF-8C5A-480F2B152589}" type="slidenum">
              <a:rPr lang="pt-PT" smtClean="0"/>
              <a:t>34</a:t>
            </a:fld>
            <a:endParaRPr lang="pt-PT"/>
          </a:p>
        </p:txBody>
      </p:sp>
    </p:spTree>
    <p:extLst>
      <p:ext uri="{BB962C8B-B14F-4D97-AF65-F5344CB8AC3E}">
        <p14:creationId xmlns:p14="http://schemas.microsoft.com/office/powerpoint/2010/main" val="16498190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GB" dirty="0"/>
          </a:p>
        </p:txBody>
      </p:sp>
      <p:sp>
        <p:nvSpPr>
          <p:cNvPr id="4" name="Marcador de Posição do Número do Diapositivo 3"/>
          <p:cNvSpPr>
            <a:spLocks noGrp="1"/>
          </p:cNvSpPr>
          <p:nvPr>
            <p:ph type="sldNum" sz="quarter" idx="5"/>
          </p:nvPr>
        </p:nvSpPr>
        <p:spPr/>
        <p:txBody>
          <a:bodyPr/>
          <a:lstStyle/>
          <a:p>
            <a:fld id="{1B029C72-2A16-4FAF-8C5A-480F2B152589}" type="slidenum">
              <a:rPr lang="pt-PT" smtClean="0"/>
              <a:t>35</a:t>
            </a:fld>
            <a:endParaRPr lang="pt-PT"/>
          </a:p>
        </p:txBody>
      </p:sp>
    </p:spTree>
    <p:extLst>
      <p:ext uri="{BB962C8B-B14F-4D97-AF65-F5344CB8AC3E}">
        <p14:creationId xmlns:p14="http://schemas.microsoft.com/office/powerpoint/2010/main" val="18976075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GB" dirty="0"/>
          </a:p>
        </p:txBody>
      </p:sp>
      <p:sp>
        <p:nvSpPr>
          <p:cNvPr id="4" name="Marcador de Posição do Número do Diapositivo 3"/>
          <p:cNvSpPr>
            <a:spLocks noGrp="1"/>
          </p:cNvSpPr>
          <p:nvPr>
            <p:ph type="sldNum" sz="quarter" idx="5"/>
          </p:nvPr>
        </p:nvSpPr>
        <p:spPr/>
        <p:txBody>
          <a:bodyPr/>
          <a:lstStyle/>
          <a:p>
            <a:fld id="{1B029C72-2A16-4FAF-8C5A-480F2B152589}" type="slidenum">
              <a:rPr lang="pt-PT" smtClean="0"/>
              <a:t>36</a:t>
            </a:fld>
            <a:endParaRPr lang="pt-PT"/>
          </a:p>
        </p:txBody>
      </p:sp>
    </p:spTree>
    <p:extLst>
      <p:ext uri="{BB962C8B-B14F-4D97-AF65-F5344CB8AC3E}">
        <p14:creationId xmlns:p14="http://schemas.microsoft.com/office/powerpoint/2010/main" val="3779389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GB" dirty="0"/>
          </a:p>
        </p:txBody>
      </p:sp>
      <p:sp>
        <p:nvSpPr>
          <p:cNvPr id="4" name="Marcador de Posição do Número do Diapositivo 3"/>
          <p:cNvSpPr>
            <a:spLocks noGrp="1"/>
          </p:cNvSpPr>
          <p:nvPr>
            <p:ph type="sldNum" sz="quarter" idx="5"/>
          </p:nvPr>
        </p:nvSpPr>
        <p:spPr/>
        <p:txBody>
          <a:bodyPr/>
          <a:lstStyle/>
          <a:p>
            <a:fld id="{1B029C72-2A16-4FAF-8C5A-480F2B152589}" type="slidenum">
              <a:rPr lang="pt-PT" smtClean="0"/>
              <a:t>47</a:t>
            </a:fld>
            <a:endParaRPr lang="pt-PT"/>
          </a:p>
        </p:txBody>
      </p:sp>
    </p:spTree>
    <p:extLst>
      <p:ext uri="{BB962C8B-B14F-4D97-AF65-F5344CB8AC3E}">
        <p14:creationId xmlns:p14="http://schemas.microsoft.com/office/powerpoint/2010/main" val="35532330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GB" dirty="0"/>
          </a:p>
        </p:txBody>
      </p:sp>
      <p:sp>
        <p:nvSpPr>
          <p:cNvPr id="4" name="Marcador de Posição do Número do Diapositivo 3"/>
          <p:cNvSpPr>
            <a:spLocks noGrp="1"/>
          </p:cNvSpPr>
          <p:nvPr>
            <p:ph type="sldNum" sz="quarter" idx="5"/>
          </p:nvPr>
        </p:nvSpPr>
        <p:spPr/>
        <p:txBody>
          <a:bodyPr/>
          <a:lstStyle/>
          <a:p>
            <a:fld id="{1B029C72-2A16-4FAF-8C5A-480F2B152589}" type="slidenum">
              <a:rPr lang="pt-PT" smtClean="0"/>
              <a:t>51</a:t>
            </a:fld>
            <a:endParaRPr lang="pt-PT"/>
          </a:p>
        </p:txBody>
      </p:sp>
    </p:spTree>
    <p:extLst>
      <p:ext uri="{BB962C8B-B14F-4D97-AF65-F5344CB8AC3E}">
        <p14:creationId xmlns:p14="http://schemas.microsoft.com/office/powerpoint/2010/main" val="2241849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Posição da Imagem do Diapositivo 1"/>
          <p:cNvSpPr>
            <a:spLocks noGrp="1" noRot="1" noChangeAspect="1"/>
          </p:cNvSpPr>
          <p:nvPr>
            <p:ph type="sldImg"/>
          </p:nvPr>
        </p:nvSpPr>
        <p:spPr/>
      </p:sp>
      <p:sp>
        <p:nvSpPr>
          <p:cNvPr id="3" name="Marcador de Posição de Notas 2"/>
          <p:cNvSpPr>
            <a:spLocks noGrp="1"/>
          </p:cNvSpPr>
          <p:nvPr>
            <p:ph type="body" idx="1"/>
          </p:nvPr>
        </p:nvSpPr>
        <p:spPr/>
        <p:txBody>
          <a:bodyPr/>
          <a:lstStyle/>
          <a:p>
            <a:endParaRPr lang="en-GB" dirty="0"/>
          </a:p>
        </p:txBody>
      </p:sp>
      <p:sp>
        <p:nvSpPr>
          <p:cNvPr id="4" name="Marcador de Posição do Número do Diapositivo 3"/>
          <p:cNvSpPr>
            <a:spLocks noGrp="1"/>
          </p:cNvSpPr>
          <p:nvPr>
            <p:ph type="sldNum" sz="quarter" idx="5"/>
          </p:nvPr>
        </p:nvSpPr>
        <p:spPr/>
        <p:txBody>
          <a:bodyPr/>
          <a:lstStyle/>
          <a:p>
            <a:fld id="{1B029C72-2A16-4FAF-8C5A-480F2B152589}" type="slidenum">
              <a:rPr lang="pt-PT" smtClean="0"/>
              <a:t>52</a:t>
            </a:fld>
            <a:endParaRPr lang="pt-PT"/>
          </a:p>
        </p:txBody>
      </p:sp>
    </p:spTree>
    <p:extLst>
      <p:ext uri="{BB962C8B-B14F-4D97-AF65-F5344CB8AC3E}">
        <p14:creationId xmlns:p14="http://schemas.microsoft.com/office/powerpoint/2010/main" val="1164852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a:prstGeom prst="rect">
            <a:avLst/>
          </a:prstGeom>
        </p:spPr>
        <p:txBody>
          <a:bodyPr anchor="b"/>
          <a:lstStyle>
            <a:lvl1pPr algn="ctr">
              <a:defRPr sz="6000"/>
            </a:lvl1pPr>
          </a:lstStyle>
          <a:p>
            <a:r>
              <a:rPr lang="pt-PT"/>
              <a:t>Clique para editar o estilo</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Clique para editar o estilo do subtítulo do Modelo Global</a:t>
            </a:r>
            <a:endParaRPr lang="en-US" dirty="0"/>
          </a:p>
        </p:txBody>
      </p:sp>
      <p:sp>
        <p:nvSpPr>
          <p:cNvPr id="4" name="Date Placeholder 3"/>
          <p:cNvSpPr>
            <a:spLocks noGrp="1"/>
          </p:cNvSpPr>
          <p:nvPr>
            <p:ph type="dt" sz="half" idx="10"/>
          </p:nvPr>
        </p:nvSpPr>
        <p:spPr/>
        <p:txBody>
          <a:bodyPr/>
          <a:lstStyle>
            <a:lvl1pPr>
              <a:defRPr>
                <a:solidFill>
                  <a:srgbClr val="C00000"/>
                </a:solidFill>
              </a:defRPr>
            </a:lvl1pPr>
          </a:lstStyle>
          <a:p>
            <a:fld id="{FC078F4C-DE59-4C1B-89CE-8D3700338663}" type="datetime1">
              <a:rPr lang="pt-PT" smtClean="0"/>
              <a:t>07/11/2019</a:t>
            </a:fld>
            <a:endParaRPr lang="pt-PT"/>
          </a:p>
        </p:txBody>
      </p:sp>
      <p:sp>
        <p:nvSpPr>
          <p:cNvPr id="5" name="Footer Placeholder 4"/>
          <p:cNvSpPr>
            <a:spLocks noGrp="1"/>
          </p:cNvSpPr>
          <p:nvPr>
            <p:ph type="ftr" sz="quarter" idx="11"/>
          </p:nvPr>
        </p:nvSpPr>
        <p:spPr/>
        <p:txBody>
          <a:bodyPr/>
          <a:lstStyle>
            <a:lvl1pPr>
              <a:defRPr>
                <a:solidFill>
                  <a:srgbClr val="C00000"/>
                </a:solidFill>
              </a:defRPr>
            </a:lvl1pPr>
          </a:lstStyle>
          <a:p>
            <a:r>
              <a:rPr lang="pt-PT"/>
              <a:t>SAI Identification</a:t>
            </a:r>
            <a:endParaRPr lang="pt-PT" dirty="0"/>
          </a:p>
        </p:txBody>
      </p:sp>
      <p:sp>
        <p:nvSpPr>
          <p:cNvPr id="6" name="Slide Number Placeholder 5"/>
          <p:cNvSpPr>
            <a:spLocks noGrp="1"/>
          </p:cNvSpPr>
          <p:nvPr>
            <p:ph type="sldNum" sz="quarter" idx="12"/>
          </p:nvPr>
        </p:nvSpPr>
        <p:spPr/>
        <p:txBody>
          <a:bodyPr/>
          <a:lstStyle>
            <a:lvl1pPr>
              <a:defRPr>
                <a:solidFill>
                  <a:srgbClr val="C00000"/>
                </a:solidFill>
              </a:defRPr>
            </a:lvl1pPr>
          </a:lstStyle>
          <a:p>
            <a:fld id="{4B2A8896-C3CE-4918-996A-562AAB5EDFF5}" type="slidenum">
              <a:rPr lang="pt-PT" smtClean="0"/>
              <a:pPr/>
              <a:t>‹nº›</a:t>
            </a:fld>
            <a:endParaRPr lang="pt-PT"/>
          </a:p>
        </p:txBody>
      </p:sp>
      <p:sp>
        <p:nvSpPr>
          <p:cNvPr id="7" name="Title Placeholder 1"/>
          <p:cNvSpPr txBox="1">
            <a:spLocks/>
          </p:cNvSpPr>
          <p:nvPr userDrawn="1"/>
        </p:nvSpPr>
        <p:spPr>
          <a:xfrm>
            <a:off x="3848099" y="154546"/>
            <a:ext cx="4667251" cy="582055"/>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2400" kern="1200">
                <a:solidFill>
                  <a:schemeClr val="tx1"/>
                </a:solidFill>
                <a:latin typeface="+mj-lt"/>
                <a:ea typeface="+mj-ea"/>
                <a:cs typeface="+mj-cs"/>
              </a:defRPr>
            </a:lvl1pPr>
          </a:lstStyle>
          <a:p>
            <a:r>
              <a:rPr lang="pl-PL" b="1" dirty="0">
                <a:solidFill>
                  <a:schemeClr val="bg2">
                    <a:lumMod val="50000"/>
                  </a:schemeClr>
                </a:solidFill>
              </a:rPr>
              <a:t>Active </a:t>
            </a:r>
            <a:r>
              <a:rPr lang="en-GB" b="1" dirty="0">
                <a:solidFill>
                  <a:schemeClr val="bg2">
                    <a:lumMod val="50000"/>
                  </a:schemeClr>
                </a:solidFill>
              </a:rPr>
              <a:t>IT Audit </a:t>
            </a:r>
            <a:r>
              <a:rPr lang="pl-PL" b="1" dirty="0">
                <a:solidFill>
                  <a:schemeClr val="bg2">
                    <a:lumMod val="50000"/>
                  </a:schemeClr>
                </a:solidFill>
              </a:rPr>
              <a:t>Manual</a:t>
            </a:r>
            <a:endParaRPr lang="en-GB" b="1" dirty="0">
              <a:solidFill>
                <a:schemeClr val="bg2">
                  <a:lumMod val="50000"/>
                </a:schemeClr>
              </a:solidFill>
            </a:endParaRPr>
          </a:p>
        </p:txBody>
      </p:sp>
      <p:cxnSp>
        <p:nvCxnSpPr>
          <p:cNvPr id="9" name="Conexão reta 8"/>
          <p:cNvCxnSpPr/>
          <p:nvPr userDrawn="1"/>
        </p:nvCxnSpPr>
        <p:spPr>
          <a:xfrm>
            <a:off x="0" y="736601"/>
            <a:ext cx="9144000" cy="0"/>
          </a:xfrm>
          <a:prstGeom prst="line">
            <a:avLst/>
          </a:prstGeom>
          <a:ln>
            <a:solidFill>
              <a:schemeClr val="bg2">
                <a:lumMod val="50000"/>
              </a:schemeClr>
            </a:solidFill>
          </a:ln>
        </p:spPr>
        <p:style>
          <a:lnRef idx="3">
            <a:schemeClr val="dk1"/>
          </a:lnRef>
          <a:fillRef idx="0">
            <a:schemeClr val="dk1"/>
          </a:fillRef>
          <a:effectRef idx="2">
            <a:schemeClr val="dk1"/>
          </a:effectRef>
          <a:fontRef idx="minor">
            <a:schemeClr val="tx1"/>
          </a:fontRef>
        </p:style>
      </p:cxnSp>
      <p:cxnSp>
        <p:nvCxnSpPr>
          <p:cNvPr id="10" name="Conexão reta 9"/>
          <p:cNvCxnSpPr/>
          <p:nvPr userDrawn="1"/>
        </p:nvCxnSpPr>
        <p:spPr>
          <a:xfrm>
            <a:off x="-31124" y="6233734"/>
            <a:ext cx="9144000" cy="0"/>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16807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to">
    <p:spTree>
      <p:nvGrpSpPr>
        <p:cNvPr id="1" name=""/>
        <p:cNvGrpSpPr/>
        <p:nvPr/>
      </p:nvGrpSpPr>
      <p:grpSpPr>
        <a:xfrm>
          <a:off x="0" y="0"/>
          <a:ext cx="0" cy="0"/>
          <a:chOff x="0" y="0"/>
          <a:chExt cx="0" cy="0"/>
        </a:xfrm>
      </p:grpSpPr>
      <p:sp>
        <p:nvSpPr>
          <p:cNvPr id="2" name="Title 1"/>
          <p:cNvSpPr>
            <a:spLocks noGrp="1"/>
          </p:cNvSpPr>
          <p:nvPr>
            <p:ph type="title"/>
          </p:nvPr>
        </p:nvSpPr>
        <p:spPr>
          <a:xfrm>
            <a:off x="3848099" y="0"/>
            <a:ext cx="4667251" cy="736601"/>
          </a:xfrm>
          <a:prstGeom prst="rect">
            <a:avLst/>
          </a:prstGeom>
        </p:spPr>
        <p:txBody>
          <a:bodyPr/>
          <a:lstStyle/>
          <a:p>
            <a:r>
              <a:rPr lang="pt-PT"/>
              <a:t>Clique para editar o estilo</a:t>
            </a:r>
            <a:endParaRPr lang="en-US" dirty="0"/>
          </a:p>
        </p:txBody>
      </p:sp>
      <p:sp>
        <p:nvSpPr>
          <p:cNvPr id="3" name="Content Placeholder 2"/>
          <p:cNvSpPr>
            <a:spLocks noGrp="1"/>
          </p:cNvSpPr>
          <p:nvPr>
            <p:ph idx="1"/>
          </p:nvPr>
        </p:nvSpPr>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10"/>
          </p:nvPr>
        </p:nvSpPr>
        <p:spPr/>
        <p:txBody>
          <a:bodyPr/>
          <a:lstStyle/>
          <a:p>
            <a:fld id="{04447817-14A8-4348-BE0F-C9810F71F90F}" type="datetime1">
              <a:rPr lang="pt-PT" smtClean="0"/>
              <a:t>07/11/2019</a:t>
            </a:fld>
            <a:endParaRPr lang="pt-PT"/>
          </a:p>
        </p:txBody>
      </p:sp>
      <p:sp>
        <p:nvSpPr>
          <p:cNvPr id="5" name="Footer Placeholder 4"/>
          <p:cNvSpPr>
            <a:spLocks noGrp="1"/>
          </p:cNvSpPr>
          <p:nvPr>
            <p:ph type="ftr" sz="quarter" idx="11"/>
          </p:nvPr>
        </p:nvSpPr>
        <p:spPr/>
        <p:txBody>
          <a:bodyPr/>
          <a:lstStyle/>
          <a:p>
            <a:r>
              <a:rPr lang="pt-PT"/>
              <a:t>SAI Identification</a:t>
            </a:r>
          </a:p>
        </p:txBody>
      </p:sp>
      <p:sp>
        <p:nvSpPr>
          <p:cNvPr id="6" name="Slide Number Placeholder 5"/>
          <p:cNvSpPr>
            <a:spLocks noGrp="1"/>
          </p:cNvSpPr>
          <p:nvPr>
            <p:ph type="sldNum" sz="quarter" idx="12"/>
          </p:nvPr>
        </p:nvSpPr>
        <p:spPr/>
        <p:txBody>
          <a:bodyPr/>
          <a:lstStyle/>
          <a:p>
            <a:fld id="{4B2A8896-C3CE-4918-996A-562AAB5EDFF5}" type="slidenum">
              <a:rPr lang="pt-PT" smtClean="0"/>
              <a:t>‹nº›</a:t>
            </a:fld>
            <a:endParaRPr lang="pt-PT"/>
          </a:p>
        </p:txBody>
      </p:sp>
      <p:sp>
        <p:nvSpPr>
          <p:cNvPr id="7" name="Title Placeholder 1"/>
          <p:cNvSpPr txBox="1">
            <a:spLocks/>
          </p:cNvSpPr>
          <p:nvPr userDrawn="1"/>
        </p:nvSpPr>
        <p:spPr>
          <a:xfrm>
            <a:off x="3848099" y="154546"/>
            <a:ext cx="4667251" cy="582055"/>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2400" kern="1200">
                <a:solidFill>
                  <a:schemeClr val="tx1"/>
                </a:solidFill>
                <a:latin typeface="+mj-lt"/>
                <a:ea typeface="+mj-ea"/>
                <a:cs typeface="+mj-cs"/>
              </a:defRPr>
            </a:lvl1pPr>
          </a:lstStyle>
          <a:p>
            <a:r>
              <a:rPr lang="pl-PL" b="1" dirty="0">
                <a:solidFill>
                  <a:schemeClr val="bg2">
                    <a:lumMod val="50000"/>
                  </a:schemeClr>
                </a:solidFill>
              </a:rPr>
              <a:t>Active </a:t>
            </a:r>
            <a:r>
              <a:rPr lang="en-GB" b="1" dirty="0">
                <a:solidFill>
                  <a:schemeClr val="bg2">
                    <a:lumMod val="50000"/>
                  </a:schemeClr>
                </a:solidFill>
              </a:rPr>
              <a:t>IT Audit </a:t>
            </a:r>
            <a:r>
              <a:rPr lang="pl-PL" b="1" dirty="0">
                <a:solidFill>
                  <a:schemeClr val="bg2">
                    <a:lumMod val="50000"/>
                  </a:schemeClr>
                </a:solidFill>
              </a:rPr>
              <a:t>Manual</a:t>
            </a:r>
            <a:endParaRPr lang="en-GB" b="1" dirty="0">
              <a:solidFill>
                <a:schemeClr val="bg2">
                  <a:lumMod val="50000"/>
                </a:schemeClr>
              </a:solidFill>
            </a:endParaRPr>
          </a:p>
        </p:txBody>
      </p:sp>
      <p:cxnSp>
        <p:nvCxnSpPr>
          <p:cNvPr id="8" name="Conexão reta 8"/>
          <p:cNvCxnSpPr/>
          <p:nvPr userDrawn="1"/>
        </p:nvCxnSpPr>
        <p:spPr>
          <a:xfrm>
            <a:off x="0" y="736601"/>
            <a:ext cx="9144000" cy="0"/>
          </a:xfrm>
          <a:prstGeom prst="line">
            <a:avLst/>
          </a:prstGeom>
          <a:ln>
            <a:solidFill>
              <a:schemeClr val="bg2">
                <a:lumMod val="50000"/>
              </a:schemeClr>
            </a:solidFill>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81574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a:prstGeom prst="rect">
            <a:avLst/>
          </a:prstGeom>
        </p:spPr>
        <p:txBody>
          <a:bodyPr anchor="b"/>
          <a:lstStyle>
            <a:lvl1pPr>
              <a:defRPr sz="6000"/>
            </a:lvl1pPr>
          </a:lstStyle>
          <a:p>
            <a:r>
              <a:rPr lang="pt-PT"/>
              <a:t>Clique para editar o estilo</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PT"/>
              <a:t>Editar os estilos de texto do Modelo Global</a:t>
            </a:r>
          </a:p>
        </p:txBody>
      </p:sp>
      <p:sp>
        <p:nvSpPr>
          <p:cNvPr id="4" name="Date Placeholder 3"/>
          <p:cNvSpPr>
            <a:spLocks noGrp="1"/>
          </p:cNvSpPr>
          <p:nvPr>
            <p:ph type="dt" sz="half" idx="10"/>
          </p:nvPr>
        </p:nvSpPr>
        <p:spPr/>
        <p:txBody>
          <a:bodyPr/>
          <a:lstStyle/>
          <a:p>
            <a:fld id="{FD76913C-D7F2-477B-8175-91F09064BAB6}" type="datetime1">
              <a:rPr lang="pt-PT" smtClean="0"/>
              <a:t>07/11/2019</a:t>
            </a:fld>
            <a:endParaRPr lang="pt-PT"/>
          </a:p>
        </p:txBody>
      </p:sp>
      <p:sp>
        <p:nvSpPr>
          <p:cNvPr id="5" name="Footer Placeholder 4"/>
          <p:cNvSpPr>
            <a:spLocks noGrp="1"/>
          </p:cNvSpPr>
          <p:nvPr>
            <p:ph type="ftr" sz="quarter" idx="11"/>
          </p:nvPr>
        </p:nvSpPr>
        <p:spPr/>
        <p:txBody>
          <a:bodyPr/>
          <a:lstStyle/>
          <a:p>
            <a:r>
              <a:rPr lang="pt-PT"/>
              <a:t>SAI Identification</a:t>
            </a:r>
          </a:p>
        </p:txBody>
      </p:sp>
      <p:sp>
        <p:nvSpPr>
          <p:cNvPr id="6" name="Slide Number Placeholder 5"/>
          <p:cNvSpPr>
            <a:spLocks noGrp="1"/>
          </p:cNvSpPr>
          <p:nvPr>
            <p:ph type="sldNum" sz="quarter" idx="12"/>
          </p:nvPr>
        </p:nvSpPr>
        <p:spPr/>
        <p:txBody>
          <a:bodyPr/>
          <a:lstStyle/>
          <a:p>
            <a:fld id="{4B2A8896-C3CE-4918-996A-562AAB5EDFF5}" type="slidenum">
              <a:rPr lang="pt-PT" smtClean="0"/>
              <a:t>‹nº›</a:t>
            </a:fld>
            <a:endParaRPr lang="pt-PT"/>
          </a:p>
        </p:txBody>
      </p:sp>
      <p:sp>
        <p:nvSpPr>
          <p:cNvPr id="7" name="Title Placeholder 1"/>
          <p:cNvSpPr txBox="1">
            <a:spLocks/>
          </p:cNvSpPr>
          <p:nvPr userDrawn="1"/>
        </p:nvSpPr>
        <p:spPr>
          <a:xfrm>
            <a:off x="3848099" y="0"/>
            <a:ext cx="4667251" cy="736601"/>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2400" kern="1200">
                <a:solidFill>
                  <a:schemeClr val="tx1"/>
                </a:solidFill>
                <a:latin typeface="+mj-lt"/>
                <a:ea typeface="+mj-ea"/>
                <a:cs typeface="+mj-cs"/>
              </a:defRPr>
            </a:lvl1pPr>
          </a:lstStyle>
          <a:p>
            <a:r>
              <a:rPr lang="en-GB"/>
              <a:t>IT Audit Handbook</a:t>
            </a:r>
            <a:endParaRPr lang="en-GB" dirty="0"/>
          </a:p>
        </p:txBody>
      </p:sp>
    </p:spTree>
    <p:extLst>
      <p:ext uri="{BB962C8B-B14F-4D97-AF65-F5344CB8AC3E}">
        <p14:creationId xmlns:p14="http://schemas.microsoft.com/office/powerpoint/2010/main" val="370468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itle 1"/>
          <p:cNvSpPr>
            <a:spLocks noGrp="1"/>
          </p:cNvSpPr>
          <p:nvPr>
            <p:ph type="title"/>
          </p:nvPr>
        </p:nvSpPr>
        <p:spPr>
          <a:xfrm>
            <a:off x="3848099" y="0"/>
            <a:ext cx="4667251" cy="736601"/>
          </a:xfrm>
          <a:prstGeom prst="rect">
            <a:avLst/>
          </a:prstGeom>
        </p:spPr>
        <p:txBody>
          <a:bodyPr/>
          <a:lstStyle/>
          <a:p>
            <a:r>
              <a:rPr lang="pt-PT"/>
              <a:t>Clique para editar o estilo</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Date Placeholder 4"/>
          <p:cNvSpPr>
            <a:spLocks noGrp="1"/>
          </p:cNvSpPr>
          <p:nvPr>
            <p:ph type="dt" sz="half" idx="10"/>
          </p:nvPr>
        </p:nvSpPr>
        <p:spPr/>
        <p:txBody>
          <a:bodyPr/>
          <a:lstStyle/>
          <a:p>
            <a:fld id="{2DCF9FB3-0646-4E9A-9848-6C7346E250DB}" type="datetime1">
              <a:rPr lang="pt-PT" smtClean="0"/>
              <a:t>07/11/2019</a:t>
            </a:fld>
            <a:endParaRPr lang="pt-PT"/>
          </a:p>
        </p:txBody>
      </p:sp>
      <p:sp>
        <p:nvSpPr>
          <p:cNvPr id="6" name="Footer Placeholder 5"/>
          <p:cNvSpPr>
            <a:spLocks noGrp="1"/>
          </p:cNvSpPr>
          <p:nvPr>
            <p:ph type="ftr" sz="quarter" idx="11"/>
          </p:nvPr>
        </p:nvSpPr>
        <p:spPr/>
        <p:txBody>
          <a:bodyPr/>
          <a:lstStyle/>
          <a:p>
            <a:r>
              <a:rPr lang="pt-PT"/>
              <a:t>SAI Identification</a:t>
            </a:r>
          </a:p>
        </p:txBody>
      </p:sp>
      <p:sp>
        <p:nvSpPr>
          <p:cNvPr id="7" name="Slide Number Placeholder 6"/>
          <p:cNvSpPr>
            <a:spLocks noGrp="1"/>
          </p:cNvSpPr>
          <p:nvPr>
            <p:ph type="sldNum" sz="quarter" idx="12"/>
          </p:nvPr>
        </p:nvSpPr>
        <p:spPr/>
        <p:txBody>
          <a:bodyPr/>
          <a:lstStyle/>
          <a:p>
            <a:fld id="{4B2A8896-C3CE-4918-996A-562AAB5EDFF5}" type="slidenum">
              <a:rPr lang="pt-PT" smtClean="0"/>
              <a:t>‹nº›</a:t>
            </a:fld>
            <a:endParaRPr lang="pt-PT"/>
          </a:p>
        </p:txBody>
      </p:sp>
    </p:spTree>
    <p:extLst>
      <p:ext uri="{BB962C8B-B14F-4D97-AF65-F5344CB8AC3E}">
        <p14:creationId xmlns:p14="http://schemas.microsoft.com/office/powerpoint/2010/main" val="4880384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a:prstGeom prst="rect">
            <a:avLst/>
          </a:prstGeom>
        </p:spPr>
        <p:txBody>
          <a:bodyPr/>
          <a:lstStyle/>
          <a:p>
            <a:r>
              <a:rPr lang="pt-PT"/>
              <a:t>Clique para editar o estilo</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4" name="Content Placeholder 3"/>
          <p:cNvSpPr>
            <a:spLocks noGrp="1"/>
          </p:cNvSpPr>
          <p:nvPr>
            <p:ph sz="half" idx="2"/>
          </p:nvPr>
        </p:nvSpPr>
        <p:spPr>
          <a:xfrm>
            <a:off x="629842" y="2505075"/>
            <a:ext cx="3868340" cy="368458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Editar os estilos de texto do Modelo Global</a:t>
            </a:r>
          </a:p>
        </p:txBody>
      </p:sp>
      <p:sp>
        <p:nvSpPr>
          <p:cNvPr id="6" name="Content Placeholder 5"/>
          <p:cNvSpPr>
            <a:spLocks noGrp="1"/>
          </p:cNvSpPr>
          <p:nvPr>
            <p:ph sz="quarter" idx="4"/>
          </p:nvPr>
        </p:nvSpPr>
        <p:spPr>
          <a:xfrm>
            <a:off x="4629150" y="2505075"/>
            <a:ext cx="3887391" cy="3684588"/>
          </a:xfrm>
        </p:spPr>
        <p:txBody>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7" name="Date Placeholder 6"/>
          <p:cNvSpPr>
            <a:spLocks noGrp="1"/>
          </p:cNvSpPr>
          <p:nvPr>
            <p:ph type="dt" sz="half" idx="10"/>
          </p:nvPr>
        </p:nvSpPr>
        <p:spPr/>
        <p:txBody>
          <a:bodyPr/>
          <a:lstStyle/>
          <a:p>
            <a:fld id="{51B4D835-9A73-4DF9-9835-B9B5BD85CE4B}" type="datetime1">
              <a:rPr lang="pt-PT" smtClean="0"/>
              <a:t>07/11/2019</a:t>
            </a:fld>
            <a:endParaRPr lang="pt-PT"/>
          </a:p>
        </p:txBody>
      </p:sp>
      <p:sp>
        <p:nvSpPr>
          <p:cNvPr id="8" name="Footer Placeholder 7"/>
          <p:cNvSpPr>
            <a:spLocks noGrp="1"/>
          </p:cNvSpPr>
          <p:nvPr>
            <p:ph type="ftr" sz="quarter" idx="11"/>
          </p:nvPr>
        </p:nvSpPr>
        <p:spPr/>
        <p:txBody>
          <a:bodyPr/>
          <a:lstStyle/>
          <a:p>
            <a:r>
              <a:rPr lang="pt-PT"/>
              <a:t>SAI Identification</a:t>
            </a:r>
          </a:p>
        </p:txBody>
      </p:sp>
      <p:sp>
        <p:nvSpPr>
          <p:cNvPr id="9" name="Slide Number Placeholder 8"/>
          <p:cNvSpPr>
            <a:spLocks noGrp="1"/>
          </p:cNvSpPr>
          <p:nvPr>
            <p:ph type="sldNum" sz="quarter" idx="12"/>
          </p:nvPr>
        </p:nvSpPr>
        <p:spPr/>
        <p:txBody>
          <a:bodyPr/>
          <a:lstStyle/>
          <a:p>
            <a:fld id="{4B2A8896-C3CE-4918-996A-562AAB5EDFF5}" type="slidenum">
              <a:rPr lang="pt-PT" smtClean="0"/>
              <a:t>‹nº›</a:t>
            </a:fld>
            <a:endParaRPr lang="pt-PT"/>
          </a:p>
        </p:txBody>
      </p:sp>
    </p:spTree>
    <p:extLst>
      <p:ext uri="{BB962C8B-B14F-4D97-AF65-F5344CB8AC3E}">
        <p14:creationId xmlns:p14="http://schemas.microsoft.com/office/powerpoint/2010/main" val="4948276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itle 1"/>
          <p:cNvSpPr>
            <a:spLocks noGrp="1"/>
          </p:cNvSpPr>
          <p:nvPr>
            <p:ph type="title"/>
          </p:nvPr>
        </p:nvSpPr>
        <p:spPr>
          <a:xfrm>
            <a:off x="3848099" y="0"/>
            <a:ext cx="4667251" cy="736601"/>
          </a:xfrm>
          <a:prstGeom prst="rect">
            <a:avLst/>
          </a:prstGeom>
        </p:spPr>
        <p:txBody>
          <a:bodyPr/>
          <a:lstStyle/>
          <a:p>
            <a:r>
              <a:rPr lang="pt-PT"/>
              <a:t>Clique para editar o estilo</a:t>
            </a:r>
            <a:endParaRPr lang="en-US" dirty="0"/>
          </a:p>
        </p:txBody>
      </p:sp>
      <p:sp>
        <p:nvSpPr>
          <p:cNvPr id="3" name="Date Placeholder 2"/>
          <p:cNvSpPr>
            <a:spLocks noGrp="1"/>
          </p:cNvSpPr>
          <p:nvPr>
            <p:ph type="dt" sz="half" idx="10"/>
          </p:nvPr>
        </p:nvSpPr>
        <p:spPr/>
        <p:txBody>
          <a:bodyPr/>
          <a:lstStyle/>
          <a:p>
            <a:fld id="{17BFB472-B85E-4DD8-8594-43AC159ED304}" type="datetime1">
              <a:rPr lang="pt-PT" smtClean="0"/>
              <a:t>07/11/2019</a:t>
            </a:fld>
            <a:endParaRPr lang="pt-PT"/>
          </a:p>
        </p:txBody>
      </p:sp>
      <p:sp>
        <p:nvSpPr>
          <p:cNvPr id="4" name="Footer Placeholder 3"/>
          <p:cNvSpPr>
            <a:spLocks noGrp="1"/>
          </p:cNvSpPr>
          <p:nvPr>
            <p:ph type="ftr" sz="quarter" idx="11"/>
          </p:nvPr>
        </p:nvSpPr>
        <p:spPr/>
        <p:txBody>
          <a:bodyPr/>
          <a:lstStyle/>
          <a:p>
            <a:r>
              <a:rPr lang="pt-PT"/>
              <a:t>SAI Identification</a:t>
            </a:r>
          </a:p>
        </p:txBody>
      </p:sp>
      <p:sp>
        <p:nvSpPr>
          <p:cNvPr id="5" name="Slide Number Placeholder 4"/>
          <p:cNvSpPr>
            <a:spLocks noGrp="1"/>
          </p:cNvSpPr>
          <p:nvPr>
            <p:ph type="sldNum" sz="quarter" idx="12"/>
          </p:nvPr>
        </p:nvSpPr>
        <p:spPr/>
        <p:txBody>
          <a:bodyPr/>
          <a:lstStyle/>
          <a:p>
            <a:fld id="{4B2A8896-C3CE-4918-996A-562AAB5EDFF5}" type="slidenum">
              <a:rPr lang="pt-PT" smtClean="0"/>
              <a:t>‹nº›</a:t>
            </a:fld>
            <a:endParaRPr lang="pt-PT"/>
          </a:p>
        </p:txBody>
      </p:sp>
    </p:spTree>
    <p:extLst>
      <p:ext uri="{BB962C8B-B14F-4D97-AF65-F5344CB8AC3E}">
        <p14:creationId xmlns:p14="http://schemas.microsoft.com/office/powerpoint/2010/main" val="1049749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5FB583-36F8-4605-9F8C-4E39B8F92F91}" type="datetime1">
              <a:rPr lang="pt-PT" smtClean="0"/>
              <a:t>07/11/2019</a:t>
            </a:fld>
            <a:endParaRPr lang="pt-PT"/>
          </a:p>
        </p:txBody>
      </p:sp>
      <p:sp>
        <p:nvSpPr>
          <p:cNvPr id="3" name="Footer Placeholder 2"/>
          <p:cNvSpPr>
            <a:spLocks noGrp="1"/>
          </p:cNvSpPr>
          <p:nvPr>
            <p:ph type="ftr" sz="quarter" idx="11"/>
          </p:nvPr>
        </p:nvSpPr>
        <p:spPr/>
        <p:txBody>
          <a:bodyPr/>
          <a:lstStyle/>
          <a:p>
            <a:r>
              <a:rPr lang="pt-PT"/>
              <a:t>SAI Identification</a:t>
            </a:r>
          </a:p>
        </p:txBody>
      </p:sp>
      <p:sp>
        <p:nvSpPr>
          <p:cNvPr id="4" name="Slide Number Placeholder 3"/>
          <p:cNvSpPr>
            <a:spLocks noGrp="1"/>
          </p:cNvSpPr>
          <p:nvPr>
            <p:ph type="sldNum" sz="quarter" idx="12"/>
          </p:nvPr>
        </p:nvSpPr>
        <p:spPr/>
        <p:txBody>
          <a:bodyPr/>
          <a:lstStyle/>
          <a:p>
            <a:fld id="{4B2A8896-C3CE-4918-996A-562AAB5EDFF5}" type="slidenum">
              <a:rPr lang="pt-PT" smtClean="0"/>
              <a:t>‹nº›</a:t>
            </a:fld>
            <a:endParaRPr lang="pt-PT"/>
          </a:p>
        </p:txBody>
      </p:sp>
      <p:sp>
        <p:nvSpPr>
          <p:cNvPr id="5" name="Title Placeholder 1"/>
          <p:cNvSpPr>
            <a:spLocks noGrp="1"/>
          </p:cNvSpPr>
          <p:nvPr>
            <p:ph type="title"/>
          </p:nvPr>
        </p:nvSpPr>
        <p:spPr>
          <a:xfrm>
            <a:off x="3848099" y="0"/>
            <a:ext cx="4667251" cy="736601"/>
          </a:xfrm>
          <a:prstGeom prst="rect">
            <a:avLst/>
          </a:prstGeom>
        </p:spPr>
        <p:txBody>
          <a:bodyPr vert="horz" lIns="91440" tIns="45720" rIns="91440" bIns="45720" rtlCol="0" anchor="ctr">
            <a:normAutofit/>
          </a:bodyPr>
          <a:lstStyle/>
          <a:p>
            <a:r>
              <a:rPr lang="en-GB" noProof="0" dirty="0"/>
              <a:t>IT Audit Handbook</a:t>
            </a:r>
          </a:p>
        </p:txBody>
      </p:sp>
    </p:spTree>
    <p:extLst>
      <p:ext uri="{BB962C8B-B14F-4D97-AF65-F5344CB8AC3E}">
        <p14:creationId xmlns:p14="http://schemas.microsoft.com/office/powerpoint/2010/main" val="1411872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pt-PT"/>
              <a:t>Clique para editar o estilo</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B832ECD9-44AA-4302-9E52-72702CF9D4AA}" type="datetime1">
              <a:rPr lang="pt-PT" smtClean="0"/>
              <a:t>07/11/2019</a:t>
            </a:fld>
            <a:endParaRPr lang="pt-PT"/>
          </a:p>
        </p:txBody>
      </p:sp>
      <p:sp>
        <p:nvSpPr>
          <p:cNvPr id="6" name="Footer Placeholder 5"/>
          <p:cNvSpPr>
            <a:spLocks noGrp="1"/>
          </p:cNvSpPr>
          <p:nvPr>
            <p:ph type="ftr" sz="quarter" idx="11"/>
          </p:nvPr>
        </p:nvSpPr>
        <p:spPr/>
        <p:txBody>
          <a:bodyPr/>
          <a:lstStyle/>
          <a:p>
            <a:r>
              <a:rPr lang="pt-PT"/>
              <a:t>SAI Identification</a:t>
            </a:r>
          </a:p>
        </p:txBody>
      </p:sp>
      <p:sp>
        <p:nvSpPr>
          <p:cNvPr id="7" name="Slide Number Placeholder 6"/>
          <p:cNvSpPr>
            <a:spLocks noGrp="1"/>
          </p:cNvSpPr>
          <p:nvPr>
            <p:ph type="sldNum" sz="quarter" idx="12"/>
          </p:nvPr>
        </p:nvSpPr>
        <p:spPr/>
        <p:txBody>
          <a:bodyPr/>
          <a:lstStyle/>
          <a:p>
            <a:fld id="{4B2A8896-C3CE-4918-996A-562AAB5EDFF5}" type="slidenum">
              <a:rPr lang="pt-PT" smtClean="0"/>
              <a:t>‹nº›</a:t>
            </a:fld>
            <a:endParaRPr lang="pt-PT"/>
          </a:p>
        </p:txBody>
      </p:sp>
      <p:sp>
        <p:nvSpPr>
          <p:cNvPr id="8" name="Title Placeholder 1"/>
          <p:cNvSpPr txBox="1">
            <a:spLocks/>
          </p:cNvSpPr>
          <p:nvPr userDrawn="1"/>
        </p:nvSpPr>
        <p:spPr>
          <a:xfrm>
            <a:off x="3848099" y="0"/>
            <a:ext cx="4667251" cy="736601"/>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2400" kern="1200">
                <a:solidFill>
                  <a:schemeClr val="tx1"/>
                </a:solidFill>
                <a:latin typeface="+mj-lt"/>
                <a:ea typeface="+mj-ea"/>
                <a:cs typeface="+mj-cs"/>
              </a:defRPr>
            </a:lvl1pPr>
          </a:lstStyle>
          <a:p>
            <a:r>
              <a:rPr lang="en-GB"/>
              <a:t>IT Audit Handbook</a:t>
            </a:r>
            <a:endParaRPr lang="en-GB" dirty="0"/>
          </a:p>
        </p:txBody>
      </p:sp>
    </p:spTree>
    <p:extLst>
      <p:ext uri="{BB962C8B-B14F-4D97-AF65-F5344CB8AC3E}">
        <p14:creationId xmlns:p14="http://schemas.microsoft.com/office/powerpoint/2010/main" val="478357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a:prstGeom prst="rect">
            <a:avLst/>
          </a:prstGeom>
        </p:spPr>
        <p:txBody>
          <a:bodyPr anchor="b"/>
          <a:lstStyle>
            <a:lvl1pPr>
              <a:defRPr sz="3200"/>
            </a:lvl1pPr>
          </a:lstStyle>
          <a:p>
            <a:r>
              <a:rPr lang="pt-PT"/>
              <a:t>Clique para editar o estilo</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PT"/>
              <a:t>Clique no ícone para adicionar uma imagem</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Editar os estilos de texto do Modelo Global</a:t>
            </a:r>
          </a:p>
        </p:txBody>
      </p:sp>
      <p:sp>
        <p:nvSpPr>
          <p:cNvPr id="5" name="Date Placeholder 4"/>
          <p:cNvSpPr>
            <a:spLocks noGrp="1"/>
          </p:cNvSpPr>
          <p:nvPr>
            <p:ph type="dt" sz="half" idx="10"/>
          </p:nvPr>
        </p:nvSpPr>
        <p:spPr/>
        <p:txBody>
          <a:bodyPr/>
          <a:lstStyle/>
          <a:p>
            <a:fld id="{D1F3AFDB-A93C-4053-A942-C46E24215DD3}" type="datetime1">
              <a:rPr lang="pt-PT" smtClean="0"/>
              <a:t>07/11/2019</a:t>
            </a:fld>
            <a:endParaRPr lang="pt-PT"/>
          </a:p>
        </p:txBody>
      </p:sp>
      <p:sp>
        <p:nvSpPr>
          <p:cNvPr id="6" name="Footer Placeholder 5"/>
          <p:cNvSpPr>
            <a:spLocks noGrp="1"/>
          </p:cNvSpPr>
          <p:nvPr>
            <p:ph type="ftr" sz="quarter" idx="11"/>
          </p:nvPr>
        </p:nvSpPr>
        <p:spPr/>
        <p:txBody>
          <a:bodyPr/>
          <a:lstStyle/>
          <a:p>
            <a:r>
              <a:rPr lang="pt-PT"/>
              <a:t>SAI Identification</a:t>
            </a:r>
          </a:p>
        </p:txBody>
      </p:sp>
      <p:sp>
        <p:nvSpPr>
          <p:cNvPr id="7" name="Slide Number Placeholder 6"/>
          <p:cNvSpPr>
            <a:spLocks noGrp="1"/>
          </p:cNvSpPr>
          <p:nvPr>
            <p:ph type="sldNum" sz="quarter" idx="12"/>
          </p:nvPr>
        </p:nvSpPr>
        <p:spPr/>
        <p:txBody>
          <a:bodyPr/>
          <a:lstStyle/>
          <a:p>
            <a:fld id="{4B2A8896-C3CE-4918-996A-562AAB5EDFF5}" type="slidenum">
              <a:rPr lang="pt-PT" smtClean="0"/>
              <a:t>‹nº›</a:t>
            </a:fld>
            <a:endParaRPr lang="pt-PT"/>
          </a:p>
        </p:txBody>
      </p:sp>
      <p:sp>
        <p:nvSpPr>
          <p:cNvPr id="8" name="Title Placeholder 1"/>
          <p:cNvSpPr txBox="1">
            <a:spLocks/>
          </p:cNvSpPr>
          <p:nvPr userDrawn="1"/>
        </p:nvSpPr>
        <p:spPr>
          <a:xfrm>
            <a:off x="3848099" y="0"/>
            <a:ext cx="4667251" cy="736601"/>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2400" kern="1200">
                <a:solidFill>
                  <a:schemeClr val="tx1"/>
                </a:solidFill>
                <a:latin typeface="+mj-lt"/>
                <a:ea typeface="+mj-ea"/>
                <a:cs typeface="+mj-cs"/>
              </a:defRPr>
            </a:lvl1pPr>
          </a:lstStyle>
          <a:p>
            <a:r>
              <a:rPr lang="en-GB"/>
              <a:t>IT Audit Handbook</a:t>
            </a:r>
            <a:endParaRPr lang="en-GB" dirty="0"/>
          </a:p>
        </p:txBody>
      </p:sp>
    </p:spTree>
    <p:extLst>
      <p:ext uri="{BB962C8B-B14F-4D97-AF65-F5344CB8AC3E}">
        <p14:creationId xmlns:p14="http://schemas.microsoft.com/office/powerpoint/2010/main" val="1739352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pt-PT"/>
              <a:t>Editar os estilos de texto do Modelo Global</a:t>
            </a:r>
          </a:p>
          <a:p>
            <a:pPr lvl="1"/>
            <a:r>
              <a:rPr lang="pt-PT"/>
              <a:t>Segundo nível</a:t>
            </a:r>
          </a:p>
          <a:p>
            <a:pPr lvl="2"/>
            <a:r>
              <a:rPr lang="pt-PT"/>
              <a:t>Terceiro nível</a:t>
            </a:r>
          </a:p>
          <a:p>
            <a:pPr lvl="3"/>
            <a:r>
              <a:rPr lang="pt-PT"/>
              <a:t>Quarto nível</a:t>
            </a:r>
          </a:p>
          <a:p>
            <a:pPr lvl="4"/>
            <a:r>
              <a:rPr lang="pt-PT"/>
              <a:t>Quinto nível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65A183-6F0C-46FA-9476-804D6860DEC2}" type="datetime1">
              <a:rPr lang="pt-PT" smtClean="0"/>
              <a:t>07/11/2019</a:t>
            </a:fld>
            <a:endParaRPr lang="pt-PT"/>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pt-PT" dirty="0"/>
              <a:t>SAI </a:t>
            </a:r>
            <a:r>
              <a:rPr lang="pt-PT" dirty="0" err="1"/>
              <a:t>Identification</a:t>
            </a:r>
            <a:endParaRPr lang="pt-PT"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2A8896-C3CE-4918-996A-562AAB5EDFF5}" type="slidenum">
              <a:rPr lang="pt-PT" smtClean="0"/>
              <a:t>‹nº›</a:t>
            </a:fld>
            <a:endParaRPr lang="pt-PT"/>
          </a:p>
        </p:txBody>
      </p:sp>
      <p:pic>
        <p:nvPicPr>
          <p:cNvPr id="1026" name="Imagem 1"/>
          <p:cNvPicPr>
            <a:picLocks noChangeAspect="1" noChangeArrowheads="1"/>
          </p:cNvPicPr>
          <p:nvPr userDrawn="1"/>
        </p:nvPicPr>
        <p:blipFill>
          <a:blip r:embed="rId11" cstate="print">
            <a:extLst>
              <a:ext uri="{28A0092B-C50C-407E-A947-70E740481C1C}">
                <a14:useLocalDpi xmlns:a14="http://schemas.microsoft.com/office/drawing/2010/main" val="0"/>
              </a:ext>
            </a:extLst>
          </a:blip>
          <a:srcRect/>
          <a:stretch>
            <a:fillRect/>
          </a:stretch>
        </p:blipFill>
        <p:spPr bwMode="auto">
          <a:xfrm>
            <a:off x="628650" y="83888"/>
            <a:ext cx="1581150" cy="561975"/>
          </a:xfrm>
          <a:prstGeom prst="rect">
            <a:avLst/>
          </a:prstGeom>
          <a:noFill/>
          <a:extLst>
            <a:ext uri="{909E8E84-426E-40DD-AFC4-6F175D3DCCD1}">
              <a14:hiddenFill xmlns:a14="http://schemas.microsoft.com/office/drawing/2010/main">
                <a:solidFill>
                  <a:srgbClr val="FFFFFF"/>
                </a:solidFill>
              </a14:hiddenFill>
            </a:ext>
          </a:extLst>
        </p:spPr>
      </p:pic>
      <p:pic>
        <p:nvPicPr>
          <p:cNvPr id="1025" name="Imagem 2"/>
          <p:cNvPicPr>
            <a:picLocks noChangeAspect="1" noChangeArrowheads="1"/>
          </p:cNvPicPr>
          <p:nvPr userDrawn="1"/>
        </p:nvPicPr>
        <p:blipFill>
          <a:blip r:embed="rId12">
            <a:extLst>
              <a:ext uri="{28A0092B-C50C-407E-A947-70E740481C1C}">
                <a14:useLocalDpi xmlns:a14="http://schemas.microsoft.com/office/drawing/2010/main" val="0"/>
              </a:ext>
            </a:extLst>
          </a:blip>
          <a:srcRect/>
          <a:stretch>
            <a:fillRect/>
          </a:stretch>
        </p:blipFill>
        <p:spPr bwMode="auto">
          <a:xfrm>
            <a:off x="2286000" y="115177"/>
            <a:ext cx="1485900" cy="523875"/>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5"/>
          <p:cNvSpPr>
            <a:spLocks noChangeArrowheads="1"/>
          </p:cNvSpPr>
          <p:nvPr userDrawn="1"/>
        </p:nvSpPr>
        <p:spPr bwMode="auto">
          <a:xfrm>
            <a:off x="0" y="1543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pt-PT" sz="2800" b="0" i="0" u="none" strike="noStrike" cap="none" normalizeH="0" baseline="0">
                <a:ln>
                  <a:noFill/>
                </a:ln>
                <a:solidFill>
                  <a:schemeClr val="tx1"/>
                </a:solidFill>
                <a:effectLst/>
                <a:latin typeface="Calibri" panose="020F0502020204030204" pitchFamily="34" charset="0"/>
                <a:ea typeface="Cambria" panose="02040503050406030204" pitchFamily="18" charset="0"/>
                <a:cs typeface="Cambria" panose="02040503050406030204" pitchFamily="18" charset="0"/>
              </a:rPr>
              <a:t> </a:t>
            </a:r>
            <a:endParaRPr kumimoji="0" lang="en-GB" altLang="pt-PT" sz="1800" b="0" i="0" u="none" strike="noStrike" cap="none" normalizeH="0" baseline="0">
              <a:ln>
                <a:noFill/>
              </a:ln>
              <a:solidFill>
                <a:schemeClr val="tx1"/>
              </a:solidFill>
              <a:effectLst/>
              <a:latin typeface="Arial" panose="020B0604020202020204" pitchFamily="34" charset="0"/>
            </a:endParaRPr>
          </a:p>
        </p:txBody>
      </p:sp>
      <p:cxnSp>
        <p:nvCxnSpPr>
          <p:cNvPr id="10" name="Conexão reta 9"/>
          <p:cNvCxnSpPr/>
          <p:nvPr userDrawn="1"/>
        </p:nvCxnSpPr>
        <p:spPr>
          <a:xfrm>
            <a:off x="-31124" y="6233734"/>
            <a:ext cx="9144000" cy="0"/>
          </a:xfrm>
          <a:prstGeom prst="line">
            <a:avLst/>
          </a:prstGeom>
          <a:ln>
            <a:solidFill>
              <a:srgbClr val="C00000"/>
            </a:solidFill>
          </a:ln>
        </p:spPr>
        <p:style>
          <a:lnRef idx="3">
            <a:schemeClr val="dk1"/>
          </a:lnRef>
          <a:fillRef idx="0">
            <a:schemeClr val="dk1"/>
          </a:fillRef>
          <a:effectRef idx="2">
            <a:schemeClr val="dk1"/>
          </a:effectRef>
          <a:fontRef idx="minor">
            <a:schemeClr val="tx1"/>
          </a:fontRef>
        </p:style>
      </p:cxnSp>
      <p:cxnSp>
        <p:nvCxnSpPr>
          <p:cNvPr id="11" name="Conexão reta 10"/>
          <p:cNvCxnSpPr/>
          <p:nvPr userDrawn="1"/>
        </p:nvCxnSpPr>
        <p:spPr>
          <a:xfrm>
            <a:off x="0" y="736601"/>
            <a:ext cx="9144000" cy="0"/>
          </a:xfrm>
          <a:prstGeom prst="line">
            <a:avLst/>
          </a:prstGeom>
          <a:ln>
            <a:solidFill>
              <a:schemeClr val="bg2">
                <a:lumMod val="50000"/>
              </a:schemeClr>
            </a:solidFill>
          </a:ln>
        </p:spPr>
        <p:style>
          <a:lnRef idx="3">
            <a:schemeClr val="dk1"/>
          </a:lnRef>
          <a:fillRef idx="0">
            <a:schemeClr val="dk1"/>
          </a:fillRef>
          <a:effectRef idx="2">
            <a:schemeClr val="dk1"/>
          </a:effectRef>
          <a:fontRef idx="minor">
            <a:schemeClr val="tx1"/>
          </a:fontRef>
        </p:style>
      </p:cxnSp>
      <p:sp>
        <p:nvSpPr>
          <p:cNvPr id="12" name="Title Placeholder 1"/>
          <p:cNvSpPr txBox="1">
            <a:spLocks/>
          </p:cNvSpPr>
          <p:nvPr userDrawn="1"/>
        </p:nvSpPr>
        <p:spPr>
          <a:xfrm>
            <a:off x="3848099" y="154546"/>
            <a:ext cx="4667251" cy="582055"/>
          </a:xfrm>
          <a:prstGeom prst="rect">
            <a:avLst/>
          </a:prstGeom>
        </p:spPr>
        <p:txBody>
          <a:bodyPr vert="horz" lIns="91440" tIns="45720" rIns="91440" bIns="45720" rtlCol="0" anchor="ctr">
            <a:normAutofit/>
          </a:bodyPr>
          <a:lstStyle>
            <a:lvl1pPr algn="r" defTabSz="914400" rtl="0" eaLnBrk="1" latinLnBrk="0" hangingPunct="1">
              <a:lnSpc>
                <a:spcPct val="90000"/>
              </a:lnSpc>
              <a:spcBef>
                <a:spcPct val="0"/>
              </a:spcBef>
              <a:buNone/>
              <a:defRPr sz="2400" kern="1200">
                <a:solidFill>
                  <a:schemeClr val="tx1"/>
                </a:solidFill>
                <a:latin typeface="+mj-lt"/>
                <a:ea typeface="+mj-ea"/>
                <a:cs typeface="+mj-cs"/>
              </a:defRPr>
            </a:lvl1pPr>
          </a:lstStyle>
          <a:p>
            <a:r>
              <a:rPr lang="pl-PL" b="1" dirty="0">
                <a:solidFill>
                  <a:schemeClr val="bg2">
                    <a:lumMod val="50000"/>
                  </a:schemeClr>
                </a:solidFill>
              </a:rPr>
              <a:t>Active </a:t>
            </a:r>
            <a:r>
              <a:rPr lang="en-GB" b="1" dirty="0">
                <a:solidFill>
                  <a:schemeClr val="bg2">
                    <a:lumMod val="50000"/>
                  </a:schemeClr>
                </a:solidFill>
              </a:rPr>
              <a:t>IT Audit </a:t>
            </a:r>
            <a:r>
              <a:rPr lang="pl-PL" b="1" dirty="0">
                <a:solidFill>
                  <a:schemeClr val="bg2">
                    <a:lumMod val="50000"/>
                  </a:schemeClr>
                </a:solidFill>
              </a:rPr>
              <a:t>Manual</a:t>
            </a:r>
            <a:endParaRPr lang="en-GB" b="1" dirty="0">
              <a:solidFill>
                <a:schemeClr val="bg2">
                  <a:lumMod val="50000"/>
                </a:schemeClr>
              </a:solidFill>
            </a:endParaRPr>
          </a:p>
        </p:txBody>
      </p:sp>
    </p:spTree>
    <p:extLst>
      <p:ext uri="{BB962C8B-B14F-4D97-AF65-F5344CB8AC3E}">
        <p14:creationId xmlns:p14="http://schemas.microsoft.com/office/powerpoint/2010/main" val="471651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hdr="0"/>
  <p:txStyles>
    <p:titleStyle>
      <a:lvl1pPr algn="r" defTabSz="9144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image" Target="../media/image11.jpeg"/><Relationship Id="rId1" Type="http://schemas.openxmlformats.org/officeDocument/2006/relationships/slideLayout" Target="../slideLayouts/slideLayout1.xml"/><Relationship Id="rId6" Type="http://schemas.openxmlformats.org/officeDocument/2006/relationships/image" Target="../media/image14.jpg"/><Relationship Id="rId5" Type="http://schemas.openxmlformats.org/officeDocument/2006/relationships/image" Target="../media/image10.png"/><Relationship Id="rId10" Type="http://schemas.openxmlformats.org/officeDocument/2006/relationships/image" Target="../media/image18.png"/><Relationship Id="rId4" Type="http://schemas.openxmlformats.org/officeDocument/2006/relationships/image" Target="../media/image13.svg"/><Relationship Id="rId9" Type="http://schemas.openxmlformats.org/officeDocument/2006/relationships/image" Target="../media/image17.png"/></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6.png"/></Relationships>
</file>

<file path=ppt/slides/_rels/slide35.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40.emf"/><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8.png"/></Relationships>
</file>

<file path=ppt/slides/_rels/slide5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5" name="Marcador de Posição do Rodapé 4"/>
          <p:cNvSpPr>
            <a:spLocks noGrp="1"/>
          </p:cNvSpPr>
          <p:nvPr>
            <p:ph type="ftr" sz="quarter" idx="11"/>
          </p:nvPr>
        </p:nvSpPr>
        <p:spPr/>
        <p:txBody>
          <a:bodyPr/>
          <a:lstStyle/>
          <a:p>
            <a:endParaRPr lang="pt-PT" dirty="0"/>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1</a:t>
            </a:fld>
            <a:endParaRPr lang="pt-PT"/>
          </a:p>
        </p:txBody>
      </p:sp>
      <p:sp>
        <p:nvSpPr>
          <p:cNvPr id="7" name="Retângulo 6"/>
          <p:cNvSpPr/>
          <p:nvPr/>
        </p:nvSpPr>
        <p:spPr>
          <a:xfrm>
            <a:off x="1" y="2860297"/>
            <a:ext cx="9144000" cy="758669"/>
          </a:xfrm>
          <a:prstGeom prst="rect">
            <a:avLst/>
          </a:prstGeom>
        </p:spPr>
        <p:txBody>
          <a:bodyPr wrap="square">
            <a:spAutoFit/>
          </a:bodyPr>
          <a:lstStyle/>
          <a:p>
            <a:pPr algn="ctr">
              <a:lnSpc>
                <a:spcPct val="115000"/>
              </a:lnSpc>
              <a:spcAft>
                <a:spcPts val="1000"/>
              </a:spcAft>
            </a:pPr>
            <a:r>
              <a:rPr lang="pt-PT" sz="4000" dirty="0"/>
              <a:t>Tutorial</a:t>
            </a:r>
            <a:endParaRPr lang="en-GB" sz="4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CaixaDeTexto 7"/>
          <p:cNvSpPr txBox="1"/>
          <p:nvPr/>
        </p:nvSpPr>
        <p:spPr>
          <a:xfrm>
            <a:off x="0" y="1962385"/>
            <a:ext cx="9144000" cy="923330"/>
          </a:xfrm>
          <a:prstGeom prst="rect">
            <a:avLst/>
          </a:prstGeom>
          <a:noFill/>
        </p:spPr>
        <p:txBody>
          <a:bodyPr wrap="square" rtlCol="0">
            <a:spAutoFit/>
          </a:bodyPr>
          <a:lstStyle/>
          <a:p>
            <a:pPr algn="ctr"/>
            <a:r>
              <a:rPr lang="en-GB" sz="5400" b="1" i="1" dirty="0"/>
              <a:t>Active</a:t>
            </a:r>
            <a:r>
              <a:rPr lang="pl-PL" sz="5400" b="1" i="1" dirty="0"/>
              <a:t> </a:t>
            </a:r>
            <a:r>
              <a:rPr lang="en-GB" sz="5400" b="1" i="1" dirty="0"/>
              <a:t>IT</a:t>
            </a:r>
            <a:r>
              <a:rPr lang="pl-PL" sz="5400" b="1" i="1" dirty="0"/>
              <a:t> </a:t>
            </a:r>
            <a:r>
              <a:rPr lang="en-GB" sz="5400" b="1" i="1" dirty="0"/>
              <a:t>Audit</a:t>
            </a:r>
            <a:r>
              <a:rPr lang="pl-PL" sz="5400" b="1" i="1" dirty="0"/>
              <a:t> </a:t>
            </a:r>
            <a:r>
              <a:rPr lang="en-GB" sz="5400" b="1" i="1" dirty="0"/>
              <a:t>Manual</a:t>
            </a:r>
            <a:endParaRPr lang="en-GB" sz="5400" b="1" dirty="0"/>
          </a:p>
        </p:txBody>
      </p:sp>
    </p:spTree>
    <p:extLst>
      <p:ext uri="{BB962C8B-B14F-4D97-AF65-F5344CB8AC3E}">
        <p14:creationId xmlns:p14="http://schemas.microsoft.com/office/powerpoint/2010/main" val="643359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10</a:t>
            </a:fld>
            <a:endParaRPr lang="pt-PT"/>
          </a:p>
        </p:txBody>
      </p:sp>
      <p:sp>
        <p:nvSpPr>
          <p:cNvPr id="8" name="CaixaDeTexto 7"/>
          <p:cNvSpPr txBox="1"/>
          <p:nvPr/>
        </p:nvSpPr>
        <p:spPr>
          <a:xfrm>
            <a:off x="287383" y="850559"/>
            <a:ext cx="6754606" cy="707886"/>
          </a:xfrm>
          <a:prstGeom prst="rect">
            <a:avLst/>
          </a:prstGeom>
          <a:noFill/>
        </p:spPr>
        <p:txBody>
          <a:bodyPr wrap="none" rtlCol="0">
            <a:spAutoFit/>
          </a:bodyPr>
          <a:lstStyle/>
          <a:p>
            <a:r>
              <a:rPr lang="en-GB" sz="4000" b="1" dirty="0"/>
              <a:t>Desktop versions and coverage</a:t>
            </a:r>
          </a:p>
        </p:txBody>
      </p:sp>
      <p:sp>
        <p:nvSpPr>
          <p:cNvPr id="3" name="Retângulo 2"/>
          <p:cNvSpPr/>
          <p:nvPr/>
        </p:nvSpPr>
        <p:spPr>
          <a:xfrm>
            <a:off x="400050" y="1773889"/>
            <a:ext cx="8425898" cy="492122"/>
          </a:xfrm>
          <a:prstGeom prst="rect">
            <a:avLst/>
          </a:prstGeom>
        </p:spPr>
        <p:txBody>
          <a:bodyPr wrap="square">
            <a:spAutoFit/>
          </a:bodyPr>
          <a:lstStyle/>
          <a:p>
            <a:pPr lvl="0">
              <a:lnSpc>
                <a:spcPct val="115000"/>
              </a:lnSpc>
              <a:spcBef>
                <a:spcPts val="2400"/>
              </a:spcBef>
              <a:spcAft>
                <a:spcPts val="0"/>
              </a:spcAft>
            </a:pPr>
            <a:r>
              <a:rPr lang="en-GB" sz="2400" dirty="0"/>
              <a:t>Developed and maintained:</a:t>
            </a:r>
          </a:p>
        </p:txBody>
      </p:sp>
      <p:sp>
        <p:nvSpPr>
          <p:cNvPr id="10" name="Marcador de Posição do Rodapé 4"/>
          <p:cNvSpPr>
            <a:spLocks noGrp="1"/>
          </p:cNvSpPr>
          <p:nvPr>
            <p:ph type="ftr" sz="quarter" idx="11"/>
          </p:nvPr>
        </p:nvSpPr>
        <p:spPr>
          <a:xfrm>
            <a:off x="3028950" y="6356351"/>
            <a:ext cx="3086100" cy="365125"/>
          </a:xfrm>
        </p:spPr>
        <p:txBody>
          <a:bodyPr/>
          <a:lstStyle/>
          <a:p>
            <a:r>
              <a:rPr lang="pt-PT" b="1" dirty="0" err="1"/>
              <a:t>Lisbon</a:t>
            </a:r>
            <a:endParaRPr lang="pt-PT" dirty="0"/>
          </a:p>
        </p:txBody>
      </p:sp>
      <p:sp>
        <p:nvSpPr>
          <p:cNvPr id="9" name="Retângulo 8"/>
          <p:cNvSpPr/>
          <p:nvPr/>
        </p:nvSpPr>
        <p:spPr>
          <a:xfrm>
            <a:off x="879293" y="2286902"/>
            <a:ext cx="8065924" cy="830997"/>
          </a:xfrm>
          <a:prstGeom prst="rect">
            <a:avLst/>
          </a:prstGeom>
        </p:spPr>
        <p:txBody>
          <a:bodyPr wrap="square">
            <a:spAutoFit/>
          </a:bodyPr>
          <a:lstStyle/>
          <a:p>
            <a:pPr marL="285750" indent="-285750">
              <a:buFont typeface="Arial" panose="020B0604020202020204" pitchFamily="34" charset="0"/>
              <a:buChar char="•"/>
            </a:pPr>
            <a:r>
              <a:rPr lang="en-GB" sz="2400" dirty="0"/>
              <a:t>Under stable, wide accepted and (even) open productivity software;</a:t>
            </a:r>
          </a:p>
        </p:txBody>
      </p:sp>
      <p:sp>
        <p:nvSpPr>
          <p:cNvPr id="12" name="Retângulo 11"/>
          <p:cNvSpPr/>
          <p:nvPr/>
        </p:nvSpPr>
        <p:spPr>
          <a:xfrm>
            <a:off x="879293" y="4044627"/>
            <a:ext cx="8065924" cy="461665"/>
          </a:xfrm>
          <a:prstGeom prst="rect">
            <a:avLst/>
          </a:prstGeom>
        </p:spPr>
        <p:txBody>
          <a:bodyPr wrap="square">
            <a:spAutoFit/>
          </a:bodyPr>
          <a:lstStyle/>
          <a:p>
            <a:pPr marL="285750" indent="-285750">
              <a:buFont typeface="Arial" panose="020B0604020202020204" pitchFamily="34" charset="0"/>
              <a:buChar char="•"/>
            </a:pPr>
            <a:r>
              <a:rPr lang="en-GB" sz="2400" dirty="0"/>
              <a:t>To support  the major desktop ecosystems;</a:t>
            </a:r>
          </a:p>
        </p:txBody>
      </p:sp>
      <p:pic>
        <p:nvPicPr>
          <p:cNvPr id="5" name="Imagem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9279" y="2946209"/>
            <a:ext cx="1950257" cy="1200158"/>
          </a:xfrm>
          <a:prstGeom prst="rect">
            <a:avLst/>
          </a:prstGeom>
        </p:spPr>
      </p:pic>
      <p:pic>
        <p:nvPicPr>
          <p:cNvPr id="7" name="Imagem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2511" y="3140980"/>
            <a:ext cx="1287031" cy="810616"/>
          </a:xfrm>
          <a:prstGeom prst="rect">
            <a:avLst/>
          </a:prstGeom>
        </p:spPr>
      </p:pic>
      <p:pic>
        <p:nvPicPr>
          <p:cNvPr id="13" name="Imagem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08201" y="4506292"/>
            <a:ext cx="2182260" cy="1355299"/>
          </a:xfrm>
          <a:prstGeom prst="rect">
            <a:avLst/>
          </a:prstGeom>
        </p:spPr>
      </p:pic>
      <p:pic>
        <p:nvPicPr>
          <p:cNvPr id="14" name="Imagem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190461" y="4553080"/>
            <a:ext cx="2013085" cy="1261722"/>
          </a:xfrm>
          <a:prstGeom prst="rect">
            <a:avLst/>
          </a:prstGeom>
        </p:spPr>
      </p:pic>
      <p:pic>
        <p:nvPicPr>
          <p:cNvPr id="15" name="Imagem 1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388160" y="4643554"/>
            <a:ext cx="916885" cy="1080773"/>
          </a:xfrm>
          <a:prstGeom prst="rect">
            <a:avLst/>
          </a:prstGeom>
        </p:spPr>
      </p:pic>
    </p:spTree>
    <p:extLst>
      <p:ext uri="{BB962C8B-B14F-4D97-AF65-F5344CB8AC3E}">
        <p14:creationId xmlns:p14="http://schemas.microsoft.com/office/powerpoint/2010/main" val="381145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fade">
                                      <p:cBhvr>
                                        <p:cTn id="19" dur="500"/>
                                        <p:tgtEl>
                                          <p:spTgt spid="14"/>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5" name="Marcador de Posição do Rodapé 4"/>
          <p:cNvSpPr>
            <a:spLocks noGrp="1"/>
          </p:cNvSpPr>
          <p:nvPr>
            <p:ph type="ftr" sz="quarter" idx="11"/>
          </p:nvPr>
        </p:nvSpPr>
        <p:spPr>
          <a:xfrm>
            <a:off x="3028950" y="6356351"/>
            <a:ext cx="3086100" cy="365125"/>
          </a:xfrm>
        </p:spPr>
        <p:txBody>
          <a:bodyPr/>
          <a:lstStyle/>
          <a:p>
            <a:endParaRPr lang="pt-PT" dirty="0"/>
          </a:p>
        </p:txBody>
      </p:sp>
      <p:sp>
        <p:nvSpPr>
          <p:cNvPr id="6" name="Marcador de Posição do Número do Diapositivo 5"/>
          <p:cNvSpPr>
            <a:spLocks noGrp="1"/>
          </p:cNvSpPr>
          <p:nvPr>
            <p:ph type="sldNum" sz="quarter" idx="12"/>
          </p:nvPr>
        </p:nvSpPr>
        <p:spPr>
          <a:xfrm>
            <a:off x="6457950" y="6356351"/>
            <a:ext cx="2057400" cy="365125"/>
          </a:xfrm>
        </p:spPr>
        <p:txBody>
          <a:bodyPr/>
          <a:lstStyle/>
          <a:p>
            <a:fld id="{4B2A8896-C3CE-4918-996A-562AAB5EDFF5}" type="slidenum">
              <a:rPr lang="pt-PT" smtClean="0"/>
              <a:pPr/>
              <a:t>11</a:t>
            </a:fld>
            <a:endParaRPr lang="pt-PT"/>
          </a:p>
        </p:txBody>
      </p:sp>
      <p:pic>
        <p:nvPicPr>
          <p:cNvPr id="9" name="Imagem 8">
            <a:extLst>
              <a:ext uri="{FF2B5EF4-FFF2-40B4-BE49-F238E27FC236}">
                <a16:creationId xmlns:a16="http://schemas.microsoft.com/office/drawing/2014/main" id="{1A3B9F14-5418-4D05-A54C-E0FAD6162796}"/>
              </a:ext>
            </a:extLst>
          </p:cNvPr>
          <p:cNvPicPr>
            <a:picLocks noChangeAspect="1"/>
          </p:cNvPicPr>
          <p:nvPr/>
        </p:nvPicPr>
        <p:blipFill>
          <a:blip r:embed="rId3"/>
          <a:stretch>
            <a:fillRect/>
          </a:stretch>
        </p:blipFill>
        <p:spPr>
          <a:xfrm>
            <a:off x="608869" y="1739436"/>
            <a:ext cx="7403743" cy="4110239"/>
          </a:xfrm>
          <a:prstGeom prst="rect">
            <a:avLst/>
          </a:prstGeom>
          <a:effectLst>
            <a:outerShdw blurRad="50800" dist="50800" dir="5400000" algn="ctr" rotWithShape="0">
              <a:srgbClr val="000000">
                <a:alpha val="0"/>
              </a:srgbClr>
            </a:outerShdw>
          </a:effectLst>
        </p:spPr>
      </p:pic>
      <p:sp>
        <p:nvSpPr>
          <p:cNvPr id="11" name="CaixaDeTexto 10">
            <a:extLst>
              <a:ext uri="{FF2B5EF4-FFF2-40B4-BE49-F238E27FC236}">
                <a16:creationId xmlns:a16="http://schemas.microsoft.com/office/drawing/2014/main" id="{B43D6E28-375D-48EC-A0E4-945D38EA29B9}"/>
              </a:ext>
            </a:extLst>
          </p:cNvPr>
          <p:cNvSpPr txBox="1"/>
          <p:nvPr/>
        </p:nvSpPr>
        <p:spPr>
          <a:xfrm>
            <a:off x="4039674" y="991996"/>
            <a:ext cx="4150752" cy="584775"/>
          </a:xfrm>
          <a:prstGeom prst="rect">
            <a:avLst/>
          </a:prstGeom>
          <a:solidFill>
            <a:schemeClr val="bg1">
              <a:alpha val="71000"/>
            </a:schemeClr>
          </a:solidFill>
          <a:effectLst>
            <a:outerShdw blurRad="50800" dist="50800" dir="5400000" algn="ctr" rotWithShape="0">
              <a:schemeClr val="bg1">
                <a:lumMod val="95000"/>
                <a:alpha val="9000"/>
              </a:schemeClr>
            </a:outerShdw>
          </a:effectLst>
        </p:spPr>
        <p:txBody>
          <a:bodyPr wrap="none" rtlCol="0">
            <a:spAutoFit/>
          </a:bodyPr>
          <a:lstStyle/>
          <a:p>
            <a:r>
              <a:rPr lang="en-GB" sz="3200" b="1" u="sng" dirty="0">
                <a:solidFill>
                  <a:srgbClr val="C00000"/>
                </a:solidFill>
              </a:rPr>
              <a:t>http://aitam.tcontas.pt</a:t>
            </a:r>
          </a:p>
        </p:txBody>
      </p:sp>
      <p:sp>
        <p:nvSpPr>
          <p:cNvPr id="12" name="CaixaDeTexto 11">
            <a:extLst>
              <a:ext uri="{FF2B5EF4-FFF2-40B4-BE49-F238E27FC236}">
                <a16:creationId xmlns:a16="http://schemas.microsoft.com/office/drawing/2014/main" id="{3B8EF702-6272-4C6B-B974-A4809E386713}"/>
              </a:ext>
            </a:extLst>
          </p:cNvPr>
          <p:cNvSpPr txBox="1"/>
          <p:nvPr/>
        </p:nvSpPr>
        <p:spPr>
          <a:xfrm>
            <a:off x="400050" y="867775"/>
            <a:ext cx="6376307" cy="830997"/>
          </a:xfrm>
          <a:prstGeom prst="rect">
            <a:avLst/>
          </a:prstGeom>
          <a:noFill/>
        </p:spPr>
        <p:txBody>
          <a:bodyPr wrap="square" rtlCol="0">
            <a:spAutoFit/>
          </a:bodyPr>
          <a:lstStyle/>
          <a:p>
            <a:r>
              <a:rPr lang="en-GB" sz="4800" b="1" dirty="0"/>
              <a:t>Web version</a:t>
            </a:r>
          </a:p>
        </p:txBody>
      </p:sp>
    </p:spTree>
    <p:extLst>
      <p:ext uri="{BB962C8B-B14F-4D97-AF65-F5344CB8AC3E}">
        <p14:creationId xmlns:p14="http://schemas.microsoft.com/office/powerpoint/2010/main" val="2521707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5" name="Marcador de Posição do Rodapé 4"/>
          <p:cNvSpPr>
            <a:spLocks noGrp="1"/>
          </p:cNvSpPr>
          <p:nvPr>
            <p:ph type="ftr" sz="quarter" idx="11"/>
          </p:nvPr>
        </p:nvSpPr>
        <p:spPr/>
        <p:txBody>
          <a:bodyPr/>
          <a:lstStyle/>
          <a:p>
            <a:endParaRPr lang="pt-PT" dirty="0"/>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12</a:t>
            </a:fld>
            <a:endParaRPr lang="pt-PT"/>
          </a:p>
        </p:txBody>
      </p:sp>
      <p:sp>
        <p:nvSpPr>
          <p:cNvPr id="7" name="Retângulo 6"/>
          <p:cNvSpPr/>
          <p:nvPr/>
        </p:nvSpPr>
        <p:spPr>
          <a:xfrm>
            <a:off x="287383" y="1863778"/>
            <a:ext cx="8569234" cy="3660105"/>
          </a:xfrm>
          <a:prstGeom prst="rect">
            <a:avLst/>
          </a:prstGeom>
        </p:spPr>
        <p:txBody>
          <a:bodyPr wrap="square">
            <a:spAutoFit/>
          </a:bodyPr>
          <a:lstStyle/>
          <a:p>
            <a:pPr>
              <a:lnSpc>
                <a:spcPct val="115000"/>
              </a:lnSpc>
              <a:spcAft>
                <a:spcPts val="1000"/>
              </a:spcAft>
            </a:pPr>
            <a:r>
              <a:rPr lang="en-US" sz="2800" dirty="0"/>
              <a:t>The </a:t>
            </a:r>
            <a:r>
              <a:rPr lang="en-US" sz="2800" b="1" dirty="0"/>
              <a:t>desktop version </a:t>
            </a:r>
            <a:r>
              <a:rPr lang="en-US" sz="2800" dirty="0"/>
              <a:t>is provided as a zip folder. It contains a spreadsheet in </a:t>
            </a:r>
            <a:r>
              <a:rPr lang="en-US" sz="2800" b="1" dirty="0"/>
              <a:t>MS Office </a:t>
            </a:r>
            <a:r>
              <a:rPr lang="en-US" sz="2800" dirty="0"/>
              <a:t>(</a:t>
            </a:r>
            <a:r>
              <a:rPr lang="en-US" sz="2800" dirty="0">
                <a:solidFill>
                  <a:srgbClr val="C00000"/>
                </a:solidFill>
              </a:rPr>
              <a:t>StartHereMSOffice.xlsm</a:t>
            </a:r>
            <a:r>
              <a:rPr lang="en-US" sz="2800" dirty="0"/>
              <a:t>) and in </a:t>
            </a:r>
            <a:r>
              <a:rPr lang="en-US" sz="2800" b="1" dirty="0"/>
              <a:t>Libre Office </a:t>
            </a:r>
            <a:r>
              <a:rPr lang="en-US" sz="2800" dirty="0"/>
              <a:t>(</a:t>
            </a:r>
            <a:r>
              <a:rPr lang="en-US" sz="2800" dirty="0" err="1">
                <a:solidFill>
                  <a:srgbClr val="C00000"/>
                </a:solidFill>
              </a:rPr>
              <a:t>StartHereLibreOffice.ods</a:t>
            </a:r>
            <a:r>
              <a:rPr lang="en-US" sz="2800" dirty="0"/>
              <a:t>) as a control dashboard for the audit development and several matrixes templates. </a:t>
            </a:r>
          </a:p>
          <a:p>
            <a:pPr>
              <a:lnSpc>
                <a:spcPct val="115000"/>
              </a:lnSpc>
              <a:spcAft>
                <a:spcPts val="1000"/>
              </a:spcAft>
            </a:pPr>
            <a:r>
              <a:rPr lang="en-US" sz="2800" dirty="0"/>
              <a:t>Once extracted, all files must be kept in the same folder and subfolders.</a:t>
            </a:r>
          </a:p>
        </p:txBody>
      </p:sp>
      <p:sp>
        <p:nvSpPr>
          <p:cNvPr id="8" name="CaixaDeTexto 7"/>
          <p:cNvSpPr txBox="1"/>
          <p:nvPr/>
        </p:nvSpPr>
        <p:spPr>
          <a:xfrm>
            <a:off x="287383" y="850559"/>
            <a:ext cx="8684878" cy="769441"/>
          </a:xfrm>
          <a:prstGeom prst="rect">
            <a:avLst/>
          </a:prstGeom>
          <a:noFill/>
        </p:spPr>
        <p:txBody>
          <a:bodyPr wrap="none" rtlCol="0">
            <a:spAutoFit/>
          </a:bodyPr>
          <a:lstStyle/>
          <a:p>
            <a:r>
              <a:rPr lang="en-US" sz="4400" b="1" dirty="0"/>
              <a:t>Configure the working environment</a:t>
            </a:r>
            <a:endParaRPr lang="en-GB" sz="4400" b="1" dirty="0"/>
          </a:p>
        </p:txBody>
      </p:sp>
    </p:spTree>
    <p:extLst>
      <p:ext uri="{BB962C8B-B14F-4D97-AF65-F5344CB8AC3E}">
        <p14:creationId xmlns:p14="http://schemas.microsoft.com/office/powerpoint/2010/main" val="3516005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5" name="Marcador de Posição do Rodapé 4"/>
          <p:cNvSpPr>
            <a:spLocks noGrp="1"/>
          </p:cNvSpPr>
          <p:nvPr>
            <p:ph type="ftr" sz="quarter" idx="11"/>
          </p:nvPr>
        </p:nvSpPr>
        <p:spPr/>
        <p:txBody>
          <a:bodyPr/>
          <a:lstStyle/>
          <a:p>
            <a:endParaRPr lang="pt-PT" dirty="0"/>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13</a:t>
            </a:fld>
            <a:endParaRPr lang="pt-PT"/>
          </a:p>
        </p:txBody>
      </p:sp>
      <p:sp>
        <p:nvSpPr>
          <p:cNvPr id="7" name="Retângulo 6"/>
          <p:cNvSpPr/>
          <p:nvPr/>
        </p:nvSpPr>
        <p:spPr>
          <a:xfrm>
            <a:off x="287383" y="1863778"/>
            <a:ext cx="8569234" cy="3660105"/>
          </a:xfrm>
          <a:prstGeom prst="rect">
            <a:avLst/>
          </a:prstGeom>
        </p:spPr>
        <p:txBody>
          <a:bodyPr wrap="square">
            <a:spAutoFit/>
          </a:bodyPr>
          <a:lstStyle/>
          <a:p>
            <a:pPr>
              <a:lnSpc>
                <a:spcPct val="115000"/>
              </a:lnSpc>
              <a:spcAft>
                <a:spcPts val="1000"/>
              </a:spcAft>
            </a:pPr>
            <a:r>
              <a:rPr lang="en-US" sz="2800" dirty="0"/>
              <a:t>The internal behavior of the spreadsheets in desktop versions, as well of some text templates, was customized through macros, in VBA/BASIC. To help the code inspection is full commented in English. It only references functions and objects (late binding) pre-installed in OS (no need to reference additional libraries). </a:t>
            </a:r>
          </a:p>
          <a:p>
            <a:pPr>
              <a:lnSpc>
                <a:spcPct val="115000"/>
              </a:lnSpc>
              <a:spcAft>
                <a:spcPts val="1000"/>
              </a:spcAft>
            </a:pPr>
            <a:r>
              <a:rPr lang="en-US" sz="2800" dirty="0"/>
              <a:t>So, you only have to enable macros!</a:t>
            </a:r>
          </a:p>
        </p:txBody>
      </p:sp>
      <p:sp>
        <p:nvSpPr>
          <p:cNvPr id="8" name="CaixaDeTexto 7"/>
          <p:cNvSpPr txBox="1"/>
          <p:nvPr/>
        </p:nvSpPr>
        <p:spPr>
          <a:xfrm>
            <a:off x="287383" y="850559"/>
            <a:ext cx="8684878" cy="769441"/>
          </a:xfrm>
          <a:prstGeom prst="rect">
            <a:avLst/>
          </a:prstGeom>
          <a:noFill/>
        </p:spPr>
        <p:txBody>
          <a:bodyPr wrap="none" rtlCol="0">
            <a:spAutoFit/>
          </a:bodyPr>
          <a:lstStyle/>
          <a:p>
            <a:r>
              <a:rPr lang="en-US" sz="4400" b="1" dirty="0"/>
              <a:t>Configure the working environment</a:t>
            </a:r>
            <a:endParaRPr lang="en-GB" sz="4400" b="1" dirty="0"/>
          </a:p>
        </p:txBody>
      </p:sp>
    </p:spTree>
    <p:extLst>
      <p:ext uri="{BB962C8B-B14F-4D97-AF65-F5344CB8AC3E}">
        <p14:creationId xmlns:p14="http://schemas.microsoft.com/office/powerpoint/2010/main" val="3643422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5" name="Marcador de Posição do Rodapé 4"/>
          <p:cNvSpPr>
            <a:spLocks noGrp="1"/>
          </p:cNvSpPr>
          <p:nvPr>
            <p:ph type="ftr" sz="quarter" idx="11"/>
          </p:nvPr>
        </p:nvSpPr>
        <p:spPr/>
        <p:txBody>
          <a:bodyPr/>
          <a:lstStyle/>
          <a:p>
            <a:endParaRPr lang="pt-PT" dirty="0"/>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14</a:t>
            </a:fld>
            <a:endParaRPr lang="pt-PT"/>
          </a:p>
        </p:txBody>
      </p:sp>
      <p:sp>
        <p:nvSpPr>
          <p:cNvPr id="9" name="Retângulo 8"/>
          <p:cNvSpPr/>
          <p:nvPr/>
        </p:nvSpPr>
        <p:spPr>
          <a:xfrm>
            <a:off x="342900" y="1735048"/>
            <a:ext cx="8482693" cy="1138773"/>
          </a:xfrm>
          <a:prstGeom prst="rect">
            <a:avLst/>
          </a:prstGeom>
        </p:spPr>
        <p:txBody>
          <a:bodyPr wrap="square">
            <a:spAutoFit/>
          </a:bodyPr>
          <a:lstStyle/>
          <a:p>
            <a:r>
              <a:rPr lang="en-US" sz="2800" b="1" dirty="0"/>
              <a:t>Single prerequisite</a:t>
            </a:r>
            <a:r>
              <a:rPr lang="en-US" sz="2800" dirty="0"/>
              <a:t> to work in</a:t>
            </a:r>
            <a:r>
              <a:rPr lang="pt-PT" sz="2800" dirty="0"/>
              <a:t>:</a:t>
            </a:r>
          </a:p>
          <a:p>
            <a:endParaRPr lang="pt-PT" sz="1200" dirty="0"/>
          </a:p>
          <a:p>
            <a:pPr marL="342900" indent="-342900">
              <a:buFont typeface="Arial" panose="020B0604020202020204" pitchFamily="34" charset="0"/>
              <a:buChar char="•"/>
            </a:pPr>
            <a:r>
              <a:rPr lang="en-US" sz="2800" dirty="0"/>
              <a:t>Username / password.</a:t>
            </a:r>
          </a:p>
        </p:txBody>
      </p:sp>
      <p:sp>
        <p:nvSpPr>
          <p:cNvPr id="12" name="CaixaDeTexto 11">
            <a:extLst>
              <a:ext uri="{FF2B5EF4-FFF2-40B4-BE49-F238E27FC236}">
                <a16:creationId xmlns:a16="http://schemas.microsoft.com/office/drawing/2014/main" id="{453EEB90-30EE-464C-B6F0-8589D8347AA4}"/>
              </a:ext>
            </a:extLst>
          </p:cNvPr>
          <p:cNvSpPr txBox="1"/>
          <p:nvPr/>
        </p:nvSpPr>
        <p:spPr>
          <a:xfrm>
            <a:off x="342900" y="867774"/>
            <a:ext cx="8801100" cy="830997"/>
          </a:xfrm>
          <a:prstGeom prst="rect">
            <a:avLst/>
          </a:prstGeom>
          <a:noFill/>
        </p:spPr>
        <p:txBody>
          <a:bodyPr wrap="square" rtlCol="0">
            <a:spAutoFit/>
          </a:bodyPr>
          <a:lstStyle/>
          <a:p>
            <a:r>
              <a:rPr lang="en-GB" sz="4800" b="1" dirty="0"/>
              <a:t>Web version</a:t>
            </a:r>
          </a:p>
        </p:txBody>
      </p:sp>
      <p:pic>
        <p:nvPicPr>
          <p:cNvPr id="7" name="Imagem 6">
            <a:extLst>
              <a:ext uri="{FF2B5EF4-FFF2-40B4-BE49-F238E27FC236}">
                <a16:creationId xmlns:a16="http://schemas.microsoft.com/office/drawing/2014/main" id="{702A0ECC-19D6-46FE-8209-9A2ACD8FE7E4}"/>
              </a:ext>
            </a:extLst>
          </p:cNvPr>
          <p:cNvPicPr>
            <a:picLocks noChangeAspect="1"/>
          </p:cNvPicPr>
          <p:nvPr/>
        </p:nvPicPr>
        <p:blipFill>
          <a:blip r:embed="rId2"/>
          <a:stretch>
            <a:fillRect/>
          </a:stretch>
        </p:blipFill>
        <p:spPr>
          <a:xfrm>
            <a:off x="1429682" y="3053443"/>
            <a:ext cx="6272388" cy="2936783"/>
          </a:xfrm>
          <a:prstGeom prst="rect">
            <a:avLst/>
          </a:prstGeom>
        </p:spPr>
      </p:pic>
    </p:spTree>
    <p:extLst>
      <p:ext uri="{BB962C8B-B14F-4D97-AF65-F5344CB8AC3E}">
        <p14:creationId xmlns:p14="http://schemas.microsoft.com/office/powerpoint/2010/main" val="24261914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5" name="Marcador de Posição do Rodapé 4"/>
          <p:cNvSpPr>
            <a:spLocks noGrp="1"/>
          </p:cNvSpPr>
          <p:nvPr>
            <p:ph type="ftr" sz="quarter" idx="11"/>
          </p:nvPr>
        </p:nvSpPr>
        <p:spPr/>
        <p:txBody>
          <a:bodyPr/>
          <a:lstStyle/>
          <a:p>
            <a:endParaRPr lang="pt-PT" dirty="0"/>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15</a:t>
            </a:fld>
            <a:endParaRPr lang="pt-PT"/>
          </a:p>
        </p:txBody>
      </p:sp>
      <p:grpSp>
        <p:nvGrpSpPr>
          <p:cNvPr id="8" name="Agrupar 7">
            <a:extLst>
              <a:ext uri="{FF2B5EF4-FFF2-40B4-BE49-F238E27FC236}">
                <a16:creationId xmlns:a16="http://schemas.microsoft.com/office/drawing/2014/main" id="{6426A9FD-C1B7-4CE6-8004-8689C0CAA804}"/>
              </a:ext>
            </a:extLst>
          </p:cNvPr>
          <p:cNvGrpSpPr/>
          <p:nvPr/>
        </p:nvGrpSpPr>
        <p:grpSpPr>
          <a:xfrm>
            <a:off x="2235699" y="1137418"/>
            <a:ext cx="2167467" cy="1270001"/>
            <a:chOff x="3945467" y="2125133"/>
            <a:chExt cx="2810933" cy="1873955"/>
          </a:xfrm>
        </p:grpSpPr>
        <p:pic>
          <p:nvPicPr>
            <p:cNvPr id="10" name="Imagem 9">
              <a:extLst>
                <a:ext uri="{FF2B5EF4-FFF2-40B4-BE49-F238E27FC236}">
                  <a16:creationId xmlns:a16="http://schemas.microsoft.com/office/drawing/2014/main" id="{6E663D84-40A1-4C2C-84FC-DBE44EE436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45467" y="2125133"/>
              <a:ext cx="2810933" cy="1873955"/>
            </a:xfrm>
            <a:prstGeom prst="rect">
              <a:avLst/>
            </a:prstGeom>
          </p:spPr>
        </p:pic>
        <p:sp>
          <p:nvSpPr>
            <p:cNvPr id="11" name="CaixaDeTexto 10">
              <a:extLst>
                <a:ext uri="{FF2B5EF4-FFF2-40B4-BE49-F238E27FC236}">
                  <a16:creationId xmlns:a16="http://schemas.microsoft.com/office/drawing/2014/main" id="{DDD730FD-2254-40BE-9C48-292145192B5A}"/>
                </a:ext>
              </a:extLst>
            </p:cNvPr>
            <p:cNvSpPr txBox="1"/>
            <p:nvPr/>
          </p:nvSpPr>
          <p:spPr>
            <a:xfrm>
              <a:off x="4827704" y="2659559"/>
              <a:ext cx="1391196" cy="953696"/>
            </a:xfrm>
            <a:prstGeom prst="rect">
              <a:avLst/>
            </a:prstGeom>
            <a:noFill/>
          </p:spPr>
          <p:txBody>
            <a:bodyPr wrap="none" rtlCol="0">
              <a:spAutoFit/>
            </a:bodyPr>
            <a:lstStyle/>
            <a:p>
              <a:r>
                <a:rPr lang="en-GB" sz="3600" dirty="0"/>
                <a:t>WEB</a:t>
              </a:r>
            </a:p>
          </p:txBody>
        </p:sp>
      </p:grpSp>
      <p:pic>
        <p:nvPicPr>
          <p:cNvPr id="13" name="Gráfico 12" descr="Homem">
            <a:extLst>
              <a:ext uri="{FF2B5EF4-FFF2-40B4-BE49-F238E27FC236}">
                <a16:creationId xmlns:a16="http://schemas.microsoft.com/office/drawing/2014/main" id="{CD85A725-2A34-46BE-BAA3-CACA2F42577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0877" y="1108713"/>
            <a:ext cx="914400" cy="914400"/>
          </a:xfrm>
          <a:prstGeom prst="rect">
            <a:avLst/>
          </a:prstGeom>
        </p:spPr>
      </p:pic>
      <p:pic>
        <p:nvPicPr>
          <p:cNvPr id="14" name="Imagem 13">
            <a:extLst>
              <a:ext uri="{FF2B5EF4-FFF2-40B4-BE49-F238E27FC236}">
                <a16:creationId xmlns:a16="http://schemas.microsoft.com/office/drawing/2014/main" id="{A009A526-4344-451C-AB14-2523B5971C75}"/>
              </a:ext>
            </a:extLst>
          </p:cNvPr>
          <p:cNvPicPr>
            <a:picLocks noChangeAspect="1"/>
          </p:cNvPicPr>
          <p:nvPr/>
        </p:nvPicPr>
        <p:blipFill>
          <a:blip r:embed="rId5"/>
          <a:stretch>
            <a:fillRect/>
          </a:stretch>
        </p:blipFill>
        <p:spPr>
          <a:xfrm>
            <a:off x="1914710" y="3390322"/>
            <a:ext cx="2877726" cy="13473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15" name="Conexão reta unidirecional 14">
            <a:extLst>
              <a:ext uri="{FF2B5EF4-FFF2-40B4-BE49-F238E27FC236}">
                <a16:creationId xmlns:a16="http://schemas.microsoft.com/office/drawing/2014/main" id="{7DC2CF8F-D3E2-449B-A005-ADB1D8D71CA4}"/>
              </a:ext>
            </a:extLst>
          </p:cNvPr>
          <p:cNvCxnSpPr>
            <a:cxnSpLocks/>
          </p:cNvCxnSpPr>
          <p:nvPr/>
        </p:nvCxnSpPr>
        <p:spPr>
          <a:xfrm flipV="1">
            <a:off x="1015277" y="1475919"/>
            <a:ext cx="1090885" cy="52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exão reta unidirecional 15">
            <a:extLst>
              <a:ext uri="{FF2B5EF4-FFF2-40B4-BE49-F238E27FC236}">
                <a16:creationId xmlns:a16="http://schemas.microsoft.com/office/drawing/2014/main" id="{9518574C-6DF7-420C-BFB1-862C0B5AD2FD}"/>
              </a:ext>
            </a:extLst>
          </p:cNvPr>
          <p:cNvCxnSpPr>
            <a:cxnSpLocks/>
          </p:cNvCxnSpPr>
          <p:nvPr/>
        </p:nvCxnSpPr>
        <p:spPr>
          <a:xfrm>
            <a:off x="3210605" y="2508123"/>
            <a:ext cx="0" cy="7991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Conexão reta unidirecional 16">
            <a:extLst>
              <a:ext uri="{FF2B5EF4-FFF2-40B4-BE49-F238E27FC236}">
                <a16:creationId xmlns:a16="http://schemas.microsoft.com/office/drawing/2014/main" id="{B142618C-EAEF-4933-A8E1-D1BF9D556230}"/>
              </a:ext>
            </a:extLst>
          </p:cNvPr>
          <p:cNvCxnSpPr>
            <a:cxnSpLocks/>
          </p:cNvCxnSpPr>
          <p:nvPr/>
        </p:nvCxnSpPr>
        <p:spPr>
          <a:xfrm flipH="1" flipV="1">
            <a:off x="3553891" y="2523783"/>
            <a:ext cx="1" cy="7337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18" name="Imagem 17">
            <a:extLst>
              <a:ext uri="{FF2B5EF4-FFF2-40B4-BE49-F238E27FC236}">
                <a16:creationId xmlns:a16="http://schemas.microsoft.com/office/drawing/2014/main" id="{E90FF737-3317-47EE-B004-F42656A9599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976368" y="3728185"/>
            <a:ext cx="1184945" cy="1184945"/>
          </a:xfrm>
          <a:prstGeom prst="rect">
            <a:avLst/>
          </a:prstGeom>
        </p:spPr>
      </p:pic>
      <p:sp>
        <p:nvSpPr>
          <p:cNvPr id="19" name="Retângulo 18">
            <a:extLst>
              <a:ext uri="{FF2B5EF4-FFF2-40B4-BE49-F238E27FC236}">
                <a16:creationId xmlns:a16="http://schemas.microsoft.com/office/drawing/2014/main" id="{5FA730B7-9E72-4EDC-9CDC-D287592E50DA}"/>
              </a:ext>
            </a:extLst>
          </p:cNvPr>
          <p:cNvSpPr/>
          <p:nvPr/>
        </p:nvSpPr>
        <p:spPr>
          <a:xfrm>
            <a:off x="5196500" y="2914996"/>
            <a:ext cx="3754582" cy="73377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Working Session</a:t>
            </a:r>
          </a:p>
        </p:txBody>
      </p:sp>
      <p:pic>
        <p:nvPicPr>
          <p:cNvPr id="20" name="Gráfico 19" descr="Jornal">
            <a:extLst>
              <a:ext uri="{FF2B5EF4-FFF2-40B4-BE49-F238E27FC236}">
                <a16:creationId xmlns:a16="http://schemas.microsoft.com/office/drawing/2014/main" id="{3996D2BC-676D-43F5-A775-31C1A8D391A1}"/>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425559" y="3728185"/>
            <a:ext cx="914400" cy="914400"/>
          </a:xfrm>
          <a:prstGeom prst="rect">
            <a:avLst/>
          </a:prstGeom>
        </p:spPr>
      </p:pic>
      <p:pic>
        <p:nvPicPr>
          <p:cNvPr id="21" name="Gráfico 20" descr="Jornal">
            <a:extLst>
              <a:ext uri="{FF2B5EF4-FFF2-40B4-BE49-F238E27FC236}">
                <a16:creationId xmlns:a16="http://schemas.microsoft.com/office/drawing/2014/main" id="{697CC95D-70C2-47C7-B9B1-06CB7818BA7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339959" y="3728185"/>
            <a:ext cx="914400" cy="914400"/>
          </a:xfrm>
          <a:prstGeom prst="rect">
            <a:avLst/>
          </a:prstGeom>
        </p:spPr>
      </p:pic>
      <p:pic>
        <p:nvPicPr>
          <p:cNvPr id="22" name="Gráfico 21" descr="Jornal">
            <a:extLst>
              <a:ext uri="{FF2B5EF4-FFF2-40B4-BE49-F238E27FC236}">
                <a16:creationId xmlns:a16="http://schemas.microsoft.com/office/drawing/2014/main" id="{8BCCED7F-CC6D-434D-8D0B-8BF65C3A5CA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254359" y="3728185"/>
            <a:ext cx="914400" cy="914400"/>
          </a:xfrm>
          <a:prstGeom prst="rect">
            <a:avLst/>
          </a:prstGeom>
        </p:spPr>
      </p:pic>
      <p:sp>
        <p:nvSpPr>
          <p:cNvPr id="23" name="CaixaDeTexto 22">
            <a:extLst>
              <a:ext uri="{FF2B5EF4-FFF2-40B4-BE49-F238E27FC236}">
                <a16:creationId xmlns:a16="http://schemas.microsoft.com/office/drawing/2014/main" id="{5CC76C55-2868-4B04-80B8-FEF60982A2B9}"/>
              </a:ext>
            </a:extLst>
          </p:cNvPr>
          <p:cNvSpPr txBox="1"/>
          <p:nvPr/>
        </p:nvSpPr>
        <p:spPr>
          <a:xfrm>
            <a:off x="7249252" y="4543798"/>
            <a:ext cx="1095813" cy="369332"/>
          </a:xfrm>
          <a:prstGeom prst="rect">
            <a:avLst/>
          </a:prstGeom>
          <a:noFill/>
        </p:spPr>
        <p:txBody>
          <a:bodyPr wrap="none" rtlCol="0">
            <a:spAutoFit/>
          </a:bodyPr>
          <a:lstStyle/>
          <a:p>
            <a:r>
              <a:rPr lang="en-GB" dirty="0"/>
              <a:t>Metadata</a:t>
            </a:r>
          </a:p>
        </p:txBody>
      </p:sp>
      <p:cxnSp>
        <p:nvCxnSpPr>
          <p:cNvPr id="24" name="Conexão reta 23">
            <a:extLst>
              <a:ext uri="{FF2B5EF4-FFF2-40B4-BE49-F238E27FC236}">
                <a16:creationId xmlns:a16="http://schemas.microsoft.com/office/drawing/2014/main" id="{0C83AC83-6813-4778-8910-2BB04FCD04A3}"/>
              </a:ext>
            </a:extLst>
          </p:cNvPr>
          <p:cNvCxnSpPr>
            <a:cxnSpLocks/>
          </p:cNvCxnSpPr>
          <p:nvPr/>
        </p:nvCxnSpPr>
        <p:spPr>
          <a:xfrm>
            <a:off x="4976368" y="2344075"/>
            <a:ext cx="4058804"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5" name="CaixaDeTexto 24">
            <a:extLst>
              <a:ext uri="{FF2B5EF4-FFF2-40B4-BE49-F238E27FC236}">
                <a16:creationId xmlns:a16="http://schemas.microsoft.com/office/drawing/2014/main" id="{3E22EB5C-7012-45A5-8A1B-4BDEC60272AB}"/>
              </a:ext>
            </a:extLst>
          </p:cNvPr>
          <p:cNvSpPr txBox="1"/>
          <p:nvPr/>
        </p:nvSpPr>
        <p:spPr>
          <a:xfrm>
            <a:off x="8146410" y="1887163"/>
            <a:ext cx="924933" cy="369332"/>
          </a:xfrm>
          <a:prstGeom prst="rect">
            <a:avLst/>
          </a:prstGeom>
          <a:noFill/>
        </p:spPr>
        <p:txBody>
          <a:bodyPr wrap="none" rtlCol="0">
            <a:spAutoFit/>
          </a:bodyPr>
          <a:lstStyle/>
          <a:p>
            <a:r>
              <a:rPr lang="en-GB" dirty="0"/>
              <a:t>Physical</a:t>
            </a:r>
          </a:p>
        </p:txBody>
      </p:sp>
      <p:cxnSp>
        <p:nvCxnSpPr>
          <p:cNvPr id="26" name="Conexão reta unidirecional 25">
            <a:extLst>
              <a:ext uri="{FF2B5EF4-FFF2-40B4-BE49-F238E27FC236}">
                <a16:creationId xmlns:a16="http://schemas.microsoft.com/office/drawing/2014/main" id="{DFB1867F-5C61-4E87-B095-51D503A681E7}"/>
              </a:ext>
            </a:extLst>
          </p:cNvPr>
          <p:cNvCxnSpPr>
            <a:cxnSpLocks/>
          </p:cNvCxnSpPr>
          <p:nvPr/>
        </p:nvCxnSpPr>
        <p:spPr>
          <a:xfrm>
            <a:off x="4585087" y="1481176"/>
            <a:ext cx="17748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Conexão reta unidirecional 26">
            <a:extLst>
              <a:ext uri="{FF2B5EF4-FFF2-40B4-BE49-F238E27FC236}">
                <a16:creationId xmlns:a16="http://schemas.microsoft.com/office/drawing/2014/main" id="{25CB9D25-2137-45ED-B1F8-AE64DA38C915}"/>
              </a:ext>
            </a:extLst>
          </p:cNvPr>
          <p:cNvCxnSpPr>
            <a:cxnSpLocks/>
          </p:cNvCxnSpPr>
          <p:nvPr/>
        </p:nvCxnSpPr>
        <p:spPr>
          <a:xfrm flipH="1">
            <a:off x="4585087" y="1745784"/>
            <a:ext cx="177485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Conexão reta unidirecional 27">
            <a:extLst>
              <a:ext uri="{FF2B5EF4-FFF2-40B4-BE49-F238E27FC236}">
                <a16:creationId xmlns:a16="http://schemas.microsoft.com/office/drawing/2014/main" id="{5C1E4991-2B40-47DB-AB7E-D380BC0F6AEF}"/>
              </a:ext>
            </a:extLst>
          </p:cNvPr>
          <p:cNvCxnSpPr>
            <a:cxnSpLocks/>
          </p:cNvCxnSpPr>
          <p:nvPr/>
        </p:nvCxnSpPr>
        <p:spPr>
          <a:xfrm flipH="1">
            <a:off x="1015277" y="1740527"/>
            <a:ext cx="102161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Conexão reta unidirecional 28">
            <a:extLst>
              <a:ext uri="{FF2B5EF4-FFF2-40B4-BE49-F238E27FC236}">
                <a16:creationId xmlns:a16="http://schemas.microsoft.com/office/drawing/2014/main" id="{DA8FBEE3-3A1E-477D-A29B-5DBB91E71A70}"/>
              </a:ext>
            </a:extLst>
          </p:cNvPr>
          <p:cNvCxnSpPr>
            <a:cxnSpLocks/>
          </p:cNvCxnSpPr>
          <p:nvPr/>
        </p:nvCxnSpPr>
        <p:spPr>
          <a:xfrm>
            <a:off x="7094410" y="2046828"/>
            <a:ext cx="0" cy="7991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0" name="Conexão reta unidirecional 29">
            <a:extLst>
              <a:ext uri="{FF2B5EF4-FFF2-40B4-BE49-F238E27FC236}">
                <a16:creationId xmlns:a16="http://schemas.microsoft.com/office/drawing/2014/main" id="{D9C3E814-8DBF-4FFF-A9A5-763E856630A1}"/>
              </a:ext>
            </a:extLst>
          </p:cNvPr>
          <p:cNvCxnSpPr>
            <a:cxnSpLocks/>
          </p:cNvCxnSpPr>
          <p:nvPr/>
        </p:nvCxnSpPr>
        <p:spPr>
          <a:xfrm flipH="1" flipV="1">
            <a:off x="7437696" y="2062488"/>
            <a:ext cx="1" cy="7337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pic>
        <p:nvPicPr>
          <p:cNvPr id="31" name="Imagem 30">
            <a:extLst>
              <a:ext uri="{FF2B5EF4-FFF2-40B4-BE49-F238E27FC236}">
                <a16:creationId xmlns:a16="http://schemas.microsoft.com/office/drawing/2014/main" id="{4970CCC5-A532-4D58-97E0-FE4E9434BC37}"/>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6556067" y="5505482"/>
            <a:ext cx="693185" cy="693185"/>
          </a:xfrm>
          <a:prstGeom prst="rect">
            <a:avLst/>
          </a:prstGeom>
        </p:spPr>
      </p:pic>
      <p:cxnSp>
        <p:nvCxnSpPr>
          <p:cNvPr id="32" name="Conexão reta 31">
            <a:extLst>
              <a:ext uri="{FF2B5EF4-FFF2-40B4-BE49-F238E27FC236}">
                <a16:creationId xmlns:a16="http://schemas.microsoft.com/office/drawing/2014/main" id="{E351D554-DD20-43A9-8C36-956B6F50C407}"/>
              </a:ext>
            </a:extLst>
          </p:cNvPr>
          <p:cNvCxnSpPr>
            <a:cxnSpLocks/>
          </p:cNvCxnSpPr>
          <p:nvPr/>
        </p:nvCxnSpPr>
        <p:spPr>
          <a:xfrm>
            <a:off x="4976368" y="5161313"/>
            <a:ext cx="4094975" cy="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3" name="Conexão reta unidirecional 32">
            <a:extLst>
              <a:ext uri="{FF2B5EF4-FFF2-40B4-BE49-F238E27FC236}">
                <a16:creationId xmlns:a16="http://schemas.microsoft.com/office/drawing/2014/main" id="{139BE49D-3877-40E1-9790-ADB711EF9F8E}"/>
              </a:ext>
            </a:extLst>
          </p:cNvPr>
          <p:cNvCxnSpPr>
            <a:cxnSpLocks/>
          </p:cNvCxnSpPr>
          <p:nvPr/>
        </p:nvCxnSpPr>
        <p:spPr>
          <a:xfrm>
            <a:off x="6736849" y="4706339"/>
            <a:ext cx="0" cy="7991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exão reta unidirecional 33">
            <a:extLst>
              <a:ext uri="{FF2B5EF4-FFF2-40B4-BE49-F238E27FC236}">
                <a16:creationId xmlns:a16="http://schemas.microsoft.com/office/drawing/2014/main" id="{8F646BC1-72F6-4125-8AE5-13613040517A}"/>
              </a:ext>
            </a:extLst>
          </p:cNvPr>
          <p:cNvCxnSpPr>
            <a:cxnSpLocks/>
          </p:cNvCxnSpPr>
          <p:nvPr/>
        </p:nvCxnSpPr>
        <p:spPr>
          <a:xfrm flipH="1" flipV="1">
            <a:off x="7080135" y="4721999"/>
            <a:ext cx="1" cy="7337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CaixaDeTexto 34">
            <a:extLst>
              <a:ext uri="{FF2B5EF4-FFF2-40B4-BE49-F238E27FC236}">
                <a16:creationId xmlns:a16="http://schemas.microsoft.com/office/drawing/2014/main" id="{139A67EB-CEB2-4DAE-AE06-E23CF3754A8B}"/>
              </a:ext>
            </a:extLst>
          </p:cNvPr>
          <p:cNvSpPr txBox="1"/>
          <p:nvPr/>
        </p:nvSpPr>
        <p:spPr>
          <a:xfrm>
            <a:off x="7148821" y="5235084"/>
            <a:ext cx="1995179" cy="646331"/>
          </a:xfrm>
          <a:prstGeom prst="rect">
            <a:avLst/>
          </a:prstGeom>
          <a:noFill/>
        </p:spPr>
        <p:txBody>
          <a:bodyPr wrap="square" rtlCol="0">
            <a:spAutoFit/>
          </a:bodyPr>
          <a:lstStyle/>
          <a:p>
            <a:pPr algn="r"/>
            <a:r>
              <a:rPr lang="en-GB" dirty="0"/>
              <a:t>Automatic garbage collection</a:t>
            </a:r>
          </a:p>
        </p:txBody>
      </p:sp>
      <p:sp>
        <p:nvSpPr>
          <p:cNvPr id="36" name="CaixaDeTexto 35">
            <a:extLst>
              <a:ext uri="{FF2B5EF4-FFF2-40B4-BE49-F238E27FC236}">
                <a16:creationId xmlns:a16="http://schemas.microsoft.com/office/drawing/2014/main" id="{AB10B006-E0DD-4E7C-BD23-AE1A4792068C}"/>
              </a:ext>
            </a:extLst>
          </p:cNvPr>
          <p:cNvSpPr txBox="1"/>
          <p:nvPr/>
        </p:nvSpPr>
        <p:spPr>
          <a:xfrm>
            <a:off x="100877" y="4972089"/>
            <a:ext cx="4988050" cy="830997"/>
          </a:xfrm>
          <a:prstGeom prst="rect">
            <a:avLst/>
          </a:prstGeom>
          <a:noFill/>
        </p:spPr>
        <p:txBody>
          <a:bodyPr wrap="square" rtlCol="0">
            <a:spAutoFit/>
          </a:bodyPr>
          <a:lstStyle/>
          <a:p>
            <a:pPr algn="ctr"/>
            <a:r>
              <a:rPr lang="en-GB" sz="2400" b="1" u="sng" dirty="0">
                <a:solidFill>
                  <a:srgbClr val="FF0000"/>
                </a:solidFill>
              </a:rPr>
              <a:t>AITAM WEB working session infrastructure</a:t>
            </a:r>
          </a:p>
        </p:txBody>
      </p:sp>
      <p:pic>
        <p:nvPicPr>
          <p:cNvPr id="37" name="Imagem 36">
            <a:extLst>
              <a:ext uri="{FF2B5EF4-FFF2-40B4-BE49-F238E27FC236}">
                <a16:creationId xmlns:a16="http://schemas.microsoft.com/office/drawing/2014/main" id="{1DE2B0CD-CDCB-4904-AFF5-3D8A01872EF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586" y="3067441"/>
            <a:ext cx="1184945" cy="1184945"/>
          </a:xfrm>
          <a:prstGeom prst="rect">
            <a:avLst/>
          </a:prstGeom>
        </p:spPr>
      </p:pic>
      <p:cxnSp>
        <p:nvCxnSpPr>
          <p:cNvPr id="38" name="Conexão reta unidirecional 37">
            <a:extLst>
              <a:ext uri="{FF2B5EF4-FFF2-40B4-BE49-F238E27FC236}">
                <a16:creationId xmlns:a16="http://schemas.microsoft.com/office/drawing/2014/main" id="{BEA5297A-3161-4932-A079-2ED8C019332E}"/>
              </a:ext>
            </a:extLst>
          </p:cNvPr>
          <p:cNvCxnSpPr>
            <a:cxnSpLocks/>
          </p:cNvCxnSpPr>
          <p:nvPr/>
        </p:nvCxnSpPr>
        <p:spPr>
          <a:xfrm>
            <a:off x="383338" y="2216734"/>
            <a:ext cx="0" cy="79914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Conexão reta unidirecional 38">
            <a:extLst>
              <a:ext uri="{FF2B5EF4-FFF2-40B4-BE49-F238E27FC236}">
                <a16:creationId xmlns:a16="http://schemas.microsoft.com/office/drawing/2014/main" id="{0E0201A9-45BA-4F17-83AD-E604FCD95F38}"/>
              </a:ext>
            </a:extLst>
          </p:cNvPr>
          <p:cNvCxnSpPr>
            <a:cxnSpLocks/>
          </p:cNvCxnSpPr>
          <p:nvPr/>
        </p:nvCxnSpPr>
        <p:spPr>
          <a:xfrm flipH="1" flipV="1">
            <a:off x="726624" y="2232394"/>
            <a:ext cx="1" cy="7337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 name="CaixaDeTexto 39">
            <a:extLst>
              <a:ext uri="{FF2B5EF4-FFF2-40B4-BE49-F238E27FC236}">
                <a16:creationId xmlns:a16="http://schemas.microsoft.com/office/drawing/2014/main" id="{D9BE8C40-680C-435C-B630-B1565F421EDD}"/>
              </a:ext>
            </a:extLst>
          </p:cNvPr>
          <p:cNvSpPr txBox="1"/>
          <p:nvPr/>
        </p:nvSpPr>
        <p:spPr>
          <a:xfrm>
            <a:off x="-59255" y="4226504"/>
            <a:ext cx="1404626" cy="646331"/>
          </a:xfrm>
          <a:prstGeom prst="rect">
            <a:avLst/>
          </a:prstGeom>
          <a:noFill/>
        </p:spPr>
        <p:txBody>
          <a:bodyPr wrap="square" rtlCol="0">
            <a:spAutoFit/>
          </a:bodyPr>
          <a:lstStyle/>
          <a:p>
            <a:pPr algn="ctr"/>
            <a:r>
              <a:rPr lang="en-GB" dirty="0"/>
              <a:t>Local copy of document</a:t>
            </a:r>
          </a:p>
        </p:txBody>
      </p:sp>
      <p:pic>
        <p:nvPicPr>
          <p:cNvPr id="44" name="Imagem 43">
            <a:extLst>
              <a:ext uri="{FF2B5EF4-FFF2-40B4-BE49-F238E27FC236}">
                <a16:creationId xmlns:a16="http://schemas.microsoft.com/office/drawing/2014/main" id="{02098280-B211-4F5A-8EC6-4E0FF2DE099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6736849" y="1028151"/>
            <a:ext cx="914401" cy="914401"/>
          </a:xfrm>
          <a:prstGeom prst="rect">
            <a:avLst/>
          </a:prstGeom>
        </p:spPr>
      </p:pic>
      <p:sp>
        <p:nvSpPr>
          <p:cNvPr id="45" name="Retângulo 44">
            <a:extLst>
              <a:ext uri="{FF2B5EF4-FFF2-40B4-BE49-F238E27FC236}">
                <a16:creationId xmlns:a16="http://schemas.microsoft.com/office/drawing/2014/main" id="{E6B81FBF-75CF-45DF-B6AE-04286643EA89}"/>
              </a:ext>
            </a:extLst>
          </p:cNvPr>
          <p:cNvSpPr/>
          <p:nvPr/>
        </p:nvSpPr>
        <p:spPr>
          <a:xfrm>
            <a:off x="-14732" y="5722410"/>
            <a:ext cx="5205336" cy="369332"/>
          </a:xfrm>
          <a:prstGeom prst="rect">
            <a:avLst/>
          </a:prstGeom>
        </p:spPr>
        <p:txBody>
          <a:bodyPr wrap="none">
            <a:spAutoFit/>
          </a:bodyPr>
          <a:lstStyle/>
          <a:p>
            <a:pPr algn="ctr"/>
            <a:r>
              <a:rPr lang="en-GB" b="1" dirty="0">
                <a:solidFill>
                  <a:srgbClr val="FF0000"/>
                </a:solidFill>
              </a:rPr>
              <a:t>(does not store information permanently on servers)</a:t>
            </a:r>
          </a:p>
        </p:txBody>
      </p:sp>
    </p:spTree>
    <p:extLst>
      <p:ext uri="{BB962C8B-B14F-4D97-AF65-F5344CB8AC3E}">
        <p14:creationId xmlns:p14="http://schemas.microsoft.com/office/powerpoint/2010/main" val="1773472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5" name="Marcador de Posição do Rodapé 4"/>
          <p:cNvSpPr>
            <a:spLocks noGrp="1"/>
          </p:cNvSpPr>
          <p:nvPr>
            <p:ph type="ftr" sz="quarter" idx="11"/>
          </p:nvPr>
        </p:nvSpPr>
        <p:spPr/>
        <p:txBody>
          <a:bodyPr/>
          <a:lstStyle/>
          <a:p>
            <a:endParaRPr lang="pt-PT" dirty="0"/>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16</a:t>
            </a:fld>
            <a:endParaRPr lang="pt-PT"/>
          </a:p>
        </p:txBody>
      </p:sp>
      <p:sp>
        <p:nvSpPr>
          <p:cNvPr id="7" name="Retângulo 6"/>
          <p:cNvSpPr/>
          <p:nvPr/>
        </p:nvSpPr>
        <p:spPr>
          <a:xfrm>
            <a:off x="342900" y="1454023"/>
            <a:ext cx="8801100" cy="517065"/>
          </a:xfrm>
          <a:prstGeom prst="rect">
            <a:avLst/>
          </a:prstGeom>
        </p:spPr>
        <p:txBody>
          <a:bodyPr wrap="square">
            <a:spAutoFit/>
          </a:bodyPr>
          <a:lstStyle/>
          <a:p>
            <a:pPr>
              <a:lnSpc>
                <a:spcPct val="115000"/>
              </a:lnSpc>
              <a:spcAft>
                <a:spcPts val="1000"/>
              </a:spcAft>
            </a:pPr>
            <a:r>
              <a:rPr lang="en-US" sz="2400" dirty="0"/>
              <a:t>(Main) key ideas and challenges</a:t>
            </a:r>
            <a:endParaRPr lang="en-GB"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CaixaDeTexto 7"/>
          <p:cNvSpPr txBox="1"/>
          <p:nvPr/>
        </p:nvSpPr>
        <p:spPr>
          <a:xfrm>
            <a:off x="342900" y="867774"/>
            <a:ext cx="8801100" cy="830997"/>
          </a:xfrm>
          <a:prstGeom prst="rect">
            <a:avLst/>
          </a:prstGeom>
          <a:noFill/>
        </p:spPr>
        <p:txBody>
          <a:bodyPr wrap="square" rtlCol="0">
            <a:spAutoFit/>
          </a:bodyPr>
          <a:lstStyle/>
          <a:p>
            <a:r>
              <a:rPr lang="en-GB" sz="4800" b="1" dirty="0"/>
              <a:t>Web version</a:t>
            </a:r>
          </a:p>
        </p:txBody>
      </p:sp>
      <p:graphicFrame>
        <p:nvGraphicFramePr>
          <p:cNvPr id="2" name="Diagrama 1"/>
          <p:cNvGraphicFramePr/>
          <p:nvPr>
            <p:extLst/>
          </p:nvPr>
        </p:nvGraphicFramePr>
        <p:xfrm>
          <a:off x="1390649" y="1946145"/>
          <a:ext cx="6120493" cy="4162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2974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5" name="Marcador de Posição do Rodapé 4"/>
          <p:cNvSpPr>
            <a:spLocks noGrp="1"/>
          </p:cNvSpPr>
          <p:nvPr>
            <p:ph type="ftr" sz="quarter" idx="11"/>
          </p:nvPr>
        </p:nvSpPr>
        <p:spPr/>
        <p:txBody>
          <a:bodyPr/>
          <a:lstStyle/>
          <a:p>
            <a:endParaRPr lang="pt-PT" dirty="0"/>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17</a:t>
            </a:fld>
            <a:endParaRPr lang="pt-PT"/>
          </a:p>
        </p:txBody>
      </p:sp>
      <p:sp>
        <p:nvSpPr>
          <p:cNvPr id="7" name="Retângulo 6"/>
          <p:cNvSpPr/>
          <p:nvPr/>
        </p:nvSpPr>
        <p:spPr>
          <a:xfrm>
            <a:off x="342900" y="1454023"/>
            <a:ext cx="8801100" cy="517065"/>
          </a:xfrm>
          <a:prstGeom prst="rect">
            <a:avLst/>
          </a:prstGeom>
        </p:spPr>
        <p:txBody>
          <a:bodyPr wrap="square">
            <a:spAutoFit/>
          </a:bodyPr>
          <a:lstStyle/>
          <a:p>
            <a:pPr>
              <a:lnSpc>
                <a:spcPct val="115000"/>
              </a:lnSpc>
              <a:spcAft>
                <a:spcPts val="1000"/>
              </a:spcAft>
            </a:pPr>
            <a:r>
              <a:rPr lang="en-US" sz="2400" dirty="0"/>
              <a:t>(Main) key ideas and challenges</a:t>
            </a:r>
            <a:endParaRPr lang="en-GB"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CaixaDeTexto 7"/>
          <p:cNvSpPr txBox="1"/>
          <p:nvPr/>
        </p:nvSpPr>
        <p:spPr>
          <a:xfrm>
            <a:off x="342900" y="867774"/>
            <a:ext cx="8801100" cy="830997"/>
          </a:xfrm>
          <a:prstGeom prst="rect">
            <a:avLst/>
          </a:prstGeom>
          <a:noFill/>
        </p:spPr>
        <p:txBody>
          <a:bodyPr wrap="square" rtlCol="0">
            <a:spAutoFit/>
          </a:bodyPr>
          <a:lstStyle/>
          <a:p>
            <a:r>
              <a:rPr lang="en-GB" sz="4800" b="1" dirty="0"/>
              <a:t>Web and desktop versions</a:t>
            </a:r>
          </a:p>
        </p:txBody>
      </p:sp>
      <p:sp>
        <p:nvSpPr>
          <p:cNvPr id="9" name="Retângulo 8">
            <a:extLst>
              <a:ext uri="{FF2B5EF4-FFF2-40B4-BE49-F238E27FC236}">
                <a16:creationId xmlns:a16="http://schemas.microsoft.com/office/drawing/2014/main" id="{5532FE7F-AE62-4900-8EBB-681D1D1381F0}"/>
              </a:ext>
            </a:extLst>
          </p:cNvPr>
          <p:cNvSpPr/>
          <p:nvPr/>
        </p:nvSpPr>
        <p:spPr>
          <a:xfrm>
            <a:off x="400049" y="3141626"/>
            <a:ext cx="8254093" cy="2848600"/>
          </a:xfrm>
          <a:prstGeom prst="rect">
            <a:avLst/>
          </a:prstGeom>
        </p:spPr>
        <p:txBody>
          <a:bodyPr wrap="square">
            <a:spAutoFit/>
          </a:bodyPr>
          <a:lstStyle/>
          <a:p>
            <a:pPr lvl="0">
              <a:lnSpc>
                <a:spcPct val="115000"/>
              </a:lnSpc>
              <a:spcBef>
                <a:spcPts val="2400"/>
              </a:spcBef>
              <a:spcAft>
                <a:spcPts val="0"/>
              </a:spcAft>
            </a:pPr>
            <a:r>
              <a:rPr lang="en-US" sz="2800" dirty="0"/>
              <a:t>Same internal structure to store and distribute data (XML) as desktop version, preserving the formal description of the elements and the attributes.</a:t>
            </a:r>
          </a:p>
          <a:p>
            <a:pPr lvl="0">
              <a:lnSpc>
                <a:spcPct val="115000"/>
              </a:lnSpc>
              <a:spcBef>
                <a:spcPts val="2400"/>
              </a:spcBef>
              <a:spcAft>
                <a:spcPts val="0"/>
              </a:spcAft>
            </a:pPr>
            <a:r>
              <a:rPr lang="en-US" sz="2800" dirty="0"/>
              <a:t>Means: electronic data interchange across desktop and web current versions.</a:t>
            </a:r>
          </a:p>
        </p:txBody>
      </p:sp>
      <p:sp>
        <p:nvSpPr>
          <p:cNvPr id="10" name="CaixaDeTexto 9">
            <a:extLst>
              <a:ext uri="{FF2B5EF4-FFF2-40B4-BE49-F238E27FC236}">
                <a16:creationId xmlns:a16="http://schemas.microsoft.com/office/drawing/2014/main" id="{EFC9B19D-337A-4663-9BFF-0B099572A451}"/>
              </a:ext>
            </a:extLst>
          </p:cNvPr>
          <p:cNvSpPr txBox="1"/>
          <p:nvPr/>
        </p:nvSpPr>
        <p:spPr>
          <a:xfrm>
            <a:off x="400049" y="2080283"/>
            <a:ext cx="8254093" cy="954107"/>
          </a:xfrm>
          <a:prstGeom prst="rect">
            <a:avLst/>
          </a:prstGeom>
          <a:noFill/>
        </p:spPr>
        <p:txBody>
          <a:bodyPr wrap="square" rtlCol="0">
            <a:spAutoFit/>
          </a:bodyPr>
          <a:lstStyle/>
          <a:p>
            <a:r>
              <a:rPr lang="en-GB" sz="2800" dirty="0"/>
              <a:t>Core functionalities are maintained (but with slightly different mechanisms).</a:t>
            </a:r>
          </a:p>
        </p:txBody>
      </p:sp>
    </p:spTree>
    <p:extLst>
      <p:ext uri="{BB962C8B-B14F-4D97-AF65-F5344CB8AC3E}">
        <p14:creationId xmlns:p14="http://schemas.microsoft.com/office/powerpoint/2010/main" val="3571968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5" name="Marcador de Posição do Rodapé 4"/>
          <p:cNvSpPr>
            <a:spLocks noGrp="1"/>
          </p:cNvSpPr>
          <p:nvPr>
            <p:ph type="ftr" sz="quarter" idx="11"/>
          </p:nvPr>
        </p:nvSpPr>
        <p:spPr/>
        <p:txBody>
          <a:bodyPr/>
          <a:lstStyle/>
          <a:p>
            <a:endParaRPr lang="pt-PT" dirty="0"/>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18</a:t>
            </a:fld>
            <a:endParaRPr lang="pt-PT"/>
          </a:p>
        </p:txBody>
      </p:sp>
      <p:sp>
        <p:nvSpPr>
          <p:cNvPr id="8" name="CaixaDeTexto 7"/>
          <p:cNvSpPr txBox="1"/>
          <p:nvPr/>
        </p:nvSpPr>
        <p:spPr>
          <a:xfrm>
            <a:off x="287383" y="850559"/>
            <a:ext cx="8220968" cy="769441"/>
          </a:xfrm>
          <a:prstGeom prst="rect">
            <a:avLst/>
          </a:prstGeom>
          <a:noFill/>
        </p:spPr>
        <p:txBody>
          <a:bodyPr wrap="none" rtlCol="0">
            <a:spAutoFit/>
          </a:bodyPr>
          <a:lstStyle/>
          <a:p>
            <a:r>
              <a:rPr lang="en-US" sz="4400" b="1" dirty="0"/>
              <a:t>Working environment  (initial set.)</a:t>
            </a:r>
            <a:endParaRPr lang="en-GB" sz="4400" b="1" dirty="0"/>
          </a:p>
        </p:txBody>
      </p:sp>
      <p:pic>
        <p:nvPicPr>
          <p:cNvPr id="10" name="Imagem 9">
            <a:extLst>
              <a:ext uri="{FF2B5EF4-FFF2-40B4-BE49-F238E27FC236}">
                <a16:creationId xmlns:a16="http://schemas.microsoft.com/office/drawing/2014/main" id="{2572D5B8-6BA7-4542-AF96-F12FE37AE0E0}"/>
              </a:ext>
            </a:extLst>
          </p:cNvPr>
          <p:cNvPicPr>
            <a:picLocks noChangeAspect="1"/>
          </p:cNvPicPr>
          <p:nvPr/>
        </p:nvPicPr>
        <p:blipFill>
          <a:blip r:embed="rId3"/>
          <a:stretch>
            <a:fillRect/>
          </a:stretch>
        </p:blipFill>
        <p:spPr>
          <a:xfrm>
            <a:off x="393928" y="2631555"/>
            <a:ext cx="5586412" cy="3192235"/>
          </a:xfrm>
          <a:prstGeom prst="rect">
            <a:avLst/>
          </a:prstGeom>
        </p:spPr>
      </p:pic>
      <p:pic>
        <p:nvPicPr>
          <p:cNvPr id="11" name="Imagem 10">
            <a:extLst>
              <a:ext uri="{FF2B5EF4-FFF2-40B4-BE49-F238E27FC236}">
                <a16:creationId xmlns:a16="http://schemas.microsoft.com/office/drawing/2014/main" id="{A4A3AEDB-B0D9-4D40-8B88-B0C697BC70B4}"/>
              </a:ext>
            </a:extLst>
          </p:cNvPr>
          <p:cNvPicPr>
            <a:picLocks noChangeAspect="1"/>
          </p:cNvPicPr>
          <p:nvPr/>
        </p:nvPicPr>
        <p:blipFill>
          <a:blip r:embed="rId4"/>
          <a:stretch>
            <a:fillRect/>
          </a:stretch>
        </p:blipFill>
        <p:spPr>
          <a:xfrm>
            <a:off x="6357937" y="2308386"/>
            <a:ext cx="2257425" cy="3838575"/>
          </a:xfrm>
          <a:prstGeom prst="rect">
            <a:avLst/>
          </a:prstGeom>
        </p:spPr>
      </p:pic>
      <p:sp>
        <p:nvSpPr>
          <p:cNvPr id="7" name="Retângulo 6"/>
          <p:cNvSpPr/>
          <p:nvPr/>
        </p:nvSpPr>
        <p:spPr>
          <a:xfrm>
            <a:off x="287383" y="1701542"/>
            <a:ext cx="8644346" cy="1054263"/>
          </a:xfrm>
          <a:prstGeom prst="rect">
            <a:avLst/>
          </a:prstGeom>
        </p:spPr>
        <p:txBody>
          <a:bodyPr wrap="square">
            <a:spAutoFit/>
          </a:bodyPr>
          <a:lstStyle/>
          <a:p>
            <a:pPr>
              <a:lnSpc>
                <a:spcPct val="115000"/>
              </a:lnSpc>
              <a:spcAft>
                <a:spcPts val="1000"/>
              </a:spcAft>
            </a:pPr>
            <a:r>
              <a:rPr lang="en-US" sz="2800" dirty="0"/>
              <a:t>Start creating an audit or loading an existent one to work on it.</a:t>
            </a:r>
          </a:p>
        </p:txBody>
      </p:sp>
    </p:spTree>
    <p:extLst>
      <p:ext uri="{BB962C8B-B14F-4D97-AF65-F5344CB8AC3E}">
        <p14:creationId xmlns:p14="http://schemas.microsoft.com/office/powerpoint/2010/main" val="36943924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5" name="Marcador de Posição do Rodapé 4"/>
          <p:cNvSpPr>
            <a:spLocks noGrp="1"/>
          </p:cNvSpPr>
          <p:nvPr>
            <p:ph type="ftr" sz="quarter" idx="11"/>
          </p:nvPr>
        </p:nvSpPr>
        <p:spPr/>
        <p:txBody>
          <a:bodyPr/>
          <a:lstStyle/>
          <a:p>
            <a:endParaRPr lang="pt-PT" dirty="0"/>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19</a:t>
            </a:fld>
            <a:endParaRPr lang="pt-PT"/>
          </a:p>
        </p:txBody>
      </p:sp>
      <p:sp>
        <p:nvSpPr>
          <p:cNvPr id="7" name="Retângulo 6"/>
          <p:cNvSpPr/>
          <p:nvPr/>
        </p:nvSpPr>
        <p:spPr>
          <a:xfrm>
            <a:off x="287383" y="1663501"/>
            <a:ext cx="8569234" cy="1549783"/>
          </a:xfrm>
          <a:prstGeom prst="rect">
            <a:avLst/>
          </a:prstGeom>
        </p:spPr>
        <p:txBody>
          <a:bodyPr wrap="square">
            <a:spAutoFit/>
          </a:bodyPr>
          <a:lstStyle/>
          <a:p>
            <a:pPr>
              <a:lnSpc>
                <a:spcPct val="115000"/>
              </a:lnSpc>
              <a:spcAft>
                <a:spcPts val="1000"/>
              </a:spcAft>
            </a:pPr>
            <a:r>
              <a:rPr lang="en-US" sz="2800" dirty="0"/>
              <a:t>The core working areas are structured in worksheets (desktop version) or submenus/commands under the “Audit Menu”.</a:t>
            </a:r>
          </a:p>
        </p:txBody>
      </p:sp>
      <p:sp>
        <p:nvSpPr>
          <p:cNvPr id="8" name="CaixaDeTexto 7"/>
          <p:cNvSpPr txBox="1"/>
          <p:nvPr/>
        </p:nvSpPr>
        <p:spPr>
          <a:xfrm>
            <a:off x="287383" y="850559"/>
            <a:ext cx="7913961" cy="769441"/>
          </a:xfrm>
          <a:prstGeom prst="rect">
            <a:avLst/>
          </a:prstGeom>
          <a:noFill/>
        </p:spPr>
        <p:txBody>
          <a:bodyPr wrap="none" rtlCol="0">
            <a:spAutoFit/>
          </a:bodyPr>
          <a:lstStyle/>
          <a:p>
            <a:r>
              <a:rPr lang="en-US" sz="4400" b="1" dirty="0"/>
              <a:t>Working environment (structure)</a:t>
            </a:r>
            <a:endParaRPr lang="en-GB" sz="4400" b="1" dirty="0"/>
          </a:p>
        </p:txBody>
      </p:sp>
      <p:pic>
        <p:nvPicPr>
          <p:cNvPr id="3" name="Imagem 2">
            <a:extLst>
              <a:ext uri="{FF2B5EF4-FFF2-40B4-BE49-F238E27FC236}">
                <a16:creationId xmlns:a16="http://schemas.microsoft.com/office/drawing/2014/main" id="{663A0B3D-F03D-4C95-A672-5D7CDE5A3D1B}"/>
              </a:ext>
            </a:extLst>
          </p:cNvPr>
          <p:cNvPicPr>
            <a:picLocks noChangeAspect="1"/>
          </p:cNvPicPr>
          <p:nvPr/>
        </p:nvPicPr>
        <p:blipFill>
          <a:blip r:embed="rId2"/>
          <a:stretch>
            <a:fillRect/>
          </a:stretch>
        </p:blipFill>
        <p:spPr>
          <a:xfrm>
            <a:off x="6457950" y="2963381"/>
            <a:ext cx="2057400" cy="2604121"/>
          </a:xfrm>
          <a:prstGeom prst="rect">
            <a:avLst/>
          </a:prstGeom>
        </p:spPr>
      </p:pic>
      <p:pic>
        <p:nvPicPr>
          <p:cNvPr id="2" name="Imagem 1">
            <a:extLst>
              <a:ext uri="{FF2B5EF4-FFF2-40B4-BE49-F238E27FC236}">
                <a16:creationId xmlns:a16="http://schemas.microsoft.com/office/drawing/2014/main" id="{28B7EC07-2A13-4E6E-8A60-B009575D8B3C}"/>
              </a:ext>
            </a:extLst>
          </p:cNvPr>
          <p:cNvPicPr>
            <a:picLocks noChangeAspect="1"/>
          </p:cNvPicPr>
          <p:nvPr/>
        </p:nvPicPr>
        <p:blipFill>
          <a:blip r:embed="rId3"/>
          <a:stretch>
            <a:fillRect/>
          </a:stretch>
        </p:blipFill>
        <p:spPr>
          <a:xfrm>
            <a:off x="385357" y="3519627"/>
            <a:ext cx="5972175" cy="2047875"/>
          </a:xfrm>
          <a:prstGeom prst="rect">
            <a:avLst/>
          </a:prstGeom>
        </p:spPr>
      </p:pic>
    </p:spTree>
    <p:extLst>
      <p:ext uri="{BB962C8B-B14F-4D97-AF65-F5344CB8AC3E}">
        <p14:creationId xmlns:p14="http://schemas.microsoft.com/office/powerpoint/2010/main" val="3096529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5" name="Marcador de Posição do Rodapé 4"/>
          <p:cNvSpPr>
            <a:spLocks noGrp="1"/>
          </p:cNvSpPr>
          <p:nvPr>
            <p:ph type="ftr" sz="quarter" idx="11"/>
          </p:nvPr>
        </p:nvSpPr>
        <p:spPr/>
        <p:txBody>
          <a:bodyPr/>
          <a:lstStyle/>
          <a:p>
            <a:endParaRPr lang="pt-PT" dirty="0"/>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2</a:t>
            </a:fld>
            <a:endParaRPr lang="pt-PT"/>
          </a:p>
        </p:txBody>
      </p:sp>
      <p:sp>
        <p:nvSpPr>
          <p:cNvPr id="7" name="Retângulo 6"/>
          <p:cNvSpPr/>
          <p:nvPr/>
        </p:nvSpPr>
        <p:spPr>
          <a:xfrm>
            <a:off x="1420586" y="1651983"/>
            <a:ext cx="7723414" cy="2430922"/>
          </a:xfrm>
          <a:prstGeom prst="rect">
            <a:avLst/>
          </a:prstGeom>
        </p:spPr>
        <p:txBody>
          <a:bodyPr wrap="square">
            <a:spAutoFit/>
          </a:bodyPr>
          <a:lstStyle/>
          <a:p>
            <a:pPr>
              <a:lnSpc>
                <a:spcPct val="115000"/>
              </a:lnSpc>
              <a:spcAft>
                <a:spcPts val="1000"/>
              </a:spcAft>
            </a:pPr>
            <a:r>
              <a:rPr lang="en-GB" sz="4000" dirty="0"/>
              <a:t>Applicable to versions:</a:t>
            </a:r>
          </a:p>
          <a:p>
            <a:pPr marL="685800" indent="-685800">
              <a:lnSpc>
                <a:spcPct val="115000"/>
              </a:lnSpc>
              <a:spcAft>
                <a:spcPts val="1000"/>
              </a:spcAft>
              <a:buFont typeface="Arial" panose="020B0604020202020204" pitchFamily="34" charset="0"/>
              <a:buChar char="•"/>
            </a:pPr>
            <a:r>
              <a:rPr lang="en-GB" sz="4000" dirty="0">
                <a:effectLst/>
                <a:latin typeface="Calibri" panose="020F0502020204030204" pitchFamily="34" charset="0"/>
                <a:ea typeface="Times New Roman" panose="02020603050405020304" pitchFamily="18" charset="0"/>
                <a:cs typeface="Times New Roman" panose="02020603050405020304" pitchFamily="18" charset="0"/>
              </a:rPr>
              <a:t>Web</a:t>
            </a:r>
          </a:p>
          <a:p>
            <a:pPr marL="685800" indent="-685800">
              <a:lnSpc>
                <a:spcPct val="115000"/>
              </a:lnSpc>
              <a:spcAft>
                <a:spcPts val="1000"/>
              </a:spcAft>
              <a:buFont typeface="Arial" panose="020B0604020202020204" pitchFamily="34" charset="0"/>
              <a:buChar char="•"/>
            </a:pPr>
            <a:r>
              <a:rPr lang="en-GB" sz="4000" dirty="0">
                <a:latin typeface="Calibri" panose="020F0502020204030204" pitchFamily="34" charset="0"/>
                <a:ea typeface="Times New Roman" panose="02020603050405020304" pitchFamily="18" charset="0"/>
                <a:cs typeface="Times New Roman" panose="02020603050405020304" pitchFamily="18" charset="0"/>
              </a:rPr>
              <a:t>Desktop v2.x</a:t>
            </a:r>
            <a:endParaRPr lang="en-GB" sz="4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87324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5" name="Marcador de Posição do Rodapé 4"/>
          <p:cNvSpPr>
            <a:spLocks noGrp="1"/>
          </p:cNvSpPr>
          <p:nvPr>
            <p:ph type="ftr" sz="quarter" idx="11"/>
          </p:nvPr>
        </p:nvSpPr>
        <p:spPr/>
        <p:txBody>
          <a:bodyPr/>
          <a:lstStyle/>
          <a:p>
            <a:endParaRPr lang="pt-PT" dirty="0"/>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20</a:t>
            </a:fld>
            <a:endParaRPr lang="pt-PT"/>
          </a:p>
        </p:txBody>
      </p:sp>
      <p:sp>
        <p:nvSpPr>
          <p:cNvPr id="7" name="Retângulo 6"/>
          <p:cNvSpPr/>
          <p:nvPr/>
        </p:nvSpPr>
        <p:spPr>
          <a:xfrm>
            <a:off x="628650" y="1910828"/>
            <a:ext cx="4792436" cy="2540824"/>
          </a:xfrm>
          <a:prstGeom prst="rect">
            <a:avLst/>
          </a:prstGeom>
        </p:spPr>
        <p:txBody>
          <a:bodyPr wrap="square">
            <a:spAutoFit/>
          </a:bodyPr>
          <a:lstStyle/>
          <a:p>
            <a:pPr>
              <a:lnSpc>
                <a:spcPct val="115000"/>
              </a:lnSpc>
              <a:spcAft>
                <a:spcPts val="1000"/>
              </a:spcAft>
            </a:pPr>
            <a:r>
              <a:rPr lang="en-US" sz="2800" dirty="0"/>
              <a:t>In the first worksheet/command (named “Reference”) auditors can describe the audit in more detail, starting customizing it.</a:t>
            </a:r>
          </a:p>
        </p:txBody>
      </p:sp>
      <p:sp>
        <p:nvSpPr>
          <p:cNvPr id="8" name="CaixaDeTexto 7"/>
          <p:cNvSpPr txBox="1"/>
          <p:nvPr/>
        </p:nvSpPr>
        <p:spPr>
          <a:xfrm>
            <a:off x="287383" y="850559"/>
            <a:ext cx="4286943" cy="769441"/>
          </a:xfrm>
          <a:prstGeom prst="rect">
            <a:avLst/>
          </a:prstGeom>
          <a:noFill/>
        </p:spPr>
        <p:txBody>
          <a:bodyPr wrap="none" rtlCol="0">
            <a:spAutoFit/>
          </a:bodyPr>
          <a:lstStyle/>
          <a:p>
            <a:r>
              <a:rPr lang="en-US" sz="4400" b="1" dirty="0"/>
              <a:t>(Audit) Reference</a:t>
            </a:r>
            <a:endParaRPr lang="en-GB" sz="4400" b="1" dirty="0"/>
          </a:p>
        </p:txBody>
      </p:sp>
      <p:pic>
        <p:nvPicPr>
          <p:cNvPr id="10" name="Imagem 9">
            <a:extLst>
              <a:ext uri="{FF2B5EF4-FFF2-40B4-BE49-F238E27FC236}">
                <a16:creationId xmlns:a16="http://schemas.microsoft.com/office/drawing/2014/main" id="{B4BC02B4-59D1-48FF-BB32-21073893C2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49845" y="969543"/>
            <a:ext cx="2765505" cy="4918913"/>
          </a:xfrm>
          <a:prstGeom prst="rect">
            <a:avLst/>
          </a:prstGeom>
        </p:spPr>
      </p:pic>
    </p:spTree>
    <p:extLst>
      <p:ext uri="{BB962C8B-B14F-4D97-AF65-F5344CB8AC3E}">
        <p14:creationId xmlns:p14="http://schemas.microsoft.com/office/powerpoint/2010/main" val="27621436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5" name="Marcador de Posição do Rodapé 4"/>
          <p:cNvSpPr>
            <a:spLocks noGrp="1"/>
          </p:cNvSpPr>
          <p:nvPr>
            <p:ph type="ftr" sz="quarter" idx="11"/>
          </p:nvPr>
        </p:nvSpPr>
        <p:spPr/>
        <p:txBody>
          <a:bodyPr/>
          <a:lstStyle/>
          <a:p>
            <a:endParaRPr lang="pt-PT" dirty="0"/>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21</a:t>
            </a:fld>
            <a:endParaRPr lang="pt-PT"/>
          </a:p>
        </p:txBody>
      </p:sp>
      <p:sp>
        <p:nvSpPr>
          <p:cNvPr id="7" name="Retângulo 6"/>
          <p:cNvSpPr/>
          <p:nvPr/>
        </p:nvSpPr>
        <p:spPr>
          <a:xfrm>
            <a:off x="287383" y="1571013"/>
            <a:ext cx="8139793" cy="646331"/>
          </a:xfrm>
          <a:prstGeom prst="rect">
            <a:avLst/>
          </a:prstGeom>
        </p:spPr>
        <p:txBody>
          <a:bodyPr wrap="square">
            <a:spAutoFit/>
          </a:bodyPr>
          <a:lstStyle/>
          <a:p>
            <a:r>
              <a:rPr lang="pt-PT" i="1" dirty="0"/>
              <a:t> </a:t>
            </a:r>
            <a:r>
              <a:rPr lang="en-GB" i="1" dirty="0"/>
              <a:t>“auditors should obtain an understanding of the nature of the entity/programme to be audited.”</a:t>
            </a:r>
            <a:r>
              <a:rPr lang="pt-PT" i="1" dirty="0"/>
              <a:t> </a:t>
            </a:r>
            <a:r>
              <a:rPr lang="en-GB" cap="small" dirty="0"/>
              <a:t>(ISSAI 100 paragraph 49)</a:t>
            </a:r>
            <a:endParaRPr lang="pt-PT" dirty="0"/>
          </a:p>
        </p:txBody>
      </p:sp>
      <p:sp>
        <p:nvSpPr>
          <p:cNvPr id="8" name="CaixaDeTexto 7"/>
          <p:cNvSpPr txBox="1"/>
          <p:nvPr/>
        </p:nvSpPr>
        <p:spPr>
          <a:xfrm>
            <a:off x="287383" y="850559"/>
            <a:ext cx="5238293" cy="769441"/>
          </a:xfrm>
          <a:prstGeom prst="rect">
            <a:avLst/>
          </a:prstGeom>
          <a:noFill/>
        </p:spPr>
        <p:txBody>
          <a:bodyPr wrap="none" rtlCol="0">
            <a:spAutoFit/>
          </a:bodyPr>
          <a:lstStyle/>
          <a:p>
            <a:r>
              <a:rPr lang="en-US" sz="4400" b="1" dirty="0"/>
              <a:t>Preliminary activities</a:t>
            </a:r>
            <a:endParaRPr lang="en-GB" sz="4400" b="1" dirty="0"/>
          </a:p>
        </p:txBody>
      </p:sp>
      <p:sp>
        <p:nvSpPr>
          <p:cNvPr id="2" name="Retângulo 1">
            <a:extLst>
              <a:ext uri="{FF2B5EF4-FFF2-40B4-BE49-F238E27FC236}">
                <a16:creationId xmlns:a16="http://schemas.microsoft.com/office/drawing/2014/main" id="{5955607F-39EF-4400-B480-CB3ECEB5FDA3}"/>
              </a:ext>
            </a:extLst>
          </p:cNvPr>
          <p:cNvSpPr/>
          <p:nvPr/>
        </p:nvSpPr>
        <p:spPr>
          <a:xfrm>
            <a:off x="287383" y="2207086"/>
            <a:ext cx="8856617" cy="4037259"/>
          </a:xfrm>
          <a:prstGeom prst="rect">
            <a:avLst/>
          </a:prstGeom>
        </p:spPr>
        <p:txBody>
          <a:bodyPr wrap="square">
            <a:spAutoFit/>
          </a:bodyPr>
          <a:lstStyle/>
          <a:p>
            <a:pPr fontAlgn="t">
              <a:lnSpc>
                <a:spcPct val="115000"/>
              </a:lnSpc>
              <a:spcAft>
                <a:spcPts val="1125"/>
              </a:spcAft>
            </a:pPr>
            <a:r>
              <a:rPr lang="en-US" dirty="0">
                <a:latin typeface="Calibri" panose="020F0502020204030204" pitchFamily="34" charset="0"/>
                <a:ea typeface="Times New Roman" panose="02020603050405020304" pitchFamily="18" charset="0"/>
                <a:cs typeface="Times New Roman" panose="02020603050405020304" pitchFamily="18" charset="0"/>
              </a:rPr>
              <a:t>The worksheet</a:t>
            </a:r>
            <a:r>
              <a:rPr lang="en-US" dirty="0"/>
              <a:t>/command “Preliminary activities” </a:t>
            </a:r>
            <a:r>
              <a:rPr lang="en-US" dirty="0">
                <a:latin typeface="Calibri" panose="020F0502020204030204" pitchFamily="34" charset="0"/>
                <a:ea typeface="Times New Roman" panose="02020603050405020304" pitchFamily="18" charset="0"/>
                <a:cs typeface="Times New Roman" panose="02020603050405020304" pitchFamily="18" charset="0"/>
              </a:rPr>
              <a:t> provides the user with additional guidance (as pointed out on GUID 5100):</a:t>
            </a:r>
            <a:endParaRPr lang="pt-PT" sz="1600" dirty="0">
              <a:latin typeface="Calibri" panose="020F050202020403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0"/>
              </a:spcAft>
              <a:buFont typeface="Symbol" panose="05050102010706020507" pitchFamily="18" charset="2"/>
              <a:buChar char=""/>
            </a:pPr>
            <a:r>
              <a:rPr lang="en-US" dirty="0">
                <a:latin typeface="Calibri" panose="020F0502020204030204" pitchFamily="34" charset="0"/>
                <a:cs typeface="Times New Roman" panose="02020603050405020304" pitchFamily="18" charset="0"/>
              </a:rPr>
              <a:t>The role and timing of planning;</a:t>
            </a:r>
            <a:endParaRPr lang="pt-PT" dirty="0">
              <a:latin typeface="Calibri" panose="020F0502020204030204" pitchFamily="34" charset="0"/>
              <a:cs typeface="Times New Roman" panose="02020603050405020304" pitchFamily="18" charset="0"/>
            </a:endParaRPr>
          </a:p>
          <a:p>
            <a:pPr marL="342900" indent="-342900">
              <a:lnSpc>
                <a:spcPct val="115000"/>
              </a:lnSpc>
              <a:spcAft>
                <a:spcPts val="0"/>
              </a:spcAft>
              <a:buFont typeface="Symbol" panose="05050102010706020507" pitchFamily="18" charset="2"/>
              <a:buChar char=""/>
            </a:pPr>
            <a:r>
              <a:rPr lang="en-US" dirty="0">
                <a:latin typeface="Calibri" panose="020F0502020204030204" pitchFamily="34" charset="0"/>
                <a:cs typeface="Times New Roman" panose="02020603050405020304" pitchFamily="18" charset="0"/>
              </a:rPr>
              <a:t>Preliminary </a:t>
            </a:r>
            <a:r>
              <a:rPr lang="en-US" dirty="0">
                <a:latin typeface="Calibri" panose="020F0502020204030204" pitchFamily="34" charset="0"/>
                <a:ea typeface="Times New Roman" panose="02020603050405020304" pitchFamily="18" charset="0"/>
                <a:cs typeface="Times New Roman" panose="02020603050405020304" pitchFamily="18" charset="0"/>
              </a:rPr>
              <a:t>engagement activities;</a:t>
            </a:r>
            <a:endParaRPr lang="pt-PT" sz="16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dirty="0">
                <a:latin typeface="Calibri" panose="020F0502020204030204" pitchFamily="34" charset="0"/>
                <a:ea typeface="Times New Roman" panose="02020603050405020304" pitchFamily="18" charset="0"/>
                <a:cs typeface="Times New Roman" panose="02020603050405020304" pitchFamily="18" charset="0"/>
              </a:rPr>
              <a:t>Planning activities;</a:t>
            </a:r>
            <a:endParaRPr lang="pt-PT" sz="16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dirty="0">
                <a:latin typeface="Calibri" panose="020F0502020204030204" pitchFamily="34" charset="0"/>
                <a:ea typeface="Times New Roman" panose="02020603050405020304" pitchFamily="18" charset="0"/>
                <a:cs typeface="Times New Roman" panose="02020603050405020304" pitchFamily="18" charset="0"/>
              </a:rPr>
              <a:t>Knowledge of the auditee and of the environment;</a:t>
            </a:r>
            <a:endParaRPr lang="pt-PT" sz="16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dirty="0">
                <a:latin typeface="Calibri" panose="020F0502020204030204" pitchFamily="34" charset="0"/>
                <a:ea typeface="Times New Roman" panose="02020603050405020304" pitchFamily="18" charset="0"/>
                <a:cs typeface="Times New Roman" panose="02020603050405020304" pitchFamily="18" charset="0"/>
              </a:rPr>
              <a:t>Scope of the assessment: Which information systems, which logical, physical or geographical boundaries?</a:t>
            </a:r>
            <a:endParaRPr lang="pt-PT" sz="16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0"/>
              </a:spcAft>
              <a:buFont typeface="Symbol" panose="05050102010706020507" pitchFamily="18" charset="2"/>
              <a:buChar char=""/>
            </a:pPr>
            <a:r>
              <a:rPr lang="en-US" dirty="0">
                <a:latin typeface="Calibri" panose="020F0502020204030204" pitchFamily="34" charset="0"/>
                <a:ea typeface="Times New Roman" panose="02020603050405020304" pitchFamily="18" charset="0"/>
                <a:cs typeface="Times New Roman" panose="02020603050405020304" pitchFamily="18" charset="0"/>
              </a:rPr>
              <a:t>Resources available: Qualified staff or consultants, budgets, timeframes;</a:t>
            </a:r>
            <a:endParaRPr lang="pt-PT" sz="16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dirty="0">
                <a:latin typeface="Calibri" panose="020F0502020204030204" pitchFamily="34" charset="0"/>
                <a:cs typeface="Times New Roman" panose="02020603050405020304" pitchFamily="18" charset="0"/>
              </a:rPr>
              <a:t>Availability of reliable threat statistics and cost figures, appropriate for the local conditions; adaptation of the default values, as necessary;</a:t>
            </a:r>
          </a:p>
          <a:p>
            <a:pPr marL="342900" lvl="0" indent="-342900">
              <a:lnSpc>
                <a:spcPct val="115000"/>
              </a:lnSpc>
              <a:buFont typeface="Symbol" panose="05050102010706020507" pitchFamily="18" charset="2"/>
              <a:buChar char=""/>
            </a:pPr>
            <a:r>
              <a:rPr lang="en-US" dirty="0">
                <a:latin typeface="Calibri" panose="020F0502020204030204" pitchFamily="34" charset="0"/>
                <a:cs typeface="Times New Roman" panose="02020603050405020304" pitchFamily="18" charset="0"/>
              </a:rPr>
              <a:t>Additional considerations in initial </a:t>
            </a:r>
            <a:r>
              <a:rPr lang="en-US" dirty="0"/>
              <a:t>audit engagements.</a:t>
            </a:r>
            <a:endParaRPr lang="pt-PT"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1282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5" name="Marcador de Posição do Rodapé 4"/>
          <p:cNvSpPr>
            <a:spLocks noGrp="1"/>
          </p:cNvSpPr>
          <p:nvPr>
            <p:ph type="ftr" sz="quarter" idx="11"/>
          </p:nvPr>
        </p:nvSpPr>
        <p:spPr/>
        <p:txBody>
          <a:bodyPr/>
          <a:lstStyle/>
          <a:p>
            <a:endParaRPr lang="pt-PT" dirty="0"/>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22</a:t>
            </a:fld>
            <a:endParaRPr lang="pt-PT"/>
          </a:p>
        </p:txBody>
      </p:sp>
      <p:sp>
        <p:nvSpPr>
          <p:cNvPr id="8" name="CaixaDeTexto 7"/>
          <p:cNvSpPr txBox="1"/>
          <p:nvPr/>
        </p:nvSpPr>
        <p:spPr>
          <a:xfrm>
            <a:off x="287383" y="850559"/>
            <a:ext cx="5238293" cy="769441"/>
          </a:xfrm>
          <a:prstGeom prst="rect">
            <a:avLst/>
          </a:prstGeom>
          <a:noFill/>
        </p:spPr>
        <p:txBody>
          <a:bodyPr wrap="none" rtlCol="0">
            <a:spAutoFit/>
          </a:bodyPr>
          <a:lstStyle/>
          <a:p>
            <a:r>
              <a:rPr lang="en-US" sz="4400" b="1" dirty="0"/>
              <a:t>Preliminary activities</a:t>
            </a:r>
            <a:endParaRPr lang="en-GB" sz="4400" b="1" dirty="0"/>
          </a:p>
        </p:txBody>
      </p:sp>
      <p:pic>
        <p:nvPicPr>
          <p:cNvPr id="3" name="Imagem 2">
            <a:extLst>
              <a:ext uri="{FF2B5EF4-FFF2-40B4-BE49-F238E27FC236}">
                <a16:creationId xmlns:a16="http://schemas.microsoft.com/office/drawing/2014/main" id="{1BFBBA0F-8A14-4889-B17D-3B95174DF011}"/>
              </a:ext>
            </a:extLst>
          </p:cNvPr>
          <p:cNvPicPr>
            <a:picLocks noChangeAspect="1"/>
          </p:cNvPicPr>
          <p:nvPr/>
        </p:nvPicPr>
        <p:blipFill>
          <a:blip r:embed="rId2"/>
          <a:stretch>
            <a:fillRect/>
          </a:stretch>
        </p:blipFill>
        <p:spPr>
          <a:xfrm>
            <a:off x="423862" y="1759402"/>
            <a:ext cx="8409895" cy="3220811"/>
          </a:xfrm>
          <a:prstGeom prst="rect">
            <a:avLst/>
          </a:prstGeom>
        </p:spPr>
      </p:pic>
      <p:sp>
        <p:nvSpPr>
          <p:cNvPr id="9" name="Retângulo 8">
            <a:extLst>
              <a:ext uri="{FF2B5EF4-FFF2-40B4-BE49-F238E27FC236}">
                <a16:creationId xmlns:a16="http://schemas.microsoft.com/office/drawing/2014/main" id="{4AAFF6F7-4110-4D6D-8C50-C4CE0DD3E662}"/>
              </a:ext>
            </a:extLst>
          </p:cNvPr>
          <p:cNvSpPr/>
          <p:nvPr/>
        </p:nvSpPr>
        <p:spPr>
          <a:xfrm>
            <a:off x="367052" y="5090587"/>
            <a:ext cx="8409895" cy="916854"/>
          </a:xfrm>
          <a:prstGeom prst="rect">
            <a:avLst/>
          </a:prstGeom>
        </p:spPr>
        <p:txBody>
          <a:bodyPr wrap="square">
            <a:spAutoFit/>
          </a:bodyPr>
          <a:lstStyle/>
          <a:p>
            <a:pPr>
              <a:lnSpc>
                <a:spcPct val="115000"/>
              </a:lnSpc>
              <a:spcAft>
                <a:spcPts val="1000"/>
              </a:spcAft>
            </a:pPr>
            <a:r>
              <a:rPr lang="en-US" sz="2400" dirty="0">
                <a:latin typeface="Calibri" panose="020F0502020204030204" pitchFamily="34" charset="0"/>
                <a:ea typeface="Times New Roman" panose="02020603050405020304" pitchFamily="18" charset="0"/>
                <a:cs typeface="Times New Roman" panose="02020603050405020304" pitchFamily="18" charset="0"/>
              </a:rPr>
              <a:t>Those activities are aggregated in domains. They are a hyperlink for the corresponding matrix, which will assist the auditor.</a:t>
            </a:r>
            <a:endParaRPr lang="pt-PT"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111826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5" name="Marcador de Posição do Rodapé 4"/>
          <p:cNvSpPr>
            <a:spLocks noGrp="1"/>
          </p:cNvSpPr>
          <p:nvPr>
            <p:ph type="ftr" sz="quarter" idx="11"/>
          </p:nvPr>
        </p:nvSpPr>
        <p:spPr/>
        <p:txBody>
          <a:bodyPr/>
          <a:lstStyle/>
          <a:p>
            <a:endParaRPr lang="pt-PT" dirty="0"/>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23</a:t>
            </a:fld>
            <a:endParaRPr lang="pt-PT"/>
          </a:p>
        </p:txBody>
      </p:sp>
      <p:sp>
        <p:nvSpPr>
          <p:cNvPr id="8" name="CaixaDeTexto 7"/>
          <p:cNvSpPr txBox="1"/>
          <p:nvPr/>
        </p:nvSpPr>
        <p:spPr>
          <a:xfrm>
            <a:off x="287383" y="850559"/>
            <a:ext cx="5238293" cy="769441"/>
          </a:xfrm>
          <a:prstGeom prst="rect">
            <a:avLst/>
          </a:prstGeom>
          <a:noFill/>
        </p:spPr>
        <p:txBody>
          <a:bodyPr wrap="none" rtlCol="0">
            <a:spAutoFit/>
          </a:bodyPr>
          <a:lstStyle/>
          <a:p>
            <a:r>
              <a:rPr lang="en-US" sz="4400" b="1" dirty="0"/>
              <a:t>Preliminary activities</a:t>
            </a:r>
            <a:endParaRPr lang="en-GB" sz="4400" b="1" dirty="0"/>
          </a:p>
        </p:txBody>
      </p:sp>
      <p:pic>
        <p:nvPicPr>
          <p:cNvPr id="2" name="Imagem 1">
            <a:extLst>
              <a:ext uri="{FF2B5EF4-FFF2-40B4-BE49-F238E27FC236}">
                <a16:creationId xmlns:a16="http://schemas.microsoft.com/office/drawing/2014/main" id="{2F9A2679-2331-4DA6-87FE-780A2D43790B}"/>
              </a:ext>
            </a:extLst>
          </p:cNvPr>
          <p:cNvPicPr>
            <a:picLocks noChangeAspect="1"/>
          </p:cNvPicPr>
          <p:nvPr/>
        </p:nvPicPr>
        <p:blipFill>
          <a:blip r:embed="rId2"/>
          <a:stretch>
            <a:fillRect/>
          </a:stretch>
        </p:blipFill>
        <p:spPr>
          <a:xfrm>
            <a:off x="443469" y="1709472"/>
            <a:ext cx="3876403" cy="2309221"/>
          </a:xfrm>
          <a:prstGeom prst="rect">
            <a:avLst/>
          </a:prstGeom>
        </p:spPr>
      </p:pic>
      <p:pic>
        <p:nvPicPr>
          <p:cNvPr id="10" name="Imagem 9">
            <a:extLst>
              <a:ext uri="{FF2B5EF4-FFF2-40B4-BE49-F238E27FC236}">
                <a16:creationId xmlns:a16="http://schemas.microsoft.com/office/drawing/2014/main" id="{9C844927-37D6-43A1-BFC1-2A3FF36B2208}"/>
              </a:ext>
            </a:extLst>
          </p:cNvPr>
          <p:cNvPicPr>
            <a:picLocks noChangeAspect="1"/>
          </p:cNvPicPr>
          <p:nvPr/>
        </p:nvPicPr>
        <p:blipFill>
          <a:blip r:embed="rId3"/>
          <a:stretch>
            <a:fillRect/>
          </a:stretch>
        </p:blipFill>
        <p:spPr>
          <a:xfrm>
            <a:off x="4475958" y="1462750"/>
            <a:ext cx="4300988" cy="2637231"/>
          </a:xfrm>
          <a:prstGeom prst="rect">
            <a:avLst/>
          </a:prstGeom>
        </p:spPr>
      </p:pic>
      <p:pic>
        <p:nvPicPr>
          <p:cNvPr id="7" name="Imagem 6">
            <a:extLst>
              <a:ext uri="{FF2B5EF4-FFF2-40B4-BE49-F238E27FC236}">
                <a16:creationId xmlns:a16="http://schemas.microsoft.com/office/drawing/2014/main" id="{2CF4F872-C40A-4AF1-A604-B235E5AA4D44}"/>
              </a:ext>
            </a:extLst>
          </p:cNvPr>
          <p:cNvPicPr>
            <a:picLocks noChangeAspect="1"/>
          </p:cNvPicPr>
          <p:nvPr/>
        </p:nvPicPr>
        <p:blipFill>
          <a:blip r:embed="rId4"/>
          <a:stretch>
            <a:fillRect/>
          </a:stretch>
        </p:blipFill>
        <p:spPr>
          <a:xfrm>
            <a:off x="1952852" y="2451639"/>
            <a:ext cx="5238294" cy="2760722"/>
          </a:xfrm>
          <a:prstGeom prst="rect">
            <a:avLst/>
          </a:prstGeom>
        </p:spPr>
      </p:pic>
      <p:sp>
        <p:nvSpPr>
          <p:cNvPr id="9" name="Retângulo 8">
            <a:extLst>
              <a:ext uri="{FF2B5EF4-FFF2-40B4-BE49-F238E27FC236}">
                <a16:creationId xmlns:a16="http://schemas.microsoft.com/office/drawing/2014/main" id="{4AAFF6F7-4110-4D6D-8C50-C4CE0DD3E662}"/>
              </a:ext>
            </a:extLst>
          </p:cNvPr>
          <p:cNvSpPr/>
          <p:nvPr/>
        </p:nvSpPr>
        <p:spPr>
          <a:xfrm>
            <a:off x="367051" y="5007582"/>
            <a:ext cx="8409895" cy="1133387"/>
          </a:xfrm>
          <a:prstGeom prst="rect">
            <a:avLst/>
          </a:prstGeom>
          <a:solidFill>
            <a:schemeClr val="bg1"/>
          </a:solidFill>
        </p:spPr>
        <p:txBody>
          <a:bodyPr wrap="square">
            <a:spAutoFit/>
          </a:bodyPr>
          <a:lstStyle/>
          <a:p>
            <a:pPr>
              <a:lnSpc>
                <a:spcPct val="115000"/>
              </a:lnSpc>
              <a:spcAft>
                <a:spcPts val="100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In the desktop versions the auditor will use the matrix to fill information and sync with dashboard. At web version, a form is provided, but the user can generate a print version.</a:t>
            </a:r>
            <a:endParaRPr lang="pt-PT"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4802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5" name="Marcador de Posição do Rodapé 4"/>
          <p:cNvSpPr>
            <a:spLocks noGrp="1"/>
          </p:cNvSpPr>
          <p:nvPr>
            <p:ph type="ftr" sz="quarter" idx="11"/>
          </p:nvPr>
        </p:nvSpPr>
        <p:spPr/>
        <p:txBody>
          <a:bodyPr/>
          <a:lstStyle/>
          <a:p>
            <a:endParaRPr lang="pt-PT" dirty="0"/>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24</a:t>
            </a:fld>
            <a:endParaRPr lang="pt-PT"/>
          </a:p>
        </p:txBody>
      </p:sp>
      <p:sp>
        <p:nvSpPr>
          <p:cNvPr id="8" name="CaixaDeTexto 7"/>
          <p:cNvSpPr txBox="1"/>
          <p:nvPr/>
        </p:nvSpPr>
        <p:spPr>
          <a:xfrm>
            <a:off x="287383" y="850559"/>
            <a:ext cx="5238293" cy="769441"/>
          </a:xfrm>
          <a:prstGeom prst="rect">
            <a:avLst/>
          </a:prstGeom>
          <a:noFill/>
        </p:spPr>
        <p:txBody>
          <a:bodyPr wrap="none" rtlCol="0">
            <a:spAutoFit/>
          </a:bodyPr>
          <a:lstStyle/>
          <a:p>
            <a:r>
              <a:rPr lang="en-US" sz="4400" b="1" dirty="0"/>
              <a:t>Preliminary activities</a:t>
            </a:r>
            <a:endParaRPr lang="en-GB" sz="4400" b="1" dirty="0"/>
          </a:p>
        </p:txBody>
      </p:sp>
      <p:sp>
        <p:nvSpPr>
          <p:cNvPr id="9" name="Retângulo 8">
            <a:extLst>
              <a:ext uri="{FF2B5EF4-FFF2-40B4-BE49-F238E27FC236}">
                <a16:creationId xmlns:a16="http://schemas.microsoft.com/office/drawing/2014/main" id="{4AAFF6F7-4110-4D6D-8C50-C4CE0DD3E662}"/>
              </a:ext>
            </a:extLst>
          </p:cNvPr>
          <p:cNvSpPr/>
          <p:nvPr/>
        </p:nvSpPr>
        <p:spPr>
          <a:xfrm>
            <a:off x="367053" y="1746317"/>
            <a:ext cx="3698762" cy="3577646"/>
          </a:xfrm>
          <a:prstGeom prst="rect">
            <a:avLst/>
          </a:prstGeom>
          <a:solidFill>
            <a:schemeClr val="bg1"/>
          </a:solidFill>
        </p:spPr>
        <p:txBody>
          <a:bodyPr wrap="square">
            <a:spAutoFit/>
          </a:bodyPr>
          <a:lstStyle/>
          <a:p>
            <a:pPr>
              <a:lnSpc>
                <a:spcPct val="115000"/>
              </a:lnSpc>
              <a:spcAft>
                <a:spcPts val="1000"/>
              </a:spcAft>
            </a:pPr>
            <a:r>
              <a:rPr lang="en-US" dirty="0"/>
              <a:t>In particular, </a:t>
            </a:r>
            <a:r>
              <a:rPr lang="en-GB" dirty="0"/>
              <a:t>the matrix named </a:t>
            </a:r>
            <a:r>
              <a:rPr lang="en-GB" i="1" dirty="0"/>
              <a:t>02 Understanding the IT-systems</a:t>
            </a:r>
            <a:r>
              <a:rPr lang="en-GB" dirty="0"/>
              <a:t>, under preliminary activities domain A2, is also automated. </a:t>
            </a:r>
            <a:r>
              <a:rPr lang="en-US" dirty="0"/>
              <a:t>It maps the different IT domains</a:t>
            </a:r>
            <a:r>
              <a:rPr lang="en-GB" dirty="0"/>
              <a:t> and areas in order to help the auditor perform a preliminary assessment of IT Controls. Once used and filled, it can be later synchronized with risk analysis as a suggestion and a guide to auditor judgment.</a:t>
            </a:r>
            <a:endParaRPr lang="pt-PT" dirty="0"/>
          </a:p>
        </p:txBody>
      </p:sp>
      <p:pic>
        <p:nvPicPr>
          <p:cNvPr id="3" name="Imagem 2">
            <a:extLst>
              <a:ext uri="{FF2B5EF4-FFF2-40B4-BE49-F238E27FC236}">
                <a16:creationId xmlns:a16="http://schemas.microsoft.com/office/drawing/2014/main" id="{C9D00AE5-2C31-4ADD-80E3-F04DDC4142B4}"/>
              </a:ext>
            </a:extLst>
          </p:cNvPr>
          <p:cNvPicPr>
            <a:picLocks noChangeAspect="1"/>
          </p:cNvPicPr>
          <p:nvPr/>
        </p:nvPicPr>
        <p:blipFill>
          <a:blip r:embed="rId2"/>
          <a:stretch>
            <a:fillRect/>
          </a:stretch>
        </p:blipFill>
        <p:spPr>
          <a:xfrm>
            <a:off x="4214472" y="1844291"/>
            <a:ext cx="4562475" cy="4162425"/>
          </a:xfrm>
          <a:prstGeom prst="rect">
            <a:avLst/>
          </a:prstGeom>
        </p:spPr>
      </p:pic>
    </p:spTree>
    <p:extLst>
      <p:ext uri="{BB962C8B-B14F-4D97-AF65-F5344CB8AC3E}">
        <p14:creationId xmlns:p14="http://schemas.microsoft.com/office/powerpoint/2010/main" val="37069507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5" name="Marcador de Posição do Rodapé 4"/>
          <p:cNvSpPr>
            <a:spLocks noGrp="1"/>
          </p:cNvSpPr>
          <p:nvPr>
            <p:ph type="ftr" sz="quarter" idx="11"/>
          </p:nvPr>
        </p:nvSpPr>
        <p:spPr/>
        <p:txBody>
          <a:bodyPr/>
          <a:lstStyle/>
          <a:p>
            <a:endParaRPr lang="pt-PT" dirty="0"/>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25</a:t>
            </a:fld>
            <a:endParaRPr lang="pt-PT"/>
          </a:p>
        </p:txBody>
      </p:sp>
      <p:sp>
        <p:nvSpPr>
          <p:cNvPr id="8" name="CaixaDeTexto 7"/>
          <p:cNvSpPr txBox="1"/>
          <p:nvPr/>
        </p:nvSpPr>
        <p:spPr>
          <a:xfrm>
            <a:off x="287383" y="850559"/>
            <a:ext cx="4331314" cy="769441"/>
          </a:xfrm>
          <a:prstGeom prst="rect">
            <a:avLst/>
          </a:prstGeom>
          <a:noFill/>
        </p:spPr>
        <p:txBody>
          <a:bodyPr wrap="none" rtlCol="0">
            <a:spAutoFit/>
          </a:bodyPr>
          <a:lstStyle/>
          <a:p>
            <a:r>
              <a:rPr lang="en-US" sz="4400" b="1" dirty="0"/>
              <a:t>Pre-audit analysis</a:t>
            </a:r>
            <a:endParaRPr lang="en-GB" sz="4400" b="1" dirty="0"/>
          </a:p>
        </p:txBody>
      </p:sp>
      <p:sp>
        <p:nvSpPr>
          <p:cNvPr id="9" name="Retângulo 8">
            <a:extLst>
              <a:ext uri="{FF2B5EF4-FFF2-40B4-BE49-F238E27FC236}">
                <a16:creationId xmlns:a16="http://schemas.microsoft.com/office/drawing/2014/main" id="{4AAFF6F7-4110-4D6D-8C50-C4CE0DD3E662}"/>
              </a:ext>
            </a:extLst>
          </p:cNvPr>
          <p:cNvSpPr/>
          <p:nvPr/>
        </p:nvSpPr>
        <p:spPr>
          <a:xfrm>
            <a:off x="367052" y="1746317"/>
            <a:ext cx="8483033" cy="2687915"/>
          </a:xfrm>
          <a:prstGeom prst="rect">
            <a:avLst/>
          </a:prstGeom>
          <a:solidFill>
            <a:schemeClr val="bg1"/>
          </a:solidFill>
        </p:spPr>
        <p:txBody>
          <a:bodyPr wrap="square">
            <a:spAutoFit/>
          </a:bodyPr>
          <a:lstStyle/>
          <a:p>
            <a:pPr>
              <a:lnSpc>
                <a:spcPct val="115000"/>
              </a:lnSpc>
              <a:spcAft>
                <a:spcPts val="1000"/>
              </a:spcAft>
            </a:pPr>
            <a:r>
              <a:rPr lang="en-US" sz="2000" dirty="0"/>
              <a:t>The pre-audit analysis goal is to provide data, which will support risk analysis, i.e. basis for the planning the audit and </a:t>
            </a:r>
            <a:r>
              <a:rPr lang="en-US" sz="2000" dirty="0" err="1"/>
              <a:t>organising</a:t>
            </a:r>
            <a:r>
              <a:rPr lang="en-US" sz="2000" dirty="0"/>
              <a:t> the initial audit folder. The process looks as follows:</a:t>
            </a:r>
          </a:p>
          <a:p>
            <a:pPr>
              <a:lnSpc>
                <a:spcPct val="115000"/>
              </a:lnSpc>
              <a:spcAft>
                <a:spcPts val="1000"/>
              </a:spcAft>
            </a:pPr>
            <a:r>
              <a:rPr lang="en-US" sz="2000" b="1" dirty="0"/>
              <a:t>Input</a:t>
            </a:r>
            <a:r>
              <a:rPr lang="en-US" sz="2000" dirty="0"/>
              <a:t>:</a:t>
            </a:r>
          </a:p>
          <a:p>
            <a:pPr marL="285750" lvl="0" indent="-285750">
              <a:buFont typeface="Arial" panose="020B0604020202020204" pitchFamily="34" charset="0"/>
              <a:buChar char="•"/>
            </a:pPr>
            <a:r>
              <a:rPr lang="en-US" sz="2000" dirty="0"/>
              <a:t>information obtained from auditee in the pre-audit phase;</a:t>
            </a:r>
            <a:endParaRPr lang="pt-PT" sz="2000" dirty="0"/>
          </a:p>
          <a:p>
            <a:pPr marL="285750" lvl="0" indent="-285750">
              <a:buFont typeface="Arial" panose="020B0604020202020204" pitchFamily="34" charset="0"/>
              <a:buChar char="•"/>
            </a:pPr>
            <a:r>
              <a:rPr lang="en-US" sz="2000" dirty="0"/>
              <a:t>additional relevant data concerning the auditee and their IT systems;</a:t>
            </a:r>
            <a:endParaRPr lang="pt-PT" sz="2000" dirty="0"/>
          </a:p>
          <a:p>
            <a:pPr marL="285750" lvl="0" indent="-285750">
              <a:buFont typeface="Arial" panose="020B0604020202020204" pitchFamily="34" charset="0"/>
              <a:buChar char="•"/>
            </a:pPr>
            <a:r>
              <a:rPr lang="en-US" sz="2000" dirty="0"/>
              <a:t>results of other audits at the auditee or covering similar types of problems.</a:t>
            </a:r>
            <a:endParaRPr lang="pt-PT" sz="2000" dirty="0"/>
          </a:p>
        </p:txBody>
      </p:sp>
    </p:spTree>
    <p:extLst>
      <p:ext uri="{BB962C8B-B14F-4D97-AF65-F5344CB8AC3E}">
        <p14:creationId xmlns:p14="http://schemas.microsoft.com/office/powerpoint/2010/main" val="23288966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5" name="Marcador de Posição do Rodapé 4"/>
          <p:cNvSpPr>
            <a:spLocks noGrp="1"/>
          </p:cNvSpPr>
          <p:nvPr>
            <p:ph type="ftr" sz="quarter" idx="11"/>
          </p:nvPr>
        </p:nvSpPr>
        <p:spPr/>
        <p:txBody>
          <a:bodyPr/>
          <a:lstStyle/>
          <a:p>
            <a:endParaRPr lang="pt-PT" dirty="0"/>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26</a:t>
            </a:fld>
            <a:endParaRPr lang="pt-PT"/>
          </a:p>
        </p:txBody>
      </p:sp>
      <p:sp>
        <p:nvSpPr>
          <p:cNvPr id="8" name="CaixaDeTexto 7"/>
          <p:cNvSpPr txBox="1"/>
          <p:nvPr/>
        </p:nvSpPr>
        <p:spPr>
          <a:xfrm>
            <a:off x="287383" y="850559"/>
            <a:ext cx="4331314" cy="769441"/>
          </a:xfrm>
          <a:prstGeom prst="rect">
            <a:avLst/>
          </a:prstGeom>
          <a:noFill/>
        </p:spPr>
        <p:txBody>
          <a:bodyPr wrap="none" rtlCol="0">
            <a:spAutoFit/>
          </a:bodyPr>
          <a:lstStyle/>
          <a:p>
            <a:r>
              <a:rPr lang="en-US" sz="4400" b="1" dirty="0"/>
              <a:t>Pre-audit analysis</a:t>
            </a:r>
            <a:endParaRPr lang="en-GB" sz="4400" b="1" dirty="0"/>
          </a:p>
        </p:txBody>
      </p:sp>
      <p:sp>
        <p:nvSpPr>
          <p:cNvPr id="9" name="Retângulo 8">
            <a:extLst>
              <a:ext uri="{FF2B5EF4-FFF2-40B4-BE49-F238E27FC236}">
                <a16:creationId xmlns:a16="http://schemas.microsoft.com/office/drawing/2014/main" id="{4AAFF6F7-4110-4D6D-8C50-C4CE0DD3E662}"/>
              </a:ext>
            </a:extLst>
          </p:cNvPr>
          <p:cNvSpPr/>
          <p:nvPr/>
        </p:nvSpPr>
        <p:spPr>
          <a:xfrm>
            <a:off x="367052" y="1746317"/>
            <a:ext cx="8483033" cy="4318875"/>
          </a:xfrm>
          <a:prstGeom prst="rect">
            <a:avLst/>
          </a:prstGeom>
          <a:solidFill>
            <a:schemeClr val="bg1"/>
          </a:solidFill>
        </p:spPr>
        <p:txBody>
          <a:bodyPr wrap="square">
            <a:spAutoFit/>
          </a:bodyPr>
          <a:lstStyle/>
          <a:p>
            <a:pPr>
              <a:lnSpc>
                <a:spcPct val="115000"/>
              </a:lnSpc>
              <a:spcAft>
                <a:spcPts val="1000"/>
              </a:spcAft>
            </a:pPr>
            <a:r>
              <a:rPr lang="en-US" sz="2000" dirty="0"/>
              <a:t>The pre-audit analysis goal is to provide data, which will support risk analysis, i.e. basis for the planning the audit and </a:t>
            </a:r>
            <a:r>
              <a:rPr lang="en-US" sz="2000" dirty="0" err="1"/>
              <a:t>organising</a:t>
            </a:r>
            <a:r>
              <a:rPr lang="en-US" sz="2000" dirty="0"/>
              <a:t> the initial audit folder. The process looks as follows:</a:t>
            </a:r>
          </a:p>
          <a:p>
            <a:r>
              <a:rPr lang="en-US" sz="2000" b="1" dirty="0"/>
              <a:t>Steps:</a:t>
            </a:r>
            <a:endParaRPr lang="pt-PT" sz="2000" b="1" dirty="0"/>
          </a:p>
          <a:p>
            <a:pPr marL="457200" lvl="0" indent="-457200">
              <a:buFont typeface="+mj-lt"/>
              <a:buAutoNum type="arabicPeriod"/>
            </a:pPr>
            <a:r>
              <a:rPr lang="en-US" sz="2000" dirty="0"/>
              <a:t>Analyze available input data.</a:t>
            </a:r>
            <a:endParaRPr lang="pt-PT" sz="2000" dirty="0"/>
          </a:p>
          <a:p>
            <a:pPr marL="457200" lvl="0" indent="-457200">
              <a:buFont typeface="+mj-lt"/>
              <a:buAutoNum type="arabicPeriod"/>
            </a:pPr>
            <a:r>
              <a:rPr lang="en-US" sz="2000" dirty="0"/>
              <a:t>Generate the form </a:t>
            </a:r>
            <a:r>
              <a:rPr lang="en-US" sz="2000" i="1" dirty="0"/>
              <a:t>A2.02 Understanding IT systems</a:t>
            </a:r>
            <a:r>
              <a:rPr lang="en-US" sz="2000" dirty="0"/>
              <a:t> – it will depend of the type of IT audit you perform – standard </a:t>
            </a:r>
            <a:r>
              <a:rPr lang="en-US" sz="2000" i="1" dirty="0"/>
              <a:t>IT Audit Handbook</a:t>
            </a:r>
            <a:r>
              <a:rPr lang="en-US" sz="2000" dirty="0"/>
              <a:t> based or </a:t>
            </a:r>
            <a:r>
              <a:rPr lang="en-US" sz="2000" i="1" dirty="0"/>
              <a:t>Plug-in</a:t>
            </a:r>
            <a:r>
              <a:rPr lang="en-US" sz="2000" dirty="0"/>
              <a:t> based. The form will by generated automatically after clicking the </a:t>
            </a:r>
            <a:r>
              <a:rPr lang="en-US" sz="2000" i="1" dirty="0"/>
              <a:t>A2.02 Understanding IT systems</a:t>
            </a:r>
            <a:r>
              <a:rPr lang="en-GB" sz="2000" dirty="0"/>
              <a:t>, and will take into account the basis of the IT audit.</a:t>
            </a:r>
            <a:endParaRPr lang="pt-PT" sz="2000" dirty="0"/>
          </a:p>
          <a:p>
            <a:pPr marL="457200" lvl="0" indent="-457200">
              <a:buFont typeface="+mj-lt"/>
              <a:buAutoNum type="arabicPeriod"/>
            </a:pPr>
            <a:r>
              <a:rPr lang="en-US" sz="2000" dirty="0"/>
              <a:t>Decide about qualifications of relevant fields in the form </a:t>
            </a:r>
            <a:r>
              <a:rPr lang="en-US" sz="2000" i="1" dirty="0"/>
              <a:t>A2.02 Understanding IT systems</a:t>
            </a:r>
            <a:r>
              <a:rPr lang="en-GB" sz="2000" dirty="0"/>
              <a:t>.</a:t>
            </a:r>
            <a:endParaRPr lang="pt-PT" sz="2000" dirty="0"/>
          </a:p>
          <a:p>
            <a:pPr>
              <a:lnSpc>
                <a:spcPct val="115000"/>
              </a:lnSpc>
              <a:spcAft>
                <a:spcPts val="1000"/>
              </a:spcAft>
            </a:pPr>
            <a:endParaRPr lang="en-US" sz="1600" dirty="0"/>
          </a:p>
        </p:txBody>
      </p:sp>
    </p:spTree>
    <p:extLst>
      <p:ext uri="{BB962C8B-B14F-4D97-AF65-F5344CB8AC3E}">
        <p14:creationId xmlns:p14="http://schemas.microsoft.com/office/powerpoint/2010/main" val="665036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5" name="Marcador de Posição do Rodapé 4"/>
          <p:cNvSpPr>
            <a:spLocks noGrp="1"/>
          </p:cNvSpPr>
          <p:nvPr>
            <p:ph type="ftr" sz="quarter" idx="11"/>
          </p:nvPr>
        </p:nvSpPr>
        <p:spPr/>
        <p:txBody>
          <a:bodyPr/>
          <a:lstStyle/>
          <a:p>
            <a:endParaRPr lang="pt-PT" dirty="0"/>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27</a:t>
            </a:fld>
            <a:endParaRPr lang="pt-PT"/>
          </a:p>
        </p:txBody>
      </p:sp>
      <p:sp>
        <p:nvSpPr>
          <p:cNvPr id="8" name="CaixaDeTexto 7"/>
          <p:cNvSpPr txBox="1"/>
          <p:nvPr/>
        </p:nvSpPr>
        <p:spPr>
          <a:xfrm>
            <a:off x="287383" y="850559"/>
            <a:ext cx="4331314" cy="769441"/>
          </a:xfrm>
          <a:prstGeom prst="rect">
            <a:avLst/>
          </a:prstGeom>
          <a:noFill/>
        </p:spPr>
        <p:txBody>
          <a:bodyPr wrap="none" rtlCol="0">
            <a:spAutoFit/>
          </a:bodyPr>
          <a:lstStyle/>
          <a:p>
            <a:r>
              <a:rPr lang="en-US" sz="4400" b="1" dirty="0"/>
              <a:t>Pre-audit analysis</a:t>
            </a:r>
            <a:endParaRPr lang="en-GB" sz="4400" b="1" dirty="0"/>
          </a:p>
        </p:txBody>
      </p:sp>
      <p:sp>
        <p:nvSpPr>
          <p:cNvPr id="9" name="Retângulo 8">
            <a:extLst>
              <a:ext uri="{FF2B5EF4-FFF2-40B4-BE49-F238E27FC236}">
                <a16:creationId xmlns:a16="http://schemas.microsoft.com/office/drawing/2014/main" id="{4AAFF6F7-4110-4D6D-8C50-C4CE0DD3E662}"/>
              </a:ext>
            </a:extLst>
          </p:cNvPr>
          <p:cNvSpPr/>
          <p:nvPr/>
        </p:nvSpPr>
        <p:spPr>
          <a:xfrm>
            <a:off x="367052" y="1746317"/>
            <a:ext cx="8483033" cy="3795654"/>
          </a:xfrm>
          <a:prstGeom prst="rect">
            <a:avLst/>
          </a:prstGeom>
          <a:solidFill>
            <a:schemeClr val="bg1"/>
          </a:solidFill>
        </p:spPr>
        <p:txBody>
          <a:bodyPr wrap="square">
            <a:spAutoFit/>
          </a:bodyPr>
          <a:lstStyle/>
          <a:p>
            <a:pPr>
              <a:lnSpc>
                <a:spcPct val="115000"/>
              </a:lnSpc>
              <a:spcAft>
                <a:spcPts val="1000"/>
              </a:spcAft>
            </a:pPr>
            <a:r>
              <a:rPr lang="en-US" sz="2000" dirty="0"/>
              <a:t>The pre-audit analysis goal is to provide data, which will support risk analysis, i.e. basis for the planning the audit and </a:t>
            </a:r>
            <a:r>
              <a:rPr lang="en-US" sz="2000" dirty="0" err="1"/>
              <a:t>organising</a:t>
            </a:r>
            <a:r>
              <a:rPr lang="en-US" sz="2000" dirty="0"/>
              <a:t> the initial audit folder. The process looks as follows:</a:t>
            </a:r>
          </a:p>
          <a:p>
            <a:r>
              <a:rPr lang="en-US" sz="2000" b="1" dirty="0"/>
              <a:t>Steps (cont.):</a:t>
            </a:r>
            <a:endParaRPr lang="pt-PT" sz="2000" b="1" dirty="0"/>
          </a:p>
          <a:p>
            <a:pPr marL="342900" lvl="0" indent="-342900">
              <a:buFont typeface="+mj-lt"/>
              <a:buAutoNum type="arabicPeriod" startAt="4"/>
            </a:pPr>
            <a:r>
              <a:rPr lang="en-US" dirty="0"/>
              <a:t>Map the pre-audit analysis results to the risk analysis grid. For this particular step the user must, at first, access the “Plan” worksheet and press the action button “Get Areas and Issues” to obtain the information about different IT domains which will assist the IT auditors in identifying potential auditable areas. At the top an action button, named “Sync with pre-Assessment”, is available. Once pressed, triggers the synchronization process between the information previously collected and evaluated in the pre-assessment and the risk analysis.</a:t>
            </a:r>
            <a:endParaRPr lang="pt-PT" dirty="0"/>
          </a:p>
          <a:p>
            <a:pPr>
              <a:lnSpc>
                <a:spcPct val="115000"/>
              </a:lnSpc>
              <a:spcAft>
                <a:spcPts val="1000"/>
              </a:spcAft>
            </a:pPr>
            <a:endParaRPr lang="en-US" sz="1600" dirty="0"/>
          </a:p>
        </p:txBody>
      </p:sp>
      <p:pic>
        <p:nvPicPr>
          <p:cNvPr id="3" name="Imagem 2">
            <a:extLst>
              <a:ext uri="{FF2B5EF4-FFF2-40B4-BE49-F238E27FC236}">
                <a16:creationId xmlns:a16="http://schemas.microsoft.com/office/drawing/2014/main" id="{1032835E-7F89-47A2-8EBF-533BC8E45A29}"/>
              </a:ext>
            </a:extLst>
          </p:cNvPr>
          <p:cNvPicPr>
            <a:picLocks noChangeAspect="1"/>
          </p:cNvPicPr>
          <p:nvPr/>
        </p:nvPicPr>
        <p:blipFill>
          <a:blip r:embed="rId2"/>
          <a:stretch>
            <a:fillRect/>
          </a:stretch>
        </p:blipFill>
        <p:spPr>
          <a:xfrm>
            <a:off x="700087" y="5254966"/>
            <a:ext cx="3971925" cy="752475"/>
          </a:xfrm>
          <a:prstGeom prst="rect">
            <a:avLst/>
          </a:prstGeom>
        </p:spPr>
      </p:pic>
      <p:pic>
        <p:nvPicPr>
          <p:cNvPr id="10" name="Imagem 9">
            <a:extLst>
              <a:ext uri="{FF2B5EF4-FFF2-40B4-BE49-F238E27FC236}">
                <a16:creationId xmlns:a16="http://schemas.microsoft.com/office/drawing/2014/main" id="{E289C7B1-A1FD-4545-8A95-23FCF9E28A85}"/>
              </a:ext>
            </a:extLst>
          </p:cNvPr>
          <p:cNvPicPr>
            <a:picLocks noChangeAspect="1"/>
          </p:cNvPicPr>
          <p:nvPr/>
        </p:nvPicPr>
        <p:blipFill>
          <a:blip r:embed="rId3"/>
          <a:stretch>
            <a:fillRect/>
          </a:stretch>
        </p:blipFill>
        <p:spPr>
          <a:xfrm>
            <a:off x="5186363" y="5412128"/>
            <a:ext cx="3257550" cy="438150"/>
          </a:xfrm>
          <a:prstGeom prst="rect">
            <a:avLst/>
          </a:prstGeom>
        </p:spPr>
      </p:pic>
      <p:sp>
        <p:nvSpPr>
          <p:cNvPr id="11" name="Retângulo 10">
            <a:extLst>
              <a:ext uri="{FF2B5EF4-FFF2-40B4-BE49-F238E27FC236}">
                <a16:creationId xmlns:a16="http://schemas.microsoft.com/office/drawing/2014/main" id="{3F6FD561-66D7-4068-8F15-4F4720CBEFE1}"/>
              </a:ext>
            </a:extLst>
          </p:cNvPr>
          <p:cNvSpPr/>
          <p:nvPr/>
        </p:nvSpPr>
        <p:spPr>
          <a:xfrm>
            <a:off x="628650" y="5306447"/>
            <a:ext cx="2710202" cy="72368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noFill/>
            </a:endParaRPr>
          </a:p>
        </p:txBody>
      </p:sp>
      <p:sp>
        <p:nvSpPr>
          <p:cNvPr id="12" name="Retângulo 11">
            <a:extLst>
              <a:ext uri="{FF2B5EF4-FFF2-40B4-BE49-F238E27FC236}">
                <a16:creationId xmlns:a16="http://schemas.microsoft.com/office/drawing/2014/main" id="{4BCACF86-A593-42D5-89FC-2E6947473243}"/>
              </a:ext>
            </a:extLst>
          </p:cNvPr>
          <p:cNvSpPr/>
          <p:nvPr/>
        </p:nvSpPr>
        <p:spPr>
          <a:xfrm>
            <a:off x="5005047" y="5306446"/>
            <a:ext cx="2013176" cy="646009"/>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noFill/>
            </a:endParaRPr>
          </a:p>
        </p:txBody>
      </p:sp>
    </p:spTree>
    <p:extLst>
      <p:ext uri="{BB962C8B-B14F-4D97-AF65-F5344CB8AC3E}">
        <p14:creationId xmlns:p14="http://schemas.microsoft.com/office/powerpoint/2010/main" val="9230621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5" name="Marcador de Posição do Rodapé 4"/>
          <p:cNvSpPr>
            <a:spLocks noGrp="1"/>
          </p:cNvSpPr>
          <p:nvPr>
            <p:ph type="ftr" sz="quarter" idx="11"/>
          </p:nvPr>
        </p:nvSpPr>
        <p:spPr/>
        <p:txBody>
          <a:bodyPr/>
          <a:lstStyle/>
          <a:p>
            <a:endParaRPr lang="pt-PT" dirty="0"/>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28</a:t>
            </a:fld>
            <a:endParaRPr lang="pt-PT"/>
          </a:p>
        </p:txBody>
      </p:sp>
      <p:sp>
        <p:nvSpPr>
          <p:cNvPr id="8" name="CaixaDeTexto 7"/>
          <p:cNvSpPr txBox="1"/>
          <p:nvPr/>
        </p:nvSpPr>
        <p:spPr>
          <a:xfrm>
            <a:off x="287383" y="850559"/>
            <a:ext cx="4331314" cy="769441"/>
          </a:xfrm>
          <a:prstGeom prst="rect">
            <a:avLst/>
          </a:prstGeom>
          <a:noFill/>
        </p:spPr>
        <p:txBody>
          <a:bodyPr wrap="none" rtlCol="0">
            <a:spAutoFit/>
          </a:bodyPr>
          <a:lstStyle/>
          <a:p>
            <a:r>
              <a:rPr lang="en-US" sz="4400" b="1" dirty="0"/>
              <a:t>Pre-audit analysis</a:t>
            </a:r>
            <a:endParaRPr lang="en-GB" sz="4400" b="1" dirty="0"/>
          </a:p>
        </p:txBody>
      </p:sp>
      <p:sp>
        <p:nvSpPr>
          <p:cNvPr id="9" name="Retângulo 8">
            <a:extLst>
              <a:ext uri="{FF2B5EF4-FFF2-40B4-BE49-F238E27FC236}">
                <a16:creationId xmlns:a16="http://schemas.microsoft.com/office/drawing/2014/main" id="{4AAFF6F7-4110-4D6D-8C50-C4CE0DD3E662}"/>
              </a:ext>
            </a:extLst>
          </p:cNvPr>
          <p:cNvSpPr/>
          <p:nvPr/>
        </p:nvSpPr>
        <p:spPr>
          <a:xfrm>
            <a:off x="367052" y="1746317"/>
            <a:ext cx="8483033" cy="1590179"/>
          </a:xfrm>
          <a:prstGeom prst="rect">
            <a:avLst/>
          </a:prstGeom>
          <a:solidFill>
            <a:schemeClr val="bg1"/>
          </a:solidFill>
        </p:spPr>
        <p:txBody>
          <a:bodyPr wrap="square">
            <a:spAutoFit/>
          </a:bodyPr>
          <a:lstStyle/>
          <a:p>
            <a:pPr>
              <a:lnSpc>
                <a:spcPct val="115000"/>
              </a:lnSpc>
              <a:spcAft>
                <a:spcPts val="1000"/>
              </a:spcAft>
            </a:pPr>
            <a:r>
              <a:rPr lang="en-US" sz="2000" dirty="0"/>
              <a:t>The pre-audit analysis goal is to provide data, which will support risk analysis, i.e. basis for the planning the audit and organizing the initial audit folder. The process looks as follows:</a:t>
            </a:r>
          </a:p>
          <a:p>
            <a:r>
              <a:rPr lang="en-US" sz="2000" b="1" dirty="0"/>
              <a:t>Steps (cont.):</a:t>
            </a:r>
            <a:endParaRPr lang="pt-PT" sz="2000" b="1" dirty="0"/>
          </a:p>
        </p:txBody>
      </p:sp>
      <p:sp>
        <p:nvSpPr>
          <p:cNvPr id="2" name="Retângulo 1">
            <a:extLst>
              <a:ext uri="{FF2B5EF4-FFF2-40B4-BE49-F238E27FC236}">
                <a16:creationId xmlns:a16="http://schemas.microsoft.com/office/drawing/2014/main" id="{1E1542B9-4D37-4EF0-BE9F-93A03608A60A}"/>
              </a:ext>
            </a:extLst>
          </p:cNvPr>
          <p:cNvSpPr/>
          <p:nvPr/>
        </p:nvSpPr>
        <p:spPr>
          <a:xfrm>
            <a:off x="73479" y="4978185"/>
            <a:ext cx="9070521" cy="1029256"/>
          </a:xfrm>
          <a:prstGeom prst="rect">
            <a:avLst/>
          </a:prstGeom>
        </p:spPr>
        <p:txBody>
          <a:bodyPr wrap="square">
            <a:spAutoFit/>
          </a:bodyPr>
          <a:lstStyle/>
          <a:p>
            <a:pPr marL="228600">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The pre-audit analysis can be helpful in preparation of the audit and in more precise risk analysis. The tool will work, however, even if the analysis is not performed, which means the risk analysis is based on the professional judgment only.</a:t>
            </a:r>
            <a:endParaRPr lang="pt-PT"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13" name="Imagem 12">
            <a:extLst>
              <a:ext uri="{FF2B5EF4-FFF2-40B4-BE49-F238E27FC236}">
                <a16:creationId xmlns:a16="http://schemas.microsoft.com/office/drawing/2014/main" id="{82780419-C854-438D-83BD-9BE06972549A}"/>
              </a:ext>
            </a:extLst>
          </p:cNvPr>
          <p:cNvPicPr>
            <a:picLocks noChangeAspect="1"/>
          </p:cNvPicPr>
          <p:nvPr/>
        </p:nvPicPr>
        <p:blipFill>
          <a:blip r:embed="rId2"/>
          <a:stretch>
            <a:fillRect/>
          </a:stretch>
        </p:blipFill>
        <p:spPr>
          <a:xfrm>
            <a:off x="4238625" y="2883140"/>
            <a:ext cx="4905375" cy="2000250"/>
          </a:xfrm>
          <a:prstGeom prst="rect">
            <a:avLst/>
          </a:prstGeom>
        </p:spPr>
      </p:pic>
      <p:sp>
        <p:nvSpPr>
          <p:cNvPr id="14" name="Retângulo 13">
            <a:extLst>
              <a:ext uri="{FF2B5EF4-FFF2-40B4-BE49-F238E27FC236}">
                <a16:creationId xmlns:a16="http://schemas.microsoft.com/office/drawing/2014/main" id="{5FA00A9B-D67A-42D9-9D2F-F1CC2E885EB1}"/>
              </a:ext>
            </a:extLst>
          </p:cNvPr>
          <p:cNvSpPr/>
          <p:nvPr/>
        </p:nvSpPr>
        <p:spPr>
          <a:xfrm>
            <a:off x="572860" y="3336496"/>
            <a:ext cx="3371850" cy="923330"/>
          </a:xfrm>
          <a:prstGeom prst="rect">
            <a:avLst/>
          </a:prstGeom>
        </p:spPr>
        <p:txBody>
          <a:bodyPr wrap="square">
            <a:spAutoFit/>
          </a:bodyPr>
          <a:lstStyle/>
          <a:p>
            <a:pPr marL="342900" indent="-342900">
              <a:buFont typeface="+mj-lt"/>
              <a:buAutoNum type="arabicPeriod" startAt="5"/>
            </a:pPr>
            <a:r>
              <a:rPr lang="en-US" dirty="0"/>
              <a:t>Complete the risk analysis by applying professional judgement</a:t>
            </a:r>
            <a:endParaRPr lang="en-GB" dirty="0"/>
          </a:p>
        </p:txBody>
      </p:sp>
    </p:spTree>
    <p:extLst>
      <p:ext uri="{BB962C8B-B14F-4D97-AF65-F5344CB8AC3E}">
        <p14:creationId xmlns:p14="http://schemas.microsoft.com/office/powerpoint/2010/main" val="2686548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5" name="Marcador de Posição do Rodapé 4"/>
          <p:cNvSpPr>
            <a:spLocks noGrp="1"/>
          </p:cNvSpPr>
          <p:nvPr>
            <p:ph type="ftr" sz="quarter" idx="11"/>
          </p:nvPr>
        </p:nvSpPr>
        <p:spPr/>
        <p:txBody>
          <a:bodyPr/>
          <a:lstStyle/>
          <a:p>
            <a:endParaRPr lang="pt-PT" dirty="0"/>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29</a:t>
            </a:fld>
            <a:endParaRPr lang="pt-PT"/>
          </a:p>
        </p:txBody>
      </p:sp>
      <p:sp>
        <p:nvSpPr>
          <p:cNvPr id="7" name="Retângulo 6"/>
          <p:cNvSpPr/>
          <p:nvPr/>
        </p:nvSpPr>
        <p:spPr>
          <a:xfrm>
            <a:off x="287381" y="2487204"/>
            <a:ext cx="8569234" cy="941796"/>
          </a:xfrm>
          <a:prstGeom prst="rect">
            <a:avLst/>
          </a:prstGeom>
        </p:spPr>
        <p:txBody>
          <a:bodyPr wrap="square">
            <a:spAutoFit/>
          </a:bodyPr>
          <a:lstStyle/>
          <a:p>
            <a:pPr>
              <a:lnSpc>
                <a:spcPct val="115000"/>
              </a:lnSpc>
              <a:spcAft>
                <a:spcPts val="1000"/>
              </a:spcAft>
            </a:pPr>
            <a:r>
              <a:rPr lang="en-US" sz="2400" dirty="0"/>
              <a:t>Centered in detailed description of different IT domains which will assist the IT auditors in identifying potential auditable areas</a:t>
            </a:r>
            <a:endParaRPr lang="en-GB"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CaixaDeTexto 7"/>
          <p:cNvSpPr txBox="1"/>
          <p:nvPr/>
        </p:nvSpPr>
        <p:spPr>
          <a:xfrm>
            <a:off x="287383" y="850559"/>
            <a:ext cx="1436612" cy="923330"/>
          </a:xfrm>
          <a:prstGeom prst="rect">
            <a:avLst/>
          </a:prstGeom>
          <a:noFill/>
        </p:spPr>
        <p:txBody>
          <a:bodyPr wrap="none" rtlCol="0">
            <a:spAutoFit/>
          </a:bodyPr>
          <a:lstStyle/>
          <a:p>
            <a:r>
              <a:rPr lang="en-US" sz="5400" b="1" dirty="0"/>
              <a:t>Plan</a:t>
            </a:r>
            <a:endParaRPr lang="en-GB" sz="5400" b="1" dirty="0"/>
          </a:p>
        </p:txBody>
      </p:sp>
      <p:sp>
        <p:nvSpPr>
          <p:cNvPr id="3" name="Retângulo 2"/>
          <p:cNvSpPr/>
          <p:nvPr/>
        </p:nvSpPr>
        <p:spPr>
          <a:xfrm>
            <a:off x="879293" y="3395127"/>
            <a:ext cx="7385413" cy="2677656"/>
          </a:xfrm>
          <a:prstGeom prst="rect">
            <a:avLst/>
          </a:prstGeom>
        </p:spPr>
        <p:txBody>
          <a:bodyPr wrap="square">
            <a:spAutoFit/>
          </a:bodyPr>
          <a:lstStyle/>
          <a:p>
            <a:pPr marL="285750" indent="-285750">
              <a:buFont typeface="Arial" panose="020B0604020202020204" pitchFamily="34" charset="0"/>
              <a:buChar char="•"/>
            </a:pPr>
            <a:r>
              <a:rPr lang="en-GB" sz="2400" dirty="0"/>
              <a:t>IT Governance</a:t>
            </a:r>
          </a:p>
          <a:p>
            <a:pPr marL="285750" indent="-285750">
              <a:buFont typeface="Arial" panose="020B0604020202020204" pitchFamily="34" charset="0"/>
              <a:buChar char="•"/>
            </a:pPr>
            <a:r>
              <a:rPr lang="en-GB" sz="2400" dirty="0"/>
              <a:t>IT Operations</a:t>
            </a:r>
          </a:p>
          <a:p>
            <a:pPr marL="285750" indent="-285750">
              <a:buFont typeface="Arial" panose="020B0604020202020204" pitchFamily="34" charset="0"/>
              <a:buChar char="•"/>
            </a:pPr>
            <a:r>
              <a:rPr lang="en-GB" sz="2400" dirty="0"/>
              <a:t>Development and Acquisition</a:t>
            </a:r>
          </a:p>
          <a:p>
            <a:pPr marL="285750" indent="-285750">
              <a:buFont typeface="Arial" panose="020B0604020202020204" pitchFamily="34" charset="0"/>
              <a:buChar char="•"/>
            </a:pPr>
            <a:r>
              <a:rPr lang="en-GB" sz="2400" dirty="0"/>
              <a:t>Outsourcing</a:t>
            </a:r>
          </a:p>
          <a:p>
            <a:pPr marL="285750" indent="-285750">
              <a:buFont typeface="Arial" panose="020B0604020202020204" pitchFamily="34" charset="0"/>
              <a:buChar char="•"/>
            </a:pPr>
            <a:r>
              <a:rPr lang="en-GB" sz="2400" dirty="0"/>
              <a:t>Information Security</a:t>
            </a:r>
          </a:p>
          <a:p>
            <a:pPr marL="285750" indent="-285750">
              <a:buFont typeface="Arial" panose="020B0604020202020204" pitchFamily="34" charset="0"/>
              <a:buChar char="•"/>
            </a:pPr>
            <a:r>
              <a:rPr lang="en-GB" sz="2400" dirty="0"/>
              <a:t>Business Continuity and Disaster Recovery</a:t>
            </a:r>
          </a:p>
          <a:p>
            <a:pPr marL="285750" indent="-285750">
              <a:buFont typeface="Arial" panose="020B0604020202020204" pitchFamily="34" charset="0"/>
              <a:buChar char="•"/>
            </a:pPr>
            <a:r>
              <a:rPr lang="en-GB" sz="2400" dirty="0"/>
              <a:t>Application Controls</a:t>
            </a:r>
          </a:p>
        </p:txBody>
      </p:sp>
      <p:sp>
        <p:nvSpPr>
          <p:cNvPr id="2" name="Retângulo 1">
            <a:extLst>
              <a:ext uri="{FF2B5EF4-FFF2-40B4-BE49-F238E27FC236}">
                <a16:creationId xmlns:a16="http://schemas.microsoft.com/office/drawing/2014/main" id="{7964D81E-85EA-4362-8E7F-1CC0291CD2EA}"/>
              </a:ext>
            </a:extLst>
          </p:cNvPr>
          <p:cNvSpPr/>
          <p:nvPr/>
        </p:nvSpPr>
        <p:spPr>
          <a:xfrm>
            <a:off x="287381" y="1656207"/>
            <a:ext cx="8569233" cy="830997"/>
          </a:xfrm>
          <a:prstGeom prst="rect">
            <a:avLst/>
          </a:prstGeom>
        </p:spPr>
        <p:txBody>
          <a:bodyPr wrap="square">
            <a:spAutoFit/>
          </a:bodyPr>
          <a:lstStyle/>
          <a:p>
            <a:r>
              <a:rPr lang="en-US" sz="2400" b="1" dirty="0"/>
              <a:t>Plan on a risk assessment based selection (map domains, areas and issues, design the audit)</a:t>
            </a:r>
            <a:endParaRPr lang="en-GB" sz="2400" b="1" dirty="0"/>
          </a:p>
        </p:txBody>
      </p:sp>
    </p:spTree>
    <p:extLst>
      <p:ext uri="{BB962C8B-B14F-4D97-AF65-F5344CB8AC3E}">
        <p14:creationId xmlns:p14="http://schemas.microsoft.com/office/powerpoint/2010/main" val="2905864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5" name="Marcador de Posição do Rodapé 4"/>
          <p:cNvSpPr>
            <a:spLocks noGrp="1"/>
          </p:cNvSpPr>
          <p:nvPr>
            <p:ph type="ftr" sz="quarter" idx="11"/>
          </p:nvPr>
        </p:nvSpPr>
        <p:spPr/>
        <p:txBody>
          <a:bodyPr/>
          <a:lstStyle/>
          <a:p>
            <a:endParaRPr lang="pt-PT" dirty="0"/>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3</a:t>
            </a:fld>
            <a:endParaRPr lang="pt-PT"/>
          </a:p>
        </p:txBody>
      </p:sp>
      <p:sp>
        <p:nvSpPr>
          <p:cNvPr id="7" name="Retângulo 6"/>
          <p:cNvSpPr/>
          <p:nvPr/>
        </p:nvSpPr>
        <p:spPr>
          <a:xfrm>
            <a:off x="628650" y="1602521"/>
            <a:ext cx="8569234" cy="3164584"/>
          </a:xfrm>
          <a:prstGeom prst="rect">
            <a:avLst/>
          </a:prstGeom>
        </p:spPr>
        <p:txBody>
          <a:bodyPr wrap="square">
            <a:spAutoFit/>
          </a:bodyPr>
          <a:lstStyle/>
          <a:p>
            <a:pPr>
              <a:lnSpc>
                <a:spcPct val="115000"/>
              </a:lnSpc>
              <a:spcAft>
                <a:spcPts val="1000"/>
              </a:spcAft>
            </a:pPr>
            <a:r>
              <a:rPr lang="en-US" sz="2800" dirty="0"/>
              <a:t>“IT Audit is an examination of implementation of IT systems to ensure that they meet the organization’s business needs without compromising security, privacy, cost, and other critical business elements.”</a:t>
            </a:r>
          </a:p>
          <a:p>
            <a:pPr>
              <a:lnSpc>
                <a:spcPct val="115000"/>
              </a:lnSpc>
              <a:spcAft>
                <a:spcPts val="1000"/>
              </a:spcAft>
            </a:pPr>
            <a:r>
              <a:rPr lang="en-US" sz="2800" dirty="0"/>
              <a:t>(WGITA – IDI HANDBOOK ON IT AUDIT FOR SUPREME AUDIT INSTITUTIONS)</a:t>
            </a:r>
          </a:p>
        </p:txBody>
      </p:sp>
    </p:spTree>
    <p:extLst>
      <p:ext uri="{BB962C8B-B14F-4D97-AF65-F5344CB8AC3E}">
        <p14:creationId xmlns:p14="http://schemas.microsoft.com/office/powerpoint/2010/main" val="11947888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30</a:t>
            </a:fld>
            <a:endParaRPr lang="pt-PT"/>
          </a:p>
        </p:txBody>
      </p:sp>
      <p:sp>
        <p:nvSpPr>
          <p:cNvPr id="8" name="CaixaDeTexto 7"/>
          <p:cNvSpPr txBox="1"/>
          <p:nvPr/>
        </p:nvSpPr>
        <p:spPr>
          <a:xfrm>
            <a:off x="287383" y="850559"/>
            <a:ext cx="3529236" cy="923330"/>
          </a:xfrm>
          <a:prstGeom prst="rect">
            <a:avLst/>
          </a:prstGeom>
          <a:noFill/>
        </p:spPr>
        <p:txBody>
          <a:bodyPr wrap="none" rtlCol="0">
            <a:spAutoFit/>
          </a:bodyPr>
          <a:lstStyle/>
          <a:p>
            <a:r>
              <a:rPr lang="pt-PT" sz="5400" b="1" dirty="0" err="1"/>
              <a:t>Plan</a:t>
            </a:r>
            <a:r>
              <a:rPr lang="pt-PT" sz="5400" b="1" dirty="0"/>
              <a:t> </a:t>
            </a:r>
            <a:r>
              <a:rPr lang="pt-PT" sz="4000" b="1" dirty="0"/>
              <a:t>(</a:t>
            </a:r>
            <a:r>
              <a:rPr lang="pt-PT" sz="4000" b="1" dirty="0" err="1"/>
              <a:t>sc</a:t>
            </a:r>
            <a:r>
              <a:rPr lang="pl-PL" sz="4000" b="1" dirty="0"/>
              <a:t>oping</a:t>
            </a:r>
            <a:r>
              <a:rPr lang="pt-PT" sz="4000" b="1" dirty="0"/>
              <a:t>)</a:t>
            </a:r>
            <a:endParaRPr lang="en-GB" sz="4800" b="1" dirty="0"/>
          </a:p>
        </p:txBody>
      </p:sp>
      <p:sp>
        <p:nvSpPr>
          <p:cNvPr id="3" name="Retângulo 2"/>
          <p:cNvSpPr/>
          <p:nvPr/>
        </p:nvSpPr>
        <p:spPr>
          <a:xfrm>
            <a:off x="400050" y="1773889"/>
            <a:ext cx="8456567" cy="1224951"/>
          </a:xfrm>
          <a:prstGeom prst="rect">
            <a:avLst/>
          </a:prstGeom>
        </p:spPr>
        <p:txBody>
          <a:bodyPr wrap="square">
            <a:spAutoFit/>
          </a:bodyPr>
          <a:lstStyle/>
          <a:p>
            <a:pPr lvl="0">
              <a:lnSpc>
                <a:spcPct val="115000"/>
              </a:lnSpc>
              <a:spcBef>
                <a:spcPts val="2400"/>
              </a:spcBef>
              <a:spcAft>
                <a:spcPts val="0"/>
              </a:spcAft>
            </a:pPr>
            <a:r>
              <a:rPr lang="pl-PL" sz="3200" dirty="0"/>
              <a:t>Start with p</a:t>
            </a:r>
            <a:r>
              <a:rPr lang="en-US" sz="3200" dirty="0" err="1"/>
              <a:t>lan</a:t>
            </a:r>
            <a:r>
              <a:rPr lang="pl-PL" sz="3200" dirty="0" err="1"/>
              <a:t>ning</a:t>
            </a:r>
            <a:r>
              <a:rPr lang="en-US" sz="3200" dirty="0"/>
              <a:t> on a risk assessment based selection</a:t>
            </a:r>
            <a:endParaRPr lang="pt-PT" sz="3200" dirty="0"/>
          </a:p>
        </p:txBody>
      </p:sp>
      <p:sp>
        <p:nvSpPr>
          <p:cNvPr id="9" name="Retângulo 8"/>
          <p:cNvSpPr/>
          <p:nvPr/>
        </p:nvSpPr>
        <p:spPr>
          <a:xfrm>
            <a:off x="424299" y="3077024"/>
            <a:ext cx="7850777" cy="2554545"/>
          </a:xfrm>
          <a:prstGeom prst="rect">
            <a:avLst/>
          </a:prstGeom>
        </p:spPr>
        <p:txBody>
          <a:bodyPr wrap="square">
            <a:spAutoFit/>
          </a:bodyPr>
          <a:lstStyle/>
          <a:p>
            <a:r>
              <a:rPr lang="en-GB" sz="3200" i="1" dirty="0"/>
              <a:t>We call it </a:t>
            </a:r>
            <a:r>
              <a:rPr lang="en-GB" sz="3200" b="1" i="1" dirty="0"/>
              <a:t>scoping </a:t>
            </a:r>
            <a:r>
              <a:rPr lang="en-GB" sz="3200" i="1" dirty="0"/>
              <a:t>through</a:t>
            </a:r>
            <a:r>
              <a:rPr lang="en-GB" sz="3200" b="1" i="1" dirty="0"/>
              <a:t> IT domain cascade</a:t>
            </a:r>
            <a:r>
              <a:rPr lang="pl-PL" sz="3200" i="1" dirty="0"/>
              <a:t>:</a:t>
            </a:r>
          </a:p>
          <a:p>
            <a:endParaRPr lang="en-GB" sz="3200" i="1" dirty="0"/>
          </a:p>
          <a:p>
            <a:pPr marL="342900" indent="-342900">
              <a:buFont typeface="Arial" panose="020B0604020202020204" pitchFamily="34" charset="0"/>
              <a:buChar char="•"/>
            </a:pPr>
            <a:r>
              <a:rPr lang="pt-PT" sz="3200" i="1" dirty="0"/>
              <a:t>I</a:t>
            </a:r>
            <a:r>
              <a:rPr lang="pl-PL" sz="3200" i="1" dirty="0"/>
              <a:t>dentify </a:t>
            </a:r>
            <a:r>
              <a:rPr lang="en-GB" sz="3200" i="1" dirty="0"/>
              <a:t>a specific </a:t>
            </a:r>
            <a:r>
              <a:rPr lang="en-GB" sz="3200" b="1" i="1" dirty="0"/>
              <a:t>domain</a:t>
            </a:r>
            <a:r>
              <a:rPr lang="en-GB" sz="3200" i="1" dirty="0"/>
              <a:t> or a combination of domains</a:t>
            </a:r>
          </a:p>
          <a:p>
            <a:pPr marL="342900" indent="-342900">
              <a:buFont typeface="Arial" panose="020B0604020202020204" pitchFamily="34" charset="0"/>
              <a:buChar char="•"/>
            </a:pPr>
            <a:r>
              <a:rPr lang="pt-PT" sz="3200" i="1" dirty="0"/>
              <a:t>S</a:t>
            </a:r>
            <a:r>
              <a:rPr lang="pl-PL" sz="3200" i="1" dirty="0"/>
              <a:t>elect </a:t>
            </a:r>
            <a:r>
              <a:rPr lang="en-GB" sz="3200" i="1" dirty="0"/>
              <a:t>the most critical </a:t>
            </a:r>
            <a:r>
              <a:rPr lang="en-GB" sz="3200" b="1" i="1" dirty="0"/>
              <a:t>areas</a:t>
            </a:r>
            <a:r>
              <a:rPr lang="en-GB" sz="3200" i="1" dirty="0"/>
              <a:t> and </a:t>
            </a:r>
            <a:r>
              <a:rPr lang="en-GB" sz="3200" b="1" i="1" dirty="0"/>
              <a:t>issues</a:t>
            </a:r>
          </a:p>
        </p:txBody>
      </p:sp>
    </p:spTree>
    <p:extLst>
      <p:ext uri="{BB962C8B-B14F-4D97-AF65-F5344CB8AC3E}">
        <p14:creationId xmlns:p14="http://schemas.microsoft.com/office/powerpoint/2010/main" val="2913595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31</a:t>
            </a:fld>
            <a:endParaRPr lang="pt-PT"/>
          </a:p>
        </p:txBody>
      </p:sp>
      <p:sp>
        <p:nvSpPr>
          <p:cNvPr id="8" name="CaixaDeTexto 7"/>
          <p:cNvSpPr txBox="1"/>
          <p:nvPr/>
        </p:nvSpPr>
        <p:spPr>
          <a:xfrm>
            <a:off x="287383" y="850559"/>
            <a:ext cx="3529236" cy="923330"/>
          </a:xfrm>
          <a:prstGeom prst="rect">
            <a:avLst/>
          </a:prstGeom>
          <a:noFill/>
        </p:spPr>
        <p:txBody>
          <a:bodyPr wrap="none" rtlCol="0">
            <a:spAutoFit/>
          </a:bodyPr>
          <a:lstStyle/>
          <a:p>
            <a:r>
              <a:rPr lang="pt-PT" sz="5400" b="1" dirty="0" err="1"/>
              <a:t>Plan</a:t>
            </a:r>
            <a:r>
              <a:rPr lang="pt-PT" sz="5400" b="1" dirty="0"/>
              <a:t> </a:t>
            </a:r>
            <a:r>
              <a:rPr lang="pt-PT" sz="4000" b="1" dirty="0"/>
              <a:t>(</a:t>
            </a:r>
            <a:r>
              <a:rPr lang="pt-PT" sz="4000" b="1" dirty="0" err="1"/>
              <a:t>sc</a:t>
            </a:r>
            <a:r>
              <a:rPr lang="pl-PL" sz="4000" b="1" dirty="0"/>
              <a:t>oping</a:t>
            </a:r>
            <a:r>
              <a:rPr lang="pt-PT" sz="4000" b="1" dirty="0"/>
              <a:t>)</a:t>
            </a:r>
            <a:endParaRPr lang="en-GB" sz="4800" b="1" dirty="0"/>
          </a:p>
        </p:txBody>
      </p:sp>
      <p:sp>
        <p:nvSpPr>
          <p:cNvPr id="2" name="Retângulo 1">
            <a:extLst>
              <a:ext uri="{FF2B5EF4-FFF2-40B4-BE49-F238E27FC236}">
                <a16:creationId xmlns:a16="http://schemas.microsoft.com/office/drawing/2014/main" id="{BCB53C41-8FF3-432B-B969-0203CD2FADD4}"/>
              </a:ext>
            </a:extLst>
          </p:cNvPr>
          <p:cNvSpPr/>
          <p:nvPr/>
        </p:nvSpPr>
        <p:spPr>
          <a:xfrm>
            <a:off x="287383" y="1861519"/>
            <a:ext cx="8569234" cy="3995709"/>
          </a:xfrm>
          <a:prstGeom prst="rect">
            <a:avLst/>
          </a:prstGeom>
        </p:spPr>
        <p:txBody>
          <a:bodyPr wrap="square">
            <a:spAutoFit/>
          </a:bodyPr>
          <a:lstStyle/>
          <a:p>
            <a:pPr>
              <a:lnSpc>
                <a:spcPct val="115000"/>
              </a:lnSpc>
              <a:spcAft>
                <a:spcPts val="1000"/>
              </a:spcAft>
            </a:pPr>
            <a:r>
              <a:rPr lang="en-GB" sz="2000" i="1" dirty="0">
                <a:solidFill>
                  <a:srgbClr val="404040"/>
                </a:solidFill>
                <a:latin typeface="Calibri" panose="020F0502020204030204" pitchFamily="34" charset="0"/>
                <a:ea typeface="Times New Roman" panose="02020603050405020304" pitchFamily="18" charset="0"/>
                <a:cs typeface="Times New Roman" panose="02020603050405020304" pitchFamily="18" charset="0"/>
              </a:rPr>
              <a:t>“The scoping of IT Audit would involve deciding the extent of audit scrutiny, the coverage of IT systems and their functionalities, IT processes to be audited, locations of IT systems to be covered and the time period to be covered.”</a:t>
            </a:r>
            <a:endParaRPr lang="pt-PT" sz="2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GB" sz="2000" cap="small" dirty="0">
                <a:solidFill>
                  <a:srgbClr val="5A5A5A"/>
                </a:solidFill>
                <a:latin typeface="Calibri" panose="020F0502020204030204" pitchFamily="34" charset="0"/>
                <a:ea typeface="Times New Roman" panose="02020603050405020304" pitchFamily="18" charset="0"/>
                <a:cs typeface="Times New Roman" panose="02020603050405020304" pitchFamily="18" charset="0"/>
              </a:rPr>
              <a:t>(WGITA – IDI Handbook on IT Audit for Supreme Audit Institutions)</a:t>
            </a:r>
            <a:endParaRPr lang="pt-PT" sz="28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 </a:t>
            </a:r>
            <a:r>
              <a:rPr lang="en-US" sz="2000" dirty="0">
                <a:latin typeface="Calibri" panose="020F0502020204030204" pitchFamily="34" charset="0"/>
                <a:ea typeface="Times New Roman" panose="02020603050405020304" pitchFamily="18" charset="0"/>
                <a:cs typeface="Times New Roman" panose="02020603050405020304" pitchFamily="18" charset="0"/>
              </a:rPr>
              <a:t>The auditors should select the audit areas and issues through the planning process by analyzing potential areas and issues, as well identifying risks and problems.</a:t>
            </a:r>
            <a:endParaRPr lang="pt-PT"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As soon as you access the worksheet or the command named “</a:t>
            </a:r>
            <a:r>
              <a:rPr lang="en-US" sz="2000" b="1" dirty="0">
                <a:latin typeface="Calibri" panose="020F0502020204030204" pitchFamily="34" charset="0"/>
                <a:ea typeface="Times New Roman" panose="02020603050405020304" pitchFamily="18" charset="0"/>
                <a:cs typeface="Times New Roman" panose="02020603050405020304" pitchFamily="18" charset="0"/>
              </a:rPr>
              <a:t>Plan</a:t>
            </a:r>
            <a:r>
              <a:rPr lang="en-US" sz="2000" dirty="0">
                <a:latin typeface="Calibri" panose="020F0502020204030204" pitchFamily="34" charset="0"/>
                <a:ea typeface="Times New Roman" panose="02020603050405020304" pitchFamily="18" charset="0"/>
                <a:cs typeface="Times New Roman" panose="02020603050405020304" pitchFamily="18" charset="0"/>
              </a:rPr>
              <a:t>”. It establishes the mapping table of different IT domains which will assist the IT auditors in identifying potential auditable areas. </a:t>
            </a:r>
            <a:endParaRPr lang="pt-PT"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132414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32</a:t>
            </a:fld>
            <a:endParaRPr lang="pt-PT"/>
          </a:p>
        </p:txBody>
      </p:sp>
      <p:sp>
        <p:nvSpPr>
          <p:cNvPr id="8" name="CaixaDeTexto 7"/>
          <p:cNvSpPr txBox="1"/>
          <p:nvPr/>
        </p:nvSpPr>
        <p:spPr>
          <a:xfrm>
            <a:off x="287383" y="850559"/>
            <a:ext cx="3529236" cy="923330"/>
          </a:xfrm>
          <a:prstGeom prst="rect">
            <a:avLst/>
          </a:prstGeom>
          <a:noFill/>
        </p:spPr>
        <p:txBody>
          <a:bodyPr wrap="none" rtlCol="0">
            <a:spAutoFit/>
          </a:bodyPr>
          <a:lstStyle/>
          <a:p>
            <a:r>
              <a:rPr lang="pt-PT" sz="5400" b="1" dirty="0" err="1"/>
              <a:t>Plan</a:t>
            </a:r>
            <a:r>
              <a:rPr lang="pt-PT" sz="5400" b="1" dirty="0"/>
              <a:t> </a:t>
            </a:r>
            <a:r>
              <a:rPr lang="pt-PT" sz="4000" b="1" dirty="0"/>
              <a:t>(</a:t>
            </a:r>
            <a:r>
              <a:rPr lang="pt-PT" sz="4000" b="1" dirty="0" err="1"/>
              <a:t>sc</a:t>
            </a:r>
            <a:r>
              <a:rPr lang="pl-PL" sz="4000" b="1" dirty="0"/>
              <a:t>oping</a:t>
            </a:r>
            <a:r>
              <a:rPr lang="pt-PT" sz="4000" b="1" dirty="0"/>
              <a:t>)</a:t>
            </a:r>
            <a:endParaRPr lang="en-GB" sz="4800" b="1" dirty="0"/>
          </a:p>
        </p:txBody>
      </p:sp>
      <p:pic>
        <p:nvPicPr>
          <p:cNvPr id="7" name="Imagem 6">
            <a:extLst>
              <a:ext uri="{FF2B5EF4-FFF2-40B4-BE49-F238E27FC236}">
                <a16:creationId xmlns:a16="http://schemas.microsoft.com/office/drawing/2014/main" id="{8D8D82F8-D061-424E-B2BE-3919CA91A1F8}"/>
              </a:ext>
            </a:extLst>
          </p:cNvPr>
          <p:cNvPicPr>
            <a:picLocks noChangeAspect="1"/>
          </p:cNvPicPr>
          <p:nvPr/>
        </p:nvPicPr>
        <p:blipFill>
          <a:blip r:embed="rId2"/>
          <a:stretch>
            <a:fillRect/>
          </a:stretch>
        </p:blipFill>
        <p:spPr>
          <a:xfrm>
            <a:off x="287383" y="2089889"/>
            <a:ext cx="8585849" cy="3525002"/>
          </a:xfrm>
          <a:prstGeom prst="rect">
            <a:avLst/>
          </a:prstGeom>
        </p:spPr>
      </p:pic>
    </p:spTree>
    <p:extLst>
      <p:ext uri="{BB962C8B-B14F-4D97-AF65-F5344CB8AC3E}">
        <p14:creationId xmlns:p14="http://schemas.microsoft.com/office/powerpoint/2010/main" val="3579768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33</a:t>
            </a:fld>
            <a:endParaRPr lang="pt-PT"/>
          </a:p>
        </p:txBody>
      </p:sp>
      <p:sp>
        <p:nvSpPr>
          <p:cNvPr id="8" name="CaixaDeTexto 7"/>
          <p:cNvSpPr txBox="1"/>
          <p:nvPr/>
        </p:nvSpPr>
        <p:spPr>
          <a:xfrm>
            <a:off x="287383" y="850559"/>
            <a:ext cx="3529236" cy="923330"/>
          </a:xfrm>
          <a:prstGeom prst="rect">
            <a:avLst/>
          </a:prstGeom>
          <a:noFill/>
        </p:spPr>
        <p:txBody>
          <a:bodyPr wrap="none" rtlCol="0">
            <a:spAutoFit/>
          </a:bodyPr>
          <a:lstStyle/>
          <a:p>
            <a:r>
              <a:rPr lang="pt-PT" sz="5400" b="1" dirty="0" err="1"/>
              <a:t>Plan</a:t>
            </a:r>
            <a:r>
              <a:rPr lang="pt-PT" sz="5400" b="1" dirty="0"/>
              <a:t> </a:t>
            </a:r>
            <a:r>
              <a:rPr lang="pt-PT" sz="4000" b="1" dirty="0"/>
              <a:t>(</a:t>
            </a:r>
            <a:r>
              <a:rPr lang="pt-PT" sz="4000" b="1" dirty="0" err="1"/>
              <a:t>sc</a:t>
            </a:r>
            <a:r>
              <a:rPr lang="pl-PL" sz="4000" b="1" dirty="0"/>
              <a:t>oping</a:t>
            </a:r>
            <a:r>
              <a:rPr lang="pt-PT" sz="4000" b="1" dirty="0"/>
              <a:t>)</a:t>
            </a:r>
            <a:endParaRPr lang="en-GB" sz="4800" b="1" dirty="0"/>
          </a:p>
        </p:txBody>
      </p:sp>
      <p:sp>
        <p:nvSpPr>
          <p:cNvPr id="2" name="Retângulo 1">
            <a:extLst>
              <a:ext uri="{FF2B5EF4-FFF2-40B4-BE49-F238E27FC236}">
                <a16:creationId xmlns:a16="http://schemas.microsoft.com/office/drawing/2014/main" id="{12185903-E8DE-4F5A-87FF-73150CF79A26}"/>
              </a:ext>
            </a:extLst>
          </p:cNvPr>
          <p:cNvSpPr/>
          <p:nvPr/>
        </p:nvSpPr>
        <p:spPr>
          <a:xfrm>
            <a:off x="287383" y="1676453"/>
            <a:ext cx="8399417" cy="1476045"/>
          </a:xfrm>
          <a:prstGeom prst="rect">
            <a:avLst/>
          </a:prstGeom>
        </p:spPr>
        <p:txBody>
          <a:bodyPr wrap="square">
            <a:spAutoFit/>
          </a:bodyPr>
          <a:lstStyle/>
          <a:p>
            <a:pPr>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A dashboard with the different IT domains and respective areas and issues is obtained. </a:t>
            </a:r>
            <a:endParaRPr lang="pt-PT" sz="16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The domain and the area names have tooltips associated, which provides a short description. The guidance provided on each domain or area may help the auditor plan their audits.</a:t>
            </a:r>
            <a:endParaRPr lang="pt-PT" sz="16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Retângulo 2">
            <a:extLst>
              <a:ext uri="{FF2B5EF4-FFF2-40B4-BE49-F238E27FC236}">
                <a16:creationId xmlns:a16="http://schemas.microsoft.com/office/drawing/2014/main" id="{545B30D0-D1F7-4C6E-8B34-75A1B048DB3A}"/>
              </a:ext>
            </a:extLst>
          </p:cNvPr>
          <p:cNvSpPr/>
          <p:nvPr/>
        </p:nvSpPr>
        <p:spPr>
          <a:xfrm>
            <a:off x="287383" y="4284643"/>
            <a:ext cx="4284617" cy="1794594"/>
          </a:xfrm>
          <a:prstGeom prst="rect">
            <a:avLst/>
          </a:prstGeom>
        </p:spPr>
        <p:txBody>
          <a:bodyPr wrap="square">
            <a:spAutoFit/>
          </a:bodyPr>
          <a:lstStyle/>
          <a:p>
            <a:pPr>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In this dashboard the user can </a:t>
            </a:r>
            <a:r>
              <a:rPr lang="en-US" b="1" dirty="0">
                <a:latin typeface="Calibri" panose="020F0502020204030204" pitchFamily="34" charset="0"/>
                <a:ea typeface="Times New Roman" panose="02020603050405020304" pitchFamily="18" charset="0"/>
                <a:cs typeface="Times New Roman" panose="02020603050405020304" pitchFamily="18" charset="0"/>
              </a:rPr>
              <a:t>mark </a:t>
            </a:r>
            <a:r>
              <a:rPr lang="en-US" dirty="0">
                <a:latin typeface="Calibri" panose="020F0502020204030204" pitchFamily="34" charset="0"/>
                <a:ea typeface="Times New Roman" panose="02020603050405020304" pitchFamily="18" charset="0"/>
                <a:cs typeface="Times New Roman" panose="02020603050405020304" pitchFamily="18" charset="0"/>
              </a:rPr>
              <a:t>(to include in audit)</a:t>
            </a:r>
            <a:r>
              <a:rPr lang="en-US" b="1" dirty="0">
                <a:latin typeface="Calibri" panose="020F0502020204030204" pitchFamily="34" charset="0"/>
                <a:ea typeface="Times New Roman" panose="02020603050405020304" pitchFamily="18" charset="0"/>
                <a:cs typeface="Times New Roman" panose="02020603050405020304" pitchFamily="18" charset="0"/>
              </a:rPr>
              <a:t> and score the appropriate issues</a:t>
            </a:r>
            <a:r>
              <a:rPr lang="en-US" dirty="0">
                <a:latin typeface="Calibri" panose="020F0502020204030204" pitchFamily="34" charset="0"/>
                <a:ea typeface="Times New Roman" panose="02020603050405020304" pitchFamily="18" charset="0"/>
                <a:cs typeface="Times New Roman" panose="02020603050405020304" pitchFamily="18" charset="0"/>
              </a:rPr>
              <a:t> (weight) for the selected audit focus.</a:t>
            </a:r>
          </a:p>
          <a:p>
            <a:pPr>
              <a:lnSpc>
                <a:spcPct val="115000"/>
              </a:lnSpc>
              <a:spcAft>
                <a:spcPts val="1000"/>
              </a:spcAft>
            </a:pPr>
            <a:r>
              <a:rPr lang="en-US" b="1" dirty="0"/>
              <a:t>Note: </a:t>
            </a:r>
            <a:r>
              <a:rPr lang="en-US" dirty="0"/>
              <a:t>a high score (3) marks automatically the issue</a:t>
            </a:r>
            <a:endParaRPr lang="pt-PT" sz="1600" dirty="0">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Imagem 4">
            <a:extLst>
              <a:ext uri="{FF2B5EF4-FFF2-40B4-BE49-F238E27FC236}">
                <a16:creationId xmlns:a16="http://schemas.microsoft.com/office/drawing/2014/main" id="{13C64CDC-73BA-4C56-8DB4-DCD5BE09DBC0}"/>
              </a:ext>
            </a:extLst>
          </p:cNvPr>
          <p:cNvPicPr>
            <a:picLocks noChangeAspect="1"/>
          </p:cNvPicPr>
          <p:nvPr/>
        </p:nvPicPr>
        <p:blipFill>
          <a:blip r:embed="rId2"/>
          <a:stretch>
            <a:fillRect/>
          </a:stretch>
        </p:blipFill>
        <p:spPr>
          <a:xfrm>
            <a:off x="1716765" y="2906034"/>
            <a:ext cx="5895975" cy="1143000"/>
          </a:xfrm>
          <a:prstGeom prst="rect">
            <a:avLst/>
          </a:prstGeom>
        </p:spPr>
      </p:pic>
      <p:pic>
        <p:nvPicPr>
          <p:cNvPr id="11" name="Imagem 10">
            <a:extLst>
              <a:ext uri="{FF2B5EF4-FFF2-40B4-BE49-F238E27FC236}">
                <a16:creationId xmlns:a16="http://schemas.microsoft.com/office/drawing/2014/main" id="{F4EE724D-ABFC-4FC8-AF23-4944BA287ABC}"/>
              </a:ext>
            </a:extLst>
          </p:cNvPr>
          <p:cNvPicPr>
            <a:picLocks noChangeAspect="1"/>
          </p:cNvPicPr>
          <p:nvPr/>
        </p:nvPicPr>
        <p:blipFill>
          <a:blip r:embed="rId3"/>
          <a:stretch>
            <a:fillRect/>
          </a:stretch>
        </p:blipFill>
        <p:spPr>
          <a:xfrm>
            <a:off x="4572000" y="4369375"/>
            <a:ext cx="4105275" cy="1762125"/>
          </a:xfrm>
          <a:prstGeom prst="rect">
            <a:avLst/>
          </a:prstGeom>
        </p:spPr>
      </p:pic>
    </p:spTree>
    <p:extLst>
      <p:ext uri="{BB962C8B-B14F-4D97-AF65-F5344CB8AC3E}">
        <p14:creationId xmlns:p14="http://schemas.microsoft.com/office/powerpoint/2010/main" val="25821186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34</a:t>
            </a:fld>
            <a:endParaRPr lang="pt-PT"/>
          </a:p>
        </p:txBody>
      </p:sp>
      <p:sp>
        <p:nvSpPr>
          <p:cNvPr id="8" name="CaixaDeTexto 7"/>
          <p:cNvSpPr txBox="1"/>
          <p:nvPr/>
        </p:nvSpPr>
        <p:spPr>
          <a:xfrm>
            <a:off x="287383" y="850559"/>
            <a:ext cx="3529236" cy="923330"/>
          </a:xfrm>
          <a:prstGeom prst="rect">
            <a:avLst/>
          </a:prstGeom>
          <a:noFill/>
        </p:spPr>
        <p:txBody>
          <a:bodyPr wrap="none" rtlCol="0">
            <a:spAutoFit/>
          </a:bodyPr>
          <a:lstStyle/>
          <a:p>
            <a:r>
              <a:rPr lang="pt-PT" sz="5400" b="1" dirty="0" err="1"/>
              <a:t>Plan</a:t>
            </a:r>
            <a:r>
              <a:rPr lang="pt-PT" sz="5400" b="1" dirty="0"/>
              <a:t> </a:t>
            </a:r>
            <a:r>
              <a:rPr lang="pt-PT" sz="4000" b="1" dirty="0"/>
              <a:t>(</a:t>
            </a:r>
            <a:r>
              <a:rPr lang="pt-PT" sz="4000" b="1" dirty="0" err="1"/>
              <a:t>sc</a:t>
            </a:r>
            <a:r>
              <a:rPr lang="pl-PL" sz="4000" b="1" dirty="0"/>
              <a:t>oping</a:t>
            </a:r>
            <a:r>
              <a:rPr lang="pt-PT" sz="4000" b="1" dirty="0"/>
              <a:t>)</a:t>
            </a:r>
            <a:endParaRPr lang="en-GB" sz="4800" b="1" dirty="0"/>
          </a:p>
        </p:txBody>
      </p:sp>
      <p:sp>
        <p:nvSpPr>
          <p:cNvPr id="9" name="Retângulo 8">
            <a:extLst>
              <a:ext uri="{FF2B5EF4-FFF2-40B4-BE49-F238E27FC236}">
                <a16:creationId xmlns:a16="http://schemas.microsoft.com/office/drawing/2014/main" id="{2FF66AB3-9984-47FB-B589-4D37712E455A}"/>
              </a:ext>
            </a:extLst>
          </p:cNvPr>
          <p:cNvSpPr/>
          <p:nvPr/>
        </p:nvSpPr>
        <p:spPr>
          <a:xfrm>
            <a:off x="359051" y="1688215"/>
            <a:ext cx="8654320" cy="923330"/>
          </a:xfrm>
          <a:prstGeom prst="rect">
            <a:avLst/>
          </a:prstGeom>
        </p:spPr>
        <p:txBody>
          <a:bodyPr wrap="square">
            <a:spAutoFit/>
          </a:bodyPr>
          <a:lstStyle/>
          <a:p>
            <a:r>
              <a:rPr lang="en-US" dirty="0"/>
              <a:t>IT issues are now a hyperlink for the corresponding matrix, which will assist the auditor as a starting point to assess the controls that the organization has put in place to manage at an acceptable level and mitigate the risks they face in the domain/area.</a:t>
            </a:r>
            <a:endParaRPr lang="pt-PT" dirty="0"/>
          </a:p>
        </p:txBody>
      </p:sp>
      <p:pic>
        <p:nvPicPr>
          <p:cNvPr id="10" name="Imagem 9">
            <a:extLst>
              <a:ext uri="{FF2B5EF4-FFF2-40B4-BE49-F238E27FC236}">
                <a16:creationId xmlns:a16="http://schemas.microsoft.com/office/drawing/2014/main" id="{174CC690-0ACD-48C9-82E1-EA0BAA44E13B}"/>
              </a:ext>
            </a:extLst>
          </p:cNvPr>
          <p:cNvPicPr>
            <a:picLocks noChangeAspect="1"/>
          </p:cNvPicPr>
          <p:nvPr/>
        </p:nvPicPr>
        <p:blipFill>
          <a:blip r:embed="rId3"/>
          <a:stretch>
            <a:fillRect/>
          </a:stretch>
        </p:blipFill>
        <p:spPr>
          <a:xfrm>
            <a:off x="430719" y="2637101"/>
            <a:ext cx="5129212" cy="3262806"/>
          </a:xfrm>
          <a:prstGeom prst="rect">
            <a:avLst/>
          </a:prstGeom>
        </p:spPr>
      </p:pic>
      <p:pic>
        <p:nvPicPr>
          <p:cNvPr id="12" name="Imagem 11">
            <a:extLst>
              <a:ext uri="{FF2B5EF4-FFF2-40B4-BE49-F238E27FC236}">
                <a16:creationId xmlns:a16="http://schemas.microsoft.com/office/drawing/2014/main" id="{C5B879B7-C4F4-447C-9AE2-E94E346AAF94}"/>
              </a:ext>
            </a:extLst>
          </p:cNvPr>
          <p:cNvPicPr>
            <a:picLocks noChangeAspect="1"/>
          </p:cNvPicPr>
          <p:nvPr/>
        </p:nvPicPr>
        <p:blipFill>
          <a:blip r:embed="rId4"/>
          <a:stretch>
            <a:fillRect/>
          </a:stretch>
        </p:blipFill>
        <p:spPr>
          <a:xfrm>
            <a:off x="4165555" y="2973897"/>
            <a:ext cx="4691062" cy="3200709"/>
          </a:xfrm>
          <a:prstGeom prst="rect">
            <a:avLst/>
          </a:prstGeom>
        </p:spPr>
      </p:pic>
    </p:spTree>
    <p:extLst>
      <p:ext uri="{BB962C8B-B14F-4D97-AF65-F5344CB8AC3E}">
        <p14:creationId xmlns:p14="http://schemas.microsoft.com/office/powerpoint/2010/main" val="2732670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50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35</a:t>
            </a:fld>
            <a:endParaRPr lang="pt-PT"/>
          </a:p>
        </p:txBody>
      </p:sp>
      <p:sp>
        <p:nvSpPr>
          <p:cNvPr id="8" name="CaixaDeTexto 7"/>
          <p:cNvSpPr txBox="1"/>
          <p:nvPr/>
        </p:nvSpPr>
        <p:spPr>
          <a:xfrm>
            <a:off x="287383" y="850559"/>
            <a:ext cx="3529236" cy="923330"/>
          </a:xfrm>
          <a:prstGeom prst="rect">
            <a:avLst/>
          </a:prstGeom>
          <a:noFill/>
        </p:spPr>
        <p:txBody>
          <a:bodyPr wrap="none" rtlCol="0">
            <a:spAutoFit/>
          </a:bodyPr>
          <a:lstStyle/>
          <a:p>
            <a:r>
              <a:rPr lang="pt-PT" sz="5400" b="1" dirty="0" err="1"/>
              <a:t>Plan</a:t>
            </a:r>
            <a:r>
              <a:rPr lang="pt-PT" sz="5400" b="1" dirty="0"/>
              <a:t> </a:t>
            </a:r>
            <a:r>
              <a:rPr lang="pt-PT" sz="4000" b="1" dirty="0"/>
              <a:t>(</a:t>
            </a:r>
            <a:r>
              <a:rPr lang="pt-PT" sz="4000" b="1" dirty="0" err="1"/>
              <a:t>sc</a:t>
            </a:r>
            <a:r>
              <a:rPr lang="pl-PL" sz="4000" b="1" dirty="0"/>
              <a:t>oping</a:t>
            </a:r>
            <a:r>
              <a:rPr lang="pt-PT" sz="4000" b="1" dirty="0"/>
              <a:t>)</a:t>
            </a:r>
            <a:endParaRPr lang="en-GB" sz="4800" b="1" dirty="0"/>
          </a:p>
        </p:txBody>
      </p:sp>
      <p:sp>
        <p:nvSpPr>
          <p:cNvPr id="2" name="Retângulo 1">
            <a:extLst>
              <a:ext uri="{FF2B5EF4-FFF2-40B4-BE49-F238E27FC236}">
                <a16:creationId xmlns:a16="http://schemas.microsoft.com/office/drawing/2014/main" id="{BF4DA1B3-5F99-43B2-9102-97E1EA85D633}"/>
              </a:ext>
            </a:extLst>
          </p:cNvPr>
          <p:cNvSpPr/>
          <p:nvPr/>
        </p:nvSpPr>
        <p:spPr>
          <a:xfrm>
            <a:off x="367054" y="1718233"/>
            <a:ext cx="8009504" cy="1133387"/>
          </a:xfrm>
          <a:prstGeom prst="rect">
            <a:avLst/>
          </a:prstGeom>
        </p:spPr>
        <p:txBody>
          <a:bodyPr wrap="square">
            <a:spAutoFit/>
          </a:bodyPr>
          <a:lstStyle/>
          <a:p>
            <a:pPr>
              <a:lnSpc>
                <a:spcPct val="115000"/>
              </a:lnSpc>
              <a:spcAft>
                <a:spcPts val="100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The audit matrices cover the IT auditing process. Their internal structure outline important audit issues, criteria, analysis methods under the different IT Audit domains/areas. </a:t>
            </a:r>
            <a:endParaRPr lang="pt-PT" sz="2000" dirty="0">
              <a:latin typeface="Calibri" panose="020F0502020204030204" pitchFamily="34" charset="0"/>
              <a:ea typeface="Times New Roman" panose="02020603050405020304" pitchFamily="18" charset="0"/>
              <a:cs typeface="Times New Roman" panose="02020603050405020304" pitchFamily="18" charset="0"/>
            </a:endParaRPr>
          </a:p>
        </p:txBody>
      </p:sp>
      <p:pic>
        <p:nvPicPr>
          <p:cNvPr id="5" name="Imagem 4">
            <a:extLst>
              <a:ext uri="{FF2B5EF4-FFF2-40B4-BE49-F238E27FC236}">
                <a16:creationId xmlns:a16="http://schemas.microsoft.com/office/drawing/2014/main" id="{FF4809E4-0CB7-4CD3-BC62-9FF21213F14A}"/>
              </a:ext>
            </a:extLst>
          </p:cNvPr>
          <p:cNvPicPr>
            <a:picLocks noChangeAspect="1"/>
          </p:cNvPicPr>
          <p:nvPr/>
        </p:nvPicPr>
        <p:blipFill>
          <a:blip r:embed="rId3"/>
          <a:stretch>
            <a:fillRect/>
          </a:stretch>
        </p:blipFill>
        <p:spPr>
          <a:xfrm>
            <a:off x="367054" y="3049308"/>
            <a:ext cx="6896716" cy="3307043"/>
          </a:xfrm>
          <a:prstGeom prst="rect">
            <a:avLst/>
          </a:prstGeom>
        </p:spPr>
      </p:pic>
    </p:spTree>
    <p:extLst>
      <p:ext uri="{BB962C8B-B14F-4D97-AF65-F5344CB8AC3E}">
        <p14:creationId xmlns:p14="http://schemas.microsoft.com/office/powerpoint/2010/main" val="372749865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36</a:t>
            </a:fld>
            <a:endParaRPr lang="pt-PT"/>
          </a:p>
        </p:txBody>
      </p:sp>
      <p:sp>
        <p:nvSpPr>
          <p:cNvPr id="8" name="CaixaDeTexto 7"/>
          <p:cNvSpPr txBox="1"/>
          <p:nvPr/>
        </p:nvSpPr>
        <p:spPr>
          <a:xfrm>
            <a:off x="287383" y="850559"/>
            <a:ext cx="3529236" cy="923330"/>
          </a:xfrm>
          <a:prstGeom prst="rect">
            <a:avLst/>
          </a:prstGeom>
          <a:noFill/>
        </p:spPr>
        <p:txBody>
          <a:bodyPr wrap="none" rtlCol="0">
            <a:spAutoFit/>
          </a:bodyPr>
          <a:lstStyle/>
          <a:p>
            <a:r>
              <a:rPr lang="pt-PT" sz="5400" b="1" dirty="0" err="1"/>
              <a:t>Plan</a:t>
            </a:r>
            <a:r>
              <a:rPr lang="pt-PT" sz="5400" b="1" dirty="0"/>
              <a:t> </a:t>
            </a:r>
            <a:r>
              <a:rPr lang="pt-PT" sz="4000" b="1" dirty="0"/>
              <a:t>(</a:t>
            </a:r>
            <a:r>
              <a:rPr lang="pt-PT" sz="4000" b="1" dirty="0" err="1"/>
              <a:t>sc</a:t>
            </a:r>
            <a:r>
              <a:rPr lang="pl-PL" sz="4000" b="1" dirty="0"/>
              <a:t>oping</a:t>
            </a:r>
            <a:r>
              <a:rPr lang="pt-PT" sz="4000" b="1" dirty="0"/>
              <a:t>)</a:t>
            </a:r>
            <a:endParaRPr lang="en-GB" sz="4800" b="1" dirty="0"/>
          </a:p>
        </p:txBody>
      </p:sp>
      <p:sp>
        <p:nvSpPr>
          <p:cNvPr id="9" name="Retângulo 8">
            <a:extLst>
              <a:ext uri="{FF2B5EF4-FFF2-40B4-BE49-F238E27FC236}">
                <a16:creationId xmlns:a16="http://schemas.microsoft.com/office/drawing/2014/main" id="{2FF66AB3-9984-47FB-B589-4D37712E455A}"/>
              </a:ext>
            </a:extLst>
          </p:cNvPr>
          <p:cNvSpPr/>
          <p:nvPr/>
        </p:nvSpPr>
        <p:spPr>
          <a:xfrm>
            <a:off x="367052" y="4162298"/>
            <a:ext cx="8654320" cy="461665"/>
          </a:xfrm>
          <a:prstGeom prst="rect">
            <a:avLst/>
          </a:prstGeom>
        </p:spPr>
        <p:txBody>
          <a:bodyPr wrap="square">
            <a:spAutoFit/>
          </a:bodyPr>
          <a:lstStyle/>
          <a:p>
            <a:r>
              <a:rPr lang="en-US" sz="2400" b="1" dirty="0"/>
              <a:t>Note on matrices behavior:</a:t>
            </a:r>
          </a:p>
        </p:txBody>
      </p:sp>
      <p:sp>
        <p:nvSpPr>
          <p:cNvPr id="13" name="Retângulo 12">
            <a:extLst>
              <a:ext uri="{FF2B5EF4-FFF2-40B4-BE49-F238E27FC236}">
                <a16:creationId xmlns:a16="http://schemas.microsoft.com/office/drawing/2014/main" id="{D61BB004-2DFD-4B30-A70D-92C355162FAB}"/>
              </a:ext>
            </a:extLst>
          </p:cNvPr>
          <p:cNvSpPr/>
          <p:nvPr/>
        </p:nvSpPr>
        <p:spPr>
          <a:xfrm>
            <a:off x="367052" y="4623963"/>
            <a:ext cx="8654320" cy="1341586"/>
          </a:xfrm>
          <a:prstGeom prst="rect">
            <a:avLst/>
          </a:prstGeom>
          <a:solidFill>
            <a:schemeClr val="bg1"/>
          </a:solidFill>
        </p:spPr>
        <p:txBody>
          <a:bodyPr wrap="square">
            <a:spAutoFit/>
          </a:bodyPr>
          <a:lstStyle/>
          <a:p>
            <a:pPr>
              <a:lnSpc>
                <a:spcPct val="115000"/>
              </a:lnSpc>
              <a:spcAft>
                <a:spcPts val="1000"/>
              </a:spcAft>
            </a:pPr>
            <a:r>
              <a:rPr lang="en-US" sz="2400" dirty="0">
                <a:latin typeface="Calibri" panose="020F0502020204030204" pitchFamily="34" charset="0"/>
                <a:ea typeface="Times New Roman" panose="02020603050405020304" pitchFamily="18" charset="0"/>
                <a:cs typeface="Times New Roman" panose="02020603050405020304" pitchFamily="18" charset="0"/>
              </a:rPr>
              <a:t>In the desktop versions the auditor will use the matrix to fill information and sync with dashboard. At web version, a form is provided, but the user can generate a print version.</a:t>
            </a:r>
            <a:endParaRPr lang="pt-PT"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 name="Retângulo 1">
            <a:extLst>
              <a:ext uri="{FF2B5EF4-FFF2-40B4-BE49-F238E27FC236}">
                <a16:creationId xmlns:a16="http://schemas.microsoft.com/office/drawing/2014/main" id="{BF4DA1B3-5F99-43B2-9102-97E1EA85D633}"/>
              </a:ext>
            </a:extLst>
          </p:cNvPr>
          <p:cNvSpPr/>
          <p:nvPr/>
        </p:nvSpPr>
        <p:spPr>
          <a:xfrm>
            <a:off x="367053" y="1718233"/>
            <a:ext cx="8776947" cy="2319289"/>
          </a:xfrm>
          <a:prstGeom prst="rect">
            <a:avLst/>
          </a:prstGeom>
        </p:spPr>
        <p:txBody>
          <a:bodyPr wrap="square">
            <a:spAutoFit/>
          </a:bodyPr>
          <a:lstStyle/>
          <a:p>
            <a:pPr>
              <a:lnSpc>
                <a:spcPct val="115000"/>
              </a:lnSpc>
              <a:spcAft>
                <a:spcPts val="1000"/>
              </a:spcAft>
            </a:pPr>
            <a:r>
              <a:rPr lang="en-US" sz="2400" dirty="0">
                <a:latin typeface="Calibri" panose="020F0502020204030204" pitchFamily="34" charset="0"/>
                <a:ea typeface="Times New Roman" panose="02020603050405020304" pitchFamily="18" charset="0"/>
                <a:cs typeface="Times New Roman" panose="02020603050405020304" pitchFamily="18" charset="0"/>
              </a:rPr>
              <a:t>The matrices should be prepared at the planning stage, however the contents can be updated during IT audit process, if necessary. </a:t>
            </a:r>
            <a:endParaRPr lang="pt-PT" sz="24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2400" dirty="0">
                <a:latin typeface="Calibri" panose="020F0502020204030204" pitchFamily="34" charset="0"/>
                <a:ea typeface="Times New Roman" panose="02020603050405020304" pitchFamily="18" charset="0"/>
                <a:cs typeface="Times New Roman" panose="02020603050405020304" pitchFamily="18" charset="0"/>
              </a:rPr>
              <a:t>Tips, examples and best practices are included in grey to guide the auditor. They can and should be replaced/extended with the appropriate information for the particular audit.</a:t>
            </a:r>
            <a:endParaRPr lang="pt-PT" sz="2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429248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37</a:t>
            </a:fld>
            <a:endParaRPr lang="pt-PT"/>
          </a:p>
        </p:txBody>
      </p:sp>
      <p:sp>
        <p:nvSpPr>
          <p:cNvPr id="8" name="CaixaDeTexto 7"/>
          <p:cNvSpPr txBox="1"/>
          <p:nvPr/>
        </p:nvSpPr>
        <p:spPr>
          <a:xfrm>
            <a:off x="287383" y="850559"/>
            <a:ext cx="4187365" cy="923330"/>
          </a:xfrm>
          <a:prstGeom prst="rect">
            <a:avLst/>
          </a:prstGeom>
          <a:noFill/>
        </p:spPr>
        <p:txBody>
          <a:bodyPr wrap="none" rtlCol="0">
            <a:spAutoFit/>
          </a:bodyPr>
          <a:lstStyle/>
          <a:p>
            <a:r>
              <a:rPr lang="en-GB" sz="5400" b="1" dirty="0"/>
              <a:t>Plan </a:t>
            </a:r>
            <a:r>
              <a:rPr lang="en-GB" sz="4000" b="1" dirty="0"/>
              <a:t>(Mechanics)</a:t>
            </a:r>
          </a:p>
        </p:txBody>
      </p:sp>
      <p:graphicFrame>
        <p:nvGraphicFramePr>
          <p:cNvPr id="7" name="Diagrama 6"/>
          <p:cNvGraphicFramePr/>
          <p:nvPr>
            <p:extLst/>
          </p:nvPr>
        </p:nvGraphicFramePr>
        <p:xfrm>
          <a:off x="402497" y="1682448"/>
          <a:ext cx="3816424" cy="2520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 name="CaixaDeTexto 8"/>
          <p:cNvSpPr txBox="1"/>
          <p:nvPr/>
        </p:nvSpPr>
        <p:spPr>
          <a:xfrm>
            <a:off x="4572000" y="1067447"/>
            <a:ext cx="4402183" cy="1600438"/>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600" dirty="0"/>
              <a:t>Extract based on the scope and objective, then</a:t>
            </a:r>
          </a:p>
          <a:p>
            <a:endParaRPr lang="en-US" sz="900" dirty="0"/>
          </a:p>
          <a:p>
            <a:r>
              <a:rPr lang="en-US" sz="1600" dirty="0"/>
              <a:t>On each level:</a:t>
            </a:r>
          </a:p>
          <a:p>
            <a:endParaRPr lang="en-US" sz="900" dirty="0"/>
          </a:p>
          <a:p>
            <a:pPr marL="92075" indent="-92075">
              <a:buFont typeface="Arial" pitchFamily="34" charset="0"/>
              <a:buChar char="•"/>
            </a:pPr>
            <a:r>
              <a:rPr lang="en-US" sz="1600" dirty="0"/>
              <a:t>Analyze, validate and optimize each selection</a:t>
            </a:r>
          </a:p>
          <a:p>
            <a:pPr marL="92075" indent="-92075">
              <a:buFont typeface="Arial" pitchFamily="34" charset="0"/>
              <a:buChar char="•"/>
            </a:pPr>
            <a:r>
              <a:rPr lang="en-US" sz="1600" dirty="0"/>
              <a:t>Score relative importance within the extracted list</a:t>
            </a:r>
          </a:p>
          <a:p>
            <a:pPr marL="92075" indent="-92075">
              <a:buFont typeface="Arial" pitchFamily="34" charset="0"/>
              <a:buChar char="•"/>
            </a:pPr>
            <a:r>
              <a:rPr lang="en-US" sz="1600" dirty="0"/>
              <a:t>Develop a weighted list</a:t>
            </a:r>
          </a:p>
        </p:txBody>
      </p:sp>
      <p:sp>
        <p:nvSpPr>
          <p:cNvPr id="10" name="Rectângulo arredondado 16"/>
          <p:cNvSpPr/>
          <p:nvPr/>
        </p:nvSpPr>
        <p:spPr>
          <a:xfrm>
            <a:off x="1300893" y="4475777"/>
            <a:ext cx="1296144" cy="72008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defTabSz="533400">
              <a:lnSpc>
                <a:spcPct val="90000"/>
              </a:lnSpc>
              <a:spcBef>
                <a:spcPct val="0"/>
              </a:spcBef>
              <a:spcAft>
                <a:spcPct val="35000"/>
              </a:spcAft>
            </a:pPr>
            <a:r>
              <a:rPr lang="en-US" b="1" dirty="0">
                <a:solidFill>
                  <a:schemeClr val="bg1">
                    <a:lumMod val="95000"/>
                  </a:schemeClr>
                </a:solidFill>
              </a:rPr>
              <a:t>Assertions</a:t>
            </a:r>
          </a:p>
        </p:txBody>
      </p:sp>
      <p:sp>
        <p:nvSpPr>
          <p:cNvPr id="11" name="Rectângulo arredondado 17"/>
          <p:cNvSpPr/>
          <p:nvPr/>
        </p:nvSpPr>
        <p:spPr>
          <a:xfrm>
            <a:off x="2922777" y="4475777"/>
            <a:ext cx="1296144" cy="72008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lvl="0" defTabSz="533400">
              <a:lnSpc>
                <a:spcPct val="90000"/>
              </a:lnSpc>
              <a:spcBef>
                <a:spcPct val="0"/>
              </a:spcBef>
              <a:spcAft>
                <a:spcPct val="35000"/>
              </a:spcAft>
            </a:pPr>
            <a:r>
              <a:rPr lang="en-US" b="1" dirty="0">
                <a:solidFill>
                  <a:schemeClr val="bg1">
                    <a:lumMod val="95000"/>
                  </a:schemeClr>
                </a:solidFill>
              </a:rPr>
              <a:t>Audit test</a:t>
            </a:r>
            <a:r>
              <a:rPr lang="pl-PL" b="1" dirty="0">
                <a:solidFill>
                  <a:schemeClr val="bg1">
                    <a:lumMod val="95000"/>
                  </a:schemeClr>
                </a:solidFill>
              </a:rPr>
              <a:t>s</a:t>
            </a:r>
            <a:r>
              <a:rPr lang="en-US" b="1" dirty="0">
                <a:solidFill>
                  <a:schemeClr val="bg1">
                    <a:lumMod val="95000"/>
                  </a:schemeClr>
                </a:solidFill>
              </a:rPr>
              <a:t> plan</a:t>
            </a:r>
          </a:p>
        </p:txBody>
      </p:sp>
      <p:grpSp>
        <p:nvGrpSpPr>
          <p:cNvPr id="12" name="Grupo 11"/>
          <p:cNvGrpSpPr/>
          <p:nvPr/>
        </p:nvGrpSpPr>
        <p:grpSpPr>
          <a:xfrm>
            <a:off x="1842657" y="4130720"/>
            <a:ext cx="294872" cy="294872"/>
            <a:chOff x="3302106" y="1878868"/>
            <a:chExt cx="294872" cy="294872"/>
          </a:xfrm>
        </p:grpSpPr>
        <p:sp>
          <p:nvSpPr>
            <p:cNvPr id="13" name="Seta para baixo 12"/>
            <p:cNvSpPr/>
            <p:nvPr/>
          </p:nvSpPr>
          <p:spPr>
            <a:xfrm>
              <a:off x="3302106" y="1878868"/>
              <a:ext cx="294872" cy="294872"/>
            </a:xfrm>
            <a:prstGeom prst="downArrow">
              <a:avLst>
                <a:gd name="adj1" fmla="val 55000"/>
                <a:gd name="adj2" fmla="val 45000"/>
              </a:avLst>
            </a:prstGeom>
          </p:spPr>
          <p:style>
            <a:lnRef idx="1">
              <a:schemeClr val="accent4"/>
            </a:lnRef>
            <a:fillRef idx="2">
              <a:schemeClr val="accent4"/>
            </a:fillRef>
            <a:effectRef idx="1">
              <a:schemeClr val="accent4"/>
            </a:effectRef>
            <a:fontRef idx="minor">
              <a:schemeClr val="dk1"/>
            </a:fontRef>
          </p:style>
        </p:sp>
        <p:sp>
          <p:nvSpPr>
            <p:cNvPr id="14" name="Seta para baixo 4"/>
            <p:cNvSpPr/>
            <p:nvPr/>
          </p:nvSpPr>
          <p:spPr>
            <a:xfrm>
              <a:off x="3368452" y="1878868"/>
              <a:ext cx="162180" cy="221891"/>
            </a:xfrm>
            <a:prstGeom prst="rect">
              <a:avLst/>
            </a:prstGeom>
          </p:spPr>
          <p:style>
            <a:lnRef idx="1">
              <a:schemeClr val="accent4"/>
            </a:lnRef>
            <a:fillRef idx="2">
              <a:schemeClr val="accent4"/>
            </a:fillRef>
            <a:effectRef idx="1">
              <a:schemeClr val="accent4"/>
            </a:effectRef>
            <a:fontRef idx="minor">
              <a:schemeClr val="dk1"/>
            </a:fontRef>
          </p:style>
          <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endParaRPr lang="en-US" sz="1300" kern="1200" noProof="0"/>
            </a:p>
          </p:txBody>
        </p:sp>
      </p:grpSp>
      <p:grpSp>
        <p:nvGrpSpPr>
          <p:cNvPr id="15" name="Grupo 14"/>
          <p:cNvGrpSpPr/>
          <p:nvPr/>
        </p:nvGrpSpPr>
        <p:grpSpPr>
          <a:xfrm>
            <a:off x="3426833" y="4130720"/>
            <a:ext cx="294872" cy="294872"/>
            <a:chOff x="3302106" y="1878868"/>
            <a:chExt cx="294872" cy="294872"/>
          </a:xfrm>
        </p:grpSpPr>
        <p:sp>
          <p:nvSpPr>
            <p:cNvPr id="16" name="Seta para baixo 15"/>
            <p:cNvSpPr/>
            <p:nvPr/>
          </p:nvSpPr>
          <p:spPr>
            <a:xfrm>
              <a:off x="3302106" y="1878868"/>
              <a:ext cx="294872" cy="294872"/>
            </a:xfrm>
            <a:prstGeom prst="downArrow">
              <a:avLst>
                <a:gd name="adj1" fmla="val 55000"/>
                <a:gd name="adj2" fmla="val 45000"/>
              </a:avLst>
            </a:prstGeom>
          </p:spPr>
          <p:style>
            <a:lnRef idx="1">
              <a:schemeClr val="accent4"/>
            </a:lnRef>
            <a:fillRef idx="2">
              <a:schemeClr val="accent4"/>
            </a:fillRef>
            <a:effectRef idx="1">
              <a:schemeClr val="accent4"/>
            </a:effectRef>
            <a:fontRef idx="minor">
              <a:schemeClr val="dk1"/>
            </a:fontRef>
          </p:style>
        </p:sp>
        <p:sp>
          <p:nvSpPr>
            <p:cNvPr id="17" name="Seta para baixo 4"/>
            <p:cNvSpPr/>
            <p:nvPr/>
          </p:nvSpPr>
          <p:spPr>
            <a:xfrm>
              <a:off x="3368452" y="1878868"/>
              <a:ext cx="162180" cy="221891"/>
            </a:xfrm>
            <a:prstGeom prst="rect">
              <a:avLst/>
            </a:prstGeom>
          </p:spPr>
          <p:style>
            <a:lnRef idx="1">
              <a:schemeClr val="accent4"/>
            </a:lnRef>
            <a:fillRef idx="2">
              <a:schemeClr val="accent4"/>
            </a:fillRef>
            <a:effectRef idx="1">
              <a:schemeClr val="accent4"/>
            </a:effectRef>
            <a:fontRef idx="minor">
              <a:schemeClr val="dk1"/>
            </a:fontRef>
          </p:style>
          <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endParaRPr lang="en-US" sz="1300" kern="1200" noProof="0"/>
            </a:p>
          </p:txBody>
        </p:sp>
      </p:grpSp>
      <p:sp>
        <p:nvSpPr>
          <p:cNvPr id="18" name="CaixaDeTexto 17"/>
          <p:cNvSpPr txBox="1"/>
          <p:nvPr/>
        </p:nvSpPr>
        <p:spPr>
          <a:xfrm>
            <a:off x="1310151" y="5416900"/>
            <a:ext cx="6264696" cy="830997"/>
          </a:xfrm>
          <a:prstGeom prst="rect">
            <a:avLst/>
          </a:prstGeom>
          <a:noFill/>
        </p:spPr>
        <p:txBody>
          <a:bodyPr wrap="square" rtlCol="0">
            <a:spAutoFit/>
          </a:bodyPr>
          <a:lstStyle>
            <a:defPPr>
              <a:defRPr lang="en-US"/>
            </a:defPPr>
            <a:lvl1pPr marL="342900" indent="-342900">
              <a:buFont typeface="+mj-lt"/>
              <a:buAutoNum type="arabicPeriod"/>
              <a:defRPr sz="1600"/>
            </a:lvl1pPr>
          </a:lstStyle>
          <a:p>
            <a:r>
              <a:rPr lang="en-US" dirty="0"/>
              <a:t>Identify the accountable and responsible roles</a:t>
            </a:r>
          </a:p>
          <a:p>
            <a:r>
              <a:rPr lang="en-US" dirty="0"/>
              <a:t>Establish what management claims are in place </a:t>
            </a:r>
            <a:br>
              <a:rPr lang="pl-PL" dirty="0"/>
            </a:br>
            <a:r>
              <a:rPr lang="en-US" dirty="0"/>
              <a:t>and if they are working well</a:t>
            </a:r>
          </a:p>
        </p:txBody>
      </p:sp>
      <p:sp>
        <p:nvSpPr>
          <p:cNvPr id="19" name="CaixaDeTexto 18"/>
          <p:cNvSpPr txBox="1"/>
          <p:nvPr/>
        </p:nvSpPr>
        <p:spPr>
          <a:xfrm>
            <a:off x="4556542" y="4451038"/>
            <a:ext cx="3846070" cy="830997"/>
          </a:xfrm>
          <a:prstGeom prst="rect">
            <a:avLst/>
          </a:prstGeom>
          <a:noFill/>
        </p:spPr>
        <p:txBody>
          <a:bodyPr wrap="square" rtlCol="0">
            <a:spAutoFit/>
          </a:bodyPr>
          <a:lstStyle>
            <a:defPPr>
              <a:defRPr lang="en-US"/>
            </a:defPPr>
            <a:lvl1pPr>
              <a:defRPr sz="1600"/>
            </a:lvl1pPr>
          </a:lstStyle>
          <a:p>
            <a:pPr marL="342900" indent="-342900">
              <a:buFont typeface="+mj-lt"/>
              <a:buAutoNum type="arabicPeriod"/>
            </a:pPr>
            <a:r>
              <a:rPr lang="en-US" dirty="0"/>
              <a:t>Extract the audit steps</a:t>
            </a:r>
          </a:p>
          <a:p>
            <a:pPr marL="342900" indent="-342900">
              <a:buFont typeface="+mj-lt"/>
              <a:buAutoNum type="arabicPeriod"/>
            </a:pPr>
            <a:r>
              <a:rPr lang="en-US" dirty="0"/>
              <a:t>Check and adapt so that all key audit questions are covered</a:t>
            </a:r>
          </a:p>
        </p:txBody>
      </p:sp>
      <p:grpSp>
        <p:nvGrpSpPr>
          <p:cNvPr id="20" name="Grupo 19"/>
          <p:cNvGrpSpPr/>
          <p:nvPr/>
        </p:nvGrpSpPr>
        <p:grpSpPr>
          <a:xfrm>
            <a:off x="1842657" y="5185651"/>
            <a:ext cx="294872" cy="276719"/>
            <a:chOff x="2643773" y="331416"/>
            <a:chExt cx="294872" cy="294872"/>
          </a:xfrm>
        </p:grpSpPr>
        <p:sp>
          <p:nvSpPr>
            <p:cNvPr id="21" name="Seta para baixo 20"/>
            <p:cNvSpPr/>
            <p:nvPr/>
          </p:nvSpPr>
          <p:spPr>
            <a:xfrm>
              <a:off x="2643773" y="331416"/>
              <a:ext cx="294872" cy="294872"/>
            </a:xfrm>
            <a:prstGeom prst="downArrow">
              <a:avLst>
                <a:gd name="adj1" fmla="val 55000"/>
                <a:gd name="adj2" fmla="val 45000"/>
              </a:avLst>
            </a:prstGeom>
          </p:spPr>
          <p:style>
            <a:lnRef idx="1">
              <a:schemeClr val="accent4"/>
            </a:lnRef>
            <a:fillRef idx="2">
              <a:schemeClr val="accent4"/>
            </a:fillRef>
            <a:effectRef idx="1">
              <a:schemeClr val="accent4"/>
            </a:effectRef>
            <a:fontRef idx="minor">
              <a:schemeClr val="dk1"/>
            </a:fontRef>
          </p:style>
        </p:sp>
        <p:sp>
          <p:nvSpPr>
            <p:cNvPr id="22" name="Seta para baixo 4"/>
            <p:cNvSpPr/>
            <p:nvPr/>
          </p:nvSpPr>
          <p:spPr>
            <a:xfrm>
              <a:off x="2710119" y="331416"/>
              <a:ext cx="162180" cy="221891"/>
            </a:xfrm>
            <a:prstGeom prst="rect">
              <a:avLst/>
            </a:prstGeom>
          </p:spPr>
          <p:style>
            <a:lnRef idx="1">
              <a:schemeClr val="accent4"/>
            </a:lnRef>
            <a:fillRef idx="2">
              <a:schemeClr val="accent4"/>
            </a:fillRef>
            <a:effectRef idx="1">
              <a:schemeClr val="accent4"/>
            </a:effectRef>
            <a:fontRef idx="minor">
              <a:schemeClr val="dk1"/>
            </a:fontRef>
          </p:style>
          <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endParaRPr lang="en-US" sz="1300" kern="1200" noProof="0"/>
            </a:p>
          </p:txBody>
        </p:sp>
      </p:grpSp>
      <p:grpSp>
        <p:nvGrpSpPr>
          <p:cNvPr id="23" name="Grupo 22"/>
          <p:cNvGrpSpPr/>
          <p:nvPr/>
        </p:nvGrpSpPr>
        <p:grpSpPr>
          <a:xfrm rot="16200000">
            <a:off x="4228804" y="4662635"/>
            <a:ext cx="294872" cy="301208"/>
            <a:chOff x="2643773" y="331416"/>
            <a:chExt cx="294872" cy="294872"/>
          </a:xfrm>
        </p:grpSpPr>
        <p:sp>
          <p:nvSpPr>
            <p:cNvPr id="24" name="Seta para baixo 23"/>
            <p:cNvSpPr/>
            <p:nvPr/>
          </p:nvSpPr>
          <p:spPr>
            <a:xfrm>
              <a:off x="2643773" y="331416"/>
              <a:ext cx="294872" cy="294872"/>
            </a:xfrm>
            <a:prstGeom prst="downArrow">
              <a:avLst>
                <a:gd name="adj1" fmla="val 55000"/>
                <a:gd name="adj2" fmla="val 45000"/>
              </a:avLst>
            </a:prstGeom>
          </p:spPr>
          <p:style>
            <a:lnRef idx="1">
              <a:schemeClr val="accent4"/>
            </a:lnRef>
            <a:fillRef idx="2">
              <a:schemeClr val="accent4"/>
            </a:fillRef>
            <a:effectRef idx="1">
              <a:schemeClr val="accent4"/>
            </a:effectRef>
            <a:fontRef idx="minor">
              <a:schemeClr val="dk1"/>
            </a:fontRef>
          </p:style>
        </p:sp>
        <p:sp>
          <p:nvSpPr>
            <p:cNvPr id="25" name="Seta para baixo 4"/>
            <p:cNvSpPr/>
            <p:nvPr/>
          </p:nvSpPr>
          <p:spPr>
            <a:xfrm>
              <a:off x="2710119" y="331416"/>
              <a:ext cx="162180" cy="221891"/>
            </a:xfrm>
            <a:prstGeom prst="rect">
              <a:avLst/>
            </a:prstGeom>
          </p:spPr>
          <p:style>
            <a:lnRef idx="1">
              <a:schemeClr val="accent4"/>
            </a:lnRef>
            <a:fillRef idx="2">
              <a:schemeClr val="accent4"/>
            </a:fillRef>
            <a:effectRef idx="1">
              <a:schemeClr val="accent4"/>
            </a:effectRef>
            <a:fontRef idx="minor">
              <a:schemeClr val="dk1"/>
            </a:fontRef>
          </p:style>
          <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endParaRPr lang="en-US" sz="1300" kern="1200" noProof="0"/>
            </a:p>
          </p:txBody>
        </p:sp>
      </p:grpSp>
      <p:sp>
        <p:nvSpPr>
          <p:cNvPr id="26" name="CaixaDeTexto 25"/>
          <p:cNvSpPr txBox="1"/>
          <p:nvPr/>
        </p:nvSpPr>
        <p:spPr>
          <a:xfrm>
            <a:off x="4606290" y="3428891"/>
            <a:ext cx="4537710" cy="830997"/>
          </a:xfrm>
          <a:prstGeom prst="rect">
            <a:avLst/>
          </a:prstGeom>
          <a:noFill/>
        </p:spPr>
        <p:txBody>
          <a:bodyPr wrap="square" rtlCol="0">
            <a:spAutoFit/>
          </a:bodyPr>
          <a:lstStyle/>
          <a:p>
            <a:r>
              <a:rPr lang="en-US" sz="1600" dirty="0"/>
              <a:t>Use the information in related </a:t>
            </a:r>
            <a:r>
              <a:rPr lang="en-US" sz="1600" b="1" dirty="0"/>
              <a:t>Audit Matrices</a:t>
            </a:r>
            <a:r>
              <a:rPr lang="en-US" sz="1600" dirty="0"/>
              <a:t> at Criteria, Information Required and Analysis Method levels as work base and extend as necessary</a:t>
            </a:r>
          </a:p>
        </p:txBody>
      </p:sp>
      <p:grpSp>
        <p:nvGrpSpPr>
          <p:cNvPr id="27" name="Grupo 22"/>
          <p:cNvGrpSpPr/>
          <p:nvPr/>
        </p:nvGrpSpPr>
        <p:grpSpPr>
          <a:xfrm rot="16200000">
            <a:off x="4189291" y="3753869"/>
            <a:ext cx="294872" cy="301208"/>
            <a:chOff x="2643773" y="331416"/>
            <a:chExt cx="294872" cy="294872"/>
          </a:xfrm>
        </p:grpSpPr>
        <p:sp>
          <p:nvSpPr>
            <p:cNvPr id="28" name="Seta para baixo 23"/>
            <p:cNvSpPr/>
            <p:nvPr/>
          </p:nvSpPr>
          <p:spPr>
            <a:xfrm>
              <a:off x="2643773" y="331416"/>
              <a:ext cx="294872" cy="294872"/>
            </a:xfrm>
            <a:prstGeom prst="downArrow">
              <a:avLst>
                <a:gd name="adj1" fmla="val 55000"/>
                <a:gd name="adj2" fmla="val 45000"/>
              </a:avLst>
            </a:prstGeom>
          </p:spPr>
          <p:style>
            <a:lnRef idx="1">
              <a:schemeClr val="accent4"/>
            </a:lnRef>
            <a:fillRef idx="2">
              <a:schemeClr val="accent4"/>
            </a:fillRef>
            <a:effectRef idx="1">
              <a:schemeClr val="accent4"/>
            </a:effectRef>
            <a:fontRef idx="minor">
              <a:schemeClr val="dk1"/>
            </a:fontRef>
          </p:style>
        </p:sp>
        <p:sp>
          <p:nvSpPr>
            <p:cNvPr id="29" name="Seta para baixo 4"/>
            <p:cNvSpPr/>
            <p:nvPr/>
          </p:nvSpPr>
          <p:spPr>
            <a:xfrm>
              <a:off x="2710119" y="331416"/>
              <a:ext cx="162180" cy="221891"/>
            </a:xfrm>
            <a:prstGeom prst="rect">
              <a:avLst/>
            </a:prstGeom>
          </p:spPr>
          <p:style>
            <a:lnRef idx="1">
              <a:schemeClr val="accent4"/>
            </a:lnRef>
            <a:fillRef idx="2">
              <a:schemeClr val="accent4"/>
            </a:fillRef>
            <a:effectRef idx="1">
              <a:schemeClr val="accent4"/>
            </a:effectRef>
            <a:fontRef idx="minor">
              <a:schemeClr val="dk1"/>
            </a:fontRef>
          </p:style>
          <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endParaRPr lang="en-US" sz="1300" kern="1200" noProof="0"/>
            </a:p>
          </p:txBody>
        </p:sp>
      </p:grpSp>
    </p:spTree>
    <p:extLst>
      <p:ext uri="{BB962C8B-B14F-4D97-AF65-F5344CB8AC3E}">
        <p14:creationId xmlns:p14="http://schemas.microsoft.com/office/powerpoint/2010/main" val="2163385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38</a:t>
            </a:fld>
            <a:endParaRPr lang="pt-PT"/>
          </a:p>
        </p:txBody>
      </p:sp>
      <p:sp>
        <p:nvSpPr>
          <p:cNvPr id="8" name="CaixaDeTexto 7"/>
          <p:cNvSpPr txBox="1"/>
          <p:nvPr/>
        </p:nvSpPr>
        <p:spPr>
          <a:xfrm>
            <a:off x="287383" y="850559"/>
            <a:ext cx="4187365" cy="923330"/>
          </a:xfrm>
          <a:prstGeom prst="rect">
            <a:avLst/>
          </a:prstGeom>
          <a:noFill/>
        </p:spPr>
        <p:txBody>
          <a:bodyPr wrap="none" rtlCol="0">
            <a:spAutoFit/>
          </a:bodyPr>
          <a:lstStyle/>
          <a:p>
            <a:r>
              <a:rPr lang="en-GB" sz="5400" b="1" dirty="0"/>
              <a:t>Plan </a:t>
            </a:r>
            <a:r>
              <a:rPr lang="en-GB" sz="4000" b="1" dirty="0"/>
              <a:t>(Mechanics)</a:t>
            </a:r>
          </a:p>
        </p:txBody>
      </p:sp>
      <p:sp>
        <p:nvSpPr>
          <p:cNvPr id="2" name="Retângulo 1">
            <a:extLst>
              <a:ext uri="{FF2B5EF4-FFF2-40B4-BE49-F238E27FC236}">
                <a16:creationId xmlns:a16="http://schemas.microsoft.com/office/drawing/2014/main" id="{F8AA716A-81F3-4276-BE94-FE1E151D3E21}"/>
              </a:ext>
            </a:extLst>
          </p:cNvPr>
          <p:cNvSpPr/>
          <p:nvPr/>
        </p:nvSpPr>
        <p:spPr>
          <a:xfrm>
            <a:off x="287383" y="1930708"/>
            <a:ext cx="8856617" cy="2203937"/>
          </a:xfrm>
          <a:prstGeom prst="rect">
            <a:avLst/>
          </a:prstGeom>
        </p:spPr>
        <p:txBody>
          <a:bodyPr wrap="square">
            <a:spAutoFit/>
          </a:bodyPr>
          <a:lstStyle/>
          <a:p>
            <a:pPr>
              <a:lnSpc>
                <a:spcPct val="115000"/>
              </a:lnSpc>
              <a:spcAft>
                <a:spcPts val="100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Formal techniques, such as risk analysis or problem assessments, possible sources of evidence, auditability and significance of the issue considered, that can help the planning process can be recorded in the </a:t>
            </a:r>
            <a:r>
              <a:rPr lang="en-US" sz="2000" b="1" dirty="0">
                <a:latin typeface="Calibri" panose="020F0502020204030204" pitchFamily="34" charset="0"/>
                <a:ea typeface="Times New Roman" panose="02020603050405020304" pitchFamily="18" charset="0"/>
                <a:cs typeface="Times New Roman" panose="02020603050405020304" pitchFamily="18" charset="0"/>
              </a:rPr>
              <a:t>remarks</a:t>
            </a:r>
            <a:r>
              <a:rPr lang="en-US" sz="2000" dirty="0">
                <a:latin typeface="Calibri" panose="020F0502020204030204" pitchFamily="34" charset="0"/>
                <a:ea typeface="Times New Roman" panose="02020603050405020304" pitchFamily="18" charset="0"/>
                <a:cs typeface="Times New Roman" panose="02020603050405020304" pitchFamily="18" charset="0"/>
              </a:rPr>
              <a:t> column. </a:t>
            </a:r>
          </a:p>
          <a:p>
            <a:pPr>
              <a:lnSpc>
                <a:spcPct val="115000"/>
              </a:lnSpc>
              <a:spcAft>
                <a:spcPts val="1000"/>
              </a:spcAft>
            </a:pPr>
            <a:endParaRPr lang="pt-PT" sz="300" dirty="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100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The key idea is to help the auditor to acquire sufficient knowledge about the audit objective and scope, discuss and mature it, ensuring therefore a proper plan.</a:t>
            </a:r>
            <a:endParaRPr lang="pt-PT"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Retângulo 2">
            <a:extLst>
              <a:ext uri="{FF2B5EF4-FFF2-40B4-BE49-F238E27FC236}">
                <a16:creationId xmlns:a16="http://schemas.microsoft.com/office/drawing/2014/main" id="{FAD4FD84-3463-4483-BBD0-A673F3CAFD10}"/>
              </a:ext>
            </a:extLst>
          </p:cNvPr>
          <p:cNvSpPr/>
          <p:nvPr/>
        </p:nvSpPr>
        <p:spPr>
          <a:xfrm>
            <a:off x="287383" y="4410984"/>
            <a:ext cx="8497388" cy="425501"/>
          </a:xfrm>
          <a:prstGeom prst="rect">
            <a:avLst/>
          </a:prstGeom>
        </p:spPr>
        <p:txBody>
          <a:bodyPr wrap="square">
            <a:spAutoFit/>
          </a:bodyPr>
          <a:lstStyle/>
          <a:p>
            <a:pPr>
              <a:lnSpc>
                <a:spcPct val="115000"/>
              </a:lnSpc>
              <a:spcAft>
                <a:spcPts val="100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The user should analyze the result and adjust where necessary. </a:t>
            </a:r>
            <a:endParaRPr lang="pt-PT"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3001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39</a:t>
            </a:fld>
            <a:endParaRPr lang="pt-PT"/>
          </a:p>
        </p:txBody>
      </p:sp>
      <p:sp>
        <p:nvSpPr>
          <p:cNvPr id="8" name="CaixaDeTexto 7"/>
          <p:cNvSpPr txBox="1"/>
          <p:nvPr/>
        </p:nvSpPr>
        <p:spPr>
          <a:xfrm>
            <a:off x="287383" y="850559"/>
            <a:ext cx="3791551" cy="923330"/>
          </a:xfrm>
          <a:prstGeom prst="rect">
            <a:avLst/>
          </a:prstGeom>
          <a:noFill/>
        </p:spPr>
        <p:txBody>
          <a:bodyPr wrap="none" rtlCol="0">
            <a:spAutoFit/>
          </a:bodyPr>
          <a:lstStyle/>
          <a:p>
            <a:r>
              <a:rPr lang="en-GB" sz="5400" b="1" dirty="0"/>
              <a:t>Plan </a:t>
            </a:r>
            <a:r>
              <a:rPr lang="en-GB" sz="4000" b="1" dirty="0"/>
              <a:t>(products)</a:t>
            </a:r>
          </a:p>
        </p:txBody>
      </p:sp>
      <p:sp>
        <p:nvSpPr>
          <p:cNvPr id="2" name="Retângulo 1">
            <a:extLst>
              <a:ext uri="{FF2B5EF4-FFF2-40B4-BE49-F238E27FC236}">
                <a16:creationId xmlns:a16="http://schemas.microsoft.com/office/drawing/2014/main" id="{F8AA716A-81F3-4276-BE94-FE1E151D3E21}"/>
              </a:ext>
            </a:extLst>
          </p:cNvPr>
          <p:cNvSpPr/>
          <p:nvPr/>
        </p:nvSpPr>
        <p:spPr>
          <a:xfrm>
            <a:off x="287383" y="1930708"/>
            <a:ext cx="8856617" cy="2323457"/>
          </a:xfrm>
          <a:prstGeom prst="rect">
            <a:avLst/>
          </a:prstGeom>
        </p:spPr>
        <p:txBody>
          <a:bodyPr wrap="square">
            <a:spAutoFit/>
          </a:bodyPr>
          <a:lstStyle/>
          <a:p>
            <a:pPr>
              <a:lnSpc>
                <a:spcPct val="115000"/>
              </a:lnSpc>
              <a:spcAft>
                <a:spcPts val="100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Meeting with </a:t>
            </a:r>
            <a:r>
              <a:rPr lang="en-US" sz="2000">
                <a:latin typeface="Calibri" panose="020F0502020204030204" pitchFamily="34" charset="0"/>
                <a:ea typeface="Times New Roman" panose="02020603050405020304" pitchFamily="18" charset="0"/>
                <a:cs typeface="Times New Roman" panose="02020603050405020304" pitchFamily="18" charset="0"/>
              </a:rPr>
              <a:t>the ISSAI </a:t>
            </a:r>
            <a:r>
              <a:rPr lang="en-US" sz="2000" dirty="0">
                <a:latin typeface="Calibri" panose="020F0502020204030204" pitchFamily="34" charset="0"/>
                <a:ea typeface="Times New Roman" panose="02020603050405020304" pitchFamily="18" charset="0"/>
                <a:cs typeface="Times New Roman" panose="02020603050405020304" pitchFamily="18" charset="0"/>
              </a:rPr>
              <a:t>requirements related with the planning stage of audit process, the tool generates audit </a:t>
            </a:r>
            <a:r>
              <a:rPr lang="en-US" sz="2000" dirty="0" err="1">
                <a:latin typeface="Calibri" panose="020F0502020204030204" pitchFamily="34" charset="0"/>
                <a:ea typeface="Times New Roman" panose="02020603050405020304" pitchFamily="18" charset="0"/>
                <a:cs typeface="Times New Roman" panose="02020603050405020304" pitchFamily="18" charset="0"/>
              </a:rPr>
              <a:t>programmes</a:t>
            </a:r>
            <a:r>
              <a:rPr lang="en-US" sz="2000" dirty="0">
                <a:latin typeface="Calibri" panose="020F0502020204030204" pitchFamily="34" charset="0"/>
                <a:ea typeface="Times New Roman" panose="02020603050405020304" pitchFamily="18" charset="0"/>
                <a:cs typeface="Times New Roman" panose="02020603050405020304" pitchFamily="18" charset="0"/>
              </a:rPr>
              <a:t>, populated with the data previously recorded in the audit matrices, and ensures that they are preserved in standard containers to enable subsequent verification of the audit analysis procedures.</a:t>
            </a:r>
          </a:p>
          <a:p>
            <a:pPr>
              <a:lnSpc>
                <a:spcPct val="115000"/>
              </a:lnSpc>
              <a:spcAft>
                <a:spcPts val="1000"/>
              </a:spcAft>
            </a:pPr>
            <a:r>
              <a:rPr lang="en-US" sz="2000" dirty="0">
                <a:latin typeface="Calibri" panose="020F0502020204030204" pitchFamily="34" charset="0"/>
                <a:ea typeface="Times New Roman" panose="02020603050405020304" pitchFamily="18" charset="0"/>
                <a:cs typeface="Times New Roman" panose="02020603050405020304" pitchFamily="18" charset="0"/>
              </a:rPr>
              <a:t>Only the issues marked to be included in audit will take part of the audit </a:t>
            </a:r>
            <a:r>
              <a:rPr lang="en-US" sz="2000" dirty="0" err="1">
                <a:latin typeface="Calibri" panose="020F0502020204030204" pitchFamily="34" charset="0"/>
                <a:ea typeface="Times New Roman" panose="02020603050405020304" pitchFamily="18" charset="0"/>
                <a:cs typeface="Times New Roman" panose="02020603050405020304" pitchFamily="18" charset="0"/>
              </a:rPr>
              <a:t>p</a:t>
            </a:r>
            <a:r>
              <a:rPr lang="en-US" sz="2000" dirty="0" err="1">
                <a:latin typeface="Calibri" panose="020F0502020204030204" pitchFamily="34" charset="0"/>
                <a:cs typeface="Times New Roman" panose="02020603050405020304" pitchFamily="18" charset="0"/>
              </a:rPr>
              <a:t>rogramme</a:t>
            </a:r>
            <a:r>
              <a:rPr lang="en-US" sz="2000" dirty="0">
                <a:latin typeface="Calibri" panose="020F0502020204030204" pitchFamily="34" charset="0"/>
                <a:cs typeface="Times New Roman" panose="02020603050405020304" pitchFamily="18" charset="0"/>
              </a:rPr>
              <a:t>. </a:t>
            </a:r>
            <a:r>
              <a:rPr lang="pt-PT" sz="2000" dirty="0">
                <a:latin typeface="Calibri" panose="020F0502020204030204" pitchFamily="34" charset="0"/>
                <a:cs typeface="Times New Roman" panose="02020603050405020304" pitchFamily="18" charset="0"/>
              </a:rPr>
              <a:t>Is </a:t>
            </a:r>
            <a:r>
              <a:rPr lang="en-US" sz="2000" dirty="0">
                <a:latin typeface="Calibri" panose="020F0502020204030204" pitchFamily="34" charset="0"/>
                <a:cs typeface="Times New Roman" panose="02020603050405020304" pitchFamily="18" charset="0"/>
              </a:rPr>
              <a:t>generated by the auditor when pressing the matching action button.</a:t>
            </a:r>
            <a:endParaRPr lang="pt-PT" sz="2000" dirty="0">
              <a:latin typeface="Calibri" panose="020F0502020204030204" pitchFamily="34" charset="0"/>
              <a:cs typeface="Times New Roman" panose="02020603050405020304" pitchFamily="18" charset="0"/>
            </a:endParaRPr>
          </a:p>
        </p:txBody>
      </p:sp>
      <p:pic>
        <p:nvPicPr>
          <p:cNvPr id="7" name="Imagem 6">
            <a:extLst>
              <a:ext uri="{FF2B5EF4-FFF2-40B4-BE49-F238E27FC236}">
                <a16:creationId xmlns:a16="http://schemas.microsoft.com/office/drawing/2014/main" id="{AFAC660B-1417-4F8F-9B89-1F03E3478EB9}"/>
              </a:ext>
            </a:extLst>
          </p:cNvPr>
          <p:cNvPicPr>
            <a:picLocks noChangeAspect="1"/>
          </p:cNvPicPr>
          <p:nvPr/>
        </p:nvPicPr>
        <p:blipFill>
          <a:blip r:embed="rId2"/>
          <a:stretch>
            <a:fillRect/>
          </a:stretch>
        </p:blipFill>
        <p:spPr>
          <a:xfrm>
            <a:off x="287383" y="4410984"/>
            <a:ext cx="4095750" cy="1504950"/>
          </a:xfrm>
          <a:prstGeom prst="rect">
            <a:avLst/>
          </a:prstGeom>
        </p:spPr>
      </p:pic>
      <p:pic>
        <p:nvPicPr>
          <p:cNvPr id="9" name="Imagem 8">
            <a:extLst>
              <a:ext uri="{FF2B5EF4-FFF2-40B4-BE49-F238E27FC236}">
                <a16:creationId xmlns:a16="http://schemas.microsoft.com/office/drawing/2014/main" id="{6538BF69-00A1-4A06-8DDD-5AE3AED3CCCE}"/>
              </a:ext>
            </a:extLst>
          </p:cNvPr>
          <p:cNvPicPr>
            <a:picLocks noChangeAspect="1"/>
          </p:cNvPicPr>
          <p:nvPr/>
        </p:nvPicPr>
        <p:blipFill>
          <a:blip r:embed="rId3"/>
          <a:stretch>
            <a:fillRect/>
          </a:stretch>
        </p:blipFill>
        <p:spPr>
          <a:xfrm>
            <a:off x="4800600" y="4410984"/>
            <a:ext cx="3937764" cy="1504950"/>
          </a:xfrm>
          <a:prstGeom prst="rect">
            <a:avLst/>
          </a:prstGeom>
        </p:spPr>
      </p:pic>
    </p:spTree>
    <p:extLst>
      <p:ext uri="{BB962C8B-B14F-4D97-AF65-F5344CB8AC3E}">
        <p14:creationId xmlns:p14="http://schemas.microsoft.com/office/powerpoint/2010/main" val="3454079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5" name="Marcador de Posição do Rodapé 4"/>
          <p:cNvSpPr>
            <a:spLocks noGrp="1"/>
          </p:cNvSpPr>
          <p:nvPr>
            <p:ph type="ftr" sz="quarter" idx="11"/>
          </p:nvPr>
        </p:nvSpPr>
        <p:spPr/>
        <p:txBody>
          <a:bodyPr/>
          <a:lstStyle/>
          <a:p>
            <a:endParaRPr lang="pt-PT" dirty="0"/>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4</a:t>
            </a:fld>
            <a:endParaRPr lang="pt-PT"/>
          </a:p>
        </p:txBody>
      </p:sp>
      <p:sp>
        <p:nvSpPr>
          <p:cNvPr id="7" name="Retângulo 6"/>
          <p:cNvSpPr/>
          <p:nvPr/>
        </p:nvSpPr>
        <p:spPr>
          <a:xfrm>
            <a:off x="628650" y="1308607"/>
            <a:ext cx="8569234" cy="3689215"/>
          </a:xfrm>
          <a:prstGeom prst="rect">
            <a:avLst/>
          </a:prstGeom>
        </p:spPr>
        <p:txBody>
          <a:bodyPr wrap="square">
            <a:spAutoFit/>
          </a:bodyPr>
          <a:lstStyle/>
          <a:p>
            <a:pPr>
              <a:lnSpc>
                <a:spcPct val="115000"/>
              </a:lnSpc>
              <a:spcAft>
                <a:spcPts val="1000"/>
              </a:spcAft>
            </a:pPr>
            <a:r>
              <a:rPr lang="en-US" sz="2800" dirty="0"/>
              <a:t>“Audit of Information Systems may be defined as the examination of controls related to IT-driven information systems, in order to identify instances of deviation from criteria, which have in turn been identified based on the type of audit engagement - i.e. Financial Audit, Compliance Audit or Performance Audit.”</a:t>
            </a:r>
          </a:p>
          <a:p>
            <a:pPr>
              <a:lnSpc>
                <a:spcPct val="115000"/>
              </a:lnSpc>
              <a:spcAft>
                <a:spcPts val="1000"/>
              </a:spcAft>
            </a:pPr>
            <a:r>
              <a:rPr lang="en-US" sz="2800" dirty="0"/>
              <a:t>(</a:t>
            </a:r>
            <a:r>
              <a:rPr lang="pl-PL" sz="2800" dirty="0"/>
              <a:t>GUID </a:t>
            </a:r>
            <a:r>
              <a:rPr lang="en-US" sz="2800" dirty="0"/>
              <a:t>5</a:t>
            </a:r>
            <a:r>
              <a:rPr lang="pl-PL" sz="2800" dirty="0"/>
              <a:t>1</a:t>
            </a:r>
            <a:r>
              <a:rPr lang="en-US" sz="2800" dirty="0"/>
              <a:t>00 PARAGRAPH 3.2)</a:t>
            </a:r>
          </a:p>
        </p:txBody>
      </p:sp>
    </p:spTree>
    <p:extLst>
      <p:ext uri="{BB962C8B-B14F-4D97-AF65-F5344CB8AC3E}">
        <p14:creationId xmlns:p14="http://schemas.microsoft.com/office/powerpoint/2010/main" val="4162379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40</a:t>
            </a:fld>
            <a:endParaRPr lang="pt-PT"/>
          </a:p>
        </p:txBody>
      </p:sp>
      <p:sp>
        <p:nvSpPr>
          <p:cNvPr id="8" name="CaixaDeTexto 7"/>
          <p:cNvSpPr txBox="1"/>
          <p:nvPr/>
        </p:nvSpPr>
        <p:spPr>
          <a:xfrm>
            <a:off x="287383" y="850559"/>
            <a:ext cx="3791551" cy="923330"/>
          </a:xfrm>
          <a:prstGeom prst="rect">
            <a:avLst/>
          </a:prstGeom>
          <a:noFill/>
        </p:spPr>
        <p:txBody>
          <a:bodyPr wrap="none" rtlCol="0">
            <a:spAutoFit/>
          </a:bodyPr>
          <a:lstStyle/>
          <a:p>
            <a:r>
              <a:rPr lang="en-GB" sz="5400" b="1" dirty="0"/>
              <a:t>Plan </a:t>
            </a:r>
            <a:r>
              <a:rPr lang="en-GB" sz="4000" b="1" dirty="0"/>
              <a:t>(products)</a:t>
            </a:r>
          </a:p>
        </p:txBody>
      </p:sp>
      <p:sp>
        <p:nvSpPr>
          <p:cNvPr id="2" name="Retângulo 1">
            <a:extLst>
              <a:ext uri="{FF2B5EF4-FFF2-40B4-BE49-F238E27FC236}">
                <a16:creationId xmlns:a16="http://schemas.microsoft.com/office/drawing/2014/main" id="{F8AA716A-81F3-4276-BE94-FE1E151D3E21}"/>
              </a:ext>
            </a:extLst>
          </p:cNvPr>
          <p:cNvSpPr/>
          <p:nvPr/>
        </p:nvSpPr>
        <p:spPr>
          <a:xfrm>
            <a:off x="287384" y="1930708"/>
            <a:ext cx="7844246" cy="830997"/>
          </a:xfrm>
          <a:prstGeom prst="rect">
            <a:avLst/>
          </a:prstGeom>
        </p:spPr>
        <p:txBody>
          <a:bodyPr wrap="square">
            <a:spAutoFit/>
          </a:bodyPr>
          <a:lstStyle/>
          <a:p>
            <a:r>
              <a:rPr lang="en-US" sz="2400" dirty="0"/>
              <a:t>Despite the fact that the audit </a:t>
            </a:r>
            <a:r>
              <a:rPr lang="en-GB" sz="2400" dirty="0"/>
              <a:t>programme</a:t>
            </a:r>
            <a:r>
              <a:rPr lang="en-US" sz="2400" dirty="0"/>
              <a:t> is produced at the audit planning stage, it includes the following features</a:t>
            </a:r>
            <a:r>
              <a:rPr lang="pt-PT" sz="2400" dirty="0"/>
              <a:t>:</a:t>
            </a:r>
          </a:p>
        </p:txBody>
      </p:sp>
      <p:pic>
        <p:nvPicPr>
          <p:cNvPr id="15" name="Imagem 14">
            <a:extLst>
              <a:ext uri="{FF2B5EF4-FFF2-40B4-BE49-F238E27FC236}">
                <a16:creationId xmlns:a16="http://schemas.microsoft.com/office/drawing/2014/main" id="{2F8491D2-47CA-4562-BD15-2C3773DE493E}"/>
              </a:ext>
            </a:extLst>
          </p:cNvPr>
          <p:cNvPicPr>
            <a:picLocks noChangeAspect="1"/>
          </p:cNvPicPr>
          <p:nvPr/>
        </p:nvPicPr>
        <p:blipFill>
          <a:blip r:embed="rId2"/>
          <a:stretch>
            <a:fillRect/>
          </a:stretch>
        </p:blipFill>
        <p:spPr>
          <a:xfrm>
            <a:off x="434826" y="3014569"/>
            <a:ext cx="6181333" cy="3088917"/>
          </a:xfrm>
          <a:prstGeom prst="rect">
            <a:avLst/>
          </a:prstGeom>
        </p:spPr>
      </p:pic>
    </p:spTree>
    <p:extLst>
      <p:ext uri="{BB962C8B-B14F-4D97-AF65-F5344CB8AC3E}">
        <p14:creationId xmlns:p14="http://schemas.microsoft.com/office/powerpoint/2010/main" val="3353951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ângulo 4"/>
          <p:cNvSpPr/>
          <p:nvPr/>
        </p:nvSpPr>
        <p:spPr>
          <a:xfrm>
            <a:off x="628650" y="2764887"/>
            <a:ext cx="7952015" cy="2523768"/>
          </a:xfrm>
          <a:prstGeom prst="rect">
            <a:avLst/>
          </a:prstGeom>
        </p:spPr>
        <p:txBody>
          <a:bodyPr wrap="square">
            <a:spAutoFit/>
          </a:bodyPr>
          <a:lstStyle/>
          <a:p>
            <a:r>
              <a:rPr lang="en-GB" sz="3600" dirty="0">
                <a:latin typeface="Calibri" panose="020F0502020204030204" pitchFamily="34" charset="0"/>
                <a:ea typeface="Times New Roman" panose="02020603050405020304" pitchFamily="18" charset="0"/>
              </a:rPr>
              <a:t>A plug-in (or plug-in, or extension) is a component that adds a specific feature to the “standard” </a:t>
            </a:r>
            <a:r>
              <a:rPr lang="en-US" sz="3600" dirty="0">
                <a:latin typeface="Calibri" panose="020F0502020204030204" pitchFamily="34" charset="0"/>
                <a:ea typeface="Times New Roman" panose="02020603050405020304" pitchFamily="18" charset="0"/>
              </a:rPr>
              <a:t>Handbook on IT Audit for Supreme Audit Institutions</a:t>
            </a:r>
          </a:p>
          <a:p>
            <a:endParaRPr lang="en-US" sz="1400" dirty="0">
              <a:latin typeface="Calibri" panose="020F0502020204030204" pitchFamily="34" charset="0"/>
              <a:ea typeface="Times New Roman" panose="02020603050405020304" pitchFamily="18" charset="0"/>
            </a:endParaRPr>
          </a:p>
        </p:txBody>
      </p:sp>
      <p:sp>
        <p:nvSpPr>
          <p:cNvPr id="7" name="Marcador de Posição da Data 6"/>
          <p:cNvSpPr>
            <a:spLocks noGrp="1"/>
          </p:cNvSpPr>
          <p:nvPr>
            <p:ph type="dt" sz="half" idx="10"/>
          </p:nvPr>
        </p:nvSpPr>
        <p:spPr/>
        <p:txBody>
          <a:bodyPr/>
          <a:lstStyle/>
          <a:p>
            <a:fld id="{F3CEC0A9-EFF8-4544-B929-0D63B169AC2D}" type="datetime1">
              <a:rPr lang="en-GB" smtClean="0"/>
              <a:t>07/11/2019</a:t>
            </a:fld>
            <a:endParaRPr lang="en-GB"/>
          </a:p>
        </p:txBody>
      </p:sp>
      <p:sp>
        <p:nvSpPr>
          <p:cNvPr id="8" name="Marcador de Posição do Rodapé 7"/>
          <p:cNvSpPr>
            <a:spLocks noGrp="1"/>
          </p:cNvSpPr>
          <p:nvPr>
            <p:ph type="ftr" sz="quarter" idx="11"/>
          </p:nvPr>
        </p:nvSpPr>
        <p:spPr/>
        <p:txBody>
          <a:bodyPr/>
          <a:lstStyle/>
          <a:p>
            <a:endParaRPr lang="en-GB" dirty="0"/>
          </a:p>
        </p:txBody>
      </p:sp>
      <p:sp>
        <p:nvSpPr>
          <p:cNvPr id="9" name="Marcador de Posição do Número do Diapositivo 8"/>
          <p:cNvSpPr>
            <a:spLocks noGrp="1"/>
          </p:cNvSpPr>
          <p:nvPr>
            <p:ph type="sldNum" sz="quarter" idx="12"/>
          </p:nvPr>
        </p:nvSpPr>
        <p:spPr/>
        <p:txBody>
          <a:bodyPr/>
          <a:lstStyle/>
          <a:p>
            <a:fld id="{0AAA1570-EA65-4C20-A1C1-B2963AAD42CB}" type="slidenum">
              <a:rPr lang="en-GB" smtClean="0"/>
              <a:t>41</a:t>
            </a:fld>
            <a:endParaRPr lang="en-GB"/>
          </a:p>
        </p:txBody>
      </p:sp>
      <p:sp>
        <p:nvSpPr>
          <p:cNvPr id="10" name="CaixaDeTexto 9"/>
          <p:cNvSpPr txBox="1"/>
          <p:nvPr/>
        </p:nvSpPr>
        <p:spPr>
          <a:xfrm>
            <a:off x="287383" y="850559"/>
            <a:ext cx="8279382" cy="1754326"/>
          </a:xfrm>
          <a:prstGeom prst="rect">
            <a:avLst/>
          </a:prstGeom>
          <a:noFill/>
        </p:spPr>
        <p:txBody>
          <a:bodyPr wrap="none" rtlCol="0">
            <a:spAutoFit/>
          </a:bodyPr>
          <a:lstStyle/>
          <a:p>
            <a:r>
              <a:rPr lang="pl-PL" sz="5400" b="1" dirty="0"/>
              <a:t>The </a:t>
            </a:r>
            <a:r>
              <a:rPr lang="pt-PT" sz="5400" b="1" dirty="0" err="1"/>
              <a:t>introduction</a:t>
            </a:r>
            <a:r>
              <a:rPr lang="pt-PT" sz="5400" b="1" dirty="0"/>
              <a:t> </a:t>
            </a:r>
            <a:r>
              <a:rPr lang="pt-PT" sz="5400" b="1" dirty="0" err="1"/>
              <a:t>and</a:t>
            </a:r>
            <a:r>
              <a:rPr lang="pt-PT" sz="5400" b="1" dirty="0"/>
              <a:t> </a:t>
            </a:r>
            <a:r>
              <a:rPr lang="pl-PL" sz="5400" b="1" dirty="0" err="1"/>
              <a:t>use</a:t>
            </a:r>
            <a:r>
              <a:rPr lang="pl-PL" sz="5400" b="1" dirty="0"/>
              <a:t> of </a:t>
            </a:r>
            <a:endParaRPr lang="pt-PT" sz="5400" b="1" dirty="0"/>
          </a:p>
          <a:p>
            <a:r>
              <a:rPr lang="pl-PL" sz="5400" b="1" dirty="0"/>
              <a:t>plug-</a:t>
            </a:r>
            <a:r>
              <a:rPr lang="pl-PL" sz="5400" b="1" dirty="0" err="1"/>
              <a:t>ins</a:t>
            </a:r>
            <a:r>
              <a:rPr lang="pl-PL" sz="5400" b="1" dirty="0"/>
              <a:t> </a:t>
            </a:r>
          </a:p>
        </p:txBody>
      </p:sp>
    </p:spTree>
    <p:extLst>
      <p:ext uri="{BB962C8B-B14F-4D97-AF65-F5344CB8AC3E}">
        <p14:creationId xmlns:p14="http://schemas.microsoft.com/office/powerpoint/2010/main" val="20171164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628650" y="1773889"/>
            <a:ext cx="8340104" cy="3986091"/>
          </a:xfrm>
          <a:prstGeom prst="rect">
            <a:avLst/>
          </a:prstGeom>
        </p:spPr>
        <p:txBody>
          <a:bodyPr wrap="square">
            <a:spAutoFit/>
          </a:bodyPr>
          <a:lstStyle/>
          <a:p>
            <a:pPr marL="342900" lvl="0" indent="-342900">
              <a:lnSpc>
                <a:spcPct val="107000"/>
              </a:lnSpc>
              <a:spcAft>
                <a:spcPts val="800"/>
              </a:spcAft>
              <a:buFont typeface="Symbol" panose="05050102010706020507" pitchFamily="18" charset="2"/>
              <a:buChar char=""/>
            </a:pPr>
            <a:r>
              <a:rPr lang="en-GB" sz="3200" dirty="0">
                <a:latin typeface="Calibri" panose="020F0502020204030204" pitchFamily="34" charset="0"/>
                <a:ea typeface="Times New Roman" panose="02020603050405020304" pitchFamily="18" charset="0"/>
                <a:cs typeface="Times New Roman" panose="02020603050405020304" pitchFamily="18" charset="0"/>
              </a:rPr>
              <a:t>To enable SAI’s creating abilities which extend or customize the tool</a:t>
            </a:r>
            <a:endParaRPr lang="pt-PT" sz="2800" dirty="0">
              <a:latin typeface="Calibri" panose="020F0502020204030204" pitchFamily="34" charset="0"/>
              <a:ea typeface="Times New Roman" panose="02020603050405020304" pitchFamily="18" charset="0"/>
              <a:cs typeface="Times New Roman" panose="02020603050405020304" pitchFamily="18" charset="0"/>
            </a:endParaRPr>
          </a:p>
          <a:p>
            <a:pPr marL="342900" indent="-342900">
              <a:lnSpc>
                <a:spcPct val="107000"/>
              </a:lnSpc>
              <a:spcAft>
                <a:spcPts val="800"/>
              </a:spcAft>
              <a:buFont typeface="Symbol" panose="05050102010706020507" pitchFamily="18" charset="2"/>
              <a:buChar char=""/>
            </a:pPr>
            <a:r>
              <a:rPr lang="en-GB" sz="3200" dirty="0">
                <a:latin typeface="Calibri" panose="020F0502020204030204" pitchFamily="34" charset="0"/>
                <a:ea typeface="Times New Roman" panose="02020603050405020304" pitchFamily="18" charset="0"/>
                <a:cs typeface="Times New Roman" panose="02020603050405020304" pitchFamily="18" charset="0"/>
              </a:rPr>
              <a:t>To share and reuse knowledge among auditors in SAI or between SAI’s</a:t>
            </a:r>
            <a:endParaRPr lang="pt-PT" sz="2800"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GB" sz="3200" dirty="0">
                <a:latin typeface="Calibri" panose="020F0502020204030204" pitchFamily="34" charset="0"/>
                <a:ea typeface="Times New Roman" panose="02020603050405020304" pitchFamily="18" charset="0"/>
                <a:cs typeface="Times New Roman" panose="02020603050405020304" pitchFamily="18" charset="0"/>
              </a:rPr>
              <a:t>To address new </a:t>
            </a:r>
            <a:r>
              <a:rPr lang="en-GB" sz="3200">
                <a:latin typeface="Calibri" panose="020F0502020204030204" pitchFamily="34" charset="0"/>
                <a:ea typeface="Times New Roman" panose="02020603050405020304" pitchFamily="18" charset="0"/>
                <a:cs typeface="Times New Roman" panose="02020603050405020304" pitchFamily="18" charset="0"/>
              </a:rPr>
              <a:t>and emerging </a:t>
            </a:r>
            <a:r>
              <a:rPr lang="en-GB" sz="3200" dirty="0">
                <a:latin typeface="Calibri" panose="020F0502020204030204" pitchFamily="34" charset="0"/>
                <a:ea typeface="Times New Roman" panose="02020603050405020304" pitchFamily="18" charset="0"/>
                <a:cs typeface="Times New Roman" panose="02020603050405020304" pitchFamily="18" charset="0"/>
              </a:rPr>
              <a:t>areas of interest for IT auditors, like cloud computing, Web Services or OPEN DATA initiatives</a:t>
            </a:r>
            <a:endParaRPr lang="pt-PT"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3" name="Marcador de Posição da Data 2"/>
          <p:cNvSpPr>
            <a:spLocks noGrp="1"/>
          </p:cNvSpPr>
          <p:nvPr>
            <p:ph type="dt" sz="half" idx="10"/>
          </p:nvPr>
        </p:nvSpPr>
        <p:spPr/>
        <p:txBody>
          <a:bodyPr/>
          <a:lstStyle/>
          <a:p>
            <a:fld id="{2B0CE296-A66F-4A82-9F43-0A0B16F4814B}" type="datetime1">
              <a:rPr lang="en-GB" smtClean="0"/>
              <a:t>07/11/2019</a:t>
            </a:fld>
            <a:endParaRPr lang="en-GB"/>
          </a:p>
        </p:txBody>
      </p:sp>
      <p:sp>
        <p:nvSpPr>
          <p:cNvPr id="6" name="Marcador de Posição do Rodapé 5"/>
          <p:cNvSpPr>
            <a:spLocks noGrp="1"/>
          </p:cNvSpPr>
          <p:nvPr>
            <p:ph type="ftr" sz="quarter" idx="11"/>
          </p:nvPr>
        </p:nvSpPr>
        <p:spPr/>
        <p:txBody>
          <a:bodyPr/>
          <a:lstStyle/>
          <a:p>
            <a:endParaRPr lang="en-GB" dirty="0"/>
          </a:p>
        </p:txBody>
      </p:sp>
      <p:sp>
        <p:nvSpPr>
          <p:cNvPr id="7" name="Marcador de Posição do Número do Diapositivo 6"/>
          <p:cNvSpPr>
            <a:spLocks noGrp="1"/>
          </p:cNvSpPr>
          <p:nvPr>
            <p:ph type="sldNum" sz="quarter" idx="12"/>
          </p:nvPr>
        </p:nvSpPr>
        <p:spPr/>
        <p:txBody>
          <a:bodyPr/>
          <a:lstStyle/>
          <a:p>
            <a:fld id="{0AAA1570-EA65-4C20-A1C1-B2963AAD42CB}" type="slidenum">
              <a:rPr lang="en-GB" smtClean="0"/>
              <a:t>42</a:t>
            </a:fld>
            <a:endParaRPr lang="en-GB"/>
          </a:p>
        </p:txBody>
      </p:sp>
      <p:sp>
        <p:nvSpPr>
          <p:cNvPr id="8" name="CaixaDeTexto 7"/>
          <p:cNvSpPr txBox="1"/>
          <p:nvPr/>
        </p:nvSpPr>
        <p:spPr>
          <a:xfrm>
            <a:off x="287383" y="850559"/>
            <a:ext cx="5716630" cy="923330"/>
          </a:xfrm>
          <a:prstGeom prst="rect">
            <a:avLst/>
          </a:prstGeom>
          <a:noFill/>
        </p:spPr>
        <p:txBody>
          <a:bodyPr wrap="none" rtlCol="0">
            <a:spAutoFit/>
          </a:bodyPr>
          <a:lstStyle/>
          <a:p>
            <a:r>
              <a:rPr lang="pt-PT" sz="5400" b="1" dirty="0" err="1"/>
              <a:t>Purpose</a:t>
            </a:r>
            <a:r>
              <a:rPr lang="pt-PT" sz="5400" b="1" dirty="0"/>
              <a:t> </a:t>
            </a:r>
            <a:r>
              <a:rPr lang="pt-PT" sz="5400" b="1" dirty="0" err="1"/>
              <a:t>of</a:t>
            </a:r>
            <a:r>
              <a:rPr lang="pt-PT" sz="5400" b="1" dirty="0"/>
              <a:t> plug-ins</a:t>
            </a:r>
            <a:endParaRPr lang="pl-PL" sz="5400" b="1" dirty="0"/>
          </a:p>
        </p:txBody>
      </p:sp>
    </p:spTree>
    <p:extLst>
      <p:ext uri="{BB962C8B-B14F-4D97-AF65-F5344CB8AC3E}">
        <p14:creationId xmlns:p14="http://schemas.microsoft.com/office/powerpoint/2010/main" val="27086853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Posição da Data 2"/>
          <p:cNvSpPr>
            <a:spLocks noGrp="1"/>
          </p:cNvSpPr>
          <p:nvPr>
            <p:ph type="dt" sz="half" idx="10"/>
          </p:nvPr>
        </p:nvSpPr>
        <p:spPr/>
        <p:txBody>
          <a:bodyPr/>
          <a:lstStyle/>
          <a:p>
            <a:fld id="{2B0CE296-A66F-4A82-9F43-0A0B16F4814B}" type="datetime1">
              <a:rPr lang="en-GB" smtClean="0"/>
              <a:t>07/11/2019</a:t>
            </a:fld>
            <a:endParaRPr lang="en-GB"/>
          </a:p>
        </p:txBody>
      </p:sp>
      <p:sp>
        <p:nvSpPr>
          <p:cNvPr id="6" name="Marcador de Posição do Rodapé 5"/>
          <p:cNvSpPr>
            <a:spLocks noGrp="1"/>
          </p:cNvSpPr>
          <p:nvPr>
            <p:ph type="ftr" sz="quarter" idx="11"/>
          </p:nvPr>
        </p:nvSpPr>
        <p:spPr/>
        <p:txBody>
          <a:bodyPr/>
          <a:lstStyle/>
          <a:p>
            <a:endParaRPr lang="en-GB" dirty="0"/>
          </a:p>
        </p:txBody>
      </p:sp>
      <p:sp>
        <p:nvSpPr>
          <p:cNvPr id="7" name="Marcador de Posição do Número do Diapositivo 6"/>
          <p:cNvSpPr>
            <a:spLocks noGrp="1"/>
          </p:cNvSpPr>
          <p:nvPr>
            <p:ph type="sldNum" sz="quarter" idx="12"/>
          </p:nvPr>
        </p:nvSpPr>
        <p:spPr/>
        <p:txBody>
          <a:bodyPr/>
          <a:lstStyle/>
          <a:p>
            <a:fld id="{0AAA1570-EA65-4C20-A1C1-B2963AAD42CB}" type="slidenum">
              <a:rPr lang="en-GB" smtClean="0"/>
              <a:t>43</a:t>
            </a:fld>
            <a:endParaRPr lang="en-GB"/>
          </a:p>
        </p:txBody>
      </p:sp>
      <p:sp>
        <p:nvSpPr>
          <p:cNvPr id="44" name="CaixaDeTexto 43"/>
          <p:cNvSpPr txBox="1"/>
          <p:nvPr/>
        </p:nvSpPr>
        <p:spPr>
          <a:xfrm>
            <a:off x="287383" y="850559"/>
            <a:ext cx="2709653" cy="1754326"/>
          </a:xfrm>
          <a:prstGeom prst="rect">
            <a:avLst/>
          </a:prstGeom>
          <a:noFill/>
        </p:spPr>
        <p:txBody>
          <a:bodyPr wrap="none" rtlCol="0">
            <a:spAutoFit/>
          </a:bodyPr>
          <a:lstStyle/>
          <a:p>
            <a:r>
              <a:rPr lang="en-GB" sz="5400" b="1" dirty="0" err="1"/>
              <a:t>Cosoistic</a:t>
            </a:r>
            <a:endParaRPr lang="en-GB" sz="5400" b="1" dirty="0"/>
          </a:p>
          <a:p>
            <a:r>
              <a:rPr lang="en-GB" sz="5400" b="1" dirty="0"/>
              <a:t> view</a:t>
            </a:r>
          </a:p>
        </p:txBody>
      </p:sp>
      <p:pic>
        <p:nvPicPr>
          <p:cNvPr id="45" name="Imagem 44"/>
          <p:cNvPicPr>
            <a:picLocks noChangeAspect="1"/>
          </p:cNvPicPr>
          <p:nvPr/>
        </p:nvPicPr>
        <p:blipFill>
          <a:blip r:embed="rId2"/>
          <a:stretch>
            <a:fillRect/>
          </a:stretch>
        </p:blipFill>
        <p:spPr>
          <a:xfrm>
            <a:off x="1285353" y="540198"/>
            <a:ext cx="7788782" cy="5647242"/>
          </a:xfrm>
          <a:prstGeom prst="rect">
            <a:avLst/>
          </a:prstGeom>
        </p:spPr>
      </p:pic>
      <p:sp>
        <p:nvSpPr>
          <p:cNvPr id="4" name="Retângulo 3">
            <a:extLst>
              <a:ext uri="{FF2B5EF4-FFF2-40B4-BE49-F238E27FC236}">
                <a16:creationId xmlns:a16="http://schemas.microsoft.com/office/drawing/2014/main" id="{3FE1638C-BE06-47BE-831F-204D5731A251}"/>
              </a:ext>
            </a:extLst>
          </p:cNvPr>
          <p:cNvSpPr/>
          <p:nvPr/>
        </p:nvSpPr>
        <p:spPr>
          <a:xfrm>
            <a:off x="400050" y="2773796"/>
            <a:ext cx="2057400" cy="1841273"/>
          </a:xfrm>
          <a:prstGeom prst="rect">
            <a:avLst/>
          </a:prstGeom>
        </p:spPr>
        <p:txBody>
          <a:bodyPr wrap="square">
            <a:spAutoFit/>
          </a:bodyPr>
          <a:lstStyle/>
          <a:p>
            <a:pPr>
              <a:lnSpc>
                <a:spcPct val="115000"/>
              </a:lnSpc>
              <a:spcAft>
                <a:spcPts val="1000"/>
              </a:spcAft>
            </a:pPr>
            <a:r>
              <a:rPr lang="en-US" sz="2000">
                <a:solidFill>
                  <a:srgbClr val="222222"/>
                </a:solidFill>
                <a:latin typeface="Calibri" panose="020F0502020204030204" pitchFamily="34" charset="0"/>
                <a:ea typeface="Times New Roman" panose="02020603050405020304" pitchFamily="18" charset="0"/>
                <a:cs typeface="Calibri" panose="020F0502020204030204" pitchFamily="34" charset="0"/>
              </a:rPr>
              <a:t>The plugins can be seen in the overall context of the tool as follows:</a:t>
            </a:r>
            <a:endParaRPr lang="en-US">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85454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tângulo 2"/>
          <p:cNvSpPr/>
          <p:nvPr/>
        </p:nvSpPr>
        <p:spPr>
          <a:xfrm>
            <a:off x="628650" y="2017542"/>
            <a:ext cx="7935155" cy="3456972"/>
          </a:xfrm>
          <a:prstGeom prst="rect">
            <a:avLst/>
          </a:prstGeom>
        </p:spPr>
        <p:txBody>
          <a:bodyPr wrap="square">
            <a:spAutoFit/>
          </a:bodyPr>
          <a:lstStyle/>
          <a:p>
            <a:pPr>
              <a:lnSpc>
                <a:spcPct val="115000"/>
              </a:lnSpc>
              <a:spcAft>
                <a:spcPts val="1000"/>
              </a:spcAft>
            </a:pPr>
            <a:r>
              <a:rPr lang="en-US" sz="3200" dirty="0">
                <a:latin typeface="Calibri" panose="020F0502020204030204" pitchFamily="34" charset="0"/>
                <a:ea typeface="Times New Roman" panose="02020603050405020304" pitchFamily="18" charset="0"/>
                <a:cs typeface="Times New Roman" panose="02020603050405020304" pitchFamily="18" charset="0"/>
              </a:rPr>
              <a:t>The plug-in will be used to add new features and update the Handbook on IT Audit for SAI’s, highlighting emerging areas of interest and providing the users with essential information and key questions needed for an effective planning of IT Audits.</a:t>
            </a:r>
            <a:endParaRPr lang="pt-PT"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Marcador de Posição da Data 4"/>
          <p:cNvSpPr>
            <a:spLocks noGrp="1"/>
          </p:cNvSpPr>
          <p:nvPr>
            <p:ph type="dt" sz="half" idx="10"/>
          </p:nvPr>
        </p:nvSpPr>
        <p:spPr/>
        <p:txBody>
          <a:bodyPr/>
          <a:lstStyle/>
          <a:p>
            <a:fld id="{414ED73A-C1E6-4BAB-ABF2-96D5C18745C1}" type="datetime1">
              <a:rPr lang="en-GB" smtClean="0"/>
              <a:t>07/11/2019</a:t>
            </a:fld>
            <a:endParaRPr lang="en-GB"/>
          </a:p>
        </p:txBody>
      </p:sp>
      <p:sp>
        <p:nvSpPr>
          <p:cNvPr id="6" name="Marcador de Posição do Rodapé 5"/>
          <p:cNvSpPr>
            <a:spLocks noGrp="1"/>
          </p:cNvSpPr>
          <p:nvPr>
            <p:ph type="ftr" sz="quarter" idx="11"/>
          </p:nvPr>
        </p:nvSpPr>
        <p:spPr/>
        <p:txBody>
          <a:bodyPr/>
          <a:lstStyle/>
          <a:p>
            <a:endParaRPr lang="en-GB" dirty="0"/>
          </a:p>
        </p:txBody>
      </p:sp>
      <p:sp>
        <p:nvSpPr>
          <p:cNvPr id="7" name="Marcador de Posição do Número do Diapositivo 6"/>
          <p:cNvSpPr>
            <a:spLocks noGrp="1"/>
          </p:cNvSpPr>
          <p:nvPr>
            <p:ph type="sldNum" sz="quarter" idx="12"/>
          </p:nvPr>
        </p:nvSpPr>
        <p:spPr/>
        <p:txBody>
          <a:bodyPr/>
          <a:lstStyle/>
          <a:p>
            <a:fld id="{0AAA1570-EA65-4C20-A1C1-B2963AAD42CB}" type="slidenum">
              <a:rPr lang="en-GB" smtClean="0"/>
              <a:t>44</a:t>
            </a:fld>
            <a:endParaRPr lang="en-GB"/>
          </a:p>
        </p:txBody>
      </p:sp>
      <p:sp>
        <p:nvSpPr>
          <p:cNvPr id="8" name="CaixaDeTexto 7"/>
          <p:cNvSpPr txBox="1"/>
          <p:nvPr/>
        </p:nvSpPr>
        <p:spPr>
          <a:xfrm>
            <a:off x="287383" y="850559"/>
            <a:ext cx="5250412" cy="923330"/>
          </a:xfrm>
          <a:prstGeom prst="rect">
            <a:avLst/>
          </a:prstGeom>
          <a:noFill/>
        </p:spPr>
        <p:txBody>
          <a:bodyPr wrap="none" rtlCol="0">
            <a:spAutoFit/>
          </a:bodyPr>
          <a:lstStyle/>
          <a:p>
            <a:r>
              <a:rPr lang="pt-PT" sz="5400" b="1" dirty="0"/>
              <a:t>Future </a:t>
            </a:r>
            <a:r>
              <a:rPr lang="pt-PT" sz="5400" b="1" dirty="0" err="1"/>
              <a:t>of</a:t>
            </a:r>
            <a:r>
              <a:rPr lang="pt-PT" sz="5400" b="1" dirty="0"/>
              <a:t> plug-ins</a:t>
            </a:r>
            <a:endParaRPr lang="pl-PL" sz="5400" b="1" dirty="0"/>
          </a:p>
        </p:txBody>
      </p:sp>
    </p:spTree>
    <p:extLst>
      <p:ext uri="{BB962C8B-B14F-4D97-AF65-F5344CB8AC3E}">
        <p14:creationId xmlns:p14="http://schemas.microsoft.com/office/powerpoint/2010/main" val="365306744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Marcador de Posição da Data 6"/>
          <p:cNvSpPr>
            <a:spLocks noGrp="1"/>
          </p:cNvSpPr>
          <p:nvPr>
            <p:ph type="dt" sz="half" idx="10"/>
          </p:nvPr>
        </p:nvSpPr>
        <p:spPr/>
        <p:txBody>
          <a:bodyPr/>
          <a:lstStyle/>
          <a:p>
            <a:fld id="{452E5B1C-B856-4A87-B9CA-393A74DD49ED}" type="datetime1">
              <a:rPr lang="en-GB" smtClean="0"/>
              <a:t>07/11/2019</a:t>
            </a:fld>
            <a:endParaRPr lang="en-GB"/>
          </a:p>
        </p:txBody>
      </p:sp>
      <p:sp>
        <p:nvSpPr>
          <p:cNvPr id="8" name="Marcador de Posição do Rodapé 7"/>
          <p:cNvSpPr>
            <a:spLocks noGrp="1"/>
          </p:cNvSpPr>
          <p:nvPr>
            <p:ph type="ftr" sz="quarter" idx="11"/>
          </p:nvPr>
        </p:nvSpPr>
        <p:spPr/>
        <p:txBody>
          <a:bodyPr/>
          <a:lstStyle/>
          <a:p>
            <a:endParaRPr lang="en-GB" dirty="0"/>
          </a:p>
        </p:txBody>
      </p:sp>
      <p:sp>
        <p:nvSpPr>
          <p:cNvPr id="9" name="Marcador de Posição do Número do Diapositivo 8"/>
          <p:cNvSpPr>
            <a:spLocks noGrp="1"/>
          </p:cNvSpPr>
          <p:nvPr>
            <p:ph type="sldNum" sz="quarter" idx="12"/>
          </p:nvPr>
        </p:nvSpPr>
        <p:spPr/>
        <p:txBody>
          <a:bodyPr/>
          <a:lstStyle/>
          <a:p>
            <a:fld id="{0AAA1570-EA65-4C20-A1C1-B2963AAD42CB}" type="slidenum">
              <a:rPr lang="en-GB" smtClean="0"/>
              <a:t>45</a:t>
            </a:fld>
            <a:endParaRPr lang="en-GB"/>
          </a:p>
        </p:txBody>
      </p:sp>
      <p:sp>
        <p:nvSpPr>
          <p:cNvPr id="10" name="CaixaDeTexto 9"/>
          <p:cNvSpPr txBox="1"/>
          <p:nvPr/>
        </p:nvSpPr>
        <p:spPr>
          <a:xfrm>
            <a:off x="287383" y="850559"/>
            <a:ext cx="6076087" cy="923330"/>
          </a:xfrm>
          <a:prstGeom prst="rect">
            <a:avLst/>
          </a:prstGeom>
          <a:noFill/>
        </p:spPr>
        <p:txBody>
          <a:bodyPr wrap="none" rtlCol="0">
            <a:spAutoFit/>
          </a:bodyPr>
          <a:lstStyle/>
          <a:p>
            <a:r>
              <a:rPr lang="pt-PT" sz="5400" b="1" dirty="0" err="1"/>
              <a:t>Examples</a:t>
            </a:r>
            <a:r>
              <a:rPr lang="pt-PT" sz="5400" b="1" dirty="0"/>
              <a:t> </a:t>
            </a:r>
            <a:r>
              <a:rPr lang="pt-PT" sz="5400" b="1" dirty="0" err="1"/>
              <a:t>of</a:t>
            </a:r>
            <a:r>
              <a:rPr lang="pt-PT" sz="5400" b="1" dirty="0"/>
              <a:t> plug-ins</a:t>
            </a:r>
            <a:endParaRPr lang="pl-PL" sz="5400" b="1" dirty="0"/>
          </a:p>
        </p:txBody>
      </p:sp>
      <p:pic>
        <p:nvPicPr>
          <p:cNvPr id="3" name="Imagem 2"/>
          <p:cNvPicPr>
            <a:picLocks noChangeAspect="1"/>
          </p:cNvPicPr>
          <p:nvPr/>
        </p:nvPicPr>
        <p:blipFill>
          <a:blip r:embed="rId2"/>
          <a:stretch>
            <a:fillRect/>
          </a:stretch>
        </p:blipFill>
        <p:spPr>
          <a:xfrm>
            <a:off x="465203" y="2073728"/>
            <a:ext cx="8488551" cy="2579914"/>
          </a:xfrm>
          <a:prstGeom prst="rect">
            <a:avLst/>
          </a:prstGeom>
        </p:spPr>
      </p:pic>
    </p:spTree>
    <p:extLst>
      <p:ext uri="{BB962C8B-B14F-4D97-AF65-F5344CB8AC3E}">
        <p14:creationId xmlns:p14="http://schemas.microsoft.com/office/powerpoint/2010/main" val="25167181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46</a:t>
            </a:fld>
            <a:endParaRPr lang="pt-PT"/>
          </a:p>
        </p:txBody>
      </p:sp>
      <p:sp>
        <p:nvSpPr>
          <p:cNvPr id="8" name="CaixaDeTexto 7"/>
          <p:cNvSpPr txBox="1"/>
          <p:nvPr/>
        </p:nvSpPr>
        <p:spPr>
          <a:xfrm>
            <a:off x="287383" y="850559"/>
            <a:ext cx="5203669" cy="923330"/>
          </a:xfrm>
          <a:prstGeom prst="rect">
            <a:avLst/>
          </a:prstGeom>
          <a:noFill/>
        </p:spPr>
        <p:txBody>
          <a:bodyPr wrap="none" rtlCol="0">
            <a:spAutoFit/>
          </a:bodyPr>
          <a:lstStyle/>
          <a:p>
            <a:r>
              <a:rPr lang="en-GB" sz="5400" b="1" dirty="0"/>
              <a:t>Plug-ins </a:t>
            </a:r>
            <a:r>
              <a:rPr lang="en-GB" sz="4000" b="1" dirty="0"/>
              <a:t>(Mechanics)</a:t>
            </a:r>
          </a:p>
        </p:txBody>
      </p:sp>
      <p:sp>
        <p:nvSpPr>
          <p:cNvPr id="2" name="Retângulo 1">
            <a:extLst>
              <a:ext uri="{FF2B5EF4-FFF2-40B4-BE49-F238E27FC236}">
                <a16:creationId xmlns:a16="http://schemas.microsoft.com/office/drawing/2014/main" id="{F8AA716A-81F3-4276-BE94-FE1E151D3E21}"/>
              </a:ext>
            </a:extLst>
          </p:cNvPr>
          <p:cNvSpPr/>
          <p:nvPr/>
        </p:nvSpPr>
        <p:spPr>
          <a:xfrm>
            <a:off x="287383" y="1773889"/>
            <a:ext cx="8856617" cy="4401205"/>
          </a:xfrm>
          <a:prstGeom prst="rect">
            <a:avLst/>
          </a:prstGeom>
        </p:spPr>
        <p:txBody>
          <a:bodyPr wrap="square">
            <a:spAutoFit/>
          </a:bodyPr>
          <a:lstStyle/>
          <a:p>
            <a:r>
              <a:rPr lang="en-GB" sz="2000" dirty="0"/>
              <a:t>The tool provides services that the plug-in can use, including a way for plug-in to register with the tool (desktop version) and a defined structure for the exchange of data with plug-ins. </a:t>
            </a:r>
          </a:p>
          <a:p>
            <a:endParaRPr lang="en-GB" sz="1050" dirty="0"/>
          </a:p>
          <a:p>
            <a:r>
              <a:rPr lang="en-GB" sz="2000" dirty="0"/>
              <a:t>A plug-in still depend on the service and the structures provided by the tool and do not usually work by himself. Conversely, the tool operates independently of the plug-in, using the “core” Handbook on IT Audit for Supreme Audit Institutions as operational and informational basis, making it possible for end-users to add and update plugins dynamically without needing to make changes to the host tool:</a:t>
            </a:r>
          </a:p>
          <a:p>
            <a:endParaRPr lang="en-GB" sz="2000" dirty="0"/>
          </a:p>
          <a:p>
            <a:pPr marL="342900" indent="-342900">
              <a:buFont typeface="Arial" panose="020B0604020202020204" pitchFamily="34" charset="0"/>
              <a:buChar char="•"/>
            </a:pPr>
            <a:r>
              <a:rPr lang="en-GB" sz="2000" b="1" dirty="0"/>
              <a:t>A plug-in extends (doesn’t replace) </a:t>
            </a:r>
            <a:r>
              <a:rPr lang="en-GB" sz="2000" dirty="0"/>
              <a:t>the core IT Audit Handbook, adding new functionalities or characteristics.</a:t>
            </a:r>
          </a:p>
          <a:p>
            <a:pPr marL="342900" indent="-342900">
              <a:buFont typeface="Arial" panose="020B0604020202020204" pitchFamily="34" charset="0"/>
              <a:buChar char="•"/>
            </a:pPr>
            <a:r>
              <a:rPr lang="en-GB" sz="2000" b="1" dirty="0"/>
              <a:t>A plug-in is instantiated and executed inside the application </a:t>
            </a:r>
            <a:r>
              <a:rPr lang="en-GB" sz="2000" dirty="0"/>
              <a:t>and interacts with core through the same user interface.</a:t>
            </a:r>
          </a:p>
        </p:txBody>
      </p:sp>
    </p:spTree>
    <p:extLst>
      <p:ext uri="{BB962C8B-B14F-4D97-AF65-F5344CB8AC3E}">
        <p14:creationId xmlns:p14="http://schemas.microsoft.com/office/powerpoint/2010/main" val="36013567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47</a:t>
            </a:fld>
            <a:endParaRPr lang="pt-PT"/>
          </a:p>
        </p:txBody>
      </p:sp>
      <p:sp>
        <p:nvSpPr>
          <p:cNvPr id="8" name="CaixaDeTexto 7"/>
          <p:cNvSpPr txBox="1"/>
          <p:nvPr/>
        </p:nvSpPr>
        <p:spPr>
          <a:xfrm>
            <a:off x="287383" y="850559"/>
            <a:ext cx="5203669" cy="923330"/>
          </a:xfrm>
          <a:prstGeom prst="rect">
            <a:avLst/>
          </a:prstGeom>
          <a:noFill/>
        </p:spPr>
        <p:txBody>
          <a:bodyPr wrap="none" rtlCol="0">
            <a:spAutoFit/>
          </a:bodyPr>
          <a:lstStyle/>
          <a:p>
            <a:r>
              <a:rPr lang="en-GB" sz="5400" b="1" dirty="0"/>
              <a:t>Plug-ins </a:t>
            </a:r>
            <a:r>
              <a:rPr lang="en-GB" sz="4000" b="1" dirty="0"/>
              <a:t>(Mechanics)</a:t>
            </a:r>
          </a:p>
        </p:txBody>
      </p:sp>
      <p:sp>
        <p:nvSpPr>
          <p:cNvPr id="2" name="Retângulo 1">
            <a:extLst>
              <a:ext uri="{FF2B5EF4-FFF2-40B4-BE49-F238E27FC236}">
                <a16:creationId xmlns:a16="http://schemas.microsoft.com/office/drawing/2014/main" id="{F8AA716A-81F3-4276-BE94-FE1E151D3E21}"/>
              </a:ext>
            </a:extLst>
          </p:cNvPr>
          <p:cNvSpPr/>
          <p:nvPr/>
        </p:nvSpPr>
        <p:spPr>
          <a:xfrm>
            <a:off x="287383" y="1773889"/>
            <a:ext cx="8856617" cy="4339650"/>
          </a:xfrm>
          <a:prstGeom prst="rect">
            <a:avLst/>
          </a:prstGeom>
        </p:spPr>
        <p:txBody>
          <a:bodyPr wrap="square">
            <a:spAutoFit/>
          </a:bodyPr>
          <a:lstStyle/>
          <a:p>
            <a:r>
              <a:rPr lang="en-GB" sz="2400" dirty="0"/>
              <a:t>The Active IT Audit Handbook supports a type of plug-in that reflects at least the general structure of the core Handbook (domain structure).</a:t>
            </a:r>
          </a:p>
          <a:p>
            <a:endParaRPr lang="en-GB" sz="1050" dirty="0"/>
          </a:p>
          <a:p>
            <a:r>
              <a:rPr lang="en-GB" sz="2400" dirty="0"/>
              <a:t>To include a new plug-in, some simple rules must be followed:</a:t>
            </a:r>
          </a:p>
          <a:p>
            <a:pPr marL="342900" indent="-342900">
              <a:buFont typeface="Arial" panose="020B0604020202020204" pitchFamily="34" charset="0"/>
              <a:buChar char="•"/>
            </a:pPr>
            <a:r>
              <a:rPr lang="en-GB" sz="2400" dirty="0"/>
              <a:t>At the web version, if present in catalogue, the plug-in is automatically available.</a:t>
            </a:r>
          </a:p>
          <a:p>
            <a:pPr marL="342900" indent="-342900">
              <a:buFont typeface="Arial" panose="020B0604020202020204" pitchFamily="34" charset="0"/>
              <a:buChar char="•"/>
            </a:pPr>
            <a:r>
              <a:rPr lang="en-GB" sz="2400" dirty="0"/>
              <a:t>At the desktop version:</a:t>
            </a:r>
          </a:p>
          <a:p>
            <a:pPr marL="914400" lvl="1" indent="-457200">
              <a:buFont typeface="+mj-lt"/>
              <a:buAutoNum type="arabicPeriod"/>
            </a:pPr>
            <a:r>
              <a:rPr lang="en-GB" sz="2400" dirty="0"/>
              <a:t>Download the desired plug-in from catalogue (is a xml file);</a:t>
            </a:r>
          </a:p>
          <a:p>
            <a:pPr marL="914400" lvl="1" indent="-457200">
              <a:buFont typeface="+mj-lt"/>
              <a:buAutoNum type="arabicPeriod"/>
            </a:pPr>
            <a:r>
              <a:rPr lang="en-GB" sz="2400" dirty="0"/>
              <a:t>Save it inside the folder “plugin”, under “</a:t>
            </a:r>
            <a:r>
              <a:rPr lang="en-GB" sz="2400" dirty="0" err="1"/>
              <a:t>ActiveManual</a:t>
            </a:r>
            <a:r>
              <a:rPr lang="en-GB" sz="2400" dirty="0"/>
              <a:t>”;</a:t>
            </a:r>
          </a:p>
          <a:p>
            <a:pPr marL="914400" lvl="1" indent="-457200">
              <a:buFont typeface="+mj-lt"/>
              <a:buAutoNum type="arabicPeriod"/>
            </a:pPr>
            <a:r>
              <a:rPr lang="en-GB" sz="2400" dirty="0"/>
              <a:t>If the spreadsheet (</a:t>
            </a:r>
            <a:r>
              <a:rPr lang="en-US" sz="2400" dirty="0"/>
              <a:t>“StartHere.xlsm”) </a:t>
            </a:r>
            <a:r>
              <a:rPr lang="en-GB" sz="2400" dirty="0"/>
              <a:t>was already open, reload the list, pushing the corresponding action button.</a:t>
            </a:r>
            <a:r>
              <a:rPr lang="en-US" sz="2000" dirty="0"/>
              <a:t> </a:t>
            </a:r>
            <a:endParaRPr lang="pt-PT" sz="2000" dirty="0"/>
          </a:p>
        </p:txBody>
      </p:sp>
    </p:spTree>
    <p:extLst>
      <p:ext uri="{BB962C8B-B14F-4D97-AF65-F5344CB8AC3E}">
        <p14:creationId xmlns:p14="http://schemas.microsoft.com/office/powerpoint/2010/main" val="6081239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48</a:t>
            </a:fld>
            <a:endParaRPr lang="pt-PT"/>
          </a:p>
        </p:txBody>
      </p:sp>
      <p:sp>
        <p:nvSpPr>
          <p:cNvPr id="3" name="Retângulo 2"/>
          <p:cNvSpPr/>
          <p:nvPr/>
        </p:nvSpPr>
        <p:spPr>
          <a:xfrm>
            <a:off x="400050" y="1773889"/>
            <a:ext cx="8425898" cy="492122"/>
          </a:xfrm>
          <a:prstGeom prst="rect">
            <a:avLst/>
          </a:prstGeom>
        </p:spPr>
        <p:txBody>
          <a:bodyPr wrap="square">
            <a:spAutoFit/>
          </a:bodyPr>
          <a:lstStyle/>
          <a:p>
            <a:pPr lvl="0">
              <a:lnSpc>
                <a:spcPct val="115000"/>
              </a:lnSpc>
              <a:spcBef>
                <a:spcPts val="2400"/>
              </a:spcBef>
              <a:spcAft>
                <a:spcPts val="0"/>
              </a:spcAft>
            </a:pPr>
            <a:r>
              <a:rPr lang="en-GB" sz="2400" dirty="0"/>
              <a:t>The application have a plug-in manager to guide the user</a:t>
            </a:r>
          </a:p>
        </p:txBody>
      </p:sp>
      <p:sp>
        <p:nvSpPr>
          <p:cNvPr id="10" name="Marcador de Posição do Rodapé 4"/>
          <p:cNvSpPr>
            <a:spLocks noGrp="1"/>
          </p:cNvSpPr>
          <p:nvPr>
            <p:ph type="ftr" sz="quarter" idx="11"/>
          </p:nvPr>
        </p:nvSpPr>
        <p:spPr>
          <a:xfrm>
            <a:off x="3028950" y="6356351"/>
            <a:ext cx="3086100" cy="365125"/>
          </a:xfrm>
        </p:spPr>
        <p:txBody>
          <a:bodyPr/>
          <a:lstStyle/>
          <a:p>
            <a:endParaRPr lang="pt-PT" dirty="0"/>
          </a:p>
        </p:txBody>
      </p:sp>
      <p:sp>
        <p:nvSpPr>
          <p:cNvPr id="9" name="CaixaDeTexto 8">
            <a:extLst>
              <a:ext uri="{FF2B5EF4-FFF2-40B4-BE49-F238E27FC236}">
                <a16:creationId xmlns:a16="http://schemas.microsoft.com/office/drawing/2014/main" id="{99277E82-C72E-4ABD-AEF4-6337FD1793DB}"/>
              </a:ext>
            </a:extLst>
          </p:cNvPr>
          <p:cNvSpPr txBox="1"/>
          <p:nvPr/>
        </p:nvSpPr>
        <p:spPr>
          <a:xfrm>
            <a:off x="287383" y="850559"/>
            <a:ext cx="5203669" cy="923330"/>
          </a:xfrm>
          <a:prstGeom prst="rect">
            <a:avLst/>
          </a:prstGeom>
          <a:noFill/>
        </p:spPr>
        <p:txBody>
          <a:bodyPr wrap="none" rtlCol="0">
            <a:spAutoFit/>
          </a:bodyPr>
          <a:lstStyle/>
          <a:p>
            <a:r>
              <a:rPr lang="en-GB" sz="5400" b="1" dirty="0"/>
              <a:t>Plug-ins </a:t>
            </a:r>
            <a:r>
              <a:rPr lang="en-GB" sz="4000" b="1" dirty="0"/>
              <a:t>(Mechanics)</a:t>
            </a:r>
          </a:p>
        </p:txBody>
      </p:sp>
      <p:pic>
        <p:nvPicPr>
          <p:cNvPr id="11" name="Imagem 10">
            <a:extLst>
              <a:ext uri="{FF2B5EF4-FFF2-40B4-BE49-F238E27FC236}">
                <a16:creationId xmlns:a16="http://schemas.microsoft.com/office/drawing/2014/main" id="{E0821C33-A8B8-48DA-9944-5F47C03FE617}"/>
              </a:ext>
            </a:extLst>
          </p:cNvPr>
          <p:cNvPicPr>
            <a:picLocks noChangeAspect="1"/>
          </p:cNvPicPr>
          <p:nvPr/>
        </p:nvPicPr>
        <p:blipFill>
          <a:blip r:embed="rId2"/>
          <a:stretch>
            <a:fillRect/>
          </a:stretch>
        </p:blipFill>
        <p:spPr>
          <a:xfrm>
            <a:off x="442912" y="2569029"/>
            <a:ext cx="8258175" cy="3152775"/>
          </a:xfrm>
          <a:prstGeom prst="rect">
            <a:avLst/>
          </a:prstGeom>
        </p:spPr>
      </p:pic>
    </p:spTree>
    <p:extLst>
      <p:ext uri="{BB962C8B-B14F-4D97-AF65-F5344CB8AC3E}">
        <p14:creationId xmlns:p14="http://schemas.microsoft.com/office/powerpoint/2010/main" val="9455133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rco 1"/>
          <p:cNvSpPr/>
          <p:nvPr/>
        </p:nvSpPr>
        <p:spPr>
          <a:xfrm>
            <a:off x="2619623" y="2106541"/>
            <a:ext cx="1990311" cy="3944082"/>
          </a:xfrm>
          <a:prstGeom prst="arc">
            <a:avLst>
              <a:gd name="adj1" fmla="val 17179273"/>
              <a:gd name="adj2" fmla="val 3007445"/>
            </a:avLst>
          </a:prstGeom>
          <a:ln w="38100">
            <a:solidFill>
              <a:srgbClr val="C00000"/>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pt-PT"/>
          </a:p>
        </p:txBody>
      </p:sp>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49</a:t>
            </a:fld>
            <a:endParaRPr lang="pt-PT"/>
          </a:p>
        </p:txBody>
      </p:sp>
      <p:sp>
        <p:nvSpPr>
          <p:cNvPr id="3" name="Retângulo 2"/>
          <p:cNvSpPr/>
          <p:nvPr/>
        </p:nvSpPr>
        <p:spPr>
          <a:xfrm>
            <a:off x="287383" y="1568447"/>
            <a:ext cx="8425898" cy="941796"/>
          </a:xfrm>
          <a:prstGeom prst="rect">
            <a:avLst/>
          </a:prstGeom>
        </p:spPr>
        <p:txBody>
          <a:bodyPr wrap="square">
            <a:spAutoFit/>
          </a:bodyPr>
          <a:lstStyle/>
          <a:p>
            <a:pPr lvl="0">
              <a:lnSpc>
                <a:spcPct val="115000"/>
              </a:lnSpc>
              <a:spcBef>
                <a:spcPts val="2400"/>
              </a:spcBef>
              <a:spcAft>
                <a:spcPts val="0"/>
              </a:spcAft>
            </a:pPr>
            <a:r>
              <a:rPr lang="en-GB" sz="2400" dirty="0"/>
              <a:t>The plug-ins depend on the core IT Audit Handbook and preserve the global mechanics.</a:t>
            </a:r>
          </a:p>
        </p:txBody>
      </p:sp>
      <p:sp>
        <p:nvSpPr>
          <p:cNvPr id="10" name="Marcador de Posição do Rodapé 4"/>
          <p:cNvSpPr>
            <a:spLocks noGrp="1"/>
          </p:cNvSpPr>
          <p:nvPr>
            <p:ph type="ftr" sz="quarter" idx="11"/>
          </p:nvPr>
        </p:nvSpPr>
        <p:spPr>
          <a:xfrm>
            <a:off x="3028950" y="6356351"/>
            <a:ext cx="3086100" cy="365125"/>
          </a:xfrm>
        </p:spPr>
        <p:txBody>
          <a:bodyPr/>
          <a:lstStyle/>
          <a:p>
            <a:endParaRPr lang="pt-PT" dirty="0"/>
          </a:p>
        </p:txBody>
      </p:sp>
      <p:grpSp>
        <p:nvGrpSpPr>
          <p:cNvPr id="7" name="Grupo 6"/>
          <p:cNvGrpSpPr/>
          <p:nvPr/>
        </p:nvGrpSpPr>
        <p:grpSpPr>
          <a:xfrm>
            <a:off x="400050" y="2238352"/>
            <a:ext cx="6348620" cy="3812271"/>
            <a:chOff x="400050" y="2238352"/>
            <a:chExt cx="6348620" cy="3812271"/>
          </a:xfrm>
        </p:grpSpPr>
        <p:graphicFrame>
          <p:nvGraphicFramePr>
            <p:cNvPr id="9" name="Diagrama 8"/>
            <p:cNvGraphicFramePr/>
            <p:nvPr>
              <p:extLst/>
            </p:nvPr>
          </p:nvGraphicFramePr>
          <p:xfrm>
            <a:off x="400050" y="2537214"/>
            <a:ext cx="3816424" cy="2520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Rectângulo arredondado 16"/>
            <p:cNvSpPr/>
            <p:nvPr/>
          </p:nvSpPr>
          <p:spPr>
            <a:xfrm>
              <a:off x="1298446" y="5330543"/>
              <a:ext cx="1296144" cy="72008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defTabSz="533400">
                <a:lnSpc>
                  <a:spcPct val="90000"/>
                </a:lnSpc>
                <a:spcBef>
                  <a:spcPct val="0"/>
                </a:spcBef>
                <a:spcAft>
                  <a:spcPct val="35000"/>
                </a:spcAft>
              </a:pPr>
              <a:r>
                <a:rPr lang="en-US" b="1" dirty="0">
                  <a:solidFill>
                    <a:schemeClr val="bg1">
                      <a:lumMod val="95000"/>
                    </a:schemeClr>
                  </a:solidFill>
                </a:rPr>
                <a:t>Assertions</a:t>
              </a:r>
            </a:p>
          </p:txBody>
        </p:sp>
        <p:sp>
          <p:nvSpPr>
            <p:cNvPr id="13" name="Rectângulo arredondado 17"/>
            <p:cNvSpPr/>
            <p:nvPr/>
          </p:nvSpPr>
          <p:spPr>
            <a:xfrm>
              <a:off x="2920330" y="5330543"/>
              <a:ext cx="1296144" cy="72008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lvl="0" defTabSz="533400">
                <a:lnSpc>
                  <a:spcPct val="90000"/>
                </a:lnSpc>
                <a:spcBef>
                  <a:spcPct val="0"/>
                </a:spcBef>
                <a:spcAft>
                  <a:spcPct val="35000"/>
                </a:spcAft>
              </a:pPr>
              <a:r>
                <a:rPr lang="en-US" b="1" dirty="0">
                  <a:solidFill>
                    <a:schemeClr val="bg1">
                      <a:lumMod val="95000"/>
                    </a:schemeClr>
                  </a:solidFill>
                </a:rPr>
                <a:t>Audit test</a:t>
              </a:r>
              <a:r>
                <a:rPr lang="pl-PL" b="1" dirty="0">
                  <a:solidFill>
                    <a:schemeClr val="bg1">
                      <a:lumMod val="95000"/>
                    </a:schemeClr>
                  </a:solidFill>
                </a:rPr>
                <a:t>s</a:t>
              </a:r>
              <a:r>
                <a:rPr lang="en-US" b="1" dirty="0">
                  <a:solidFill>
                    <a:schemeClr val="bg1">
                      <a:lumMod val="95000"/>
                    </a:schemeClr>
                  </a:solidFill>
                </a:rPr>
                <a:t> plan</a:t>
              </a:r>
            </a:p>
          </p:txBody>
        </p:sp>
        <p:grpSp>
          <p:nvGrpSpPr>
            <p:cNvPr id="14" name="Grupo 13"/>
            <p:cNvGrpSpPr/>
            <p:nvPr/>
          </p:nvGrpSpPr>
          <p:grpSpPr>
            <a:xfrm>
              <a:off x="1840210" y="4985486"/>
              <a:ext cx="294872" cy="294872"/>
              <a:chOff x="3302106" y="1878868"/>
              <a:chExt cx="294872" cy="294872"/>
            </a:xfrm>
          </p:grpSpPr>
          <p:sp>
            <p:nvSpPr>
              <p:cNvPr id="15" name="Seta para baixo 14"/>
              <p:cNvSpPr/>
              <p:nvPr/>
            </p:nvSpPr>
            <p:spPr>
              <a:xfrm>
                <a:off x="3302106" y="1878868"/>
                <a:ext cx="294872" cy="294872"/>
              </a:xfrm>
              <a:prstGeom prst="downArrow">
                <a:avLst>
                  <a:gd name="adj1" fmla="val 55000"/>
                  <a:gd name="adj2" fmla="val 45000"/>
                </a:avLst>
              </a:prstGeom>
            </p:spPr>
            <p:style>
              <a:lnRef idx="1">
                <a:schemeClr val="accent4"/>
              </a:lnRef>
              <a:fillRef idx="2">
                <a:schemeClr val="accent4"/>
              </a:fillRef>
              <a:effectRef idx="1">
                <a:schemeClr val="accent4"/>
              </a:effectRef>
              <a:fontRef idx="minor">
                <a:schemeClr val="dk1"/>
              </a:fontRef>
            </p:style>
          </p:sp>
          <p:sp>
            <p:nvSpPr>
              <p:cNvPr id="16" name="Seta para baixo 4"/>
              <p:cNvSpPr/>
              <p:nvPr/>
            </p:nvSpPr>
            <p:spPr>
              <a:xfrm>
                <a:off x="3368452" y="1878868"/>
                <a:ext cx="162180" cy="221891"/>
              </a:xfrm>
              <a:prstGeom prst="rect">
                <a:avLst/>
              </a:prstGeom>
            </p:spPr>
            <p:style>
              <a:lnRef idx="1">
                <a:schemeClr val="accent4"/>
              </a:lnRef>
              <a:fillRef idx="2">
                <a:schemeClr val="accent4"/>
              </a:fillRef>
              <a:effectRef idx="1">
                <a:schemeClr val="accent4"/>
              </a:effectRef>
              <a:fontRef idx="minor">
                <a:schemeClr val="dk1"/>
              </a:fontRef>
            </p:style>
            <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endParaRPr lang="en-US" sz="1300" kern="1200" noProof="0"/>
              </a:p>
            </p:txBody>
          </p:sp>
        </p:grpSp>
        <p:grpSp>
          <p:nvGrpSpPr>
            <p:cNvPr id="17" name="Grupo 16"/>
            <p:cNvGrpSpPr/>
            <p:nvPr/>
          </p:nvGrpSpPr>
          <p:grpSpPr>
            <a:xfrm>
              <a:off x="3424386" y="4985486"/>
              <a:ext cx="294872" cy="294872"/>
              <a:chOff x="3302106" y="1878868"/>
              <a:chExt cx="294872" cy="294872"/>
            </a:xfrm>
          </p:grpSpPr>
          <p:sp>
            <p:nvSpPr>
              <p:cNvPr id="18" name="Seta para baixo 17"/>
              <p:cNvSpPr/>
              <p:nvPr/>
            </p:nvSpPr>
            <p:spPr>
              <a:xfrm>
                <a:off x="3302106" y="1878868"/>
                <a:ext cx="294872" cy="294872"/>
              </a:xfrm>
              <a:prstGeom prst="downArrow">
                <a:avLst>
                  <a:gd name="adj1" fmla="val 55000"/>
                  <a:gd name="adj2" fmla="val 45000"/>
                </a:avLst>
              </a:prstGeom>
            </p:spPr>
            <p:style>
              <a:lnRef idx="1">
                <a:schemeClr val="accent4"/>
              </a:lnRef>
              <a:fillRef idx="2">
                <a:schemeClr val="accent4"/>
              </a:fillRef>
              <a:effectRef idx="1">
                <a:schemeClr val="accent4"/>
              </a:effectRef>
              <a:fontRef idx="minor">
                <a:schemeClr val="dk1"/>
              </a:fontRef>
            </p:style>
          </p:sp>
          <p:sp>
            <p:nvSpPr>
              <p:cNvPr id="19" name="Seta para baixo 4"/>
              <p:cNvSpPr/>
              <p:nvPr/>
            </p:nvSpPr>
            <p:spPr>
              <a:xfrm>
                <a:off x="3368452" y="1878868"/>
                <a:ext cx="162180" cy="221891"/>
              </a:xfrm>
              <a:prstGeom prst="rect">
                <a:avLst/>
              </a:prstGeom>
            </p:spPr>
            <p:style>
              <a:lnRef idx="1">
                <a:schemeClr val="accent4"/>
              </a:lnRef>
              <a:fillRef idx="2">
                <a:schemeClr val="accent4"/>
              </a:fillRef>
              <a:effectRef idx="1">
                <a:schemeClr val="accent4"/>
              </a:effectRef>
              <a:fontRef idx="minor">
                <a:schemeClr val="dk1"/>
              </a:fontRef>
            </p:style>
            <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endParaRPr lang="en-US" sz="1300" kern="1200" noProof="0"/>
              </a:p>
            </p:txBody>
          </p:sp>
        </p:grpSp>
        <p:sp>
          <p:nvSpPr>
            <p:cNvPr id="28" name="CaixaDeTexto 27"/>
            <p:cNvSpPr txBox="1"/>
            <p:nvPr/>
          </p:nvSpPr>
          <p:spPr>
            <a:xfrm>
              <a:off x="4572000" y="4611802"/>
              <a:ext cx="2176670" cy="338554"/>
            </a:xfrm>
            <a:prstGeom prst="rect">
              <a:avLst/>
            </a:prstGeom>
            <a:noFill/>
          </p:spPr>
          <p:txBody>
            <a:bodyPr wrap="square" rtlCol="0">
              <a:spAutoFit/>
            </a:bodyPr>
            <a:lstStyle/>
            <a:p>
              <a:r>
                <a:rPr lang="en-US" sz="1600" dirty="0"/>
                <a:t>Related </a:t>
              </a:r>
              <a:r>
                <a:rPr lang="en-US" sz="1600" b="1" dirty="0"/>
                <a:t>Audit Matrices</a:t>
              </a:r>
              <a:endParaRPr lang="en-US" sz="1600" dirty="0"/>
            </a:p>
          </p:txBody>
        </p:sp>
        <p:grpSp>
          <p:nvGrpSpPr>
            <p:cNvPr id="29" name="Grupo 22"/>
            <p:cNvGrpSpPr/>
            <p:nvPr/>
          </p:nvGrpSpPr>
          <p:grpSpPr>
            <a:xfrm rot="16200000">
              <a:off x="4186844" y="4608635"/>
              <a:ext cx="294872" cy="301208"/>
              <a:chOff x="2643773" y="331416"/>
              <a:chExt cx="294872" cy="294872"/>
            </a:xfrm>
          </p:grpSpPr>
          <p:sp>
            <p:nvSpPr>
              <p:cNvPr id="30" name="Seta para baixo 23"/>
              <p:cNvSpPr/>
              <p:nvPr/>
            </p:nvSpPr>
            <p:spPr>
              <a:xfrm>
                <a:off x="2643773" y="331416"/>
                <a:ext cx="294872" cy="294872"/>
              </a:xfrm>
              <a:prstGeom prst="downArrow">
                <a:avLst>
                  <a:gd name="adj1" fmla="val 55000"/>
                  <a:gd name="adj2" fmla="val 45000"/>
                </a:avLst>
              </a:prstGeom>
            </p:spPr>
            <p:style>
              <a:lnRef idx="1">
                <a:schemeClr val="accent4"/>
              </a:lnRef>
              <a:fillRef idx="2">
                <a:schemeClr val="accent4"/>
              </a:fillRef>
              <a:effectRef idx="1">
                <a:schemeClr val="accent4"/>
              </a:effectRef>
              <a:fontRef idx="minor">
                <a:schemeClr val="dk1"/>
              </a:fontRef>
            </p:style>
          </p:sp>
          <p:sp>
            <p:nvSpPr>
              <p:cNvPr id="31" name="Seta para baixo 4"/>
              <p:cNvSpPr/>
              <p:nvPr/>
            </p:nvSpPr>
            <p:spPr>
              <a:xfrm>
                <a:off x="2710119" y="331416"/>
                <a:ext cx="162180" cy="221891"/>
              </a:xfrm>
              <a:prstGeom prst="rect">
                <a:avLst/>
              </a:prstGeom>
            </p:spPr>
            <p:style>
              <a:lnRef idx="1">
                <a:schemeClr val="accent4"/>
              </a:lnRef>
              <a:fillRef idx="2">
                <a:schemeClr val="accent4"/>
              </a:fillRef>
              <a:effectRef idx="1">
                <a:schemeClr val="accent4"/>
              </a:effectRef>
              <a:fontRef idx="minor">
                <a:schemeClr val="dk1"/>
              </a:fontRef>
            </p:style>
            <p:txBody>
              <a:bodyPr spcFirstLastPara="0" vert="horz" wrap="square" lIns="16510" tIns="16510" rIns="16510" bIns="16510" numCol="1" spcCol="1270" anchor="ctr" anchorCtr="0">
                <a:noAutofit/>
              </a:bodyPr>
              <a:lstStyle/>
              <a:p>
                <a:pPr lvl="0" algn="ctr" defTabSz="577850">
                  <a:lnSpc>
                    <a:spcPct val="90000"/>
                  </a:lnSpc>
                  <a:spcBef>
                    <a:spcPct val="0"/>
                  </a:spcBef>
                  <a:spcAft>
                    <a:spcPct val="35000"/>
                  </a:spcAft>
                </a:pPr>
                <a:endParaRPr lang="en-US" sz="1300" kern="1200" noProof="0"/>
              </a:p>
            </p:txBody>
          </p:sp>
        </p:grpSp>
        <p:sp>
          <p:nvSpPr>
            <p:cNvPr id="5" name="Oval 4"/>
            <p:cNvSpPr/>
            <p:nvPr/>
          </p:nvSpPr>
          <p:spPr>
            <a:xfrm>
              <a:off x="4379677" y="2238352"/>
              <a:ext cx="1823462" cy="472780"/>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pt-PT" sz="1400" dirty="0"/>
                <a:t>E-</a:t>
              </a:r>
              <a:r>
                <a:rPr lang="pt-PT" sz="1400" dirty="0" err="1"/>
                <a:t>Government</a:t>
              </a:r>
              <a:endParaRPr lang="pt-PT" sz="1400" dirty="0"/>
            </a:p>
          </p:txBody>
        </p:sp>
        <p:sp>
          <p:nvSpPr>
            <p:cNvPr id="35" name="Oval 34"/>
            <p:cNvSpPr/>
            <p:nvPr/>
          </p:nvSpPr>
          <p:spPr>
            <a:xfrm>
              <a:off x="4634967" y="2808675"/>
              <a:ext cx="1823462" cy="472780"/>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pt-PT" sz="1400" dirty="0"/>
                <a:t>Land </a:t>
              </a:r>
              <a:r>
                <a:rPr lang="pt-PT" sz="1400" dirty="0" err="1"/>
                <a:t>Registry</a:t>
              </a:r>
              <a:endParaRPr lang="pt-PT" sz="1400" dirty="0"/>
            </a:p>
          </p:txBody>
        </p:sp>
        <p:sp>
          <p:nvSpPr>
            <p:cNvPr id="36" name="Oval 35"/>
            <p:cNvSpPr/>
            <p:nvPr/>
          </p:nvSpPr>
          <p:spPr>
            <a:xfrm>
              <a:off x="4783688" y="3389061"/>
              <a:ext cx="1823462" cy="472780"/>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pt-PT" sz="1400" dirty="0"/>
                <a:t>Open Data</a:t>
              </a:r>
            </a:p>
          </p:txBody>
        </p:sp>
        <p:sp>
          <p:nvSpPr>
            <p:cNvPr id="37" name="Oval 36"/>
            <p:cNvSpPr/>
            <p:nvPr/>
          </p:nvSpPr>
          <p:spPr>
            <a:xfrm>
              <a:off x="4716838" y="3995452"/>
              <a:ext cx="1823462" cy="472780"/>
            </a:xfrm>
            <a:prstGeom prst="ellips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pt-PT" sz="1400" dirty="0"/>
                <a:t>…</a:t>
              </a:r>
            </a:p>
          </p:txBody>
        </p:sp>
      </p:grpSp>
      <p:sp>
        <p:nvSpPr>
          <p:cNvPr id="26" name="CaixaDeTexto 25">
            <a:extLst>
              <a:ext uri="{FF2B5EF4-FFF2-40B4-BE49-F238E27FC236}">
                <a16:creationId xmlns:a16="http://schemas.microsoft.com/office/drawing/2014/main" id="{293DE2F4-0941-47F2-9C03-E20F2C525A22}"/>
              </a:ext>
            </a:extLst>
          </p:cNvPr>
          <p:cNvSpPr txBox="1"/>
          <p:nvPr/>
        </p:nvSpPr>
        <p:spPr>
          <a:xfrm>
            <a:off x="287383" y="850559"/>
            <a:ext cx="5203669" cy="923330"/>
          </a:xfrm>
          <a:prstGeom prst="rect">
            <a:avLst/>
          </a:prstGeom>
          <a:noFill/>
        </p:spPr>
        <p:txBody>
          <a:bodyPr wrap="none" rtlCol="0">
            <a:spAutoFit/>
          </a:bodyPr>
          <a:lstStyle/>
          <a:p>
            <a:r>
              <a:rPr lang="en-GB" sz="5400" b="1" dirty="0"/>
              <a:t>Plug-ins </a:t>
            </a:r>
            <a:r>
              <a:rPr lang="en-GB" sz="4000" b="1" dirty="0"/>
              <a:t>(Mechanics)</a:t>
            </a:r>
          </a:p>
        </p:txBody>
      </p:sp>
    </p:spTree>
    <p:extLst>
      <p:ext uri="{BB962C8B-B14F-4D97-AF65-F5344CB8AC3E}">
        <p14:creationId xmlns:p14="http://schemas.microsoft.com/office/powerpoint/2010/main" val="282715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5" name="Marcador de Posição do Rodapé 4"/>
          <p:cNvSpPr>
            <a:spLocks noGrp="1"/>
          </p:cNvSpPr>
          <p:nvPr>
            <p:ph type="ftr" sz="quarter" idx="11"/>
          </p:nvPr>
        </p:nvSpPr>
        <p:spPr/>
        <p:txBody>
          <a:bodyPr/>
          <a:lstStyle/>
          <a:p>
            <a:endParaRPr lang="pt-PT" dirty="0"/>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5</a:t>
            </a:fld>
            <a:endParaRPr lang="pt-PT"/>
          </a:p>
        </p:txBody>
      </p:sp>
      <p:sp>
        <p:nvSpPr>
          <p:cNvPr id="7" name="Retângulo 6"/>
          <p:cNvSpPr/>
          <p:nvPr/>
        </p:nvSpPr>
        <p:spPr>
          <a:xfrm>
            <a:off x="287383" y="1863778"/>
            <a:ext cx="8569234" cy="1578894"/>
          </a:xfrm>
          <a:prstGeom prst="rect">
            <a:avLst/>
          </a:prstGeom>
        </p:spPr>
        <p:txBody>
          <a:bodyPr wrap="square">
            <a:spAutoFit/>
          </a:bodyPr>
          <a:lstStyle/>
          <a:p>
            <a:pPr>
              <a:lnSpc>
                <a:spcPct val="115000"/>
              </a:lnSpc>
              <a:spcAft>
                <a:spcPts val="1000"/>
              </a:spcAft>
            </a:pPr>
            <a:r>
              <a:rPr lang="pl-PL" sz="2800" dirty="0"/>
              <a:t>The </a:t>
            </a:r>
            <a:r>
              <a:rPr lang="en-GB" sz="2800" b="1" i="1" dirty="0"/>
              <a:t>Active</a:t>
            </a:r>
            <a:r>
              <a:rPr lang="pl-PL" sz="2800" b="1" i="1" dirty="0"/>
              <a:t> </a:t>
            </a:r>
            <a:r>
              <a:rPr lang="en-GB" sz="2800" b="1" i="1" dirty="0"/>
              <a:t>IT</a:t>
            </a:r>
            <a:r>
              <a:rPr lang="pl-PL" sz="2800" b="1" i="1" dirty="0"/>
              <a:t> </a:t>
            </a:r>
            <a:r>
              <a:rPr lang="en-GB" sz="2800" b="1" i="1" dirty="0"/>
              <a:t>Audit</a:t>
            </a:r>
            <a:r>
              <a:rPr lang="pl-PL" sz="2800" b="1" i="1" dirty="0"/>
              <a:t> </a:t>
            </a:r>
            <a:r>
              <a:rPr lang="en-GB" sz="2800" b="1" i="1" dirty="0"/>
              <a:t>Manual </a:t>
            </a:r>
            <a:r>
              <a:rPr lang="pl-PL" sz="2800" dirty="0"/>
              <a:t> </a:t>
            </a:r>
            <a:r>
              <a:rPr lang="pl-PL" sz="2800" dirty="0" err="1"/>
              <a:t>tool</a:t>
            </a:r>
            <a:r>
              <a:rPr lang="pl-PL" sz="2800" dirty="0"/>
              <a:t> </a:t>
            </a:r>
            <a:r>
              <a:rPr lang="pl-PL" sz="2800" dirty="0" err="1"/>
              <a:t>is</a:t>
            </a:r>
            <a:r>
              <a:rPr lang="pl-PL" sz="2800" dirty="0"/>
              <a:t> </a:t>
            </a:r>
            <a:r>
              <a:rPr lang="pl-PL" sz="2800" dirty="0" err="1"/>
              <a:t>based</a:t>
            </a:r>
            <a:r>
              <a:rPr lang="pl-PL" sz="2800" dirty="0"/>
              <a:t> on </a:t>
            </a:r>
            <a:r>
              <a:rPr lang="en-GB" sz="2800" dirty="0"/>
              <a:t>the </a:t>
            </a:r>
            <a:r>
              <a:rPr lang="en-GB" sz="2800" i="1" dirty="0"/>
              <a:t>IT Audit Handbook</a:t>
            </a:r>
            <a:r>
              <a:rPr lang="en-GB" sz="2800" dirty="0"/>
              <a:t> </a:t>
            </a:r>
            <a:r>
              <a:rPr lang="pl-PL" sz="2800" dirty="0"/>
              <a:t>and </a:t>
            </a:r>
            <a:r>
              <a:rPr lang="en-GB" sz="2800" dirty="0"/>
              <a:t>have the essential objective of helping the auditor to plan and conduct IT </a:t>
            </a:r>
            <a:r>
              <a:rPr lang="pl-PL" sz="2800" dirty="0"/>
              <a:t>a</a:t>
            </a:r>
            <a:r>
              <a:rPr lang="en-GB" sz="2800" dirty="0" err="1"/>
              <a:t>udit</a:t>
            </a:r>
            <a:r>
              <a:rPr lang="pl-PL" sz="2800" dirty="0"/>
              <a:t>s</a:t>
            </a:r>
            <a:endParaRPr lang="en-GB" sz="3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8" name="CaixaDeTexto 7"/>
          <p:cNvSpPr txBox="1"/>
          <p:nvPr/>
        </p:nvSpPr>
        <p:spPr>
          <a:xfrm>
            <a:off x="287383" y="850559"/>
            <a:ext cx="2917786" cy="923330"/>
          </a:xfrm>
          <a:prstGeom prst="rect">
            <a:avLst/>
          </a:prstGeom>
          <a:noFill/>
        </p:spPr>
        <p:txBody>
          <a:bodyPr wrap="none" rtlCol="0">
            <a:spAutoFit/>
          </a:bodyPr>
          <a:lstStyle/>
          <a:p>
            <a:r>
              <a:rPr lang="en-GB" sz="5400" b="1" dirty="0"/>
              <a:t>Objective</a:t>
            </a:r>
          </a:p>
        </p:txBody>
      </p:sp>
      <p:sp>
        <p:nvSpPr>
          <p:cNvPr id="2" name="Retângulo 1"/>
          <p:cNvSpPr/>
          <p:nvPr/>
        </p:nvSpPr>
        <p:spPr>
          <a:xfrm>
            <a:off x="287383" y="3546994"/>
            <a:ext cx="6506935" cy="2459135"/>
          </a:xfrm>
          <a:prstGeom prst="rect">
            <a:avLst/>
          </a:prstGeom>
        </p:spPr>
        <p:txBody>
          <a:bodyPr wrap="square">
            <a:spAutoFit/>
          </a:bodyPr>
          <a:lstStyle/>
          <a:p>
            <a:pPr>
              <a:lnSpc>
                <a:spcPct val="115000"/>
              </a:lnSpc>
              <a:spcAft>
                <a:spcPts val="1000"/>
              </a:spcAft>
            </a:pPr>
            <a:r>
              <a:rPr lang="en-US" sz="2800" dirty="0">
                <a:latin typeface="Calibri" panose="020F0502020204030204" pitchFamily="34" charset="0"/>
                <a:ea typeface="Times New Roman" panose="02020603050405020304" pitchFamily="18" charset="0"/>
                <a:cs typeface="Times New Roman" panose="02020603050405020304" pitchFamily="18" charset="0"/>
              </a:rPr>
              <a:t>It provide</a:t>
            </a:r>
            <a:r>
              <a:rPr lang="pl-PL" sz="2800" dirty="0">
                <a:latin typeface="Calibri" panose="020F0502020204030204" pitchFamily="34" charset="0"/>
                <a:ea typeface="Times New Roman" panose="02020603050405020304" pitchFamily="18" charset="0"/>
                <a:cs typeface="Times New Roman" panose="02020603050405020304" pitchFamily="18" charset="0"/>
              </a:rPr>
              <a:t>s</a:t>
            </a:r>
            <a:r>
              <a:rPr lang="en-US" sz="2800" dirty="0">
                <a:latin typeface="Calibri" panose="020F0502020204030204" pitchFamily="34" charset="0"/>
                <a:ea typeface="Times New Roman" panose="02020603050405020304" pitchFamily="18" charset="0"/>
                <a:cs typeface="Times New Roman" panose="02020603050405020304" pitchFamily="18" charset="0"/>
              </a:rPr>
              <a:t> the users with:</a:t>
            </a:r>
          </a:p>
          <a:p>
            <a:pPr marL="342900" indent="-342900">
              <a:lnSpc>
                <a:spcPct val="115000"/>
              </a:lnSpc>
              <a:spcAft>
                <a:spcPts val="1000"/>
              </a:spcAft>
              <a:buFont typeface="Arial" panose="020B0604020202020204" pitchFamily="34" charset="0"/>
              <a:buChar char="•"/>
            </a:pPr>
            <a:r>
              <a:rPr lang="en-US" sz="2800" dirty="0">
                <a:latin typeface="Calibri" panose="020F0502020204030204" pitchFamily="34" charset="0"/>
                <a:ea typeface="Times New Roman" panose="02020603050405020304" pitchFamily="18" charset="0"/>
                <a:cs typeface="Times New Roman" panose="02020603050405020304" pitchFamily="18" charset="0"/>
              </a:rPr>
              <a:t>practical guidance</a:t>
            </a:r>
          </a:p>
          <a:p>
            <a:pPr marL="342900" indent="-342900">
              <a:lnSpc>
                <a:spcPct val="115000"/>
              </a:lnSpc>
              <a:spcAft>
                <a:spcPts val="1000"/>
              </a:spcAft>
              <a:buFont typeface="Arial" panose="020B0604020202020204" pitchFamily="34" charset="0"/>
              <a:buChar char="•"/>
            </a:pPr>
            <a:r>
              <a:rPr lang="en-US" sz="2800" dirty="0">
                <a:latin typeface="Calibri" panose="020F0502020204030204" pitchFamily="34" charset="0"/>
                <a:ea typeface="Times New Roman" panose="02020603050405020304" pitchFamily="18" charset="0"/>
                <a:cs typeface="Times New Roman" panose="02020603050405020304" pitchFamily="18" charset="0"/>
              </a:rPr>
              <a:t>essential technical information, and </a:t>
            </a:r>
          </a:p>
          <a:p>
            <a:pPr marL="342900" indent="-342900">
              <a:lnSpc>
                <a:spcPct val="115000"/>
              </a:lnSpc>
              <a:spcAft>
                <a:spcPts val="1000"/>
              </a:spcAft>
              <a:buFont typeface="Arial" panose="020B0604020202020204" pitchFamily="34" charset="0"/>
              <a:buChar char="•"/>
            </a:pPr>
            <a:r>
              <a:rPr lang="en-US" sz="2800" dirty="0">
                <a:latin typeface="Calibri" panose="020F0502020204030204" pitchFamily="34" charset="0"/>
                <a:ea typeface="Times New Roman" panose="02020603050405020304" pitchFamily="18" charset="0"/>
                <a:cs typeface="Times New Roman" panose="02020603050405020304" pitchFamily="18" charset="0"/>
              </a:rPr>
              <a:t>key audit questions</a:t>
            </a:r>
            <a:endParaRPr lang="pt-PT" sz="2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912327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50</a:t>
            </a:fld>
            <a:endParaRPr lang="pt-PT"/>
          </a:p>
        </p:txBody>
      </p:sp>
      <p:sp>
        <p:nvSpPr>
          <p:cNvPr id="3" name="Retângulo 2"/>
          <p:cNvSpPr/>
          <p:nvPr/>
        </p:nvSpPr>
        <p:spPr>
          <a:xfrm>
            <a:off x="287383" y="1813377"/>
            <a:ext cx="8425898" cy="941796"/>
          </a:xfrm>
          <a:prstGeom prst="rect">
            <a:avLst/>
          </a:prstGeom>
        </p:spPr>
        <p:txBody>
          <a:bodyPr wrap="square">
            <a:spAutoFit/>
          </a:bodyPr>
          <a:lstStyle/>
          <a:p>
            <a:pPr lvl="0">
              <a:lnSpc>
                <a:spcPct val="115000"/>
              </a:lnSpc>
              <a:spcBef>
                <a:spcPts val="2400"/>
              </a:spcBef>
              <a:spcAft>
                <a:spcPts val="0"/>
              </a:spcAft>
            </a:pPr>
            <a:r>
              <a:rPr lang="en-GB" sz="2400" dirty="0"/>
              <a:t>The plug-ins depend on the core IT Audit Handbook and preserve the global mechanics.</a:t>
            </a:r>
          </a:p>
        </p:txBody>
      </p:sp>
      <p:sp>
        <p:nvSpPr>
          <p:cNvPr id="10" name="Marcador de Posição do Rodapé 4"/>
          <p:cNvSpPr>
            <a:spLocks noGrp="1"/>
          </p:cNvSpPr>
          <p:nvPr>
            <p:ph type="ftr" sz="quarter" idx="11"/>
          </p:nvPr>
        </p:nvSpPr>
        <p:spPr>
          <a:xfrm>
            <a:off x="3028950" y="6356351"/>
            <a:ext cx="3086100" cy="365125"/>
          </a:xfrm>
        </p:spPr>
        <p:txBody>
          <a:bodyPr/>
          <a:lstStyle/>
          <a:p>
            <a:endParaRPr lang="pt-PT" dirty="0"/>
          </a:p>
        </p:txBody>
      </p:sp>
      <p:pic>
        <p:nvPicPr>
          <p:cNvPr id="2" name="Imagem 1"/>
          <p:cNvPicPr>
            <a:picLocks noChangeAspect="1"/>
          </p:cNvPicPr>
          <p:nvPr/>
        </p:nvPicPr>
        <p:blipFill>
          <a:blip r:embed="rId2"/>
          <a:stretch>
            <a:fillRect/>
          </a:stretch>
        </p:blipFill>
        <p:spPr>
          <a:xfrm>
            <a:off x="385357" y="2836818"/>
            <a:ext cx="3810000" cy="1057275"/>
          </a:xfrm>
          <a:prstGeom prst="rect">
            <a:avLst/>
          </a:prstGeom>
          <a:effectLst>
            <a:outerShdw blurRad="50800" dist="38100" dir="2700000" algn="tl" rotWithShape="0">
              <a:prstClr val="black">
                <a:alpha val="40000"/>
              </a:prstClr>
            </a:outerShdw>
          </a:effectLst>
        </p:spPr>
      </p:pic>
      <p:pic>
        <p:nvPicPr>
          <p:cNvPr id="5" name="Imagem 4"/>
          <p:cNvPicPr>
            <a:picLocks noChangeAspect="1"/>
          </p:cNvPicPr>
          <p:nvPr/>
        </p:nvPicPr>
        <p:blipFill>
          <a:blip r:embed="rId3"/>
          <a:stretch>
            <a:fillRect/>
          </a:stretch>
        </p:blipFill>
        <p:spPr>
          <a:xfrm>
            <a:off x="3995057" y="3293442"/>
            <a:ext cx="4552950" cy="2543175"/>
          </a:xfrm>
          <a:prstGeom prst="rect">
            <a:avLst/>
          </a:prstGeom>
          <a:effectLst>
            <a:outerShdw blurRad="50800" dist="38100" dir="2700000" algn="tl" rotWithShape="0">
              <a:prstClr val="black">
                <a:alpha val="40000"/>
              </a:prstClr>
            </a:outerShdw>
          </a:effectLst>
        </p:spPr>
      </p:pic>
      <p:sp>
        <p:nvSpPr>
          <p:cNvPr id="9" name="Retângulo 8"/>
          <p:cNvSpPr/>
          <p:nvPr/>
        </p:nvSpPr>
        <p:spPr>
          <a:xfrm flipV="1">
            <a:off x="3869871" y="5355773"/>
            <a:ext cx="4843409" cy="204562"/>
          </a:xfrm>
          <a:prstGeom prst="rect">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eta em ângulo reto para cima 10"/>
          <p:cNvSpPr/>
          <p:nvPr/>
        </p:nvSpPr>
        <p:spPr>
          <a:xfrm rot="5400000">
            <a:off x="2369856" y="4398345"/>
            <a:ext cx="1576160" cy="943771"/>
          </a:xfrm>
          <a:prstGeom prst="bentUpArrow">
            <a:avLst>
              <a:gd name="adj1" fmla="val 14955"/>
              <a:gd name="adj2" fmla="val 21540"/>
              <a:gd name="adj3" fmla="val 25000"/>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CaixaDeTexto 11">
            <a:extLst>
              <a:ext uri="{FF2B5EF4-FFF2-40B4-BE49-F238E27FC236}">
                <a16:creationId xmlns:a16="http://schemas.microsoft.com/office/drawing/2014/main" id="{A3B5D48A-E7DC-47CC-88A7-1A343CFDDD44}"/>
              </a:ext>
            </a:extLst>
          </p:cNvPr>
          <p:cNvSpPr txBox="1"/>
          <p:nvPr/>
        </p:nvSpPr>
        <p:spPr>
          <a:xfrm>
            <a:off x="287383" y="850559"/>
            <a:ext cx="5203669" cy="923330"/>
          </a:xfrm>
          <a:prstGeom prst="rect">
            <a:avLst/>
          </a:prstGeom>
          <a:noFill/>
        </p:spPr>
        <p:txBody>
          <a:bodyPr wrap="none" rtlCol="0">
            <a:spAutoFit/>
          </a:bodyPr>
          <a:lstStyle/>
          <a:p>
            <a:r>
              <a:rPr lang="en-GB" sz="5400" b="1" dirty="0"/>
              <a:t>Plug-ins </a:t>
            </a:r>
            <a:r>
              <a:rPr lang="en-GB" sz="4000" b="1" dirty="0"/>
              <a:t>(Mechanics)</a:t>
            </a:r>
          </a:p>
        </p:txBody>
      </p:sp>
    </p:spTree>
    <p:extLst>
      <p:ext uri="{BB962C8B-B14F-4D97-AF65-F5344CB8AC3E}">
        <p14:creationId xmlns:p14="http://schemas.microsoft.com/office/powerpoint/2010/main" val="35640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51</a:t>
            </a:fld>
            <a:endParaRPr lang="pt-PT"/>
          </a:p>
        </p:txBody>
      </p:sp>
      <p:sp>
        <p:nvSpPr>
          <p:cNvPr id="3" name="Retângulo 2"/>
          <p:cNvSpPr/>
          <p:nvPr/>
        </p:nvSpPr>
        <p:spPr>
          <a:xfrm>
            <a:off x="287383" y="2266331"/>
            <a:ext cx="8856617" cy="3970318"/>
          </a:xfrm>
          <a:prstGeom prst="rect">
            <a:avLst/>
          </a:prstGeom>
        </p:spPr>
        <p:txBody>
          <a:bodyPr wrap="square">
            <a:spAutoFit/>
          </a:bodyPr>
          <a:lstStyle/>
          <a:p>
            <a:r>
              <a:rPr lang="en-GB" sz="2000" b="1" cap="small" dirty="0"/>
              <a:t>Evidence, findings and conclusions</a:t>
            </a:r>
            <a:endParaRPr lang="pt-PT" sz="2000" dirty="0"/>
          </a:p>
          <a:p>
            <a:r>
              <a:rPr lang="en-GB" sz="2000" i="1" dirty="0"/>
              <a:t>“Auditors should obtain sufficient appropriate audit evidence to establish findings, reach conclusions in response to the audit objectives and questions and issue recommendations.”</a:t>
            </a:r>
            <a:endParaRPr lang="pt-PT" sz="2000" dirty="0"/>
          </a:p>
          <a:p>
            <a:r>
              <a:rPr lang="en-GB" sz="2000" cap="small" dirty="0"/>
              <a:t>(ISSAI 300 paragraph 38)</a:t>
            </a:r>
            <a:endParaRPr lang="pt-PT" sz="2000" dirty="0"/>
          </a:p>
          <a:p>
            <a:r>
              <a:rPr lang="en-US" sz="1200" b="1" dirty="0"/>
              <a:t> </a:t>
            </a:r>
            <a:endParaRPr lang="pt-PT" sz="1200" dirty="0"/>
          </a:p>
          <a:p>
            <a:r>
              <a:rPr lang="en-US" sz="2400" b="1" dirty="0"/>
              <a:t>Collect findings</a:t>
            </a:r>
            <a:endParaRPr lang="pt-PT" sz="2400" dirty="0"/>
          </a:p>
          <a:p>
            <a:r>
              <a:rPr lang="en-US" sz="2400" dirty="0"/>
              <a:t>To assist the auditor collecting findings and suitable conclusions derived from the assessment the tool provides a dashboard inside the worksheet /command “Findings”. </a:t>
            </a:r>
          </a:p>
          <a:p>
            <a:endParaRPr lang="en-US" sz="1200" dirty="0"/>
          </a:p>
          <a:p>
            <a:r>
              <a:rPr lang="en-US" sz="2400" dirty="0"/>
              <a:t>Support matrices are available.</a:t>
            </a:r>
            <a:endParaRPr lang="pt-PT" sz="2400" dirty="0"/>
          </a:p>
        </p:txBody>
      </p:sp>
      <p:sp>
        <p:nvSpPr>
          <p:cNvPr id="10" name="Marcador de Posição do Rodapé 4"/>
          <p:cNvSpPr>
            <a:spLocks noGrp="1"/>
          </p:cNvSpPr>
          <p:nvPr>
            <p:ph type="ftr" sz="quarter" idx="11"/>
          </p:nvPr>
        </p:nvSpPr>
        <p:spPr>
          <a:xfrm>
            <a:off x="3028950" y="6356351"/>
            <a:ext cx="3086100" cy="365125"/>
          </a:xfrm>
        </p:spPr>
        <p:txBody>
          <a:bodyPr/>
          <a:lstStyle/>
          <a:p>
            <a:endParaRPr lang="pt-PT" dirty="0"/>
          </a:p>
        </p:txBody>
      </p:sp>
      <p:sp>
        <p:nvSpPr>
          <p:cNvPr id="12" name="CaixaDeTexto 11">
            <a:extLst>
              <a:ext uri="{FF2B5EF4-FFF2-40B4-BE49-F238E27FC236}">
                <a16:creationId xmlns:a16="http://schemas.microsoft.com/office/drawing/2014/main" id="{A3B5D48A-E7DC-47CC-88A7-1A343CFDDD44}"/>
              </a:ext>
            </a:extLst>
          </p:cNvPr>
          <p:cNvSpPr txBox="1"/>
          <p:nvPr/>
        </p:nvSpPr>
        <p:spPr>
          <a:xfrm>
            <a:off x="287383" y="850559"/>
            <a:ext cx="7495193" cy="1415772"/>
          </a:xfrm>
          <a:prstGeom prst="rect">
            <a:avLst/>
          </a:prstGeom>
          <a:noFill/>
        </p:spPr>
        <p:txBody>
          <a:bodyPr wrap="none" rtlCol="0">
            <a:spAutoFit/>
          </a:bodyPr>
          <a:lstStyle/>
          <a:p>
            <a:r>
              <a:rPr lang="en-US" sz="5400" b="1" dirty="0"/>
              <a:t>Conduct </a:t>
            </a:r>
          </a:p>
          <a:p>
            <a:r>
              <a:rPr lang="en-US" sz="3200" b="1" dirty="0"/>
              <a:t>(collect and consolidate obtained findings) </a:t>
            </a:r>
            <a:endParaRPr lang="en-GB" sz="2000" b="1" dirty="0"/>
          </a:p>
        </p:txBody>
      </p:sp>
    </p:spTree>
    <p:extLst>
      <p:ext uri="{BB962C8B-B14F-4D97-AF65-F5344CB8AC3E}">
        <p14:creationId xmlns:p14="http://schemas.microsoft.com/office/powerpoint/2010/main" val="10019627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52</a:t>
            </a:fld>
            <a:endParaRPr lang="pt-PT"/>
          </a:p>
        </p:txBody>
      </p:sp>
      <p:sp>
        <p:nvSpPr>
          <p:cNvPr id="10" name="Marcador de Posição do Rodapé 4"/>
          <p:cNvSpPr>
            <a:spLocks noGrp="1"/>
          </p:cNvSpPr>
          <p:nvPr>
            <p:ph type="ftr" sz="quarter" idx="11"/>
          </p:nvPr>
        </p:nvSpPr>
        <p:spPr>
          <a:xfrm>
            <a:off x="3028950" y="6356351"/>
            <a:ext cx="3086100" cy="365125"/>
          </a:xfrm>
        </p:spPr>
        <p:txBody>
          <a:bodyPr/>
          <a:lstStyle/>
          <a:p>
            <a:endParaRPr lang="pt-PT" dirty="0"/>
          </a:p>
        </p:txBody>
      </p:sp>
      <p:sp>
        <p:nvSpPr>
          <p:cNvPr id="12" name="CaixaDeTexto 11">
            <a:extLst>
              <a:ext uri="{FF2B5EF4-FFF2-40B4-BE49-F238E27FC236}">
                <a16:creationId xmlns:a16="http://schemas.microsoft.com/office/drawing/2014/main" id="{A3B5D48A-E7DC-47CC-88A7-1A343CFDDD44}"/>
              </a:ext>
            </a:extLst>
          </p:cNvPr>
          <p:cNvSpPr txBox="1"/>
          <p:nvPr/>
        </p:nvSpPr>
        <p:spPr>
          <a:xfrm>
            <a:off x="287383" y="850559"/>
            <a:ext cx="7495193" cy="1415772"/>
          </a:xfrm>
          <a:prstGeom prst="rect">
            <a:avLst/>
          </a:prstGeom>
          <a:noFill/>
        </p:spPr>
        <p:txBody>
          <a:bodyPr wrap="none" rtlCol="0">
            <a:spAutoFit/>
          </a:bodyPr>
          <a:lstStyle/>
          <a:p>
            <a:r>
              <a:rPr lang="en-US" sz="5400" b="1" dirty="0"/>
              <a:t>Conduct </a:t>
            </a:r>
          </a:p>
          <a:p>
            <a:r>
              <a:rPr lang="en-US" sz="3200" b="1" dirty="0"/>
              <a:t>(collect and consolidate obtained findings) </a:t>
            </a:r>
            <a:endParaRPr lang="en-GB" sz="2000" b="1" dirty="0"/>
          </a:p>
        </p:txBody>
      </p:sp>
      <p:pic>
        <p:nvPicPr>
          <p:cNvPr id="13" name="Imagem 12">
            <a:extLst>
              <a:ext uri="{FF2B5EF4-FFF2-40B4-BE49-F238E27FC236}">
                <a16:creationId xmlns:a16="http://schemas.microsoft.com/office/drawing/2014/main" id="{4901F875-E88C-4AB9-A0AB-77393DA19F65}"/>
              </a:ext>
            </a:extLst>
          </p:cNvPr>
          <p:cNvPicPr>
            <a:picLocks noChangeAspect="1"/>
          </p:cNvPicPr>
          <p:nvPr/>
        </p:nvPicPr>
        <p:blipFill>
          <a:blip r:embed="rId3"/>
          <a:stretch>
            <a:fillRect/>
          </a:stretch>
        </p:blipFill>
        <p:spPr>
          <a:xfrm>
            <a:off x="328323" y="2296094"/>
            <a:ext cx="8187027" cy="3711347"/>
          </a:xfrm>
          <a:prstGeom prst="rect">
            <a:avLst/>
          </a:prstGeom>
        </p:spPr>
      </p:pic>
    </p:spTree>
    <p:extLst>
      <p:ext uri="{BB962C8B-B14F-4D97-AF65-F5344CB8AC3E}">
        <p14:creationId xmlns:p14="http://schemas.microsoft.com/office/powerpoint/2010/main" val="3832395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53</a:t>
            </a:fld>
            <a:endParaRPr lang="pt-PT"/>
          </a:p>
        </p:txBody>
      </p:sp>
      <p:sp>
        <p:nvSpPr>
          <p:cNvPr id="3" name="Retângulo 2"/>
          <p:cNvSpPr/>
          <p:nvPr/>
        </p:nvSpPr>
        <p:spPr>
          <a:xfrm>
            <a:off x="287383" y="2232187"/>
            <a:ext cx="8856617" cy="461665"/>
          </a:xfrm>
          <a:prstGeom prst="rect">
            <a:avLst/>
          </a:prstGeom>
        </p:spPr>
        <p:txBody>
          <a:bodyPr wrap="square">
            <a:spAutoFit/>
          </a:bodyPr>
          <a:lstStyle/>
          <a:p>
            <a:r>
              <a:rPr lang="en-US" sz="2400" dirty="0"/>
              <a:t>Support matrices are available.</a:t>
            </a:r>
            <a:endParaRPr lang="pt-PT" sz="2400" dirty="0"/>
          </a:p>
        </p:txBody>
      </p:sp>
      <p:sp>
        <p:nvSpPr>
          <p:cNvPr id="10" name="Marcador de Posição do Rodapé 4"/>
          <p:cNvSpPr>
            <a:spLocks noGrp="1"/>
          </p:cNvSpPr>
          <p:nvPr>
            <p:ph type="ftr" sz="quarter" idx="11"/>
          </p:nvPr>
        </p:nvSpPr>
        <p:spPr>
          <a:xfrm>
            <a:off x="3028950" y="6356351"/>
            <a:ext cx="3086100" cy="365125"/>
          </a:xfrm>
        </p:spPr>
        <p:txBody>
          <a:bodyPr/>
          <a:lstStyle/>
          <a:p>
            <a:endParaRPr lang="pt-PT" dirty="0"/>
          </a:p>
        </p:txBody>
      </p:sp>
      <p:sp>
        <p:nvSpPr>
          <p:cNvPr id="12" name="CaixaDeTexto 11">
            <a:extLst>
              <a:ext uri="{FF2B5EF4-FFF2-40B4-BE49-F238E27FC236}">
                <a16:creationId xmlns:a16="http://schemas.microsoft.com/office/drawing/2014/main" id="{A3B5D48A-E7DC-47CC-88A7-1A343CFDDD44}"/>
              </a:ext>
            </a:extLst>
          </p:cNvPr>
          <p:cNvSpPr txBox="1"/>
          <p:nvPr/>
        </p:nvSpPr>
        <p:spPr>
          <a:xfrm>
            <a:off x="287383" y="850559"/>
            <a:ext cx="7495193" cy="1415772"/>
          </a:xfrm>
          <a:prstGeom prst="rect">
            <a:avLst/>
          </a:prstGeom>
          <a:noFill/>
        </p:spPr>
        <p:txBody>
          <a:bodyPr wrap="none" rtlCol="0">
            <a:spAutoFit/>
          </a:bodyPr>
          <a:lstStyle/>
          <a:p>
            <a:r>
              <a:rPr lang="en-US" sz="5400" b="1" dirty="0"/>
              <a:t>Conduct </a:t>
            </a:r>
          </a:p>
          <a:p>
            <a:r>
              <a:rPr lang="en-US" sz="3200" b="1" dirty="0"/>
              <a:t>(collect and consolidate obtained findings) </a:t>
            </a:r>
            <a:endParaRPr lang="en-GB" sz="2000" b="1" dirty="0"/>
          </a:p>
        </p:txBody>
      </p:sp>
      <p:pic>
        <p:nvPicPr>
          <p:cNvPr id="2" name="Imagem 1">
            <a:extLst>
              <a:ext uri="{FF2B5EF4-FFF2-40B4-BE49-F238E27FC236}">
                <a16:creationId xmlns:a16="http://schemas.microsoft.com/office/drawing/2014/main" id="{94FFBE98-3ABD-4179-9809-8D4BF6A05A04}"/>
              </a:ext>
            </a:extLst>
          </p:cNvPr>
          <p:cNvPicPr>
            <a:picLocks noChangeAspect="1"/>
          </p:cNvPicPr>
          <p:nvPr/>
        </p:nvPicPr>
        <p:blipFill>
          <a:blip r:embed="rId3"/>
          <a:stretch>
            <a:fillRect/>
          </a:stretch>
        </p:blipFill>
        <p:spPr>
          <a:xfrm>
            <a:off x="4514805" y="2266331"/>
            <a:ext cx="4341812" cy="3195511"/>
          </a:xfrm>
          <a:prstGeom prst="rect">
            <a:avLst/>
          </a:prstGeom>
        </p:spPr>
      </p:pic>
      <p:pic>
        <p:nvPicPr>
          <p:cNvPr id="5" name="Imagem 4">
            <a:extLst>
              <a:ext uri="{FF2B5EF4-FFF2-40B4-BE49-F238E27FC236}">
                <a16:creationId xmlns:a16="http://schemas.microsoft.com/office/drawing/2014/main" id="{13AB52F9-933D-4468-8676-4AA09AF6845E}"/>
              </a:ext>
            </a:extLst>
          </p:cNvPr>
          <p:cNvPicPr>
            <a:picLocks noChangeAspect="1"/>
          </p:cNvPicPr>
          <p:nvPr/>
        </p:nvPicPr>
        <p:blipFill>
          <a:blip r:embed="rId4"/>
          <a:stretch>
            <a:fillRect/>
          </a:stretch>
        </p:blipFill>
        <p:spPr>
          <a:xfrm>
            <a:off x="287383" y="2688990"/>
            <a:ext cx="4053533" cy="2895381"/>
          </a:xfrm>
          <a:prstGeom prst="rect">
            <a:avLst/>
          </a:prstGeom>
        </p:spPr>
      </p:pic>
      <p:sp>
        <p:nvSpPr>
          <p:cNvPr id="9" name="Retângulo 8">
            <a:extLst>
              <a:ext uri="{FF2B5EF4-FFF2-40B4-BE49-F238E27FC236}">
                <a16:creationId xmlns:a16="http://schemas.microsoft.com/office/drawing/2014/main" id="{5C29DBD9-62DD-4D18-9BDA-B3C9F08C2C3E}"/>
              </a:ext>
            </a:extLst>
          </p:cNvPr>
          <p:cNvSpPr/>
          <p:nvPr/>
        </p:nvSpPr>
        <p:spPr>
          <a:xfrm>
            <a:off x="295546" y="5429198"/>
            <a:ext cx="8848454" cy="710707"/>
          </a:xfrm>
          <a:prstGeom prst="rect">
            <a:avLst/>
          </a:prstGeom>
          <a:noFill/>
        </p:spPr>
        <p:txBody>
          <a:bodyPr wrap="square">
            <a:spAutoFit/>
          </a:bodyPr>
          <a:lstStyle/>
          <a:p>
            <a:pPr>
              <a:lnSpc>
                <a:spcPct val="115000"/>
              </a:lnSpc>
              <a:spcAft>
                <a:spcPts val="1000"/>
              </a:spcAft>
            </a:pPr>
            <a:r>
              <a:rPr lang="en-US" dirty="0">
                <a:latin typeface="Calibri" panose="020F0502020204030204" pitchFamily="34" charset="0"/>
                <a:ea typeface="Times New Roman" panose="02020603050405020304" pitchFamily="18" charset="0"/>
                <a:cs typeface="Times New Roman" panose="02020603050405020304" pitchFamily="18" charset="0"/>
              </a:rPr>
              <a:t>In the desktop versions the auditor will use the matrix to fill information and sync with dashboard. At web version, a form is provided, but the user can generate a print version.</a:t>
            </a:r>
            <a:endParaRPr lang="pt-PT"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065557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54</a:t>
            </a:fld>
            <a:endParaRPr lang="pt-PT"/>
          </a:p>
        </p:txBody>
      </p:sp>
      <p:sp>
        <p:nvSpPr>
          <p:cNvPr id="8" name="CaixaDeTexto 7"/>
          <p:cNvSpPr txBox="1"/>
          <p:nvPr/>
        </p:nvSpPr>
        <p:spPr>
          <a:xfrm>
            <a:off x="287383" y="850559"/>
            <a:ext cx="4924874" cy="923330"/>
          </a:xfrm>
          <a:prstGeom prst="rect">
            <a:avLst/>
          </a:prstGeom>
          <a:noFill/>
        </p:spPr>
        <p:txBody>
          <a:bodyPr wrap="none" rtlCol="0">
            <a:spAutoFit/>
          </a:bodyPr>
          <a:lstStyle/>
          <a:p>
            <a:r>
              <a:rPr lang="en-GB" sz="5400" b="1" dirty="0"/>
              <a:t>Conduct </a:t>
            </a:r>
            <a:r>
              <a:rPr lang="en-GB" sz="4000" b="1" dirty="0"/>
              <a:t>(products)</a:t>
            </a:r>
          </a:p>
        </p:txBody>
      </p:sp>
      <p:sp>
        <p:nvSpPr>
          <p:cNvPr id="2" name="Retângulo 1">
            <a:extLst>
              <a:ext uri="{FF2B5EF4-FFF2-40B4-BE49-F238E27FC236}">
                <a16:creationId xmlns:a16="http://schemas.microsoft.com/office/drawing/2014/main" id="{F8AA716A-81F3-4276-BE94-FE1E151D3E21}"/>
              </a:ext>
            </a:extLst>
          </p:cNvPr>
          <p:cNvSpPr/>
          <p:nvPr/>
        </p:nvSpPr>
        <p:spPr>
          <a:xfrm>
            <a:off x="287383" y="1778059"/>
            <a:ext cx="8693331" cy="2319289"/>
          </a:xfrm>
          <a:prstGeom prst="rect">
            <a:avLst/>
          </a:prstGeom>
        </p:spPr>
        <p:txBody>
          <a:bodyPr wrap="square">
            <a:spAutoFit/>
          </a:bodyPr>
          <a:lstStyle/>
          <a:p>
            <a:pPr>
              <a:lnSpc>
                <a:spcPct val="115000"/>
              </a:lnSpc>
              <a:spcAft>
                <a:spcPts val="1000"/>
              </a:spcAft>
            </a:pPr>
            <a:r>
              <a:rPr lang="en-GB" sz="2400" dirty="0">
                <a:ea typeface="Times New Roman" panose="02020603050405020304" pitchFamily="18" charset="0"/>
                <a:cs typeface="Times New Roman" panose="02020603050405020304" pitchFamily="18" charset="0"/>
              </a:rPr>
              <a:t>The tool generates executive summaries, populated with the information of </a:t>
            </a:r>
            <a:r>
              <a:rPr lang="en-GB" sz="2400" dirty="0"/>
              <a:t>the audit findings</a:t>
            </a:r>
            <a:r>
              <a:rPr lang="en-GB" sz="2400" dirty="0">
                <a:cs typeface="Times New Roman" panose="02020603050405020304" pitchFamily="18" charset="0"/>
              </a:rPr>
              <a:t>. </a:t>
            </a:r>
          </a:p>
          <a:p>
            <a:pPr>
              <a:lnSpc>
                <a:spcPct val="115000"/>
              </a:lnSpc>
              <a:spcAft>
                <a:spcPts val="1000"/>
              </a:spcAft>
            </a:pPr>
            <a:r>
              <a:rPr lang="en-US" sz="2400" dirty="0">
                <a:latin typeface="Calibri" panose="020F0502020204030204" pitchFamily="34" charset="0"/>
                <a:ea typeface="Times New Roman" panose="02020603050405020304" pitchFamily="18" charset="0"/>
                <a:cs typeface="Times New Roman" panose="02020603050405020304" pitchFamily="18" charset="0"/>
              </a:rPr>
              <a:t>Only the findings marked as relevant will take part of the </a:t>
            </a:r>
            <a:r>
              <a:rPr lang="en-GB" sz="2400" dirty="0">
                <a:cs typeface="Times New Roman" panose="02020603050405020304" pitchFamily="18" charset="0"/>
              </a:rPr>
              <a:t>executive summary. This document is produced by the auditor when pressing the matching action button.</a:t>
            </a:r>
          </a:p>
        </p:txBody>
      </p:sp>
      <p:pic>
        <p:nvPicPr>
          <p:cNvPr id="3" name="Imagem 2">
            <a:extLst>
              <a:ext uri="{FF2B5EF4-FFF2-40B4-BE49-F238E27FC236}">
                <a16:creationId xmlns:a16="http://schemas.microsoft.com/office/drawing/2014/main" id="{6033DC59-3D6E-4539-B0D3-A478103B04E9}"/>
              </a:ext>
            </a:extLst>
          </p:cNvPr>
          <p:cNvPicPr>
            <a:picLocks noChangeAspect="1"/>
          </p:cNvPicPr>
          <p:nvPr/>
        </p:nvPicPr>
        <p:blipFill>
          <a:blip r:embed="rId2"/>
          <a:stretch>
            <a:fillRect/>
          </a:stretch>
        </p:blipFill>
        <p:spPr>
          <a:xfrm>
            <a:off x="446994" y="4322846"/>
            <a:ext cx="2828925" cy="1647825"/>
          </a:xfrm>
          <a:prstGeom prst="rect">
            <a:avLst/>
          </a:prstGeom>
        </p:spPr>
      </p:pic>
      <p:pic>
        <p:nvPicPr>
          <p:cNvPr id="5" name="Imagem 4">
            <a:extLst>
              <a:ext uri="{FF2B5EF4-FFF2-40B4-BE49-F238E27FC236}">
                <a16:creationId xmlns:a16="http://schemas.microsoft.com/office/drawing/2014/main" id="{6E1F2A68-5365-44AA-9F41-B76B71FD0031}"/>
              </a:ext>
            </a:extLst>
          </p:cNvPr>
          <p:cNvPicPr>
            <a:picLocks noChangeAspect="1"/>
          </p:cNvPicPr>
          <p:nvPr/>
        </p:nvPicPr>
        <p:blipFill>
          <a:blip r:embed="rId3"/>
          <a:stretch>
            <a:fillRect/>
          </a:stretch>
        </p:blipFill>
        <p:spPr>
          <a:xfrm>
            <a:off x="4433887" y="4322846"/>
            <a:ext cx="4048125" cy="1590675"/>
          </a:xfrm>
          <a:prstGeom prst="rect">
            <a:avLst/>
          </a:prstGeom>
        </p:spPr>
      </p:pic>
    </p:spTree>
    <p:extLst>
      <p:ext uri="{BB962C8B-B14F-4D97-AF65-F5344CB8AC3E}">
        <p14:creationId xmlns:p14="http://schemas.microsoft.com/office/powerpoint/2010/main" val="280730310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55</a:t>
            </a:fld>
            <a:endParaRPr lang="pt-PT"/>
          </a:p>
        </p:txBody>
      </p:sp>
      <p:sp>
        <p:nvSpPr>
          <p:cNvPr id="8" name="CaixaDeTexto 7"/>
          <p:cNvSpPr txBox="1"/>
          <p:nvPr/>
        </p:nvSpPr>
        <p:spPr>
          <a:xfrm>
            <a:off x="287383" y="850559"/>
            <a:ext cx="2121991" cy="707886"/>
          </a:xfrm>
          <a:prstGeom prst="rect">
            <a:avLst/>
          </a:prstGeom>
          <a:noFill/>
        </p:spPr>
        <p:txBody>
          <a:bodyPr wrap="none" rtlCol="0">
            <a:spAutoFit/>
          </a:bodyPr>
          <a:lstStyle/>
          <a:p>
            <a:r>
              <a:rPr lang="en-GB" sz="4000" b="1" dirty="0"/>
              <a:t>Analytics</a:t>
            </a:r>
          </a:p>
        </p:txBody>
      </p:sp>
      <p:sp>
        <p:nvSpPr>
          <p:cNvPr id="3" name="Retângulo 2"/>
          <p:cNvSpPr/>
          <p:nvPr/>
        </p:nvSpPr>
        <p:spPr>
          <a:xfrm>
            <a:off x="287382" y="1429989"/>
            <a:ext cx="8856617" cy="1487330"/>
          </a:xfrm>
          <a:prstGeom prst="rect">
            <a:avLst/>
          </a:prstGeom>
        </p:spPr>
        <p:txBody>
          <a:bodyPr wrap="square">
            <a:spAutoFit/>
          </a:bodyPr>
          <a:lstStyle/>
          <a:p>
            <a:pPr>
              <a:lnSpc>
                <a:spcPct val="115000"/>
              </a:lnSpc>
              <a:spcBef>
                <a:spcPts val="2400"/>
              </a:spcBef>
            </a:pPr>
            <a:r>
              <a:rPr lang="en-US" sz="2000" dirty="0"/>
              <a:t>By making use of spreadsheet analytical and web graphical features, the tool provides the auditor with a simple range of data (“Metrics” worksheet / Analytics menu), to evaluate the domain importance and characterization (global and specific).</a:t>
            </a:r>
          </a:p>
        </p:txBody>
      </p:sp>
      <p:sp>
        <p:nvSpPr>
          <p:cNvPr id="10" name="Marcador de Posição do Rodapé 4"/>
          <p:cNvSpPr>
            <a:spLocks noGrp="1"/>
          </p:cNvSpPr>
          <p:nvPr>
            <p:ph type="ftr" sz="quarter" idx="11"/>
          </p:nvPr>
        </p:nvSpPr>
        <p:spPr>
          <a:xfrm>
            <a:off x="3028950" y="6356351"/>
            <a:ext cx="3086100" cy="365125"/>
          </a:xfrm>
        </p:spPr>
        <p:txBody>
          <a:bodyPr/>
          <a:lstStyle/>
          <a:p>
            <a:r>
              <a:rPr lang="pt-PT" dirty="0" err="1"/>
              <a:t>Lisbon</a:t>
            </a:r>
            <a:endParaRPr lang="pt-PT" dirty="0"/>
          </a:p>
        </p:txBody>
      </p:sp>
      <p:pic>
        <p:nvPicPr>
          <p:cNvPr id="5" name="Imagem 4">
            <a:extLst>
              <a:ext uri="{FF2B5EF4-FFF2-40B4-BE49-F238E27FC236}">
                <a16:creationId xmlns:a16="http://schemas.microsoft.com/office/drawing/2014/main" id="{8E35CE40-6DB5-4B1D-B22F-A248DA65575F}"/>
              </a:ext>
            </a:extLst>
          </p:cNvPr>
          <p:cNvPicPr>
            <a:picLocks noChangeAspect="1"/>
          </p:cNvPicPr>
          <p:nvPr/>
        </p:nvPicPr>
        <p:blipFill>
          <a:blip r:embed="rId2"/>
          <a:stretch>
            <a:fillRect/>
          </a:stretch>
        </p:blipFill>
        <p:spPr>
          <a:xfrm>
            <a:off x="352425" y="2965481"/>
            <a:ext cx="4219575" cy="3038475"/>
          </a:xfrm>
          <a:prstGeom prst="rect">
            <a:avLst/>
          </a:prstGeom>
        </p:spPr>
      </p:pic>
      <p:pic>
        <p:nvPicPr>
          <p:cNvPr id="2" name="Imagem 1"/>
          <p:cNvPicPr>
            <a:picLocks noChangeAspect="1"/>
          </p:cNvPicPr>
          <p:nvPr/>
        </p:nvPicPr>
        <p:blipFill>
          <a:blip r:embed="rId3"/>
          <a:stretch>
            <a:fillRect/>
          </a:stretch>
        </p:blipFill>
        <p:spPr>
          <a:xfrm>
            <a:off x="3463935" y="2736088"/>
            <a:ext cx="5563488" cy="3444065"/>
          </a:xfrm>
          <a:prstGeom prst="rect">
            <a:avLst/>
          </a:prstGeom>
        </p:spPr>
      </p:pic>
    </p:spTree>
    <p:extLst>
      <p:ext uri="{BB962C8B-B14F-4D97-AF65-F5344CB8AC3E}">
        <p14:creationId xmlns:p14="http://schemas.microsoft.com/office/powerpoint/2010/main" val="11176454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56</a:t>
            </a:fld>
            <a:endParaRPr lang="pt-PT"/>
          </a:p>
        </p:txBody>
      </p:sp>
      <p:sp>
        <p:nvSpPr>
          <p:cNvPr id="8" name="CaixaDeTexto 7"/>
          <p:cNvSpPr txBox="1"/>
          <p:nvPr/>
        </p:nvSpPr>
        <p:spPr>
          <a:xfrm>
            <a:off x="287383" y="850559"/>
            <a:ext cx="6176947" cy="707886"/>
          </a:xfrm>
          <a:prstGeom prst="rect">
            <a:avLst/>
          </a:prstGeom>
          <a:noFill/>
        </p:spPr>
        <p:txBody>
          <a:bodyPr wrap="none" rtlCol="0">
            <a:spAutoFit/>
          </a:bodyPr>
          <a:lstStyle/>
          <a:p>
            <a:r>
              <a:rPr lang="en-GB" sz="4000" b="1" dirty="0"/>
              <a:t>Analytics (web version only)</a:t>
            </a:r>
          </a:p>
        </p:txBody>
      </p:sp>
      <p:sp>
        <p:nvSpPr>
          <p:cNvPr id="3" name="Retângulo 2"/>
          <p:cNvSpPr/>
          <p:nvPr/>
        </p:nvSpPr>
        <p:spPr>
          <a:xfrm>
            <a:off x="359051" y="1509453"/>
            <a:ext cx="8425898" cy="941796"/>
          </a:xfrm>
          <a:prstGeom prst="rect">
            <a:avLst/>
          </a:prstGeom>
        </p:spPr>
        <p:txBody>
          <a:bodyPr wrap="square">
            <a:spAutoFit/>
          </a:bodyPr>
          <a:lstStyle/>
          <a:p>
            <a:pPr lvl="0">
              <a:lnSpc>
                <a:spcPct val="115000"/>
              </a:lnSpc>
              <a:spcBef>
                <a:spcPts val="2400"/>
              </a:spcBef>
              <a:spcAft>
                <a:spcPts val="0"/>
              </a:spcAft>
            </a:pPr>
            <a:r>
              <a:rPr lang="en-US" sz="2400" dirty="0"/>
              <a:t>Includes an evaluation of findings to look for gaps among related relevant areas for audit</a:t>
            </a:r>
          </a:p>
        </p:txBody>
      </p:sp>
      <p:sp>
        <p:nvSpPr>
          <p:cNvPr id="10" name="Marcador de Posição do Rodapé 4"/>
          <p:cNvSpPr>
            <a:spLocks noGrp="1"/>
          </p:cNvSpPr>
          <p:nvPr>
            <p:ph type="ftr" sz="quarter" idx="11"/>
          </p:nvPr>
        </p:nvSpPr>
        <p:spPr>
          <a:xfrm>
            <a:off x="3028950" y="6356351"/>
            <a:ext cx="3086100" cy="365125"/>
          </a:xfrm>
        </p:spPr>
        <p:txBody>
          <a:bodyPr/>
          <a:lstStyle/>
          <a:p>
            <a:r>
              <a:rPr lang="pt-PT" dirty="0" err="1"/>
              <a:t>Lisbon</a:t>
            </a:r>
            <a:endParaRPr lang="pt-PT" dirty="0"/>
          </a:p>
        </p:txBody>
      </p:sp>
      <p:pic>
        <p:nvPicPr>
          <p:cNvPr id="7" name="Imagem 6"/>
          <p:cNvPicPr>
            <a:picLocks noChangeAspect="1"/>
          </p:cNvPicPr>
          <p:nvPr/>
        </p:nvPicPr>
        <p:blipFill>
          <a:blip r:embed="rId2"/>
          <a:stretch>
            <a:fillRect/>
          </a:stretch>
        </p:blipFill>
        <p:spPr>
          <a:xfrm>
            <a:off x="359051" y="2451249"/>
            <a:ext cx="4772025" cy="2771775"/>
          </a:xfrm>
          <a:prstGeom prst="rect">
            <a:avLst/>
          </a:prstGeom>
          <a:ln w="3175">
            <a:solidFill>
              <a:schemeClr val="tx1"/>
            </a:solidFill>
          </a:ln>
        </p:spPr>
      </p:pic>
      <p:pic>
        <p:nvPicPr>
          <p:cNvPr id="9" name="Imagem 8"/>
          <p:cNvPicPr>
            <a:picLocks noChangeAspect="1"/>
          </p:cNvPicPr>
          <p:nvPr/>
        </p:nvPicPr>
        <p:blipFill>
          <a:blip r:embed="rId3"/>
          <a:stretch>
            <a:fillRect/>
          </a:stretch>
        </p:blipFill>
        <p:spPr>
          <a:xfrm>
            <a:off x="4252912" y="3506889"/>
            <a:ext cx="4410075" cy="2600325"/>
          </a:xfrm>
          <a:prstGeom prst="rect">
            <a:avLst/>
          </a:prstGeom>
          <a:ln w="3175">
            <a:solidFill>
              <a:schemeClr val="tx1"/>
            </a:solidFill>
          </a:ln>
        </p:spPr>
      </p:pic>
    </p:spTree>
    <p:extLst>
      <p:ext uri="{BB962C8B-B14F-4D97-AF65-F5344CB8AC3E}">
        <p14:creationId xmlns:p14="http://schemas.microsoft.com/office/powerpoint/2010/main" val="2841444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25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750"/>
                            </p:stCondLst>
                            <p:childTnLst>
                              <p:par>
                                <p:cTn id="9" presetID="10" presetClass="entr" presetSubtype="0" fill="hold" nodeType="afterEffect">
                                  <p:stCondLst>
                                    <p:cond delay="250"/>
                                  </p:stCondLst>
                                  <p:childTnLst>
                                    <p:set>
                                      <p:cBhvr>
                                        <p:cTn id="10" dur="1" fill="hold">
                                          <p:stCondLst>
                                            <p:cond delay="0"/>
                                          </p:stCondLst>
                                        </p:cTn>
                                        <p:tgtEl>
                                          <p:spTgt spid="9"/>
                                        </p:tgtEl>
                                        <p:attrNameLst>
                                          <p:attrName>style.visibility</p:attrName>
                                        </p:attrNameLst>
                                      </p:cBhvr>
                                      <p:to>
                                        <p:strVal val="visible"/>
                                      </p:to>
                                    </p:set>
                                    <p:animEffect transition="in" filter="fade">
                                      <p:cBhvr>
                                        <p:cTn id="1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57</a:t>
            </a:fld>
            <a:endParaRPr lang="pt-PT"/>
          </a:p>
        </p:txBody>
      </p:sp>
      <p:sp>
        <p:nvSpPr>
          <p:cNvPr id="8" name="CaixaDeTexto 7"/>
          <p:cNvSpPr txBox="1"/>
          <p:nvPr/>
        </p:nvSpPr>
        <p:spPr>
          <a:xfrm>
            <a:off x="287383" y="850559"/>
            <a:ext cx="6176947" cy="707886"/>
          </a:xfrm>
          <a:prstGeom prst="rect">
            <a:avLst/>
          </a:prstGeom>
          <a:noFill/>
        </p:spPr>
        <p:txBody>
          <a:bodyPr wrap="none" rtlCol="0">
            <a:spAutoFit/>
          </a:bodyPr>
          <a:lstStyle/>
          <a:p>
            <a:r>
              <a:rPr lang="en-GB" sz="4000" b="1" dirty="0"/>
              <a:t>Analytics (web version only)</a:t>
            </a:r>
          </a:p>
        </p:txBody>
      </p:sp>
      <p:sp>
        <p:nvSpPr>
          <p:cNvPr id="10" name="Marcador de Posição do Rodapé 4"/>
          <p:cNvSpPr>
            <a:spLocks noGrp="1"/>
          </p:cNvSpPr>
          <p:nvPr>
            <p:ph type="ftr" sz="quarter" idx="11"/>
          </p:nvPr>
        </p:nvSpPr>
        <p:spPr>
          <a:xfrm>
            <a:off x="3028950" y="6356351"/>
            <a:ext cx="3086100" cy="365125"/>
          </a:xfrm>
        </p:spPr>
        <p:txBody>
          <a:bodyPr/>
          <a:lstStyle/>
          <a:p>
            <a:r>
              <a:rPr lang="pt-PT" dirty="0" err="1"/>
              <a:t>Lisbon</a:t>
            </a:r>
            <a:endParaRPr lang="pt-PT" dirty="0"/>
          </a:p>
        </p:txBody>
      </p:sp>
      <p:sp>
        <p:nvSpPr>
          <p:cNvPr id="5" name="Retângulo 4"/>
          <p:cNvSpPr/>
          <p:nvPr/>
        </p:nvSpPr>
        <p:spPr>
          <a:xfrm>
            <a:off x="287383" y="1848530"/>
            <a:ext cx="4039688" cy="3404009"/>
          </a:xfrm>
          <a:prstGeom prst="rect">
            <a:avLst/>
          </a:prstGeom>
        </p:spPr>
        <p:txBody>
          <a:bodyPr wrap="square">
            <a:spAutoFit/>
          </a:bodyPr>
          <a:lstStyle/>
          <a:p>
            <a:pPr lvl="0">
              <a:lnSpc>
                <a:spcPct val="115000"/>
              </a:lnSpc>
              <a:spcBef>
                <a:spcPts val="2400"/>
              </a:spcBef>
              <a:spcAft>
                <a:spcPts val="0"/>
              </a:spcAft>
            </a:pPr>
            <a:r>
              <a:rPr lang="en-US" sz="2400" dirty="0"/>
              <a:t>Opportunity to experiment and improve:</a:t>
            </a:r>
          </a:p>
          <a:p>
            <a:endParaRPr lang="en-GB" sz="1600" dirty="0"/>
          </a:p>
          <a:p>
            <a:pPr marL="285750" lvl="0" indent="-285750">
              <a:buFont typeface="Arial" panose="020B0604020202020204" pitchFamily="34" charset="0"/>
              <a:buChar char="•"/>
            </a:pPr>
            <a:r>
              <a:rPr lang="en-US" sz="2400" dirty="0"/>
              <a:t>New integration paths with CUBE;</a:t>
            </a:r>
            <a:endParaRPr lang="en-GB" sz="2400" dirty="0"/>
          </a:p>
          <a:p>
            <a:pPr marL="285750" lvl="0" indent="-285750">
              <a:buFont typeface="Arial" panose="020B0604020202020204" pitchFamily="34" charset="0"/>
              <a:buChar char="•"/>
            </a:pPr>
            <a:r>
              <a:rPr lang="en-GB" sz="2400" dirty="0"/>
              <a:t>Apply </a:t>
            </a:r>
            <a:r>
              <a:rPr lang="en-GB" sz="2400" dirty="0">
                <a:latin typeface="Calibri" panose="020F0502020204030204" pitchFamily="34" charset="0"/>
                <a:ea typeface="Calibri" panose="020F0502020204030204" pitchFamily="34" charset="0"/>
                <a:cs typeface="Times New Roman" panose="02020603050405020304" pitchFamily="18" charset="0"/>
              </a:rPr>
              <a:t>Natural Language Processing </a:t>
            </a:r>
            <a:r>
              <a:rPr lang="en-GB" sz="2400" dirty="0"/>
              <a:t>(NLP), Graph Analytics and Machine Learning (ML).</a:t>
            </a:r>
          </a:p>
        </p:txBody>
      </p:sp>
      <p:pic>
        <p:nvPicPr>
          <p:cNvPr id="2" name="Imagem 1">
            <a:extLst>
              <a:ext uri="{FF2B5EF4-FFF2-40B4-BE49-F238E27FC236}">
                <a16:creationId xmlns:a16="http://schemas.microsoft.com/office/drawing/2014/main" id="{FA5FF31A-2F23-453E-81C4-AC7AC8FFF287}"/>
              </a:ext>
            </a:extLst>
          </p:cNvPr>
          <p:cNvPicPr>
            <a:picLocks noChangeAspect="1"/>
          </p:cNvPicPr>
          <p:nvPr/>
        </p:nvPicPr>
        <p:blipFill>
          <a:blip r:embed="rId2"/>
          <a:stretch>
            <a:fillRect/>
          </a:stretch>
        </p:blipFill>
        <p:spPr>
          <a:xfrm>
            <a:off x="4327072" y="1848530"/>
            <a:ext cx="4467225" cy="3781425"/>
          </a:xfrm>
          <a:prstGeom prst="rect">
            <a:avLst/>
          </a:prstGeom>
        </p:spPr>
      </p:pic>
    </p:spTree>
    <p:extLst>
      <p:ext uri="{BB962C8B-B14F-4D97-AF65-F5344CB8AC3E}">
        <p14:creationId xmlns:p14="http://schemas.microsoft.com/office/powerpoint/2010/main" val="34181636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58</a:t>
            </a:fld>
            <a:endParaRPr lang="pt-PT"/>
          </a:p>
        </p:txBody>
      </p:sp>
      <p:sp>
        <p:nvSpPr>
          <p:cNvPr id="8" name="CaixaDeTexto 7"/>
          <p:cNvSpPr txBox="1"/>
          <p:nvPr/>
        </p:nvSpPr>
        <p:spPr>
          <a:xfrm>
            <a:off x="287383" y="850559"/>
            <a:ext cx="8124019" cy="707886"/>
          </a:xfrm>
          <a:prstGeom prst="rect">
            <a:avLst/>
          </a:prstGeom>
          <a:noFill/>
        </p:spPr>
        <p:txBody>
          <a:bodyPr wrap="none" rtlCol="0">
            <a:spAutoFit/>
          </a:bodyPr>
          <a:lstStyle/>
          <a:p>
            <a:r>
              <a:rPr lang="en-GB" sz="4000" b="1" dirty="0"/>
              <a:t>Hints for the audit (web version only)</a:t>
            </a:r>
          </a:p>
        </p:txBody>
      </p:sp>
      <p:sp>
        <p:nvSpPr>
          <p:cNvPr id="10" name="Marcador de Posição do Rodapé 4"/>
          <p:cNvSpPr>
            <a:spLocks noGrp="1"/>
          </p:cNvSpPr>
          <p:nvPr>
            <p:ph type="ftr" sz="quarter" idx="11"/>
          </p:nvPr>
        </p:nvSpPr>
        <p:spPr>
          <a:xfrm>
            <a:off x="3028950" y="6356351"/>
            <a:ext cx="3086100" cy="365125"/>
          </a:xfrm>
        </p:spPr>
        <p:txBody>
          <a:bodyPr/>
          <a:lstStyle/>
          <a:p>
            <a:r>
              <a:rPr lang="pt-PT" dirty="0" err="1"/>
              <a:t>Lisbon</a:t>
            </a:r>
            <a:endParaRPr lang="pt-PT" dirty="0"/>
          </a:p>
        </p:txBody>
      </p:sp>
      <p:sp>
        <p:nvSpPr>
          <p:cNvPr id="5" name="Retângulo 4"/>
          <p:cNvSpPr/>
          <p:nvPr/>
        </p:nvSpPr>
        <p:spPr>
          <a:xfrm>
            <a:off x="287383" y="1733252"/>
            <a:ext cx="8227967" cy="4154279"/>
          </a:xfrm>
          <a:prstGeom prst="rect">
            <a:avLst/>
          </a:prstGeom>
        </p:spPr>
        <p:txBody>
          <a:bodyPr wrap="square">
            <a:spAutoFit/>
          </a:bodyPr>
          <a:lstStyle/>
          <a:p>
            <a:pPr>
              <a:lnSpc>
                <a:spcPct val="107000"/>
              </a:lnSpc>
              <a:spcAft>
                <a:spcPts val="800"/>
              </a:spcAft>
            </a:pPr>
            <a:r>
              <a:rPr lang="en-GB" sz="2400" dirty="0">
                <a:latin typeface="Calibri" panose="020F0502020204030204" pitchFamily="34" charset="0"/>
                <a:ea typeface="Calibri" panose="020F0502020204030204" pitchFamily="34" charset="0"/>
                <a:cs typeface="Times New Roman" panose="02020603050405020304" pitchFamily="18" charset="0"/>
              </a:rPr>
              <a:t>An analysis based on NLP to consider and find out through the CUBE how other nearby audits can help to make better use of current resources, heading the user to know:</a:t>
            </a:r>
            <a:endParaRPr lang="pt-PT"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GB" sz="2400" dirty="0">
                <a:latin typeface="Calibri" panose="020F0502020204030204" pitchFamily="34" charset="0"/>
                <a:ea typeface="Calibri" panose="020F0502020204030204" pitchFamily="34" charset="0"/>
                <a:cs typeface="Times New Roman" panose="02020603050405020304" pitchFamily="18" charset="0"/>
              </a:rPr>
              <a:t>Where are you? </a:t>
            </a:r>
            <a:endParaRPr lang="pt-PT"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0"/>
              </a:spcAft>
              <a:buFont typeface="Symbol" panose="05050102010706020507" pitchFamily="18" charset="2"/>
              <a:buChar char=""/>
            </a:pPr>
            <a:r>
              <a:rPr lang="en-GB" sz="2400" dirty="0">
                <a:latin typeface="Calibri" panose="020F0502020204030204" pitchFamily="34" charset="0"/>
                <a:ea typeface="Calibri" panose="020F0502020204030204" pitchFamily="34" charset="0"/>
                <a:cs typeface="Times New Roman" panose="02020603050405020304" pitchFamily="18" charset="0"/>
              </a:rPr>
              <a:t>Opportunities, risks and threats to look for! </a:t>
            </a:r>
            <a:endParaRPr lang="pt-PT" sz="2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GB" sz="2400" dirty="0">
                <a:latin typeface="Calibri" panose="020F0502020204030204" pitchFamily="34" charset="0"/>
                <a:ea typeface="Calibri" panose="020F0502020204030204" pitchFamily="34" charset="0"/>
                <a:cs typeface="Times New Roman" panose="02020603050405020304" pitchFamily="18" charset="0"/>
              </a:rPr>
              <a:t>How to get there? (and, potentially, obtain the desired outcome) </a:t>
            </a:r>
          </a:p>
          <a:p>
            <a:pPr lvl="0">
              <a:lnSpc>
                <a:spcPct val="107000"/>
              </a:lnSpc>
              <a:spcAft>
                <a:spcPts val="800"/>
              </a:spcAft>
            </a:pPr>
            <a:endParaRPr lang="pt-PT" sz="12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2400" dirty="0">
                <a:latin typeface="Calibri" panose="020F0502020204030204" pitchFamily="34" charset="0"/>
                <a:ea typeface="Calibri" panose="020F0502020204030204" pitchFamily="34" charset="0"/>
                <a:cs typeface="Times New Roman" panose="02020603050405020304" pitchFamily="18" charset="0"/>
              </a:rPr>
              <a:t>Such analysis can be performed at the planning or the execution phases of the audit.</a:t>
            </a:r>
            <a:endParaRPr lang="pt-PT"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4332596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59</a:t>
            </a:fld>
            <a:endParaRPr lang="pt-PT"/>
          </a:p>
        </p:txBody>
      </p:sp>
      <p:sp>
        <p:nvSpPr>
          <p:cNvPr id="10" name="Marcador de Posição do Rodapé 4"/>
          <p:cNvSpPr>
            <a:spLocks noGrp="1"/>
          </p:cNvSpPr>
          <p:nvPr>
            <p:ph type="ftr" sz="quarter" idx="11"/>
          </p:nvPr>
        </p:nvSpPr>
        <p:spPr>
          <a:xfrm>
            <a:off x="3028950" y="6356351"/>
            <a:ext cx="3086100" cy="365125"/>
          </a:xfrm>
        </p:spPr>
        <p:txBody>
          <a:bodyPr/>
          <a:lstStyle/>
          <a:p>
            <a:r>
              <a:rPr lang="pt-PT" dirty="0" err="1"/>
              <a:t>Lisbon</a:t>
            </a:r>
            <a:endParaRPr lang="pt-PT" dirty="0"/>
          </a:p>
        </p:txBody>
      </p:sp>
      <p:sp>
        <p:nvSpPr>
          <p:cNvPr id="7" name="CaixaDeTexto 6"/>
          <p:cNvSpPr txBox="1"/>
          <p:nvPr/>
        </p:nvSpPr>
        <p:spPr>
          <a:xfrm>
            <a:off x="287383" y="850559"/>
            <a:ext cx="8124019" cy="707886"/>
          </a:xfrm>
          <a:prstGeom prst="rect">
            <a:avLst/>
          </a:prstGeom>
          <a:noFill/>
        </p:spPr>
        <p:txBody>
          <a:bodyPr wrap="none" rtlCol="0">
            <a:spAutoFit/>
          </a:bodyPr>
          <a:lstStyle/>
          <a:p>
            <a:r>
              <a:rPr lang="en-GB" sz="4000" b="1" dirty="0"/>
              <a:t>Hints for the audit (web version only)</a:t>
            </a:r>
          </a:p>
        </p:txBody>
      </p:sp>
      <p:sp>
        <p:nvSpPr>
          <p:cNvPr id="9" name="Retângulo arredondado 8"/>
          <p:cNvSpPr/>
          <p:nvPr/>
        </p:nvSpPr>
        <p:spPr>
          <a:xfrm>
            <a:off x="369028" y="1789319"/>
            <a:ext cx="1965278" cy="55955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a:t>XML audit file</a:t>
            </a:r>
          </a:p>
        </p:txBody>
      </p:sp>
      <p:sp>
        <p:nvSpPr>
          <p:cNvPr id="11" name="Retângulo arredondado 10"/>
          <p:cNvSpPr/>
          <p:nvPr/>
        </p:nvSpPr>
        <p:spPr>
          <a:xfrm>
            <a:off x="369028" y="2823436"/>
            <a:ext cx="1965278" cy="55955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Crawler</a:t>
            </a:r>
          </a:p>
        </p:txBody>
      </p:sp>
      <p:sp>
        <p:nvSpPr>
          <p:cNvPr id="12" name="Retângulo arredondado 11"/>
          <p:cNvSpPr/>
          <p:nvPr/>
        </p:nvSpPr>
        <p:spPr>
          <a:xfrm>
            <a:off x="3641729" y="2823436"/>
            <a:ext cx="1965278" cy="55955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dirty="0"/>
              <a:t>NLP processing</a:t>
            </a:r>
          </a:p>
        </p:txBody>
      </p:sp>
      <p:sp>
        <p:nvSpPr>
          <p:cNvPr id="13" name="Retângulo arredondado 12"/>
          <p:cNvSpPr/>
          <p:nvPr/>
        </p:nvSpPr>
        <p:spPr>
          <a:xfrm>
            <a:off x="6723202" y="2819166"/>
            <a:ext cx="2174542" cy="55955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solidFill>
                  <a:schemeClr val="bg1"/>
                </a:solidFill>
              </a:rPr>
              <a:t>Graph visualization</a:t>
            </a:r>
          </a:p>
        </p:txBody>
      </p:sp>
      <p:cxnSp>
        <p:nvCxnSpPr>
          <p:cNvPr id="14" name="Conexão reta unidirecional 13"/>
          <p:cNvCxnSpPr>
            <a:stCxn id="9" idx="2"/>
            <a:endCxn id="11" idx="0"/>
          </p:cNvCxnSpPr>
          <p:nvPr/>
        </p:nvCxnSpPr>
        <p:spPr>
          <a:xfrm>
            <a:off x="1351667" y="2348878"/>
            <a:ext cx="0" cy="474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Conexão reta unidirecional 14"/>
          <p:cNvCxnSpPr>
            <a:stCxn id="11" idx="3"/>
            <a:endCxn id="12" idx="1"/>
          </p:cNvCxnSpPr>
          <p:nvPr/>
        </p:nvCxnSpPr>
        <p:spPr>
          <a:xfrm>
            <a:off x="2334306" y="3103216"/>
            <a:ext cx="13074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exão reta unidirecional 15"/>
          <p:cNvCxnSpPr>
            <a:stCxn id="12" idx="3"/>
            <a:endCxn id="13" idx="1"/>
          </p:cNvCxnSpPr>
          <p:nvPr/>
        </p:nvCxnSpPr>
        <p:spPr>
          <a:xfrm flipV="1">
            <a:off x="5607007" y="3098946"/>
            <a:ext cx="1116195" cy="42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CaixaDeTexto 25"/>
          <p:cNvSpPr txBox="1"/>
          <p:nvPr/>
        </p:nvSpPr>
        <p:spPr>
          <a:xfrm>
            <a:off x="2686050" y="1828086"/>
            <a:ext cx="6211694" cy="646331"/>
          </a:xfrm>
          <a:prstGeom prst="rect">
            <a:avLst/>
          </a:prstGeom>
          <a:noFill/>
        </p:spPr>
        <p:txBody>
          <a:bodyPr wrap="square" rtlCol="0">
            <a:spAutoFit/>
          </a:bodyPr>
          <a:lstStyle/>
          <a:p>
            <a:r>
              <a:rPr lang="en-GB" dirty="0"/>
              <a:t>Pre-process data cycle to bring the data into a form that is predictable and analysable</a:t>
            </a:r>
          </a:p>
        </p:txBody>
      </p:sp>
    </p:spTree>
    <p:extLst>
      <p:ext uri="{BB962C8B-B14F-4D97-AF65-F5344CB8AC3E}">
        <p14:creationId xmlns:p14="http://schemas.microsoft.com/office/powerpoint/2010/main" val="1454765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5" name="Marcador de Posição do Rodapé 4"/>
          <p:cNvSpPr>
            <a:spLocks noGrp="1"/>
          </p:cNvSpPr>
          <p:nvPr>
            <p:ph type="ftr" sz="quarter" idx="11"/>
          </p:nvPr>
        </p:nvSpPr>
        <p:spPr/>
        <p:txBody>
          <a:bodyPr/>
          <a:lstStyle/>
          <a:p>
            <a:endParaRPr lang="pt-PT" dirty="0"/>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6</a:t>
            </a:fld>
            <a:endParaRPr lang="pt-PT"/>
          </a:p>
        </p:txBody>
      </p:sp>
      <p:sp>
        <p:nvSpPr>
          <p:cNvPr id="7" name="Retângulo 6"/>
          <p:cNvSpPr/>
          <p:nvPr/>
        </p:nvSpPr>
        <p:spPr>
          <a:xfrm>
            <a:off x="287383" y="998364"/>
            <a:ext cx="8569234" cy="558743"/>
          </a:xfrm>
          <a:prstGeom prst="rect">
            <a:avLst/>
          </a:prstGeom>
        </p:spPr>
        <p:txBody>
          <a:bodyPr wrap="square">
            <a:spAutoFit/>
          </a:bodyPr>
          <a:lstStyle/>
          <a:p>
            <a:pPr>
              <a:lnSpc>
                <a:spcPct val="115000"/>
              </a:lnSpc>
              <a:spcAft>
                <a:spcPts val="1000"/>
              </a:spcAft>
            </a:pPr>
            <a:r>
              <a:rPr lang="en-US" sz="2800" dirty="0"/>
              <a:t>The full process diagram can be see next:</a:t>
            </a:r>
          </a:p>
        </p:txBody>
      </p:sp>
      <p:pic>
        <p:nvPicPr>
          <p:cNvPr id="8" name="Imagem 7">
            <a:extLst>
              <a:ext uri="{FF2B5EF4-FFF2-40B4-BE49-F238E27FC236}">
                <a16:creationId xmlns:a16="http://schemas.microsoft.com/office/drawing/2014/main" id="{A9FA46BB-461C-4072-86AD-E777F67EAA53}"/>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86352" y="1741487"/>
            <a:ext cx="6465661" cy="4299855"/>
          </a:xfrm>
          <a:prstGeom prst="rect">
            <a:avLst/>
          </a:prstGeom>
          <a:noFill/>
        </p:spPr>
      </p:pic>
    </p:spTree>
    <p:extLst>
      <p:ext uri="{BB962C8B-B14F-4D97-AF65-F5344CB8AC3E}">
        <p14:creationId xmlns:p14="http://schemas.microsoft.com/office/powerpoint/2010/main" val="16664500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60</a:t>
            </a:fld>
            <a:endParaRPr lang="pt-PT"/>
          </a:p>
        </p:txBody>
      </p:sp>
      <p:sp>
        <p:nvSpPr>
          <p:cNvPr id="10" name="Marcador de Posição do Rodapé 4"/>
          <p:cNvSpPr>
            <a:spLocks noGrp="1"/>
          </p:cNvSpPr>
          <p:nvPr>
            <p:ph type="ftr" sz="quarter" idx="11"/>
          </p:nvPr>
        </p:nvSpPr>
        <p:spPr>
          <a:xfrm>
            <a:off x="3028950" y="6356351"/>
            <a:ext cx="3086100" cy="365125"/>
          </a:xfrm>
        </p:spPr>
        <p:txBody>
          <a:bodyPr/>
          <a:lstStyle/>
          <a:p>
            <a:r>
              <a:rPr lang="pt-PT" dirty="0" err="1"/>
              <a:t>Lisbon</a:t>
            </a:r>
            <a:endParaRPr lang="pt-PT" dirty="0"/>
          </a:p>
        </p:txBody>
      </p:sp>
      <p:sp>
        <p:nvSpPr>
          <p:cNvPr id="7" name="CaixaDeTexto 6"/>
          <p:cNvSpPr txBox="1"/>
          <p:nvPr/>
        </p:nvSpPr>
        <p:spPr>
          <a:xfrm>
            <a:off x="287383" y="850559"/>
            <a:ext cx="8124019" cy="707886"/>
          </a:xfrm>
          <a:prstGeom prst="rect">
            <a:avLst/>
          </a:prstGeom>
          <a:noFill/>
        </p:spPr>
        <p:txBody>
          <a:bodyPr wrap="none" rtlCol="0">
            <a:spAutoFit/>
          </a:bodyPr>
          <a:lstStyle/>
          <a:p>
            <a:r>
              <a:rPr lang="en-GB" sz="4000" b="1" dirty="0"/>
              <a:t>Hints for the audit (web version only)</a:t>
            </a:r>
          </a:p>
        </p:txBody>
      </p:sp>
      <p:sp>
        <p:nvSpPr>
          <p:cNvPr id="9" name="Retângulo arredondado 8"/>
          <p:cNvSpPr/>
          <p:nvPr/>
        </p:nvSpPr>
        <p:spPr>
          <a:xfrm>
            <a:off x="369028" y="1789319"/>
            <a:ext cx="1965278" cy="55955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a:t>XML audit file</a:t>
            </a:r>
          </a:p>
        </p:txBody>
      </p:sp>
      <p:sp>
        <p:nvSpPr>
          <p:cNvPr id="11" name="Retângulo arredondado 10"/>
          <p:cNvSpPr/>
          <p:nvPr/>
        </p:nvSpPr>
        <p:spPr>
          <a:xfrm>
            <a:off x="369028" y="2823436"/>
            <a:ext cx="1965278" cy="55955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Crawler</a:t>
            </a:r>
          </a:p>
        </p:txBody>
      </p:sp>
      <p:sp>
        <p:nvSpPr>
          <p:cNvPr id="12" name="Retângulo arredondado 11"/>
          <p:cNvSpPr/>
          <p:nvPr/>
        </p:nvSpPr>
        <p:spPr>
          <a:xfrm>
            <a:off x="3641729" y="2823436"/>
            <a:ext cx="1965278" cy="55955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dirty="0"/>
              <a:t>NLP processing</a:t>
            </a:r>
          </a:p>
        </p:txBody>
      </p:sp>
      <p:sp>
        <p:nvSpPr>
          <p:cNvPr id="13" name="Retângulo arredondado 12"/>
          <p:cNvSpPr/>
          <p:nvPr/>
        </p:nvSpPr>
        <p:spPr>
          <a:xfrm>
            <a:off x="6723202" y="2819166"/>
            <a:ext cx="2174542" cy="55955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solidFill>
                  <a:schemeClr val="bg1"/>
                </a:solidFill>
              </a:rPr>
              <a:t>Graph visualization</a:t>
            </a:r>
          </a:p>
        </p:txBody>
      </p:sp>
      <p:cxnSp>
        <p:nvCxnSpPr>
          <p:cNvPr id="14" name="Conexão reta unidirecional 13"/>
          <p:cNvCxnSpPr>
            <a:stCxn id="9" idx="2"/>
            <a:endCxn id="11" idx="0"/>
          </p:cNvCxnSpPr>
          <p:nvPr/>
        </p:nvCxnSpPr>
        <p:spPr>
          <a:xfrm>
            <a:off x="1351667" y="2348878"/>
            <a:ext cx="0" cy="474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Conexão reta unidirecional 14"/>
          <p:cNvCxnSpPr>
            <a:stCxn id="11" idx="3"/>
            <a:endCxn id="12" idx="1"/>
          </p:cNvCxnSpPr>
          <p:nvPr/>
        </p:nvCxnSpPr>
        <p:spPr>
          <a:xfrm>
            <a:off x="2334306" y="3103216"/>
            <a:ext cx="13074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exão reta unidirecional 15"/>
          <p:cNvCxnSpPr>
            <a:stCxn id="12" idx="3"/>
            <a:endCxn id="13" idx="1"/>
          </p:cNvCxnSpPr>
          <p:nvPr/>
        </p:nvCxnSpPr>
        <p:spPr>
          <a:xfrm flipV="1">
            <a:off x="5607007" y="3098946"/>
            <a:ext cx="1116195" cy="42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CaixaDeTexto 25"/>
          <p:cNvSpPr txBox="1"/>
          <p:nvPr/>
        </p:nvSpPr>
        <p:spPr>
          <a:xfrm>
            <a:off x="2686050" y="1828086"/>
            <a:ext cx="6211694" cy="646331"/>
          </a:xfrm>
          <a:prstGeom prst="rect">
            <a:avLst/>
          </a:prstGeom>
          <a:noFill/>
        </p:spPr>
        <p:txBody>
          <a:bodyPr wrap="square" rtlCol="0">
            <a:spAutoFit/>
          </a:bodyPr>
          <a:lstStyle/>
          <a:p>
            <a:r>
              <a:rPr lang="en-GB" dirty="0"/>
              <a:t>Pre-process data cycle to bring the data into a form that is predictable and analysable</a:t>
            </a:r>
          </a:p>
        </p:txBody>
      </p:sp>
      <p:sp>
        <p:nvSpPr>
          <p:cNvPr id="17" name="Marcador de Posição da Data 3"/>
          <p:cNvSpPr txBox="1">
            <a:spLocks/>
          </p:cNvSpPr>
          <p:nvPr/>
        </p:nvSpPr>
        <p:spPr>
          <a:xfrm>
            <a:off x="628650" y="6356351"/>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rgbClr val="C0000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566D254-8658-4DCB-8A7E-B7759A5AB36E}" type="datetime1">
              <a:rPr lang="pt-PT" smtClean="0"/>
              <a:pPr/>
              <a:t>07/11/2019</a:t>
            </a:fld>
            <a:endParaRPr lang="pt-PT"/>
          </a:p>
        </p:txBody>
      </p:sp>
      <p:sp>
        <p:nvSpPr>
          <p:cNvPr id="18" name="Retângulo 17"/>
          <p:cNvSpPr/>
          <p:nvPr/>
        </p:nvSpPr>
        <p:spPr>
          <a:xfrm>
            <a:off x="369027" y="3806503"/>
            <a:ext cx="8528717" cy="2047655"/>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dirty="0"/>
          </a:p>
        </p:txBody>
      </p:sp>
      <p:cxnSp>
        <p:nvCxnSpPr>
          <p:cNvPr id="19" name="Conexão em ângulos retos 18"/>
          <p:cNvCxnSpPr>
            <a:stCxn id="11" idx="2"/>
            <a:endCxn id="18" idx="1"/>
          </p:cNvCxnSpPr>
          <p:nvPr/>
        </p:nvCxnSpPr>
        <p:spPr>
          <a:xfrm rot="5400000">
            <a:off x="136679" y="3615343"/>
            <a:ext cx="1447336" cy="982640"/>
          </a:xfrm>
          <a:prstGeom prst="bentConnector4">
            <a:avLst>
              <a:gd name="adj1" fmla="val 14631"/>
              <a:gd name="adj2" fmla="val 123264"/>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0" name="CaixaDeTexto 19"/>
          <p:cNvSpPr txBox="1"/>
          <p:nvPr/>
        </p:nvSpPr>
        <p:spPr>
          <a:xfrm>
            <a:off x="369026" y="3822833"/>
            <a:ext cx="8528718" cy="2031325"/>
          </a:xfrm>
          <a:prstGeom prst="rect">
            <a:avLst/>
          </a:prstGeom>
          <a:noFill/>
        </p:spPr>
        <p:txBody>
          <a:bodyPr wrap="square" rtlCol="0">
            <a:spAutoFit/>
          </a:bodyPr>
          <a:lstStyle/>
          <a:p>
            <a:r>
              <a:rPr lang="en-GB" dirty="0"/>
              <a:t>(what is) Collected:</a:t>
            </a:r>
          </a:p>
          <a:p>
            <a:pPr marL="285750" indent="-285750">
              <a:buFont typeface="Arial" panose="020B0604020202020204" pitchFamily="34" charset="0"/>
              <a:buChar char="•"/>
            </a:pPr>
            <a:r>
              <a:rPr lang="en-GB" dirty="0"/>
              <a:t>Risks and notes selected to “Include in audit”</a:t>
            </a:r>
          </a:p>
          <a:p>
            <a:pPr marL="285750" indent="-285750">
              <a:buFont typeface="Arial" panose="020B0604020202020204" pitchFamily="34" charset="0"/>
              <a:buChar char="•"/>
            </a:pPr>
            <a:r>
              <a:rPr lang="en-GB" dirty="0"/>
              <a:t>Reference data form (attributes “title”, “background” and “ application notes”)</a:t>
            </a:r>
          </a:p>
          <a:p>
            <a:pPr marL="285750" indent="-285750">
              <a:buFont typeface="Arial" panose="020B0604020202020204" pitchFamily="34" charset="0"/>
              <a:buChar char="•"/>
            </a:pPr>
            <a:r>
              <a:rPr lang="en-GB" dirty="0"/>
              <a:t>Pre-assessment data form</a:t>
            </a:r>
          </a:p>
          <a:p>
            <a:pPr marL="285750" indent="-285750">
              <a:buFont typeface="Arial" panose="020B0604020202020204" pitchFamily="34" charset="0"/>
              <a:buChar char="•"/>
            </a:pPr>
            <a:r>
              <a:rPr lang="en-GB" dirty="0"/>
              <a:t>Findings (all)</a:t>
            </a:r>
          </a:p>
          <a:p>
            <a:pPr marL="285750" indent="-285750">
              <a:buFont typeface="Arial" panose="020B0604020202020204" pitchFamily="34" charset="0"/>
              <a:buChar char="•"/>
            </a:pPr>
            <a:r>
              <a:rPr lang="en-GB" dirty="0"/>
              <a:t>Issue Matrices selected for audit (attributes  “objectives”, “criteria”, “Information Required”, “Analysis Method”, “Found Previously” and “Conclusion”)</a:t>
            </a:r>
          </a:p>
        </p:txBody>
      </p:sp>
    </p:spTree>
    <p:extLst>
      <p:ext uri="{BB962C8B-B14F-4D97-AF65-F5344CB8AC3E}">
        <p14:creationId xmlns:p14="http://schemas.microsoft.com/office/powerpoint/2010/main" val="10540946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61</a:t>
            </a:fld>
            <a:endParaRPr lang="pt-PT" dirty="0"/>
          </a:p>
        </p:txBody>
      </p:sp>
      <p:sp>
        <p:nvSpPr>
          <p:cNvPr id="10" name="Marcador de Posição do Rodapé 4"/>
          <p:cNvSpPr>
            <a:spLocks noGrp="1"/>
          </p:cNvSpPr>
          <p:nvPr>
            <p:ph type="ftr" sz="quarter" idx="11"/>
          </p:nvPr>
        </p:nvSpPr>
        <p:spPr>
          <a:xfrm>
            <a:off x="3028950" y="6356351"/>
            <a:ext cx="3086100" cy="365125"/>
          </a:xfrm>
        </p:spPr>
        <p:txBody>
          <a:bodyPr/>
          <a:lstStyle/>
          <a:p>
            <a:r>
              <a:rPr lang="pt-PT" dirty="0" err="1"/>
              <a:t>Lisbon</a:t>
            </a:r>
            <a:endParaRPr lang="pt-PT" dirty="0"/>
          </a:p>
        </p:txBody>
      </p:sp>
      <p:sp>
        <p:nvSpPr>
          <p:cNvPr id="7" name="CaixaDeTexto 6"/>
          <p:cNvSpPr txBox="1"/>
          <p:nvPr/>
        </p:nvSpPr>
        <p:spPr>
          <a:xfrm>
            <a:off x="287383" y="687269"/>
            <a:ext cx="8124019" cy="707886"/>
          </a:xfrm>
          <a:prstGeom prst="rect">
            <a:avLst/>
          </a:prstGeom>
          <a:noFill/>
        </p:spPr>
        <p:txBody>
          <a:bodyPr wrap="none" rtlCol="0">
            <a:spAutoFit/>
          </a:bodyPr>
          <a:lstStyle/>
          <a:p>
            <a:r>
              <a:rPr lang="en-GB" sz="4000" b="1" dirty="0"/>
              <a:t>Hints for the audit (web version only)</a:t>
            </a:r>
          </a:p>
        </p:txBody>
      </p:sp>
      <p:sp>
        <p:nvSpPr>
          <p:cNvPr id="9" name="Retângulo arredondado 8"/>
          <p:cNvSpPr/>
          <p:nvPr/>
        </p:nvSpPr>
        <p:spPr>
          <a:xfrm>
            <a:off x="369028" y="1364767"/>
            <a:ext cx="1965278" cy="55955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a:t>XML audit file</a:t>
            </a:r>
          </a:p>
        </p:txBody>
      </p:sp>
      <p:sp>
        <p:nvSpPr>
          <p:cNvPr id="11" name="Retângulo arredondado 10"/>
          <p:cNvSpPr/>
          <p:nvPr/>
        </p:nvSpPr>
        <p:spPr>
          <a:xfrm>
            <a:off x="369028" y="2219265"/>
            <a:ext cx="1965278" cy="55955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Crawler</a:t>
            </a:r>
          </a:p>
        </p:txBody>
      </p:sp>
      <p:sp>
        <p:nvSpPr>
          <p:cNvPr id="12" name="Retângulo arredondado 11"/>
          <p:cNvSpPr/>
          <p:nvPr/>
        </p:nvSpPr>
        <p:spPr>
          <a:xfrm>
            <a:off x="3641729" y="2219265"/>
            <a:ext cx="1965278" cy="55955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dirty="0"/>
              <a:t>NLP processing</a:t>
            </a:r>
          </a:p>
        </p:txBody>
      </p:sp>
      <p:sp>
        <p:nvSpPr>
          <p:cNvPr id="13" name="Retângulo arredondado 12"/>
          <p:cNvSpPr/>
          <p:nvPr/>
        </p:nvSpPr>
        <p:spPr>
          <a:xfrm>
            <a:off x="6723202" y="2214995"/>
            <a:ext cx="2174542" cy="55955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solidFill>
                  <a:schemeClr val="bg1"/>
                </a:solidFill>
              </a:rPr>
              <a:t>Graph visualization</a:t>
            </a:r>
          </a:p>
        </p:txBody>
      </p:sp>
      <p:cxnSp>
        <p:nvCxnSpPr>
          <p:cNvPr id="14" name="Conexão reta unidirecional 13"/>
          <p:cNvCxnSpPr>
            <a:stCxn id="9" idx="2"/>
            <a:endCxn id="11" idx="0"/>
          </p:cNvCxnSpPr>
          <p:nvPr/>
        </p:nvCxnSpPr>
        <p:spPr>
          <a:xfrm>
            <a:off x="1351667" y="1924326"/>
            <a:ext cx="0" cy="2949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Conexão reta unidirecional 14"/>
          <p:cNvCxnSpPr>
            <a:stCxn id="11" idx="3"/>
            <a:endCxn id="12" idx="1"/>
          </p:cNvCxnSpPr>
          <p:nvPr/>
        </p:nvCxnSpPr>
        <p:spPr>
          <a:xfrm>
            <a:off x="2334306" y="2499045"/>
            <a:ext cx="13074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exão reta unidirecional 15"/>
          <p:cNvCxnSpPr>
            <a:stCxn id="12" idx="3"/>
            <a:endCxn id="13" idx="1"/>
          </p:cNvCxnSpPr>
          <p:nvPr/>
        </p:nvCxnSpPr>
        <p:spPr>
          <a:xfrm flipV="1">
            <a:off x="5607007" y="2494775"/>
            <a:ext cx="1116195" cy="42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CaixaDeTexto 25"/>
          <p:cNvSpPr txBox="1"/>
          <p:nvPr/>
        </p:nvSpPr>
        <p:spPr>
          <a:xfrm>
            <a:off x="2686050" y="1403534"/>
            <a:ext cx="6211694" cy="646331"/>
          </a:xfrm>
          <a:prstGeom prst="rect">
            <a:avLst/>
          </a:prstGeom>
          <a:noFill/>
        </p:spPr>
        <p:txBody>
          <a:bodyPr wrap="square" rtlCol="0">
            <a:spAutoFit/>
          </a:bodyPr>
          <a:lstStyle/>
          <a:p>
            <a:r>
              <a:rPr lang="en-GB" dirty="0"/>
              <a:t>Pre-process data cycle to bring the data into a form that is predictable and analysable</a:t>
            </a:r>
          </a:p>
        </p:txBody>
      </p:sp>
      <p:sp>
        <p:nvSpPr>
          <p:cNvPr id="17" name="Marcador de Posição da Data 3"/>
          <p:cNvSpPr txBox="1">
            <a:spLocks/>
          </p:cNvSpPr>
          <p:nvPr/>
        </p:nvSpPr>
        <p:spPr>
          <a:xfrm>
            <a:off x="628650" y="6356351"/>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rgbClr val="C0000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566D254-8658-4DCB-8A7E-B7759A5AB36E}" type="datetime1">
              <a:rPr lang="pt-PT" smtClean="0"/>
              <a:pPr/>
              <a:t>07/11/2019</a:t>
            </a:fld>
            <a:endParaRPr lang="pt-PT"/>
          </a:p>
        </p:txBody>
      </p:sp>
      <p:sp>
        <p:nvSpPr>
          <p:cNvPr id="18" name="Retângulo 17"/>
          <p:cNvSpPr/>
          <p:nvPr/>
        </p:nvSpPr>
        <p:spPr>
          <a:xfrm>
            <a:off x="369027" y="3151398"/>
            <a:ext cx="8528717" cy="2854407"/>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dirty="0"/>
          </a:p>
        </p:txBody>
      </p:sp>
      <p:cxnSp>
        <p:nvCxnSpPr>
          <p:cNvPr id="19" name="Conexão em ângulos retos 18"/>
          <p:cNvCxnSpPr>
            <a:stCxn id="12" idx="2"/>
            <a:endCxn id="21" idx="1"/>
          </p:cNvCxnSpPr>
          <p:nvPr/>
        </p:nvCxnSpPr>
        <p:spPr>
          <a:xfrm rot="5400000">
            <a:off x="1615116" y="1532734"/>
            <a:ext cx="1763163" cy="4255342"/>
          </a:xfrm>
          <a:prstGeom prst="bentConnector4">
            <a:avLst>
              <a:gd name="adj1" fmla="val 9415"/>
              <a:gd name="adj2" fmla="val 105372"/>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1" name="CaixaDeTexto 20"/>
          <p:cNvSpPr txBox="1"/>
          <p:nvPr/>
        </p:nvSpPr>
        <p:spPr>
          <a:xfrm>
            <a:off x="369026" y="3110826"/>
            <a:ext cx="8528718" cy="2862322"/>
          </a:xfrm>
          <a:prstGeom prst="rect">
            <a:avLst/>
          </a:prstGeom>
          <a:noFill/>
        </p:spPr>
        <p:txBody>
          <a:bodyPr wrap="square" rtlCol="0">
            <a:spAutoFit/>
          </a:bodyPr>
          <a:lstStyle/>
          <a:p>
            <a:r>
              <a:rPr lang="en-GB" dirty="0"/>
              <a:t>Steps:</a:t>
            </a:r>
          </a:p>
          <a:p>
            <a:pPr marL="285750" indent="-285750">
              <a:buFont typeface="Arial" panose="020B0604020202020204" pitchFamily="34" charset="0"/>
              <a:buChar char="•"/>
            </a:pPr>
            <a:r>
              <a:rPr lang="en-GB" dirty="0"/>
              <a:t>Tokenizer</a:t>
            </a:r>
          </a:p>
          <a:p>
            <a:pPr marL="285750" indent="-285750">
              <a:buFont typeface="Arial" panose="020B0604020202020204" pitchFamily="34" charset="0"/>
              <a:buChar char="•"/>
            </a:pPr>
            <a:r>
              <a:rPr lang="en-GB" dirty="0"/>
              <a:t>Normalize (convert to lower case and inflector to singularize)</a:t>
            </a:r>
          </a:p>
          <a:p>
            <a:pPr marL="285750" indent="-285750">
              <a:buFont typeface="Arial" panose="020B0604020202020204" pitchFamily="34" charset="0"/>
              <a:buChar char="•"/>
            </a:pPr>
            <a:r>
              <a:rPr lang="en-GB" dirty="0"/>
              <a:t>Filter (tokens not alphabetic)</a:t>
            </a:r>
          </a:p>
          <a:p>
            <a:pPr marL="285750" indent="-285750">
              <a:buFont typeface="Arial" panose="020B0604020202020204" pitchFamily="34" charset="0"/>
              <a:buChar char="•"/>
            </a:pPr>
            <a:r>
              <a:rPr lang="en-GB" dirty="0"/>
              <a:t>Stop words filtering</a:t>
            </a:r>
          </a:p>
          <a:p>
            <a:pPr marL="285750" indent="-285750">
              <a:buFont typeface="Arial" panose="020B0604020202020204" pitchFamily="34" charset="0"/>
              <a:buChar char="•"/>
            </a:pPr>
            <a:r>
              <a:rPr lang="en-GB" dirty="0"/>
              <a:t>Entity extraction (identify potential tokens  using gazetteers: token + annotation/context)</a:t>
            </a:r>
          </a:p>
          <a:p>
            <a:pPr marL="285750" indent="-285750">
              <a:buFont typeface="Arial" panose="020B0604020202020204" pitchFamily="34" charset="0"/>
              <a:buChar char="•"/>
            </a:pPr>
            <a:r>
              <a:rPr lang="en-GB" dirty="0"/>
              <a:t>Combine (list of unique terms/tokens)</a:t>
            </a:r>
          </a:p>
          <a:p>
            <a:pPr marL="285750" indent="-285750">
              <a:buFont typeface="Arial" panose="020B0604020202020204" pitchFamily="34" charset="0"/>
              <a:buChar char="•"/>
            </a:pPr>
            <a:r>
              <a:rPr lang="en-GB" dirty="0"/>
              <a:t>Term weighting (ID/IDF)</a:t>
            </a:r>
          </a:p>
          <a:p>
            <a:pPr marL="285750" indent="-285750">
              <a:buFont typeface="Arial" panose="020B0604020202020204" pitchFamily="34" charset="0"/>
              <a:buChar char="•"/>
            </a:pPr>
            <a:r>
              <a:rPr lang="en-GB" dirty="0"/>
              <a:t>Vector of terms</a:t>
            </a:r>
          </a:p>
        </p:txBody>
      </p:sp>
      <p:sp>
        <p:nvSpPr>
          <p:cNvPr id="23" name="Retângulo 22"/>
          <p:cNvSpPr/>
          <p:nvPr/>
        </p:nvSpPr>
        <p:spPr>
          <a:xfrm>
            <a:off x="4588789" y="4903451"/>
            <a:ext cx="4406929" cy="1200329"/>
          </a:xfrm>
          <a:prstGeom prst="rect">
            <a:avLst/>
          </a:prstGeom>
          <a:solidFill>
            <a:schemeClr val="accent6">
              <a:lumMod val="20000"/>
              <a:lumOff val="80000"/>
            </a:schemeClr>
          </a:solidFill>
          <a:ln>
            <a:solidFill>
              <a:schemeClr val="tx1"/>
            </a:solidFill>
          </a:ln>
        </p:spPr>
        <p:txBody>
          <a:bodyPr wrap="square">
            <a:spAutoFit/>
          </a:bodyPr>
          <a:lstStyle/>
          <a:p>
            <a:r>
              <a:rPr lang="en-GB" dirty="0"/>
              <a:t>Lemmatization (</a:t>
            </a:r>
            <a:r>
              <a:rPr lang="en-GB" dirty="0" err="1"/>
              <a:t>Wordnet</a:t>
            </a:r>
            <a:r>
              <a:rPr lang="en-GB" dirty="0"/>
              <a:t> for mappings) and Stemming processes (like Porters Algorithm) not used: tests didn’t show improvements in classification accuracy</a:t>
            </a:r>
          </a:p>
        </p:txBody>
      </p:sp>
    </p:spTree>
    <p:extLst>
      <p:ext uri="{BB962C8B-B14F-4D97-AF65-F5344CB8AC3E}">
        <p14:creationId xmlns:p14="http://schemas.microsoft.com/office/powerpoint/2010/main" val="58274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50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62</a:t>
            </a:fld>
            <a:endParaRPr lang="pt-PT"/>
          </a:p>
        </p:txBody>
      </p:sp>
      <p:sp>
        <p:nvSpPr>
          <p:cNvPr id="10" name="Marcador de Posição do Rodapé 4"/>
          <p:cNvSpPr>
            <a:spLocks noGrp="1"/>
          </p:cNvSpPr>
          <p:nvPr>
            <p:ph type="ftr" sz="quarter" idx="11"/>
          </p:nvPr>
        </p:nvSpPr>
        <p:spPr>
          <a:xfrm>
            <a:off x="3028950" y="6356351"/>
            <a:ext cx="3086100" cy="365125"/>
          </a:xfrm>
        </p:spPr>
        <p:txBody>
          <a:bodyPr/>
          <a:lstStyle/>
          <a:p>
            <a:r>
              <a:rPr lang="pt-PT" dirty="0" err="1"/>
              <a:t>Lisbon</a:t>
            </a:r>
            <a:endParaRPr lang="pt-PT" dirty="0"/>
          </a:p>
        </p:txBody>
      </p:sp>
      <p:sp>
        <p:nvSpPr>
          <p:cNvPr id="7" name="CaixaDeTexto 6"/>
          <p:cNvSpPr txBox="1"/>
          <p:nvPr/>
        </p:nvSpPr>
        <p:spPr>
          <a:xfrm>
            <a:off x="287383" y="850559"/>
            <a:ext cx="8124019" cy="707886"/>
          </a:xfrm>
          <a:prstGeom prst="rect">
            <a:avLst/>
          </a:prstGeom>
          <a:noFill/>
        </p:spPr>
        <p:txBody>
          <a:bodyPr wrap="none" rtlCol="0">
            <a:spAutoFit/>
          </a:bodyPr>
          <a:lstStyle/>
          <a:p>
            <a:r>
              <a:rPr lang="en-GB" sz="4000" b="1" dirty="0"/>
              <a:t>Hints for the audit (web version only)</a:t>
            </a:r>
          </a:p>
        </p:txBody>
      </p:sp>
      <p:sp>
        <p:nvSpPr>
          <p:cNvPr id="9" name="Retângulo arredondado 8"/>
          <p:cNvSpPr/>
          <p:nvPr/>
        </p:nvSpPr>
        <p:spPr>
          <a:xfrm>
            <a:off x="369028" y="1789319"/>
            <a:ext cx="1965278" cy="55955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a:t>XML audit file</a:t>
            </a:r>
          </a:p>
        </p:txBody>
      </p:sp>
      <p:sp>
        <p:nvSpPr>
          <p:cNvPr id="11" name="Retângulo arredondado 10"/>
          <p:cNvSpPr/>
          <p:nvPr/>
        </p:nvSpPr>
        <p:spPr>
          <a:xfrm>
            <a:off x="369028" y="2823436"/>
            <a:ext cx="1965278" cy="55955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Crawler</a:t>
            </a:r>
          </a:p>
        </p:txBody>
      </p:sp>
      <p:sp>
        <p:nvSpPr>
          <p:cNvPr id="12" name="Retângulo arredondado 11"/>
          <p:cNvSpPr/>
          <p:nvPr/>
        </p:nvSpPr>
        <p:spPr>
          <a:xfrm>
            <a:off x="3641729" y="2823436"/>
            <a:ext cx="1965278" cy="55955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dirty="0"/>
              <a:t>NLP processing</a:t>
            </a:r>
          </a:p>
        </p:txBody>
      </p:sp>
      <p:sp>
        <p:nvSpPr>
          <p:cNvPr id="13" name="Retângulo arredondado 12"/>
          <p:cNvSpPr/>
          <p:nvPr/>
        </p:nvSpPr>
        <p:spPr>
          <a:xfrm>
            <a:off x="6723202" y="2819166"/>
            <a:ext cx="2174542" cy="55955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solidFill>
                  <a:schemeClr val="bg1"/>
                </a:solidFill>
              </a:rPr>
              <a:t>Graph visualization</a:t>
            </a:r>
          </a:p>
        </p:txBody>
      </p:sp>
      <p:cxnSp>
        <p:nvCxnSpPr>
          <p:cNvPr id="14" name="Conexão reta unidirecional 13"/>
          <p:cNvCxnSpPr>
            <a:stCxn id="9" idx="2"/>
            <a:endCxn id="11" idx="0"/>
          </p:cNvCxnSpPr>
          <p:nvPr/>
        </p:nvCxnSpPr>
        <p:spPr>
          <a:xfrm>
            <a:off x="1351667" y="2348878"/>
            <a:ext cx="0" cy="4745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Conexão reta unidirecional 14"/>
          <p:cNvCxnSpPr>
            <a:stCxn id="11" idx="3"/>
            <a:endCxn id="12" idx="1"/>
          </p:cNvCxnSpPr>
          <p:nvPr/>
        </p:nvCxnSpPr>
        <p:spPr>
          <a:xfrm>
            <a:off x="2334306" y="3103216"/>
            <a:ext cx="1307423"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exão reta unidirecional 15"/>
          <p:cNvCxnSpPr>
            <a:stCxn id="12" idx="3"/>
            <a:endCxn id="13" idx="1"/>
          </p:cNvCxnSpPr>
          <p:nvPr/>
        </p:nvCxnSpPr>
        <p:spPr>
          <a:xfrm flipV="1">
            <a:off x="5607007" y="3098946"/>
            <a:ext cx="1116195" cy="42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CaixaDeTexto 25"/>
          <p:cNvSpPr txBox="1"/>
          <p:nvPr/>
        </p:nvSpPr>
        <p:spPr>
          <a:xfrm>
            <a:off x="2686050" y="1828086"/>
            <a:ext cx="6211694" cy="646331"/>
          </a:xfrm>
          <a:prstGeom prst="rect">
            <a:avLst/>
          </a:prstGeom>
          <a:noFill/>
        </p:spPr>
        <p:txBody>
          <a:bodyPr wrap="square" rtlCol="0">
            <a:spAutoFit/>
          </a:bodyPr>
          <a:lstStyle/>
          <a:p>
            <a:r>
              <a:rPr lang="en-GB" dirty="0"/>
              <a:t>Pre-process data cycle to bring the data into a form that is predictable and analysable</a:t>
            </a:r>
          </a:p>
        </p:txBody>
      </p:sp>
      <p:sp>
        <p:nvSpPr>
          <p:cNvPr id="17" name="Marcador de Posição da Data 3"/>
          <p:cNvSpPr txBox="1">
            <a:spLocks/>
          </p:cNvSpPr>
          <p:nvPr/>
        </p:nvSpPr>
        <p:spPr>
          <a:xfrm>
            <a:off x="628650" y="6356351"/>
            <a:ext cx="20574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rgbClr val="C0000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566D254-8658-4DCB-8A7E-B7759A5AB36E}" type="datetime1">
              <a:rPr lang="pt-PT" smtClean="0"/>
              <a:pPr/>
              <a:t>07/11/2019</a:t>
            </a:fld>
            <a:endParaRPr lang="pt-PT"/>
          </a:p>
        </p:txBody>
      </p:sp>
      <p:sp>
        <p:nvSpPr>
          <p:cNvPr id="18" name="Retângulo 17"/>
          <p:cNvSpPr/>
          <p:nvPr/>
        </p:nvSpPr>
        <p:spPr>
          <a:xfrm>
            <a:off x="369027" y="3902738"/>
            <a:ext cx="8528717" cy="114131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dirty="0"/>
          </a:p>
        </p:txBody>
      </p:sp>
      <p:cxnSp>
        <p:nvCxnSpPr>
          <p:cNvPr id="19" name="Conexão em ângulos retos 18"/>
          <p:cNvCxnSpPr>
            <a:stCxn id="13" idx="2"/>
            <a:endCxn id="18" idx="1"/>
          </p:cNvCxnSpPr>
          <p:nvPr/>
        </p:nvCxnSpPr>
        <p:spPr>
          <a:xfrm rot="5400000">
            <a:off x="3542416" y="205336"/>
            <a:ext cx="1094668" cy="7441446"/>
          </a:xfrm>
          <a:prstGeom prst="bentConnector4">
            <a:avLst>
              <a:gd name="adj1" fmla="val 23935"/>
              <a:gd name="adj2" fmla="val 103072"/>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1" name="CaixaDeTexto 20"/>
          <p:cNvSpPr txBox="1"/>
          <p:nvPr/>
        </p:nvSpPr>
        <p:spPr>
          <a:xfrm>
            <a:off x="369027" y="3946906"/>
            <a:ext cx="8528718" cy="923330"/>
          </a:xfrm>
          <a:prstGeom prst="rect">
            <a:avLst/>
          </a:prstGeom>
          <a:noFill/>
        </p:spPr>
        <p:txBody>
          <a:bodyPr wrap="square" rtlCol="0">
            <a:spAutoFit/>
          </a:bodyPr>
          <a:lstStyle/>
          <a:p>
            <a:r>
              <a:rPr lang="en-GB" dirty="0">
                <a:solidFill>
                  <a:schemeClr val="bg1"/>
                </a:solidFill>
              </a:rPr>
              <a:t>Steps:</a:t>
            </a:r>
          </a:p>
          <a:p>
            <a:pPr marL="285750" indent="-285750">
              <a:buFont typeface="Arial" panose="020B0604020202020204" pitchFamily="34" charset="0"/>
              <a:buChar char="•"/>
            </a:pPr>
            <a:r>
              <a:rPr lang="en-GB" dirty="0">
                <a:solidFill>
                  <a:schemeClr val="bg1"/>
                </a:solidFill>
              </a:rPr>
              <a:t>Cypher query (using vector of terms to find audit recommendations)</a:t>
            </a:r>
          </a:p>
          <a:p>
            <a:pPr marL="285750" indent="-285750">
              <a:buFont typeface="Arial" panose="020B0604020202020204" pitchFamily="34" charset="0"/>
              <a:buChar char="•"/>
            </a:pPr>
            <a:r>
              <a:rPr lang="en-GB" dirty="0">
                <a:solidFill>
                  <a:schemeClr val="bg1"/>
                </a:solidFill>
              </a:rPr>
              <a:t>Model served through a graph, using traditional graph metrics</a:t>
            </a:r>
          </a:p>
        </p:txBody>
      </p:sp>
      <p:sp>
        <p:nvSpPr>
          <p:cNvPr id="25" name="Retângulo 24"/>
          <p:cNvSpPr/>
          <p:nvPr/>
        </p:nvSpPr>
        <p:spPr>
          <a:xfrm>
            <a:off x="369027" y="5332958"/>
            <a:ext cx="3954801" cy="461665"/>
          </a:xfrm>
          <a:prstGeom prst="rect">
            <a:avLst/>
          </a:prstGeom>
        </p:spPr>
        <p:txBody>
          <a:bodyPr wrap="none">
            <a:spAutoFit/>
          </a:bodyPr>
          <a:lstStyle/>
          <a:p>
            <a:r>
              <a:rPr lang="en-GB" sz="2400" dirty="0"/>
              <a:t>Connects with g</a:t>
            </a:r>
            <a:r>
              <a:rPr lang="pt-PT" sz="2400" dirty="0" err="1"/>
              <a:t>raph</a:t>
            </a:r>
            <a:r>
              <a:rPr lang="pt-PT" sz="2400" dirty="0"/>
              <a:t> </a:t>
            </a:r>
            <a:r>
              <a:rPr lang="pt-PT" sz="2400" dirty="0" err="1"/>
              <a:t>database</a:t>
            </a:r>
            <a:endParaRPr lang="en-GB" sz="2400" dirty="0"/>
          </a:p>
        </p:txBody>
      </p:sp>
    </p:spTree>
    <p:extLst>
      <p:ext uri="{BB962C8B-B14F-4D97-AF65-F5344CB8AC3E}">
        <p14:creationId xmlns:p14="http://schemas.microsoft.com/office/powerpoint/2010/main" val="39672068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63</a:t>
            </a:fld>
            <a:endParaRPr lang="pt-PT"/>
          </a:p>
        </p:txBody>
      </p:sp>
      <p:sp>
        <p:nvSpPr>
          <p:cNvPr id="10" name="Marcador de Posição do Rodapé 4"/>
          <p:cNvSpPr>
            <a:spLocks noGrp="1"/>
          </p:cNvSpPr>
          <p:nvPr>
            <p:ph type="ftr" sz="quarter" idx="11"/>
          </p:nvPr>
        </p:nvSpPr>
        <p:spPr>
          <a:xfrm>
            <a:off x="3028950" y="6356351"/>
            <a:ext cx="3086100" cy="365125"/>
          </a:xfrm>
        </p:spPr>
        <p:txBody>
          <a:bodyPr/>
          <a:lstStyle/>
          <a:p>
            <a:r>
              <a:rPr lang="pt-PT" dirty="0" err="1"/>
              <a:t>Lisbon</a:t>
            </a:r>
            <a:endParaRPr lang="pt-PT" dirty="0"/>
          </a:p>
        </p:txBody>
      </p:sp>
      <p:sp>
        <p:nvSpPr>
          <p:cNvPr id="5" name="Retângulo 4"/>
          <p:cNvSpPr/>
          <p:nvPr/>
        </p:nvSpPr>
        <p:spPr>
          <a:xfrm>
            <a:off x="287383" y="1733252"/>
            <a:ext cx="8856617" cy="4031873"/>
          </a:xfrm>
          <a:prstGeom prst="rect">
            <a:avLst/>
          </a:prstGeom>
        </p:spPr>
        <p:txBody>
          <a:bodyPr wrap="square">
            <a:spAutoFit/>
          </a:bodyPr>
          <a:lstStyle/>
          <a:p>
            <a:r>
              <a:rPr lang="en-GB" sz="2400" dirty="0">
                <a:solidFill>
                  <a:srgbClr val="404040"/>
                </a:solidFill>
              </a:rPr>
              <a:t>Graph-like structures to support the find of similarities </a:t>
            </a:r>
            <a:r>
              <a:rPr lang="en-US" sz="2400" dirty="0">
                <a:solidFill>
                  <a:srgbClr val="404040"/>
                </a:solidFill>
              </a:rPr>
              <a:t>(an experiment to model audit</a:t>
            </a:r>
            <a:r>
              <a:rPr lang="pt-PT" sz="2400" dirty="0">
                <a:solidFill>
                  <a:srgbClr val="404040"/>
                </a:solidFill>
              </a:rPr>
              <a:t>)</a:t>
            </a:r>
            <a:r>
              <a:rPr lang="en-US" sz="2400" dirty="0"/>
              <a:t>:</a:t>
            </a:r>
          </a:p>
          <a:p>
            <a:endParaRPr lang="en-GB" sz="1600" dirty="0"/>
          </a:p>
          <a:p>
            <a:pPr marL="342900" indent="-342900">
              <a:buClr>
                <a:srgbClr val="404040"/>
              </a:buClr>
              <a:buFont typeface="Arial" panose="020B0604020202020204" pitchFamily="34" charset="0"/>
              <a:buChar char="•"/>
            </a:pPr>
            <a:r>
              <a:rPr lang="en-GB" sz="2400" dirty="0">
                <a:solidFill>
                  <a:srgbClr val="404040"/>
                </a:solidFill>
              </a:rPr>
              <a:t>Graph-like structures to describe the audits and risk cases (</a:t>
            </a:r>
            <a:r>
              <a:rPr lang="en-US" sz="2400" dirty="0">
                <a:solidFill>
                  <a:srgbClr val="404040"/>
                </a:solidFill>
              </a:rPr>
              <a:t>use of a graph structure to find out useful paths between data)</a:t>
            </a:r>
            <a:r>
              <a:rPr lang="en-GB" sz="2400" dirty="0">
                <a:solidFill>
                  <a:srgbClr val="404040"/>
                </a:solidFill>
              </a:rPr>
              <a:t>;</a:t>
            </a:r>
          </a:p>
          <a:p>
            <a:pPr marL="342900" indent="-342900">
              <a:buClr>
                <a:srgbClr val="404040"/>
              </a:buClr>
              <a:buFont typeface="Arial" panose="020B0604020202020204" pitchFamily="34" charset="0"/>
              <a:buChar char="•"/>
            </a:pPr>
            <a:r>
              <a:rPr lang="en-GB" sz="2400" dirty="0">
                <a:solidFill>
                  <a:srgbClr val="404040"/>
                </a:solidFill>
              </a:rPr>
              <a:t>Store and present the information as nodes (data points) and relationships (connections) that the user can query and traverse;</a:t>
            </a:r>
          </a:p>
          <a:p>
            <a:pPr marL="342900" indent="-342900">
              <a:buClr>
                <a:srgbClr val="404040"/>
              </a:buClr>
              <a:buFont typeface="Arial" panose="020B0604020202020204" pitchFamily="34" charset="0"/>
              <a:buChar char="•"/>
            </a:pPr>
            <a:r>
              <a:rPr lang="en-US" sz="2400" dirty="0">
                <a:solidFill>
                  <a:srgbClr val="404040"/>
                </a:solidFill>
              </a:rPr>
              <a:t>They can be represented as a "graph" and they can have one or more starting points in queries, or "anchors", in the graph from where the user can start traversing out and reach the audit report in the CUBE;</a:t>
            </a:r>
            <a:endParaRPr lang="en-GB" sz="2400" dirty="0">
              <a:solidFill>
                <a:srgbClr val="404040"/>
              </a:solidFill>
            </a:endParaRPr>
          </a:p>
        </p:txBody>
      </p:sp>
      <p:sp>
        <p:nvSpPr>
          <p:cNvPr id="7" name="CaixaDeTexto 6"/>
          <p:cNvSpPr txBox="1"/>
          <p:nvPr/>
        </p:nvSpPr>
        <p:spPr>
          <a:xfrm>
            <a:off x="287383" y="850559"/>
            <a:ext cx="8124019" cy="707886"/>
          </a:xfrm>
          <a:prstGeom prst="rect">
            <a:avLst/>
          </a:prstGeom>
          <a:noFill/>
        </p:spPr>
        <p:txBody>
          <a:bodyPr wrap="none" rtlCol="0">
            <a:spAutoFit/>
          </a:bodyPr>
          <a:lstStyle/>
          <a:p>
            <a:r>
              <a:rPr lang="en-GB" sz="4000" b="1" dirty="0"/>
              <a:t>Hints for the audit (web version only)</a:t>
            </a:r>
          </a:p>
        </p:txBody>
      </p:sp>
    </p:spTree>
    <p:extLst>
      <p:ext uri="{BB962C8B-B14F-4D97-AF65-F5344CB8AC3E}">
        <p14:creationId xmlns:p14="http://schemas.microsoft.com/office/powerpoint/2010/main" val="164931785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64</a:t>
            </a:fld>
            <a:endParaRPr lang="pt-PT"/>
          </a:p>
        </p:txBody>
      </p:sp>
      <p:sp>
        <p:nvSpPr>
          <p:cNvPr id="10" name="Marcador de Posição do Rodapé 4"/>
          <p:cNvSpPr>
            <a:spLocks noGrp="1"/>
          </p:cNvSpPr>
          <p:nvPr>
            <p:ph type="ftr" sz="quarter" idx="11"/>
          </p:nvPr>
        </p:nvSpPr>
        <p:spPr>
          <a:xfrm>
            <a:off x="3028950" y="6356351"/>
            <a:ext cx="3086100" cy="365125"/>
          </a:xfrm>
        </p:spPr>
        <p:txBody>
          <a:bodyPr/>
          <a:lstStyle/>
          <a:p>
            <a:r>
              <a:rPr lang="pt-PT" dirty="0" err="1"/>
              <a:t>Lisbon</a:t>
            </a:r>
            <a:endParaRPr lang="pt-PT" dirty="0"/>
          </a:p>
        </p:txBody>
      </p:sp>
      <p:sp>
        <p:nvSpPr>
          <p:cNvPr id="7" name="CaixaDeTexto 6"/>
          <p:cNvSpPr txBox="1"/>
          <p:nvPr/>
        </p:nvSpPr>
        <p:spPr>
          <a:xfrm>
            <a:off x="287383" y="850559"/>
            <a:ext cx="8124019" cy="707886"/>
          </a:xfrm>
          <a:prstGeom prst="rect">
            <a:avLst/>
          </a:prstGeom>
          <a:noFill/>
        </p:spPr>
        <p:txBody>
          <a:bodyPr wrap="none" rtlCol="0">
            <a:spAutoFit/>
          </a:bodyPr>
          <a:lstStyle/>
          <a:p>
            <a:r>
              <a:rPr lang="en-GB" sz="4000" b="1" dirty="0"/>
              <a:t>Hints for the audit (web version only)</a:t>
            </a:r>
          </a:p>
        </p:txBody>
      </p:sp>
      <p:sp>
        <p:nvSpPr>
          <p:cNvPr id="8" name="Marcador de Posição de Conteúdo 13"/>
          <p:cNvSpPr txBox="1">
            <a:spLocks/>
          </p:cNvSpPr>
          <p:nvPr/>
        </p:nvSpPr>
        <p:spPr>
          <a:xfrm>
            <a:off x="4140132" y="1535981"/>
            <a:ext cx="4157872" cy="295911"/>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1800"/>
              </a:spcBef>
              <a:buClr>
                <a:srgbClr val="404040"/>
              </a:buClr>
              <a:buSzPct val="80000"/>
            </a:pPr>
            <a:r>
              <a:rPr lang="en-GB" sz="1400" dirty="0">
                <a:solidFill>
                  <a:srgbClr val="404040"/>
                </a:solidFill>
                <a:latin typeface="Corbel"/>
              </a:rPr>
              <a:t>Descriptive diagram (example)</a:t>
            </a:r>
            <a:endParaRPr lang="en-GB" sz="1200" dirty="0">
              <a:solidFill>
                <a:srgbClr val="404040"/>
              </a:solidFill>
              <a:latin typeface="Corbel"/>
            </a:endParaRPr>
          </a:p>
        </p:txBody>
      </p:sp>
      <p:sp>
        <p:nvSpPr>
          <p:cNvPr id="9" name="Retângulo arredondado 8"/>
          <p:cNvSpPr/>
          <p:nvPr/>
        </p:nvSpPr>
        <p:spPr>
          <a:xfrm>
            <a:off x="237778" y="1836629"/>
            <a:ext cx="1656184" cy="72008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a:t>Topic</a:t>
            </a:r>
          </a:p>
        </p:txBody>
      </p:sp>
      <p:sp>
        <p:nvSpPr>
          <p:cNvPr id="11" name="Retângulo arredondado 10"/>
          <p:cNvSpPr/>
          <p:nvPr/>
        </p:nvSpPr>
        <p:spPr>
          <a:xfrm>
            <a:off x="237778" y="4182717"/>
            <a:ext cx="1656184" cy="72008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dirty="0"/>
              <a:t>Public Activity Domain</a:t>
            </a:r>
          </a:p>
        </p:txBody>
      </p:sp>
      <p:sp>
        <p:nvSpPr>
          <p:cNvPr id="12" name="Retângulo arredondado 11"/>
          <p:cNvSpPr/>
          <p:nvPr/>
        </p:nvSpPr>
        <p:spPr>
          <a:xfrm>
            <a:off x="2106819" y="5120760"/>
            <a:ext cx="1656184" cy="720080"/>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GB" dirty="0"/>
              <a:t>Process Control</a:t>
            </a:r>
          </a:p>
        </p:txBody>
      </p:sp>
      <p:sp>
        <p:nvSpPr>
          <p:cNvPr id="13" name="Retângulo arredondado 12"/>
          <p:cNvSpPr/>
          <p:nvPr/>
        </p:nvSpPr>
        <p:spPr>
          <a:xfrm>
            <a:off x="4425637" y="3282617"/>
            <a:ext cx="1656184" cy="720080"/>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dirty="0"/>
              <a:t>Audit</a:t>
            </a:r>
          </a:p>
        </p:txBody>
      </p:sp>
      <p:sp>
        <p:nvSpPr>
          <p:cNvPr id="14" name="Retângulo arredondado 13"/>
          <p:cNvSpPr/>
          <p:nvPr/>
        </p:nvSpPr>
        <p:spPr>
          <a:xfrm>
            <a:off x="7074279" y="2627758"/>
            <a:ext cx="1656184" cy="720080"/>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Risk Case</a:t>
            </a:r>
          </a:p>
        </p:txBody>
      </p:sp>
      <p:grpSp>
        <p:nvGrpSpPr>
          <p:cNvPr id="15" name="Grupo 14"/>
          <p:cNvGrpSpPr/>
          <p:nvPr/>
        </p:nvGrpSpPr>
        <p:grpSpPr>
          <a:xfrm>
            <a:off x="5762250" y="5113814"/>
            <a:ext cx="1656184" cy="1041565"/>
            <a:chOff x="9262764" y="2827040"/>
            <a:chExt cx="1656184" cy="1041565"/>
          </a:xfrm>
        </p:grpSpPr>
        <p:sp>
          <p:nvSpPr>
            <p:cNvPr id="16" name="Retângulo arredondado 15"/>
            <p:cNvSpPr/>
            <p:nvPr/>
          </p:nvSpPr>
          <p:spPr>
            <a:xfrm>
              <a:off x="9262764" y="2827040"/>
              <a:ext cx="1656184" cy="72008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solidFill>
                    <a:schemeClr val="bg1"/>
                  </a:solidFill>
                </a:rPr>
                <a:t>Observation</a:t>
              </a:r>
            </a:p>
          </p:txBody>
        </p:sp>
        <p:sp>
          <p:nvSpPr>
            <p:cNvPr id="17" name="CaixaDeTexto 16"/>
            <p:cNvSpPr txBox="1"/>
            <p:nvPr/>
          </p:nvSpPr>
          <p:spPr>
            <a:xfrm>
              <a:off x="9447533" y="3554673"/>
              <a:ext cx="1327399" cy="313932"/>
            </a:xfrm>
            <a:prstGeom prst="rect">
              <a:avLst/>
            </a:prstGeom>
            <a:noFill/>
          </p:spPr>
          <p:txBody>
            <a:bodyPr wrap="square" rtlCol="0">
              <a:spAutoFit/>
            </a:bodyPr>
            <a:lstStyle/>
            <a:p>
              <a:pPr algn="ctr">
                <a:lnSpc>
                  <a:spcPct val="90000"/>
                </a:lnSpc>
              </a:pPr>
              <a:r>
                <a:rPr lang="en-GB" sz="1600" b="1" dirty="0"/>
                <a:t>Risk</a:t>
              </a:r>
              <a:r>
                <a:rPr lang="en-GB" sz="1600" dirty="0"/>
                <a:t>: Yes</a:t>
              </a:r>
            </a:p>
          </p:txBody>
        </p:sp>
      </p:grpSp>
      <p:cxnSp>
        <p:nvCxnSpPr>
          <p:cNvPr id="18" name="Conexão curva 17"/>
          <p:cNvCxnSpPr>
            <a:stCxn id="13" idx="2"/>
            <a:endCxn id="12" idx="0"/>
          </p:cNvCxnSpPr>
          <p:nvPr/>
        </p:nvCxnSpPr>
        <p:spPr>
          <a:xfrm rot="5400000">
            <a:off x="3535289" y="3402319"/>
            <a:ext cx="1118063" cy="2318818"/>
          </a:xfrm>
          <a:prstGeom prst="curvedConnector3">
            <a:avLst>
              <a:gd name="adj1" fmla="val 50000"/>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9" name="Conexão curva 18"/>
          <p:cNvCxnSpPr>
            <a:stCxn id="13" idx="1"/>
            <a:endCxn id="11" idx="0"/>
          </p:cNvCxnSpPr>
          <p:nvPr/>
        </p:nvCxnSpPr>
        <p:spPr>
          <a:xfrm rot="10800000" flipV="1">
            <a:off x="1065871" y="3642657"/>
            <a:ext cx="3359767" cy="540060"/>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0" name="Conexão curva 19"/>
          <p:cNvCxnSpPr>
            <a:stCxn id="13" idx="0"/>
            <a:endCxn id="9" idx="3"/>
          </p:cNvCxnSpPr>
          <p:nvPr/>
        </p:nvCxnSpPr>
        <p:spPr>
          <a:xfrm rot="16200000" flipV="1">
            <a:off x="3030872" y="1059759"/>
            <a:ext cx="1085948" cy="3359767"/>
          </a:xfrm>
          <a:prstGeom prst="curved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exão curva 20"/>
          <p:cNvCxnSpPr>
            <a:stCxn id="13" idx="3"/>
            <a:endCxn id="14" idx="1"/>
          </p:cNvCxnSpPr>
          <p:nvPr/>
        </p:nvCxnSpPr>
        <p:spPr>
          <a:xfrm flipV="1">
            <a:off x="6081821" y="2987798"/>
            <a:ext cx="992458" cy="654859"/>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22" name="Conexão curva 21"/>
          <p:cNvCxnSpPr>
            <a:stCxn id="14" idx="2"/>
            <a:endCxn id="16" idx="0"/>
          </p:cNvCxnSpPr>
          <p:nvPr/>
        </p:nvCxnSpPr>
        <p:spPr>
          <a:xfrm rot="5400000">
            <a:off x="6363369" y="3574812"/>
            <a:ext cx="1765976" cy="1312029"/>
          </a:xfrm>
          <a:prstGeom prst="curvedConnector3">
            <a:avLst/>
          </a:prstGeom>
          <a:ln>
            <a:tailEnd type="triangle"/>
          </a:ln>
        </p:spPr>
        <p:style>
          <a:lnRef idx="1">
            <a:schemeClr val="dk1"/>
          </a:lnRef>
          <a:fillRef idx="0">
            <a:schemeClr val="dk1"/>
          </a:fillRef>
          <a:effectRef idx="0">
            <a:schemeClr val="dk1"/>
          </a:effectRef>
          <a:fontRef idx="minor">
            <a:schemeClr val="tx1"/>
          </a:fontRef>
        </p:style>
      </p:cxnSp>
      <p:sp>
        <p:nvSpPr>
          <p:cNvPr id="23" name="CaixaDeTexto 22"/>
          <p:cNvSpPr txBox="1"/>
          <p:nvPr/>
        </p:nvSpPr>
        <p:spPr>
          <a:xfrm>
            <a:off x="1873306" y="3108439"/>
            <a:ext cx="1729961" cy="480131"/>
          </a:xfrm>
          <a:prstGeom prst="rect">
            <a:avLst/>
          </a:prstGeom>
          <a:noFill/>
        </p:spPr>
        <p:txBody>
          <a:bodyPr wrap="none" rtlCol="0">
            <a:spAutoFit/>
          </a:bodyPr>
          <a:lstStyle/>
          <a:p>
            <a:pPr>
              <a:lnSpc>
                <a:spcPct val="90000"/>
              </a:lnSpc>
            </a:pPr>
            <a:r>
              <a:rPr lang="en-GB" sz="2800" dirty="0"/>
              <a:t>Address a:</a:t>
            </a:r>
          </a:p>
        </p:txBody>
      </p:sp>
      <p:sp>
        <p:nvSpPr>
          <p:cNvPr id="24" name="CaixaDeTexto 23"/>
          <p:cNvSpPr txBox="1"/>
          <p:nvPr/>
        </p:nvSpPr>
        <p:spPr>
          <a:xfrm>
            <a:off x="3333237" y="1935635"/>
            <a:ext cx="1393330" cy="480131"/>
          </a:xfrm>
          <a:prstGeom prst="rect">
            <a:avLst/>
          </a:prstGeom>
          <a:noFill/>
        </p:spPr>
        <p:txBody>
          <a:bodyPr wrap="none" rtlCol="0">
            <a:spAutoFit/>
          </a:bodyPr>
          <a:lstStyle/>
          <a:p>
            <a:pPr>
              <a:lnSpc>
                <a:spcPct val="90000"/>
              </a:lnSpc>
            </a:pPr>
            <a:r>
              <a:rPr lang="en-GB" sz="2800" dirty="0"/>
              <a:t>Cover a:</a:t>
            </a:r>
          </a:p>
        </p:txBody>
      </p:sp>
      <p:sp>
        <p:nvSpPr>
          <p:cNvPr id="25" name="CaixaDeTexto 24"/>
          <p:cNvSpPr txBox="1"/>
          <p:nvPr/>
        </p:nvSpPr>
        <p:spPr>
          <a:xfrm>
            <a:off x="3954796" y="4649329"/>
            <a:ext cx="1814920" cy="480131"/>
          </a:xfrm>
          <a:prstGeom prst="rect">
            <a:avLst/>
          </a:prstGeom>
          <a:noFill/>
        </p:spPr>
        <p:txBody>
          <a:bodyPr wrap="none" rtlCol="0">
            <a:spAutoFit/>
          </a:bodyPr>
          <a:lstStyle/>
          <a:p>
            <a:pPr>
              <a:lnSpc>
                <a:spcPct val="90000"/>
              </a:lnSpc>
            </a:pPr>
            <a:r>
              <a:rPr lang="en-GB" sz="2800" dirty="0"/>
              <a:t>Evaluate a:</a:t>
            </a:r>
          </a:p>
        </p:txBody>
      </p:sp>
      <p:sp>
        <p:nvSpPr>
          <p:cNvPr id="26" name="CaixaDeTexto 25"/>
          <p:cNvSpPr txBox="1"/>
          <p:nvPr/>
        </p:nvSpPr>
        <p:spPr>
          <a:xfrm>
            <a:off x="5721429" y="2084377"/>
            <a:ext cx="1951175" cy="480131"/>
          </a:xfrm>
          <a:prstGeom prst="rect">
            <a:avLst/>
          </a:prstGeom>
          <a:noFill/>
        </p:spPr>
        <p:txBody>
          <a:bodyPr wrap="none" rtlCol="0">
            <a:spAutoFit/>
          </a:bodyPr>
          <a:lstStyle/>
          <a:p>
            <a:pPr>
              <a:lnSpc>
                <a:spcPct val="90000"/>
              </a:lnSpc>
            </a:pPr>
            <a:r>
              <a:rPr lang="en-GB" sz="2800" dirty="0"/>
              <a:t>Identified a:</a:t>
            </a:r>
          </a:p>
        </p:txBody>
      </p:sp>
      <p:sp>
        <p:nvSpPr>
          <p:cNvPr id="27" name="CaixaDeTexto 26"/>
          <p:cNvSpPr txBox="1"/>
          <p:nvPr/>
        </p:nvSpPr>
        <p:spPr>
          <a:xfrm>
            <a:off x="6896614" y="4492784"/>
            <a:ext cx="2011513" cy="480131"/>
          </a:xfrm>
          <a:prstGeom prst="rect">
            <a:avLst/>
          </a:prstGeom>
          <a:noFill/>
        </p:spPr>
        <p:txBody>
          <a:bodyPr wrap="none" rtlCol="0">
            <a:spAutoFit/>
          </a:bodyPr>
          <a:lstStyle/>
          <a:p>
            <a:pPr>
              <a:lnSpc>
                <a:spcPct val="90000"/>
              </a:lnSpc>
            </a:pPr>
            <a:r>
              <a:rPr lang="en-GB" sz="2800" dirty="0"/>
              <a:t>Resulting in:</a:t>
            </a:r>
          </a:p>
        </p:txBody>
      </p:sp>
    </p:spTree>
    <p:extLst>
      <p:ext uri="{BB962C8B-B14F-4D97-AF65-F5344CB8AC3E}">
        <p14:creationId xmlns:p14="http://schemas.microsoft.com/office/powerpoint/2010/main" val="42218260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65</a:t>
            </a:fld>
            <a:endParaRPr lang="pt-PT"/>
          </a:p>
        </p:txBody>
      </p:sp>
      <p:sp>
        <p:nvSpPr>
          <p:cNvPr id="10" name="Marcador de Posição do Rodapé 4"/>
          <p:cNvSpPr>
            <a:spLocks noGrp="1"/>
          </p:cNvSpPr>
          <p:nvPr>
            <p:ph type="ftr" sz="quarter" idx="11"/>
          </p:nvPr>
        </p:nvSpPr>
        <p:spPr>
          <a:xfrm>
            <a:off x="3028950" y="6356351"/>
            <a:ext cx="3086100" cy="365125"/>
          </a:xfrm>
        </p:spPr>
        <p:txBody>
          <a:bodyPr/>
          <a:lstStyle/>
          <a:p>
            <a:r>
              <a:rPr lang="pt-PT" dirty="0" err="1"/>
              <a:t>Lisbon</a:t>
            </a:r>
            <a:endParaRPr lang="pt-PT" dirty="0"/>
          </a:p>
        </p:txBody>
      </p:sp>
      <p:sp>
        <p:nvSpPr>
          <p:cNvPr id="7" name="CaixaDeTexto 6"/>
          <p:cNvSpPr txBox="1"/>
          <p:nvPr/>
        </p:nvSpPr>
        <p:spPr>
          <a:xfrm>
            <a:off x="287383" y="850559"/>
            <a:ext cx="8124019" cy="707886"/>
          </a:xfrm>
          <a:prstGeom prst="rect">
            <a:avLst/>
          </a:prstGeom>
          <a:noFill/>
        </p:spPr>
        <p:txBody>
          <a:bodyPr wrap="none" rtlCol="0">
            <a:spAutoFit/>
          </a:bodyPr>
          <a:lstStyle/>
          <a:p>
            <a:r>
              <a:rPr lang="en-GB" sz="4000" b="1" dirty="0"/>
              <a:t>Hints for the audit (web version only)</a:t>
            </a:r>
          </a:p>
        </p:txBody>
      </p:sp>
      <p:sp>
        <p:nvSpPr>
          <p:cNvPr id="28" name="Marcador de Posição de Conteúdo 13"/>
          <p:cNvSpPr txBox="1">
            <a:spLocks/>
          </p:cNvSpPr>
          <p:nvPr/>
        </p:nvSpPr>
        <p:spPr>
          <a:xfrm>
            <a:off x="410123" y="1669245"/>
            <a:ext cx="8244020" cy="16003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Clr>
                <a:srgbClr val="404040"/>
              </a:buClr>
              <a:buFont typeface="Arial"/>
              <a:buChar char="•"/>
            </a:pPr>
            <a:endParaRPr lang="en-GB" dirty="0">
              <a:solidFill>
                <a:srgbClr val="404040"/>
              </a:solidFill>
            </a:endParaRPr>
          </a:p>
        </p:txBody>
      </p:sp>
      <p:sp>
        <p:nvSpPr>
          <p:cNvPr id="24" name="Retângulo 23"/>
          <p:cNvSpPr/>
          <p:nvPr/>
        </p:nvSpPr>
        <p:spPr>
          <a:xfrm>
            <a:off x="287383" y="1733252"/>
            <a:ext cx="8856617" cy="830997"/>
          </a:xfrm>
          <a:prstGeom prst="rect">
            <a:avLst/>
          </a:prstGeom>
        </p:spPr>
        <p:txBody>
          <a:bodyPr wrap="square">
            <a:spAutoFit/>
          </a:bodyPr>
          <a:lstStyle/>
          <a:p>
            <a:r>
              <a:rPr lang="en-US" sz="2400" dirty="0">
                <a:solidFill>
                  <a:srgbClr val="404040"/>
                </a:solidFill>
              </a:rPr>
              <a:t>Most relevant terms discovered and analyzed using Term Frequency-Inverse Document Frequency (TF-IDF) mechanism</a:t>
            </a:r>
            <a:r>
              <a:rPr lang="en-US" sz="2400" dirty="0"/>
              <a:t>:</a:t>
            </a:r>
          </a:p>
        </p:txBody>
      </p:sp>
      <p:pic>
        <p:nvPicPr>
          <p:cNvPr id="3" name="Imagem 2"/>
          <p:cNvPicPr>
            <a:picLocks noChangeAspect="1"/>
          </p:cNvPicPr>
          <p:nvPr/>
        </p:nvPicPr>
        <p:blipFill>
          <a:blip r:embed="rId2"/>
          <a:stretch>
            <a:fillRect/>
          </a:stretch>
        </p:blipFill>
        <p:spPr>
          <a:xfrm>
            <a:off x="393794" y="2662223"/>
            <a:ext cx="6660148" cy="3346318"/>
          </a:xfrm>
          <a:prstGeom prst="rect">
            <a:avLst/>
          </a:prstGeom>
        </p:spPr>
      </p:pic>
    </p:spTree>
    <p:extLst>
      <p:ext uri="{BB962C8B-B14F-4D97-AF65-F5344CB8AC3E}">
        <p14:creationId xmlns:p14="http://schemas.microsoft.com/office/powerpoint/2010/main" val="17120138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66</a:t>
            </a:fld>
            <a:endParaRPr lang="pt-PT"/>
          </a:p>
        </p:txBody>
      </p:sp>
      <p:sp>
        <p:nvSpPr>
          <p:cNvPr id="10" name="Marcador de Posição do Rodapé 4"/>
          <p:cNvSpPr>
            <a:spLocks noGrp="1"/>
          </p:cNvSpPr>
          <p:nvPr>
            <p:ph type="ftr" sz="quarter" idx="11"/>
          </p:nvPr>
        </p:nvSpPr>
        <p:spPr>
          <a:xfrm>
            <a:off x="3028950" y="6356351"/>
            <a:ext cx="3086100" cy="365125"/>
          </a:xfrm>
        </p:spPr>
        <p:txBody>
          <a:bodyPr/>
          <a:lstStyle/>
          <a:p>
            <a:r>
              <a:rPr lang="pt-PT" dirty="0" err="1"/>
              <a:t>Lisbon</a:t>
            </a:r>
            <a:endParaRPr lang="pt-PT" dirty="0"/>
          </a:p>
        </p:txBody>
      </p:sp>
      <p:sp>
        <p:nvSpPr>
          <p:cNvPr id="7" name="CaixaDeTexto 6"/>
          <p:cNvSpPr txBox="1"/>
          <p:nvPr/>
        </p:nvSpPr>
        <p:spPr>
          <a:xfrm>
            <a:off x="287383" y="850559"/>
            <a:ext cx="8124019" cy="707886"/>
          </a:xfrm>
          <a:prstGeom prst="rect">
            <a:avLst/>
          </a:prstGeom>
          <a:noFill/>
        </p:spPr>
        <p:txBody>
          <a:bodyPr wrap="none" rtlCol="0">
            <a:spAutoFit/>
          </a:bodyPr>
          <a:lstStyle/>
          <a:p>
            <a:r>
              <a:rPr lang="en-GB" sz="4000" b="1" dirty="0"/>
              <a:t>Hints for the audit (web version only)</a:t>
            </a:r>
          </a:p>
        </p:txBody>
      </p:sp>
      <p:sp>
        <p:nvSpPr>
          <p:cNvPr id="28" name="Marcador de Posição de Conteúdo 13"/>
          <p:cNvSpPr txBox="1">
            <a:spLocks/>
          </p:cNvSpPr>
          <p:nvPr/>
        </p:nvSpPr>
        <p:spPr>
          <a:xfrm>
            <a:off x="410123" y="1669245"/>
            <a:ext cx="8244020" cy="16003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Clr>
                <a:srgbClr val="404040"/>
              </a:buClr>
              <a:buFont typeface="Arial"/>
              <a:buChar char="•"/>
            </a:pPr>
            <a:endParaRPr lang="en-GB" dirty="0">
              <a:solidFill>
                <a:srgbClr val="404040"/>
              </a:solidFill>
            </a:endParaRPr>
          </a:p>
        </p:txBody>
      </p:sp>
      <p:sp>
        <p:nvSpPr>
          <p:cNvPr id="24" name="Retângulo 23"/>
          <p:cNvSpPr/>
          <p:nvPr/>
        </p:nvSpPr>
        <p:spPr>
          <a:xfrm>
            <a:off x="287384" y="1558445"/>
            <a:ext cx="1802674" cy="830997"/>
          </a:xfrm>
          <a:prstGeom prst="rect">
            <a:avLst/>
          </a:prstGeom>
        </p:spPr>
        <p:txBody>
          <a:bodyPr wrap="square">
            <a:spAutoFit/>
          </a:bodyPr>
          <a:lstStyle/>
          <a:p>
            <a:r>
              <a:rPr lang="en-US" sz="2400" dirty="0"/>
              <a:t>Results as a graph</a:t>
            </a:r>
          </a:p>
        </p:txBody>
      </p:sp>
      <p:pic>
        <p:nvPicPr>
          <p:cNvPr id="2" name="Imagem 1"/>
          <p:cNvPicPr>
            <a:picLocks noChangeAspect="1"/>
          </p:cNvPicPr>
          <p:nvPr/>
        </p:nvPicPr>
        <p:blipFill>
          <a:blip r:embed="rId2"/>
          <a:stretch>
            <a:fillRect/>
          </a:stretch>
        </p:blipFill>
        <p:spPr>
          <a:xfrm>
            <a:off x="2469017" y="1669245"/>
            <a:ext cx="5131933" cy="4425779"/>
          </a:xfrm>
          <a:prstGeom prst="rect">
            <a:avLst/>
          </a:prstGeom>
          <a:ln w="3175">
            <a:noFill/>
          </a:ln>
        </p:spPr>
      </p:pic>
    </p:spTree>
    <p:extLst>
      <p:ext uri="{BB962C8B-B14F-4D97-AF65-F5344CB8AC3E}">
        <p14:creationId xmlns:p14="http://schemas.microsoft.com/office/powerpoint/2010/main" val="38791684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67</a:t>
            </a:fld>
            <a:endParaRPr lang="pt-PT"/>
          </a:p>
        </p:txBody>
      </p:sp>
      <p:sp>
        <p:nvSpPr>
          <p:cNvPr id="10" name="Marcador de Posição do Rodapé 4"/>
          <p:cNvSpPr>
            <a:spLocks noGrp="1"/>
          </p:cNvSpPr>
          <p:nvPr>
            <p:ph type="ftr" sz="quarter" idx="11"/>
          </p:nvPr>
        </p:nvSpPr>
        <p:spPr>
          <a:xfrm>
            <a:off x="3028950" y="6356351"/>
            <a:ext cx="3086100" cy="365125"/>
          </a:xfrm>
        </p:spPr>
        <p:txBody>
          <a:bodyPr/>
          <a:lstStyle/>
          <a:p>
            <a:r>
              <a:rPr lang="pt-PT" dirty="0" err="1"/>
              <a:t>Lisbon</a:t>
            </a:r>
            <a:endParaRPr lang="pt-PT" dirty="0"/>
          </a:p>
        </p:txBody>
      </p:sp>
      <p:sp>
        <p:nvSpPr>
          <p:cNvPr id="7" name="CaixaDeTexto 6"/>
          <p:cNvSpPr txBox="1"/>
          <p:nvPr/>
        </p:nvSpPr>
        <p:spPr>
          <a:xfrm>
            <a:off x="287383" y="850559"/>
            <a:ext cx="8124019" cy="707886"/>
          </a:xfrm>
          <a:prstGeom prst="rect">
            <a:avLst/>
          </a:prstGeom>
          <a:noFill/>
        </p:spPr>
        <p:txBody>
          <a:bodyPr wrap="none" rtlCol="0">
            <a:spAutoFit/>
          </a:bodyPr>
          <a:lstStyle/>
          <a:p>
            <a:r>
              <a:rPr lang="en-GB" sz="4000" b="1" dirty="0"/>
              <a:t>Hints for the audit (web version only)</a:t>
            </a:r>
          </a:p>
        </p:txBody>
      </p:sp>
      <p:sp>
        <p:nvSpPr>
          <p:cNvPr id="28" name="Marcador de Posição de Conteúdo 13"/>
          <p:cNvSpPr txBox="1">
            <a:spLocks/>
          </p:cNvSpPr>
          <p:nvPr/>
        </p:nvSpPr>
        <p:spPr>
          <a:xfrm>
            <a:off x="410123" y="1669245"/>
            <a:ext cx="8244020" cy="16003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Clr>
                <a:srgbClr val="404040"/>
              </a:buClr>
              <a:buFont typeface="Arial"/>
              <a:buChar char="•"/>
            </a:pPr>
            <a:endParaRPr lang="en-GB" dirty="0">
              <a:solidFill>
                <a:srgbClr val="404040"/>
              </a:solidFill>
            </a:endParaRPr>
          </a:p>
        </p:txBody>
      </p:sp>
      <p:sp>
        <p:nvSpPr>
          <p:cNvPr id="24" name="Retângulo 23"/>
          <p:cNvSpPr/>
          <p:nvPr/>
        </p:nvSpPr>
        <p:spPr>
          <a:xfrm>
            <a:off x="287383" y="1733252"/>
            <a:ext cx="8856617" cy="461665"/>
          </a:xfrm>
          <a:prstGeom prst="rect">
            <a:avLst/>
          </a:prstGeom>
        </p:spPr>
        <p:txBody>
          <a:bodyPr wrap="square">
            <a:spAutoFit/>
          </a:bodyPr>
          <a:lstStyle/>
          <a:p>
            <a:r>
              <a:rPr lang="en-US" sz="2400" dirty="0"/>
              <a:t>Results as a table</a:t>
            </a:r>
          </a:p>
        </p:txBody>
      </p:sp>
      <p:pic>
        <p:nvPicPr>
          <p:cNvPr id="2" name="Imagem 1"/>
          <p:cNvPicPr>
            <a:picLocks noChangeAspect="1"/>
          </p:cNvPicPr>
          <p:nvPr/>
        </p:nvPicPr>
        <p:blipFill>
          <a:blip r:embed="rId2"/>
          <a:stretch>
            <a:fillRect/>
          </a:stretch>
        </p:blipFill>
        <p:spPr>
          <a:xfrm>
            <a:off x="336644" y="2369724"/>
            <a:ext cx="6896100" cy="2667000"/>
          </a:xfrm>
          <a:prstGeom prst="rect">
            <a:avLst/>
          </a:prstGeom>
        </p:spPr>
      </p:pic>
      <p:pic>
        <p:nvPicPr>
          <p:cNvPr id="3" name="Imagem 2"/>
          <p:cNvPicPr>
            <a:picLocks noChangeAspect="1"/>
          </p:cNvPicPr>
          <p:nvPr/>
        </p:nvPicPr>
        <p:blipFill>
          <a:blip r:embed="rId3"/>
          <a:stretch>
            <a:fillRect/>
          </a:stretch>
        </p:blipFill>
        <p:spPr>
          <a:xfrm>
            <a:off x="4090988" y="3195497"/>
            <a:ext cx="4563155" cy="2933878"/>
          </a:xfrm>
          <a:prstGeom prst="rect">
            <a:avLst/>
          </a:prstGeom>
          <a:ln w="3175">
            <a:solidFill>
              <a:schemeClr val="tx1"/>
            </a:solidFill>
          </a:ln>
        </p:spPr>
      </p:pic>
    </p:spTree>
    <p:extLst>
      <p:ext uri="{BB962C8B-B14F-4D97-AF65-F5344CB8AC3E}">
        <p14:creationId xmlns:p14="http://schemas.microsoft.com/office/powerpoint/2010/main" val="512973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68</a:t>
            </a:fld>
            <a:endParaRPr lang="pt-PT"/>
          </a:p>
        </p:txBody>
      </p:sp>
      <p:sp>
        <p:nvSpPr>
          <p:cNvPr id="10" name="Marcador de Posição do Rodapé 4"/>
          <p:cNvSpPr>
            <a:spLocks noGrp="1"/>
          </p:cNvSpPr>
          <p:nvPr>
            <p:ph type="ftr" sz="quarter" idx="11"/>
          </p:nvPr>
        </p:nvSpPr>
        <p:spPr>
          <a:xfrm>
            <a:off x="3028950" y="6356351"/>
            <a:ext cx="3086100" cy="365125"/>
          </a:xfrm>
        </p:spPr>
        <p:txBody>
          <a:bodyPr/>
          <a:lstStyle/>
          <a:p>
            <a:r>
              <a:rPr lang="pt-PT" dirty="0" err="1"/>
              <a:t>Lisbon</a:t>
            </a:r>
            <a:endParaRPr lang="pt-PT" dirty="0"/>
          </a:p>
        </p:txBody>
      </p:sp>
      <p:sp>
        <p:nvSpPr>
          <p:cNvPr id="7" name="CaixaDeTexto 6"/>
          <p:cNvSpPr txBox="1"/>
          <p:nvPr/>
        </p:nvSpPr>
        <p:spPr>
          <a:xfrm>
            <a:off x="287383" y="850559"/>
            <a:ext cx="6659259" cy="1200329"/>
          </a:xfrm>
          <a:prstGeom prst="rect">
            <a:avLst/>
          </a:prstGeom>
          <a:noFill/>
        </p:spPr>
        <p:txBody>
          <a:bodyPr wrap="none" rtlCol="0">
            <a:spAutoFit/>
          </a:bodyPr>
          <a:lstStyle/>
          <a:p>
            <a:r>
              <a:rPr lang="en-GB" sz="4000" b="1" dirty="0"/>
              <a:t>Sentiment analysis on findings</a:t>
            </a:r>
          </a:p>
          <a:p>
            <a:r>
              <a:rPr lang="en-GB" sz="3200" b="1" dirty="0"/>
              <a:t>(web version only and experimental)</a:t>
            </a:r>
          </a:p>
        </p:txBody>
      </p:sp>
      <p:sp>
        <p:nvSpPr>
          <p:cNvPr id="28" name="Marcador de Posição de Conteúdo 13"/>
          <p:cNvSpPr txBox="1">
            <a:spLocks/>
          </p:cNvSpPr>
          <p:nvPr/>
        </p:nvSpPr>
        <p:spPr>
          <a:xfrm>
            <a:off x="410123" y="1669245"/>
            <a:ext cx="8244020" cy="160035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buClr>
                <a:srgbClr val="404040"/>
              </a:buClr>
              <a:buFont typeface="Arial"/>
              <a:buChar char="•"/>
            </a:pPr>
            <a:endParaRPr lang="en-GB" dirty="0">
              <a:solidFill>
                <a:srgbClr val="404040"/>
              </a:solidFill>
            </a:endParaRPr>
          </a:p>
        </p:txBody>
      </p:sp>
      <p:sp>
        <p:nvSpPr>
          <p:cNvPr id="24" name="Retângulo 23"/>
          <p:cNvSpPr/>
          <p:nvPr/>
        </p:nvSpPr>
        <p:spPr>
          <a:xfrm>
            <a:off x="287383" y="2239438"/>
            <a:ext cx="8595360" cy="3293209"/>
          </a:xfrm>
          <a:prstGeom prst="rect">
            <a:avLst/>
          </a:prstGeom>
        </p:spPr>
        <p:txBody>
          <a:bodyPr wrap="square">
            <a:spAutoFit/>
          </a:bodyPr>
          <a:lstStyle/>
          <a:p>
            <a:r>
              <a:rPr lang="en-US" sz="2400" dirty="0">
                <a:solidFill>
                  <a:srgbClr val="404040"/>
                </a:solidFill>
              </a:rPr>
              <a:t>Analysis to measure attitude towards findings</a:t>
            </a:r>
            <a:r>
              <a:rPr lang="en-US" sz="2400" dirty="0"/>
              <a:t>. Based on Natural language processing (AFINN algorithms) to consider and find out  the polarity of a given text at the document:</a:t>
            </a:r>
          </a:p>
          <a:p>
            <a:endParaRPr lang="en-GB" sz="1600" dirty="0"/>
          </a:p>
          <a:p>
            <a:pPr marL="342900" indent="-342900">
              <a:buClr>
                <a:srgbClr val="404040"/>
              </a:buClr>
              <a:buFont typeface="Arial" panose="020B0604020202020204" pitchFamily="34" charset="0"/>
              <a:buChar char="•"/>
            </a:pPr>
            <a:r>
              <a:rPr lang="en-US" sz="2400" dirty="0">
                <a:solidFill>
                  <a:srgbClr val="404040"/>
                </a:solidFill>
              </a:rPr>
              <a:t>Addresses findings;</a:t>
            </a:r>
          </a:p>
          <a:p>
            <a:pPr marL="342900" indent="-342900">
              <a:buClr>
                <a:srgbClr val="404040"/>
              </a:buClr>
              <a:buFont typeface="Arial" panose="020B0604020202020204" pitchFamily="34" charset="0"/>
              <a:buChar char="•"/>
            </a:pPr>
            <a:r>
              <a:rPr lang="en-US" sz="2400" dirty="0">
                <a:solidFill>
                  <a:srgbClr val="404040"/>
                </a:solidFill>
              </a:rPr>
              <a:t>Possibility: compare with pre-assessment and discover differences in emotional tones about same realities;</a:t>
            </a:r>
          </a:p>
          <a:p>
            <a:pPr marL="342900" indent="-342900">
              <a:buClr>
                <a:srgbClr val="404040"/>
              </a:buClr>
              <a:buFont typeface="Arial" panose="020B0604020202020204" pitchFamily="34" charset="0"/>
              <a:buChar char="•"/>
            </a:pPr>
            <a:r>
              <a:rPr lang="en-US" sz="2400" dirty="0">
                <a:solidFill>
                  <a:srgbClr val="404040"/>
                </a:solidFill>
              </a:rPr>
              <a:t>Still in an early stage phase with comparative tests against Microsoft and Google API’s.</a:t>
            </a:r>
          </a:p>
        </p:txBody>
      </p:sp>
    </p:spTree>
    <p:extLst>
      <p:ext uri="{BB962C8B-B14F-4D97-AF65-F5344CB8AC3E}">
        <p14:creationId xmlns:p14="http://schemas.microsoft.com/office/powerpoint/2010/main" val="27707579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69</a:t>
            </a:fld>
            <a:endParaRPr lang="pt-PT"/>
          </a:p>
        </p:txBody>
      </p:sp>
      <p:sp>
        <p:nvSpPr>
          <p:cNvPr id="10" name="Marcador de Posição do Rodapé 4"/>
          <p:cNvSpPr>
            <a:spLocks noGrp="1"/>
          </p:cNvSpPr>
          <p:nvPr>
            <p:ph type="ftr" sz="quarter" idx="11"/>
          </p:nvPr>
        </p:nvSpPr>
        <p:spPr>
          <a:xfrm>
            <a:off x="3028950" y="6356351"/>
            <a:ext cx="3086100" cy="365125"/>
          </a:xfrm>
        </p:spPr>
        <p:txBody>
          <a:bodyPr/>
          <a:lstStyle/>
          <a:p>
            <a:r>
              <a:rPr lang="pt-PT" dirty="0" err="1"/>
              <a:t>Lisbon</a:t>
            </a:r>
            <a:endParaRPr lang="pt-PT" dirty="0"/>
          </a:p>
        </p:txBody>
      </p:sp>
      <p:sp>
        <p:nvSpPr>
          <p:cNvPr id="7" name="CaixaDeTexto 6"/>
          <p:cNvSpPr txBox="1"/>
          <p:nvPr/>
        </p:nvSpPr>
        <p:spPr>
          <a:xfrm>
            <a:off x="287383" y="850559"/>
            <a:ext cx="6659259" cy="1200329"/>
          </a:xfrm>
          <a:prstGeom prst="rect">
            <a:avLst/>
          </a:prstGeom>
          <a:noFill/>
        </p:spPr>
        <p:txBody>
          <a:bodyPr wrap="none" rtlCol="0">
            <a:spAutoFit/>
          </a:bodyPr>
          <a:lstStyle/>
          <a:p>
            <a:r>
              <a:rPr lang="en-GB" sz="4000" b="1" dirty="0"/>
              <a:t>Sentiment analysis on findings</a:t>
            </a:r>
          </a:p>
          <a:p>
            <a:r>
              <a:rPr lang="en-GB" sz="3200" b="1" dirty="0"/>
              <a:t>(web version only and experimental)</a:t>
            </a:r>
          </a:p>
        </p:txBody>
      </p:sp>
      <p:sp>
        <p:nvSpPr>
          <p:cNvPr id="8" name="Retângulo arredondado 7"/>
          <p:cNvSpPr/>
          <p:nvPr/>
        </p:nvSpPr>
        <p:spPr>
          <a:xfrm>
            <a:off x="313080" y="2132091"/>
            <a:ext cx="1965278" cy="55955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dirty="0"/>
              <a:t>XML audit file</a:t>
            </a:r>
          </a:p>
        </p:txBody>
      </p:sp>
      <p:sp>
        <p:nvSpPr>
          <p:cNvPr id="9" name="Retângulo arredondado 8"/>
          <p:cNvSpPr/>
          <p:nvPr/>
        </p:nvSpPr>
        <p:spPr>
          <a:xfrm>
            <a:off x="313080" y="3002927"/>
            <a:ext cx="1965278" cy="559559"/>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dirty="0"/>
              <a:t>Crawler</a:t>
            </a:r>
          </a:p>
        </p:txBody>
      </p:sp>
      <p:sp>
        <p:nvSpPr>
          <p:cNvPr id="11" name="Retângulo arredondado 10"/>
          <p:cNvSpPr/>
          <p:nvPr/>
        </p:nvSpPr>
        <p:spPr>
          <a:xfrm>
            <a:off x="3814382" y="2990868"/>
            <a:ext cx="1965278" cy="559559"/>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GB" dirty="0"/>
              <a:t>NLP processing</a:t>
            </a:r>
          </a:p>
        </p:txBody>
      </p:sp>
      <p:sp>
        <p:nvSpPr>
          <p:cNvPr id="12" name="Retângulo arredondado 11"/>
          <p:cNvSpPr/>
          <p:nvPr/>
        </p:nvSpPr>
        <p:spPr>
          <a:xfrm>
            <a:off x="7305820" y="2990872"/>
            <a:ext cx="1485241" cy="559559"/>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GB" dirty="0">
                <a:solidFill>
                  <a:schemeClr val="bg1"/>
                </a:solidFill>
              </a:rPr>
              <a:t>Presentation</a:t>
            </a:r>
          </a:p>
        </p:txBody>
      </p:sp>
      <p:cxnSp>
        <p:nvCxnSpPr>
          <p:cNvPr id="13" name="Conexão reta unidirecional 12"/>
          <p:cNvCxnSpPr>
            <a:stCxn id="8" idx="2"/>
            <a:endCxn id="9" idx="0"/>
          </p:cNvCxnSpPr>
          <p:nvPr/>
        </p:nvCxnSpPr>
        <p:spPr>
          <a:xfrm>
            <a:off x="1295719" y="2691650"/>
            <a:ext cx="0" cy="3112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exão reta unidirecional 13"/>
          <p:cNvCxnSpPr>
            <a:stCxn id="9" idx="3"/>
            <a:endCxn id="11" idx="1"/>
          </p:cNvCxnSpPr>
          <p:nvPr/>
        </p:nvCxnSpPr>
        <p:spPr>
          <a:xfrm flipV="1">
            <a:off x="2278358" y="3270648"/>
            <a:ext cx="1536024" cy="120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Conexão reta unidirecional 14"/>
          <p:cNvCxnSpPr>
            <a:stCxn id="11" idx="3"/>
            <a:endCxn id="12" idx="1"/>
          </p:cNvCxnSpPr>
          <p:nvPr/>
        </p:nvCxnSpPr>
        <p:spPr>
          <a:xfrm>
            <a:off x="5779660" y="3270648"/>
            <a:ext cx="1526160" cy="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 name="Retângulo 15"/>
          <p:cNvSpPr/>
          <p:nvPr/>
        </p:nvSpPr>
        <p:spPr>
          <a:xfrm>
            <a:off x="313080" y="4135134"/>
            <a:ext cx="2291682" cy="200720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GB" dirty="0"/>
          </a:p>
        </p:txBody>
      </p:sp>
      <p:sp>
        <p:nvSpPr>
          <p:cNvPr id="17" name="Retângulo 16"/>
          <p:cNvSpPr/>
          <p:nvPr/>
        </p:nvSpPr>
        <p:spPr>
          <a:xfrm>
            <a:off x="3064078" y="4123077"/>
            <a:ext cx="2497005" cy="203132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GB"/>
          </a:p>
        </p:txBody>
      </p:sp>
      <p:cxnSp>
        <p:nvCxnSpPr>
          <p:cNvPr id="18" name="Conexão em ângulos retos 17"/>
          <p:cNvCxnSpPr>
            <a:cxnSpLocks/>
            <a:stCxn id="9" idx="2"/>
            <a:endCxn id="16" idx="1"/>
          </p:cNvCxnSpPr>
          <p:nvPr/>
        </p:nvCxnSpPr>
        <p:spPr>
          <a:xfrm rot="5400000">
            <a:off x="16275" y="3859292"/>
            <a:ext cx="1576251" cy="982639"/>
          </a:xfrm>
          <a:prstGeom prst="bentConnector4">
            <a:avLst>
              <a:gd name="adj1" fmla="val 18165"/>
              <a:gd name="adj2" fmla="val 123264"/>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9" name="Conexão em ângulos retos 18"/>
          <p:cNvCxnSpPr>
            <a:cxnSpLocks/>
            <a:stCxn id="11" idx="2"/>
            <a:endCxn id="17" idx="1"/>
          </p:cNvCxnSpPr>
          <p:nvPr/>
        </p:nvCxnSpPr>
        <p:spPr>
          <a:xfrm rot="5400000">
            <a:off x="3136395" y="3478111"/>
            <a:ext cx="1588311" cy="1732943"/>
          </a:xfrm>
          <a:prstGeom prst="bentConnector4">
            <a:avLst>
              <a:gd name="adj1" fmla="val 18027"/>
              <a:gd name="adj2" fmla="val 11319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20" name="CaixaDeTexto 19"/>
          <p:cNvSpPr txBox="1"/>
          <p:nvPr/>
        </p:nvSpPr>
        <p:spPr>
          <a:xfrm>
            <a:off x="336540" y="4135132"/>
            <a:ext cx="2089458" cy="646331"/>
          </a:xfrm>
          <a:prstGeom prst="rect">
            <a:avLst/>
          </a:prstGeom>
          <a:noFill/>
        </p:spPr>
        <p:txBody>
          <a:bodyPr wrap="square" rtlCol="0">
            <a:spAutoFit/>
          </a:bodyPr>
          <a:lstStyle/>
          <a:p>
            <a:r>
              <a:rPr lang="en-GB" dirty="0"/>
              <a:t>(what is) Collected:</a:t>
            </a:r>
          </a:p>
          <a:p>
            <a:pPr marL="285750" indent="-285750">
              <a:buFont typeface="Arial" panose="020B0604020202020204" pitchFamily="34" charset="0"/>
              <a:buChar char="•"/>
            </a:pPr>
            <a:r>
              <a:rPr lang="en-GB" dirty="0"/>
              <a:t>Findings (all)</a:t>
            </a:r>
          </a:p>
        </p:txBody>
      </p:sp>
      <p:sp>
        <p:nvSpPr>
          <p:cNvPr id="21" name="CaixaDeTexto 20"/>
          <p:cNvSpPr txBox="1"/>
          <p:nvPr/>
        </p:nvSpPr>
        <p:spPr>
          <a:xfrm>
            <a:off x="3136863" y="4123078"/>
            <a:ext cx="2662479" cy="1477328"/>
          </a:xfrm>
          <a:prstGeom prst="rect">
            <a:avLst/>
          </a:prstGeom>
          <a:noFill/>
        </p:spPr>
        <p:txBody>
          <a:bodyPr wrap="square" rtlCol="0">
            <a:spAutoFit/>
          </a:bodyPr>
          <a:lstStyle/>
          <a:p>
            <a:r>
              <a:rPr lang="en-GB" dirty="0"/>
              <a:t>Steps:</a:t>
            </a:r>
          </a:p>
          <a:p>
            <a:pPr marL="285750" indent="-285750">
              <a:buFont typeface="Arial" panose="020B0604020202020204" pitchFamily="34" charset="0"/>
              <a:buChar char="•"/>
            </a:pPr>
            <a:r>
              <a:rPr lang="en-GB" dirty="0"/>
              <a:t>Tokenizer (NLP sentence tokenizer)</a:t>
            </a:r>
          </a:p>
          <a:p>
            <a:pPr marL="285750" indent="-285750">
              <a:buFont typeface="Arial" panose="020B0604020202020204" pitchFamily="34" charset="0"/>
              <a:buChar char="•"/>
            </a:pPr>
            <a:r>
              <a:rPr lang="en-GB" dirty="0"/>
              <a:t>Sentiment Analysis (AFINN)</a:t>
            </a:r>
          </a:p>
        </p:txBody>
      </p:sp>
      <p:sp>
        <p:nvSpPr>
          <p:cNvPr id="22" name="Retângulo 21"/>
          <p:cNvSpPr/>
          <p:nvPr/>
        </p:nvSpPr>
        <p:spPr>
          <a:xfrm>
            <a:off x="6140747" y="4123077"/>
            <a:ext cx="2705661" cy="2031321"/>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GB"/>
          </a:p>
        </p:txBody>
      </p:sp>
      <p:sp>
        <p:nvSpPr>
          <p:cNvPr id="23" name="CaixaDeTexto 22"/>
          <p:cNvSpPr txBox="1"/>
          <p:nvPr/>
        </p:nvSpPr>
        <p:spPr>
          <a:xfrm>
            <a:off x="6199163" y="4123077"/>
            <a:ext cx="2657454" cy="2031325"/>
          </a:xfrm>
          <a:prstGeom prst="rect">
            <a:avLst/>
          </a:prstGeom>
          <a:noFill/>
        </p:spPr>
        <p:txBody>
          <a:bodyPr wrap="square" rtlCol="0">
            <a:spAutoFit/>
          </a:bodyPr>
          <a:lstStyle/>
          <a:p>
            <a:r>
              <a:rPr lang="en-GB" dirty="0">
                <a:solidFill>
                  <a:schemeClr val="bg1"/>
                </a:solidFill>
              </a:rPr>
              <a:t>Results presented for each sentence and expressed in </a:t>
            </a:r>
            <a:br>
              <a:rPr lang="en-GB" dirty="0">
                <a:solidFill>
                  <a:schemeClr val="bg1"/>
                </a:solidFill>
              </a:rPr>
            </a:br>
            <a:r>
              <a:rPr lang="en-GB" dirty="0">
                <a:solidFill>
                  <a:schemeClr val="bg1"/>
                </a:solidFill>
              </a:rPr>
              <a:t>-5/5 numerical range</a:t>
            </a:r>
          </a:p>
          <a:p>
            <a:pPr marL="285750" indent="-285750">
              <a:buFont typeface="Arial" panose="020B0604020202020204" pitchFamily="34" charset="0"/>
              <a:buChar char="•"/>
            </a:pPr>
            <a:r>
              <a:rPr lang="en-GB" dirty="0">
                <a:solidFill>
                  <a:schemeClr val="bg1"/>
                </a:solidFill>
              </a:rPr>
              <a:t>-1,0 to -0,25: negative;</a:t>
            </a:r>
          </a:p>
          <a:p>
            <a:pPr marL="285750" indent="-285750">
              <a:buFont typeface="Arial" panose="020B0604020202020204" pitchFamily="34" charset="0"/>
              <a:buChar char="•"/>
            </a:pPr>
            <a:r>
              <a:rPr lang="en-GB" dirty="0">
                <a:solidFill>
                  <a:schemeClr val="bg1"/>
                </a:solidFill>
              </a:rPr>
              <a:t>-0,25 to 0,25: mixed / neutral;</a:t>
            </a:r>
          </a:p>
          <a:p>
            <a:pPr marL="285750" indent="-285750">
              <a:buFont typeface="Arial" panose="020B0604020202020204" pitchFamily="34" charset="0"/>
              <a:buChar char="•"/>
            </a:pPr>
            <a:r>
              <a:rPr lang="en-GB" dirty="0">
                <a:solidFill>
                  <a:schemeClr val="bg1"/>
                </a:solidFill>
              </a:rPr>
              <a:t>0,25 to 1,00: positive</a:t>
            </a:r>
          </a:p>
        </p:txBody>
      </p:sp>
      <p:cxnSp>
        <p:nvCxnSpPr>
          <p:cNvPr id="25" name="Conexão em ângulos retos 24"/>
          <p:cNvCxnSpPr>
            <a:cxnSpLocks/>
            <a:stCxn id="12" idx="2"/>
            <a:endCxn id="22" idx="1"/>
          </p:cNvCxnSpPr>
          <p:nvPr/>
        </p:nvCxnSpPr>
        <p:spPr>
          <a:xfrm rot="5400000">
            <a:off x="6300441" y="3390737"/>
            <a:ext cx="1588307" cy="1907694"/>
          </a:xfrm>
          <a:prstGeom prst="bentConnector4">
            <a:avLst>
              <a:gd name="adj1" fmla="val 18027"/>
              <a:gd name="adj2" fmla="val 111983"/>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0" name="CaixaDeTexto 29"/>
          <p:cNvSpPr txBox="1"/>
          <p:nvPr/>
        </p:nvSpPr>
        <p:spPr>
          <a:xfrm>
            <a:off x="2711747" y="2132091"/>
            <a:ext cx="6211694" cy="646331"/>
          </a:xfrm>
          <a:prstGeom prst="rect">
            <a:avLst/>
          </a:prstGeom>
          <a:noFill/>
        </p:spPr>
        <p:txBody>
          <a:bodyPr wrap="square" rtlCol="0">
            <a:spAutoFit/>
          </a:bodyPr>
          <a:lstStyle/>
          <a:p>
            <a:r>
              <a:rPr lang="en-GB" dirty="0"/>
              <a:t>Pre-process data cycle to bring the data into a form that is analysable</a:t>
            </a:r>
          </a:p>
        </p:txBody>
      </p:sp>
    </p:spTree>
    <p:extLst>
      <p:ext uri="{BB962C8B-B14F-4D97-AF65-F5344CB8AC3E}">
        <p14:creationId xmlns:p14="http://schemas.microsoft.com/office/powerpoint/2010/main" val="9876376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5" name="Marcador de Posição do Rodapé 4"/>
          <p:cNvSpPr>
            <a:spLocks noGrp="1"/>
          </p:cNvSpPr>
          <p:nvPr>
            <p:ph type="ftr" sz="quarter" idx="11"/>
          </p:nvPr>
        </p:nvSpPr>
        <p:spPr/>
        <p:txBody>
          <a:bodyPr/>
          <a:lstStyle/>
          <a:p>
            <a:endParaRPr lang="pt-PT" dirty="0"/>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7</a:t>
            </a:fld>
            <a:endParaRPr lang="pt-PT"/>
          </a:p>
        </p:txBody>
      </p:sp>
      <p:sp>
        <p:nvSpPr>
          <p:cNvPr id="7" name="Retângulo 6"/>
          <p:cNvSpPr/>
          <p:nvPr/>
        </p:nvSpPr>
        <p:spPr>
          <a:xfrm>
            <a:off x="287383" y="998364"/>
            <a:ext cx="8569234" cy="3916585"/>
          </a:xfrm>
          <a:prstGeom prst="rect">
            <a:avLst/>
          </a:prstGeom>
        </p:spPr>
        <p:txBody>
          <a:bodyPr wrap="square">
            <a:spAutoFit/>
          </a:bodyPr>
          <a:lstStyle/>
          <a:p>
            <a:pPr>
              <a:lnSpc>
                <a:spcPct val="115000"/>
              </a:lnSpc>
              <a:spcAft>
                <a:spcPts val="1000"/>
              </a:spcAft>
            </a:pPr>
            <a:r>
              <a:rPr lang="en-US" sz="2800" dirty="0"/>
              <a:t>It’s important to ensure that the audit process is preserved to enable subsequent verification, monitoring and share of the audit analysis procedures (ISSAI 100 PARAGRAPH 42). This involves documenting:</a:t>
            </a:r>
          </a:p>
          <a:p>
            <a:pPr>
              <a:lnSpc>
                <a:spcPct val="115000"/>
              </a:lnSpc>
              <a:spcAft>
                <a:spcPts val="1000"/>
              </a:spcAft>
            </a:pPr>
            <a:r>
              <a:rPr lang="en-US" sz="2800" dirty="0"/>
              <a:t>•	The plan, scope and objectives,</a:t>
            </a:r>
          </a:p>
          <a:p>
            <a:pPr>
              <a:lnSpc>
                <a:spcPct val="115000"/>
              </a:lnSpc>
              <a:spcAft>
                <a:spcPts val="1000"/>
              </a:spcAft>
            </a:pPr>
            <a:r>
              <a:rPr lang="en-US" sz="2800" dirty="0"/>
              <a:t>•	Audit program,</a:t>
            </a:r>
          </a:p>
          <a:p>
            <a:pPr>
              <a:lnSpc>
                <a:spcPct val="115000"/>
              </a:lnSpc>
              <a:spcAft>
                <a:spcPts val="1000"/>
              </a:spcAft>
            </a:pPr>
            <a:r>
              <a:rPr lang="en-US" sz="2800" dirty="0"/>
              <a:t>•	Evidences collected.</a:t>
            </a:r>
          </a:p>
        </p:txBody>
      </p:sp>
    </p:spTree>
    <p:extLst>
      <p:ext uri="{BB962C8B-B14F-4D97-AF65-F5344CB8AC3E}">
        <p14:creationId xmlns:p14="http://schemas.microsoft.com/office/powerpoint/2010/main" val="399424240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70</a:t>
            </a:fld>
            <a:endParaRPr lang="pt-PT"/>
          </a:p>
        </p:txBody>
      </p:sp>
      <p:sp>
        <p:nvSpPr>
          <p:cNvPr id="10" name="Marcador de Posição do Rodapé 4"/>
          <p:cNvSpPr>
            <a:spLocks noGrp="1"/>
          </p:cNvSpPr>
          <p:nvPr>
            <p:ph type="ftr" sz="quarter" idx="11"/>
          </p:nvPr>
        </p:nvSpPr>
        <p:spPr>
          <a:xfrm>
            <a:off x="3028950" y="6356351"/>
            <a:ext cx="3086100" cy="365125"/>
          </a:xfrm>
        </p:spPr>
        <p:txBody>
          <a:bodyPr/>
          <a:lstStyle/>
          <a:p>
            <a:r>
              <a:rPr lang="pt-PT" dirty="0" err="1"/>
              <a:t>Lisbon</a:t>
            </a:r>
            <a:endParaRPr lang="pt-PT" dirty="0"/>
          </a:p>
        </p:txBody>
      </p:sp>
      <p:pic>
        <p:nvPicPr>
          <p:cNvPr id="2" name="Imagem 1"/>
          <p:cNvPicPr>
            <a:picLocks noChangeAspect="1"/>
          </p:cNvPicPr>
          <p:nvPr/>
        </p:nvPicPr>
        <p:blipFill>
          <a:blip r:embed="rId2"/>
          <a:stretch>
            <a:fillRect/>
          </a:stretch>
        </p:blipFill>
        <p:spPr>
          <a:xfrm>
            <a:off x="923560" y="2122090"/>
            <a:ext cx="7296879" cy="3885351"/>
          </a:xfrm>
          <a:prstGeom prst="rect">
            <a:avLst/>
          </a:prstGeom>
        </p:spPr>
      </p:pic>
      <p:sp>
        <p:nvSpPr>
          <p:cNvPr id="8" name="CaixaDeTexto 7">
            <a:extLst>
              <a:ext uri="{FF2B5EF4-FFF2-40B4-BE49-F238E27FC236}">
                <a16:creationId xmlns:a16="http://schemas.microsoft.com/office/drawing/2014/main" id="{EFC3CEB0-80CE-467D-A550-9832561C8A9A}"/>
              </a:ext>
            </a:extLst>
          </p:cNvPr>
          <p:cNvSpPr txBox="1"/>
          <p:nvPr/>
        </p:nvSpPr>
        <p:spPr>
          <a:xfrm>
            <a:off x="287383" y="850559"/>
            <a:ext cx="6659259" cy="1200329"/>
          </a:xfrm>
          <a:prstGeom prst="rect">
            <a:avLst/>
          </a:prstGeom>
          <a:noFill/>
        </p:spPr>
        <p:txBody>
          <a:bodyPr wrap="none" rtlCol="0">
            <a:spAutoFit/>
          </a:bodyPr>
          <a:lstStyle/>
          <a:p>
            <a:r>
              <a:rPr lang="en-GB" sz="4000" b="1" dirty="0"/>
              <a:t>Sentiment analysis on findings</a:t>
            </a:r>
          </a:p>
          <a:p>
            <a:r>
              <a:rPr lang="en-GB" sz="3200" b="1" dirty="0"/>
              <a:t>(web version only and experimental)</a:t>
            </a:r>
          </a:p>
        </p:txBody>
      </p:sp>
    </p:spTree>
    <p:extLst>
      <p:ext uri="{BB962C8B-B14F-4D97-AF65-F5344CB8AC3E}">
        <p14:creationId xmlns:p14="http://schemas.microsoft.com/office/powerpoint/2010/main" val="24652056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71</a:t>
            </a:fld>
            <a:endParaRPr lang="pt-PT"/>
          </a:p>
        </p:txBody>
      </p:sp>
      <p:sp>
        <p:nvSpPr>
          <p:cNvPr id="10" name="Marcador de Posição do Rodapé 4"/>
          <p:cNvSpPr>
            <a:spLocks noGrp="1"/>
          </p:cNvSpPr>
          <p:nvPr>
            <p:ph type="ftr" sz="quarter" idx="11"/>
          </p:nvPr>
        </p:nvSpPr>
        <p:spPr>
          <a:xfrm>
            <a:off x="3028950" y="6356351"/>
            <a:ext cx="3086100" cy="365125"/>
          </a:xfrm>
        </p:spPr>
        <p:txBody>
          <a:bodyPr/>
          <a:lstStyle/>
          <a:p>
            <a:r>
              <a:rPr lang="pt-PT" dirty="0" err="1"/>
              <a:t>Lisbon</a:t>
            </a:r>
            <a:endParaRPr lang="pt-PT" dirty="0"/>
          </a:p>
        </p:txBody>
      </p:sp>
      <p:pic>
        <p:nvPicPr>
          <p:cNvPr id="3" name="Imagem 2"/>
          <p:cNvPicPr>
            <a:picLocks noChangeAspect="1"/>
          </p:cNvPicPr>
          <p:nvPr/>
        </p:nvPicPr>
        <p:blipFill>
          <a:blip r:embed="rId2"/>
          <a:stretch>
            <a:fillRect/>
          </a:stretch>
        </p:blipFill>
        <p:spPr>
          <a:xfrm>
            <a:off x="398527" y="2259100"/>
            <a:ext cx="8346945" cy="3748341"/>
          </a:xfrm>
          <a:prstGeom prst="rect">
            <a:avLst/>
          </a:prstGeom>
        </p:spPr>
      </p:pic>
      <p:sp>
        <p:nvSpPr>
          <p:cNvPr id="8" name="CaixaDeTexto 7">
            <a:extLst>
              <a:ext uri="{FF2B5EF4-FFF2-40B4-BE49-F238E27FC236}">
                <a16:creationId xmlns:a16="http://schemas.microsoft.com/office/drawing/2014/main" id="{AD1EC907-B603-4D7A-B9C4-B45E9BED501A}"/>
              </a:ext>
            </a:extLst>
          </p:cNvPr>
          <p:cNvSpPr txBox="1"/>
          <p:nvPr/>
        </p:nvSpPr>
        <p:spPr>
          <a:xfrm>
            <a:off x="287383" y="850559"/>
            <a:ext cx="6659259" cy="1200329"/>
          </a:xfrm>
          <a:prstGeom prst="rect">
            <a:avLst/>
          </a:prstGeom>
          <a:noFill/>
        </p:spPr>
        <p:txBody>
          <a:bodyPr wrap="none" rtlCol="0">
            <a:spAutoFit/>
          </a:bodyPr>
          <a:lstStyle/>
          <a:p>
            <a:r>
              <a:rPr lang="en-GB" sz="4000" b="1" dirty="0"/>
              <a:t>Sentiment analysis on findings</a:t>
            </a:r>
          </a:p>
          <a:p>
            <a:r>
              <a:rPr lang="en-GB" sz="3200" b="1" dirty="0"/>
              <a:t>(web version only and experimental)</a:t>
            </a:r>
          </a:p>
        </p:txBody>
      </p:sp>
    </p:spTree>
    <p:extLst>
      <p:ext uri="{BB962C8B-B14F-4D97-AF65-F5344CB8AC3E}">
        <p14:creationId xmlns:p14="http://schemas.microsoft.com/office/powerpoint/2010/main" val="95263727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5" name="Marcador de Posição do Rodapé 4"/>
          <p:cNvSpPr>
            <a:spLocks noGrp="1"/>
          </p:cNvSpPr>
          <p:nvPr>
            <p:ph type="ftr" sz="quarter" idx="11"/>
          </p:nvPr>
        </p:nvSpPr>
        <p:spPr/>
        <p:txBody>
          <a:bodyPr/>
          <a:lstStyle/>
          <a:p>
            <a:endParaRPr lang="pt-PT" dirty="0"/>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72</a:t>
            </a:fld>
            <a:endParaRPr lang="pt-PT"/>
          </a:p>
        </p:txBody>
      </p:sp>
      <p:sp>
        <p:nvSpPr>
          <p:cNvPr id="7" name="Retângulo 6"/>
          <p:cNvSpPr/>
          <p:nvPr/>
        </p:nvSpPr>
        <p:spPr>
          <a:xfrm>
            <a:off x="0" y="3149628"/>
            <a:ext cx="9144000" cy="558743"/>
          </a:xfrm>
          <a:prstGeom prst="rect">
            <a:avLst/>
          </a:prstGeom>
        </p:spPr>
        <p:txBody>
          <a:bodyPr wrap="square">
            <a:spAutoFit/>
          </a:bodyPr>
          <a:lstStyle/>
          <a:p>
            <a:pPr algn="ctr">
              <a:lnSpc>
                <a:spcPct val="115000"/>
              </a:lnSpc>
              <a:spcAft>
                <a:spcPts val="1000"/>
              </a:spcAft>
            </a:pPr>
            <a:r>
              <a:rPr lang="en-US" sz="2800" dirty="0"/>
              <a:t>Happy IT Audits!</a:t>
            </a:r>
            <a:endParaRPr lang="pt-PT" sz="2800" dirty="0"/>
          </a:p>
        </p:txBody>
      </p:sp>
      <p:sp>
        <p:nvSpPr>
          <p:cNvPr id="8" name="CaixaDeTexto 7"/>
          <p:cNvSpPr txBox="1"/>
          <p:nvPr/>
        </p:nvSpPr>
        <p:spPr>
          <a:xfrm>
            <a:off x="0" y="1962385"/>
            <a:ext cx="9144000" cy="923330"/>
          </a:xfrm>
          <a:prstGeom prst="rect">
            <a:avLst/>
          </a:prstGeom>
          <a:noFill/>
        </p:spPr>
        <p:txBody>
          <a:bodyPr wrap="square" rtlCol="0">
            <a:spAutoFit/>
          </a:bodyPr>
          <a:lstStyle/>
          <a:p>
            <a:pPr algn="ctr"/>
            <a:r>
              <a:rPr lang="en-GB" sz="5400" b="1" i="1" dirty="0"/>
              <a:t>Active</a:t>
            </a:r>
            <a:r>
              <a:rPr lang="pl-PL" sz="5400" b="1" i="1" dirty="0"/>
              <a:t> </a:t>
            </a:r>
            <a:r>
              <a:rPr lang="en-GB" sz="5400" b="1" i="1" dirty="0"/>
              <a:t>IT</a:t>
            </a:r>
            <a:r>
              <a:rPr lang="pl-PL" sz="5400" b="1" i="1" dirty="0"/>
              <a:t> </a:t>
            </a:r>
            <a:r>
              <a:rPr lang="en-GB" sz="5400" b="1" i="1" dirty="0"/>
              <a:t>Audit</a:t>
            </a:r>
            <a:r>
              <a:rPr lang="pl-PL" sz="5400" b="1" i="1" dirty="0"/>
              <a:t> </a:t>
            </a:r>
            <a:r>
              <a:rPr lang="en-GB" sz="5400" b="1" i="1" dirty="0"/>
              <a:t>Manual</a:t>
            </a:r>
            <a:endParaRPr lang="en-GB" sz="5400" b="1" dirty="0"/>
          </a:p>
        </p:txBody>
      </p:sp>
    </p:spTree>
    <p:extLst>
      <p:ext uri="{BB962C8B-B14F-4D97-AF65-F5344CB8AC3E}">
        <p14:creationId xmlns:p14="http://schemas.microsoft.com/office/powerpoint/2010/main" val="1231161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5" name="Marcador de Posição do Rodapé 4"/>
          <p:cNvSpPr>
            <a:spLocks noGrp="1"/>
          </p:cNvSpPr>
          <p:nvPr>
            <p:ph type="ftr" sz="quarter" idx="11"/>
          </p:nvPr>
        </p:nvSpPr>
        <p:spPr/>
        <p:txBody>
          <a:bodyPr/>
          <a:lstStyle/>
          <a:p>
            <a:endParaRPr lang="pt-PT" dirty="0"/>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8</a:t>
            </a:fld>
            <a:endParaRPr lang="pt-PT"/>
          </a:p>
        </p:txBody>
      </p:sp>
      <p:sp>
        <p:nvSpPr>
          <p:cNvPr id="7" name="Retângulo 6"/>
          <p:cNvSpPr/>
          <p:nvPr/>
        </p:nvSpPr>
        <p:spPr>
          <a:xfrm>
            <a:off x="418012" y="1226964"/>
            <a:ext cx="8569234" cy="4155625"/>
          </a:xfrm>
          <a:prstGeom prst="rect">
            <a:avLst/>
          </a:prstGeom>
        </p:spPr>
        <p:txBody>
          <a:bodyPr wrap="square">
            <a:spAutoFit/>
          </a:bodyPr>
          <a:lstStyle/>
          <a:p>
            <a:pPr>
              <a:lnSpc>
                <a:spcPct val="115000"/>
              </a:lnSpc>
              <a:spcAft>
                <a:spcPts val="1000"/>
              </a:spcAft>
            </a:pPr>
            <a:r>
              <a:rPr lang="en-US" sz="2800" dirty="0"/>
              <a:t>Template activity plans, which includes the subject, criteria and scope are produced, as well audit matrices to help recording the findings during the IT audit conduct and executive summaries. </a:t>
            </a:r>
          </a:p>
          <a:p>
            <a:pPr>
              <a:lnSpc>
                <a:spcPct val="115000"/>
              </a:lnSpc>
              <a:spcAft>
                <a:spcPts val="1000"/>
              </a:spcAft>
            </a:pPr>
            <a:r>
              <a:rPr lang="en-US" sz="2800" dirty="0"/>
              <a:t>The matrices are actually taken from the annexes of the WGITA – IDI Handbook on IT Audit for Supreme Audit Institutions and can be used by the auditors as working papers.</a:t>
            </a:r>
          </a:p>
        </p:txBody>
      </p:sp>
    </p:spTree>
    <p:extLst>
      <p:ext uri="{BB962C8B-B14F-4D97-AF65-F5344CB8AC3E}">
        <p14:creationId xmlns:p14="http://schemas.microsoft.com/office/powerpoint/2010/main" val="46917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arcador de Posição da Data 3"/>
          <p:cNvSpPr>
            <a:spLocks noGrp="1"/>
          </p:cNvSpPr>
          <p:nvPr>
            <p:ph type="dt" sz="half" idx="10"/>
          </p:nvPr>
        </p:nvSpPr>
        <p:spPr/>
        <p:txBody>
          <a:bodyPr/>
          <a:lstStyle/>
          <a:p>
            <a:fld id="{3566D254-8658-4DCB-8A7E-B7759A5AB36E}" type="datetime1">
              <a:rPr lang="pt-PT" smtClean="0"/>
              <a:t>07/11/2019</a:t>
            </a:fld>
            <a:endParaRPr lang="pt-PT"/>
          </a:p>
        </p:txBody>
      </p:sp>
      <p:sp>
        <p:nvSpPr>
          <p:cNvPr id="5" name="Marcador de Posição do Rodapé 4"/>
          <p:cNvSpPr>
            <a:spLocks noGrp="1"/>
          </p:cNvSpPr>
          <p:nvPr>
            <p:ph type="ftr" sz="quarter" idx="11"/>
          </p:nvPr>
        </p:nvSpPr>
        <p:spPr/>
        <p:txBody>
          <a:bodyPr/>
          <a:lstStyle/>
          <a:p>
            <a:endParaRPr lang="pt-PT" dirty="0"/>
          </a:p>
        </p:txBody>
      </p:sp>
      <p:sp>
        <p:nvSpPr>
          <p:cNvPr id="6" name="Marcador de Posição do Número do Diapositivo 5"/>
          <p:cNvSpPr>
            <a:spLocks noGrp="1"/>
          </p:cNvSpPr>
          <p:nvPr>
            <p:ph type="sldNum" sz="quarter" idx="12"/>
          </p:nvPr>
        </p:nvSpPr>
        <p:spPr/>
        <p:txBody>
          <a:bodyPr/>
          <a:lstStyle/>
          <a:p>
            <a:fld id="{4B2A8896-C3CE-4918-996A-562AAB5EDFF5}" type="slidenum">
              <a:rPr lang="pt-PT" smtClean="0"/>
              <a:pPr/>
              <a:t>9</a:t>
            </a:fld>
            <a:endParaRPr lang="pt-PT"/>
          </a:p>
        </p:txBody>
      </p:sp>
      <p:sp>
        <p:nvSpPr>
          <p:cNvPr id="7" name="Retângulo 6"/>
          <p:cNvSpPr/>
          <p:nvPr/>
        </p:nvSpPr>
        <p:spPr>
          <a:xfrm>
            <a:off x="418012" y="1226964"/>
            <a:ext cx="8569234" cy="3531864"/>
          </a:xfrm>
          <a:prstGeom prst="rect">
            <a:avLst/>
          </a:prstGeom>
        </p:spPr>
        <p:txBody>
          <a:bodyPr wrap="square">
            <a:spAutoFit/>
          </a:bodyPr>
          <a:lstStyle/>
          <a:p>
            <a:pPr>
              <a:lnSpc>
                <a:spcPct val="115000"/>
              </a:lnSpc>
              <a:spcAft>
                <a:spcPts val="1000"/>
              </a:spcAft>
            </a:pPr>
            <a:r>
              <a:rPr lang="en-US" sz="2800" dirty="0"/>
              <a:t>The obtained findings can be latter collected in a central point to help the auditor interpreting and judging against the audit questions previously raised at the planning stage. They also form the core of the information to share with the community, along with references for the published audit report, in the project” Control Space of e-Government” (the CUBE), an EUROSAI Initiative.</a:t>
            </a:r>
          </a:p>
        </p:txBody>
      </p:sp>
    </p:spTree>
    <p:extLst>
      <p:ext uri="{BB962C8B-B14F-4D97-AF65-F5344CB8AC3E}">
        <p14:creationId xmlns:p14="http://schemas.microsoft.com/office/powerpoint/2010/main" val="1425736472"/>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1335</TotalTime>
  <Words>3859</Words>
  <Application>Microsoft Office PowerPoint</Application>
  <PresentationFormat>Apresentação no Ecrã (4:3)</PresentationFormat>
  <Paragraphs>525</Paragraphs>
  <Slides>72</Slides>
  <Notes>10</Notes>
  <HiddenSlides>0</HiddenSlides>
  <MMClips>0</MMClips>
  <ScaleCrop>false</ScaleCrop>
  <HeadingPairs>
    <vt:vector size="6" baseType="variant">
      <vt:variant>
        <vt:lpstr>Tipos de letra usados</vt:lpstr>
      </vt:variant>
      <vt:variant>
        <vt:i4>7</vt:i4>
      </vt:variant>
      <vt:variant>
        <vt:lpstr>Tema</vt:lpstr>
      </vt:variant>
      <vt:variant>
        <vt:i4>1</vt:i4>
      </vt:variant>
      <vt:variant>
        <vt:lpstr>Títulos dos diapositivos</vt:lpstr>
      </vt:variant>
      <vt:variant>
        <vt:i4>72</vt:i4>
      </vt:variant>
    </vt:vector>
  </HeadingPairs>
  <TitlesOfParts>
    <vt:vector size="80" baseType="lpstr">
      <vt:lpstr>Arial</vt:lpstr>
      <vt:lpstr>Calibri</vt:lpstr>
      <vt:lpstr>Calibri Light</vt:lpstr>
      <vt:lpstr>Cambria</vt:lpstr>
      <vt:lpstr>Corbel</vt:lpstr>
      <vt:lpstr>Symbol</vt:lpstr>
      <vt:lpstr>Times New Roman</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Joao Cardoso</dc:creator>
  <cp:lastModifiedBy>Joao Cardoso</cp:lastModifiedBy>
  <cp:revision>179</cp:revision>
  <dcterms:created xsi:type="dcterms:W3CDTF">2017-02-01T16:26:59Z</dcterms:created>
  <dcterms:modified xsi:type="dcterms:W3CDTF">2019-11-07T14:03:10Z</dcterms:modified>
</cp:coreProperties>
</file>