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A1FA4-68E1-46D3-8A24-E97EBB24DC64}" v="582" dt="2020-06-04T14:30:45.517"/>
    <p1510:client id="{455BD8E7-E493-442F-A25D-14EECC2BC257}" v="153" dt="2020-06-04T12:35:44.999"/>
    <p1510:client id="{4F74F54E-5ED0-41A9-B787-F2688B55BAAF}" v="188" dt="2020-06-04T12:07:40.938"/>
    <p1510:client id="{F56925DC-8FF3-422B-8AAB-4FC18E4876AE}" v="427" dt="2020-06-04T13:51:2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João Pedro Almeida Carneiro 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9B32B1-382A-49F3-8E94-7AACBE9B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Introdução</a:t>
            </a:r>
          </a:p>
        </p:txBody>
      </p:sp>
      <p:pic>
        <p:nvPicPr>
          <p:cNvPr id="4" name="Imagem 4" descr="Uma imagem com símbolo, desenho&#10;&#10;Descrição gerada com confiança muito alta">
            <a:extLst>
              <a:ext uri="{FF2B5EF4-FFF2-40B4-BE49-F238E27FC236}">
                <a16:creationId xmlns:a16="http://schemas.microsoft.com/office/drawing/2014/main" id="{A9171DB7-82ED-44A8-B9D5-51156B9ED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3EBD4E0-BBDB-4FD2-BD71-D7B7FFCF163D}"/>
              </a:ext>
            </a:extLst>
          </p:cNvPr>
          <p:cNvSpPr txBox="1"/>
          <p:nvPr/>
        </p:nvSpPr>
        <p:spPr>
          <a:xfrm>
            <a:off x="5178353" y="2278242"/>
            <a:ext cx="6012832" cy="35417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  <a:latin typeface="Arial"/>
                <a:cs typeface="Arial"/>
              </a:rPr>
              <a:t>O JavaScript é uma linguagem de programação que permite páginas Web interativas portanto, uma parte essencial dos aplicativos web, sendo usada em uma grande maioria dos websites, juntamente com HTML e CSS, o JavaScript é uma das três principais tecnologias da </a:t>
            </a:r>
            <a:r>
              <a:rPr lang="pt-PT" err="1">
                <a:solidFill>
                  <a:schemeClr val="bg1"/>
                </a:solidFill>
                <a:latin typeface="Arial"/>
                <a:cs typeface="Arial"/>
              </a:rPr>
              <a:t>World</a:t>
            </a:r>
            <a:r>
              <a:rPr lang="pt-PT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pt-PT" err="1">
                <a:solidFill>
                  <a:schemeClr val="bg1"/>
                </a:solidFill>
                <a:latin typeface="Arial"/>
                <a:cs typeface="Arial"/>
              </a:rPr>
              <a:t>Wide</a:t>
            </a:r>
            <a:r>
              <a:rPr lang="pt-PT" dirty="0">
                <a:solidFill>
                  <a:schemeClr val="bg1"/>
                </a:solidFill>
                <a:latin typeface="Arial"/>
                <a:cs typeface="Arial"/>
              </a:rPr>
              <a:t> Web.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  <a:latin typeface="Arial"/>
              <a:cs typeface="Arial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  <a:latin typeface="Arial"/>
                <a:cs typeface="Arial"/>
              </a:rPr>
              <a:t>É atualmente a principal linguagem para programação </a:t>
            </a:r>
            <a:r>
              <a:rPr lang="pt-PT" err="1">
                <a:solidFill>
                  <a:schemeClr val="bg1"/>
                </a:solidFill>
                <a:latin typeface="Arial"/>
                <a:cs typeface="Arial"/>
              </a:rPr>
              <a:t>client-side</a:t>
            </a:r>
            <a:r>
              <a:rPr lang="pt-PT" dirty="0">
                <a:solidFill>
                  <a:schemeClr val="bg1"/>
                </a:solidFill>
                <a:latin typeface="Arial"/>
                <a:cs typeface="Arial"/>
              </a:rPr>
              <a:t> em navegadores web.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8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FD6AD-83C1-4EB6-B070-0FB3E374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488" y="192656"/>
            <a:ext cx="5934508" cy="604717"/>
          </a:xfrm>
        </p:spPr>
        <p:txBody>
          <a:bodyPr>
            <a:normAutofit/>
          </a:bodyPr>
          <a:lstStyle/>
          <a:p>
            <a:pPr algn="ctr"/>
            <a:r>
              <a:rPr lang="pt-PT" sz="3600"/>
              <a:t>TIPOS DE Declarações</a:t>
            </a:r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149AAE4-C3E6-4A38-AC7A-03374C2996F3}"/>
              </a:ext>
            </a:extLst>
          </p:cNvPr>
          <p:cNvSpPr txBox="1"/>
          <p:nvPr/>
        </p:nvSpPr>
        <p:spPr>
          <a:xfrm>
            <a:off x="3128513" y="2424023"/>
            <a:ext cx="730082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solidFill>
                  <a:schemeClr val="bg2"/>
                </a:solidFill>
                <a:latin typeface="Arial"/>
                <a:ea typeface="+mn-lt"/>
                <a:cs typeface="Arial"/>
              </a:rPr>
              <a:t>var</a:t>
            </a:r>
            <a:r>
              <a:rPr lang="pt-PT">
                <a:solidFill>
                  <a:schemeClr val="bg1"/>
                </a:solidFill>
                <a:latin typeface="Arial"/>
                <a:ea typeface="+mn-lt"/>
                <a:cs typeface="Arial"/>
              </a:rPr>
              <a:t> - Declara uma variável com um valor.</a:t>
            </a:r>
            <a:endParaRPr lang="pt-PT">
              <a:solidFill>
                <a:schemeClr val="bg1"/>
              </a:solidFill>
              <a:latin typeface="Arial"/>
              <a:cs typeface="Arial"/>
            </a:endParaRPr>
          </a:p>
          <a:p>
            <a:endParaRPr lang="pt-PT">
              <a:latin typeface="Arial"/>
              <a:cs typeface="Arial"/>
            </a:endParaRPr>
          </a:p>
          <a:p>
            <a:r>
              <a:rPr lang="pt-PT" dirty="0">
                <a:solidFill>
                  <a:schemeClr val="bg2"/>
                </a:solidFill>
                <a:latin typeface="Arial"/>
                <a:ea typeface="+mn-lt"/>
                <a:cs typeface="Arial"/>
              </a:rPr>
              <a:t>let</a:t>
            </a:r>
            <a:r>
              <a:rPr lang="pt-PT" dirty="0">
                <a:latin typeface="Arial"/>
                <a:ea typeface="+mn-lt"/>
                <a:cs typeface="Arial"/>
              </a:rPr>
              <a:t>  </a:t>
            </a:r>
            <a:r>
              <a:rPr lang="pt-PT">
                <a:solidFill>
                  <a:schemeClr val="bg1"/>
                </a:solidFill>
                <a:latin typeface="Arial"/>
                <a:ea typeface="+mn-lt"/>
                <a:cs typeface="Arial"/>
              </a:rPr>
              <a:t>- Declara uma variável de escopo do bloco, com um valor.</a:t>
            </a:r>
            <a:endParaRPr lang="pt-PT">
              <a:solidFill>
                <a:schemeClr val="bg1"/>
              </a:solidFill>
              <a:latin typeface="Arial"/>
              <a:cs typeface="Arial"/>
            </a:endParaRPr>
          </a:p>
          <a:p>
            <a:endParaRPr lang="pt-PT">
              <a:latin typeface="Arial"/>
              <a:cs typeface="Arial"/>
            </a:endParaRPr>
          </a:p>
          <a:p>
            <a:r>
              <a:rPr lang="pt-PT" dirty="0">
                <a:solidFill>
                  <a:schemeClr val="bg2"/>
                </a:solidFill>
                <a:latin typeface="Arial"/>
                <a:ea typeface="+mn-lt"/>
                <a:cs typeface="Arial"/>
              </a:rPr>
              <a:t>const</a:t>
            </a:r>
            <a:r>
              <a:rPr lang="pt-PT" dirty="0">
                <a:latin typeface="Arial"/>
                <a:ea typeface="+mn-lt"/>
                <a:cs typeface="Arial"/>
              </a:rPr>
              <a:t> </a:t>
            </a:r>
            <a:r>
              <a:rPr lang="pt-PT">
                <a:solidFill>
                  <a:schemeClr val="bg1"/>
                </a:solidFill>
                <a:latin typeface="Arial"/>
                <a:ea typeface="+mn-lt"/>
                <a:cs typeface="Arial"/>
              </a:rPr>
              <a:t>- Declara uma constante de escopo de bloco, apenas de leitura.</a:t>
            </a:r>
            <a:endParaRPr lang="pt-PT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29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FD6AD-83C1-4EB6-B070-0FB3E374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488" y="207034"/>
            <a:ext cx="5934508" cy="604717"/>
          </a:xfrm>
        </p:spPr>
        <p:txBody>
          <a:bodyPr>
            <a:normAutofit/>
          </a:bodyPr>
          <a:lstStyle/>
          <a:p>
            <a:pPr algn="ctr"/>
            <a:r>
              <a:rPr lang="pt-PT" sz="3600" dirty="0"/>
              <a:t>TIPOS DE variáveis</a:t>
            </a:r>
            <a:endParaRPr lang="pt-PT"/>
          </a:p>
        </p:txBody>
      </p:sp>
      <p:pic>
        <p:nvPicPr>
          <p:cNvPr id="9" name="Imagem 9" descr="Uma imagem com símbolo, texto&#10;&#10;Descrição gerada com confiança muito alta">
            <a:extLst>
              <a:ext uri="{FF2B5EF4-FFF2-40B4-BE49-F238E27FC236}">
                <a16:creationId xmlns:a16="http://schemas.microsoft.com/office/drawing/2014/main" id="{1A566938-DD8A-4098-AC4F-51296C8D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39" y="2424719"/>
            <a:ext cx="7746520" cy="27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9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34A96-F6BD-4383-BD52-2EFF3D28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575"/>
            <a:ext cx="9905998" cy="730947"/>
          </a:xfrm>
        </p:spPr>
        <p:txBody>
          <a:bodyPr>
            <a:normAutofit/>
          </a:bodyPr>
          <a:lstStyle/>
          <a:p>
            <a:pPr algn="ctr"/>
            <a:r>
              <a:rPr lang="pt-PT"/>
              <a:t>Operadores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05A2BD-6C8C-40C6-BCA0-AF873A80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15" y="1588130"/>
            <a:ext cx="10279810" cy="49506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Lógicos (&amp;&amp;) , (||), (!)</a:t>
            </a:r>
            <a:endParaRPr lang="pt-PT" sz="1800" dirty="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(&amp;&amp;):</a:t>
            </a:r>
            <a:endParaRPr lang="pt-PT" dirty="0">
              <a:solidFill>
                <a:schemeClr val="bg1"/>
              </a:solidFill>
              <a:latin typeface="Tw Cen MT" panose="020B0602020104020603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Exemplo: Se ex1 &amp;&amp; ex2 (condição) retorna verdadeiro se ambos sejam verdadeiros, caso contrário retorna falso.  </a:t>
            </a:r>
            <a:endParaRPr lang="pt-PT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  <a:latin typeface="Arial"/>
                <a:cs typeface="Arial"/>
              </a:rPr>
              <a:t>(||):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Exemplo: Se ex1 &amp;&amp; ex2 (condição) r</a:t>
            </a:r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etorna </a:t>
            </a:r>
            <a:r>
              <a:rPr lang="pt-PT" sz="1800" dirty="0">
                <a:solidFill>
                  <a:schemeClr val="bg1"/>
                </a:solidFill>
                <a:latin typeface="Arial"/>
                <a:cs typeface="Arial"/>
              </a:rPr>
              <a:t>expr1</a:t>
            </a:r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caso possa ser convertido para verdadeiro senão, retorna </a:t>
            </a:r>
            <a:r>
              <a:rPr lang="pt-PT" sz="1800" dirty="0">
                <a:solidFill>
                  <a:schemeClr val="bg1"/>
                </a:solidFill>
                <a:latin typeface="Arial"/>
                <a:cs typeface="Arial"/>
              </a:rPr>
              <a:t>expr2.</a:t>
            </a:r>
          </a:p>
          <a:p>
            <a:pPr>
              <a:buNone/>
            </a:pPr>
            <a:r>
              <a:rPr lang="pt-PT" sz="1800" dirty="0">
                <a:solidFill>
                  <a:schemeClr val="bg1"/>
                </a:solidFill>
                <a:latin typeface="Arial"/>
                <a:cs typeface="Arial"/>
              </a:rPr>
              <a:t>(!):</a:t>
            </a:r>
            <a:endParaRPr lang="pt-PT" sz="18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pt-PT" sz="1800" dirty="0">
                <a:solidFill>
                  <a:schemeClr val="bg1"/>
                </a:solidFill>
                <a:latin typeface="Arial"/>
                <a:cs typeface="Arial"/>
              </a:rPr>
              <a:t>Exemplo: Se !ex1 (condição)  ou seja senão for ex1 retorna a condição.</a:t>
            </a:r>
          </a:p>
          <a:p>
            <a:pPr marL="0" indent="0">
              <a:buNone/>
            </a:pPr>
            <a:endParaRPr lang="pt-PT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17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34A96-F6BD-4383-BD52-2EFF3D28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8442"/>
            <a:ext cx="9905998" cy="759703"/>
          </a:xfrm>
        </p:spPr>
        <p:txBody>
          <a:bodyPr/>
          <a:lstStyle/>
          <a:p>
            <a:pPr algn="ctr"/>
            <a:r>
              <a:rPr lang="pt-PT" dirty="0"/>
              <a:t>Comentar Código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05A2BD-6C8C-40C6-BCA0-AF873A80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5035"/>
            <a:ext cx="9905999" cy="40161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Comentar uma linha de código:</a:t>
            </a:r>
            <a:endParaRPr lang="pt-PT" sz="180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//barra dupla</a:t>
            </a:r>
            <a:endParaRPr lang="pt-PT" sz="1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PT" sz="18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marL="285750" indent="-285750"/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Comentar várias linhas de código: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/* Ola mundo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Ola mundo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 */</a:t>
            </a:r>
            <a:endParaRPr lang="pt-PT" sz="1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97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34A96-F6BD-4383-BD52-2EFF3D28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575"/>
            <a:ext cx="9905998" cy="615929"/>
          </a:xfrm>
        </p:spPr>
        <p:txBody>
          <a:bodyPr/>
          <a:lstStyle/>
          <a:p>
            <a:pPr algn="ctr"/>
            <a:r>
              <a:rPr lang="pt-PT"/>
              <a:t>Regras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05A2BD-6C8C-40C6-BCA0-AF873A80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6204"/>
            <a:ext cx="9905999" cy="5252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800">
                <a:solidFill>
                  <a:schemeClr val="bg1"/>
                </a:solidFill>
                <a:latin typeface="Arial"/>
                <a:ea typeface="+mn-lt"/>
                <a:cs typeface="+mn-lt"/>
              </a:rPr>
              <a:t>O JavaScript é sensível a maiúsculas e minusculas.</a:t>
            </a:r>
            <a:endParaRPr lang="pt-PT" sz="1800">
              <a:solidFill>
                <a:schemeClr val="bg1"/>
              </a:solidFill>
              <a:latin typeface="Arial"/>
              <a:cs typeface="Arial"/>
            </a:endParaRPr>
          </a:p>
          <a:p>
            <a:endParaRPr lang="pt-PT" sz="18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r>
              <a:rPr lang="pt-PT" sz="1800">
                <a:solidFill>
                  <a:schemeClr val="bg1"/>
                </a:solidFill>
                <a:latin typeface="Arial"/>
                <a:ea typeface="+mn-lt"/>
                <a:cs typeface="+mn-lt"/>
              </a:rPr>
              <a:t>A partir do JavaScript 1.5 é possível usar letras em ISO 8859-1 ou Unicode tais como å e ü </a:t>
            </a:r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nos identificadores. </a:t>
            </a:r>
            <a:endParaRPr lang="pt-PT" sz="1800">
              <a:solidFill>
                <a:schemeClr val="bg1"/>
              </a:solidFill>
              <a:latin typeface="Arial"/>
              <a:cs typeface="Arial"/>
            </a:endParaRPr>
          </a:p>
          <a:p>
            <a:endParaRPr lang="pt-PT" sz="18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r>
              <a:rPr lang="pt-PT" sz="1800">
                <a:solidFill>
                  <a:schemeClr val="bg1"/>
                </a:solidFill>
                <a:latin typeface="Arial"/>
                <a:ea typeface="+mn-lt"/>
                <a:cs typeface="+mn-lt"/>
              </a:rPr>
              <a:t>Também é possível usar as Sequências de escape em Unicode \</a:t>
            </a:r>
            <a:r>
              <a:rPr lang="pt-PT" sz="18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uXXXX</a:t>
            </a:r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como caracteres nos identificadores.</a:t>
            </a:r>
            <a:endParaRPr lang="pt-PT" sz="1800">
              <a:solidFill>
                <a:schemeClr val="bg1"/>
              </a:solidFill>
              <a:latin typeface="Arial"/>
              <a:cs typeface="Arial"/>
            </a:endParaRPr>
          </a:p>
          <a:p>
            <a:endParaRPr lang="pt-PT" sz="18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r>
              <a:rPr lang="pt-PT" sz="1800">
                <a:solidFill>
                  <a:schemeClr val="bg1"/>
                </a:solidFill>
                <a:latin typeface="Arial"/>
                <a:ea typeface="+mn-lt"/>
                <a:cs typeface="+mn-lt"/>
              </a:rPr>
              <a:t>As regras de escopo para constantes são as mesmas que as das variáveis, exceto que a </a:t>
            </a:r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palavra chave </a:t>
            </a:r>
            <a:r>
              <a:rPr lang="pt-PT" sz="18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const</a:t>
            </a:r>
            <a:r>
              <a:rPr lang="pt-PT" sz="18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 é sempre necessária, mesmo para constantes globais.</a:t>
            </a:r>
            <a:endParaRPr lang="pt-PT" sz="1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269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Ecrã Panorâmico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Circuit</vt:lpstr>
      <vt:lpstr>JavaScript</vt:lpstr>
      <vt:lpstr>Introdução</vt:lpstr>
      <vt:lpstr>TIPOS DE Declarações</vt:lpstr>
      <vt:lpstr>TIPOS DE variáveis</vt:lpstr>
      <vt:lpstr>Operadores</vt:lpstr>
      <vt:lpstr>Comentar Código</vt:lpstr>
      <vt:lpstr>Regras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365</cp:revision>
  <dcterms:created xsi:type="dcterms:W3CDTF">2020-06-04T12:00:13Z</dcterms:created>
  <dcterms:modified xsi:type="dcterms:W3CDTF">2020-06-04T14:30:47Z</dcterms:modified>
</cp:coreProperties>
</file>