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1.xml" ContentType="application/vnd.ms-office.webextension+xml"/>
  <Override PartName="/ppt/notesSlides/notesSlide11.xml" ContentType="application/vnd.openxmlformats-officedocument.presentationml.notesSlide+xml"/>
  <Override PartName="/ppt/webextensions/webextension2.xml" ContentType="application/vnd.ms-office.webextension+xml"/>
  <Override PartName="/ppt/notesSlides/notesSlide12.xml" ContentType="application/vnd.openxmlformats-officedocument.presentationml.notesSlide+xml"/>
  <Override PartName="/ppt/webextensions/webextension3.xml" ContentType="application/vnd.ms-office.webextension+xml"/>
  <Override PartName="/ppt/notesSlides/notesSlide13.xml" ContentType="application/vnd.openxmlformats-officedocument.presentationml.notesSlide+xml"/>
  <Override PartName="/ppt/webextensions/webextension4.xml" ContentType="application/vnd.ms-office.webextension+xml"/>
  <Override PartName="/ppt/notesSlides/notesSlide14.xml" ContentType="application/vnd.openxmlformats-officedocument.presentationml.notesSlide+xml"/>
  <Override PartName="/ppt/webextensions/webextension5.xml" ContentType="application/vnd.ms-office.webextension+xml"/>
  <Override PartName="/ppt/notesSlides/notesSlide15.xml" ContentType="application/vnd.openxmlformats-officedocument.presentationml.notesSlide+xml"/>
  <Override PartName="/ppt/webextensions/webextension6.xml" ContentType="application/vnd.ms-office.webextensio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GlhFJFIQTuMrAzvZiuq92JL7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4398E9-8936-40BF-85CC-90ADE7BB1FC9}">
  <a:tblStyle styleId="{134398E9-8936-40BF-85CC-90ADE7BB1F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2-</a:t>
            </a:r>
            <a:endParaRPr/>
          </a:p>
        </p:txBody>
      </p:sp>
      <p:sp>
        <p:nvSpPr>
          <p:cNvPr id="147" name="Google Shape;1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3-</a:t>
            </a:r>
            <a:endParaRPr/>
          </a:p>
        </p:txBody>
      </p:sp>
      <p:sp>
        <p:nvSpPr>
          <p:cNvPr id="167" name="Google Shape;16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3-</a:t>
            </a:r>
            <a:endParaRPr/>
          </a:p>
        </p:txBody>
      </p:sp>
      <p:sp>
        <p:nvSpPr>
          <p:cNvPr id="185" name="Google Shape;18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3-</a:t>
            </a:r>
            <a:r>
              <a:rPr lang="en-US">
                <a:solidFill>
                  <a:srgbClr val="FF0000"/>
                </a:solidFill>
              </a:rPr>
              <a:t>explanation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3-</a:t>
            </a:r>
            <a:endParaRPr/>
          </a:p>
        </p:txBody>
      </p:sp>
      <p:sp>
        <p:nvSpPr>
          <p:cNvPr id="201" name="Google Shape;20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1-Why we choose these factor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1-Stats Canada, IET</a:t>
            </a:r>
            <a:endParaRPr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1-What we had to do to selected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2-</a:t>
            </a:r>
            <a:r>
              <a:rPr lang="en-US">
                <a:solidFill>
                  <a:srgbClr val="FF0000"/>
                </a:solidFill>
              </a:rPr>
              <a:t>Correlational Analysis - </a:t>
            </a:r>
            <a:r>
              <a:rPr lang="en-US"/>
              <a:t>Explain</a:t>
            </a:r>
            <a:endParaRPr/>
          </a:p>
        </p:txBody>
      </p:sp>
      <p:sp>
        <p:nvSpPr>
          <p:cNvPr id="109" name="Google Shape;10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2-Briefly explain the different models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2-</a:t>
            </a:r>
            <a:r>
              <a:rPr lang="en-US">
                <a:solidFill>
                  <a:srgbClr val="FF0000"/>
                </a:solidFill>
              </a:rPr>
              <a:t>Short description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2-</a:t>
            </a:r>
            <a:r>
              <a:rPr lang="en-US">
                <a:solidFill>
                  <a:srgbClr val="FF0000"/>
                </a:solidFill>
              </a:rPr>
              <a:t>Short description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2-</a:t>
            </a:r>
            <a:r>
              <a:rPr lang="en-US">
                <a:solidFill>
                  <a:srgbClr val="FF0000"/>
                </a:solidFill>
              </a:rPr>
              <a:t>Short description </a:t>
            </a:r>
            <a:endParaRPr>
              <a:solidFill>
                <a:srgbClr val="FF0000"/>
              </a:solidFill>
            </a:endParaRPr>
          </a:p>
          <a:p>
            <a:pPr marL="22860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These parameters are used to model the temporal dependencies in the data. The p parameter models the dependency on past values of the same variable, d parameter is used to make the series stationary by differencing, and q parameter models the dependency on the errors or residuals of the past predictions.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d5517df93c_0_5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1d5517df93c_0_5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g1d5517df93c_0_5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d5517df93c_0_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517df93c_0_4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d5517df93c_0_40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1d5517df93c_0_40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g1d5517df93c_0_40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1d5517df93c_0_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5517df93c_0_50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g1d5517df93c_0_50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1d5517df93c_0_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5517df93c_0_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5517df93c_0_2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1d5517df93c_0_2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g1d5517df93c_0_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5517df93c_0_2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d5517df93c_0_2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g1d5517df93c_0_22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1d5517df93c_0_22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d5517df93c_0_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d5517df93c_0_46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1d5517df93c_0_46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31" name="Google Shape;31;g1d5517df93c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d5517df93c_0_10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" name="Google Shape;34;g1d5517df93c_0_10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" name="Google Shape;35;g1d5517df93c_0_10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g1d5517df93c_0_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d5517df93c_0_15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d5517df93c_0_15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0" name="Google Shape;40;g1d5517df93c_0_15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" name="Google Shape;41;g1d5517df93c_0_1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g1d5517df93c_0_15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d5517df93c_0_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d5517df93c_0_37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g1d5517df93c_0_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d5517df93c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d5517df93c_0_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d5517df93c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1d5517df93c_0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1d5517df93c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d5517df93c_0_32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d5517df93c_0_3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1d5517df93c_0_32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1d5517df93c_0_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d5517df93c_0_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g1d5517df93c_0_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1d5517df93c_0_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554108" y="845325"/>
            <a:ext cx="109179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The Effect of Gasoline and Diesel Prices on Consumption in Canada</a:t>
            </a:r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Joao Carolino de Oliveira, Lauren Lussier, Micky Mwiti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952500" y="159225"/>
            <a:ext cx="77508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4"/>
                </a:solidFill>
              </a:rPr>
              <a:t>Performance Evaluation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4294967295"/>
          </p:nvPr>
        </p:nvSpPr>
        <p:spPr>
          <a:xfrm>
            <a:off x="952500" y="1635526"/>
            <a:ext cx="10182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Accuracy comparison each model and Error measure comparison</a:t>
            </a:r>
            <a:endParaRPr/>
          </a:p>
        </p:txBody>
      </p:sp>
      <p:graphicFrame>
        <p:nvGraphicFramePr>
          <p:cNvPr id="151" name="Google Shape;151;p12"/>
          <p:cNvGraphicFramePr/>
          <p:nvPr>
            <p:extLst>
              <p:ext uri="{D42A27DB-BD31-4B8C-83A1-F6EECF244321}">
                <p14:modId xmlns:p14="http://schemas.microsoft.com/office/powerpoint/2010/main" val="2678429677"/>
              </p:ext>
            </p:extLst>
          </p:nvPr>
        </p:nvGraphicFramePr>
        <p:xfrm>
          <a:off x="952500" y="2667000"/>
          <a:ext cx="10287000" cy="1630560"/>
        </p:xfrm>
        <a:graphic>
          <a:graphicData uri="http://schemas.openxmlformats.org/drawingml/2006/table">
            <a:tbl>
              <a:tblPr>
                <a:noFill/>
                <a:tableStyleId>{134398E9-8936-40BF-85CC-90ADE7BB1FC9}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Mean Absolute Error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Root Mean Squared Error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Mean Squared Error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Linear Regression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0.14388645513302264</a:t>
                      </a:r>
                      <a:endParaRPr sz="17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0.13996064812072576</a:t>
                      </a:r>
                      <a:endParaRPr sz="17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0.019588983022373618</a:t>
                      </a:r>
                      <a:endParaRPr sz="17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ARIMA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0.42913918335163104</a:t>
                      </a:r>
                      <a:endParaRPr sz="17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-4.227052460719478</a:t>
                      </a:r>
                      <a:endParaRPr sz="17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0.24836276463705098</a:t>
                      </a:r>
                      <a:endParaRPr sz="17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SARIMA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b="0" i="0" u="none" strike="noStrike" cap="none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sym typeface="Arial"/>
                        </a:rPr>
                        <a:t>0.14388645513302264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Verdana"/>
                        <a:ea typeface="Verdana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0.1793471748408522</a:t>
                      </a:r>
                      <a:endParaRPr sz="17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 dirty="0"/>
                        <a:t> </a:t>
                      </a:r>
                      <a:r>
                        <a:rPr lang="en-US" sz="105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0.0321654091233952</a:t>
                      </a:r>
                      <a:endParaRPr sz="17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C865-C289-593A-D9C9-71A6F509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0"/>
            <a:ext cx="11360700" cy="831600"/>
          </a:xfrm>
        </p:spPr>
        <p:txBody>
          <a:bodyPr/>
          <a:lstStyle/>
          <a:p>
            <a:pPr algn="ctr"/>
            <a:r>
              <a:rPr lang="pt-BR" dirty="0"/>
              <a:t>Dataset - Dashboard</a:t>
            </a:r>
            <a:endParaRPr lang="en-CA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89EF899-A436-FDFB-9475-85BD3877A0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19280"/>
                  </p:ext>
                </p:extLst>
              </p:nvPr>
            </p:nvGraphicFramePr>
            <p:xfrm>
              <a:off x="802410" y="766619"/>
              <a:ext cx="10587179" cy="609138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89EF899-A436-FDFB-9475-85BD3877A0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410" y="766619"/>
                <a:ext cx="10587179" cy="60913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97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11360700" cy="63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ETS -PRICES</a:t>
            </a:r>
            <a:endParaRPr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DFC212D1-30E8-9E1A-A724-E1F674EB0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9873391"/>
                  </p:ext>
                </p:extLst>
              </p:nvPr>
            </p:nvGraphicFramePr>
            <p:xfrm>
              <a:off x="911733" y="630548"/>
              <a:ext cx="10368534" cy="59897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DFC212D1-30E8-9E1A-A724-E1F674EB05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733" y="630548"/>
                <a:ext cx="10368534" cy="598970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488802" y="0"/>
            <a:ext cx="11360700" cy="74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ETS –Disposition OIL</a:t>
            </a:r>
            <a:endParaRPr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9A07289-CDCB-A66E-BA5E-82AF48675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520338"/>
                  </p:ext>
                </p:extLst>
              </p:nvPr>
            </p:nvGraphicFramePr>
            <p:xfrm>
              <a:off x="1003353" y="914400"/>
              <a:ext cx="10185294" cy="583387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9A07289-CDCB-A66E-BA5E-82AF48675C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353" y="914400"/>
                <a:ext cx="10185294" cy="583387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415649" y="-41819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SARIMA</a:t>
            </a:r>
            <a:endParaRPr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960A9D2A-1F9E-B090-A58B-7F3D79FFA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841339"/>
                  </p:ext>
                </p:extLst>
              </p:nvPr>
            </p:nvGraphicFramePr>
            <p:xfrm>
              <a:off x="947927" y="792674"/>
              <a:ext cx="10296144" cy="59219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960A9D2A-1F9E-B090-A58B-7F3D79FFA5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927" y="792674"/>
                <a:ext cx="10296144" cy="592191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11360700" cy="69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ARIMA</a:t>
            </a:r>
            <a:endParaRPr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D49994EC-F260-1609-D171-3F7CEBBE5C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908973"/>
                  </p:ext>
                </p:extLst>
              </p:nvPr>
            </p:nvGraphicFramePr>
            <p:xfrm>
              <a:off x="699135" y="585216"/>
              <a:ext cx="10793730" cy="62727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D49994EC-F260-1609-D171-3F7CEBBE5C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135" y="585216"/>
                <a:ext cx="10793730" cy="627278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2891DEB-D073-C1F5-9A11-8687265C1A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658416"/>
                  </p:ext>
                </p:extLst>
              </p:nvPr>
            </p:nvGraphicFramePr>
            <p:xfrm>
              <a:off x="814678" y="685800"/>
              <a:ext cx="10562643" cy="6172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2891DEB-D073-C1F5-9A11-8687265C1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678" y="685800"/>
                <a:ext cx="10562643" cy="617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415650" y="192338"/>
            <a:ext cx="11360700" cy="63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4294967295"/>
          </p:nvPr>
        </p:nvSpPr>
        <p:spPr>
          <a:xfrm>
            <a:off x="606887" y="1825623"/>
            <a:ext cx="11060519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1 – The price of Diesel and Gasoline is having a small impact on production/consumption inside Canada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2 – External factors may have more impact in the price of Diesel and Gasoline than we thought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3 – Price of Diesel  expected to grow more than Gasoline.</a:t>
            </a:r>
            <a:endParaRPr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DF0D05-511B-E77B-9DD4-5EBB3EFE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38" y="3364757"/>
            <a:ext cx="5469204" cy="3008062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663C9886-A93F-A44C-4BF2-B06036609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1" y="3364757"/>
            <a:ext cx="5028078" cy="33651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415600" y="160018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LESSONS LEARNED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74A1C-1BAA-B66A-95A1-6EC9EB52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084832"/>
            <a:ext cx="5235392" cy="19751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More attributes: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Other refined oil products individually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Natural Gas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Other types of energy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Investiments in Oil production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274-3AA3-39B5-BDCE-B27FCA3E98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86222" y="2002032"/>
            <a:ext cx="5790078" cy="18384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7030A0"/>
                </a:solidFill>
                <a:latin typeface="+mn-lt"/>
                <a:cs typeface="Arial"/>
                <a:sym typeface="Arial"/>
              </a:rPr>
              <a:t>Paywall IEA to acess more data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7030A0"/>
                </a:solidFill>
                <a:latin typeface="+mn-lt"/>
                <a:cs typeface="Arial"/>
                <a:sym typeface="Arial"/>
              </a:rPr>
              <a:t>Analyse external factors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pt-BR" sz="1700" dirty="0">
                <a:solidFill>
                  <a:srgbClr val="7030A0"/>
                </a:solidFill>
                <a:latin typeface="+mn-lt"/>
              </a:rPr>
              <a:t>Combine the best factors from the ML models in use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7030A0"/>
                </a:solidFill>
                <a:latin typeface="+mn-lt"/>
              </a:rPr>
              <a:t>Python Scrips to facilitate data processing</a:t>
            </a:r>
            <a:endParaRPr lang="en-CA" sz="1700" dirty="0">
              <a:solidFill>
                <a:srgbClr val="7030A0"/>
              </a:solidFill>
              <a:latin typeface="+mn-lt"/>
            </a:endParaRPr>
          </a:p>
          <a:p>
            <a:pPr marL="285750" indent="-28575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pt-BR" dirty="0">
              <a:solidFill>
                <a:srgbClr val="7030A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pt-BR" dirty="0">
              <a:solidFill>
                <a:srgbClr val="7030A0"/>
              </a:solidFill>
              <a:latin typeface="Arial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CA" dirty="0"/>
          </a:p>
          <a:p>
            <a:endParaRPr lang="en-CA" dirty="0"/>
          </a:p>
        </p:txBody>
      </p:sp>
      <p:sp>
        <p:nvSpPr>
          <p:cNvPr id="197" name="Google Shape;197;p16"/>
          <p:cNvSpPr txBox="1"/>
          <p:nvPr/>
        </p:nvSpPr>
        <p:spPr>
          <a:xfrm>
            <a:off x="3239212" y="1037985"/>
            <a:ext cx="57134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TAKING IT TO THE NEXT LEVEL</a:t>
            </a:r>
            <a:endParaRPr sz="24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CE53C21-C265-AA46-231C-8CA9F457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12" y="4201800"/>
            <a:ext cx="4760976" cy="23963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838200" y="1895475"/>
            <a:ext cx="10515600" cy="375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4400"/>
              <a:buNone/>
            </a:pPr>
            <a:r>
              <a:rPr lang="pt-BR" sz="5400" dirty="0">
                <a:solidFill>
                  <a:schemeClr val="accent1"/>
                </a:solidFill>
                <a:latin typeface="Merriweather"/>
                <a:sym typeface="Merriweather"/>
              </a:rPr>
              <a:t>Thank You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erriweather" panose="00000500000000000000" pitchFamily="2" charset="0"/>
              </a:rPr>
              <a:t>For Your Attention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lang="pt-BR" sz="2800" dirty="0"/>
          </a:p>
          <a:p>
            <a:pPr marL="0" indent="0" algn="ctr">
              <a:spcBef>
                <a:spcPts val="0"/>
              </a:spcBef>
              <a:buSzPts val="4400"/>
              <a:buNone/>
            </a:pPr>
            <a:r>
              <a:rPr lang="pt-BR" sz="4000" dirty="0">
                <a:solidFill>
                  <a:schemeClr val="accent1"/>
                </a:solidFill>
                <a:latin typeface="Merriweather"/>
                <a:sym typeface="Merriweather"/>
              </a:rPr>
              <a:t>Any Questions?</a:t>
            </a:r>
            <a:endParaRPr sz="4000" dirty="0">
              <a:solidFill>
                <a:schemeClr val="accent1"/>
              </a:solidFill>
              <a:latin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Does the price you pay dictate what you buy?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4294967295"/>
          </p:nvPr>
        </p:nvSpPr>
        <p:spPr>
          <a:xfrm>
            <a:off x="415625" y="2095750"/>
            <a:ext cx="6638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------------------------------------------------------------------------------------------------------------</a:t>
            </a: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Gas and diesel are essential to our everyday lives</a:t>
            </a: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With prices rising consistently, what does that mean to Canada’s buying patterns?</a:t>
            </a: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Domestic consumption, production, import and export on the price of Gasoline and Diesel </a:t>
            </a:r>
            <a:endParaRPr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1650" y="2448775"/>
            <a:ext cx="4355225" cy="34719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Our Data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Sources used:</a:t>
            </a:r>
            <a:endParaRPr/>
          </a:p>
          <a:p>
            <a:pPr marL="228600" lvl="0" indent="-222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International Energy Agency (IEA)</a:t>
            </a:r>
            <a:endParaRPr/>
          </a:p>
          <a:p>
            <a:pPr marL="6858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Monthly gasoline and diesel prices</a:t>
            </a:r>
            <a:endParaRPr/>
          </a:p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Statistics Canada</a:t>
            </a:r>
            <a:endParaRPr/>
          </a:p>
          <a:p>
            <a:pPr marL="68580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Oil production, imports, exports, and domestic consumption</a:t>
            </a:r>
            <a:endParaRPr/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44288">
            <a:off x="3577346" y="-439593"/>
            <a:ext cx="8029733" cy="304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860141">
            <a:off x="1095299" y="3983132"/>
            <a:ext cx="10051728" cy="35828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>
            <a:spLocks noGrp="1"/>
          </p:cNvSpPr>
          <p:nvPr>
            <p:ph type="body" idx="2"/>
          </p:nvPr>
        </p:nvSpPr>
        <p:spPr>
          <a:xfrm>
            <a:off x="6523863" y="2692675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>
                <a:solidFill>
                  <a:srgbClr val="000000"/>
                </a:solidFill>
              </a:rPr>
              <a:t>7 years of collected data</a:t>
            </a:r>
            <a:endParaRPr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○"/>
            </a:pPr>
            <a:r>
              <a:rPr lang="en-US">
                <a:solidFill>
                  <a:srgbClr val="000000"/>
                </a:solidFill>
              </a:rPr>
              <a:t>6 years of predictive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41391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875" y="873900"/>
            <a:ext cx="5034151" cy="26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775" y="4147075"/>
            <a:ext cx="5034151" cy="13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4675" y="873900"/>
            <a:ext cx="5510032" cy="46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5327725" y="2783600"/>
            <a:ext cx="682500" cy="739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4"/>
                </a:solidFill>
              </a:rPr>
              <a:t>Correlation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4"/>
                </a:solidFill>
              </a:rPr>
              <a:t>Matrix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128" y="630936"/>
            <a:ext cx="6384058" cy="581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Selected Models</a:t>
            </a:r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4294967295"/>
          </p:nvPr>
        </p:nvSpPr>
        <p:spPr>
          <a:xfrm>
            <a:off x="415625" y="1880150"/>
            <a:ext cx="11556600" cy="4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300">
                <a:solidFill>
                  <a:srgbClr val="423F3F"/>
                </a:solidFill>
                <a:latin typeface="Arial"/>
                <a:ea typeface="Arial"/>
                <a:cs typeface="Arial"/>
                <a:sym typeface="Arial"/>
              </a:rPr>
              <a:t>In order to do the prediction compare the performance, multiple models were applied to the dataset:</a:t>
            </a:r>
            <a:endParaRPr sz="2300">
              <a:solidFill>
                <a:srgbClr val="42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599A83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423F3F"/>
                </a:solidFill>
                <a:latin typeface="Arial"/>
                <a:ea typeface="Arial"/>
                <a:cs typeface="Arial"/>
                <a:sym typeface="Arial"/>
              </a:rPr>
              <a:t>Exponential Smoothing (ANN) Model  - </a:t>
            </a:r>
            <a:r>
              <a:rPr lang="en-US" sz="2300">
                <a:solidFill>
                  <a:srgbClr val="423F3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glorifies the chances of capturing different combination of linear and/or nonlinear patterns in time series</a:t>
            </a:r>
            <a:endParaRPr sz="2300">
              <a:solidFill>
                <a:srgbClr val="42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9A83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423F3F"/>
                </a:solidFill>
                <a:latin typeface="Arial"/>
                <a:ea typeface="Arial"/>
                <a:cs typeface="Arial"/>
                <a:sym typeface="Arial"/>
              </a:rPr>
              <a:t>Linear Regression Model - </a:t>
            </a:r>
            <a:r>
              <a:rPr lang="en-US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3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regression model that estimates the relationship between one independent variable and one dependent variable using a straight line</a:t>
            </a:r>
            <a:r>
              <a:rPr lang="en-US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Autoregressive Integrated Moving Average (ARIMA) -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method for forecasting or predicting future outcomes based on a historical time series.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SARIMA - </a:t>
            </a:r>
            <a:r>
              <a:rPr lang="en-US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ARIMA takes into account the past values (autoregressive, moving average) and predicts future values based on that. SARIMA similarly uses past values but also takes into account any seasonality patterns.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Regression</a:t>
            </a:r>
            <a:br>
              <a:rPr lang="en-US"/>
            </a:b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ubTitle" idx="1"/>
          </p:nvPr>
        </p:nvSpPr>
        <p:spPr>
          <a:xfrm>
            <a:off x="415600" y="1862878"/>
            <a:ext cx="8950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704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84"/>
              <a:buFont typeface="Arial"/>
              <a:buChar char="●"/>
            </a:pPr>
            <a:r>
              <a:rPr lang="en-US" sz="18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 models have two main parameters: </a:t>
            </a:r>
            <a:endParaRPr sz="18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339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84"/>
              <a:buFont typeface="Arial"/>
              <a:buChar char="○"/>
            </a:pPr>
            <a:r>
              <a:rPr lang="en-US" sz="18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coefficients that represent the relationship between each independent variable and the dependent variable, and the intercept which is the point at which the regression line crosses the y-axis. These parameters are estimated during the training process.</a:t>
            </a:r>
            <a:endParaRPr sz="18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5975" y="4066775"/>
            <a:ext cx="4751225" cy="2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Exponential Smoothing</a:t>
            </a:r>
            <a:br>
              <a:rPr lang="en-US"/>
            </a:b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Exponential smoothing models have three main parameters: 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 represents the smoothing factor for the level 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represents the smoothing factor for the trend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represents the smoothing factor for the seasonality. 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5450" y="4399150"/>
            <a:ext cx="38100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n-US"/>
              <a:t>Arima</a:t>
            </a:r>
            <a:br>
              <a:rPr lang="en-US"/>
            </a:b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4294967295"/>
          </p:nvPr>
        </p:nvSpPr>
        <p:spPr>
          <a:xfrm>
            <a:off x="415625" y="1916825"/>
            <a:ext cx="10098300" cy="3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ARIMA (Auto-Regressive Integrated Moving Average) models have three main parameters: p, d, and q.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is the number of autoregressive terms 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is the number of differences needed for stationarity 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is the number of moving average terms.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5975" y="4386750"/>
            <a:ext cx="8191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7A53E7E6-3AEA-4D6B-A629-C8043196F9D6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bU/bMBD+K5U/N1OavtDyrWvLVqm8iDKkaULo4hypwY0zx+kIqP99ZydQEBPd0KZtkE+pnzvfy+P49KS3LBJZKqE4gCWyXfZeqasl6KtGizVZ8hjrDFotBOj5MPC7fWj5/TaQl0qNUEnGdm+ZAR2jORVZDtIGJPDLWZOBlEcQ29UFyAybLEWdqQSkuMHSmUxG57huMrxOpdJgQ84NGLRhV+ROayql9a5NGYEbscI5clOix5gqbao1drodfycAiHi440Pf5wO7Jyutrszt/japK2ykEgMioQIsBrzTbveCAXQCPgjCHm/5XYtfCGkql7CYXKea+iY2itTSN4xWkHCMmGtOY1b2csuGcawxBlMtJ4+MIyXz5Q/wuco1x2O8cKbECFNQjv2ZtyekxMgbQQIReGNF7BvBz4+0inLX6Dn1kuVLd1oEC46ZdwlJ4Ld6nuIm8IPA+zQfRpb0NZ0E7aRzcuGpBCIsc/BenlS8+3a5UN9GGmlPZIHmq+r6ay5WIDExjSpe1tgEfmNkTJe/7xX4KFCD5otihiuUTxu8tz813VV0ClqUQ8KR8TdJqibnfUXsEW/j4cnEuT1oio1pb2MDWHNFBfuMoNlzrI4IihWVBbIm9heI3adJvniW2fp9fQGtYyheRur/M/o2QbzD6Wz7BDwjJBNJLCtxs1ETJyUnkgTFaAHaWPUUXpIOsdJhfSdsKN/lA7VSXfjCaYr6Vdw+OmuWfmoO1jRtn2tna4v5IYY86PaDnh92d+gRdsOXy/6a9Vr91OrnddD6BtTPh+H8cDY9mLyx793xdDKf1GLvn715tdirxd4fEHtO722uKVuijl2jKjdZChyPIEF3OdMynUDnR2MOksiOBPdb2+dMkDosJ8IpyNzW6/7/Zi6Ny/Yd3rCB7X8XAAA=&quot;"/>
    <we:property name="creatorSessionId" value="&quot;e3df5d42-04ed-426b-9219-0b42f783b7c2&quot;"/>
    <we:property name="creatorTenantId" value="&quot;ec1bd924-0a6a-4aa9-aa89-c980316c0449&quot;"/>
    <we:property name="creatorUserId" value="&quot;10032002108AE3A1&quot;"/>
    <we:property name="datasetId" value="&quot;79760a2a-f4f5-4b8a-8048-759c3dd475c9&quot;"/>
    <we:property name="embedUrl" value="&quot;/reportEmbed?reportId=a27d6443-d5cc-4a13-aee8-b80103be83ab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initialStateBookmark" value="&quot;H4sIAAAAAAAAA+1YbU/bMBD+K5U/N1Ma2vLyrWvLVtFSRBnSNCF0cY7U4MaZ43QE1P++sxMoiIluaNM2yKfUz53v5XF8eppbFokslVAcwgLZHnuv1NUC9FWjxZosqbDp9GDSOz44P+xNhgSr1AiVZGzvlhnQMZpTkeUgbQQCv5w1GUh5BLFdXYDMsMlS1JlKQIobLJ3JZHSOqybD61QqDTbkzIBBG3ZJ7rSm3K13W5QRuBFLnCE3JXqMqdKmWmO70/a3A4CIh9s+7Ph81+7JSqsrc7O/TeoK66vEgEioAIsBb29tdYNdaAd8Nwi7vOV3LH4hpKlcwmJ4nWrqm9goUstXL1pCwjFirjmNWdnLLevFscYYTLUcPjL2lcwXP8BnKtccj/HCmRIjTEE5JmNvX0iJkdeHBCLwBorYN4KfH2kV5a7Rc+olyxfutAgWHDPvEpLAb3U9xU3gB4H3adaLLOkrOgnaSefkwlMJRFjm4P08qXj37XKuvvU10p7IAs1X1fXXXCxBYmIaVbyssQ78xsgYLX7fK/BRoAbN58UYlyifNnhvf2q6q+gUtCiHhCPjb5JUjcr7itgj3ga9k6Fze9AUG9Dexhqw5ooK9hlBs+dY7RMUKyoLZE3sLxA7oUk+f5bZ+n19Aa0DKF5G6v8z+tZBvOlovHkCnhGSiSSWlbhZq4mTkhNJgqI/B22segovSYdY6bC6EzaU7/KBWqkufOE0Rf0qbh6dNUs/NQdrmjbPtbOVxfwQQx50doKuH3a26RF2wpfL/pr1Wv3U6ud10PoG1M+H3mw6Hh0O39j/3cFoOBvWYu+fvXm12KvF3h8Qe07vra8pW6COXaMqN1kKHI8gQXc50zKdQOdHYw6SyI4E91vb51iQOiwnwinI3Nbrvn8zl4SGhAglbthgv4ozV5ar7jt7hpE9oBcAAA==&quot;"/>
    <we:property name="isFiltersActionButtonVisible" value="true"/>
    <we:property name="pageDisplayName" value="&quot;Starting Dashboard&quot;"/>
    <we:property name="pageName" value="&quot;ReportSectione454072aadcb70a80c93&quot;"/>
    <we:property name="pptInsertionSessionID" value="&quot;EEF948A9-A646-4856-B008-D5497BD3C08E&quot;"/>
    <we:property name="reportEmbeddedTime" value="&quot;2023-01-17T05:50:23.295Z&quot;"/>
    <we:property name="reportName" value="&quot;PowerBI-ML-Micky_JoaoCarolino_Lauren-CRA&quot;"/>
    <we:property name="reportState" value="&quot;CONNECTED&quot;"/>
    <we:property name="reportUrl" value="&quot;/groups/me/reports/a27d6443-d5cc-4a13-aee8-b80103be83ab/ReportSectione454072aadcb70a80c93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2390195-357E-4EE9-9C01-1EFA5977D23C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W0/bMBT+K8jP6ZT0kkHfSls2pMIQZUjTVKFT+zQ1uHbkOB0d6n/fsZNyEbDLCxJanhJ/5+RcPp+LlDsmZJEr2JzCClmfHRpzswJ7s5ewiOmnmOglIu10027nAOIYEs57KWmZ3EmjC9a/Yw5shu5SFiUob5DA77OIgVJnkPnTAlSBEcvRFkaDkj+xUiaRsyVuI4a3uTIWvMmpA4fe7JrU6UyhJB865BG4k2ucIncVeo65sW53jlhRvYWQnsq8seBwaLQDqcmwx8SCp3GaxO2P0EtSDrA/B48vpHK1ynwzvs0t5UNZbnJPy0CsQXMULARtsShqD58lWrB8uZngGpVHxi/Ln4vOrCFu3OYSrKw4MKXl+Fyxws9xEUTaSUfW2MmkdSSVQtEaggYBrZGhS3CSX5FhUQYOrij1olyFSyNYcixa16DbcZK2DHftuN1ufZ0OhOd+SxdSF8Z9RJTuLkqCR4OLcVB7lBQb0bd7D4AX11Swbwg2AEvzY2iRFAXrx9vontUhQZmhsEA1xP4DsSdU0MvfMvtqvQ6yzGIGuwZ5ysfQqHL1Av52PD0m5Xg8HU8CelTquqXj50nPCCmkzlQ9Xh76/qLiQlHrD5dgnZ9f82uaDr7J6StjBdrDTejzkbS7sZFEr5VaU4qvluJ2thvVZOz60Uyue7xiuWHyz9OyYelv6m229WhnHxfzTmd/nnSxd9CLsRt3m13e7PJ3ROx/scs/DaZfJsen42abv49ibLZ5s83fepuHhf7Q0WyFNgupmtIVOXA8A42h7vLKocSgRzMRtPDTI7xb/5xIWv/V8LgEVfqIw98IFtwEb78AgD2yGA0RAAA=&quot;"/>
    <we:property name="creatorSessionId" value="&quot;15d2a5fd-89c3-4aeb-a3e4-d4c8abdc896f&quot;"/>
    <we:property name="creatorTenantId" value="&quot;ec1bd924-0a6a-4aa9-aa89-c980316c0449&quot;"/>
    <we:property name="creatorUserId" value="&quot;10032002108AE3A1&quot;"/>
    <we:property name="datasetId" value="&quot;79760a2a-f4f5-4b8a-8048-759c3dd475c9&quot;"/>
    <we:property name="embedUrl" value="&quot;/reportEmbed?reportId=a27d6443-d5cc-4a13-aee8-b80103be83ab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initialStateBookmark" value="&quot;H4sIAAAAAAAAA+1Y207bQBD9FbTPTmXnVsqbSUyLSAARGqmqIjSxJ87CZtdar1MCyr93du2QoEBLX5BQ/WTvmfFczs5F8iNLeJ4JWJ3DAtkRO1bqbgH67iBgHpMVdnFxNgyvzm7Ow2FEsMoMVzJnR4/MgE7RjHlegLAWCPw58RgIcQmpPc1A5OixDHWuJAj+gKUyiYwucO0xvM+E0mBNjgwYtGaXpE5n8h18apFHiA1f4ghjU6JXmCltNmeP5eWbC+m5zBpzDntKGuCSDFssmcVdvxv4zc/QCboxwOEULD7jwlQq01V0n2nKh7JcZZaHMFmCjDFhLmiNeV55+MZRg47nqwEuUVgkelm+L7rUirgxqzFoXnKgCh3jvmKJX+HMiaThhqyx4aBxwoXApNEDCQk0+oouwfD4hgwnhePghlLPi4W7NIJ5jHnjFmTTD7oNFZum32w2vo/CxHK/pgupKuEpIkp3EyXB/fA6cmo7SbE+fXuwBay4ooL9QNAOmKtfPY2kmLAjf+09sdojKFUUFoia2H8gdkgFPf8js6/Wa5imGlPYNMhzPnpKFIsX8PfjaZeU02gUDRx6Usiqpf39pCeE5Fymohov276/LrkQ1Pq9OWhj59f0lqaDbXL6SukE9fHK9Xmf683YCLzXSq0uxVdLcT3ZjGoydrszk6seL1mumfz7tKxZeku9TdYWbR3ibNpqHU6DNna+dHxs++16l9e7/AMR+1/s8q/h6GJweh7V2/xjFGO9zett/t7b3C30bUezBerUpaoKk2cQ4yVIdHWXlQ45Oj2aiSATOz3cu7bPAaf1Xw6PMYjCRmx/OTDng8YJnwp8o34V3G8DyJLRLREAAA==&quot;"/>
    <we:property name="isFiltersActionButtonVisible" value="true"/>
    <we:property name="pageDisplayName" value="&quot;Prices-ETS&quot;"/>
    <we:property name="pageName" value="&quot;ReportSection&quot;"/>
    <we:property name="pptInsertionSessionID" value="&quot;EEF948A9-A646-4856-B008-D5497BD3C08E&quot;"/>
    <we:property name="reportEmbeddedTime" value="&quot;2023-01-17T05:42:05.036Z&quot;"/>
    <we:property name="reportName" value="&quot;PowerBI-ML-Micky_JoaoCarolino_Lauren-CRA&quot;"/>
    <we:property name="reportState" value="&quot;CONNECTED&quot;"/>
    <we:property name="reportUrl" value="&quot;/groups/me/reports/a27d6443-d5cc-4a13-aee8-b80103be83ab/ReportSection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46A4F78-BD44-414C-94B1-D8ED0A45B4A5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bU/bMBD+K8if28lJX9LyrSugIZUNAUOaJoSu9jU1uHHkOB1d1f++sxMoU9kYXyYQ+dTmucu9PL7zo3bNpCpyDavPsEC2zz4ac7sAe7sXsRbLfsfiwaA/m8Y8Ed0pDuJ4kMgOeZncKZMVbH/NHNgU3aUqStA+IIHfr1oMtD6F1D/NQBfYYjnawmSg1U+snMnkbImbFsO7XBsLPuS5A4c+7JLc6ZlKiT74jCCcWuI5ClehZ5gb6+pnGPQiOeQghJCSQ4Q8BnqnqKyhzOf9fdJQ2NhkDlRGBXiskwDIqegNZb/b7055FPd7Hp8p7WqX6erwLrfUN7Gxyj19I7mETKBkoTmLRdXLmn1SaMGK+WqCS9QeOXzavms6tYY4dKtLsKriypRW4K5jhZ/hLJgypxxFYyeT9pHSGmV7DBlIaB8YOiynxDUFlmXg5ZpaL8pFOFyClcCifQNZzKN+2wgX8zhufz0fSX9GGzq4eoAeKqJ276sk+GB0cRjcHjXFDujdvS3gzTUV7BuCDcDc/BhbJEfJ9vmm9cDqmKDUUFmgG2JfQOwJDfT8r8z+cV5HaWoxrWrY4WNsdLl4Av9/PD0ihUqgBS8CfFRm9T3Bd7u+IqRQWarre2i7+BcVGZp2fzwH6/xFN72hK8Nv+eb+DqKcN48ulnooV2H9myl8fr0blv5lV682Ho2SqNvlsi8T4MAj7PCuaMSnEZ83ROy7EJ/jRSM+r3oKG/F5ufj0OqITx7NhJ044CVAy5Enzy6cRn7dE7LsQn22Q9pfjSaNBr3UYGw16qQYFGdpOIFugTUOrpnRFDgJPIcMwd3mVUGHwo02GTPppD9+t/5woEq1q2C9Bl77i8M8kC2lCtl+E5EMYGRUAAA==&quot;"/>
    <we:property name="creatorSessionId" value="&quot;956c4ebd-b154-4206-9b43-ea7920430c69&quot;"/>
    <we:property name="creatorTenantId" value="&quot;ec1bd924-0a6a-4aa9-aa89-c980316c0449&quot;"/>
    <we:property name="creatorUserId" value="&quot;10032002108AE3A1&quot;"/>
    <we:property name="datasetId" value="&quot;79760a2a-f4f5-4b8a-8048-759c3dd475c9&quot;"/>
    <we:property name="embedUrl" value="&quot;/reportEmbed?reportId=a27d6443-d5cc-4a13-aee8-b80103be83ab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initialStateBookmark" value="&quot;H4sIAAAAAAAAA+1Y30/bMBD+V5Cf28lJf628daVoiBYQZUjThNDVvqYGN44cp6ND/d93dgJFKhvjZQKRpzbfne27z3f3KblnUuWZhvUJLJHtsy/G3C7B3u5FrMHSCjs9PZ4Mzo+vTwaTEcEmc8qkOdu/Zw5sgu5S5QVovwOBP64aDLQ+g8Q/zUHn2GAZ2tykoNUvLJ3J5GyBmwbDu0wbC37LqQOHftsVudMznR19atGJIJxa4RSFK9FzzIx11TN87kSyz0EIISWHCHkMtCYvrSHMl/39oSGwoUkdqJQC8FirByBnotOX3Xa3PeNR3O14fK60q1xm69FdZilvYmOdeb4GcgWpQMlCchbzMpd79lWhBSsW6zGuUHtk9Lx913RmDXHo1pdgVcmVKazAXccSP8d5MKVOOdqNTcbNQ6U1yuYQUpDQPDB0WU6Ja9pYFoGXa0o9L5bhcglWAvPmDaQxj7pNI1zM47j5bTqQ/o42dHFVxTxGROk+REnwweBiFNyeJMUOaO3eFvDmigr2HcEGYGF+Di2So2T7fNN4ZHVIUGIoLNA1sa8gdkIFvfgrs3+s10GSWEzKGHb4GBpdLJ/B/x9PT0ihEKjB8wAfFmk1J/hu1leE5CpNdDWHto1/UZKhqfeHC7DOD7rZDY0M3+WbhxlEZ948GSxVUa5D+9dV+HJ71yz9S69ebTwa9aJ2m8uu7AEHHmGLt0UtPrX4vCNiP4T4HC1r8XnTVViLz+vFp9MSrTie91txj5MA9fq8V7/51OLznoj9EOKz3aR5ejSuNeitFmOtQa/VoCBD2wpkS7RJSNUULs9A4BmkGOouKw9UGPyokyGVvtrDf+t/x4pEqyz2S9CFjzh8mWThEKp/NdP4wgL/vZKFsEJ0vwFoQ3cyOhUAAA==&quot;"/>
    <we:property name="isFiltersActionButtonVisible" value="true"/>
    <we:property name="pageDisplayName" value="&quot;ETS-Future Consumption&quot;"/>
    <we:property name="pageName" value="&quot;ReportSectiona851d90acccdd0a1e02a&quot;"/>
    <we:property name="pptInsertionSessionID" value="&quot;EEF948A9-A646-4856-B008-D5497BD3C08E&quot;"/>
    <we:property name="reportEmbeddedTime" value="&quot;2023-01-17T05:43:41.431Z&quot;"/>
    <we:property name="reportName" value="&quot;PowerBI-ML-Micky_JoaoCarolino_Lauren-CRA&quot;"/>
    <we:property name="reportState" value="&quot;CONNECTED&quot;"/>
    <we:property name="reportUrl" value="&quot;/groups/me/reports/a27d6443-d5cc-4a13-aee8-b80103be83ab/ReportSectiona851d90acccdd0a1e02a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2BEFBB79-AF10-44F2-98F0-494B147EDD1E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YW/aMBD9K5U/syk0DU35xoBtSHRjMFWapmq62Edwa+LMcRhZxX/fOQmFiW5Vq2paKZ8gz8fdu4f9cskNEzJLFRQfYI6szd5ofT0Hc33UZA2W/I7hFMUxBB6ctiIUUcgjT1CUTq3UScbaN8yCidFeyCwH5RIS+PWywUCpEcTuagoqwwZL0WQ6ASV/YhVMS9bkuGowXKZKG3ApJxYsurQLCqdrotJ87VNF4FYucILcVugYU21sfR1wOGsJODvxRITNkHuRj/SbrFotad4f74qWxLo6sSATIuAwRBfq89OwyYFz328GTYdPpbJ1SFT0l6mhvkmNInXydcQCEo5OKmrOYFb1csPeSzRg+KwY4gKVQ/p3r+8ujYwmDW1xAUZWWunccNwNrPAxTsulxEpL2dikMx6cd75RoJC1LCvSvt4Dt0mJ8boQwcL9Gy5sixfrEXi0Adxy3Q37gmBKYKZ/dA1SoGBtb9W4FaZLUKyN5KBemjbntK1mfxXnpe6aHhSP06UTxwbjisFOQ12t8vkd+IMa3eqqN+hP+sMSfZsntQ95/z/vd5BpRXZ2P/NLQjKZxKp26I0lfq4acmm6MzDW3QKiKzJT53+rtTtT0asty63PelEa455v4bXx7X2jty62951WrnS5cljAw+AkOg6Fd+qJAFsY+vD4IeCfHv/+91wuQGFijwgVOZ3Z9ReX+dnZGWWhQS57fsQH82dKfLNbXn0cPM0NcM+t4zAG/1mbTznND3iQ5/CU8CRPCYeZ9TCzPsBy9r7XlziflyP65myzOZq45Kpzm6XAcQT0+OtOdFqVk1i92lumkAjnI+V34z6HknZKZSMXoHLHt3yBycoyZbVfvGjk3EAVAAA=&quot;"/>
    <we:property name="creatorSessionId" value="&quot;feca91bf-336e-4178-a7ce-646626814996&quot;"/>
    <we:property name="creatorTenantId" value="&quot;ec1bd924-0a6a-4aa9-aa89-c980316c0449&quot;"/>
    <we:property name="creatorUserId" value="&quot;10032002108AE3A1&quot;"/>
    <we:property name="datasetId" value="&quot;79760a2a-f4f5-4b8a-8048-759c3dd475c9&quot;"/>
    <we:property name="embedUrl" value="&quot;/reportEmbed?reportId=a27d6443-d5cc-4a13-aee8-b80103be83ab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initialStateBookmark" value="&quot;H4sIAAAAAAAAA+1YbW/aMBD+K5U/swlGaSnfGLANFQqFCWmaUHU4R3Br4sxxGBniv+/shBeJbqhVNY2XT0keX+6eu9hPzl4wT0ShhOQOpsgq7KNST1PQTxcFlmNBhnU6t+1q7/bhrtpuEKxCI1QQscqCGdA+moGIYpDWA4HfhzkGUnbBt09jkBHmWIg6UgFI8QtTYxoyOsZljuE8lEqDddk3YNC6nZE5PVPswvsiRQRuxAz7yE2K9jBU2mTPJQ43Vx7cXOa9ERbKPD8qIr0TpaOO5n57G9QRq6nAgAiIgMUQrWmRX5cLHDgvFgulgsXHQprMZJQ05qGmvKkaSWjrVfVmEHD0mEtOY5TmsmBfBGrQfJK0cIbSIo3nx3eHulpRDU0yAC3SWqlYc9w1TPEejt1QYIQhb6xf7TXb1Qcy9ERWliXVPvvoa6fEeBWIYM9+DWu2xYvVCbzYAHY4y4Z9Q9AOmKifNY1k6LFKfplbF6ZGkK+04CBPrTZtmlaTvxbnVGdNHZLX1aXq+xr9lMFOQjUl4+kz+IsS3cqq3mz0Gy2HfoqDTIfy/z/vzxApSXK2n/mQkEgEvswUeiOJX9OErJvaBLSxv4DRI4mp1b/lSp0p6OOW5GZrPXHCeORTeCV8R5/oWsWOPtNUlYZLi5V4uXQ5+lD28td5r4RXWC7C65uAf7r8Gz9iMQOJgbkg1Itpza5urOeDkzPyQo1cdHjEm9MDJb6ZLe86zbf5AR65dJzb4D/X5j6m/gHP5TnvEt5kl3DuWc896wsk5+hzPcX+3LXom7XNpqh9x1XFJgqBYxdo+2tXdJiGE5ge7c1DCDyrI+5e22tL0ExJZWQAMrZ83QEmc0FIWcRI4p4X7LEmc7Qcu9+5nIXgYRUAAA==&quot;"/>
    <we:property name="isFiltersActionButtonVisible" value="true"/>
    <we:property name="pageDisplayName" value="&quot;SARIMA&quot;"/>
    <we:property name="pageName" value="&quot;ReportSection5ca96da940dbe18c0b3e&quot;"/>
    <we:property name="pptInsertionSessionID" value="&quot;EEF948A9-A646-4856-B008-D5497BD3C08E&quot;"/>
    <we:property name="reportEmbeddedTime" value="&quot;2023-01-17T05:44:35.224Z&quot;"/>
    <we:property name="reportName" value="&quot;PowerBI-ML-Micky_JoaoCarolino_Lauren-CRA&quot;"/>
    <we:property name="reportState" value="&quot;CONNECTED&quot;"/>
    <we:property name="reportUrl" value="&quot;/groups/me/reports/a27d6443-d5cc-4a13-aee8-b80103be83ab/ReportSection5ca96da940dbe18c0b3e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18C53AA3-0F48-4E7B-86AB-59CD5C7654C8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32/aMBD+V5Cf2ZQEWmjfGLANqd06mJCmqZoO+whuTZw5Dmta8b/v7KSFqWjd+tRCnoi/O3x3n3/cl9wxIbNUQfEJlshO2Tutr5dgrhsha7LkT0x0OjwKglBE2A7bLcGF6JKXTq3UScZO75gFE6OdyiwH5SYk8Ptlk4FSFxC70RxUhk2Wosl0AkreYulMJmtyXDcZ3qRKG3BTTixYdNOuyJ3GlEr4tkURgVu5wglyW6JjTLWx1bjTOmm1Meq0j8Kgc3IchEE3ov9kpdWn+bS/C+oT6+vEgkwoAYd1uzMeiaDbPeGzIDiCVgSBw+dS2cplVgxvUkN1ExtF6ujriRUkHAXzxRnMylru2EeJBgxfFGe4QuWQ4W77Y9OF0cShLaZgZMmVzg3Hx44lPsa5NyVWWpqNTXrj0XnvBzkKWdGyJu6rPfAwKWV8H4hg4VbDuW3lxQYENjaAM1fVsG8IxgML/atvkBwFOw3WzQdi+gTF2kgO6tC4+ZKDoR1T07ObnnM6dYu/knOoh2oAxfN46cWxwbjM4FFBfa3y5Q78vwrdquoDZFrRrenx93lSXdTBy898MBpOhmdP531JSCaTWFUNbNMxvpbluPL7CzrlrkPOrqjXuPawvm9eFPJqqyNVZ73wfWPPt/B9X9j7Qrcu+b2v9eHG3vtKyxv4cu0wjsBh3gYMWwDBMeni46jWg7UerAXPgQme0dK9UWavT+/Qo8i96c3n0T/onpeWP83yOokf/szlChQmtlGtQdbYLEYtQGsBWouy54gyr8s2+50t0cQ+V53bLAWOF0DvpW6Xp2U4id6PrgJIhDtb/tm43zNJKq48WlNQucvXf8BkPoyP9htJyXvLQBUAAA==&quot;"/>
    <we:property name="creatorSessionId" value="&quot;90b9d834-b957-4dec-8fd7-373657b2e09e&quot;"/>
    <we:property name="creatorTenantId" value="&quot;ec1bd924-0a6a-4aa9-aa89-c980316c0449&quot;"/>
    <we:property name="creatorUserId" value="&quot;10032002108AE3A1&quot;"/>
    <we:property name="datasetId" value="&quot;79760a2a-f4f5-4b8a-8048-759c3dd475c9&quot;"/>
    <we:property name="embedUrl" value="&quot;/reportEmbed?reportId=a27d6443-d5cc-4a13-aee8-b80103be83ab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initialStateBookmark" value="&quot;H4sIAAAAAAAAA+1Y227aQBD9FbTPtDKGAMmbS9wWBXKBCqmqomiwB7PJ4nXXaxo34t87uzYXiai0eUqIn2yfGe/MnN252E8s5GkiIL+EBbIz9knKhwWoh1qD1VlcYldXF0NvdHF36Q19gmWiuYxTdvbENKgI9YSnGQizAoE/busMhLiGyDzNQKRYZwmqVMYg+G8slEmkVYarOsPHREgFZsmxBo1m2SWp0zPZbnxskkUINF/iGANdoCNMpNLlc6d52myh22mdNJzOadtpOF2X3kkLqXXzsL4xah3ryVgDj8kBg3W708ANnW73NJg6zgk0XXAMPuNClyrT3H9MFMVNbOSJ4csLlxAHGDIbnMK0iOWJfeWoQAXzfIBLFAbxn5fvi66VJA51PgHFC65kpgLcVyzwEc6sKNZc02ps7I36Q++OFENe0rIi7stN3yxKHq8NERya3TBqO36xcwJrW8CIy2jYdwRlgbn81VNIiiE7c1b1DTE9giKpeADivXFzk4GiE1PR8zw9Q8q6+V/Jea9JdQ75y3jxokhhVHiwF1BPimzxDP5fge5E9QVSKahqWvxzFpeF2nn9np/3/bE/OOz3LSEpjyNRNrBtx/hWhGPC780py02HnN5TrzHtYbVuXmTyfqcjlbme275x5Ed43ReOPtCdIn/0sW4q9tFHWlTg25XBAoQAZi3ARhPAabvYarvVPFjNg9XA884Gnv7CfFGmb2/eodsws6IPV/1/mHtem/+0ytsk3v+Z8SUIjHWt3IO0tt2MagCtBtBqKHvJUGbnsu15ZwtUkfVVZjpNIMBroO9Sc8qTwhxHq0elAOLQ5Ja9V+Y64DTFFak1AZEZf+0PTGaNULbxqcADL5jfmsy6Zb37A9Ja2P5hFQAA&quot;"/>
    <we:property name="isFiltersActionButtonVisible" value="true"/>
    <we:property name="pageDisplayName" value="&quot;ARIMA&quot;"/>
    <we:property name="pageName" value="&quot;ReportSection73934e27451079601082&quot;"/>
    <we:property name="pptInsertionSessionID" value="&quot;EEF948A9-A646-4856-B008-D5497BD3C08E&quot;"/>
    <we:property name="reportEmbeddedTime" value="&quot;2023-01-17T05:46:06.851Z&quot;"/>
    <we:property name="reportName" value="&quot;PowerBI-ML-Micky_JoaoCarolino_Lauren-CRA&quot;"/>
    <we:property name="reportState" value="&quot;CONNECTED&quot;"/>
    <we:property name="reportUrl" value="&quot;/groups/me/reports/a27d6443-d5cc-4a13-aee8-b80103be83ab/ReportSection73934e27451079601082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FAA028F-2AA9-4686-8F90-90252B72971C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WS4/aMBD+K8hnWjkhPMJtF9IKCbUIqr1UqJrEQ9a7Jk4dhy5F/PcdO1nR7YUeSsVKPcXz8Mw3X2YmOTAhq1LB/hNskY3ZrdaPWzCPnYB1WfFaJ6LBJo7SYcbT3oCnoh/2OXnp0kpdVGx8YBZMjvZOVjUoF5CUX9ddBkotIHfSBlSFXVaiqXQBSv7ExplM1tR47DJ8KpU24EKuLFh0YXfkTjJBCd73KCNkVu5whZlttEsstbGtPBzE8RD6G85HQxFwLqIQ6U7VWD3M8/4uqQc20YUFWRAAp9uILBSjIOJDHEDIoygaca+XyrYu6T55Kg3VTWzsS0ffjdhBkaFgvjiDVVPLgU20qrf+lLzSr3RtMlzixpsKK+2ewsyX38hJyLaMI3G1MJqY9Napo8rp7vWPiUGSBBsHx+55FDd5bjAH24rJxSB+hEorotLrP9RF+/b476j5VaGezpJVMj+PeU2aSha5ajv61EJfmlJc6ZN7MNaNTPpAzef6hW5pI9Dc7n3LTKV56eqge8mqmnY5rl+GiWwPv0zIhOy5Ng2oCyReH50+7sUYh2EciDTjfTEQPMKz49RCkxlx/M8n6rp6kyLQHqve1kDNtm8QNB1F7U3vPs/+YBtcE/bkey13oLCwnbaMqnOq5/9m+/ubzS+3ExNsi/Rb5A66tlUJGS6APoMOQNncl+j9qEGgEI51fzbuOZe0ChvS70DVjm//E8V8Gp/tGYwcqQrECQAA&quot;"/>
    <we:property name="creatorSessionId" value="&quot;bb90f2da-2b93-4ffa-af5e-b5f2062a9057&quot;"/>
    <we:property name="creatorTenantId" value="&quot;ec1bd924-0a6a-4aa9-aa89-c980316c0449&quot;"/>
    <we:property name="creatorUserId" value="&quot;10032002108AE3A1&quot;"/>
    <we:property name="datasetId" value="&quot;79760a2a-f4f5-4b8a-8048-759c3dd475c9&quot;"/>
    <we:property name="embedUrl" value="&quot;/reportEmbed?reportId=a27d6443-d5cc-4a13-aee8-b80103be83ab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initialStateBookmark" value="&quot;H4sIAAAAAAAAA+1WUW/aMBD+K8jP2ZTQFAhvFLIJlRYEU18mVB3xkbo1cWY7rAzx33t20nXbC3sYEpX2hO+78913l7vDe8aFKSXsbmGDrM+ulHragH5qRSxgRYNNp9c3g/n1/e3gJiVYlVaowrD+nlnQOdo7YSqQzgOBX5cBAylnkDtpDdJgwErURhUgxQ+sjUlldYWHgOFzKZUG53JhwaJzuyVzkil29PGCIkJmxRYXmNkanWOptG3kbidJunC5DsNel0dhyOM20h1Taz3N4/YuqCc2VIUFURABh6151ua9KA672IF2GMdxL/S4kLYxWe3S51JT3lSNXenqNaQscqVFBpL5/DSaOp09GypZbfwp/Q1fqEpnOMe1VxVW2B15mszvyYiLJpMDlWumFRXTa0euWg57UN+HGknirB8dgp9EBnwLRUboebIY5LnGHGwjpiej+BmMkvRNPf6pKpo2Cv9kHZ4V69E4XaST45yXhBhR5LIZrbde/lKn4lIfPoC2bnZXjzQFrnHpltIc9dXO9+5I6NfxioJTZlW3y2H5OtWke/xlVJvhqUmdIPDy4PDkIsGk3U4ivsrCS97hYYznPdfn1ZvkgRaqeV8DNd68Q9J05JVXfZiO/2IbnBP39FsltiCxsK0mDdN6y+f/Zvv3m80vt7dKsA3S+8wdVGVNCRnOgP4GHYGyvi/Q21GDQMFd1f1Zu9+JoFVYF/0OZOXq7V9zzAeh7yBWEo9ccG885ml5di9X91KgbgoAAA==&quot;"/>
    <we:property name="isFiltersActionButtonVisible" value="true"/>
    <we:property name="pageDisplayName" value="&quot;Linear Regression&quot;"/>
    <we:property name="pageName" value="&quot;ReportSection76997a5f0087d100d42e&quot;"/>
    <we:property name="pptInsertionSessionID" value="&quot;EEF948A9-A646-4856-B008-D5497BD3C08E&quot;"/>
    <we:property name="reportEmbeddedTime" value="&quot;2023-01-17T05:47:13.320Z&quot;"/>
    <we:property name="reportName" value="&quot;PowerBI-ML-Micky_JoaoCarolino_Lauren-CRA&quot;"/>
    <we:property name="reportState" value="&quot;CONNECTED&quot;"/>
    <we:property name="reportUrl" value="&quot;/groups/me/reports/a27d6443-d5cc-4a13-aee8-b80103be83ab/ReportSection76997a5f0087d100d42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646</Words>
  <Application>Microsoft Office PowerPoint</Application>
  <PresentationFormat>Widescreen</PresentationFormat>
  <Paragraphs>114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Wingdings</vt:lpstr>
      <vt:lpstr>Calibri</vt:lpstr>
      <vt:lpstr>Roboto</vt:lpstr>
      <vt:lpstr>Verdana</vt:lpstr>
      <vt:lpstr>arial</vt:lpstr>
      <vt:lpstr>Merriweather</vt:lpstr>
      <vt:lpstr>Paradigm</vt:lpstr>
      <vt:lpstr>The Effect of Gasoline and Diesel Prices on Consumption in Canada</vt:lpstr>
      <vt:lpstr>Does the price you pay dictate what you buy?</vt:lpstr>
      <vt:lpstr>Our Data</vt:lpstr>
      <vt:lpstr>Data Processing</vt:lpstr>
      <vt:lpstr>Correlation Matrix</vt:lpstr>
      <vt:lpstr>Selected Models</vt:lpstr>
      <vt:lpstr>Linear Regression </vt:lpstr>
      <vt:lpstr>Exponential Smoothing </vt:lpstr>
      <vt:lpstr>Arima </vt:lpstr>
      <vt:lpstr>Performance Evaluation</vt:lpstr>
      <vt:lpstr>Dataset - Dashboard</vt:lpstr>
      <vt:lpstr>ETS -PRICES</vt:lpstr>
      <vt:lpstr>ETS –Disposition OIL</vt:lpstr>
      <vt:lpstr>SARIMA</vt:lpstr>
      <vt:lpstr>ARIMA</vt:lpstr>
      <vt:lpstr>LINEAR REGRESSION</vt:lpstr>
      <vt:lpstr>CONCLUSIONS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Gasoline and Diesel Prices on Consumption in Canada</dc:title>
  <dc:creator>Joao Carolinodeoliveira</dc:creator>
  <cp:lastModifiedBy>João Carolino de Oliveira</cp:lastModifiedBy>
  <cp:revision>4</cp:revision>
  <dcterms:created xsi:type="dcterms:W3CDTF">2023-01-12T23:41:08Z</dcterms:created>
  <dcterms:modified xsi:type="dcterms:W3CDTF">2023-01-17T19:16:17Z</dcterms:modified>
</cp:coreProperties>
</file>