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786" r:id="rId2"/>
    <p:sldId id="530" r:id="rId3"/>
    <p:sldId id="885" r:id="rId4"/>
    <p:sldId id="887" r:id="rId5"/>
    <p:sldId id="888" r:id="rId6"/>
    <p:sldId id="879" r:id="rId7"/>
    <p:sldId id="817" r:id="rId8"/>
    <p:sldId id="816" r:id="rId9"/>
    <p:sldId id="808" r:id="rId10"/>
    <p:sldId id="812" r:id="rId11"/>
    <p:sldId id="809" r:id="rId12"/>
    <p:sldId id="813" r:id="rId13"/>
    <p:sldId id="814" r:id="rId14"/>
    <p:sldId id="882" r:id="rId15"/>
    <p:sldId id="819" r:id="rId16"/>
    <p:sldId id="815" r:id="rId17"/>
    <p:sldId id="880" r:id="rId18"/>
    <p:sldId id="881" r:id="rId19"/>
  </p:sldIdLst>
  <p:sldSz cx="9906000" cy="6858000" type="A4"/>
  <p:notesSz cx="6670675" cy="9777413"/>
  <p:defaultTextStyle>
    <a:defPPr>
      <a:defRPr lang="pt-PT"/>
    </a:defPPr>
    <a:lvl1pPr algn="l" rtl="0" fontAlgn="base">
      <a:spcBef>
        <a:spcPct val="0"/>
      </a:spcBef>
      <a:spcAft>
        <a:spcPct val="0"/>
      </a:spcAft>
      <a:defRPr sz="2000"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2000"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2000"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2000"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2000" b="1" kern="1200">
        <a:solidFill>
          <a:schemeClr val="tx1"/>
        </a:solidFill>
        <a:latin typeface="Arial" pitchFamily="34" charset="0"/>
        <a:ea typeface="+mn-ea"/>
        <a:cs typeface="Arial" pitchFamily="34" charset="0"/>
      </a:defRPr>
    </a:lvl5pPr>
    <a:lvl6pPr marL="2286000" algn="l" defTabSz="914400" rtl="0" eaLnBrk="1" latinLnBrk="0" hangingPunct="1">
      <a:defRPr sz="2000" b="1" kern="1200">
        <a:solidFill>
          <a:schemeClr val="tx1"/>
        </a:solidFill>
        <a:latin typeface="Arial" pitchFamily="34" charset="0"/>
        <a:ea typeface="+mn-ea"/>
        <a:cs typeface="Arial" pitchFamily="34" charset="0"/>
      </a:defRPr>
    </a:lvl6pPr>
    <a:lvl7pPr marL="2743200" algn="l" defTabSz="914400" rtl="0" eaLnBrk="1" latinLnBrk="0" hangingPunct="1">
      <a:defRPr sz="2000" b="1" kern="1200">
        <a:solidFill>
          <a:schemeClr val="tx1"/>
        </a:solidFill>
        <a:latin typeface="Arial" pitchFamily="34" charset="0"/>
        <a:ea typeface="+mn-ea"/>
        <a:cs typeface="Arial" pitchFamily="34" charset="0"/>
      </a:defRPr>
    </a:lvl7pPr>
    <a:lvl8pPr marL="3200400" algn="l" defTabSz="914400" rtl="0" eaLnBrk="1" latinLnBrk="0" hangingPunct="1">
      <a:defRPr sz="2000" b="1" kern="1200">
        <a:solidFill>
          <a:schemeClr val="tx1"/>
        </a:solidFill>
        <a:latin typeface="Arial" pitchFamily="34" charset="0"/>
        <a:ea typeface="+mn-ea"/>
        <a:cs typeface="Arial" pitchFamily="34" charset="0"/>
      </a:defRPr>
    </a:lvl8pPr>
    <a:lvl9pPr marL="3657600" algn="l" defTabSz="914400" rtl="0" eaLnBrk="1" latinLnBrk="0" hangingPunct="1">
      <a:defRPr sz="2000" b="1"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1026" userDrawn="1">
          <p15:clr>
            <a:srgbClr val="A4A3A4"/>
          </p15:clr>
        </p15:guide>
        <p15:guide id="2" orient="horz" pos="436">
          <p15:clr>
            <a:srgbClr val="A4A3A4"/>
          </p15:clr>
        </p15:guide>
        <p15:guide id="3" orient="horz" pos="1678" userDrawn="1">
          <p15:clr>
            <a:srgbClr val="A4A3A4"/>
          </p15:clr>
        </p15:guide>
        <p15:guide id="4" orient="horz" pos="1281" userDrawn="1">
          <p15:clr>
            <a:srgbClr val="A4A3A4"/>
          </p15:clr>
        </p15:guide>
        <p15:guide id="5" orient="horz" pos="4156">
          <p15:clr>
            <a:srgbClr val="A4A3A4"/>
          </p15:clr>
        </p15:guide>
        <p15:guide id="6" orient="horz" pos="2160" userDrawn="1">
          <p15:clr>
            <a:srgbClr val="A4A3A4"/>
          </p15:clr>
        </p15:guide>
        <p15:guide id="7" orient="horz" pos="4116" userDrawn="1">
          <p15:clr>
            <a:srgbClr val="A4A3A4"/>
          </p15:clr>
        </p15:guide>
        <p15:guide id="8" pos="172" userDrawn="1">
          <p15:clr>
            <a:srgbClr val="A4A3A4"/>
          </p15:clr>
        </p15:guide>
        <p15:guide id="9" pos="6068" userDrawn="1">
          <p15:clr>
            <a:srgbClr val="A4A3A4"/>
          </p15:clr>
        </p15:guide>
        <p15:guide id="13" pos="343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dro  Lemos" initials="PL" lastIdx="1" clrIdx="0">
    <p:extLst>
      <p:ext uri="{19B8F6BF-5375-455C-9EA6-DF929625EA0E}">
        <p15:presenceInfo xmlns:p15="http://schemas.microsoft.com/office/powerpoint/2012/main" userId="S-1-5-21-3205328890-167531458-3811582627-36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5E"/>
    <a:srgbClr val="FF0000"/>
    <a:srgbClr val="0F2C42"/>
    <a:srgbClr val="339933"/>
    <a:srgbClr val="339966"/>
    <a:srgbClr val="003300"/>
    <a:srgbClr val="006600"/>
    <a:srgbClr val="6F8DB9"/>
    <a:srgbClr val="D4E1E8"/>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49" autoAdjust="0"/>
    <p:restoredTop sz="96357" autoAdjust="0"/>
  </p:normalViewPr>
  <p:slideViewPr>
    <p:cSldViewPr snapToObjects="1">
      <p:cViewPr varScale="1">
        <p:scale>
          <a:sx n="82" d="100"/>
          <a:sy n="82" d="100"/>
        </p:scale>
        <p:origin x="1440" y="72"/>
      </p:cViewPr>
      <p:guideLst>
        <p:guide orient="horz" pos="1026"/>
        <p:guide orient="horz" pos="436"/>
        <p:guide orient="horz" pos="1678"/>
        <p:guide orient="horz" pos="1281"/>
        <p:guide orient="horz" pos="4156"/>
        <p:guide orient="horz" pos="2160"/>
        <p:guide orient="horz" pos="4116"/>
        <p:guide pos="172"/>
        <p:guide pos="6068"/>
        <p:guide pos="3432"/>
      </p:guideLst>
    </p:cSldViewPr>
  </p:slideViewPr>
  <p:outlineViewPr>
    <p:cViewPr>
      <p:scale>
        <a:sx n="33" d="100"/>
        <a:sy n="33" d="100"/>
      </p:scale>
      <p:origin x="0" y="-11586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2" d="100"/>
          <a:sy n="62" d="100"/>
        </p:scale>
        <p:origin x="3354" y="7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3"/>
            <a:ext cx="2890626" cy="489111"/>
          </a:xfrm>
          <a:prstGeom prst="rect">
            <a:avLst/>
          </a:prstGeom>
        </p:spPr>
        <p:txBody>
          <a:bodyPr vert="horz" wrap="square" lIns="86763" tIns="43382" rIns="86763" bIns="43382" numCol="1" anchor="t" anchorCtr="0" compatLnSpc="1">
            <a:prstTxWarp prst="textNoShape">
              <a:avLst/>
            </a:prstTxWarp>
          </a:bodyPr>
          <a:lstStyle>
            <a:lvl1pPr>
              <a:defRPr sz="1000"/>
            </a:lvl1pPr>
          </a:lstStyle>
          <a:p>
            <a:pPr>
              <a:defRPr/>
            </a:pPr>
            <a:endParaRPr lang="pt-PT"/>
          </a:p>
        </p:txBody>
      </p:sp>
      <p:sp>
        <p:nvSpPr>
          <p:cNvPr id="3" name="Date Placeholder 2"/>
          <p:cNvSpPr>
            <a:spLocks noGrp="1"/>
          </p:cNvSpPr>
          <p:nvPr>
            <p:ph type="dt" sz="quarter" idx="1"/>
          </p:nvPr>
        </p:nvSpPr>
        <p:spPr>
          <a:xfrm>
            <a:off x="3778512" y="3"/>
            <a:ext cx="2890626" cy="489111"/>
          </a:xfrm>
          <a:prstGeom prst="rect">
            <a:avLst/>
          </a:prstGeom>
        </p:spPr>
        <p:txBody>
          <a:bodyPr vert="horz" wrap="square" lIns="86763" tIns="43382" rIns="86763" bIns="43382" numCol="1" anchor="t" anchorCtr="0" compatLnSpc="1">
            <a:prstTxWarp prst="textNoShape">
              <a:avLst/>
            </a:prstTxWarp>
          </a:bodyPr>
          <a:lstStyle>
            <a:lvl1pPr algn="r">
              <a:defRPr sz="1000"/>
            </a:lvl1pPr>
          </a:lstStyle>
          <a:p>
            <a:pPr>
              <a:defRPr/>
            </a:pPr>
            <a:fld id="{58DAC0BC-E1E3-4179-A7FC-B86B2E3AC1F1}" type="datetimeFigureOut">
              <a:rPr lang="pt-PT"/>
              <a:pPr>
                <a:defRPr/>
              </a:pPr>
              <a:t>09/09/2020</a:t>
            </a:fld>
            <a:endParaRPr lang="pt-PT"/>
          </a:p>
        </p:txBody>
      </p:sp>
      <p:sp>
        <p:nvSpPr>
          <p:cNvPr id="4" name="Footer Placeholder 3"/>
          <p:cNvSpPr>
            <a:spLocks noGrp="1"/>
          </p:cNvSpPr>
          <p:nvPr>
            <p:ph type="ftr" sz="quarter" idx="2"/>
          </p:nvPr>
        </p:nvSpPr>
        <p:spPr>
          <a:xfrm>
            <a:off x="5" y="9286706"/>
            <a:ext cx="2890626" cy="489111"/>
          </a:xfrm>
          <a:prstGeom prst="rect">
            <a:avLst/>
          </a:prstGeom>
        </p:spPr>
        <p:txBody>
          <a:bodyPr vert="horz" wrap="square" lIns="86763" tIns="43382" rIns="86763" bIns="43382" numCol="1" anchor="b" anchorCtr="0" compatLnSpc="1">
            <a:prstTxWarp prst="textNoShape">
              <a:avLst/>
            </a:prstTxWarp>
          </a:bodyPr>
          <a:lstStyle>
            <a:lvl1pPr>
              <a:defRPr sz="1000"/>
            </a:lvl1pPr>
          </a:lstStyle>
          <a:p>
            <a:pPr>
              <a:defRPr/>
            </a:pPr>
            <a:endParaRPr lang="pt-PT"/>
          </a:p>
        </p:txBody>
      </p:sp>
      <p:sp>
        <p:nvSpPr>
          <p:cNvPr id="5" name="Slide Number Placeholder 4"/>
          <p:cNvSpPr>
            <a:spLocks noGrp="1"/>
          </p:cNvSpPr>
          <p:nvPr>
            <p:ph type="sldNum" sz="quarter" idx="3"/>
          </p:nvPr>
        </p:nvSpPr>
        <p:spPr>
          <a:xfrm>
            <a:off x="3778512" y="9286706"/>
            <a:ext cx="2890626" cy="489111"/>
          </a:xfrm>
          <a:prstGeom prst="rect">
            <a:avLst/>
          </a:prstGeom>
        </p:spPr>
        <p:txBody>
          <a:bodyPr vert="horz" wrap="square" lIns="86763" tIns="43382" rIns="86763" bIns="43382" numCol="1" anchor="b" anchorCtr="0" compatLnSpc="1">
            <a:prstTxWarp prst="textNoShape">
              <a:avLst/>
            </a:prstTxWarp>
          </a:bodyPr>
          <a:lstStyle>
            <a:lvl1pPr algn="r">
              <a:defRPr sz="1000"/>
            </a:lvl1pPr>
          </a:lstStyle>
          <a:p>
            <a:pPr>
              <a:defRPr/>
            </a:pPr>
            <a:fld id="{BCC104BE-D0B3-4085-AC5B-44B2CEF20684}" type="slidenum">
              <a:rPr lang="pt-PT"/>
              <a:pPr>
                <a:defRPr/>
              </a:pPr>
              <a:t>‹#›</a:t>
            </a:fld>
            <a:endParaRPr lang="pt-PT"/>
          </a:p>
        </p:txBody>
      </p:sp>
    </p:spTree>
    <p:extLst>
      <p:ext uri="{BB962C8B-B14F-4D97-AF65-F5344CB8AC3E}">
        <p14:creationId xmlns:p14="http://schemas.microsoft.com/office/powerpoint/2010/main" val="2666668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5" y="5"/>
            <a:ext cx="2890626" cy="487514"/>
          </a:xfrm>
          <a:prstGeom prst="rect">
            <a:avLst/>
          </a:prstGeom>
          <a:noFill/>
          <a:ln w="9525">
            <a:noFill/>
            <a:miter lim="800000"/>
            <a:headEnd/>
            <a:tailEnd/>
          </a:ln>
          <a:effectLst/>
        </p:spPr>
        <p:txBody>
          <a:bodyPr vert="horz" wrap="square" lIns="90625" tIns="45316" rIns="90625" bIns="45316" numCol="1" anchor="t" anchorCtr="0" compatLnSpc="1">
            <a:prstTxWarp prst="textNoShape">
              <a:avLst/>
            </a:prstTxWarp>
          </a:bodyPr>
          <a:lstStyle>
            <a:lvl1pPr defTabSz="903840">
              <a:defRPr sz="1100" b="0"/>
            </a:lvl1pPr>
          </a:lstStyle>
          <a:p>
            <a:pPr>
              <a:defRPr/>
            </a:pPr>
            <a:endParaRPr lang="pt-PT"/>
          </a:p>
        </p:txBody>
      </p:sp>
      <p:sp>
        <p:nvSpPr>
          <p:cNvPr id="8195" name="Rectangle 3"/>
          <p:cNvSpPr>
            <a:spLocks noGrp="1" noChangeArrowheads="1"/>
          </p:cNvSpPr>
          <p:nvPr>
            <p:ph type="dt" idx="1"/>
          </p:nvPr>
        </p:nvSpPr>
        <p:spPr bwMode="auto">
          <a:xfrm>
            <a:off x="3780057" y="5"/>
            <a:ext cx="2889081" cy="487514"/>
          </a:xfrm>
          <a:prstGeom prst="rect">
            <a:avLst/>
          </a:prstGeom>
          <a:noFill/>
          <a:ln w="9525">
            <a:noFill/>
            <a:miter lim="800000"/>
            <a:headEnd/>
            <a:tailEnd/>
          </a:ln>
          <a:effectLst/>
        </p:spPr>
        <p:txBody>
          <a:bodyPr vert="horz" wrap="square" lIns="90625" tIns="45316" rIns="90625" bIns="45316" numCol="1" anchor="t" anchorCtr="0" compatLnSpc="1">
            <a:prstTxWarp prst="textNoShape">
              <a:avLst/>
            </a:prstTxWarp>
          </a:bodyPr>
          <a:lstStyle>
            <a:lvl1pPr algn="r" defTabSz="903840">
              <a:defRPr sz="1100" b="0"/>
            </a:lvl1pPr>
          </a:lstStyle>
          <a:p>
            <a:pPr>
              <a:defRPr/>
            </a:pPr>
            <a:endParaRPr lang="pt-PT"/>
          </a:p>
        </p:txBody>
      </p:sp>
      <p:sp>
        <p:nvSpPr>
          <p:cNvPr id="35844" name="Rectangle 4"/>
          <p:cNvSpPr>
            <a:spLocks noGrp="1" noRot="1" noChangeAspect="1" noChangeArrowheads="1" noTextEdit="1"/>
          </p:cNvSpPr>
          <p:nvPr>
            <p:ph type="sldImg" idx="2"/>
          </p:nvPr>
        </p:nvSpPr>
        <p:spPr bwMode="auto">
          <a:xfrm>
            <a:off x="688975" y="730250"/>
            <a:ext cx="5302250" cy="3671888"/>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68617" y="4643353"/>
            <a:ext cx="5333451" cy="4398797"/>
          </a:xfrm>
          <a:prstGeom prst="rect">
            <a:avLst/>
          </a:prstGeom>
          <a:noFill/>
          <a:ln w="9525">
            <a:noFill/>
            <a:miter lim="800000"/>
            <a:headEnd/>
            <a:tailEnd/>
          </a:ln>
          <a:effectLst/>
        </p:spPr>
        <p:txBody>
          <a:bodyPr vert="horz" wrap="square" lIns="90625" tIns="45316" rIns="90625" bIns="45316"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8198" name="Rectangle 6"/>
          <p:cNvSpPr>
            <a:spLocks noGrp="1" noChangeArrowheads="1"/>
          </p:cNvSpPr>
          <p:nvPr>
            <p:ph type="ftr" sz="quarter" idx="4"/>
          </p:nvPr>
        </p:nvSpPr>
        <p:spPr bwMode="auto">
          <a:xfrm>
            <a:off x="5" y="9288309"/>
            <a:ext cx="2890626" cy="487512"/>
          </a:xfrm>
          <a:prstGeom prst="rect">
            <a:avLst/>
          </a:prstGeom>
          <a:noFill/>
          <a:ln w="9525">
            <a:noFill/>
            <a:miter lim="800000"/>
            <a:headEnd/>
            <a:tailEnd/>
          </a:ln>
          <a:effectLst/>
        </p:spPr>
        <p:txBody>
          <a:bodyPr vert="horz" wrap="square" lIns="90625" tIns="45316" rIns="90625" bIns="45316" numCol="1" anchor="b" anchorCtr="0" compatLnSpc="1">
            <a:prstTxWarp prst="textNoShape">
              <a:avLst/>
            </a:prstTxWarp>
          </a:bodyPr>
          <a:lstStyle>
            <a:lvl1pPr defTabSz="903840">
              <a:defRPr sz="1100" b="0"/>
            </a:lvl1pPr>
          </a:lstStyle>
          <a:p>
            <a:pPr>
              <a:defRPr/>
            </a:pPr>
            <a:endParaRPr lang="pt-PT"/>
          </a:p>
        </p:txBody>
      </p:sp>
      <p:sp>
        <p:nvSpPr>
          <p:cNvPr id="8199" name="Rectangle 7"/>
          <p:cNvSpPr>
            <a:spLocks noGrp="1" noChangeArrowheads="1"/>
          </p:cNvSpPr>
          <p:nvPr>
            <p:ph type="sldNum" sz="quarter" idx="5"/>
          </p:nvPr>
        </p:nvSpPr>
        <p:spPr bwMode="auto">
          <a:xfrm>
            <a:off x="3780057" y="9288309"/>
            <a:ext cx="2889081" cy="487512"/>
          </a:xfrm>
          <a:prstGeom prst="rect">
            <a:avLst/>
          </a:prstGeom>
          <a:noFill/>
          <a:ln w="9525">
            <a:noFill/>
            <a:miter lim="800000"/>
            <a:headEnd/>
            <a:tailEnd/>
          </a:ln>
          <a:effectLst/>
        </p:spPr>
        <p:txBody>
          <a:bodyPr vert="horz" wrap="square" lIns="90625" tIns="45316" rIns="90625" bIns="45316" numCol="1" anchor="b" anchorCtr="0" compatLnSpc="1">
            <a:prstTxWarp prst="textNoShape">
              <a:avLst/>
            </a:prstTxWarp>
          </a:bodyPr>
          <a:lstStyle>
            <a:lvl1pPr algn="r" defTabSz="903840">
              <a:defRPr sz="1100" b="0"/>
            </a:lvl1pPr>
          </a:lstStyle>
          <a:p>
            <a:pPr>
              <a:defRPr/>
            </a:pPr>
            <a:fld id="{D4AFF2C1-D432-4250-97F8-3CFE734E2FB7}" type="slidenum">
              <a:rPr lang="pt-PT"/>
              <a:pPr>
                <a:defRPr/>
              </a:pPr>
              <a:t>‹#›</a:t>
            </a:fld>
            <a:endParaRPr lang="pt-PT"/>
          </a:p>
        </p:txBody>
      </p:sp>
    </p:spTree>
    <p:extLst>
      <p:ext uri="{BB962C8B-B14F-4D97-AF65-F5344CB8AC3E}">
        <p14:creationId xmlns:p14="http://schemas.microsoft.com/office/powerpoint/2010/main" val="4227355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pPr defTabSz="950493"/>
            <a:fld id="{92E07D4D-611D-41E0-B9DB-A80531AAE5CE}" type="slidenum">
              <a:rPr lang="pt-PT" smtClean="0">
                <a:solidFill>
                  <a:srgbClr val="000000"/>
                </a:solidFill>
              </a:rPr>
              <a:pPr defTabSz="950493"/>
              <a:t>2</a:t>
            </a:fld>
            <a:endParaRPr lang="pt-PT" dirty="0">
              <a:solidFill>
                <a:srgbClr val="000000"/>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2018146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Participadas 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cap="all" baseline="0">
                <a:solidFill>
                  <a:srgbClr val="00425E"/>
                </a:solidFill>
              </a:defRPr>
            </a:lvl1pPr>
          </a:lstStyle>
          <a:p>
            <a:r>
              <a:rPr lang="en-US" dirty="0"/>
              <a:t>Click to edit Master title style</a:t>
            </a:r>
            <a:endParaRPr lang="pt-PT" dirty="0"/>
          </a:p>
        </p:txBody>
      </p:sp>
      <p:sp>
        <p:nvSpPr>
          <p:cNvPr id="3" name="Content Placeholder 2"/>
          <p:cNvSpPr>
            <a:spLocks noGrp="1"/>
          </p:cNvSpPr>
          <p:nvPr>
            <p:ph idx="1"/>
          </p:nvPr>
        </p:nvSpPr>
        <p:spPr>
          <a:xfrm>
            <a:off x="280800" y="1123200"/>
            <a:ext cx="9360000" cy="5040000"/>
          </a:xfrm>
        </p:spPr>
        <p:txBody>
          <a:bodyPr/>
          <a:lstStyle>
            <a:lvl1pPr marL="171450" indent="-171450">
              <a:buFont typeface="Arial" panose="020B0604020202020204" pitchFamily="34" charset="0"/>
              <a:buChar char="•"/>
              <a:defRPr lang="en-US" sz="1200" b="0" u="none" kern="0" dirty="0" smtClean="0">
                <a:solidFill>
                  <a:schemeClr val="tx1"/>
                </a:solidFill>
                <a:latin typeface="+mn-lt"/>
                <a:ea typeface="+mn-ea"/>
                <a:cs typeface="+mn-cs"/>
              </a:defRPr>
            </a:lvl1pPr>
            <a:lvl2pPr marL="268288" indent="-268288">
              <a:buClr>
                <a:srgbClr val="00425E"/>
              </a:buClr>
              <a:defRPr lang="en-US" sz="1300" b="0" kern="0" dirty="0" smtClean="0">
                <a:solidFill>
                  <a:schemeClr val="tx1"/>
                </a:solidFill>
                <a:latin typeface="+mn-lt"/>
                <a:ea typeface="+mn-ea"/>
                <a:cs typeface="+mn-cs"/>
              </a:defRPr>
            </a:lvl2pPr>
            <a:lvl3pPr marL="268288" indent="0" defTabSz="628650">
              <a:lnSpc>
                <a:spcPct val="100000"/>
              </a:lnSpc>
              <a:spcBef>
                <a:spcPts val="300"/>
              </a:spcBef>
              <a:spcAft>
                <a:spcPts val="300"/>
              </a:spcAft>
              <a:buSzPct val="100000"/>
              <a:buFont typeface="Arial" pitchFamily="34" charset="0"/>
              <a:buChar char="-"/>
              <a:defRPr lang="en-US" sz="1200" b="0" kern="1200" dirty="0" smtClean="0">
                <a:solidFill>
                  <a:schemeClr val="tx1"/>
                </a:solidFill>
                <a:latin typeface="Arial" pitchFamily="34" charset="0"/>
                <a:ea typeface="+mn-ea"/>
                <a:cs typeface="Arial" pitchFamily="34" charset="0"/>
              </a:defRPr>
            </a:lvl3pPr>
            <a:lvl4pPr indent="0">
              <a:lnSpc>
                <a:spcPct val="100000"/>
              </a:lnSpc>
              <a:spcBef>
                <a:spcPts val="300"/>
              </a:spcBef>
              <a:spcAft>
                <a:spcPts val="300"/>
              </a:spcAft>
              <a:buSzPct val="100000"/>
              <a:defRPr sz="1200"/>
            </a:lvl4pPr>
          </a:lstStyle>
          <a:p>
            <a:pPr marL="361950" lvl="2" indent="-361950" algn="just" defTabSz="628650" rtl="0" eaLnBrk="0" fontAlgn="base" hangingPunct="0">
              <a:lnSpc>
                <a:spcPct val="150000"/>
              </a:lnSpc>
              <a:spcBef>
                <a:spcPts val="600"/>
              </a:spcBef>
              <a:spcAft>
                <a:spcPts val="600"/>
              </a:spcAft>
              <a:buClr>
                <a:srgbClr val="00425E"/>
              </a:buClr>
              <a:buSzPct val="200000"/>
              <a:buFont typeface="Arial" pitchFamily="34" charset="0"/>
              <a:buBlip>
                <a:blip r:embed="rId2"/>
              </a:buBlip>
              <a:defRPr/>
            </a:pPr>
            <a:r>
              <a:rPr lang="en-US" dirty="0"/>
              <a:t>Click to edit Master text styles</a:t>
            </a:r>
          </a:p>
          <a:p>
            <a:pPr marL="1171575" lvl="3" indent="-361950" algn="just" rtl="0" eaLnBrk="0" fontAlgn="base" hangingPunct="0">
              <a:lnSpc>
                <a:spcPct val="100000"/>
              </a:lnSpc>
              <a:spcBef>
                <a:spcPts val="600"/>
              </a:spcBef>
              <a:spcAft>
                <a:spcPts val="600"/>
              </a:spcAft>
              <a:buClr>
                <a:srgbClr val="00425E"/>
              </a:buClr>
              <a:buSzPct val="200000"/>
              <a:buFont typeface="Wingdings" pitchFamily="2" charset="2"/>
              <a:buBlip>
                <a:blip r:embed="rId2"/>
              </a:buBlip>
              <a:defRPr/>
            </a:pPr>
            <a:r>
              <a:rPr lang="en-US" dirty="0"/>
              <a:t>Second level</a:t>
            </a:r>
          </a:p>
          <a:p>
            <a:pPr marL="1628775" lvl="3" indent="-361950" algn="just" defTabSz="628650" rtl="0" eaLnBrk="0" fontAlgn="base" hangingPunct="0">
              <a:lnSpc>
                <a:spcPct val="150000"/>
              </a:lnSpc>
              <a:spcBef>
                <a:spcPts val="0"/>
              </a:spcBef>
              <a:spcAft>
                <a:spcPts val="0"/>
              </a:spcAft>
              <a:buClr>
                <a:srgbClr val="FF0000"/>
              </a:buClr>
              <a:buSzPct val="200000"/>
              <a:buFont typeface="Arial" pitchFamily="34" charset="0"/>
              <a:buBlip>
                <a:blip r:embed="rId2"/>
              </a:buBlip>
              <a:defRPr/>
            </a:pPr>
            <a:r>
              <a:rPr lang="en-US" dirty="0"/>
              <a:t>Third level</a:t>
            </a:r>
          </a:p>
        </p:txBody>
      </p:sp>
      <p:sp>
        <p:nvSpPr>
          <p:cNvPr id="4" name="Rectangle 6"/>
          <p:cNvSpPr>
            <a:spLocks noGrp="1" noChangeArrowheads="1"/>
          </p:cNvSpPr>
          <p:nvPr>
            <p:ph type="sldNum" sz="quarter" idx="10"/>
          </p:nvPr>
        </p:nvSpPr>
        <p:spPr>
          <a:ln/>
        </p:spPr>
        <p:txBody>
          <a:bodyPr/>
          <a:lstStyle>
            <a:lvl1pPr>
              <a:defRPr/>
            </a:lvl1pPr>
          </a:lstStyle>
          <a:p>
            <a:pPr>
              <a:defRPr/>
            </a:pPr>
            <a:fld id="{73F61C89-954A-49D4-9675-768F867822B4}" type="slidenum">
              <a:rPr lang="pt-PT"/>
              <a:pPr>
                <a:defRPr/>
              </a:pPr>
              <a:t>‹#›</a:t>
            </a:fld>
            <a:endParaRPr lang="pt-PT"/>
          </a:p>
        </p:txBody>
      </p:sp>
    </p:spTree>
    <p:extLst>
      <p:ext uri="{BB962C8B-B14F-4D97-AF65-F5344CB8AC3E}">
        <p14:creationId xmlns:p14="http://schemas.microsoft.com/office/powerpoint/2010/main" val="1689468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rticipadas I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cap="all" baseline="0">
                <a:solidFill>
                  <a:srgbClr val="00425E"/>
                </a:solidFill>
              </a:defRPr>
            </a:lvl1pPr>
          </a:lstStyle>
          <a:p>
            <a:r>
              <a:rPr lang="en-US" dirty="0"/>
              <a:t>Click to edit Master title style</a:t>
            </a:r>
            <a:endParaRPr lang="pt-PT" dirty="0"/>
          </a:p>
        </p:txBody>
      </p:sp>
      <p:sp>
        <p:nvSpPr>
          <p:cNvPr id="3" name="Content Placeholder 2"/>
          <p:cNvSpPr>
            <a:spLocks noGrp="1"/>
          </p:cNvSpPr>
          <p:nvPr>
            <p:ph idx="1"/>
          </p:nvPr>
        </p:nvSpPr>
        <p:spPr>
          <a:xfrm>
            <a:off x="280800" y="4869200"/>
            <a:ext cx="9360000" cy="1294000"/>
          </a:xfrm>
        </p:spPr>
        <p:txBody>
          <a:bodyPr/>
          <a:lstStyle>
            <a:lvl1pPr indent="0">
              <a:lnSpc>
                <a:spcPct val="150000"/>
              </a:lnSpc>
              <a:spcBef>
                <a:spcPts val="300"/>
              </a:spcBef>
              <a:spcAft>
                <a:spcPts val="300"/>
              </a:spcAft>
              <a:defRPr sz="1200">
                <a:latin typeface="+mj-lt"/>
              </a:defRPr>
            </a:lvl1pPr>
            <a:lvl2pPr marL="442913" indent="-174625">
              <a:buClr>
                <a:srgbClr val="00425E"/>
              </a:buClr>
              <a:defRPr lang="en-US" sz="1400" b="0" u="none" kern="0" dirty="0" smtClean="0">
                <a:solidFill>
                  <a:schemeClr val="tx1"/>
                </a:solidFill>
                <a:latin typeface="+mn-lt"/>
                <a:ea typeface="+mn-ea"/>
                <a:cs typeface="+mn-cs"/>
              </a:defRPr>
            </a:lvl2pPr>
            <a:lvl3pPr marL="819150" indent="0" algn="just" defTabSz="628650" rtl="0" eaLnBrk="0" fontAlgn="base" hangingPunct="0">
              <a:lnSpc>
                <a:spcPct val="150000"/>
              </a:lnSpc>
              <a:spcBef>
                <a:spcPts val="300"/>
              </a:spcBef>
              <a:spcAft>
                <a:spcPts val="300"/>
              </a:spcAft>
              <a:buClr>
                <a:srgbClr val="FF0000"/>
              </a:buClr>
              <a:buSzPct val="200000"/>
              <a:buFont typeface="Wingdings" pitchFamily="2" charset="2"/>
              <a:buBlip>
                <a:blip r:embed="rId2"/>
              </a:buBlip>
              <a:defRPr sz="1200">
                <a:latin typeface="+mj-lt"/>
              </a:defRPr>
            </a:lvl3pPr>
            <a:lvl4pPr marL="1282700" indent="0" algn="just" defTabSz="628650" rtl="0" eaLnBrk="0" fontAlgn="base" hangingPunct="0">
              <a:lnSpc>
                <a:spcPct val="150000"/>
              </a:lnSpc>
              <a:spcBef>
                <a:spcPts val="300"/>
              </a:spcBef>
              <a:spcAft>
                <a:spcPts val="300"/>
              </a:spcAft>
              <a:buClr>
                <a:srgbClr val="FF0000"/>
              </a:buClr>
              <a:buSzPct val="200000"/>
              <a:buFont typeface="Wingdings" pitchFamily="2" charset="2"/>
              <a:buBlip>
                <a:blip r:embed="rId2"/>
              </a:buBlip>
              <a:defRPr sz="1200">
                <a:latin typeface="+mj-lt"/>
              </a:defRPr>
            </a:lvl4pPr>
          </a:lstStyle>
          <a:p>
            <a:pPr lvl="0"/>
            <a:r>
              <a:rPr lang="en-US" dirty="0"/>
              <a:t>Click to edit Master text styles</a:t>
            </a:r>
          </a:p>
          <a:p>
            <a:pPr marL="819150" lvl="2" indent="-361950" algn="just" rtl="0" eaLnBrk="0" fontAlgn="base" hangingPunct="0">
              <a:lnSpc>
                <a:spcPct val="150000"/>
              </a:lnSpc>
              <a:spcBef>
                <a:spcPts val="0"/>
              </a:spcBef>
              <a:spcAft>
                <a:spcPts val="0"/>
              </a:spcAft>
              <a:buClr>
                <a:srgbClr val="FF0000"/>
              </a:buClr>
              <a:buSzPct val="200000"/>
              <a:buFont typeface="Wingdings" pitchFamily="2" charset="2"/>
              <a:buBlip>
                <a:blip r:embed="rId2"/>
              </a:buBlip>
              <a:defRPr/>
            </a:pPr>
            <a:r>
              <a:rPr lang="en-US" dirty="0"/>
              <a:t>Second level</a:t>
            </a:r>
          </a:p>
          <a:p>
            <a:pPr marL="1282700" lvl="3" indent="-361950" algn="just" defTabSz="628650" rtl="0" eaLnBrk="0" fontAlgn="base" hangingPunct="0">
              <a:lnSpc>
                <a:spcPct val="150000"/>
              </a:lnSpc>
              <a:spcBef>
                <a:spcPts val="0"/>
              </a:spcBef>
              <a:spcAft>
                <a:spcPts val="0"/>
              </a:spcAft>
              <a:buClr>
                <a:srgbClr val="FF0000"/>
              </a:buClr>
              <a:buSzPct val="200000"/>
              <a:buFont typeface="Wingdings" pitchFamily="2" charset="2"/>
              <a:buBlip>
                <a:blip r:embed="rId2"/>
              </a:buBlip>
              <a:defRPr/>
            </a:pPr>
            <a:r>
              <a:rPr lang="en-US" dirty="0"/>
              <a:t>Third level</a:t>
            </a:r>
          </a:p>
        </p:txBody>
      </p:sp>
      <p:sp>
        <p:nvSpPr>
          <p:cNvPr id="4" name="Rectangle 6"/>
          <p:cNvSpPr>
            <a:spLocks noGrp="1" noChangeArrowheads="1"/>
          </p:cNvSpPr>
          <p:nvPr>
            <p:ph type="sldNum" sz="quarter" idx="10"/>
          </p:nvPr>
        </p:nvSpPr>
        <p:spPr>
          <a:ln/>
        </p:spPr>
        <p:txBody>
          <a:bodyPr/>
          <a:lstStyle>
            <a:lvl1pPr>
              <a:defRPr/>
            </a:lvl1pPr>
          </a:lstStyle>
          <a:p>
            <a:pPr>
              <a:defRPr/>
            </a:pPr>
            <a:fld id="{73F61C89-954A-49D4-9675-768F867822B4}" type="slidenum">
              <a:rPr lang="pt-PT"/>
              <a:pPr>
                <a:defRPr/>
              </a:pPr>
              <a:t>‹#›</a:t>
            </a:fld>
            <a:endParaRPr lang="pt-PT"/>
          </a:p>
        </p:txBody>
      </p:sp>
    </p:spTree>
    <p:extLst>
      <p:ext uri="{BB962C8B-B14F-4D97-AF65-F5344CB8AC3E}">
        <p14:creationId xmlns:p14="http://schemas.microsoft.com/office/powerpoint/2010/main" val="236397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cap="all" baseline="0">
                <a:solidFill>
                  <a:srgbClr val="00425E"/>
                </a:solidFill>
              </a:defRPr>
            </a:lvl1pPr>
          </a:lstStyle>
          <a:p>
            <a:r>
              <a:rPr lang="en-US" dirty="0"/>
              <a:t>Click to edit Master title style</a:t>
            </a:r>
            <a:endParaRPr lang="pt-PT" dirty="0"/>
          </a:p>
        </p:txBody>
      </p:sp>
      <p:sp>
        <p:nvSpPr>
          <p:cNvPr id="3" name="Content Placeholder 2"/>
          <p:cNvSpPr>
            <a:spLocks noGrp="1"/>
          </p:cNvSpPr>
          <p:nvPr>
            <p:ph idx="1"/>
          </p:nvPr>
        </p:nvSpPr>
        <p:spPr>
          <a:xfrm>
            <a:off x="280800" y="1123200"/>
            <a:ext cx="9360000" cy="5040000"/>
          </a:xfrm>
        </p:spPr>
        <p:txBody>
          <a:bodyPr/>
          <a:lstStyle>
            <a:lvl1pPr marL="0" indent="0">
              <a:lnSpc>
                <a:spcPct val="150000"/>
              </a:lnSpc>
              <a:spcBef>
                <a:spcPts val="300"/>
              </a:spcBef>
              <a:spcAft>
                <a:spcPts val="300"/>
              </a:spcAft>
              <a:buFont typeface="Arial" panose="020B0604020202020204" pitchFamily="34" charset="0"/>
              <a:buNone/>
              <a:defRPr sz="2000" b="1">
                <a:solidFill>
                  <a:srgbClr val="00425E"/>
                </a:solidFill>
              </a:defRPr>
            </a:lvl1pPr>
            <a:lvl2pPr marL="268288" indent="0">
              <a:lnSpc>
                <a:spcPct val="150000"/>
              </a:lnSpc>
              <a:spcBef>
                <a:spcPts val="300"/>
              </a:spcBef>
              <a:spcAft>
                <a:spcPts val="300"/>
              </a:spcAft>
              <a:buClr>
                <a:srgbClr val="00425E"/>
              </a:buClr>
              <a:buNone/>
              <a:defRPr sz="2000" b="1">
                <a:solidFill>
                  <a:srgbClr val="00425E"/>
                </a:solidFill>
              </a:defRPr>
            </a:lvl2pPr>
            <a:lvl3pPr marL="442913" indent="0" defTabSz="628650">
              <a:lnSpc>
                <a:spcPct val="150000"/>
              </a:lnSpc>
              <a:spcBef>
                <a:spcPts val="300"/>
              </a:spcBef>
              <a:spcAft>
                <a:spcPts val="300"/>
              </a:spcAft>
              <a:buFont typeface="Arial" pitchFamily="34" charset="0"/>
              <a:buNone/>
              <a:defRPr sz="2000" b="1">
                <a:solidFill>
                  <a:srgbClr val="00425E"/>
                </a:solidFill>
              </a:defRPr>
            </a:lvl3pPr>
          </a:lstStyle>
          <a:p>
            <a:pPr lvl="0"/>
            <a:r>
              <a:rPr lang="en-US" dirty="0"/>
              <a:t>Click to edit Master text styles</a:t>
            </a:r>
          </a:p>
          <a:p>
            <a:pPr lvl="1"/>
            <a:r>
              <a:rPr lang="en-US" dirty="0"/>
              <a:t>Second level</a:t>
            </a:r>
          </a:p>
          <a:p>
            <a:pPr lvl="2"/>
            <a:r>
              <a:rPr lang="en-US" dirty="0"/>
              <a:t>Third level</a:t>
            </a:r>
          </a:p>
        </p:txBody>
      </p:sp>
      <p:sp>
        <p:nvSpPr>
          <p:cNvPr id="4" name="Rectangle 6"/>
          <p:cNvSpPr>
            <a:spLocks noGrp="1" noChangeArrowheads="1"/>
          </p:cNvSpPr>
          <p:nvPr>
            <p:ph type="sldNum" sz="quarter" idx="10"/>
          </p:nvPr>
        </p:nvSpPr>
        <p:spPr>
          <a:ln/>
        </p:spPr>
        <p:txBody>
          <a:bodyPr/>
          <a:lstStyle>
            <a:lvl1pPr>
              <a:defRPr/>
            </a:lvl1pPr>
          </a:lstStyle>
          <a:p>
            <a:pPr>
              <a:defRPr/>
            </a:pPr>
            <a:fld id="{73F61C89-954A-49D4-9675-768F867822B4}" type="slidenum">
              <a:rPr lang="pt-PT"/>
              <a:pPr>
                <a:defRPr/>
              </a:pPr>
              <a:t>‹#›</a:t>
            </a:fld>
            <a:endParaRPr lang="pt-PT"/>
          </a:p>
        </p:txBody>
      </p:sp>
    </p:spTree>
    <p:extLst>
      <p:ext uri="{BB962C8B-B14F-4D97-AF65-F5344CB8AC3E}">
        <p14:creationId xmlns:p14="http://schemas.microsoft.com/office/powerpoint/2010/main" val="3062517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ção aos Fund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cap="all" baseline="0">
                <a:solidFill>
                  <a:srgbClr val="00425E"/>
                </a:solidFill>
              </a:defRPr>
            </a:lvl1pPr>
          </a:lstStyle>
          <a:p>
            <a:r>
              <a:rPr lang="en-US" dirty="0"/>
              <a:t>Click to edit Master title style</a:t>
            </a:r>
            <a:endParaRPr lang="pt-PT" dirty="0"/>
          </a:p>
        </p:txBody>
      </p:sp>
      <p:sp>
        <p:nvSpPr>
          <p:cNvPr id="4" name="Rectangle 6"/>
          <p:cNvSpPr>
            <a:spLocks noGrp="1" noChangeArrowheads="1"/>
          </p:cNvSpPr>
          <p:nvPr>
            <p:ph type="sldNum" sz="quarter" idx="10"/>
          </p:nvPr>
        </p:nvSpPr>
        <p:spPr>
          <a:ln/>
        </p:spPr>
        <p:txBody>
          <a:bodyPr/>
          <a:lstStyle>
            <a:lvl1pPr>
              <a:defRPr/>
            </a:lvl1pPr>
          </a:lstStyle>
          <a:p>
            <a:pPr>
              <a:defRPr/>
            </a:pPr>
            <a:fld id="{73F61C89-954A-49D4-9675-768F867822B4}" type="slidenum">
              <a:rPr lang="pt-PT"/>
              <a:pPr>
                <a:defRPr/>
              </a:pPr>
              <a:t>‹#›</a:t>
            </a:fld>
            <a:endParaRPr lang="pt-PT"/>
          </a:p>
        </p:txBody>
      </p:sp>
    </p:spTree>
    <p:extLst>
      <p:ext uri="{BB962C8B-B14F-4D97-AF65-F5344CB8AC3E}">
        <p14:creationId xmlns:p14="http://schemas.microsoft.com/office/powerpoint/2010/main" val="402873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46B26D-5D53-4F91-9A70-DE52ECEE9002}"/>
              </a:ext>
            </a:extLst>
          </p:cNvPr>
          <p:cNvSpPr/>
          <p:nvPr userDrawn="1"/>
        </p:nvSpPr>
        <p:spPr bwMode="auto">
          <a:xfrm>
            <a:off x="0" y="0"/>
            <a:ext cx="9906000" cy="6912000"/>
          </a:xfrm>
          <a:prstGeom prst="rect">
            <a:avLst/>
          </a:prstGeom>
          <a:solidFill>
            <a:srgbClr val="0F2C4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dirty="0">
              <a:ln>
                <a:noFill/>
              </a:ln>
              <a:solidFill>
                <a:schemeClr val="tx1"/>
              </a:solidFill>
              <a:effectLst/>
              <a:latin typeface="Arial" charset="0"/>
              <a:cs typeface="Arial" charset="0"/>
            </a:endParaRPr>
          </a:p>
        </p:txBody>
      </p:sp>
      <p:sp>
        <p:nvSpPr>
          <p:cNvPr id="3" name="Text Placeholder 2"/>
          <p:cNvSpPr>
            <a:spLocks noGrp="1"/>
          </p:cNvSpPr>
          <p:nvPr>
            <p:ph type="body" sz="quarter" idx="10"/>
          </p:nvPr>
        </p:nvSpPr>
        <p:spPr>
          <a:xfrm>
            <a:off x="2324029" y="4149363"/>
            <a:ext cx="5256213" cy="584637"/>
          </a:xfrm>
        </p:spPr>
        <p:txBody>
          <a:bodyPr/>
          <a:lstStyle>
            <a:lvl1pPr marL="0" indent="0" algn="ctr">
              <a:buFont typeface="Arial" panose="020B0604020202020204" pitchFamily="34" charset="0"/>
              <a:buNone/>
              <a:defRPr sz="2200" b="0">
                <a:solidFill>
                  <a:schemeClr val="bg1"/>
                </a:solidFill>
                <a:latin typeface="+mj-lt"/>
                <a:cs typeface="Times New Roman" panose="02020603050405020304" pitchFamily="18" charset="0"/>
              </a:defRPr>
            </a:lvl1pPr>
            <a:lvl2pPr marL="268288" indent="0">
              <a:buNone/>
              <a:defRPr/>
            </a:lvl2pPr>
            <a:lvl3pPr>
              <a:buNone/>
              <a:defRPr/>
            </a:lvl3pPr>
            <a:lvl4pPr marL="0" indent="0">
              <a:buFont typeface="Arial" panose="020B0604020202020204" pitchFamily="34" charset="0"/>
              <a:buNone/>
              <a:defRPr/>
            </a:lvl4pPr>
            <a:lvl5pPr marL="1884363" indent="0">
              <a:buNone/>
              <a:defRPr/>
            </a:lvl5pPr>
          </a:lstStyle>
          <a:p>
            <a:pPr lvl="0"/>
            <a:r>
              <a:rPr lang="en-US" dirty="0"/>
              <a:t>Click to edit Master text styles</a:t>
            </a:r>
          </a:p>
        </p:txBody>
      </p:sp>
      <p:sp>
        <p:nvSpPr>
          <p:cNvPr id="8" name="Text Placeholder 7"/>
          <p:cNvSpPr>
            <a:spLocks noGrp="1"/>
          </p:cNvSpPr>
          <p:nvPr>
            <p:ph type="body" sz="quarter" idx="11"/>
          </p:nvPr>
        </p:nvSpPr>
        <p:spPr>
          <a:xfrm>
            <a:off x="3197225" y="4942602"/>
            <a:ext cx="3556000" cy="736398"/>
          </a:xfrm>
          <a:noFill/>
          <a:ln w="9525">
            <a:noFill/>
            <a:miter lim="800000"/>
            <a:headEnd/>
            <a:tailEnd/>
          </a:ln>
        </p:spPr>
        <p:txBody>
          <a:bodyPr vert="horz" wrap="square" lIns="0" tIns="0" rIns="0" bIns="0" numCol="1" anchor="t" anchorCtr="0" compatLnSpc="1">
            <a:prstTxWarp prst="textNoShape">
              <a:avLst/>
            </a:prstTxWarp>
          </a:bodyPr>
          <a:lstStyle>
            <a:lvl1pPr marL="0" indent="0" algn="ctr">
              <a:buFont typeface="Arial" panose="020B0604020202020204" pitchFamily="34" charset="0"/>
              <a:buNone/>
              <a:defRPr lang="en-US" sz="1600" smtClean="0">
                <a:solidFill>
                  <a:schemeClr val="bg1"/>
                </a:solidFill>
                <a:latin typeface="+mj-lt"/>
                <a:cs typeface="Times New Roman" panose="02020603050405020304" pitchFamily="18" charset="0"/>
              </a:defRPr>
            </a:lvl1pPr>
            <a:lvl2pPr>
              <a:defRPr lang="en-US" smtClean="0"/>
            </a:lvl2pPr>
            <a:lvl3pPr>
              <a:defRPr lang="en-US" smtClean="0"/>
            </a:lvl3pPr>
            <a:lvl4pPr>
              <a:defRPr lang="en-US" smtClean="0"/>
            </a:lvl4pPr>
            <a:lvl5pPr>
              <a:defRPr lang="pt-PT"/>
            </a:lvl5pPr>
          </a:lstStyle>
          <a:p>
            <a:pPr lvl="0" algn="ctr"/>
            <a:r>
              <a:rPr lang="en-US" dirty="0"/>
              <a:t>Click to edit Master text styles</a:t>
            </a:r>
            <a:endParaRPr lang="pt-PT" dirty="0"/>
          </a:p>
        </p:txBody>
      </p:sp>
      <p:pic>
        <p:nvPicPr>
          <p:cNvPr id="7" name="Picture 2" descr="C:\Users\fws\AppData\Local\Microsoft\Windows\Temporary Internet Files\Content.Outlook\3ULFRAAV\Logo explore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8987" y="2348850"/>
            <a:ext cx="5688385" cy="155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33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racapa">
    <p:spTree>
      <p:nvGrpSpPr>
        <p:cNvPr id="1" name=""/>
        <p:cNvGrpSpPr/>
        <p:nvPr/>
      </p:nvGrpSpPr>
      <p:grpSpPr>
        <a:xfrm>
          <a:off x="0" y="0"/>
          <a:ext cx="0" cy="0"/>
          <a:chOff x="0" y="0"/>
          <a:chExt cx="0" cy="0"/>
        </a:xfrm>
      </p:grpSpPr>
      <p:sp>
        <p:nvSpPr>
          <p:cNvPr id="5" name="Rectangle 4"/>
          <p:cNvSpPr/>
          <p:nvPr userDrawn="1"/>
        </p:nvSpPr>
        <p:spPr bwMode="auto">
          <a:xfrm>
            <a:off x="-864" y="5839834"/>
            <a:ext cx="9906000" cy="100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7" name="Rectangle 6"/>
          <p:cNvSpPr/>
          <p:nvPr userDrawn="1"/>
        </p:nvSpPr>
        <p:spPr bwMode="auto">
          <a:xfrm>
            <a:off x="0" y="0"/>
            <a:ext cx="9906000" cy="6858000"/>
          </a:xfrm>
          <a:prstGeom prst="rect">
            <a:avLst/>
          </a:prstGeom>
          <a:solidFill>
            <a:srgbClr val="0F2C4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dirty="0">
              <a:ln>
                <a:noFill/>
              </a:ln>
              <a:solidFill>
                <a:schemeClr val="tx1"/>
              </a:solidFill>
              <a:effectLst/>
              <a:latin typeface="Arial" charset="0"/>
              <a:cs typeface="Arial" charset="0"/>
            </a:endParaRPr>
          </a:p>
        </p:txBody>
      </p:sp>
      <p:pic>
        <p:nvPicPr>
          <p:cNvPr id="8" name="Picture 2" descr="C:\Users\fws\AppData\Local\Microsoft\Windows\Temporary Internet Files\Content.Outlook\3ULFRAAV\Logo explore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8987" y="2348850"/>
            <a:ext cx="5688385" cy="155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2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15888"/>
            <a:ext cx="7632700" cy="792162"/>
          </a:xfrm>
        </p:spPr>
        <p:txBody>
          <a:bodyPr/>
          <a:lstStyle/>
          <a:p>
            <a:r>
              <a:rPr lang="en-US"/>
              <a:t>Click to edit Master title style</a:t>
            </a:r>
            <a:endParaRPr lang="pt-PT"/>
          </a:p>
        </p:txBody>
      </p:sp>
      <p:sp>
        <p:nvSpPr>
          <p:cNvPr id="3" name="Text Placeholder 2"/>
          <p:cNvSpPr>
            <a:spLocks noGrp="1"/>
          </p:cNvSpPr>
          <p:nvPr>
            <p:ph type="body" sz="half" idx="1"/>
          </p:nvPr>
        </p:nvSpPr>
        <p:spPr>
          <a:xfrm>
            <a:off x="704850" y="1341438"/>
            <a:ext cx="445928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5316538" y="1341438"/>
            <a:ext cx="4460875"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Rectangle 6"/>
          <p:cNvSpPr>
            <a:spLocks noGrp="1" noChangeArrowheads="1"/>
          </p:cNvSpPr>
          <p:nvPr>
            <p:ph type="sldNum" sz="quarter" idx="10"/>
          </p:nvPr>
        </p:nvSpPr>
        <p:spPr>
          <a:ln/>
        </p:spPr>
        <p:txBody>
          <a:bodyPr/>
          <a:lstStyle>
            <a:lvl1pPr>
              <a:defRPr/>
            </a:lvl1pPr>
          </a:lstStyle>
          <a:p>
            <a:pPr>
              <a:defRPr/>
            </a:pPr>
            <a:fld id="{F2C6E550-96F7-46F5-A08B-D7A71DA6DB83}" type="slidenum">
              <a:rPr lang="pt-PT">
                <a:solidFill>
                  <a:srgbClr val="000000"/>
                </a:solidFill>
              </a:rPr>
              <a:pPr>
                <a:defRPr/>
              </a:pPr>
              <a:t>‹#›</a:t>
            </a:fld>
            <a:endParaRPr lang="pt-PT" dirty="0">
              <a:solidFill>
                <a:srgbClr val="000000"/>
              </a:solidFill>
            </a:endParaRPr>
          </a:p>
        </p:txBody>
      </p:sp>
    </p:spTree>
    <p:extLst>
      <p:ext uri="{BB962C8B-B14F-4D97-AF65-F5344CB8AC3E}">
        <p14:creationId xmlns:p14="http://schemas.microsoft.com/office/powerpoint/2010/main" val="27143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emf"/><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1" name="Rectangle 127"/>
          <p:cNvSpPr>
            <a:spLocks noChangeArrowheads="1"/>
          </p:cNvSpPr>
          <p:nvPr userDrawn="1"/>
        </p:nvSpPr>
        <p:spPr bwMode="auto">
          <a:xfrm>
            <a:off x="0" y="0"/>
            <a:ext cx="9906000" cy="981075"/>
          </a:xfrm>
          <a:prstGeom prst="rect">
            <a:avLst/>
          </a:prstGeom>
          <a:solidFill>
            <a:srgbClr val="D4E1E8"/>
          </a:solidFill>
          <a:ln w="9525">
            <a:noFill/>
            <a:miter lim="800000"/>
            <a:headEnd/>
            <a:tailEnd/>
          </a:ln>
          <a:effectLst/>
        </p:spPr>
        <p:txBody>
          <a:bodyPr wrap="none" anchor="ctr"/>
          <a:lstStyle/>
          <a:p>
            <a:pPr marL="457200" indent="-457200">
              <a:buFont typeface="+mj-lt"/>
              <a:buAutoNum type="arabicPeriod"/>
              <a:defRPr/>
            </a:pPr>
            <a:endParaRPr lang="pt-PT"/>
          </a:p>
        </p:txBody>
      </p:sp>
      <p:sp>
        <p:nvSpPr>
          <p:cNvPr id="1027" name="Rectangle 2"/>
          <p:cNvSpPr>
            <a:spLocks noGrp="1" noChangeArrowheads="1"/>
          </p:cNvSpPr>
          <p:nvPr>
            <p:ph type="title"/>
          </p:nvPr>
        </p:nvSpPr>
        <p:spPr bwMode="auto">
          <a:xfrm>
            <a:off x="280800" y="108000"/>
            <a:ext cx="9360000" cy="792162"/>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p>
            <a:pPr lvl="0"/>
            <a:r>
              <a:rPr lang="pt-PT" dirty="0" err="1"/>
              <a:t>Click</a:t>
            </a:r>
            <a:r>
              <a:rPr lang="pt-PT" dirty="0"/>
              <a:t> to </a:t>
            </a:r>
            <a:r>
              <a:rPr lang="pt-PT" dirty="0" err="1"/>
              <a:t>edit</a:t>
            </a:r>
            <a:r>
              <a:rPr lang="pt-PT" dirty="0"/>
              <a:t> Master </a:t>
            </a:r>
            <a:r>
              <a:rPr lang="pt-PT" dirty="0" err="1"/>
              <a:t>title</a:t>
            </a:r>
            <a:r>
              <a:rPr lang="pt-PT" dirty="0"/>
              <a:t> </a:t>
            </a:r>
            <a:r>
              <a:rPr lang="pt-PT" dirty="0" err="1"/>
              <a:t>style</a:t>
            </a:r>
            <a:endParaRPr lang="pt-PT" dirty="0"/>
          </a:p>
        </p:txBody>
      </p:sp>
      <p:sp>
        <p:nvSpPr>
          <p:cNvPr id="1028" name="Rectangle 3"/>
          <p:cNvSpPr>
            <a:spLocks noGrp="1" noChangeArrowheads="1"/>
          </p:cNvSpPr>
          <p:nvPr>
            <p:ph type="body" idx="1"/>
          </p:nvPr>
        </p:nvSpPr>
        <p:spPr bwMode="auto">
          <a:xfrm>
            <a:off x="280800" y="1123200"/>
            <a:ext cx="9360000" cy="504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marL="819150" lvl="2" indent="-361950" algn="just" rtl="0" eaLnBrk="0" fontAlgn="base" hangingPunct="0">
              <a:lnSpc>
                <a:spcPct val="150000"/>
              </a:lnSpc>
              <a:spcBef>
                <a:spcPts val="0"/>
              </a:spcBef>
              <a:spcAft>
                <a:spcPts val="0"/>
              </a:spcAft>
              <a:buClr>
                <a:srgbClr val="FF0000"/>
              </a:buClr>
              <a:buSzPct val="200000"/>
              <a:buFont typeface="Wingdings" pitchFamily="2" charset="2"/>
              <a:buBlip>
                <a:blip r:embed="rId9"/>
              </a:buBlip>
              <a:defRPr/>
            </a:pPr>
            <a:r>
              <a:rPr lang="en-US" dirty="0"/>
              <a:t>Second level</a:t>
            </a:r>
          </a:p>
          <a:p>
            <a:pPr marL="1282700" lvl="3" indent="-361950" algn="just" defTabSz="628650" rtl="0" eaLnBrk="0" fontAlgn="base" hangingPunct="0">
              <a:lnSpc>
                <a:spcPct val="150000"/>
              </a:lnSpc>
              <a:spcBef>
                <a:spcPts val="0"/>
              </a:spcBef>
              <a:spcAft>
                <a:spcPts val="0"/>
              </a:spcAft>
              <a:buClr>
                <a:srgbClr val="FF0000"/>
              </a:buClr>
              <a:buSzPct val="200000"/>
              <a:buFont typeface="Wingdings" pitchFamily="2" charset="2"/>
              <a:buBlip>
                <a:blip r:embed="rId9"/>
              </a:buBlip>
              <a:defRPr/>
            </a:pPr>
            <a:r>
              <a:rPr lang="en-US" dirty="0"/>
              <a:t>Third level</a:t>
            </a:r>
          </a:p>
        </p:txBody>
      </p:sp>
      <p:sp>
        <p:nvSpPr>
          <p:cNvPr id="1030" name="Rectangle 6"/>
          <p:cNvSpPr>
            <a:spLocks noGrp="1" noChangeArrowheads="1"/>
          </p:cNvSpPr>
          <p:nvPr>
            <p:ph type="sldNum" sz="quarter" idx="4"/>
          </p:nvPr>
        </p:nvSpPr>
        <p:spPr bwMode="auto">
          <a:xfrm>
            <a:off x="377825" y="6556375"/>
            <a:ext cx="179388" cy="179388"/>
          </a:xfrm>
          <a:prstGeom prst="rect">
            <a:avLst/>
          </a:prstGeom>
          <a:solidFill>
            <a:srgbClr val="D4E1E8"/>
          </a:solidFill>
          <a:ln w="9525" algn="ctr">
            <a:noFill/>
            <a:miter lim="800000"/>
            <a:headEnd/>
            <a:tailEnd/>
          </a:ln>
          <a:effectLst/>
        </p:spPr>
        <p:txBody>
          <a:bodyPr vert="horz" wrap="square" lIns="0" tIns="0" rIns="0" bIns="0" numCol="1" anchor="ctr" anchorCtr="0" compatLnSpc="1">
            <a:prstTxWarp prst="textNoShape">
              <a:avLst/>
            </a:prstTxWarp>
          </a:bodyPr>
          <a:lstStyle>
            <a:lvl1pPr algn="ctr">
              <a:defRPr sz="900" b="0"/>
            </a:lvl1pPr>
          </a:lstStyle>
          <a:p>
            <a:pPr>
              <a:defRPr/>
            </a:pPr>
            <a:fld id="{4D8BB23E-DABE-480C-8062-F6EA7A204656}" type="slidenum">
              <a:rPr lang="pt-PT"/>
              <a:pPr>
                <a:defRPr/>
              </a:pPr>
              <a:t>‹#›</a:t>
            </a:fld>
            <a:endParaRPr lang="pt-PT"/>
          </a:p>
        </p:txBody>
      </p:sp>
      <p:sp>
        <p:nvSpPr>
          <p:cNvPr id="1152" name="Rectangle 128"/>
          <p:cNvSpPr>
            <a:spLocks noChangeArrowheads="1"/>
          </p:cNvSpPr>
          <p:nvPr/>
        </p:nvSpPr>
        <p:spPr bwMode="auto">
          <a:xfrm>
            <a:off x="704850" y="6556375"/>
            <a:ext cx="2530475" cy="173038"/>
          </a:xfrm>
          <a:prstGeom prst="rect">
            <a:avLst/>
          </a:prstGeom>
          <a:noFill/>
          <a:ln w="9525" algn="ctr">
            <a:noFill/>
            <a:miter lim="800000"/>
            <a:headEnd/>
            <a:tailEnd/>
          </a:ln>
          <a:effectLst/>
        </p:spPr>
        <p:txBody>
          <a:bodyPr lIns="0" tIns="0" rIns="0" bIns="0" anchor="ctr"/>
          <a:lstStyle/>
          <a:p>
            <a:pPr>
              <a:defRPr/>
            </a:pPr>
            <a:r>
              <a:rPr lang="pt-PT" sz="900" b="0">
                <a:latin typeface="Arial" charset="0"/>
                <a:cs typeface="Arial" charset="0"/>
              </a:rPr>
              <a:t>EXPLORER INVESTMENTS</a:t>
            </a:r>
          </a:p>
        </p:txBody>
      </p:sp>
      <p:pic>
        <p:nvPicPr>
          <p:cNvPr id="7" name="Picture 2" descr="A1"/>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31915" t="36850" r="33352"/>
          <a:stretch/>
        </p:blipFill>
        <p:spPr bwMode="auto">
          <a:xfrm>
            <a:off x="8195934" y="260560"/>
            <a:ext cx="1509726" cy="51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15" r:id="rId1"/>
    <p:sldLayoutId id="2147484018" r:id="rId2"/>
    <p:sldLayoutId id="2147484013" r:id="rId3"/>
    <p:sldLayoutId id="2147484014" r:id="rId4"/>
    <p:sldLayoutId id="2147484020" r:id="rId5"/>
    <p:sldLayoutId id="2147484019" r:id="rId6"/>
    <p:sldLayoutId id="2147484021" r:id="rId7"/>
  </p:sldLayoutIdLst>
  <p:hf hdr="0" ftr="0" dt="0"/>
  <p:txStyles>
    <p:titleStyle>
      <a:lvl1pPr algn="l" rtl="0" eaLnBrk="0" fontAlgn="base" hangingPunct="0">
        <a:spcBef>
          <a:spcPct val="0"/>
        </a:spcBef>
        <a:spcAft>
          <a:spcPct val="0"/>
        </a:spcAft>
        <a:defRPr sz="2000" b="1">
          <a:solidFill>
            <a:srgbClr val="00425E"/>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cs typeface="Arial" charset="0"/>
        </a:defRPr>
      </a:lvl2pPr>
      <a:lvl3pPr algn="l" rtl="0" eaLnBrk="0" fontAlgn="base" hangingPunct="0">
        <a:spcBef>
          <a:spcPct val="0"/>
        </a:spcBef>
        <a:spcAft>
          <a:spcPct val="0"/>
        </a:spcAft>
        <a:defRPr sz="2000" b="1">
          <a:solidFill>
            <a:schemeClr val="tx1"/>
          </a:solidFill>
          <a:latin typeface="Arial" charset="0"/>
          <a:cs typeface="Arial" charset="0"/>
        </a:defRPr>
      </a:lvl3pPr>
      <a:lvl4pPr algn="l" rtl="0" eaLnBrk="0" fontAlgn="base" hangingPunct="0">
        <a:spcBef>
          <a:spcPct val="0"/>
        </a:spcBef>
        <a:spcAft>
          <a:spcPct val="0"/>
        </a:spcAft>
        <a:defRPr sz="2000" b="1">
          <a:solidFill>
            <a:schemeClr val="tx1"/>
          </a:solidFill>
          <a:latin typeface="Arial" charset="0"/>
          <a:cs typeface="Arial" charset="0"/>
        </a:defRPr>
      </a:lvl4pPr>
      <a:lvl5pPr algn="l" rtl="0" eaLnBrk="0" fontAlgn="base" hangingPunct="0">
        <a:spcBef>
          <a:spcPct val="0"/>
        </a:spcBef>
        <a:spcAft>
          <a:spcPct val="0"/>
        </a:spcAft>
        <a:defRPr sz="2000" b="1">
          <a:solidFill>
            <a:schemeClr val="tx1"/>
          </a:solidFill>
          <a:latin typeface="Arial" charset="0"/>
          <a:cs typeface="Arial" charset="0"/>
        </a:defRPr>
      </a:lvl5pPr>
      <a:lvl6pPr marL="457200" algn="l" rtl="0" fontAlgn="base">
        <a:spcBef>
          <a:spcPct val="0"/>
        </a:spcBef>
        <a:spcAft>
          <a:spcPct val="0"/>
        </a:spcAft>
        <a:defRPr sz="2000" b="1">
          <a:solidFill>
            <a:schemeClr val="tx1"/>
          </a:solidFill>
          <a:latin typeface="Arial" charset="0"/>
          <a:cs typeface="Arial" charset="0"/>
        </a:defRPr>
      </a:lvl6pPr>
      <a:lvl7pPr marL="914400" algn="l" rtl="0" fontAlgn="base">
        <a:spcBef>
          <a:spcPct val="0"/>
        </a:spcBef>
        <a:spcAft>
          <a:spcPct val="0"/>
        </a:spcAft>
        <a:defRPr sz="2000" b="1">
          <a:solidFill>
            <a:schemeClr val="tx1"/>
          </a:solidFill>
          <a:latin typeface="Arial" charset="0"/>
          <a:cs typeface="Arial" charset="0"/>
        </a:defRPr>
      </a:lvl7pPr>
      <a:lvl8pPr marL="1371600" algn="l" rtl="0" fontAlgn="base">
        <a:spcBef>
          <a:spcPct val="0"/>
        </a:spcBef>
        <a:spcAft>
          <a:spcPct val="0"/>
        </a:spcAft>
        <a:defRPr sz="2000" b="1">
          <a:solidFill>
            <a:schemeClr val="tx1"/>
          </a:solidFill>
          <a:latin typeface="Arial" charset="0"/>
          <a:cs typeface="Arial" charset="0"/>
        </a:defRPr>
      </a:lvl8pPr>
      <a:lvl9pPr marL="1828800" algn="l" rtl="0" fontAlgn="base">
        <a:spcBef>
          <a:spcPct val="0"/>
        </a:spcBef>
        <a:spcAft>
          <a:spcPct val="0"/>
        </a:spcAft>
        <a:defRPr sz="2000" b="1">
          <a:solidFill>
            <a:schemeClr val="tx1"/>
          </a:solidFill>
          <a:latin typeface="Arial" charset="0"/>
          <a:cs typeface="Arial" charset="0"/>
        </a:defRPr>
      </a:lvl9pPr>
    </p:titleStyle>
    <p:bodyStyle>
      <a:lvl1pPr marL="0" indent="0" algn="just" rtl="0" eaLnBrk="0" fontAlgn="base" hangingPunct="0">
        <a:lnSpc>
          <a:spcPct val="150000"/>
        </a:lnSpc>
        <a:spcBef>
          <a:spcPts val="300"/>
        </a:spcBef>
        <a:spcAft>
          <a:spcPts val="300"/>
        </a:spcAft>
        <a:buClr>
          <a:srgbClr val="00425E"/>
        </a:buClr>
        <a:buSzPct val="150000"/>
        <a:buBlip>
          <a:blip r:embed="rId11"/>
        </a:buBlip>
        <a:defRPr lang="en-US" sz="1200" b="0" u="none" kern="1200" dirty="0" smtClean="0">
          <a:solidFill>
            <a:schemeClr val="tx1"/>
          </a:solidFill>
          <a:latin typeface="Arial" pitchFamily="34" charset="0"/>
          <a:ea typeface="+mn-ea"/>
          <a:cs typeface="Arial" pitchFamily="34" charset="0"/>
        </a:defRPr>
      </a:lvl1pPr>
      <a:lvl2pPr marL="554038" indent="-285750" algn="just" rtl="0" eaLnBrk="0" fontAlgn="base" hangingPunct="0">
        <a:lnSpc>
          <a:spcPct val="115000"/>
        </a:lnSpc>
        <a:spcBef>
          <a:spcPct val="40000"/>
        </a:spcBef>
        <a:spcAft>
          <a:spcPct val="0"/>
        </a:spcAft>
        <a:buClr>
          <a:srgbClr val="00425E"/>
        </a:buClr>
        <a:buFont typeface="Wingdings" pitchFamily="2" charset="2"/>
        <a:buChar char="§"/>
        <a:defRPr lang="en-US" sz="1200" b="0" u="none" kern="1200" dirty="0" smtClean="0">
          <a:solidFill>
            <a:schemeClr val="tx1"/>
          </a:solidFill>
          <a:latin typeface="Arial" pitchFamily="34" charset="0"/>
          <a:ea typeface="+mn-ea"/>
          <a:cs typeface="Arial" pitchFamily="34" charset="0"/>
        </a:defRPr>
      </a:lvl2pPr>
      <a:lvl3pPr marL="0" indent="0" algn="just" rtl="0" eaLnBrk="0" fontAlgn="base" hangingPunct="0">
        <a:lnSpc>
          <a:spcPct val="150000"/>
        </a:lnSpc>
        <a:spcBef>
          <a:spcPts val="300"/>
        </a:spcBef>
        <a:spcAft>
          <a:spcPts val="300"/>
        </a:spcAft>
        <a:buClr>
          <a:srgbClr val="00425E"/>
        </a:buClr>
        <a:buSzPct val="150000"/>
        <a:buFont typeface="Times New Roman" pitchFamily="18" charset="0"/>
        <a:buChar char="§"/>
        <a:defRPr lang="en-US" sz="1200" b="0" u="none" kern="1200" dirty="0" smtClean="0">
          <a:solidFill>
            <a:schemeClr val="tx1"/>
          </a:solidFill>
          <a:latin typeface="+mj-lt"/>
          <a:ea typeface="+mn-ea"/>
          <a:cs typeface="Arial" pitchFamily="34" charset="0"/>
        </a:defRPr>
      </a:lvl3pPr>
      <a:lvl4pPr marL="0" indent="0" algn="just" rtl="0" eaLnBrk="0" fontAlgn="base" hangingPunct="0">
        <a:lnSpc>
          <a:spcPct val="150000"/>
        </a:lnSpc>
        <a:spcBef>
          <a:spcPts val="300"/>
        </a:spcBef>
        <a:spcAft>
          <a:spcPts val="300"/>
        </a:spcAft>
        <a:buClr>
          <a:schemeClr val="tx2"/>
        </a:buClr>
        <a:buSzPct val="150000"/>
        <a:buFontTx/>
        <a:buBlip>
          <a:blip r:embed="rId9"/>
        </a:buBlip>
        <a:defRPr lang="pt-PT" sz="1200" dirty="0" smtClean="0">
          <a:solidFill>
            <a:schemeClr val="tx1"/>
          </a:solidFill>
          <a:latin typeface="+mj-lt"/>
          <a:ea typeface="+mn-ea"/>
          <a:cs typeface="+mn-cs"/>
        </a:defRPr>
      </a:lvl4pPr>
      <a:lvl5pPr marL="2112963" indent="-228600" algn="l" rtl="0" eaLnBrk="0" fontAlgn="base" hangingPunct="0">
        <a:spcBef>
          <a:spcPct val="20000"/>
        </a:spcBef>
        <a:spcAft>
          <a:spcPct val="0"/>
        </a:spcAft>
        <a:buChar char="»"/>
        <a:defRPr sz="2000">
          <a:solidFill>
            <a:schemeClr val="tx1"/>
          </a:solidFill>
          <a:latin typeface="+mn-lt"/>
          <a:cs typeface="+mn-cs"/>
        </a:defRPr>
      </a:lvl5pPr>
      <a:lvl6pPr marL="2570163" indent="-228600" algn="l" rtl="0" fontAlgn="base">
        <a:spcBef>
          <a:spcPct val="20000"/>
        </a:spcBef>
        <a:spcAft>
          <a:spcPct val="0"/>
        </a:spcAft>
        <a:defRPr sz="2000">
          <a:solidFill>
            <a:schemeClr val="tx1"/>
          </a:solidFill>
          <a:latin typeface="+mn-lt"/>
          <a:cs typeface="+mn-cs"/>
        </a:defRPr>
      </a:lvl6pPr>
      <a:lvl7pPr marL="3027363" indent="-228600" algn="l" rtl="0" fontAlgn="base">
        <a:spcBef>
          <a:spcPct val="20000"/>
        </a:spcBef>
        <a:spcAft>
          <a:spcPct val="0"/>
        </a:spcAft>
        <a:defRPr sz="2000">
          <a:solidFill>
            <a:schemeClr val="tx1"/>
          </a:solidFill>
          <a:latin typeface="+mn-lt"/>
          <a:cs typeface="+mn-cs"/>
        </a:defRPr>
      </a:lvl7pPr>
      <a:lvl8pPr marL="3484563" indent="-228600" algn="l" rtl="0" fontAlgn="base">
        <a:spcBef>
          <a:spcPct val="20000"/>
        </a:spcBef>
        <a:spcAft>
          <a:spcPct val="0"/>
        </a:spcAft>
        <a:defRPr sz="2000">
          <a:solidFill>
            <a:schemeClr val="tx1"/>
          </a:solidFill>
          <a:latin typeface="+mn-lt"/>
          <a:cs typeface="+mn-cs"/>
        </a:defRPr>
      </a:lvl8pPr>
      <a:lvl9pPr marL="3941763" indent="-228600" algn="l" rtl="0" fontAlgn="base">
        <a:spcBef>
          <a:spcPct val="20000"/>
        </a:spcBef>
        <a:spcAft>
          <a:spcPct val="0"/>
        </a:spcAft>
        <a:defRPr sz="2000">
          <a:solidFill>
            <a:schemeClr val="tx1"/>
          </a:solidFill>
          <a:latin typeface="+mn-lt"/>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1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1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pt-PT" dirty="0"/>
              <a:t>Conselho de Administração</a:t>
            </a:r>
          </a:p>
          <a:p>
            <a:r>
              <a:rPr lang="pt-PT" dirty="0"/>
              <a:t>Área de Capital de Expansão</a:t>
            </a:r>
          </a:p>
        </p:txBody>
      </p:sp>
      <p:sp>
        <p:nvSpPr>
          <p:cNvPr id="7" name="Text Placeholder 6"/>
          <p:cNvSpPr>
            <a:spLocks noGrp="1"/>
          </p:cNvSpPr>
          <p:nvPr>
            <p:ph type="body" sz="quarter" idx="11"/>
          </p:nvPr>
        </p:nvSpPr>
        <p:spPr>
          <a:xfrm>
            <a:off x="3197225" y="5437602"/>
            <a:ext cx="3556000" cy="736398"/>
          </a:xfrm>
        </p:spPr>
        <p:txBody>
          <a:bodyPr/>
          <a:lstStyle/>
          <a:p>
            <a:r>
              <a:rPr lang="pt-PT" dirty="0"/>
              <a:t>17 de Setembro de 2020</a:t>
            </a:r>
          </a:p>
        </p:txBody>
      </p:sp>
    </p:spTree>
    <p:extLst>
      <p:ext uri="{BB962C8B-B14F-4D97-AF65-F5344CB8AC3E}">
        <p14:creationId xmlns:p14="http://schemas.microsoft.com/office/powerpoint/2010/main" val="2132763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Análise das participadas</a:t>
            </a:r>
          </a:p>
        </p:txBody>
      </p:sp>
      <p:sp>
        <p:nvSpPr>
          <p:cNvPr id="4" name="Slide Number Placeholder 3"/>
          <p:cNvSpPr>
            <a:spLocks noGrp="1"/>
          </p:cNvSpPr>
          <p:nvPr>
            <p:ph type="sldNum" sz="quarter" idx="10"/>
          </p:nvPr>
        </p:nvSpPr>
        <p:spPr/>
        <p:txBody>
          <a:bodyPr/>
          <a:lstStyle/>
          <a:p>
            <a:pPr>
              <a:defRPr/>
            </a:pPr>
            <a:fld id="{73F61C89-954A-49D4-9675-768F867822B4}" type="slidenum">
              <a:rPr lang="pt-PT" smtClean="0"/>
              <a:pPr>
                <a:defRPr/>
              </a:pPr>
              <a:t>10</a:t>
            </a:fld>
            <a:endParaRPr lang="pt-PT"/>
          </a:p>
        </p:txBody>
      </p:sp>
      <p:grpSp>
        <p:nvGrpSpPr>
          <p:cNvPr id="5" name="Group 4"/>
          <p:cNvGrpSpPr/>
          <p:nvPr/>
        </p:nvGrpSpPr>
        <p:grpSpPr>
          <a:xfrm>
            <a:off x="359792" y="1179848"/>
            <a:ext cx="1566000" cy="288602"/>
            <a:chOff x="362838" y="1223392"/>
            <a:chExt cx="1040954" cy="288602"/>
          </a:xfrm>
        </p:grpSpPr>
        <p:cxnSp>
          <p:nvCxnSpPr>
            <p:cNvPr id="6" name="Straight Connector 5"/>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Empresa</a:t>
              </a:r>
              <a:endParaRPr lang="pt-PT" sz="1400" dirty="0">
                <a:solidFill>
                  <a:srgbClr val="00425E"/>
                </a:solidFill>
              </a:endParaRPr>
            </a:p>
          </p:txBody>
        </p:sp>
      </p:grpSp>
      <p:grpSp>
        <p:nvGrpSpPr>
          <p:cNvPr id="27" name="Group 26"/>
          <p:cNvGrpSpPr/>
          <p:nvPr/>
        </p:nvGrpSpPr>
        <p:grpSpPr>
          <a:xfrm>
            <a:off x="1983000" y="1179848"/>
            <a:ext cx="3384000" cy="288602"/>
            <a:chOff x="2289100" y="1179848"/>
            <a:chExt cx="3384000" cy="288602"/>
          </a:xfrm>
        </p:grpSpPr>
        <p:cxnSp>
          <p:nvCxnSpPr>
            <p:cNvPr id="8" name="Straight Connector 7"/>
            <p:cNvCxnSpPr/>
            <p:nvPr/>
          </p:nvCxnSpPr>
          <p:spPr bwMode="auto">
            <a:xfrm>
              <a:off x="2289100" y="1468450"/>
              <a:ext cx="338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a:off x="2429004" y="1179848"/>
              <a:ext cx="2979261" cy="276999"/>
            </a:xfrm>
            <a:prstGeom prst="rect">
              <a:avLst/>
            </a:prstGeom>
            <a:noFill/>
          </p:spPr>
          <p:txBody>
            <a:bodyPr wrap="square" rtlCol="0">
              <a:spAutoFit/>
            </a:bodyPr>
            <a:lstStyle/>
            <a:p>
              <a:pPr algn="ctr"/>
              <a:r>
                <a:rPr lang="pt-PT" sz="1200" dirty="0">
                  <a:solidFill>
                    <a:srgbClr val="00425E"/>
                  </a:solidFill>
                </a:rPr>
                <a:t>Situação atual</a:t>
              </a:r>
              <a:endParaRPr lang="pt-PT" sz="1400" dirty="0">
                <a:solidFill>
                  <a:srgbClr val="00425E"/>
                </a:solidFill>
              </a:endParaRPr>
            </a:p>
          </p:txBody>
        </p:sp>
      </p:grpSp>
      <p:cxnSp>
        <p:nvCxnSpPr>
          <p:cNvPr id="41" name="Straight Connector 40">
            <a:extLst>
              <a:ext uri="{FF2B5EF4-FFF2-40B4-BE49-F238E27FC236}">
                <a16:creationId xmlns:a16="http://schemas.microsoft.com/office/drawing/2014/main" id="{6A24CC25-DAF9-4897-B704-6AE3CFE6649C}"/>
              </a:ext>
            </a:extLst>
          </p:cNvPr>
          <p:cNvCxnSpPr/>
          <p:nvPr/>
        </p:nvCxnSpPr>
        <p:spPr bwMode="auto">
          <a:xfrm flipH="1">
            <a:off x="9993000" y="1618064"/>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70BCF279-FF1E-43A4-BE88-8430F3644452}"/>
              </a:ext>
            </a:extLst>
          </p:cNvPr>
          <p:cNvCxnSpPr/>
          <p:nvPr/>
        </p:nvCxnSpPr>
        <p:spPr bwMode="auto">
          <a:xfrm flipH="1">
            <a:off x="9993000" y="3272523"/>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D1FB32C5-F3AB-4546-BA7F-BDC976BCEB3A}"/>
              </a:ext>
            </a:extLst>
          </p:cNvPr>
          <p:cNvCxnSpPr/>
          <p:nvPr/>
        </p:nvCxnSpPr>
        <p:spPr bwMode="auto">
          <a:xfrm flipH="1">
            <a:off x="9993000" y="4962982"/>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342CFC2C-0202-4739-B20F-6475DBB3A4B6}"/>
              </a:ext>
            </a:extLst>
          </p:cNvPr>
          <p:cNvCxnSpPr>
            <a:cxnSpLocks/>
          </p:cNvCxnSpPr>
          <p:nvPr/>
        </p:nvCxnSpPr>
        <p:spPr bwMode="auto">
          <a:xfrm flipV="1">
            <a:off x="96573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Rectangle 20">
            <a:extLst>
              <a:ext uri="{FF2B5EF4-FFF2-40B4-BE49-F238E27FC236}">
                <a16:creationId xmlns:a16="http://schemas.microsoft.com/office/drawing/2014/main" id="{C02A9BA9-6B84-4B76-A99B-9C1AE6AAA5E5}"/>
              </a:ext>
            </a:extLst>
          </p:cNvPr>
          <p:cNvSpPr/>
          <p:nvPr/>
        </p:nvSpPr>
        <p:spPr bwMode="auto">
          <a:xfrm>
            <a:off x="359792" y="3272522"/>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11. MOLDIT</a:t>
            </a:r>
          </a:p>
        </p:txBody>
      </p:sp>
      <p:sp>
        <p:nvSpPr>
          <p:cNvPr id="22" name="Rectangle 21">
            <a:extLst>
              <a:ext uri="{FF2B5EF4-FFF2-40B4-BE49-F238E27FC236}">
                <a16:creationId xmlns:a16="http://schemas.microsoft.com/office/drawing/2014/main" id="{CB70F916-6094-45CA-B6A1-CFAFF291FFEB}"/>
              </a:ext>
            </a:extLst>
          </p:cNvPr>
          <p:cNvSpPr/>
          <p:nvPr/>
        </p:nvSpPr>
        <p:spPr bwMode="auto">
          <a:xfrm>
            <a:off x="359792" y="1618064"/>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10. TINTEX</a:t>
            </a:r>
          </a:p>
        </p:txBody>
      </p:sp>
      <p:sp>
        <p:nvSpPr>
          <p:cNvPr id="23" name="TextBox 22">
            <a:extLst>
              <a:ext uri="{FF2B5EF4-FFF2-40B4-BE49-F238E27FC236}">
                <a16:creationId xmlns:a16="http://schemas.microsoft.com/office/drawing/2014/main" id="{D82E892A-92D4-42EB-8FED-5F4479BB0AA2}"/>
              </a:ext>
            </a:extLst>
          </p:cNvPr>
          <p:cNvSpPr txBox="1"/>
          <p:nvPr/>
        </p:nvSpPr>
        <p:spPr>
          <a:xfrm>
            <a:off x="1938000" y="1618064"/>
            <a:ext cx="3456000" cy="1440000"/>
          </a:xfrm>
          <a:prstGeom prst="rect">
            <a:avLst/>
          </a:prstGeom>
          <a:noFill/>
        </p:spPr>
        <p:txBody>
          <a:bodyPr wrap="square" lIns="36000" tIns="36000" rIns="0" rtlCol="0" anchor="ctr">
            <a:noAutofit/>
          </a:bodyPr>
          <a:lstStyle/>
          <a:p>
            <a:pPr marL="87313" indent="-87313">
              <a:spcBef>
                <a:spcPts val="300"/>
              </a:spcBef>
              <a:spcAft>
                <a:spcPts val="300"/>
              </a:spcAft>
              <a:buFont typeface="Arial" panose="020B0604020202020204" pitchFamily="34" charset="0"/>
              <a:buChar char="•"/>
            </a:pPr>
            <a:r>
              <a:rPr lang="pt-PT" sz="900" b="0" dirty="0">
                <a:solidFill>
                  <a:srgbClr val="00425E"/>
                </a:solidFill>
              </a:rPr>
              <a:t>Foi concretizado o desinvestimento do FRN, com um encaixe total de 5,327 M€ (</a:t>
            </a:r>
            <a:r>
              <a:rPr lang="pt-PT" sz="900" b="0" i="1" dirty="0">
                <a:solidFill>
                  <a:srgbClr val="00425E"/>
                </a:solidFill>
              </a:rPr>
              <a:t>cash </a:t>
            </a:r>
            <a:r>
              <a:rPr lang="pt-PT" sz="900" b="0" i="1" dirty="0" err="1">
                <a:solidFill>
                  <a:srgbClr val="00425E"/>
                </a:solidFill>
              </a:rPr>
              <a:t>multiple</a:t>
            </a:r>
            <a:r>
              <a:rPr lang="pt-PT" sz="900" b="0" i="1" dirty="0">
                <a:solidFill>
                  <a:srgbClr val="00425E"/>
                </a:solidFill>
              </a:rPr>
              <a:t> </a:t>
            </a:r>
            <a:r>
              <a:rPr lang="pt-PT" sz="900" b="0" dirty="0">
                <a:solidFill>
                  <a:srgbClr val="00425E"/>
                </a:solidFill>
              </a:rPr>
              <a:t>de 1,8x) e uma TIR de ~16%</a:t>
            </a:r>
          </a:p>
        </p:txBody>
      </p:sp>
      <p:sp>
        <p:nvSpPr>
          <p:cNvPr id="24" name="TextBox 23">
            <a:extLst>
              <a:ext uri="{FF2B5EF4-FFF2-40B4-BE49-F238E27FC236}">
                <a16:creationId xmlns:a16="http://schemas.microsoft.com/office/drawing/2014/main" id="{8BBE37C2-1B82-42DB-9E4D-BA00548E2ADC}"/>
              </a:ext>
            </a:extLst>
          </p:cNvPr>
          <p:cNvSpPr txBox="1"/>
          <p:nvPr/>
        </p:nvSpPr>
        <p:spPr>
          <a:xfrm>
            <a:off x="1938000" y="3294000"/>
            <a:ext cx="3481026"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pPr>
              <a:spcAft>
                <a:spcPts val="100"/>
              </a:spcAft>
            </a:pPr>
            <a:r>
              <a:rPr lang="pt-PT" dirty="0"/>
              <a:t>Apesar do abrandamento da indústria automóvel e do forte impacto na industria dos moldes (+ 70% das empresas recorreram a </a:t>
            </a:r>
            <a:r>
              <a:rPr lang="pt-PT" dirty="0" err="1"/>
              <a:t>lay</a:t>
            </a:r>
            <a:r>
              <a:rPr lang="pt-PT" dirty="0"/>
              <a:t> </a:t>
            </a:r>
            <a:r>
              <a:rPr lang="pt-PT" dirty="0" err="1"/>
              <a:t>off</a:t>
            </a:r>
            <a:r>
              <a:rPr lang="pt-PT" dirty="0"/>
              <a:t> e outras foram obrigadas a encerrar), a </a:t>
            </a:r>
            <a:r>
              <a:rPr lang="pt-PT" dirty="0" err="1"/>
              <a:t>Moldit</a:t>
            </a:r>
            <a:r>
              <a:rPr lang="pt-PT" dirty="0"/>
              <a:t> manteve-se com plena ocupação neste segmento  fruto da elevada carteira de encomendas que trazia do período anterior e existe a expetativa de superar a performance do ano de 2019.</a:t>
            </a:r>
          </a:p>
          <a:p>
            <a:pPr>
              <a:spcAft>
                <a:spcPts val="100"/>
              </a:spcAft>
            </a:pPr>
            <a:r>
              <a:rPr lang="pt-PT" dirty="0"/>
              <a:t>No segmento dos plásticos, fruto da redução do consumo provocado pela pandemia, verifica-se uma quebra de encomendas, e apesar de alguns sinais de retoma, a expetativa é atingir os 4,5M€ de vendas (5,8M€ em 2019)</a:t>
            </a:r>
          </a:p>
        </p:txBody>
      </p:sp>
      <p:cxnSp>
        <p:nvCxnSpPr>
          <p:cNvPr id="49" name="Straight Connector 48">
            <a:extLst>
              <a:ext uri="{FF2B5EF4-FFF2-40B4-BE49-F238E27FC236}">
                <a16:creationId xmlns:a16="http://schemas.microsoft.com/office/drawing/2014/main" id="{D0CD1787-62F8-4F9D-A2AC-10E7487A92C1}"/>
              </a:ext>
            </a:extLst>
          </p:cNvPr>
          <p:cNvCxnSpPr>
            <a:cxnSpLocks/>
          </p:cNvCxnSpPr>
          <p:nvPr/>
        </p:nvCxnSpPr>
        <p:spPr bwMode="auto">
          <a:xfrm flipV="1">
            <a:off x="54417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1" name="Group 30">
            <a:extLst>
              <a:ext uri="{FF2B5EF4-FFF2-40B4-BE49-F238E27FC236}">
                <a16:creationId xmlns:a16="http://schemas.microsoft.com/office/drawing/2014/main" id="{DB88A727-177B-4846-AAB1-1AF53A609B3F}"/>
              </a:ext>
            </a:extLst>
          </p:cNvPr>
          <p:cNvGrpSpPr/>
          <p:nvPr/>
        </p:nvGrpSpPr>
        <p:grpSpPr>
          <a:xfrm>
            <a:off x="5950988" y="2106959"/>
            <a:ext cx="3150000" cy="473328"/>
            <a:chOff x="5988000" y="1899000"/>
            <a:chExt cx="3150000" cy="630000"/>
          </a:xfrm>
        </p:grpSpPr>
        <p:cxnSp>
          <p:nvCxnSpPr>
            <p:cNvPr id="35" name="Straight Connector 34">
              <a:extLst>
                <a:ext uri="{FF2B5EF4-FFF2-40B4-BE49-F238E27FC236}">
                  <a16:creationId xmlns:a16="http://schemas.microsoft.com/office/drawing/2014/main" id="{478ADFA0-D008-40F7-B6B6-C278F00EC333}"/>
                </a:ext>
              </a:extLst>
            </p:cNvPr>
            <p:cNvCxnSpPr/>
            <p:nvPr/>
          </p:nvCxnSpPr>
          <p:spPr bwMode="auto">
            <a:xfrm>
              <a:off x="5988000" y="1899000"/>
              <a:ext cx="315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A507708B-5D0C-4441-B237-E2ACB4E8D8BB}"/>
                </a:ext>
              </a:extLst>
            </p:cNvPr>
            <p:cNvCxnSpPr/>
            <p:nvPr/>
          </p:nvCxnSpPr>
          <p:spPr bwMode="auto">
            <a:xfrm>
              <a:off x="5988000" y="2529000"/>
              <a:ext cx="315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7" name="Rectangle 36">
              <a:extLst>
                <a:ext uri="{FF2B5EF4-FFF2-40B4-BE49-F238E27FC236}">
                  <a16:creationId xmlns:a16="http://schemas.microsoft.com/office/drawing/2014/main" id="{A45D8E51-AFB4-4E9D-A36A-5ABDB9AA37CA}"/>
                </a:ext>
              </a:extLst>
            </p:cNvPr>
            <p:cNvSpPr/>
            <p:nvPr/>
          </p:nvSpPr>
          <p:spPr bwMode="auto">
            <a:xfrm>
              <a:off x="5988000" y="1899000"/>
              <a:ext cx="3150000" cy="62999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chemeClr val="tx1"/>
                  </a:solidFill>
                  <a:effectLst/>
                  <a:latin typeface="Arial" charset="0"/>
                  <a:cs typeface="Arial" charset="0"/>
                </a:rPr>
                <a:t>Desinvestimento</a:t>
              </a:r>
              <a:r>
                <a:rPr kumimoji="0" lang="en-GB" sz="1400" b="1" i="0" u="none" strike="noStrike" cap="none" normalizeH="0" baseline="0" dirty="0">
                  <a:ln>
                    <a:noFill/>
                  </a:ln>
                  <a:solidFill>
                    <a:schemeClr val="tx1"/>
                  </a:solidFill>
                  <a:effectLst/>
                  <a:latin typeface="Arial" charset="0"/>
                  <a:cs typeface="Arial" charset="0"/>
                </a:rPr>
                <a:t> </a:t>
              </a:r>
              <a:r>
                <a:rPr kumimoji="0" lang="en-GB" sz="1400" b="1" i="0" u="none" strike="noStrike" cap="none" normalizeH="0" baseline="0" dirty="0" err="1">
                  <a:ln>
                    <a:noFill/>
                  </a:ln>
                  <a:solidFill>
                    <a:schemeClr val="tx1"/>
                  </a:solidFill>
                  <a:effectLst/>
                  <a:latin typeface="Arial" charset="0"/>
                  <a:cs typeface="Arial" charset="0"/>
                </a:rPr>
                <a:t>concretizado</a:t>
              </a:r>
              <a:endParaRPr kumimoji="0" lang="pt-PT" sz="1400" b="1" i="0" u="none" strike="noStrike" cap="none" normalizeH="0" baseline="0" dirty="0">
                <a:ln>
                  <a:noFill/>
                </a:ln>
                <a:solidFill>
                  <a:schemeClr val="tx1"/>
                </a:solidFill>
                <a:effectLst/>
                <a:latin typeface="Arial" charset="0"/>
                <a:cs typeface="Arial" charset="0"/>
              </a:endParaRPr>
            </a:p>
          </p:txBody>
        </p:sp>
      </p:grpSp>
      <p:grpSp>
        <p:nvGrpSpPr>
          <p:cNvPr id="28" name="Group 27">
            <a:extLst>
              <a:ext uri="{FF2B5EF4-FFF2-40B4-BE49-F238E27FC236}">
                <a16:creationId xmlns:a16="http://schemas.microsoft.com/office/drawing/2014/main" id="{DE759242-6511-4E27-A89A-517C27F00299}"/>
              </a:ext>
            </a:extLst>
          </p:cNvPr>
          <p:cNvGrpSpPr/>
          <p:nvPr/>
        </p:nvGrpSpPr>
        <p:grpSpPr>
          <a:xfrm>
            <a:off x="5419026" y="1179848"/>
            <a:ext cx="4213924" cy="288602"/>
            <a:chOff x="362838" y="1223392"/>
            <a:chExt cx="1040954" cy="288602"/>
          </a:xfrm>
        </p:grpSpPr>
        <p:cxnSp>
          <p:nvCxnSpPr>
            <p:cNvPr id="29" name="Straight Connector 28">
              <a:extLst>
                <a:ext uri="{FF2B5EF4-FFF2-40B4-BE49-F238E27FC236}">
                  <a16:creationId xmlns:a16="http://schemas.microsoft.com/office/drawing/2014/main" id="{1479744D-C432-4B30-8618-10B220D1A41C}"/>
                </a:ext>
              </a:extLst>
            </p:cNvPr>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4" name="TextBox 33">
              <a:extLst>
                <a:ext uri="{FF2B5EF4-FFF2-40B4-BE49-F238E27FC236}">
                  <a16:creationId xmlns:a16="http://schemas.microsoft.com/office/drawing/2014/main" id="{D2EAE1CF-CBD3-4F36-97B1-4C568EFB1688}"/>
                </a:ext>
              </a:extLst>
            </p:cNvPr>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Performance 1ºS 2020</a:t>
              </a:r>
              <a:endParaRPr lang="pt-PT" sz="1400" dirty="0">
                <a:solidFill>
                  <a:srgbClr val="00425E"/>
                </a:solidFill>
              </a:endParaRPr>
            </a:p>
          </p:txBody>
        </p:sp>
      </p:grpSp>
      <p:sp>
        <p:nvSpPr>
          <p:cNvPr id="38" name="Rectangle 37">
            <a:extLst>
              <a:ext uri="{FF2B5EF4-FFF2-40B4-BE49-F238E27FC236}">
                <a16:creationId xmlns:a16="http://schemas.microsoft.com/office/drawing/2014/main" id="{230DD37E-2D77-4876-AED1-BCC9542B5C5D}"/>
              </a:ext>
            </a:extLst>
          </p:cNvPr>
          <p:cNvSpPr/>
          <p:nvPr/>
        </p:nvSpPr>
        <p:spPr>
          <a:xfrm>
            <a:off x="5367000" y="4111348"/>
            <a:ext cx="4279834" cy="415498"/>
          </a:xfrm>
          <a:prstGeom prst="rect">
            <a:avLst/>
          </a:prstGeom>
        </p:spPr>
        <p:txBody>
          <a:bodyPr wrap="square">
            <a:spAutoFit/>
          </a:bodyPr>
          <a:lstStyle/>
          <a:p>
            <a:pPr algn="just"/>
            <a:r>
              <a:rPr lang="pt-PT" sz="700" b="0" baseline="30000" dirty="0"/>
              <a:t>1</a:t>
            </a:r>
            <a:r>
              <a:rPr lang="pt-PT" sz="700" b="0" dirty="0"/>
              <a:t> O </a:t>
            </a:r>
            <a:r>
              <a:rPr lang="pt-PT" sz="700" b="0" dirty="0" err="1"/>
              <a:t>Ebitda</a:t>
            </a:r>
            <a:r>
              <a:rPr lang="pt-PT" sz="700" b="0" dirty="0"/>
              <a:t> do 1ºS é previsional, uma vez que enquanto os Moldes produzidos não são expedidos (o que irá acontecer até final do ano) os mesmos são reconhecidos ao seu custo de produção, pelo que a margem apresentada foi estimada com base nas expetativas da Gestão</a:t>
            </a:r>
          </a:p>
        </p:txBody>
      </p:sp>
      <p:sp>
        <p:nvSpPr>
          <p:cNvPr id="13" name="Rectangle 12">
            <a:extLst>
              <a:ext uri="{FF2B5EF4-FFF2-40B4-BE49-F238E27FC236}">
                <a16:creationId xmlns:a16="http://schemas.microsoft.com/office/drawing/2014/main" id="{C82729E0-5AEA-4BBF-91CC-D12A671D2621}"/>
              </a:ext>
            </a:extLst>
          </p:cNvPr>
          <p:cNvSpPr/>
          <p:nvPr/>
        </p:nvSpPr>
        <p:spPr>
          <a:xfrm>
            <a:off x="6509127" y="3562240"/>
            <a:ext cx="223138" cy="215444"/>
          </a:xfrm>
          <a:prstGeom prst="rect">
            <a:avLst/>
          </a:prstGeom>
        </p:spPr>
        <p:txBody>
          <a:bodyPr wrap="none">
            <a:spAutoFit/>
          </a:bodyPr>
          <a:lstStyle/>
          <a:p>
            <a:r>
              <a:rPr lang="pt-PT" sz="800" b="0" baseline="30000" dirty="0"/>
              <a:t>1</a:t>
            </a:r>
            <a:endParaRPr lang="pt-PT" dirty="0"/>
          </a:p>
        </p:txBody>
      </p:sp>
      <p:sp>
        <p:nvSpPr>
          <p:cNvPr id="30" name="Rectangle 29">
            <a:extLst>
              <a:ext uri="{FF2B5EF4-FFF2-40B4-BE49-F238E27FC236}">
                <a16:creationId xmlns:a16="http://schemas.microsoft.com/office/drawing/2014/main" id="{C6F5A4D7-4FEC-4344-A0CC-C963681383FB}"/>
              </a:ext>
            </a:extLst>
          </p:cNvPr>
          <p:cNvSpPr/>
          <p:nvPr/>
        </p:nvSpPr>
        <p:spPr>
          <a:xfrm>
            <a:off x="7790378" y="3388217"/>
            <a:ext cx="223138" cy="215444"/>
          </a:xfrm>
          <a:prstGeom prst="rect">
            <a:avLst/>
          </a:prstGeom>
        </p:spPr>
        <p:txBody>
          <a:bodyPr wrap="none">
            <a:spAutoFit/>
          </a:bodyPr>
          <a:lstStyle/>
          <a:p>
            <a:r>
              <a:rPr lang="pt-PT" sz="800" b="0" baseline="30000" dirty="0"/>
              <a:t>2</a:t>
            </a:r>
            <a:endParaRPr lang="pt-PT" dirty="0"/>
          </a:p>
        </p:txBody>
      </p:sp>
      <p:sp>
        <p:nvSpPr>
          <p:cNvPr id="40" name="Rectangle 39">
            <a:extLst>
              <a:ext uri="{FF2B5EF4-FFF2-40B4-BE49-F238E27FC236}">
                <a16:creationId xmlns:a16="http://schemas.microsoft.com/office/drawing/2014/main" id="{8BF90962-AAF5-4310-AF44-328F8E9B08EE}"/>
              </a:ext>
            </a:extLst>
          </p:cNvPr>
          <p:cNvSpPr/>
          <p:nvPr/>
        </p:nvSpPr>
        <p:spPr>
          <a:xfrm>
            <a:off x="7790378" y="3540617"/>
            <a:ext cx="223138" cy="215444"/>
          </a:xfrm>
          <a:prstGeom prst="rect">
            <a:avLst/>
          </a:prstGeom>
        </p:spPr>
        <p:txBody>
          <a:bodyPr wrap="none">
            <a:spAutoFit/>
          </a:bodyPr>
          <a:lstStyle/>
          <a:p>
            <a:r>
              <a:rPr lang="pt-PT" sz="800" b="0" baseline="30000" dirty="0"/>
              <a:t>2</a:t>
            </a:r>
            <a:endParaRPr lang="pt-PT" dirty="0"/>
          </a:p>
        </p:txBody>
      </p:sp>
      <p:sp>
        <p:nvSpPr>
          <p:cNvPr id="46" name="Rectangle 45">
            <a:extLst>
              <a:ext uri="{FF2B5EF4-FFF2-40B4-BE49-F238E27FC236}">
                <a16:creationId xmlns:a16="http://schemas.microsoft.com/office/drawing/2014/main" id="{8D4CAB56-851C-4998-8654-ECEAF450E053}"/>
              </a:ext>
            </a:extLst>
          </p:cNvPr>
          <p:cNvSpPr/>
          <p:nvPr/>
        </p:nvSpPr>
        <p:spPr>
          <a:xfrm>
            <a:off x="7790378" y="3843556"/>
            <a:ext cx="223138" cy="215444"/>
          </a:xfrm>
          <a:prstGeom prst="rect">
            <a:avLst/>
          </a:prstGeom>
        </p:spPr>
        <p:txBody>
          <a:bodyPr wrap="none">
            <a:spAutoFit/>
          </a:bodyPr>
          <a:lstStyle/>
          <a:p>
            <a:r>
              <a:rPr lang="pt-PT" sz="800" b="0" baseline="30000" dirty="0"/>
              <a:t>2</a:t>
            </a:r>
            <a:endParaRPr lang="pt-PT" dirty="0"/>
          </a:p>
        </p:txBody>
      </p:sp>
      <p:sp>
        <p:nvSpPr>
          <p:cNvPr id="47" name="Rectangle 46">
            <a:extLst>
              <a:ext uri="{FF2B5EF4-FFF2-40B4-BE49-F238E27FC236}">
                <a16:creationId xmlns:a16="http://schemas.microsoft.com/office/drawing/2014/main" id="{9894E7E1-F3CE-4118-9978-B64E494C0B32}"/>
              </a:ext>
            </a:extLst>
          </p:cNvPr>
          <p:cNvSpPr/>
          <p:nvPr/>
        </p:nvSpPr>
        <p:spPr>
          <a:xfrm>
            <a:off x="5394000" y="4436418"/>
            <a:ext cx="4252834" cy="415498"/>
          </a:xfrm>
          <a:prstGeom prst="rect">
            <a:avLst/>
          </a:prstGeom>
        </p:spPr>
        <p:txBody>
          <a:bodyPr wrap="square">
            <a:spAutoFit/>
          </a:bodyPr>
          <a:lstStyle/>
          <a:p>
            <a:pPr algn="just"/>
            <a:r>
              <a:rPr lang="pt-PT" sz="700" b="0" baseline="30000" dirty="0"/>
              <a:t>2</a:t>
            </a:r>
            <a:r>
              <a:rPr lang="pt-PT" sz="700" b="0" dirty="0"/>
              <a:t> Os dados do 1ºS de 2019 não consideram a </a:t>
            </a:r>
            <a:r>
              <a:rPr lang="pt-PT" sz="700" b="0" dirty="0" err="1"/>
              <a:t>A.Silva</a:t>
            </a:r>
            <a:r>
              <a:rPr lang="pt-PT" sz="700" b="0" dirty="0"/>
              <a:t> Godinho (empresa cuja aquisição foi apenas concluída em junho). Refira-se que no 1ºS de 2020 esta empresa contribuiu com 750k€ de produção (valor ainda muito abaixo do esperado)</a:t>
            </a:r>
          </a:p>
        </p:txBody>
      </p:sp>
      <p:pic>
        <p:nvPicPr>
          <p:cNvPr id="3" name="Picture 2">
            <a:extLst>
              <a:ext uri="{FF2B5EF4-FFF2-40B4-BE49-F238E27FC236}">
                <a16:creationId xmlns:a16="http://schemas.microsoft.com/office/drawing/2014/main" id="{1B6607E9-DC72-4922-A6A6-FCFCF6EBDE7A}"/>
              </a:ext>
            </a:extLst>
          </p:cNvPr>
          <p:cNvPicPr>
            <a:picLocks/>
          </p:cNvPicPr>
          <p:nvPr/>
        </p:nvPicPr>
        <p:blipFill>
          <a:blip r:embed="rId2"/>
          <a:stretch>
            <a:fillRect/>
          </a:stretch>
        </p:blipFill>
        <p:spPr>
          <a:xfrm>
            <a:off x="5417350" y="3294000"/>
            <a:ext cx="4215600" cy="864000"/>
          </a:xfrm>
          <a:prstGeom prst="rect">
            <a:avLst/>
          </a:prstGeom>
        </p:spPr>
      </p:pic>
      <p:pic>
        <p:nvPicPr>
          <p:cNvPr id="33" name="Picture 32">
            <a:extLst>
              <a:ext uri="{FF2B5EF4-FFF2-40B4-BE49-F238E27FC236}">
                <a16:creationId xmlns:a16="http://schemas.microsoft.com/office/drawing/2014/main" id="{0976F3CE-E1B1-4259-8AD5-39596ED13612}"/>
              </a:ext>
            </a:extLst>
          </p:cNvPr>
          <p:cNvPicPr>
            <a:picLocks noChangeAspect="1"/>
          </p:cNvPicPr>
          <p:nvPr/>
        </p:nvPicPr>
        <p:blipFill>
          <a:blip r:embed="rId3"/>
          <a:stretch>
            <a:fillRect/>
          </a:stretch>
        </p:blipFill>
        <p:spPr>
          <a:xfrm>
            <a:off x="5441796" y="4968001"/>
            <a:ext cx="4191154" cy="852500"/>
          </a:xfrm>
          <a:prstGeom prst="rect">
            <a:avLst/>
          </a:prstGeom>
        </p:spPr>
      </p:pic>
      <p:sp>
        <p:nvSpPr>
          <p:cNvPr id="39" name="Rectangle 38">
            <a:extLst>
              <a:ext uri="{FF2B5EF4-FFF2-40B4-BE49-F238E27FC236}">
                <a16:creationId xmlns:a16="http://schemas.microsoft.com/office/drawing/2014/main" id="{E69A9DAB-6140-41F1-A9E8-96018DD2CB9B}"/>
              </a:ext>
            </a:extLst>
          </p:cNvPr>
          <p:cNvSpPr/>
          <p:nvPr/>
        </p:nvSpPr>
        <p:spPr bwMode="auto">
          <a:xfrm>
            <a:off x="359792" y="4968000"/>
            <a:ext cx="1566000" cy="14349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12. SKYPRO</a:t>
            </a:r>
          </a:p>
        </p:txBody>
      </p:sp>
      <p:sp>
        <p:nvSpPr>
          <p:cNvPr id="42" name="TextBox 41">
            <a:extLst>
              <a:ext uri="{FF2B5EF4-FFF2-40B4-BE49-F238E27FC236}">
                <a16:creationId xmlns:a16="http://schemas.microsoft.com/office/drawing/2014/main" id="{5FE45236-2AE7-4ED5-B943-B89D673D0E96}"/>
              </a:ext>
            </a:extLst>
          </p:cNvPr>
          <p:cNvSpPr txBox="1"/>
          <p:nvPr/>
        </p:nvSpPr>
        <p:spPr>
          <a:xfrm>
            <a:off x="1938000" y="4970025"/>
            <a:ext cx="3456000" cy="1428974"/>
          </a:xfrm>
          <a:prstGeom prst="rect">
            <a:avLst/>
          </a:prstGeom>
          <a:noFill/>
        </p:spPr>
        <p:txBody>
          <a:bodyPr wrap="square" lIns="36000" tIns="36000" rIns="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Dada a forte exposição ao setor da aviação, o 1ºS foi fortemente impactado, com as companhias aéreas a suspenderam os concursos de fardamento e calçado (por forma a reduzir o impacto, todos os trabalhadores  ficaram em regime de </a:t>
            </a:r>
            <a:r>
              <a:rPr lang="pt-PT" dirty="0" err="1"/>
              <a:t>lay-off</a:t>
            </a:r>
            <a:r>
              <a:rPr lang="pt-PT" dirty="0"/>
              <a:t>)</a:t>
            </a:r>
          </a:p>
          <a:p>
            <a:r>
              <a:rPr lang="pt-PT" dirty="0"/>
              <a:t>A equipa de gestão está a focar-se em novos segmentos e mercados menos afetados, com destaque para os concursos de fardamento ganhos para a polícia Sueca e para a L’Oréal. Para o 2ºS está ainda prevista a implementação do portal </a:t>
            </a:r>
            <a:r>
              <a:rPr lang="pt-PT" dirty="0" err="1"/>
              <a:t>Myskypro</a:t>
            </a:r>
            <a:r>
              <a:rPr lang="pt-PT" dirty="0"/>
              <a:t>, que tem como principal objetivo simplificar e otimizar a gestão de stocks e toda a logística dos fardamentos dos colaboradores</a:t>
            </a:r>
          </a:p>
        </p:txBody>
      </p:sp>
    </p:spTree>
    <p:extLst>
      <p:ext uri="{BB962C8B-B14F-4D97-AF65-F5344CB8AC3E}">
        <p14:creationId xmlns:p14="http://schemas.microsoft.com/office/powerpoint/2010/main" val="147158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Análise das participadas</a:t>
            </a:r>
          </a:p>
        </p:txBody>
      </p:sp>
      <p:sp>
        <p:nvSpPr>
          <p:cNvPr id="4" name="Slide Number Placeholder 3"/>
          <p:cNvSpPr>
            <a:spLocks noGrp="1"/>
          </p:cNvSpPr>
          <p:nvPr>
            <p:ph type="sldNum" sz="quarter" idx="10"/>
          </p:nvPr>
        </p:nvSpPr>
        <p:spPr/>
        <p:txBody>
          <a:bodyPr/>
          <a:lstStyle/>
          <a:p>
            <a:pPr>
              <a:defRPr/>
            </a:pPr>
            <a:fld id="{73F61C89-954A-49D4-9675-768F867822B4}" type="slidenum">
              <a:rPr lang="pt-PT" smtClean="0"/>
              <a:pPr>
                <a:defRPr/>
              </a:pPr>
              <a:t>11</a:t>
            </a:fld>
            <a:endParaRPr lang="pt-PT" dirty="0"/>
          </a:p>
        </p:txBody>
      </p:sp>
      <p:grpSp>
        <p:nvGrpSpPr>
          <p:cNvPr id="5" name="Group 4"/>
          <p:cNvGrpSpPr/>
          <p:nvPr/>
        </p:nvGrpSpPr>
        <p:grpSpPr>
          <a:xfrm>
            <a:off x="359792" y="1179848"/>
            <a:ext cx="1566000" cy="288602"/>
            <a:chOff x="362838" y="1223392"/>
            <a:chExt cx="1040954" cy="288602"/>
          </a:xfrm>
        </p:grpSpPr>
        <p:cxnSp>
          <p:nvCxnSpPr>
            <p:cNvPr id="6" name="Straight Connector 5"/>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Empresa</a:t>
              </a:r>
              <a:endParaRPr lang="pt-PT" sz="1400" dirty="0">
                <a:solidFill>
                  <a:srgbClr val="00425E"/>
                </a:solidFill>
              </a:endParaRPr>
            </a:p>
          </p:txBody>
        </p:sp>
      </p:grpSp>
      <p:grpSp>
        <p:nvGrpSpPr>
          <p:cNvPr id="27" name="Group 26"/>
          <p:cNvGrpSpPr/>
          <p:nvPr/>
        </p:nvGrpSpPr>
        <p:grpSpPr>
          <a:xfrm>
            <a:off x="1983000" y="1179848"/>
            <a:ext cx="3384000" cy="288602"/>
            <a:chOff x="2289100" y="1179848"/>
            <a:chExt cx="3384000" cy="288602"/>
          </a:xfrm>
        </p:grpSpPr>
        <p:cxnSp>
          <p:nvCxnSpPr>
            <p:cNvPr id="8" name="Straight Connector 7"/>
            <p:cNvCxnSpPr/>
            <p:nvPr/>
          </p:nvCxnSpPr>
          <p:spPr bwMode="auto">
            <a:xfrm>
              <a:off x="2289100" y="1468450"/>
              <a:ext cx="338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a:off x="2429004" y="1179848"/>
              <a:ext cx="2979261" cy="276999"/>
            </a:xfrm>
            <a:prstGeom prst="rect">
              <a:avLst/>
            </a:prstGeom>
            <a:noFill/>
          </p:spPr>
          <p:txBody>
            <a:bodyPr wrap="square" rtlCol="0">
              <a:spAutoFit/>
            </a:bodyPr>
            <a:lstStyle/>
            <a:p>
              <a:pPr algn="ctr"/>
              <a:r>
                <a:rPr lang="pt-PT" sz="1200" dirty="0">
                  <a:solidFill>
                    <a:srgbClr val="00425E"/>
                  </a:solidFill>
                </a:rPr>
                <a:t>Situação atual</a:t>
              </a:r>
              <a:endParaRPr lang="pt-PT" sz="1400" dirty="0">
                <a:solidFill>
                  <a:srgbClr val="00425E"/>
                </a:solidFill>
              </a:endParaRPr>
            </a:p>
          </p:txBody>
        </p:sp>
      </p:grpSp>
      <p:cxnSp>
        <p:nvCxnSpPr>
          <p:cNvPr id="34" name="Straight Connector 33">
            <a:extLst>
              <a:ext uri="{FF2B5EF4-FFF2-40B4-BE49-F238E27FC236}">
                <a16:creationId xmlns:a16="http://schemas.microsoft.com/office/drawing/2014/main" id="{A627C9C3-92B8-4F45-BEE9-9F741B366BC7}"/>
              </a:ext>
            </a:extLst>
          </p:cNvPr>
          <p:cNvCxnSpPr/>
          <p:nvPr/>
        </p:nvCxnSpPr>
        <p:spPr bwMode="auto">
          <a:xfrm flipH="1">
            <a:off x="9993000" y="1618064"/>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E769E68D-C430-4343-93BE-E3289404D682}"/>
              </a:ext>
            </a:extLst>
          </p:cNvPr>
          <p:cNvCxnSpPr/>
          <p:nvPr/>
        </p:nvCxnSpPr>
        <p:spPr bwMode="auto">
          <a:xfrm flipH="1">
            <a:off x="9993000" y="3272523"/>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4DAA1AD6-1DA4-483F-BEFC-6B12EF682857}"/>
              </a:ext>
            </a:extLst>
          </p:cNvPr>
          <p:cNvCxnSpPr>
            <a:cxnSpLocks/>
          </p:cNvCxnSpPr>
          <p:nvPr/>
        </p:nvCxnSpPr>
        <p:spPr bwMode="auto">
          <a:xfrm flipV="1">
            <a:off x="96573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952EBD11-CBC1-409F-A3D1-0CDE5F953EEB}"/>
              </a:ext>
            </a:extLst>
          </p:cNvPr>
          <p:cNvCxnSpPr>
            <a:cxnSpLocks/>
          </p:cNvCxnSpPr>
          <p:nvPr/>
        </p:nvCxnSpPr>
        <p:spPr bwMode="auto">
          <a:xfrm flipV="1">
            <a:off x="54417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8" name="Group 27">
            <a:extLst>
              <a:ext uri="{FF2B5EF4-FFF2-40B4-BE49-F238E27FC236}">
                <a16:creationId xmlns:a16="http://schemas.microsoft.com/office/drawing/2014/main" id="{83598E36-08B8-4D88-B085-20BE16F6C4A2}"/>
              </a:ext>
            </a:extLst>
          </p:cNvPr>
          <p:cNvGrpSpPr/>
          <p:nvPr/>
        </p:nvGrpSpPr>
        <p:grpSpPr>
          <a:xfrm>
            <a:off x="5419026" y="1179848"/>
            <a:ext cx="4213924" cy="288602"/>
            <a:chOff x="362838" y="1223392"/>
            <a:chExt cx="1040954" cy="288602"/>
          </a:xfrm>
        </p:grpSpPr>
        <p:cxnSp>
          <p:nvCxnSpPr>
            <p:cNvPr id="29" name="Straight Connector 28">
              <a:extLst>
                <a:ext uri="{FF2B5EF4-FFF2-40B4-BE49-F238E27FC236}">
                  <a16:creationId xmlns:a16="http://schemas.microsoft.com/office/drawing/2014/main" id="{DEE76B0A-5659-48FA-908F-037A61213665}"/>
                </a:ext>
              </a:extLst>
            </p:cNvPr>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0" name="TextBox 29">
              <a:extLst>
                <a:ext uri="{FF2B5EF4-FFF2-40B4-BE49-F238E27FC236}">
                  <a16:creationId xmlns:a16="http://schemas.microsoft.com/office/drawing/2014/main" id="{AE10A7F9-2C40-4014-A716-DE0943A169D2}"/>
                </a:ext>
              </a:extLst>
            </p:cNvPr>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Performance 1ºS 2020</a:t>
              </a:r>
              <a:endParaRPr lang="pt-PT" sz="1400" dirty="0">
                <a:solidFill>
                  <a:srgbClr val="00425E"/>
                </a:solidFill>
              </a:endParaRPr>
            </a:p>
          </p:txBody>
        </p:sp>
      </p:grpSp>
      <p:sp>
        <p:nvSpPr>
          <p:cNvPr id="19" name="Rectangle 18">
            <a:extLst>
              <a:ext uri="{FF2B5EF4-FFF2-40B4-BE49-F238E27FC236}">
                <a16:creationId xmlns:a16="http://schemas.microsoft.com/office/drawing/2014/main" id="{549CF691-46E6-4BB2-8B3B-1C5800B3390D}"/>
              </a:ext>
            </a:extLst>
          </p:cNvPr>
          <p:cNvSpPr/>
          <p:nvPr/>
        </p:nvSpPr>
        <p:spPr bwMode="auto">
          <a:xfrm>
            <a:off x="359792" y="3272523"/>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14. CRIVEDI</a:t>
            </a:r>
          </a:p>
        </p:txBody>
      </p:sp>
      <p:sp>
        <p:nvSpPr>
          <p:cNvPr id="20" name="Rectangle 19">
            <a:extLst>
              <a:ext uri="{FF2B5EF4-FFF2-40B4-BE49-F238E27FC236}">
                <a16:creationId xmlns:a16="http://schemas.microsoft.com/office/drawing/2014/main" id="{33C8B78D-E8B2-4A58-803C-711D399D36C8}"/>
              </a:ext>
            </a:extLst>
          </p:cNvPr>
          <p:cNvSpPr/>
          <p:nvPr/>
        </p:nvSpPr>
        <p:spPr bwMode="auto">
          <a:xfrm>
            <a:off x="359792" y="4962982"/>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15. </a:t>
            </a:r>
          </a:p>
          <a:p>
            <a:pPr algn="ctr">
              <a:spcBef>
                <a:spcPts val="0"/>
              </a:spcBef>
              <a:spcAft>
                <a:spcPts val="300"/>
              </a:spcAft>
            </a:pPr>
            <a:r>
              <a:rPr lang="pt-PT" sz="1200" dirty="0">
                <a:solidFill>
                  <a:srgbClr val="00425E"/>
                </a:solidFill>
              </a:rPr>
              <a:t>THROTTLEMAN</a:t>
            </a:r>
          </a:p>
        </p:txBody>
      </p:sp>
      <p:sp>
        <p:nvSpPr>
          <p:cNvPr id="21" name="TextBox 20">
            <a:extLst>
              <a:ext uri="{FF2B5EF4-FFF2-40B4-BE49-F238E27FC236}">
                <a16:creationId xmlns:a16="http://schemas.microsoft.com/office/drawing/2014/main" id="{1599979F-BB45-47A1-8FE8-B51F6AF424A8}"/>
              </a:ext>
            </a:extLst>
          </p:cNvPr>
          <p:cNvSpPr txBox="1"/>
          <p:nvPr/>
        </p:nvSpPr>
        <p:spPr>
          <a:xfrm>
            <a:off x="1938000" y="4959000"/>
            <a:ext cx="3456000"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A empresa viu-se forçada a fechar a rede de lojas em março e a colocar uma componente substancial dos quadro de pessoal sob o regime de </a:t>
            </a:r>
            <a:r>
              <a:rPr lang="pt-PT" i="1" dirty="0" err="1"/>
              <a:t>layoff</a:t>
            </a:r>
            <a:r>
              <a:rPr lang="pt-PT" dirty="0"/>
              <a:t> simplificado</a:t>
            </a:r>
          </a:p>
          <a:p>
            <a:r>
              <a:rPr lang="pt-PT" dirty="0"/>
              <a:t>No inicio de maio reativou-se a rede de lojas (essencialmente lojas de rua), mas com uma afluência ainda bastante reduzida (vendas </a:t>
            </a:r>
            <a:r>
              <a:rPr lang="pt-PT" dirty="0" err="1"/>
              <a:t>lfl</a:t>
            </a:r>
            <a:r>
              <a:rPr lang="pt-PT" dirty="0"/>
              <a:t> -25%), tendo o plano que passar pela concessão de promoções mais agressivas, no sentido de atrair um maior número de clientes para recuperar parte das perdas do 1ºS</a:t>
            </a:r>
          </a:p>
        </p:txBody>
      </p:sp>
      <p:sp>
        <p:nvSpPr>
          <p:cNvPr id="22" name="TextBox 21">
            <a:extLst>
              <a:ext uri="{FF2B5EF4-FFF2-40B4-BE49-F238E27FC236}">
                <a16:creationId xmlns:a16="http://schemas.microsoft.com/office/drawing/2014/main" id="{A4A3F25D-6563-49D3-9E43-A2A99B655D0D}"/>
              </a:ext>
            </a:extLst>
          </p:cNvPr>
          <p:cNvSpPr txBox="1"/>
          <p:nvPr/>
        </p:nvSpPr>
        <p:spPr>
          <a:xfrm>
            <a:off x="1938000" y="3272521"/>
            <a:ext cx="3456000"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A pandemia levou ao cancelamento / suspensão em massa de encomendas para as coleções de verão das marcas retalhistas, tendo o </a:t>
            </a:r>
            <a:r>
              <a:rPr lang="pt-PT" i="1" dirty="0" err="1"/>
              <a:t>layoff</a:t>
            </a:r>
            <a:r>
              <a:rPr lang="pt-PT" dirty="0"/>
              <a:t> sido gradualmente revertido no decorrer de Maio e os trabalhadores alocados à atividade de produção de máscaras</a:t>
            </a:r>
          </a:p>
          <a:p>
            <a:r>
              <a:rPr lang="pt-PT" dirty="0"/>
              <a:t>Ainda que o resultado da venda de máscaras tenha sido satisfatório e seja uma aposta a manter (receitas de 500k€ no 2ºT e muito boas perspetivas para o verão), é necessário uma retoma do consumo a nível europeu para que a empresa regresse à sua faturação habitual no negócio core (atualmente ainda com elevada incerteza o que explica a revisão em baixa)</a:t>
            </a:r>
          </a:p>
        </p:txBody>
      </p:sp>
      <p:cxnSp>
        <p:nvCxnSpPr>
          <p:cNvPr id="40" name="Straight Connector 39">
            <a:extLst>
              <a:ext uri="{FF2B5EF4-FFF2-40B4-BE49-F238E27FC236}">
                <a16:creationId xmlns:a16="http://schemas.microsoft.com/office/drawing/2014/main" id="{68E93B86-E8EB-44FE-B248-92BE685ABE6B}"/>
              </a:ext>
            </a:extLst>
          </p:cNvPr>
          <p:cNvCxnSpPr/>
          <p:nvPr/>
        </p:nvCxnSpPr>
        <p:spPr bwMode="auto">
          <a:xfrm flipH="1">
            <a:off x="9993000" y="4962982"/>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Rectangle 10">
            <a:extLst>
              <a:ext uri="{FF2B5EF4-FFF2-40B4-BE49-F238E27FC236}">
                <a16:creationId xmlns:a16="http://schemas.microsoft.com/office/drawing/2014/main" id="{C2ADFAE3-35B8-4577-A7D7-2B376E562F3D}"/>
              </a:ext>
            </a:extLst>
          </p:cNvPr>
          <p:cNvSpPr/>
          <p:nvPr/>
        </p:nvSpPr>
        <p:spPr bwMode="auto">
          <a:xfrm>
            <a:off x="5734953" y="3572669"/>
            <a:ext cx="108000" cy="72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pic>
        <p:nvPicPr>
          <p:cNvPr id="3" name="Picture 2">
            <a:extLst>
              <a:ext uri="{FF2B5EF4-FFF2-40B4-BE49-F238E27FC236}">
                <a16:creationId xmlns:a16="http://schemas.microsoft.com/office/drawing/2014/main" id="{FF9108E7-45D7-487C-B464-0E966D579FC3}"/>
              </a:ext>
            </a:extLst>
          </p:cNvPr>
          <p:cNvPicPr>
            <a:picLocks/>
          </p:cNvPicPr>
          <p:nvPr/>
        </p:nvPicPr>
        <p:blipFill>
          <a:blip r:embed="rId2"/>
          <a:stretch>
            <a:fillRect/>
          </a:stretch>
        </p:blipFill>
        <p:spPr>
          <a:xfrm>
            <a:off x="5441796" y="4962982"/>
            <a:ext cx="4215600" cy="864000"/>
          </a:xfrm>
          <a:prstGeom prst="rect">
            <a:avLst/>
          </a:prstGeom>
        </p:spPr>
      </p:pic>
      <p:sp>
        <p:nvSpPr>
          <p:cNvPr id="26" name="Rectangle 25">
            <a:extLst>
              <a:ext uri="{FF2B5EF4-FFF2-40B4-BE49-F238E27FC236}">
                <a16:creationId xmlns:a16="http://schemas.microsoft.com/office/drawing/2014/main" id="{3486446B-6644-4901-8C16-2E026965A7CA}"/>
              </a:ext>
            </a:extLst>
          </p:cNvPr>
          <p:cNvSpPr/>
          <p:nvPr/>
        </p:nvSpPr>
        <p:spPr bwMode="auto">
          <a:xfrm>
            <a:off x="359792" y="1618064"/>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13. PAGAQUI</a:t>
            </a:r>
          </a:p>
        </p:txBody>
      </p:sp>
      <p:sp>
        <p:nvSpPr>
          <p:cNvPr id="31" name="TextBox 30">
            <a:extLst>
              <a:ext uri="{FF2B5EF4-FFF2-40B4-BE49-F238E27FC236}">
                <a16:creationId xmlns:a16="http://schemas.microsoft.com/office/drawing/2014/main" id="{4A5D288B-339C-4461-A752-30F94E30E0F9}"/>
              </a:ext>
            </a:extLst>
          </p:cNvPr>
          <p:cNvSpPr txBox="1"/>
          <p:nvPr/>
        </p:nvSpPr>
        <p:spPr>
          <a:xfrm>
            <a:off x="1938000" y="1618063"/>
            <a:ext cx="3481026" cy="1440001"/>
          </a:xfrm>
          <a:prstGeom prst="rect">
            <a:avLst/>
          </a:prstGeom>
          <a:noFill/>
        </p:spPr>
        <p:txBody>
          <a:bodyPr wrap="square" lIns="36000" tIns="36000" rIns="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No 1ºS verifica-se uma performance abaixo do orçamento, devido ao forte decréscimo de cobranças nos agentes (sobretudo nos meses de Abril e Maio). Contudo, importa destacar a resiliência demonstrada que permitiu a empresa crescer (ainda que de uma base pequena) no segmento de </a:t>
            </a:r>
            <a:r>
              <a:rPr lang="pt-PT" dirty="0" err="1"/>
              <a:t>acquiring</a:t>
            </a:r>
            <a:r>
              <a:rPr lang="pt-PT" dirty="0"/>
              <a:t> (físico e digital).</a:t>
            </a:r>
          </a:p>
          <a:p>
            <a:r>
              <a:rPr lang="pt-PT" dirty="0"/>
              <a:t>Para o 2ºS, espera-se uma retoma das cobranças (ainda que com algumas reservas, considerando o fecho de alguns agentes e a maior concorrência da </a:t>
            </a:r>
            <a:r>
              <a:rPr lang="pt-PT" dirty="0" err="1"/>
              <a:t>Payshop</a:t>
            </a:r>
            <a:r>
              <a:rPr lang="pt-PT" dirty="0"/>
              <a:t> nos serviços oferecidos) e alguma expetativa das ações comerciais desenvolvidas nas restantes áreas de negócio durante o período de confinamento.</a:t>
            </a:r>
          </a:p>
        </p:txBody>
      </p:sp>
      <p:sp>
        <p:nvSpPr>
          <p:cNvPr id="32" name="TextBox 11">
            <a:extLst>
              <a:ext uri="{FF2B5EF4-FFF2-40B4-BE49-F238E27FC236}">
                <a16:creationId xmlns:a16="http://schemas.microsoft.com/office/drawing/2014/main" id="{C5C067D4-E226-4C42-A575-C3FA2CBE8D4E}"/>
              </a:ext>
            </a:extLst>
          </p:cNvPr>
          <p:cNvSpPr txBox="1"/>
          <p:nvPr/>
        </p:nvSpPr>
        <p:spPr>
          <a:xfrm>
            <a:off x="5441795" y="5823678"/>
            <a:ext cx="4215600" cy="200055"/>
          </a:xfrm>
          <a:prstGeom prst="rect">
            <a:avLst/>
          </a:prstGeom>
          <a:noFill/>
        </p:spPr>
        <p:txBody>
          <a:bodyPr wrap="square" rtlCol="0">
            <a:spAutoFit/>
          </a:bodyPr>
          <a:lstStyle/>
          <a:p>
            <a:pPr algn="just"/>
            <a:r>
              <a:rPr lang="pt-PT" sz="700" b="0" baseline="30000" dirty="0"/>
              <a:t>1</a:t>
            </a:r>
            <a:r>
              <a:rPr lang="pt-PT" sz="700" b="0" dirty="0"/>
              <a:t> Previa a abertura de novas lojas com “</a:t>
            </a:r>
            <a:r>
              <a:rPr lang="pt-PT" sz="700" b="0" i="1" dirty="0"/>
              <a:t>cash </a:t>
            </a:r>
            <a:r>
              <a:rPr lang="pt-PT" sz="700" b="0" i="1" dirty="0" err="1"/>
              <a:t>burn</a:t>
            </a:r>
            <a:r>
              <a:rPr lang="pt-PT" sz="700" b="0" dirty="0"/>
              <a:t>” nos primeiros meses de atividade</a:t>
            </a:r>
          </a:p>
        </p:txBody>
      </p:sp>
      <p:sp>
        <p:nvSpPr>
          <p:cNvPr id="33" name="Rectangle 32">
            <a:extLst>
              <a:ext uri="{FF2B5EF4-FFF2-40B4-BE49-F238E27FC236}">
                <a16:creationId xmlns:a16="http://schemas.microsoft.com/office/drawing/2014/main" id="{4401EE82-7324-40E5-BDB4-27B744B0C669}"/>
              </a:ext>
            </a:extLst>
          </p:cNvPr>
          <p:cNvSpPr/>
          <p:nvPr/>
        </p:nvSpPr>
        <p:spPr bwMode="auto">
          <a:xfrm>
            <a:off x="6995418" y="5247873"/>
            <a:ext cx="165787" cy="13499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700" i="0" u="none" strike="noStrike" cap="none" normalizeH="0" baseline="30000" dirty="0">
                <a:ln>
                  <a:noFill/>
                </a:ln>
                <a:effectLst/>
                <a:latin typeface="Arial" charset="0"/>
                <a:cs typeface="Arial" charset="0"/>
              </a:rPr>
              <a:t>1 </a:t>
            </a:r>
            <a:endParaRPr kumimoji="0" lang="pt-PT" sz="700" i="0" u="none" strike="noStrike" cap="none" normalizeH="0" baseline="30000" dirty="0">
              <a:ln>
                <a:noFill/>
              </a:ln>
              <a:effectLst/>
              <a:latin typeface="Arial" charset="0"/>
              <a:cs typeface="Arial" charset="0"/>
            </a:endParaRPr>
          </a:p>
        </p:txBody>
      </p:sp>
      <p:pic>
        <p:nvPicPr>
          <p:cNvPr id="12" name="Picture 11">
            <a:extLst>
              <a:ext uri="{FF2B5EF4-FFF2-40B4-BE49-F238E27FC236}">
                <a16:creationId xmlns:a16="http://schemas.microsoft.com/office/drawing/2014/main" id="{1F775E3C-6DA1-4DE1-948D-44C68D76A0BD}"/>
              </a:ext>
            </a:extLst>
          </p:cNvPr>
          <p:cNvPicPr>
            <a:picLocks noChangeAspect="1"/>
          </p:cNvPicPr>
          <p:nvPr/>
        </p:nvPicPr>
        <p:blipFill>
          <a:blip r:embed="rId3"/>
          <a:stretch>
            <a:fillRect/>
          </a:stretch>
        </p:blipFill>
        <p:spPr>
          <a:xfrm>
            <a:off x="5441796" y="3272523"/>
            <a:ext cx="4215600" cy="852500"/>
          </a:xfrm>
          <a:prstGeom prst="rect">
            <a:avLst/>
          </a:prstGeom>
        </p:spPr>
      </p:pic>
      <p:pic>
        <p:nvPicPr>
          <p:cNvPr id="14" name="Picture 13">
            <a:extLst>
              <a:ext uri="{FF2B5EF4-FFF2-40B4-BE49-F238E27FC236}">
                <a16:creationId xmlns:a16="http://schemas.microsoft.com/office/drawing/2014/main" id="{584C76AF-F2F2-4617-AD60-CCED32AEF98F}"/>
              </a:ext>
            </a:extLst>
          </p:cNvPr>
          <p:cNvPicPr>
            <a:picLocks noChangeAspect="1"/>
          </p:cNvPicPr>
          <p:nvPr/>
        </p:nvPicPr>
        <p:blipFill>
          <a:blip r:embed="rId4"/>
          <a:stretch>
            <a:fillRect/>
          </a:stretch>
        </p:blipFill>
        <p:spPr>
          <a:xfrm>
            <a:off x="5471623" y="1623976"/>
            <a:ext cx="4185773" cy="852487"/>
          </a:xfrm>
          <a:prstGeom prst="rect">
            <a:avLst/>
          </a:prstGeom>
        </p:spPr>
      </p:pic>
    </p:spTree>
    <p:extLst>
      <p:ext uri="{BB962C8B-B14F-4D97-AF65-F5344CB8AC3E}">
        <p14:creationId xmlns:p14="http://schemas.microsoft.com/office/powerpoint/2010/main" val="348013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Análise das participadas</a:t>
            </a:r>
          </a:p>
        </p:txBody>
      </p:sp>
      <p:sp>
        <p:nvSpPr>
          <p:cNvPr id="4" name="Slide Number Placeholder 3"/>
          <p:cNvSpPr>
            <a:spLocks noGrp="1"/>
          </p:cNvSpPr>
          <p:nvPr>
            <p:ph type="sldNum" sz="quarter" idx="10"/>
          </p:nvPr>
        </p:nvSpPr>
        <p:spPr/>
        <p:txBody>
          <a:bodyPr/>
          <a:lstStyle/>
          <a:p>
            <a:pPr>
              <a:defRPr/>
            </a:pPr>
            <a:fld id="{73F61C89-954A-49D4-9675-768F867822B4}" type="slidenum">
              <a:rPr lang="pt-PT" smtClean="0"/>
              <a:pPr>
                <a:defRPr/>
              </a:pPr>
              <a:t>12</a:t>
            </a:fld>
            <a:endParaRPr lang="pt-PT" dirty="0"/>
          </a:p>
        </p:txBody>
      </p:sp>
      <p:grpSp>
        <p:nvGrpSpPr>
          <p:cNvPr id="5" name="Group 4"/>
          <p:cNvGrpSpPr/>
          <p:nvPr/>
        </p:nvGrpSpPr>
        <p:grpSpPr>
          <a:xfrm>
            <a:off x="359792" y="1179848"/>
            <a:ext cx="1566000" cy="288602"/>
            <a:chOff x="362838" y="1223392"/>
            <a:chExt cx="1040954" cy="288602"/>
          </a:xfrm>
        </p:grpSpPr>
        <p:cxnSp>
          <p:nvCxnSpPr>
            <p:cNvPr id="6" name="Straight Connector 5"/>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Empresa</a:t>
              </a:r>
              <a:endParaRPr lang="pt-PT" sz="1400" dirty="0">
                <a:solidFill>
                  <a:srgbClr val="00425E"/>
                </a:solidFill>
              </a:endParaRPr>
            </a:p>
          </p:txBody>
        </p:sp>
      </p:grpSp>
      <p:grpSp>
        <p:nvGrpSpPr>
          <p:cNvPr id="27" name="Group 26"/>
          <p:cNvGrpSpPr/>
          <p:nvPr/>
        </p:nvGrpSpPr>
        <p:grpSpPr>
          <a:xfrm>
            <a:off x="1983000" y="1179848"/>
            <a:ext cx="3384000" cy="288602"/>
            <a:chOff x="2289100" y="1179848"/>
            <a:chExt cx="3384000" cy="288602"/>
          </a:xfrm>
        </p:grpSpPr>
        <p:cxnSp>
          <p:nvCxnSpPr>
            <p:cNvPr id="8" name="Straight Connector 7"/>
            <p:cNvCxnSpPr/>
            <p:nvPr/>
          </p:nvCxnSpPr>
          <p:spPr bwMode="auto">
            <a:xfrm>
              <a:off x="2289100" y="1468450"/>
              <a:ext cx="338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a:off x="2429004" y="1179848"/>
              <a:ext cx="2979261" cy="276999"/>
            </a:xfrm>
            <a:prstGeom prst="rect">
              <a:avLst/>
            </a:prstGeom>
            <a:noFill/>
          </p:spPr>
          <p:txBody>
            <a:bodyPr wrap="square" rtlCol="0">
              <a:spAutoFit/>
            </a:bodyPr>
            <a:lstStyle/>
            <a:p>
              <a:pPr algn="ctr"/>
              <a:r>
                <a:rPr lang="pt-PT" sz="1200" dirty="0">
                  <a:solidFill>
                    <a:srgbClr val="00425E"/>
                  </a:solidFill>
                </a:rPr>
                <a:t>Situação atual</a:t>
              </a:r>
              <a:endParaRPr lang="pt-PT" sz="1400" dirty="0">
                <a:solidFill>
                  <a:srgbClr val="00425E"/>
                </a:solidFill>
              </a:endParaRPr>
            </a:p>
          </p:txBody>
        </p:sp>
      </p:grpSp>
      <p:grpSp>
        <p:nvGrpSpPr>
          <p:cNvPr id="23" name="Group 22">
            <a:extLst>
              <a:ext uri="{FF2B5EF4-FFF2-40B4-BE49-F238E27FC236}">
                <a16:creationId xmlns:a16="http://schemas.microsoft.com/office/drawing/2014/main" id="{25B05089-B45C-429D-8412-CCD0B1C68ED2}"/>
              </a:ext>
            </a:extLst>
          </p:cNvPr>
          <p:cNvGrpSpPr/>
          <p:nvPr/>
        </p:nvGrpSpPr>
        <p:grpSpPr>
          <a:xfrm>
            <a:off x="1983000" y="1179848"/>
            <a:ext cx="3384000" cy="288602"/>
            <a:chOff x="2289100" y="1179848"/>
            <a:chExt cx="3384000" cy="288602"/>
          </a:xfrm>
        </p:grpSpPr>
        <p:cxnSp>
          <p:nvCxnSpPr>
            <p:cNvPr id="25" name="Straight Connector 24">
              <a:extLst>
                <a:ext uri="{FF2B5EF4-FFF2-40B4-BE49-F238E27FC236}">
                  <a16:creationId xmlns:a16="http://schemas.microsoft.com/office/drawing/2014/main" id="{92C01D0A-522E-4C17-9558-C2C8074496FE}"/>
                </a:ext>
              </a:extLst>
            </p:cNvPr>
            <p:cNvCxnSpPr/>
            <p:nvPr/>
          </p:nvCxnSpPr>
          <p:spPr bwMode="auto">
            <a:xfrm>
              <a:off x="2289100" y="1468450"/>
              <a:ext cx="338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6" name="TextBox 25">
              <a:extLst>
                <a:ext uri="{FF2B5EF4-FFF2-40B4-BE49-F238E27FC236}">
                  <a16:creationId xmlns:a16="http://schemas.microsoft.com/office/drawing/2014/main" id="{724C3253-4E92-4793-B26B-C09958D68EA3}"/>
                </a:ext>
              </a:extLst>
            </p:cNvPr>
            <p:cNvSpPr txBox="1"/>
            <p:nvPr/>
          </p:nvSpPr>
          <p:spPr>
            <a:xfrm>
              <a:off x="2429004" y="1179848"/>
              <a:ext cx="2979261" cy="276999"/>
            </a:xfrm>
            <a:prstGeom prst="rect">
              <a:avLst/>
            </a:prstGeom>
            <a:noFill/>
          </p:spPr>
          <p:txBody>
            <a:bodyPr wrap="square" rtlCol="0">
              <a:spAutoFit/>
            </a:bodyPr>
            <a:lstStyle/>
            <a:p>
              <a:pPr algn="ctr"/>
              <a:r>
                <a:rPr lang="pt-PT" sz="1200" dirty="0">
                  <a:solidFill>
                    <a:srgbClr val="00425E"/>
                  </a:solidFill>
                </a:rPr>
                <a:t>Situação atual</a:t>
              </a:r>
              <a:endParaRPr lang="pt-PT" sz="1400" dirty="0">
                <a:solidFill>
                  <a:srgbClr val="00425E"/>
                </a:solidFill>
              </a:endParaRPr>
            </a:p>
          </p:txBody>
        </p:sp>
      </p:grpSp>
      <p:cxnSp>
        <p:nvCxnSpPr>
          <p:cNvPr id="34" name="Straight Connector 33">
            <a:extLst>
              <a:ext uri="{FF2B5EF4-FFF2-40B4-BE49-F238E27FC236}">
                <a16:creationId xmlns:a16="http://schemas.microsoft.com/office/drawing/2014/main" id="{D5726FB5-44D4-4021-94E7-06ADF3A24202}"/>
              </a:ext>
            </a:extLst>
          </p:cNvPr>
          <p:cNvCxnSpPr/>
          <p:nvPr/>
        </p:nvCxnSpPr>
        <p:spPr bwMode="auto">
          <a:xfrm>
            <a:off x="5419026" y="1468450"/>
            <a:ext cx="421392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60906B36-D339-4D6B-B1B0-97D2FE77576C}"/>
              </a:ext>
            </a:extLst>
          </p:cNvPr>
          <p:cNvCxnSpPr/>
          <p:nvPr/>
        </p:nvCxnSpPr>
        <p:spPr bwMode="auto">
          <a:xfrm flipH="1">
            <a:off x="9993000" y="1618064"/>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9A3CC68F-479F-4A5C-8CD1-82EF7CC63721}"/>
              </a:ext>
            </a:extLst>
          </p:cNvPr>
          <p:cNvCxnSpPr/>
          <p:nvPr/>
        </p:nvCxnSpPr>
        <p:spPr bwMode="auto">
          <a:xfrm flipH="1">
            <a:off x="9993000" y="3272523"/>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5ED6B23A-7304-4824-B538-B0A93BA90A0F}"/>
              </a:ext>
            </a:extLst>
          </p:cNvPr>
          <p:cNvCxnSpPr/>
          <p:nvPr/>
        </p:nvCxnSpPr>
        <p:spPr bwMode="auto">
          <a:xfrm flipH="1">
            <a:off x="9993000" y="4962982"/>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20237BDF-0410-42A4-80F5-BBF43B5C09DD}"/>
              </a:ext>
            </a:extLst>
          </p:cNvPr>
          <p:cNvCxnSpPr>
            <a:cxnSpLocks/>
          </p:cNvCxnSpPr>
          <p:nvPr/>
        </p:nvCxnSpPr>
        <p:spPr bwMode="auto">
          <a:xfrm flipV="1">
            <a:off x="96573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6521C9E6-3D3F-4DC5-A7B9-2B08B0B86A32}"/>
              </a:ext>
            </a:extLst>
          </p:cNvPr>
          <p:cNvCxnSpPr>
            <a:cxnSpLocks/>
          </p:cNvCxnSpPr>
          <p:nvPr/>
        </p:nvCxnSpPr>
        <p:spPr bwMode="auto">
          <a:xfrm flipV="1">
            <a:off x="54417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Rectangle 28">
            <a:extLst>
              <a:ext uri="{FF2B5EF4-FFF2-40B4-BE49-F238E27FC236}">
                <a16:creationId xmlns:a16="http://schemas.microsoft.com/office/drawing/2014/main" id="{09E821E4-FD36-492C-BB22-AA8CF7DA309D}"/>
              </a:ext>
            </a:extLst>
          </p:cNvPr>
          <p:cNvSpPr/>
          <p:nvPr/>
        </p:nvSpPr>
        <p:spPr bwMode="auto">
          <a:xfrm>
            <a:off x="359792" y="1618064"/>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16. MARIZÉ</a:t>
            </a:r>
          </a:p>
        </p:txBody>
      </p:sp>
      <p:sp>
        <p:nvSpPr>
          <p:cNvPr id="30" name="Rectangle 29">
            <a:extLst>
              <a:ext uri="{FF2B5EF4-FFF2-40B4-BE49-F238E27FC236}">
                <a16:creationId xmlns:a16="http://schemas.microsoft.com/office/drawing/2014/main" id="{86CDB21B-C3A3-489A-9302-6DB35583BB21}"/>
              </a:ext>
            </a:extLst>
          </p:cNvPr>
          <p:cNvSpPr/>
          <p:nvPr/>
        </p:nvSpPr>
        <p:spPr bwMode="auto">
          <a:xfrm>
            <a:off x="359792" y="3272523"/>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17. IBEROMASSA</a:t>
            </a:r>
          </a:p>
        </p:txBody>
      </p:sp>
      <p:sp>
        <p:nvSpPr>
          <p:cNvPr id="31" name="TextBox 30">
            <a:extLst>
              <a:ext uri="{FF2B5EF4-FFF2-40B4-BE49-F238E27FC236}">
                <a16:creationId xmlns:a16="http://schemas.microsoft.com/office/drawing/2014/main" id="{64AD4E1C-F6B2-4D38-A5B2-E22053F73E26}"/>
              </a:ext>
            </a:extLst>
          </p:cNvPr>
          <p:cNvSpPr txBox="1"/>
          <p:nvPr/>
        </p:nvSpPr>
        <p:spPr>
          <a:xfrm>
            <a:off x="1938000" y="1618064"/>
            <a:ext cx="3456000"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pPr>
              <a:spcBef>
                <a:spcPts val="100"/>
              </a:spcBef>
              <a:spcAft>
                <a:spcPts val="100"/>
              </a:spcAft>
            </a:pPr>
            <a:r>
              <a:rPr lang="pt-PT" dirty="0"/>
              <a:t>Devido ao impacto da pandemia nos clientes (e.g. fecho de lojas da </a:t>
            </a:r>
            <a:r>
              <a:rPr lang="pt-PT" dirty="0" err="1"/>
              <a:t>zara</a:t>
            </a:r>
            <a:r>
              <a:rPr lang="pt-PT" dirty="0"/>
              <a:t> </a:t>
            </a:r>
            <a:r>
              <a:rPr lang="pt-PT" dirty="0" err="1"/>
              <a:t>home</a:t>
            </a:r>
            <a:r>
              <a:rPr lang="pt-PT" dirty="0"/>
              <a:t>) e mercados alvo (UK, USA, …) diversas encomendas foram suspensas, levando a uma quebra significativa da performance no 1º semestre do ano (desvio positivo face a PH e budget devido à sazonalidade das vendas)</a:t>
            </a:r>
          </a:p>
          <a:p>
            <a:pPr>
              <a:spcBef>
                <a:spcPts val="100"/>
              </a:spcBef>
              <a:spcAft>
                <a:spcPts val="100"/>
              </a:spcAft>
            </a:pPr>
            <a:r>
              <a:rPr lang="pt-PT" dirty="0"/>
              <a:t>Apesar da incerteza quanto ao evoluir do negócio (que levou a uma revisão em baixa no final do ano), a situação de tesouraria está neste momento controlada, e a empresa tem mantido o seu foco a nível comercial, na adequação da estrutura de custos e no desenvolvimento de diferentes ações que procuram reinventar o  negócio (e.g. máscaras, batas)</a:t>
            </a:r>
          </a:p>
        </p:txBody>
      </p:sp>
      <p:sp>
        <p:nvSpPr>
          <p:cNvPr id="32" name="TextBox 31">
            <a:extLst>
              <a:ext uri="{FF2B5EF4-FFF2-40B4-BE49-F238E27FC236}">
                <a16:creationId xmlns:a16="http://schemas.microsoft.com/office/drawing/2014/main" id="{B39FD360-E5EE-476E-8F75-AD4151707193}"/>
              </a:ext>
            </a:extLst>
          </p:cNvPr>
          <p:cNvSpPr txBox="1"/>
          <p:nvPr/>
        </p:nvSpPr>
        <p:spPr>
          <a:xfrm>
            <a:off x="1938000" y="3294000"/>
            <a:ext cx="3456000"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Forte impacto da pandemia, sobretudo devido ao encerramento do canal </a:t>
            </a:r>
            <a:r>
              <a:rPr lang="pt-PT" dirty="0" err="1"/>
              <a:t>Horeca</a:t>
            </a:r>
            <a:r>
              <a:rPr lang="pt-PT" dirty="0"/>
              <a:t>, que representava ~60% das vendas</a:t>
            </a:r>
          </a:p>
          <a:p>
            <a:r>
              <a:rPr lang="pt-PT" dirty="0"/>
              <a:t>A empresa recorreu ao </a:t>
            </a:r>
            <a:r>
              <a:rPr lang="pt-PT" dirty="0" err="1"/>
              <a:t>lay-off</a:t>
            </a:r>
            <a:r>
              <a:rPr lang="pt-PT" dirty="0"/>
              <a:t>, e redefiniu a sua estratégia comercial,  assente em 3 pilares: i) aumentar exportação, </a:t>
            </a:r>
            <a:r>
              <a:rPr lang="pt-PT" dirty="0" err="1"/>
              <a:t>ii</a:t>
            </a:r>
            <a:r>
              <a:rPr lang="pt-PT" dirty="0"/>
              <a:t>) “substituir” o canal </a:t>
            </a:r>
            <a:r>
              <a:rPr lang="pt-PT" dirty="0" err="1"/>
              <a:t>horeca</a:t>
            </a:r>
            <a:r>
              <a:rPr lang="pt-PT" dirty="0"/>
              <a:t> pelos supermercados de proximidade e </a:t>
            </a:r>
            <a:r>
              <a:rPr lang="pt-PT" dirty="0" err="1"/>
              <a:t>iii</a:t>
            </a:r>
            <a:r>
              <a:rPr lang="pt-PT" dirty="0"/>
              <a:t>) conquistar clientes da grande distribuição</a:t>
            </a:r>
          </a:p>
          <a:p>
            <a:r>
              <a:rPr lang="pt-PT" dirty="0"/>
              <a:t>Verifica-se um aumento de exportações para o Canadá e Espanha e estabeleceu-se um acordo de 200k€/ano com a Sonae e com o fim do confinamento, as vendas em junho e julho ultrapassaram os 220k€ (normalmente de 170k€ neste período)</a:t>
            </a:r>
          </a:p>
        </p:txBody>
      </p:sp>
      <p:sp>
        <p:nvSpPr>
          <p:cNvPr id="42" name="TextBox 41">
            <a:extLst>
              <a:ext uri="{FF2B5EF4-FFF2-40B4-BE49-F238E27FC236}">
                <a16:creationId xmlns:a16="http://schemas.microsoft.com/office/drawing/2014/main" id="{D0672B9E-7CD5-4B10-A396-3F4267975F9F}"/>
              </a:ext>
            </a:extLst>
          </p:cNvPr>
          <p:cNvSpPr txBox="1"/>
          <p:nvPr/>
        </p:nvSpPr>
        <p:spPr>
          <a:xfrm>
            <a:off x="5441795" y="2461535"/>
            <a:ext cx="4216011" cy="738664"/>
          </a:xfrm>
          <a:prstGeom prst="rect">
            <a:avLst/>
          </a:prstGeom>
          <a:noFill/>
        </p:spPr>
        <p:txBody>
          <a:bodyPr wrap="square" rtlCol="0">
            <a:spAutoFit/>
          </a:bodyPr>
          <a:lstStyle/>
          <a:p>
            <a:pPr marL="0" lvl="1" algn="just">
              <a:spcBef>
                <a:spcPts val="0"/>
              </a:spcBef>
              <a:spcAft>
                <a:spcPts val="0"/>
              </a:spcAft>
              <a:buClrTx/>
              <a:buSzPct val="100000"/>
              <a:defRPr/>
            </a:pPr>
            <a:r>
              <a:rPr lang="pt-PT" sz="700" b="0" baseline="30000" dirty="0"/>
              <a:t>1 </a:t>
            </a:r>
            <a:r>
              <a:rPr lang="pt-PT" sz="700" b="0" dirty="0"/>
              <a:t>Exclui o efeito não recorrente relativo à prestação de serviços à m-</a:t>
            </a:r>
            <a:r>
              <a:rPr lang="pt-PT" sz="700" b="0" dirty="0" err="1"/>
              <a:t>twice</a:t>
            </a:r>
            <a:r>
              <a:rPr lang="pt-PT" sz="700" b="0" dirty="0"/>
              <a:t> (cerca de 19k€ mensais) no seguimento do acordo definido com os promotores no inicio do projeto, respeitante a uma divida histórica da empresa</a:t>
            </a:r>
          </a:p>
          <a:p>
            <a:pPr marL="0" lvl="1" algn="just">
              <a:spcBef>
                <a:spcPts val="0"/>
              </a:spcBef>
              <a:spcAft>
                <a:spcPts val="0"/>
              </a:spcAft>
              <a:buClrTx/>
              <a:buSzPct val="100000"/>
              <a:defRPr/>
            </a:pPr>
            <a:r>
              <a:rPr lang="pt-PT" sz="700" b="0" baseline="30000" dirty="0"/>
              <a:t>2 </a:t>
            </a:r>
            <a:r>
              <a:rPr lang="pt-PT" sz="700" b="0" dirty="0"/>
              <a:t>Não incluídos custos com a </a:t>
            </a:r>
            <a:r>
              <a:rPr lang="pt-PT" sz="700" b="0" dirty="0" err="1"/>
              <a:t>Grow</a:t>
            </a:r>
            <a:r>
              <a:rPr lang="pt-PT" sz="700" b="0" dirty="0"/>
              <a:t> </a:t>
            </a:r>
            <a:r>
              <a:rPr lang="pt-PT" sz="700" b="0" dirty="0" err="1"/>
              <a:t>Energy</a:t>
            </a:r>
            <a:r>
              <a:rPr lang="pt-PT" sz="700" b="0" dirty="0"/>
              <a:t> (~70k€) no seguimento de um diferendo que entretanto se resolveu (não recorrente)</a:t>
            </a:r>
            <a:endParaRPr lang="pt-PT" sz="700" b="0" baseline="30000" dirty="0"/>
          </a:p>
          <a:p>
            <a:pPr marL="0" lvl="1" algn="just">
              <a:spcBef>
                <a:spcPts val="0"/>
              </a:spcBef>
              <a:spcAft>
                <a:spcPts val="0"/>
              </a:spcAft>
              <a:buClrTx/>
              <a:buSzPct val="100000"/>
              <a:defRPr/>
            </a:pPr>
            <a:r>
              <a:rPr lang="pt-PT" sz="700" b="0" baseline="30000" dirty="0"/>
              <a:t>3</a:t>
            </a:r>
            <a:r>
              <a:rPr lang="pt-PT" sz="700" b="0" dirty="0"/>
              <a:t> A net </a:t>
            </a:r>
            <a:r>
              <a:rPr lang="pt-PT" sz="700" b="0" dirty="0" err="1"/>
              <a:t>debt</a:t>
            </a:r>
            <a:r>
              <a:rPr lang="pt-PT" sz="700" b="0" dirty="0"/>
              <a:t> considera ~650k€ de Prestações Suplementares das acionistas promotoras</a:t>
            </a:r>
          </a:p>
        </p:txBody>
      </p:sp>
      <p:sp>
        <p:nvSpPr>
          <p:cNvPr id="44" name="Rectangle 43">
            <a:extLst>
              <a:ext uri="{FF2B5EF4-FFF2-40B4-BE49-F238E27FC236}">
                <a16:creationId xmlns:a16="http://schemas.microsoft.com/office/drawing/2014/main" id="{3495D326-D4FD-4056-8A3A-3E1B07D188A1}"/>
              </a:ext>
            </a:extLst>
          </p:cNvPr>
          <p:cNvSpPr/>
          <p:nvPr/>
        </p:nvSpPr>
        <p:spPr>
          <a:xfrm>
            <a:off x="5441795" y="4132399"/>
            <a:ext cx="4215600" cy="523220"/>
          </a:xfrm>
          <a:prstGeom prst="rect">
            <a:avLst/>
          </a:prstGeom>
        </p:spPr>
        <p:txBody>
          <a:bodyPr wrap="square">
            <a:spAutoFit/>
          </a:bodyPr>
          <a:lstStyle/>
          <a:p>
            <a:pPr algn="just"/>
            <a:r>
              <a:rPr lang="pt-PT" sz="700" b="0" baseline="30000" dirty="0"/>
              <a:t>1</a:t>
            </a:r>
            <a:r>
              <a:rPr lang="pt-PT" sz="700" b="0" dirty="0"/>
              <a:t> A </a:t>
            </a:r>
            <a:r>
              <a:rPr lang="pt-PT" sz="700" b="0" i="1" dirty="0"/>
              <a:t>net </a:t>
            </a:r>
            <a:r>
              <a:rPr lang="pt-PT" sz="700" b="0" i="1" dirty="0" err="1"/>
              <a:t>debt</a:t>
            </a:r>
            <a:r>
              <a:rPr lang="pt-PT" sz="700" b="0" i="1" dirty="0"/>
              <a:t> </a:t>
            </a:r>
            <a:r>
              <a:rPr lang="pt-PT" sz="700" b="0" dirty="0"/>
              <a:t>considera um financiamento do IAPMEI de cerca de 1,1M€, sendo que deste financiamento 600k€ são não-reembolsáveis (prémio) mediante a concretização de objetivos, tais como vendas, custos com pessoal, entre outros (aguarda-se parecer do IAPMEI relativamente à aprovação do prémio)</a:t>
            </a:r>
          </a:p>
        </p:txBody>
      </p:sp>
      <p:sp>
        <p:nvSpPr>
          <p:cNvPr id="45" name="Rectangle 44">
            <a:extLst>
              <a:ext uri="{FF2B5EF4-FFF2-40B4-BE49-F238E27FC236}">
                <a16:creationId xmlns:a16="http://schemas.microsoft.com/office/drawing/2014/main" id="{C4045082-CA10-4270-9023-B14A5296474B}"/>
              </a:ext>
            </a:extLst>
          </p:cNvPr>
          <p:cNvSpPr/>
          <p:nvPr/>
        </p:nvSpPr>
        <p:spPr bwMode="auto">
          <a:xfrm>
            <a:off x="6033000" y="3823196"/>
            <a:ext cx="225000" cy="2055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700" i="0" u="none" strike="noStrike" cap="none" normalizeH="0" baseline="30000" dirty="0">
                <a:ln>
                  <a:noFill/>
                </a:ln>
                <a:solidFill>
                  <a:schemeClr val="tx1"/>
                </a:solidFill>
                <a:effectLst/>
                <a:latin typeface="Arial" charset="0"/>
                <a:cs typeface="Arial" charset="0"/>
              </a:rPr>
              <a:t>1</a:t>
            </a:r>
            <a:endParaRPr kumimoji="0" lang="pt-PT" sz="700" i="0" u="none" strike="noStrike" cap="none" normalizeH="0" baseline="30000" dirty="0">
              <a:ln>
                <a:noFill/>
              </a:ln>
              <a:solidFill>
                <a:schemeClr val="tx1"/>
              </a:solidFill>
              <a:effectLst/>
              <a:latin typeface="Arial" charset="0"/>
              <a:cs typeface="Arial" charset="0"/>
            </a:endParaRPr>
          </a:p>
        </p:txBody>
      </p:sp>
      <p:grpSp>
        <p:nvGrpSpPr>
          <p:cNvPr id="36" name="Group 35">
            <a:extLst>
              <a:ext uri="{FF2B5EF4-FFF2-40B4-BE49-F238E27FC236}">
                <a16:creationId xmlns:a16="http://schemas.microsoft.com/office/drawing/2014/main" id="{E598D082-A543-46FB-9C0F-73B34FE6FE4B}"/>
              </a:ext>
            </a:extLst>
          </p:cNvPr>
          <p:cNvGrpSpPr/>
          <p:nvPr/>
        </p:nvGrpSpPr>
        <p:grpSpPr>
          <a:xfrm>
            <a:off x="5419026" y="1179848"/>
            <a:ext cx="4213924" cy="288602"/>
            <a:chOff x="362838" y="1223392"/>
            <a:chExt cx="1040954" cy="288602"/>
          </a:xfrm>
        </p:grpSpPr>
        <p:cxnSp>
          <p:nvCxnSpPr>
            <p:cNvPr id="38" name="Straight Connector 37">
              <a:extLst>
                <a:ext uri="{FF2B5EF4-FFF2-40B4-BE49-F238E27FC236}">
                  <a16:creationId xmlns:a16="http://schemas.microsoft.com/office/drawing/2014/main" id="{C30D445A-47D5-44C7-BAE6-A3993A504B7F}"/>
                </a:ext>
              </a:extLst>
            </p:cNvPr>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9" name="TextBox 38">
              <a:extLst>
                <a:ext uri="{FF2B5EF4-FFF2-40B4-BE49-F238E27FC236}">
                  <a16:creationId xmlns:a16="http://schemas.microsoft.com/office/drawing/2014/main" id="{D681D264-A230-488B-8D24-2D1B9C127B3A}"/>
                </a:ext>
              </a:extLst>
            </p:cNvPr>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Performance 1ºS 2020</a:t>
              </a:r>
              <a:endParaRPr lang="pt-PT" sz="1400" dirty="0">
                <a:solidFill>
                  <a:srgbClr val="00425E"/>
                </a:solidFill>
              </a:endParaRPr>
            </a:p>
          </p:txBody>
        </p:sp>
      </p:grpSp>
      <p:sp>
        <p:nvSpPr>
          <p:cNvPr id="40" name="Rectangle 39">
            <a:extLst>
              <a:ext uri="{FF2B5EF4-FFF2-40B4-BE49-F238E27FC236}">
                <a16:creationId xmlns:a16="http://schemas.microsoft.com/office/drawing/2014/main" id="{7D502333-3E27-4620-9915-324C23BC6EE8}"/>
              </a:ext>
            </a:extLst>
          </p:cNvPr>
          <p:cNvSpPr/>
          <p:nvPr/>
        </p:nvSpPr>
        <p:spPr bwMode="auto">
          <a:xfrm>
            <a:off x="5998164" y="2164071"/>
            <a:ext cx="225000" cy="2055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700" i="0" u="none" strike="noStrike" cap="none" normalizeH="0" baseline="30000" dirty="0">
                <a:ln>
                  <a:noFill/>
                </a:ln>
                <a:solidFill>
                  <a:schemeClr val="tx1"/>
                </a:solidFill>
                <a:effectLst/>
                <a:latin typeface="Arial" charset="0"/>
                <a:cs typeface="Arial" charset="0"/>
              </a:rPr>
              <a:t>3</a:t>
            </a:r>
            <a:endParaRPr kumimoji="0" lang="pt-PT" sz="700" i="0" u="none" strike="noStrike" cap="none" normalizeH="0" baseline="30000" dirty="0">
              <a:ln>
                <a:noFill/>
              </a:ln>
              <a:solidFill>
                <a:schemeClr val="tx1"/>
              </a:solidFill>
              <a:effectLst/>
              <a:latin typeface="Arial" charset="0"/>
              <a:cs typeface="Arial" charset="0"/>
            </a:endParaRPr>
          </a:p>
        </p:txBody>
      </p:sp>
      <p:sp>
        <p:nvSpPr>
          <p:cNvPr id="35" name="Rectangle 34">
            <a:extLst>
              <a:ext uri="{FF2B5EF4-FFF2-40B4-BE49-F238E27FC236}">
                <a16:creationId xmlns:a16="http://schemas.microsoft.com/office/drawing/2014/main" id="{78682CFB-C2D8-4990-948D-E8AA9D0A036D}"/>
              </a:ext>
            </a:extLst>
          </p:cNvPr>
          <p:cNvSpPr/>
          <p:nvPr/>
        </p:nvSpPr>
        <p:spPr bwMode="auto">
          <a:xfrm>
            <a:off x="5619025" y="1880792"/>
            <a:ext cx="225000" cy="2055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700" i="0" u="none" strike="noStrike" cap="none" normalizeH="0" baseline="30000" dirty="0">
                <a:ln>
                  <a:noFill/>
                </a:ln>
                <a:solidFill>
                  <a:schemeClr val="tx1"/>
                </a:solidFill>
                <a:effectLst/>
                <a:latin typeface="Arial" charset="0"/>
                <a:cs typeface="Arial" charset="0"/>
              </a:rPr>
              <a:t>1</a:t>
            </a:r>
            <a:endParaRPr kumimoji="0" lang="pt-PT" sz="700" i="0" u="none" strike="noStrike" cap="none" normalizeH="0" baseline="30000" dirty="0">
              <a:ln>
                <a:noFill/>
              </a:ln>
              <a:solidFill>
                <a:schemeClr val="tx1"/>
              </a:solidFill>
              <a:effectLst/>
              <a:latin typeface="Arial" charset="0"/>
              <a:cs typeface="Arial" charset="0"/>
            </a:endParaRPr>
          </a:p>
        </p:txBody>
      </p:sp>
      <p:sp>
        <p:nvSpPr>
          <p:cNvPr id="37" name="Rectangle 36">
            <a:extLst>
              <a:ext uri="{FF2B5EF4-FFF2-40B4-BE49-F238E27FC236}">
                <a16:creationId xmlns:a16="http://schemas.microsoft.com/office/drawing/2014/main" id="{3B9D5BF7-6467-4FF6-BF51-3C4DFD4CC3DC}"/>
              </a:ext>
            </a:extLst>
          </p:cNvPr>
          <p:cNvSpPr/>
          <p:nvPr/>
        </p:nvSpPr>
        <p:spPr bwMode="auto">
          <a:xfrm>
            <a:off x="8598000" y="1880792"/>
            <a:ext cx="225000" cy="2055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700" baseline="30000" dirty="0">
                <a:latin typeface="Arial" charset="0"/>
                <a:cs typeface="Arial" charset="0"/>
              </a:rPr>
              <a:t>2</a:t>
            </a:r>
            <a:endParaRPr kumimoji="0" lang="pt-PT" sz="700" i="0" u="none" strike="noStrike" cap="none" normalizeH="0" baseline="30000" dirty="0">
              <a:ln>
                <a:noFill/>
              </a:ln>
              <a:solidFill>
                <a:schemeClr val="tx1"/>
              </a:solidFill>
              <a:effectLst/>
              <a:latin typeface="Arial" charset="0"/>
              <a:cs typeface="Arial" charset="0"/>
            </a:endParaRPr>
          </a:p>
        </p:txBody>
      </p:sp>
      <p:pic>
        <p:nvPicPr>
          <p:cNvPr id="3" name="Picture 2">
            <a:extLst>
              <a:ext uri="{FF2B5EF4-FFF2-40B4-BE49-F238E27FC236}">
                <a16:creationId xmlns:a16="http://schemas.microsoft.com/office/drawing/2014/main" id="{BC819C8C-ECEA-4022-A224-1E957C2BA52E}"/>
              </a:ext>
            </a:extLst>
          </p:cNvPr>
          <p:cNvPicPr>
            <a:picLocks/>
          </p:cNvPicPr>
          <p:nvPr/>
        </p:nvPicPr>
        <p:blipFill>
          <a:blip r:embed="rId2"/>
          <a:stretch>
            <a:fillRect/>
          </a:stretch>
        </p:blipFill>
        <p:spPr>
          <a:xfrm>
            <a:off x="5417350" y="1618064"/>
            <a:ext cx="4215600" cy="864000"/>
          </a:xfrm>
          <a:prstGeom prst="rect">
            <a:avLst/>
          </a:prstGeom>
        </p:spPr>
      </p:pic>
      <p:pic>
        <p:nvPicPr>
          <p:cNvPr id="10" name="Picture 9">
            <a:extLst>
              <a:ext uri="{FF2B5EF4-FFF2-40B4-BE49-F238E27FC236}">
                <a16:creationId xmlns:a16="http://schemas.microsoft.com/office/drawing/2014/main" id="{22510008-50C6-4F4D-8024-4628B4653B79}"/>
              </a:ext>
            </a:extLst>
          </p:cNvPr>
          <p:cNvPicPr>
            <a:picLocks/>
          </p:cNvPicPr>
          <p:nvPr/>
        </p:nvPicPr>
        <p:blipFill>
          <a:blip r:embed="rId3"/>
          <a:stretch>
            <a:fillRect/>
          </a:stretch>
        </p:blipFill>
        <p:spPr>
          <a:xfrm>
            <a:off x="5420950" y="3294000"/>
            <a:ext cx="4212000" cy="852020"/>
          </a:xfrm>
          <a:prstGeom prst="rect">
            <a:avLst/>
          </a:prstGeom>
        </p:spPr>
      </p:pic>
      <p:sp>
        <p:nvSpPr>
          <p:cNvPr id="41" name="Rectangle 40">
            <a:extLst>
              <a:ext uri="{FF2B5EF4-FFF2-40B4-BE49-F238E27FC236}">
                <a16:creationId xmlns:a16="http://schemas.microsoft.com/office/drawing/2014/main" id="{A6B96968-4EB1-46C6-8407-76B2F184A09D}"/>
              </a:ext>
            </a:extLst>
          </p:cNvPr>
          <p:cNvSpPr/>
          <p:nvPr/>
        </p:nvSpPr>
        <p:spPr bwMode="auto">
          <a:xfrm>
            <a:off x="10128000" y="1775572"/>
            <a:ext cx="1440000" cy="112498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err="1">
                <a:ln>
                  <a:noFill/>
                </a:ln>
                <a:solidFill>
                  <a:schemeClr val="tx1"/>
                </a:solidFill>
                <a:effectLst/>
                <a:latin typeface="Arial" charset="0"/>
                <a:cs typeface="Arial" charset="0"/>
              </a:rPr>
              <a:t>Mantem</a:t>
            </a:r>
            <a:r>
              <a:rPr kumimoji="0" lang="en-GB" sz="1000" b="1" i="0" u="none" strike="noStrike" cap="none" normalizeH="0" baseline="0" dirty="0">
                <a:ln>
                  <a:noFill/>
                </a:ln>
                <a:solidFill>
                  <a:schemeClr val="tx1"/>
                </a:solidFill>
                <a:effectLst/>
                <a:latin typeface="Arial" charset="0"/>
                <a:cs typeface="Arial" charset="0"/>
              </a:rPr>
              <a:t> se </a:t>
            </a:r>
            <a:r>
              <a:rPr kumimoji="0" lang="en-GB" sz="1000" b="1" i="0" u="none" strike="noStrike" cap="none" normalizeH="0" baseline="0" dirty="0" err="1">
                <a:ln>
                  <a:noFill/>
                </a:ln>
                <a:solidFill>
                  <a:schemeClr val="tx1"/>
                </a:solidFill>
                <a:effectLst/>
                <a:latin typeface="Arial" charset="0"/>
                <a:cs typeface="Arial" charset="0"/>
              </a:rPr>
              <a:t>expetativa</a:t>
            </a:r>
            <a:r>
              <a:rPr kumimoji="0" lang="en-GB" sz="1000" b="1" i="0" u="none" strike="noStrike" cap="none" normalizeH="0" baseline="0" dirty="0">
                <a:ln>
                  <a:noFill/>
                </a:ln>
                <a:solidFill>
                  <a:schemeClr val="tx1"/>
                </a:solidFill>
                <a:effectLst/>
                <a:latin typeface="Arial" charset="0"/>
                <a:cs typeface="Arial" charset="0"/>
              </a:rPr>
              <a:t> </a:t>
            </a:r>
            <a:r>
              <a:rPr kumimoji="0" lang="en-GB" sz="1000" b="1" i="0" u="none" strike="noStrike" cap="none" normalizeH="0" baseline="0" dirty="0" err="1">
                <a:ln>
                  <a:noFill/>
                </a:ln>
                <a:solidFill>
                  <a:schemeClr val="tx1"/>
                </a:solidFill>
                <a:effectLst/>
                <a:latin typeface="Arial" charset="0"/>
                <a:cs typeface="Arial" charset="0"/>
              </a:rPr>
              <a:t>conservadora</a:t>
            </a:r>
            <a:r>
              <a:rPr kumimoji="0" lang="en-GB" sz="1000" b="1" i="0" u="none" strike="noStrike" cap="none" normalizeH="0" baseline="0" dirty="0">
                <a:ln>
                  <a:noFill/>
                </a:ln>
                <a:solidFill>
                  <a:schemeClr val="tx1"/>
                </a:solidFill>
                <a:effectLst/>
                <a:latin typeface="Arial" charset="0"/>
                <a:cs typeface="Arial" charset="0"/>
              </a:rPr>
              <a:t> de final de </a:t>
            </a:r>
            <a:r>
              <a:rPr kumimoji="0" lang="en-GB" sz="1000" b="1" i="0" u="none" strike="noStrike" cap="none" normalizeH="0" baseline="0" dirty="0" err="1">
                <a:ln>
                  <a:noFill/>
                </a:ln>
                <a:solidFill>
                  <a:schemeClr val="tx1"/>
                </a:solidFill>
                <a:effectLst/>
                <a:latin typeface="Arial" charset="0"/>
                <a:cs typeface="Arial" charset="0"/>
              </a:rPr>
              <a:t>ano</a:t>
            </a:r>
            <a:r>
              <a:rPr kumimoji="0" lang="en-GB" sz="1000" b="1" i="0" u="none" strike="noStrike" cap="none" normalizeH="0" baseline="0" dirty="0">
                <a:ln>
                  <a:noFill/>
                </a:ln>
                <a:solidFill>
                  <a:schemeClr val="tx1"/>
                </a:solidFill>
                <a:effectLst/>
                <a:latin typeface="Arial" charset="0"/>
                <a:cs typeface="Arial" charset="0"/>
              </a:rPr>
              <a:t> (</a:t>
            </a:r>
            <a:r>
              <a:rPr kumimoji="0" lang="en-GB" sz="1000" b="1" i="0" u="none" strike="noStrike" cap="none" normalizeH="0" baseline="0" dirty="0" err="1">
                <a:ln>
                  <a:noFill/>
                </a:ln>
                <a:solidFill>
                  <a:schemeClr val="tx1"/>
                </a:solidFill>
                <a:effectLst/>
                <a:latin typeface="Arial" charset="0"/>
                <a:cs typeface="Arial" charset="0"/>
              </a:rPr>
              <a:t>mantem</a:t>
            </a:r>
            <a:r>
              <a:rPr kumimoji="0" lang="en-GB" sz="1000" b="1" i="0" u="none" strike="noStrike" cap="none" normalizeH="0" baseline="0" dirty="0">
                <a:ln>
                  <a:noFill/>
                </a:ln>
                <a:solidFill>
                  <a:schemeClr val="tx1"/>
                </a:solidFill>
                <a:effectLst/>
                <a:latin typeface="Arial" charset="0"/>
                <a:cs typeface="Arial" charset="0"/>
              </a:rPr>
              <a:t> se </a:t>
            </a:r>
            <a:r>
              <a:rPr kumimoji="0" lang="en-GB" sz="1000" b="1" i="0" u="none" strike="noStrike" cap="none" normalizeH="0" baseline="0" dirty="0" err="1">
                <a:ln>
                  <a:noFill/>
                </a:ln>
                <a:solidFill>
                  <a:schemeClr val="tx1"/>
                </a:solidFill>
                <a:effectLst/>
                <a:latin typeface="Arial" charset="0"/>
                <a:cs typeface="Arial" charset="0"/>
              </a:rPr>
              <a:t>baixo</a:t>
            </a:r>
            <a:r>
              <a:rPr kumimoji="0" lang="en-GB" sz="1000" b="1" i="0" u="none" strike="noStrike" cap="none" normalizeH="0" baseline="0" dirty="0">
                <a:ln>
                  <a:noFill/>
                </a:ln>
                <a:solidFill>
                  <a:schemeClr val="tx1"/>
                </a:solidFill>
                <a:effectLst/>
                <a:latin typeface="Arial" charset="0"/>
                <a:cs typeface="Arial" charset="0"/>
              </a:rPr>
              <a:t> </a:t>
            </a:r>
            <a:r>
              <a:rPr kumimoji="0" lang="en-GB" sz="1000" b="1" i="0" u="none" strike="noStrike" cap="none" normalizeH="0" baseline="0" dirty="0" err="1">
                <a:ln>
                  <a:noFill/>
                </a:ln>
                <a:solidFill>
                  <a:schemeClr val="tx1"/>
                </a:solidFill>
                <a:effectLst/>
                <a:latin typeface="Arial" charset="0"/>
                <a:cs typeface="Arial" charset="0"/>
              </a:rPr>
              <a:t>nivel</a:t>
            </a:r>
            <a:r>
              <a:rPr kumimoji="0" lang="en-GB" sz="1000" b="1" i="0" u="none" strike="noStrike" cap="none" normalizeH="0" baseline="0" dirty="0">
                <a:ln>
                  <a:noFill/>
                </a:ln>
                <a:solidFill>
                  <a:schemeClr val="tx1"/>
                </a:solidFill>
                <a:effectLst/>
                <a:latin typeface="Arial" charset="0"/>
                <a:cs typeface="Arial" charset="0"/>
              </a:rPr>
              <a:t> de pipeline)</a:t>
            </a:r>
            <a:endParaRPr kumimoji="0" lang="pt-PT" sz="1000" b="1" i="0" u="none" strike="noStrike" cap="none" normalizeH="0" baseline="0" dirty="0">
              <a:ln>
                <a:noFill/>
              </a:ln>
              <a:solidFill>
                <a:schemeClr val="tx1"/>
              </a:solidFill>
              <a:effectLst/>
              <a:latin typeface="Arial" charset="0"/>
              <a:cs typeface="Arial" charset="0"/>
            </a:endParaRPr>
          </a:p>
        </p:txBody>
      </p:sp>
      <p:sp>
        <p:nvSpPr>
          <p:cNvPr id="43" name="Rectangle 42">
            <a:extLst>
              <a:ext uri="{FF2B5EF4-FFF2-40B4-BE49-F238E27FC236}">
                <a16:creationId xmlns:a16="http://schemas.microsoft.com/office/drawing/2014/main" id="{0EEFBE8E-260B-40DC-9DF6-D98B5277F170}"/>
              </a:ext>
            </a:extLst>
          </p:cNvPr>
          <p:cNvSpPr/>
          <p:nvPr/>
        </p:nvSpPr>
        <p:spPr bwMode="auto">
          <a:xfrm>
            <a:off x="10128000" y="3466030"/>
            <a:ext cx="1440000" cy="112498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err="1">
                <a:ln>
                  <a:noFill/>
                </a:ln>
                <a:solidFill>
                  <a:schemeClr val="tx1"/>
                </a:solidFill>
                <a:effectLst/>
                <a:latin typeface="Arial" charset="0"/>
                <a:cs typeface="Arial" charset="0"/>
              </a:rPr>
              <a:t>Vão</a:t>
            </a:r>
            <a:r>
              <a:rPr kumimoji="0" lang="en-GB" sz="1000" b="1" i="0" u="none" strike="noStrike" cap="none" normalizeH="0" baseline="0" dirty="0">
                <a:ln>
                  <a:noFill/>
                </a:ln>
                <a:solidFill>
                  <a:schemeClr val="tx1"/>
                </a:solidFill>
                <a:effectLst/>
                <a:latin typeface="Arial" charset="0"/>
                <a:cs typeface="Arial" charset="0"/>
              </a:rPr>
              <a:t> </a:t>
            </a:r>
            <a:r>
              <a:rPr kumimoji="0" lang="en-GB" sz="1000" b="1" i="0" u="none" strike="noStrike" cap="none" normalizeH="0" baseline="0" dirty="0" err="1">
                <a:ln>
                  <a:noFill/>
                </a:ln>
                <a:solidFill>
                  <a:schemeClr val="tx1"/>
                </a:solidFill>
                <a:effectLst/>
                <a:latin typeface="Arial" charset="0"/>
                <a:cs typeface="Arial" charset="0"/>
              </a:rPr>
              <a:t>enviar</a:t>
            </a:r>
            <a:r>
              <a:rPr kumimoji="0" lang="en-GB" sz="1000" b="1" i="0" u="none" strike="noStrike" cap="none" normalizeH="0" baseline="0" dirty="0">
                <a:ln>
                  <a:noFill/>
                </a:ln>
                <a:solidFill>
                  <a:schemeClr val="tx1"/>
                </a:solidFill>
                <a:effectLst/>
                <a:latin typeface="Arial" charset="0"/>
                <a:cs typeface="Arial" charset="0"/>
              </a:rPr>
              <a:t> </a:t>
            </a:r>
            <a:r>
              <a:rPr kumimoji="0" lang="en-GB" sz="1000" b="1" i="0" u="none" strike="noStrike" cap="none" normalizeH="0" baseline="0" dirty="0" err="1">
                <a:ln>
                  <a:noFill/>
                </a:ln>
                <a:solidFill>
                  <a:schemeClr val="tx1"/>
                </a:solidFill>
                <a:effectLst/>
                <a:latin typeface="Arial" charset="0"/>
                <a:cs typeface="Arial" charset="0"/>
              </a:rPr>
              <a:t>os</a:t>
            </a:r>
            <a:r>
              <a:rPr kumimoji="0" lang="en-GB" sz="1000" b="1" i="0" u="none" strike="noStrike" cap="none" normalizeH="0" baseline="0" dirty="0">
                <a:ln>
                  <a:noFill/>
                </a:ln>
                <a:solidFill>
                  <a:schemeClr val="tx1"/>
                </a:solidFill>
                <a:effectLst/>
                <a:latin typeface="Arial" charset="0"/>
                <a:cs typeface="Arial" charset="0"/>
              </a:rPr>
              <a:t> dados </a:t>
            </a:r>
            <a:r>
              <a:rPr kumimoji="0" lang="en-GB" sz="1000" b="1" i="0" u="none" strike="noStrike" cap="none" normalizeH="0" baseline="0" dirty="0" err="1">
                <a:ln>
                  <a:noFill/>
                </a:ln>
                <a:solidFill>
                  <a:schemeClr val="tx1"/>
                </a:solidFill>
                <a:effectLst/>
                <a:latin typeface="Arial" charset="0"/>
                <a:cs typeface="Arial" charset="0"/>
              </a:rPr>
              <a:t>dia</a:t>
            </a:r>
            <a:r>
              <a:rPr kumimoji="0" lang="en-GB" sz="1000" b="1" i="0" u="none" strike="noStrike" cap="none" normalizeH="0" baseline="0" dirty="0">
                <a:ln>
                  <a:noFill/>
                </a:ln>
                <a:solidFill>
                  <a:schemeClr val="tx1"/>
                </a:solidFill>
                <a:effectLst/>
                <a:latin typeface="Arial" charset="0"/>
                <a:cs typeface="Arial" charset="0"/>
              </a:rPr>
              <a:t> 20 de Agosto. Para </a:t>
            </a:r>
            <a:r>
              <a:rPr kumimoji="0" lang="en-GB" sz="1000" b="1" i="0" u="none" strike="noStrike" cap="none" normalizeH="0" baseline="0" dirty="0" err="1">
                <a:ln>
                  <a:noFill/>
                </a:ln>
                <a:solidFill>
                  <a:schemeClr val="tx1"/>
                </a:solidFill>
                <a:effectLst/>
                <a:latin typeface="Arial" charset="0"/>
                <a:cs typeface="Arial" charset="0"/>
              </a:rPr>
              <a:t>ja</a:t>
            </a:r>
            <a:r>
              <a:rPr kumimoji="0" lang="en-GB" sz="1000" b="1" i="0" u="none" strike="noStrike" cap="none" normalizeH="0" baseline="0" dirty="0">
                <a:ln>
                  <a:noFill/>
                </a:ln>
                <a:solidFill>
                  <a:schemeClr val="tx1"/>
                </a:solidFill>
                <a:effectLst/>
                <a:latin typeface="Arial" charset="0"/>
                <a:cs typeface="Arial" charset="0"/>
              </a:rPr>
              <a:t> </a:t>
            </a:r>
            <a:r>
              <a:rPr kumimoji="0" lang="en-GB" sz="1000" b="1" i="0" u="none" strike="noStrike" cap="none" normalizeH="0" baseline="0" dirty="0" err="1">
                <a:ln>
                  <a:noFill/>
                </a:ln>
                <a:solidFill>
                  <a:schemeClr val="tx1"/>
                </a:solidFill>
                <a:effectLst/>
                <a:latin typeface="Arial" charset="0"/>
                <a:cs typeface="Arial" charset="0"/>
              </a:rPr>
              <a:t>está</a:t>
            </a:r>
            <a:r>
              <a:rPr kumimoji="0" lang="en-GB" sz="1000" b="1" i="0" u="none" strike="noStrike" cap="none" normalizeH="0" baseline="0" dirty="0">
                <a:ln>
                  <a:noFill/>
                </a:ln>
                <a:solidFill>
                  <a:schemeClr val="tx1"/>
                </a:solidFill>
                <a:effectLst/>
                <a:latin typeface="Arial" charset="0"/>
                <a:cs typeface="Arial" charset="0"/>
              </a:rPr>
              <a:t> </a:t>
            </a:r>
            <a:r>
              <a:rPr kumimoji="0" lang="en-GB" sz="1000" b="1" i="0" u="none" strike="noStrike" cap="none" normalizeH="0" baseline="0" dirty="0" err="1">
                <a:ln>
                  <a:noFill/>
                </a:ln>
                <a:solidFill>
                  <a:schemeClr val="tx1"/>
                </a:solidFill>
                <a:effectLst/>
                <a:latin typeface="Arial" charset="0"/>
                <a:cs typeface="Arial" charset="0"/>
              </a:rPr>
              <a:t>estimado</a:t>
            </a:r>
            <a:r>
              <a:rPr kumimoji="0" lang="en-GB" sz="1000" b="1" i="0" u="none" strike="noStrike" cap="none" normalizeH="0" baseline="0" dirty="0">
                <a:ln>
                  <a:noFill/>
                </a:ln>
                <a:solidFill>
                  <a:schemeClr val="tx1"/>
                </a:solidFill>
                <a:effectLst/>
                <a:latin typeface="Arial" charset="0"/>
                <a:cs typeface="Arial" charset="0"/>
              </a:rPr>
              <a:t> o </a:t>
            </a:r>
            <a:r>
              <a:rPr kumimoji="0" lang="en-GB" sz="1000" b="1" i="0" u="none" strike="noStrike" cap="none" normalizeH="0" baseline="0" dirty="0" err="1">
                <a:ln>
                  <a:noFill/>
                </a:ln>
                <a:solidFill>
                  <a:schemeClr val="tx1"/>
                </a:solidFill>
                <a:effectLst/>
                <a:latin typeface="Arial" charset="0"/>
                <a:cs typeface="Arial" charset="0"/>
              </a:rPr>
              <a:t>ebitda</a:t>
            </a:r>
            <a:endParaRPr kumimoji="0" lang="pt-PT" sz="1000" b="1" i="0" u="none" strike="noStrike" cap="none" normalizeH="0" baseline="0" dirty="0">
              <a:ln>
                <a:noFill/>
              </a:ln>
              <a:solidFill>
                <a:schemeClr val="tx1"/>
              </a:solidFill>
              <a:effectLst/>
              <a:latin typeface="Arial" charset="0"/>
              <a:cs typeface="Arial" charset="0"/>
            </a:endParaRPr>
          </a:p>
        </p:txBody>
      </p:sp>
      <p:sp>
        <p:nvSpPr>
          <p:cNvPr id="51" name="Rectangle 50">
            <a:extLst>
              <a:ext uri="{FF2B5EF4-FFF2-40B4-BE49-F238E27FC236}">
                <a16:creationId xmlns:a16="http://schemas.microsoft.com/office/drawing/2014/main" id="{D34B337D-F9D9-485C-BB67-81E37FE9085A}"/>
              </a:ext>
            </a:extLst>
          </p:cNvPr>
          <p:cNvSpPr/>
          <p:nvPr/>
        </p:nvSpPr>
        <p:spPr bwMode="auto">
          <a:xfrm>
            <a:off x="359792" y="4962982"/>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18. SHIKAN</a:t>
            </a:r>
          </a:p>
        </p:txBody>
      </p:sp>
      <p:sp>
        <p:nvSpPr>
          <p:cNvPr id="52" name="TextBox 34">
            <a:extLst>
              <a:ext uri="{FF2B5EF4-FFF2-40B4-BE49-F238E27FC236}">
                <a16:creationId xmlns:a16="http://schemas.microsoft.com/office/drawing/2014/main" id="{47660FD4-71DF-4BF3-A83F-9A3E83708533}"/>
              </a:ext>
            </a:extLst>
          </p:cNvPr>
          <p:cNvSpPr txBox="1"/>
          <p:nvPr/>
        </p:nvSpPr>
        <p:spPr>
          <a:xfrm>
            <a:off x="1938000" y="4959000"/>
            <a:ext cx="3492000" cy="1440000"/>
          </a:xfrm>
          <a:prstGeom prst="rect">
            <a:avLst/>
          </a:prstGeom>
          <a:noFill/>
        </p:spPr>
        <p:txBody>
          <a:bodyPr wrap="square" lIns="36000" tIns="36000" rIns="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Apesar das medidas adotadas e da melhoria operacional inequívoca, a escassez de recursos financeiros não permitiu a abertura de novas lojas necessária para a diluição dos custos de estrutura e ganhos de escala. A forte pressão de tesouraria levou ao encerramento das lojas no dia 15 de Março e ao despedimento coletivo dos trabalhadores.</a:t>
            </a:r>
          </a:p>
          <a:p>
            <a:r>
              <a:rPr lang="pt-PT" dirty="0"/>
              <a:t>Neste momento está a ser negociado um PER que prevê o trespasse da loja de Barcelos e subarrendamento das lojas de VNF e VNG, sendo no entanto um plano complexo de aprovar e implementar</a:t>
            </a:r>
          </a:p>
        </p:txBody>
      </p:sp>
      <p:sp>
        <p:nvSpPr>
          <p:cNvPr id="53" name="TextBox 52">
            <a:extLst>
              <a:ext uri="{FF2B5EF4-FFF2-40B4-BE49-F238E27FC236}">
                <a16:creationId xmlns:a16="http://schemas.microsoft.com/office/drawing/2014/main" id="{FC22390E-FCF6-47D2-9411-200AB3232471}"/>
              </a:ext>
            </a:extLst>
          </p:cNvPr>
          <p:cNvSpPr txBox="1"/>
          <p:nvPr/>
        </p:nvSpPr>
        <p:spPr>
          <a:xfrm>
            <a:off x="5797988" y="4959000"/>
            <a:ext cx="3456000" cy="1440000"/>
          </a:xfrm>
          <a:prstGeom prst="rect">
            <a:avLst/>
          </a:prstGeom>
          <a:noFill/>
        </p:spPr>
        <p:txBody>
          <a:bodyPr wrap="square" lIns="36000" tIns="36000" rIns="36000" rtlCol="0" anchor="ctr">
            <a:noAutofit/>
          </a:bodyPr>
          <a:lstStyle/>
          <a:p>
            <a:pPr algn="ctr">
              <a:spcBef>
                <a:spcPts val="300"/>
              </a:spcBef>
              <a:spcAft>
                <a:spcPts val="300"/>
              </a:spcAft>
            </a:pPr>
            <a:r>
              <a:rPr lang="pt-PT" sz="900" dirty="0">
                <a:solidFill>
                  <a:srgbClr val="00425E"/>
                </a:solidFill>
              </a:rPr>
              <a:t>Informação não disponível</a:t>
            </a:r>
            <a:endParaRPr lang="pt-PT" sz="900" dirty="0">
              <a:solidFill>
                <a:srgbClr val="00425E"/>
              </a:solidFill>
              <a:highlight>
                <a:srgbClr val="FFFF00"/>
              </a:highlight>
            </a:endParaRPr>
          </a:p>
        </p:txBody>
      </p:sp>
    </p:spTree>
    <p:extLst>
      <p:ext uri="{BB962C8B-B14F-4D97-AF65-F5344CB8AC3E}">
        <p14:creationId xmlns:p14="http://schemas.microsoft.com/office/powerpoint/2010/main" val="81028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A6526D9-3FCA-4479-802B-1BD6AF92C8D3}"/>
              </a:ext>
            </a:extLst>
          </p:cNvPr>
          <p:cNvPicPr>
            <a:picLocks noChangeAspect="1"/>
          </p:cNvPicPr>
          <p:nvPr/>
        </p:nvPicPr>
        <p:blipFill>
          <a:blip r:embed="rId2"/>
          <a:stretch>
            <a:fillRect/>
          </a:stretch>
        </p:blipFill>
        <p:spPr>
          <a:xfrm>
            <a:off x="5441797" y="1618067"/>
            <a:ext cx="4191153" cy="852500"/>
          </a:xfrm>
          <a:prstGeom prst="rect">
            <a:avLst/>
          </a:prstGeom>
        </p:spPr>
      </p:pic>
      <p:sp>
        <p:nvSpPr>
          <p:cNvPr id="2" name="Title 1"/>
          <p:cNvSpPr>
            <a:spLocks noGrp="1"/>
          </p:cNvSpPr>
          <p:nvPr>
            <p:ph type="title"/>
          </p:nvPr>
        </p:nvSpPr>
        <p:spPr/>
        <p:txBody>
          <a:bodyPr/>
          <a:lstStyle/>
          <a:p>
            <a:r>
              <a:rPr lang="pt-PT" dirty="0"/>
              <a:t>Análise das participadas</a:t>
            </a:r>
          </a:p>
        </p:txBody>
      </p:sp>
      <p:sp>
        <p:nvSpPr>
          <p:cNvPr id="4" name="Slide Number Placeholder 3"/>
          <p:cNvSpPr>
            <a:spLocks noGrp="1"/>
          </p:cNvSpPr>
          <p:nvPr>
            <p:ph type="sldNum" sz="quarter" idx="10"/>
          </p:nvPr>
        </p:nvSpPr>
        <p:spPr/>
        <p:txBody>
          <a:bodyPr/>
          <a:lstStyle/>
          <a:p>
            <a:pPr>
              <a:defRPr/>
            </a:pPr>
            <a:fld id="{73F61C89-954A-49D4-9675-768F867822B4}" type="slidenum">
              <a:rPr lang="pt-PT" smtClean="0"/>
              <a:pPr>
                <a:defRPr/>
              </a:pPr>
              <a:t>13</a:t>
            </a:fld>
            <a:endParaRPr lang="pt-PT"/>
          </a:p>
        </p:txBody>
      </p:sp>
      <p:grpSp>
        <p:nvGrpSpPr>
          <p:cNvPr id="5" name="Group 4"/>
          <p:cNvGrpSpPr/>
          <p:nvPr/>
        </p:nvGrpSpPr>
        <p:grpSpPr>
          <a:xfrm>
            <a:off x="359792" y="1179848"/>
            <a:ext cx="1566000" cy="288602"/>
            <a:chOff x="362838" y="1223392"/>
            <a:chExt cx="1040954" cy="288602"/>
          </a:xfrm>
        </p:grpSpPr>
        <p:cxnSp>
          <p:nvCxnSpPr>
            <p:cNvPr id="6" name="Straight Connector 5"/>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Empresa</a:t>
              </a:r>
              <a:endParaRPr lang="pt-PT" sz="1400" dirty="0">
                <a:solidFill>
                  <a:srgbClr val="00425E"/>
                </a:solidFill>
              </a:endParaRPr>
            </a:p>
          </p:txBody>
        </p:sp>
      </p:grpSp>
      <p:grpSp>
        <p:nvGrpSpPr>
          <p:cNvPr id="27" name="Group 26"/>
          <p:cNvGrpSpPr/>
          <p:nvPr/>
        </p:nvGrpSpPr>
        <p:grpSpPr>
          <a:xfrm>
            <a:off x="1983000" y="1179848"/>
            <a:ext cx="3384000" cy="288602"/>
            <a:chOff x="2289100" y="1179848"/>
            <a:chExt cx="3384000" cy="288602"/>
          </a:xfrm>
        </p:grpSpPr>
        <p:cxnSp>
          <p:nvCxnSpPr>
            <p:cNvPr id="8" name="Straight Connector 7"/>
            <p:cNvCxnSpPr/>
            <p:nvPr/>
          </p:nvCxnSpPr>
          <p:spPr bwMode="auto">
            <a:xfrm>
              <a:off x="2289100" y="1468450"/>
              <a:ext cx="338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a:off x="2429004" y="1179848"/>
              <a:ext cx="2979261" cy="276999"/>
            </a:xfrm>
            <a:prstGeom prst="rect">
              <a:avLst/>
            </a:prstGeom>
            <a:noFill/>
          </p:spPr>
          <p:txBody>
            <a:bodyPr wrap="square" rtlCol="0">
              <a:spAutoFit/>
            </a:bodyPr>
            <a:lstStyle/>
            <a:p>
              <a:pPr algn="ctr"/>
              <a:r>
                <a:rPr lang="pt-PT" sz="1200" dirty="0">
                  <a:solidFill>
                    <a:srgbClr val="00425E"/>
                  </a:solidFill>
                </a:rPr>
                <a:t>Situação atual</a:t>
              </a:r>
              <a:endParaRPr lang="pt-PT" sz="1400" dirty="0">
                <a:solidFill>
                  <a:srgbClr val="00425E"/>
                </a:solidFill>
              </a:endParaRPr>
            </a:p>
          </p:txBody>
        </p:sp>
      </p:grpSp>
      <p:cxnSp>
        <p:nvCxnSpPr>
          <p:cNvPr id="44" name="Straight Connector 43">
            <a:extLst>
              <a:ext uri="{FF2B5EF4-FFF2-40B4-BE49-F238E27FC236}">
                <a16:creationId xmlns:a16="http://schemas.microsoft.com/office/drawing/2014/main" id="{C3CF7A75-14E1-458A-A647-493FFB37F28E}"/>
              </a:ext>
            </a:extLst>
          </p:cNvPr>
          <p:cNvCxnSpPr/>
          <p:nvPr/>
        </p:nvCxnSpPr>
        <p:spPr bwMode="auto">
          <a:xfrm flipH="1">
            <a:off x="9993000" y="1618064"/>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557612AB-F010-41FF-B2AA-940B4FC5AFEA}"/>
              </a:ext>
            </a:extLst>
          </p:cNvPr>
          <p:cNvCxnSpPr/>
          <p:nvPr/>
        </p:nvCxnSpPr>
        <p:spPr bwMode="auto">
          <a:xfrm flipH="1">
            <a:off x="9993000" y="3272523"/>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B9BF41E1-A20E-49BE-9DE2-DDE28FEBC437}"/>
              </a:ext>
            </a:extLst>
          </p:cNvPr>
          <p:cNvCxnSpPr/>
          <p:nvPr/>
        </p:nvCxnSpPr>
        <p:spPr bwMode="auto">
          <a:xfrm flipH="1">
            <a:off x="9993000" y="4962982"/>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6A41C27B-FA16-49E3-A081-BFCA6D7BC99D}"/>
              </a:ext>
            </a:extLst>
          </p:cNvPr>
          <p:cNvCxnSpPr>
            <a:cxnSpLocks/>
          </p:cNvCxnSpPr>
          <p:nvPr/>
        </p:nvCxnSpPr>
        <p:spPr bwMode="auto">
          <a:xfrm flipV="1">
            <a:off x="54417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D426DA54-2BE8-43FE-9DF7-D6295ABF7C54}"/>
              </a:ext>
            </a:extLst>
          </p:cNvPr>
          <p:cNvCxnSpPr>
            <a:cxnSpLocks/>
          </p:cNvCxnSpPr>
          <p:nvPr/>
        </p:nvCxnSpPr>
        <p:spPr bwMode="auto">
          <a:xfrm flipV="1">
            <a:off x="96573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2" name="Rectangle 21">
            <a:extLst>
              <a:ext uri="{FF2B5EF4-FFF2-40B4-BE49-F238E27FC236}">
                <a16:creationId xmlns:a16="http://schemas.microsoft.com/office/drawing/2014/main" id="{C63D5CF1-A6AB-421F-A2DE-3AC17609C2AE}"/>
              </a:ext>
            </a:extLst>
          </p:cNvPr>
          <p:cNvSpPr/>
          <p:nvPr/>
        </p:nvSpPr>
        <p:spPr bwMode="auto">
          <a:xfrm>
            <a:off x="359792" y="3272523"/>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20. VILLA C HOTEL</a:t>
            </a:r>
          </a:p>
        </p:txBody>
      </p:sp>
      <p:sp>
        <p:nvSpPr>
          <p:cNvPr id="23" name="Rectangle 22">
            <a:extLst>
              <a:ext uri="{FF2B5EF4-FFF2-40B4-BE49-F238E27FC236}">
                <a16:creationId xmlns:a16="http://schemas.microsoft.com/office/drawing/2014/main" id="{6129C691-1811-428E-9F20-AB0701ED34B9}"/>
              </a:ext>
            </a:extLst>
          </p:cNvPr>
          <p:cNvSpPr/>
          <p:nvPr/>
        </p:nvSpPr>
        <p:spPr bwMode="auto">
          <a:xfrm>
            <a:off x="359792" y="4951345"/>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21. MM METÁLICA</a:t>
            </a:r>
          </a:p>
        </p:txBody>
      </p:sp>
      <p:sp>
        <p:nvSpPr>
          <p:cNvPr id="24" name="TextBox 23">
            <a:extLst>
              <a:ext uri="{FF2B5EF4-FFF2-40B4-BE49-F238E27FC236}">
                <a16:creationId xmlns:a16="http://schemas.microsoft.com/office/drawing/2014/main" id="{67F23E1C-73CF-472E-BA7F-36E262DDC1C4}"/>
              </a:ext>
            </a:extLst>
          </p:cNvPr>
          <p:cNvSpPr txBox="1"/>
          <p:nvPr/>
        </p:nvSpPr>
        <p:spPr>
          <a:xfrm>
            <a:off x="1938000" y="3294000"/>
            <a:ext cx="3456000" cy="1418522"/>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Apesar da performance do 1º trimestre ter sido superior à do ano anterior, o que indicava um bom início de ano, o encerramento do hotel em meados de Março devido à pandemia teve naturalmente um impacto significativo</a:t>
            </a:r>
          </a:p>
          <a:p>
            <a:r>
              <a:rPr lang="pt-PT" dirty="0"/>
              <a:t>Com a reabertura do hotel em julho e com as reservas previstas para o Verão, estima-se alguma recuperação, mas ainda com elevada incerteza quanto ao final do ano</a:t>
            </a:r>
          </a:p>
        </p:txBody>
      </p:sp>
      <p:sp>
        <p:nvSpPr>
          <p:cNvPr id="25" name="TextBox 24">
            <a:extLst>
              <a:ext uri="{FF2B5EF4-FFF2-40B4-BE49-F238E27FC236}">
                <a16:creationId xmlns:a16="http://schemas.microsoft.com/office/drawing/2014/main" id="{18451E4A-E20C-4B52-80AF-49D852AB55B6}"/>
              </a:ext>
            </a:extLst>
          </p:cNvPr>
          <p:cNvSpPr txBox="1"/>
          <p:nvPr/>
        </p:nvSpPr>
        <p:spPr>
          <a:xfrm>
            <a:off x="1938000" y="4959000"/>
            <a:ext cx="3456000" cy="1432345"/>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A empresa deu entrada do PER no final de março (não devido ao </a:t>
            </a:r>
            <a:r>
              <a:rPr lang="pt-PT" dirty="0" err="1"/>
              <a:t>covid</a:t>
            </a:r>
            <a:r>
              <a:rPr lang="pt-PT" dirty="0"/>
              <a:t>, mas sim pelo elevado endividamento resultante de investimentos realizados em 2016/2017 que não tiveram a rentabilidade prevista) estando em análise pelos credores</a:t>
            </a:r>
          </a:p>
          <a:p>
            <a:r>
              <a:rPr lang="pt-PT" dirty="0"/>
              <a:t>A nível operacional, com o encerramento das </a:t>
            </a:r>
            <a:r>
              <a:rPr lang="pt-PT" dirty="0" err="1"/>
              <a:t>UNs</a:t>
            </a:r>
            <a:r>
              <a:rPr lang="pt-PT" dirty="0"/>
              <a:t> que geravam cash-</a:t>
            </a:r>
            <a:r>
              <a:rPr lang="pt-PT" dirty="0" err="1"/>
              <a:t>burn</a:t>
            </a:r>
            <a:r>
              <a:rPr lang="pt-PT" dirty="0"/>
              <a:t> e com uma maior controlo da margem bruta (a entrada do PER obrigou que a matéria prima fosse comprada a pronto pagamento), e com um impacto não significativo (para já) da pandemia, a empresa apresentou uma performance em linha com o </a:t>
            </a:r>
            <a:r>
              <a:rPr lang="pt-PT" i="1" dirty="0"/>
              <a:t>budget</a:t>
            </a:r>
            <a:r>
              <a:rPr lang="pt-PT" dirty="0"/>
              <a:t>, sendo as expetativas para o 2ºS positivas</a:t>
            </a:r>
          </a:p>
        </p:txBody>
      </p:sp>
      <p:grpSp>
        <p:nvGrpSpPr>
          <p:cNvPr id="26" name="Group 25">
            <a:extLst>
              <a:ext uri="{FF2B5EF4-FFF2-40B4-BE49-F238E27FC236}">
                <a16:creationId xmlns:a16="http://schemas.microsoft.com/office/drawing/2014/main" id="{028C3A27-1879-4208-ADCD-33C65BAC92C7}"/>
              </a:ext>
            </a:extLst>
          </p:cNvPr>
          <p:cNvGrpSpPr/>
          <p:nvPr/>
        </p:nvGrpSpPr>
        <p:grpSpPr>
          <a:xfrm>
            <a:off x="5419026" y="1179848"/>
            <a:ext cx="4213924" cy="288602"/>
            <a:chOff x="362838" y="1223392"/>
            <a:chExt cx="1040954" cy="288602"/>
          </a:xfrm>
        </p:grpSpPr>
        <p:cxnSp>
          <p:nvCxnSpPr>
            <p:cNvPr id="28" name="Straight Connector 27">
              <a:extLst>
                <a:ext uri="{FF2B5EF4-FFF2-40B4-BE49-F238E27FC236}">
                  <a16:creationId xmlns:a16="http://schemas.microsoft.com/office/drawing/2014/main" id="{ABF0C472-00B3-4FA4-A280-278E2512969F}"/>
                </a:ext>
              </a:extLst>
            </p:cNvPr>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2" name="TextBox 31">
              <a:extLst>
                <a:ext uri="{FF2B5EF4-FFF2-40B4-BE49-F238E27FC236}">
                  <a16:creationId xmlns:a16="http://schemas.microsoft.com/office/drawing/2014/main" id="{AE391300-BE6A-4521-B200-DEDCB3E0AE56}"/>
                </a:ext>
              </a:extLst>
            </p:cNvPr>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Performance 1ºS 2020</a:t>
              </a:r>
              <a:endParaRPr lang="pt-PT" sz="1400" dirty="0">
                <a:solidFill>
                  <a:srgbClr val="00425E"/>
                </a:solidFill>
              </a:endParaRPr>
            </a:p>
          </p:txBody>
        </p:sp>
      </p:grpSp>
      <p:sp>
        <p:nvSpPr>
          <p:cNvPr id="34" name="Rectangle 33">
            <a:extLst>
              <a:ext uri="{FF2B5EF4-FFF2-40B4-BE49-F238E27FC236}">
                <a16:creationId xmlns:a16="http://schemas.microsoft.com/office/drawing/2014/main" id="{C0C10A00-C621-4C91-BBB0-0F1E119981B1}"/>
              </a:ext>
            </a:extLst>
          </p:cNvPr>
          <p:cNvSpPr/>
          <p:nvPr/>
        </p:nvSpPr>
        <p:spPr>
          <a:xfrm>
            <a:off x="5441795" y="5808050"/>
            <a:ext cx="4215600" cy="307777"/>
          </a:xfrm>
          <a:prstGeom prst="rect">
            <a:avLst/>
          </a:prstGeom>
        </p:spPr>
        <p:txBody>
          <a:bodyPr wrap="square">
            <a:spAutoFit/>
          </a:bodyPr>
          <a:lstStyle/>
          <a:p>
            <a:pPr algn="just"/>
            <a:r>
              <a:rPr lang="pt-PT" sz="700" b="0" baseline="30000" dirty="0"/>
              <a:t>1</a:t>
            </a:r>
            <a:r>
              <a:rPr lang="pt-PT" sz="700" b="0" dirty="0"/>
              <a:t> No âmbito do PER, a divida está a ser reestruturada para 10 a 15 anos (dependendo do tipo de credores) com prestações crescentes, de forma a salvaguardar a tesouraria da empresa</a:t>
            </a:r>
          </a:p>
        </p:txBody>
      </p:sp>
      <p:sp>
        <p:nvSpPr>
          <p:cNvPr id="35" name="Rectangle 34">
            <a:extLst>
              <a:ext uri="{FF2B5EF4-FFF2-40B4-BE49-F238E27FC236}">
                <a16:creationId xmlns:a16="http://schemas.microsoft.com/office/drawing/2014/main" id="{AD6AABC7-56DE-4694-83B0-4D5FB66F0F6E}"/>
              </a:ext>
            </a:extLst>
          </p:cNvPr>
          <p:cNvSpPr/>
          <p:nvPr/>
        </p:nvSpPr>
        <p:spPr bwMode="auto">
          <a:xfrm>
            <a:off x="6006873" y="5492323"/>
            <a:ext cx="225000" cy="2055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700" i="0" u="none" strike="noStrike" cap="none" normalizeH="0" baseline="30000" dirty="0">
                <a:ln>
                  <a:noFill/>
                </a:ln>
                <a:solidFill>
                  <a:schemeClr val="tx1"/>
                </a:solidFill>
                <a:effectLst/>
                <a:latin typeface="Arial" charset="0"/>
                <a:cs typeface="Arial" charset="0"/>
              </a:rPr>
              <a:t>1</a:t>
            </a:r>
            <a:endParaRPr kumimoji="0" lang="pt-PT" sz="700" i="0" u="none" strike="noStrike" cap="none" normalizeH="0" baseline="30000" dirty="0">
              <a:ln>
                <a:noFill/>
              </a:ln>
              <a:solidFill>
                <a:schemeClr val="tx1"/>
              </a:solidFill>
              <a:effectLst/>
              <a:latin typeface="Arial" charset="0"/>
              <a:cs typeface="Arial" charset="0"/>
            </a:endParaRPr>
          </a:p>
        </p:txBody>
      </p:sp>
      <p:pic>
        <p:nvPicPr>
          <p:cNvPr id="3" name="Picture 2">
            <a:extLst>
              <a:ext uri="{FF2B5EF4-FFF2-40B4-BE49-F238E27FC236}">
                <a16:creationId xmlns:a16="http://schemas.microsoft.com/office/drawing/2014/main" id="{23CA07C4-B56A-4E12-9794-A3FD31DD447E}"/>
              </a:ext>
            </a:extLst>
          </p:cNvPr>
          <p:cNvPicPr>
            <a:picLocks/>
          </p:cNvPicPr>
          <p:nvPr/>
        </p:nvPicPr>
        <p:blipFill>
          <a:blip r:embed="rId3"/>
          <a:stretch>
            <a:fillRect/>
          </a:stretch>
        </p:blipFill>
        <p:spPr>
          <a:xfrm>
            <a:off x="5417350" y="3294000"/>
            <a:ext cx="4215600" cy="864000"/>
          </a:xfrm>
          <a:prstGeom prst="rect">
            <a:avLst/>
          </a:prstGeom>
        </p:spPr>
      </p:pic>
      <p:pic>
        <p:nvPicPr>
          <p:cNvPr id="12" name="Picture 11">
            <a:extLst>
              <a:ext uri="{FF2B5EF4-FFF2-40B4-BE49-F238E27FC236}">
                <a16:creationId xmlns:a16="http://schemas.microsoft.com/office/drawing/2014/main" id="{92968F0B-C197-4AAB-A757-5158FAC9FD66}"/>
              </a:ext>
            </a:extLst>
          </p:cNvPr>
          <p:cNvPicPr>
            <a:picLocks/>
          </p:cNvPicPr>
          <p:nvPr/>
        </p:nvPicPr>
        <p:blipFill>
          <a:blip r:embed="rId4"/>
          <a:stretch>
            <a:fillRect/>
          </a:stretch>
        </p:blipFill>
        <p:spPr>
          <a:xfrm>
            <a:off x="5417350" y="4959000"/>
            <a:ext cx="4215600" cy="864000"/>
          </a:xfrm>
          <a:prstGeom prst="rect">
            <a:avLst/>
          </a:prstGeom>
        </p:spPr>
      </p:pic>
      <p:sp>
        <p:nvSpPr>
          <p:cNvPr id="30" name="Rectangle 29">
            <a:extLst>
              <a:ext uri="{FF2B5EF4-FFF2-40B4-BE49-F238E27FC236}">
                <a16:creationId xmlns:a16="http://schemas.microsoft.com/office/drawing/2014/main" id="{C4A36747-B1CB-4196-B887-D8CE92D70F93}"/>
              </a:ext>
            </a:extLst>
          </p:cNvPr>
          <p:cNvSpPr/>
          <p:nvPr/>
        </p:nvSpPr>
        <p:spPr bwMode="auto">
          <a:xfrm>
            <a:off x="359792" y="1618064"/>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19. SCORECODE</a:t>
            </a:r>
          </a:p>
        </p:txBody>
      </p:sp>
      <p:sp>
        <p:nvSpPr>
          <p:cNvPr id="31" name="TextBox 30">
            <a:extLst>
              <a:ext uri="{FF2B5EF4-FFF2-40B4-BE49-F238E27FC236}">
                <a16:creationId xmlns:a16="http://schemas.microsoft.com/office/drawing/2014/main" id="{097FCFDB-52FE-44AC-AF06-E35263E14B88}"/>
              </a:ext>
            </a:extLst>
          </p:cNvPr>
          <p:cNvSpPr txBox="1"/>
          <p:nvPr/>
        </p:nvSpPr>
        <p:spPr>
          <a:xfrm>
            <a:off x="1938000" y="1618064"/>
            <a:ext cx="3492000" cy="1440000"/>
          </a:xfrm>
          <a:prstGeom prst="rect">
            <a:avLst/>
          </a:prstGeom>
          <a:noFill/>
        </p:spPr>
        <p:txBody>
          <a:bodyPr wrap="square" lIns="36000" tIns="36000" rIns="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No 1ºS do ano apresentou uma performance abaixo do esperado devido ao forte impacto da pandemia, que levou à suspensão das encomendas dos principais clientes e à dificuldade na compra de matérias primas, levando a que a empresa colocasse a maior parte da sua equipa em regime de </a:t>
            </a:r>
            <a:r>
              <a:rPr lang="pt-PT" dirty="0" err="1"/>
              <a:t>lay-off</a:t>
            </a:r>
            <a:endParaRPr lang="pt-PT" dirty="0"/>
          </a:p>
          <a:p>
            <a:r>
              <a:rPr lang="pt-PT" dirty="0"/>
              <a:t>A pandemia veio agravar a já débil situação de tesouraria da empresa, e apesar das perspetivas (ainda incertas) de retoma, é necessário encontrar uma solução que permita financiar o fundo de maneio da empresa, caso contrário será necessário equacionar um PER ou a própria insolvência</a:t>
            </a:r>
          </a:p>
        </p:txBody>
      </p:sp>
    </p:spTree>
    <p:extLst>
      <p:ext uri="{BB962C8B-B14F-4D97-AF65-F5344CB8AC3E}">
        <p14:creationId xmlns:p14="http://schemas.microsoft.com/office/powerpoint/2010/main" val="1896005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Análise das participadas</a:t>
            </a:r>
          </a:p>
        </p:txBody>
      </p:sp>
      <p:sp>
        <p:nvSpPr>
          <p:cNvPr id="4" name="Slide Number Placeholder 3"/>
          <p:cNvSpPr>
            <a:spLocks noGrp="1"/>
          </p:cNvSpPr>
          <p:nvPr>
            <p:ph type="sldNum" sz="quarter" idx="10"/>
          </p:nvPr>
        </p:nvSpPr>
        <p:spPr/>
        <p:txBody>
          <a:bodyPr/>
          <a:lstStyle/>
          <a:p>
            <a:pPr>
              <a:defRPr/>
            </a:pPr>
            <a:fld id="{73F61C89-954A-49D4-9675-768F867822B4}" type="slidenum">
              <a:rPr lang="pt-PT" smtClean="0"/>
              <a:pPr>
                <a:defRPr/>
              </a:pPr>
              <a:t>14</a:t>
            </a:fld>
            <a:endParaRPr lang="pt-PT"/>
          </a:p>
        </p:txBody>
      </p:sp>
      <p:grpSp>
        <p:nvGrpSpPr>
          <p:cNvPr id="5" name="Group 4"/>
          <p:cNvGrpSpPr/>
          <p:nvPr/>
        </p:nvGrpSpPr>
        <p:grpSpPr>
          <a:xfrm>
            <a:off x="359792" y="1179848"/>
            <a:ext cx="1566000" cy="288602"/>
            <a:chOff x="362838" y="1223392"/>
            <a:chExt cx="1040954" cy="288602"/>
          </a:xfrm>
        </p:grpSpPr>
        <p:cxnSp>
          <p:nvCxnSpPr>
            <p:cNvPr id="6" name="Straight Connector 5"/>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Empresa</a:t>
              </a:r>
              <a:endParaRPr lang="pt-PT" sz="1400" dirty="0">
                <a:solidFill>
                  <a:srgbClr val="00425E"/>
                </a:solidFill>
              </a:endParaRPr>
            </a:p>
          </p:txBody>
        </p:sp>
      </p:grpSp>
      <p:grpSp>
        <p:nvGrpSpPr>
          <p:cNvPr id="27" name="Group 26"/>
          <p:cNvGrpSpPr/>
          <p:nvPr/>
        </p:nvGrpSpPr>
        <p:grpSpPr>
          <a:xfrm>
            <a:off x="1983000" y="1179848"/>
            <a:ext cx="3384000" cy="288602"/>
            <a:chOff x="2289100" y="1179848"/>
            <a:chExt cx="3384000" cy="288602"/>
          </a:xfrm>
        </p:grpSpPr>
        <p:cxnSp>
          <p:nvCxnSpPr>
            <p:cNvPr id="8" name="Straight Connector 7"/>
            <p:cNvCxnSpPr/>
            <p:nvPr/>
          </p:nvCxnSpPr>
          <p:spPr bwMode="auto">
            <a:xfrm>
              <a:off x="2289100" y="1468450"/>
              <a:ext cx="338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a:off x="2429004" y="1179848"/>
              <a:ext cx="2979261" cy="276999"/>
            </a:xfrm>
            <a:prstGeom prst="rect">
              <a:avLst/>
            </a:prstGeom>
            <a:noFill/>
          </p:spPr>
          <p:txBody>
            <a:bodyPr wrap="square" rtlCol="0">
              <a:spAutoFit/>
            </a:bodyPr>
            <a:lstStyle/>
            <a:p>
              <a:pPr algn="ctr"/>
              <a:r>
                <a:rPr lang="pt-PT" sz="1200" dirty="0">
                  <a:solidFill>
                    <a:srgbClr val="00425E"/>
                  </a:solidFill>
                </a:rPr>
                <a:t>Situação atual</a:t>
              </a:r>
              <a:endParaRPr lang="pt-PT" sz="1400" dirty="0">
                <a:solidFill>
                  <a:srgbClr val="00425E"/>
                </a:solidFill>
              </a:endParaRPr>
            </a:p>
          </p:txBody>
        </p:sp>
      </p:grpSp>
      <p:cxnSp>
        <p:nvCxnSpPr>
          <p:cNvPr id="40" name="Straight Connector 39">
            <a:extLst>
              <a:ext uri="{FF2B5EF4-FFF2-40B4-BE49-F238E27FC236}">
                <a16:creationId xmlns:a16="http://schemas.microsoft.com/office/drawing/2014/main" id="{4F08F8A5-47B0-4263-86D8-3DB2002D9396}"/>
              </a:ext>
            </a:extLst>
          </p:cNvPr>
          <p:cNvCxnSpPr/>
          <p:nvPr/>
        </p:nvCxnSpPr>
        <p:spPr bwMode="auto">
          <a:xfrm flipH="1">
            <a:off x="9993000" y="1618064"/>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83497889-EE6B-47D7-9420-E4611F1E614B}"/>
              </a:ext>
            </a:extLst>
          </p:cNvPr>
          <p:cNvCxnSpPr/>
          <p:nvPr/>
        </p:nvCxnSpPr>
        <p:spPr bwMode="auto">
          <a:xfrm flipH="1">
            <a:off x="9993000" y="3272523"/>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81B216D7-0374-4185-8927-7F1C498257CF}"/>
              </a:ext>
            </a:extLst>
          </p:cNvPr>
          <p:cNvCxnSpPr/>
          <p:nvPr/>
        </p:nvCxnSpPr>
        <p:spPr bwMode="auto">
          <a:xfrm flipH="1">
            <a:off x="9993000" y="4962982"/>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55F0ABC0-52D0-493B-8180-294DAE9F4A7B}"/>
              </a:ext>
            </a:extLst>
          </p:cNvPr>
          <p:cNvCxnSpPr>
            <a:cxnSpLocks/>
          </p:cNvCxnSpPr>
          <p:nvPr/>
        </p:nvCxnSpPr>
        <p:spPr bwMode="auto">
          <a:xfrm flipV="1">
            <a:off x="9657395" y="-242252"/>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118C01CF-B7F4-4962-8585-1481C2DF6BFA}"/>
              </a:ext>
            </a:extLst>
          </p:cNvPr>
          <p:cNvCxnSpPr>
            <a:cxnSpLocks/>
          </p:cNvCxnSpPr>
          <p:nvPr/>
        </p:nvCxnSpPr>
        <p:spPr bwMode="auto">
          <a:xfrm flipV="1">
            <a:off x="54417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9" name="Rectangle 38">
            <a:extLst>
              <a:ext uri="{FF2B5EF4-FFF2-40B4-BE49-F238E27FC236}">
                <a16:creationId xmlns:a16="http://schemas.microsoft.com/office/drawing/2014/main" id="{C9DACF82-F602-4AF0-A3D7-0939EF4DC9FC}"/>
              </a:ext>
            </a:extLst>
          </p:cNvPr>
          <p:cNvSpPr/>
          <p:nvPr/>
        </p:nvSpPr>
        <p:spPr bwMode="auto">
          <a:xfrm>
            <a:off x="359792" y="1618064"/>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22. TEXAMÉRICA</a:t>
            </a:r>
          </a:p>
        </p:txBody>
      </p:sp>
      <p:sp>
        <p:nvSpPr>
          <p:cNvPr id="46" name="TextBox 45">
            <a:extLst>
              <a:ext uri="{FF2B5EF4-FFF2-40B4-BE49-F238E27FC236}">
                <a16:creationId xmlns:a16="http://schemas.microsoft.com/office/drawing/2014/main" id="{2710AC21-BDF1-460E-9523-76E968130B27}"/>
              </a:ext>
            </a:extLst>
          </p:cNvPr>
          <p:cNvSpPr txBox="1"/>
          <p:nvPr/>
        </p:nvSpPr>
        <p:spPr>
          <a:xfrm>
            <a:off x="1938000" y="1618064"/>
            <a:ext cx="3456000"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Apesar de um inicio de ano promissor (no 1ºT as vendas eram superiores em 21% face ao período homólogo, a pandemia teve um elevado impacto, com o cancelamento / adiamento de várias encomendas</a:t>
            </a:r>
          </a:p>
          <a:p>
            <a:r>
              <a:rPr lang="pt-PT" dirty="0"/>
              <a:t>Apesar da existência de alguns sinais de retoma no final de junho, com a colocação de encomendas para julho e agosto de ~2M€ (valor, inclusive, ligeiramente superior ao período homólogo), com especial destaque para a </a:t>
            </a:r>
            <a:r>
              <a:rPr lang="pt-PT" dirty="0" err="1"/>
              <a:t>Massimo</a:t>
            </a:r>
            <a:r>
              <a:rPr lang="pt-PT" dirty="0"/>
              <a:t> Dutti, a imprevisibilidade é elevada tendo em linha de conta a incerteza do impacto da pandemia no retalho de moda até final do ano</a:t>
            </a:r>
          </a:p>
        </p:txBody>
      </p:sp>
      <p:sp>
        <p:nvSpPr>
          <p:cNvPr id="35" name="Rectangle 34">
            <a:extLst>
              <a:ext uri="{FF2B5EF4-FFF2-40B4-BE49-F238E27FC236}">
                <a16:creationId xmlns:a16="http://schemas.microsoft.com/office/drawing/2014/main" id="{26C68AA2-BA81-48AB-A151-CD1003E05B97}"/>
              </a:ext>
            </a:extLst>
          </p:cNvPr>
          <p:cNvSpPr/>
          <p:nvPr/>
        </p:nvSpPr>
        <p:spPr>
          <a:xfrm>
            <a:off x="5441795" y="2466082"/>
            <a:ext cx="4215600" cy="307777"/>
          </a:xfrm>
          <a:prstGeom prst="rect">
            <a:avLst/>
          </a:prstGeom>
        </p:spPr>
        <p:txBody>
          <a:bodyPr wrap="square">
            <a:spAutoFit/>
          </a:bodyPr>
          <a:lstStyle/>
          <a:p>
            <a:pPr algn="just">
              <a:spcAft>
                <a:spcPts val="300"/>
              </a:spcAft>
            </a:pPr>
            <a:r>
              <a:rPr lang="pt-PT" sz="700" b="0" baseline="30000" dirty="0"/>
              <a:t>1</a:t>
            </a:r>
            <a:r>
              <a:rPr lang="pt-PT" sz="700" b="0" dirty="0"/>
              <a:t> A </a:t>
            </a:r>
            <a:r>
              <a:rPr lang="pt-PT" sz="700" b="0" i="1" dirty="0"/>
              <a:t>net </a:t>
            </a:r>
            <a:r>
              <a:rPr lang="pt-PT" sz="700" b="0" i="1" dirty="0" err="1"/>
              <a:t>debt</a:t>
            </a:r>
            <a:r>
              <a:rPr lang="pt-PT" sz="700" b="0" i="1" dirty="0"/>
              <a:t> </a:t>
            </a:r>
            <a:r>
              <a:rPr lang="pt-PT" sz="700" b="0" dirty="0"/>
              <a:t>teve uma elevada redução em 2020 fruto de uma indemnização do Estado relativamente a um processo judicial com a AT, em  que foi dada razão à </a:t>
            </a:r>
            <a:r>
              <a:rPr lang="pt-PT" sz="700" b="0" dirty="0" err="1"/>
              <a:t>Texamérica</a:t>
            </a:r>
            <a:r>
              <a:rPr lang="pt-PT" sz="700" b="0" dirty="0"/>
              <a:t> tendo recebido ~750k€</a:t>
            </a:r>
          </a:p>
        </p:txBody>
      </p:sp>
      <p:sp>
        <p:nvSpPr>
          <p:cNvPr id="10" name="Rectangle 9">
            <a:extLst>
              <a:ext uri="{FF2B5EF4-FFF2-40B4-BE49-F238E27FC236}">
                <a16:creationId xmlns:a16="http://schemas.microsoft.com/office/drawing/2014/main" id="{30E8B3BE-AD9E-4530-8267-8103E8297F9C}"/>
              </a:ext>
            </a:extLst>
          </p:cNvPr>
          <p:cNvSpPr/>
          <p:nvPr/>
        </p:nvSpPr>
        <p:spPr bwMode="auto">
          <a:xfrm>
            <a:off x="6509127" y="2196588"/>
            <a:ext cx="675000" cy="44999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t-PT" sz="800" b="0" i="0" u="none" strike="noStrike" cap="none" normalizeH="0" baseline="30000" dirty="0">
                <a:ln>
                  <a:noFill/>
                </a:ln>
                <a:solidFill>
                  <a:schemeClr val="tx1"/>
                </a:solidFill>
                <a:effectLst/>
                <a:latin typeface="Arial" charset="0"/>
                <a:cs typeface="Arial" charset="0"/>
              </a:rPr>
              <a:t>1</a:t>
            </a:r>
          </a:p>
        </p:txBody>
      </p:sp>
      <p:grpSp>
        <p:nvGrpSpPr>
          <p:cNvPr id="26" name="Group 25">
            <a:extLst>
              <a:ext uri="{FF2B5EF4-FFF2-40B4-BE49-F238E27FC236}">
                <a16:creationId xmlns:a16="http://schemas.microsoft.com/office/drawing/2014/main" id="{AC5A3D7D-2438-404D-8417-C1061EF944FC}"/>
              </a:ext>
            </a:extLst>
          </p:cNvPr>
          <p:cNvGrpSpPr/>
          <p:nvPr/>
        </p:nvGrpSpPr>
        <p:grpSpPr>
          <a:xfrm>
            <a:off x="5419026" y="1179848"/>
            <a:ext cx="4213924" cy="288602"/>
            <a:chOff x="362838" y="1223392"/>
            <a:chExt cx="1040954" cy="288602"/>
          </a:xfrm>
        </p:grpSpPr>
        <p:cxnSp>
          <p:nvCxnSpPr>
            <p:cNvPr id="28" name="Straight Connector 27">
              <a:extLst>
                <a:ext uri="{FF2B5EF4-FFF2-40B4-BE49-F238E27FC236}">
                  <a16:creationId xmlns:a16="http://schemas.microsoft.com/office/drawing/2014/main" id="{B51B4A26-9962-42D1-9BF2-93F622C8CDCF}"/>
                </a:ext>
              </a:extLst>
            </p:cNvPr>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TextBox 28">
              <a:extLst>
                <a:ext uri="{FF2B5EF4-FFF2-40B4-BE49-F238E27FC236}">
                  <a16:creationId xmlns:a16="http://schemas.microsoft.com/office/drawing/2014/main" id="{3460FFCD-3A80-4568-B1BA-705921D7582B}"/>
                </a:ext>
              </a:extLst>
            </p:cNvPr>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Performance 1ºS 2020</a:t>
              </a:r>
              <a:endParaRPr lang="pt-PT" sz="1400" dirty="0">
                <a:solidFill>
                  <a:srgbClr val="00425E"/>
                </a:solidFill>
              </a:endParaRPr>
            </a:p>
          </p:txBody>
        </p:sp>
      </p:grpSp>
      <p:sp>
        <p:nvSpPr>
          <p:cNvPr id="23" name="Rectangle 22">
            <a:extLst>
              <a:ext uri="{FF2B5EF4-FFF2-40B4-BE49-F238E27FC236}">
                <a16:creationId xmlns:a16="http://schemas.microsoft.com/office/drawing/2014/main" id="{BF65F575-E401-46DF-A374-1266D0ED94D5}"/>
              </a:ext>
            </a:extLst>
          </p:cNvPr>
          <p:cNvSpPr/>
          <p:nvPr/>
        </p:nvSpPr>
        <p:spPr bwMode="auto">
          <a:xfrm>
            <a:off x="359792" y="3267396"/>
            <a:ext cx="1578208"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r>
              <a:rPr lang="pt-PT" sz="1200" dirty="0">
                <a:solidFill>
                  <a:srgbClr val="00425E"/>
                </a:solidFill>
              </a:rPr>
              <a:t>24. DOURO 41</a:t>
            </a:r>
          </a:p>
        </p:txBody>
      </p:sp>
      <p:sp>
        <p:nvSpPr>
          <p:cNvPr id="24" name="Rectangle 23">
            <a:extLst>
              <a:ext uri="{FF2B5EF4-FFF2-40B4-BE49-F238E27FC236}">
                <a16:creationId xmlns:a16="http://schemas.microsoft.com/office/drawing/2014/main" id="{FA3608C6-222F-4B4C-A0CF-8C6BC1DE9E65}"/>
              </a:ext>
            </a:extLst>
          </p:cNvPr>
          <p:cNvSpPr/>
          <p:nvPr/>
        </p:nvSpPr>
        <p:spPr bwMode="auto">
          <a:xfrm>
            <a:off x="359792" y="4960867"/>
            <a:ext cx="1578208"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r>
              <a:rPr lang="pt-PT" sz="1200" dirty="0">
                <a:solidFill>
                  <a:srgbClr val="00425E"/>
                </a:solidFill>
              </a:rPr>
              <a:t>25. BBG</a:t>
            </a:r>
          </a:p>
        </p:txBody>
      </p:sp>
      <p:sp>
        <p:nvSpPr>
          <p:cNvPr id="25" name="TextBox 24">
            <a:extLst>
              <a:ext uri="{FF2B5EF4-FFF2-40B4-BE49-F238E27FC236}">
                <a16:creationId xmlns:a16="http://schemas.microsoft.com/office/drawing/2014/main" id="{9414BD8E-360B-4E57-AD09-A0F64DCCDDD7}"/>
              </a:ext>
            </a:extLst>
          </p:cNvPr>
          <p:cNvSpPr txBox="1"/>
          <p:nvPr/>
        </p:nvSpPr>
        <p:spPr>
          <a:xfrm>
            <a:off x="1938000" y="4959000"/>
            <a:ext cx="3492000"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1ºS com quebra acentuada na atividade, fruto da suspensão de obras na Europa (atrasou a faturação da fase de montagem das obras) e ao adiamento no tempo de alguns projetos HYLINE</a:t>
            </a:r>
          </a:p>
          <a:p>
            <a:r>
              <a:rPr lang="pt-PT" dirty="0"/>
              <a:t>As expectativas para a segunda metade do ano são no entanto positivas, em grande parte devido à resiliência apresentada pela carteira de encomendas HYLINE cuja procura pelo segmento premium continua numa tendência crescente</a:t>
            </a:r>
          </a:p>
          <a:p>
            <a:r>
              <a:rPr lang="pt-PT" dirty="0"/>
              <a:t>Importa ainda destacar as melhorias sentidas ao nível da eficiência produtiva (colaboração com </a:t>
            </a:r>
            <a:r>
              <a:rPr lang="pt-PT" dirty="0" err="1"/>
              <a:t>Kaizen</a:t>
            </a:r>
            <a:r>
              <a:rPr lang="pt-PT" dirty="0"/>
              <a:t>), bem como a eventual entrada de um </a:t>
            </a:r>
            <a:r>
              <a:rPr lang="pt-PT" i="1" dirty="0" err="1"/>
              <a:t>player</a:t>
            </a:r>
            <a:r>
              <a:rPr lang="pt-PT" dirty="0"/>
              <a:t> estratégico no capital da empresa</a:t>
            </a:r>
          </a:p>
        </p:txBody>
      </p:sp>
      <p:sp>
        <p:nvSpPr>
          <p:cNvPr id="30" name="TextBox 29">
            <a:extLst>
              <a:ext uri="{FF2B5EF4-FFF2-40B4-BE49-F238E27FC236}">
                <a16:creationId xmlns:a16="http://schemas.microsoft.com/office/drawing/2014/main" id="{C7389D36-188D-4FA0-9E1C-A3AFD4B7C443}"/>
              </a:ext>
            </a:extLst>
          </p:cNvPr>
          <p:cNvSpPr txBox="1"/>
          <p:nvPr/>
        </p:nvSpPr>
        <p:spPr>
          <a:xfrm>
            <a:off x="1938000" y="3285454"/>
            <a:ext cx="3456000"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Depois de um começo de ano promissor (a fevereiro registava-se crescimento de 19% das vendas face ao período homólogo), o hotel foi obrigado a encerrar em março</a:t>
            </a:r>
          </a:p>
          <a:p>
            <a:r>
              <a:rPr lang="pt-PT" dirty="0"/>
              <a:t>Os primeiros tempos de retoma (reabertura a 5 de junho) demonstram um cenário satisfatório para a época em questão, tendo o hotel registado GOP positivo no primeiro mês</a:t>
            </a:r>
          </a:p>
          <a:p>
            <a:r>
              <a:rPr lang="pt-PT" dirty="0"/>
              <a:t>As perspetivas para os meses de julho e agosto são animadoras fruto do atual nível de </a:t>
            </a:r>
            <a:r>
              <a:rPr lang="pt-PT" i="1" dirty="0"/>
              <a:t>business </a:t>
            </a:r>
            <a:r>
              <a:rPr lang="pt-PT" i="1" dirty="0" err="1"/>
              <a:t>on</a:t>
            </a:r>
            <a:r>
              <a:rPr lang="pt-PT" i="1" dirty="0"/>
              <a:t> </a:t>
            </a:r>
            <a:r>
              <a:rPr lang="pt-PT" i="1" dirty="0" err="1"/>
              <a:t>the</a:t>
            </a:r>
            <a:r>
              <a:rPr lang="pt-PT" i="1" dirty="0"/>
              <a:t> </a:t>
            </a:r>
            <a:r>
              <a:rPr lang="pt-PT" i="1" dirty="0" err="1"/>
              <a:t>books</a:t>
            </a:r>
            <a:r>
              <a:rPr lang="pt-PT" i="1" dirty="0"/>
              <a:t>, </a:t>
            </a:r>
            <a:r>
              <a:rPr lang="pt-PT" dirty="0"/>
              <a:t>prevendo-se alguma recuperação, mas ainda com elevada incerteza quanto ao final do ano</a:t>
            </a:r>
          </a:p>
        </p:txBody>
      </p:sp>
      <p:pic>
        <p:nvPicPr>
          <p:cNvPr id="31" name="Picture 30">
            <a:extLst>
              <a:ext uri="{FF2B5EF4-FFF2-40B4-BE49-F238E27FC236}">
                <a16:creationId xmlns:a16="http://schemas.microsoft.com/office/drawing/2014/main" id="{D700D123-7031-4FA8-B9A9-A600F8445F9E}"/>
              </a:ext>
            </a:extLst>
          </p:cNvPr>
          <p:cNvPicPr>
            <a:picLocks noChangeAspect="1"/>
          </p:cNvPicPr>
          <p:nvPr/>
        </p:nvPicPr>
        <p:blipFill>
          <a:blip r:embed="rId2"/>
          <a:stretch>
            <a:fillRect/>
          </a:stretch>
        </p:blipFill>
        <p:spPr>
          <a:xfrm>
            <a:off x="5441795" y="3272523"/>
            <a:ext cx="4215601" cy="1127500"/>
          </a:xfrm>
          <a:prstGeom prst="rect">
            <a:avLst/>
          </a:prstGeom>
        </p:spPr>
      </p:pic>
      <p:sp>
        <p:nvSpPr>
          <p:cNvPr id="33" name="Rectangle 32">
            <a:extLst>
              <a:ext uri="{FF2B5EF4-FFF2-40B4-BE49-F238E27FC236}">
                <a16:creationId xmlns:a16="http://schemas.microsoft.com/office/drawing/2014/main" id="{7423AB1D-A611-4A95-919C-3AFA9C1A6904}"/>
              </a:ext>
            </a:extLst>
          </p:cNvPr>
          <p:cNvSpPr/>
          <p:nvPr/>
        </p:nvSpPr>
        <p:spPr>
          <a:xfrm>
            <a:off x="5441795" y="5802144"/>
            <a:ext cx="4215600" cy="307777"/>
          </a:xfrm>
          <a:prstGeom prst="rect">
            <a:avLst/>
          </a:prstGeom>
        </p:spPr>
        <p:txBody>
          <a:bodyPr wrap="square">
            <a:spAutoFit/>
          </a:bodyPr>
          <a:lstStyle/>
          <a:p>
            <a:pPr algn="just">
              <a:spcAft>
                <a:spcPts val="300"/>
              </a:spcAft>
            </a:pPr>
            <a:r>
              <a:rPr lang="pt-PT" sz="700" b="0" baseline="30000" dirty="0"/>
              <a:t>1</a:t>
            </a:r>
            <a:r>
              <a:rPr lang="pt-PT" sz="700" b="0" dirty="0"/>
              <a:t> Exclui parte do impacto negativo de projetos passados cujos custos só agora estão ao ser “reconhecidos”</a:t>
            </a:r>
          </a:p>
        </p:txBody>
      </p:sp>
      <p:sp>
        <p:nvSpPr>
          <p:cNvPr id="34" name="Rectangle 33">
            <a:extLst>
              <a:ext uri="{FF2B5EF4-FFF2-40B4-BE49-F238E27FC236}">
                <a16:creationId xmlns:a16="http://schemas.microsoft.com/office/drawing/2014/main" id="{8AE857AA-7CA2-46A6-A813-7530B82A97FA}"/>
              </a:ext>
            </a:extLst>
          </p:cNvPr>
          <p:cNvSpPr/>
          <p:nvPr/>
        </p:nvSpPr>
        <p:spPr bwMode="auto">
          <a:xfrm>
            <a:off x="6528000" y="5246418"/>
            <a:ext cx="165787" cy="13499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700" i="0" u="none" strike="noStrike" cap="none" normalizeH="0" baseline="30000" dirty="0">
                <a:ln>
                  <a:noFill/>
                </a:ln>
                <a:effectLst/>
                <a:latin typeface="Arial" charset="0"/>
                <a:cs typeface="Arial" charset="0"/>
              </a:rPr>
              <a:t>1 </a:t>
            </a:r>
            <a:endParaRPr kumimoji="0" lang="pt-PT" sz="700" i="0" u="none" strike="noStrike" cap="none" normalizeH="0" baseline="30000" dirty="0">
              <a:ln>
                <a:noFill/>
              </a:ln>
              <a:effectLst/>
              <a:latin typeface="Arial" charset="0"/>
              <a:cs typeface="Arial" charset="0"/>
            </a:endParaRPr>
          </a:p>
        </p:txBody>
      </p:sp>
      <p:pic>
        <p:nvPicPr>
          <p:cNvPr id="12" name="Picture 11">
            <a:extLst>
              <a:ext uri="{FF2B5EF4-FFF2-40B4-BE49-F238E27FC236}">
                <a16:creationId xmlns:a16="http://schemas.microsoft.com/office/drawing/2014/main" id="{8863CAFA-D921-4080-A255-C3DBDCAF5C2B}"/>
              </a:ext>
            </a:extLst>
          </p:cNvPr>
          <p:cNvPicPr>
            <a:picLocks/>
          </p:cNvPicPr>
          <p:nvPr/>
        </p:nvPicPr>
        <p:blipFill>
          <a:blip r:embed="rId3"/>
          <a:stretch>
            <a:fillRect/>
          </a:stretch>
        </p:blipFill>
        <p:spPr>
          <a:xfrm>
            <a:off x="5419026" y="1618064"/>
            <a:ext cx="4215600" cy="864000"/>
          </a:xfrm>
          <a:prstGeom prst="rect">
            <a:avLst/>
          </a:prstGeom>
        </p:spPr>
      </p:pic>
      <p:pic>
        <p:nvPicPr>
          <p:cNvPr id="13" name="Picture 12">
            <a:extLst>
              <a:ext uri="{FF2B5EF4-FFF2-40B4-BE49-F238E27FC236}">
                <a16:creationId xmlns:a16="http://schemas.microsoft.com/office/drawing/2014/main" id="{44104C21-5B8F-4851-8711-D6A50EBBF9E4}"/>
              </a:ext>
            </a:extLst>
          </p:cNvPr>
          <p:cNvPicPr>
            <a:picLocks noChangeAspect="1"/>
          </p:cNvPicPr>
          <p:nvPr/>
        </p:nvPicPr>
        <p:blipFill>
          <a:blip r:embed="rId4"/>
          <a:stretch>
            <a:fillRect/>
          </a:stretch>
        </p:blipFill>
        <p:spPr>
          <a:xfrm>
            <a:off x="5459856" y="4951274"/>
            <a:ext cx="4173094" cy="842235"/>
          </a:xfrm>
          <a:prstGeom prst="rect">
            <a:avLst/>
          </a:prstGeom>
        </p:spPr>
      </p:pic>
    </p:spTree>
    <p:extLst>
      <p:ext uri="{BB962C8B-B14F-4D97-AF65-F5344CB8AC3E}">
        <p14:creationId xmlns:p14="http://schemas.microsoft.com/office/powerpoint/2010/main" val="486873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
            <a:extLst>
              <a:ext uri="{FF2B5EF4-FFF2-40B4-BE49-F238E27FC236}">
                <a16:creationId xmlns:a16="http://schemas.microsoft.com/office/drawing/2014/main" id="{BAC307D6-C3EA-4EB1-933D-4404379C9A23}"/>
              </a:ext>
            </a:extLst>
          </p:cNvPr>
          <p:cNvPicPr>
            <a:picLocks noChangeAspect="1"/>
          </p:cNvPicPr>
          <p:nvPr/>
        </p:nvPicPr>
        <p:blipFill>
          <a:blip r:embed="rId2"/>
          <a:stretch>
            <a:fillRect/>
          </a:stretch>
        </p:blipFill>
        <p:spPr>
          <a:xfrm>
            <a:off x="5441796" y="3272523"/>
            <a:ext cx="4183988" cy="852500"/>
          </a:xfrm>
          <a:prstGeom prst="rect">
            <a:avLst/>
          </a:prstGeom>
        </p:spPr>
      </p:pic>
      <p:pic>
        <p:nvPicPr>
          <p:cNvPr id="3" name="Picture 2">
            <a:extLst>
              <a:ext uri="{FF2B5EF4-FFF2-40B4-BE49-F238E27FC236}">
                <a16:creationId xmlns:a16="http://schemas.microsoft.com/office/drawing/2014/main" id="{7B5B0196-5929-4FD4-9623-1EDE1D9CED86}"/>
              </a:ext>
            </a:extLst>
          </p:cNvPr>
          <p:cNvPicPr>
            <a:picLocks noChangeAspect="1"/>
          </p:cNvPicPr>
          <p:nvPr/>
        </p:nvPicPr>
        <p:blipFill>
          <a:blip r:embed="rId3"/>
          <a:stretch>
            <a:fillRect/>
          </a:stretch>
        </p:blipFill>
        <p:spPr>
          <a:xfrm>
            <a:off x="5441796" y="1621412"/>
            <a:ext cx="4183988" cy="852500"/>
          </a:xfrm>
          <a:prstGeom prst="rect">
            <a:avLst/>
          </a:prstGeom>
        </p:spPr>
      </p:pic>
      <p:sp>
        <p:nvSpPr>
          <p:cNvPr id="2" name="Title 1"/>
          <p:cNvSpPr>
            <a:spLocks noGrp="1"/>
          </p:cNvSpPr>
          <p:nvPr>
            <p:ph type="title"/>
          </p:nvPr>
        </p:nvSpPr>
        <p:spPr/>
        <p:txBody>
          <a:bodyPr/>
          <a:lstStyle/>
          <a:p>
            <a:r>
              <a:rPr lang="pt-PT" dirty="0"/>
              <a:t>Análise das participadas</a:t>
            </a:r>
          </a:p>
        </p:txBody>
      </p:sp>
      <p:sp>
        <p:nvSpPr>
          <p:cNvPr id="4" name="Slide Number Placeholder 3"/>
          <p:cNvSpPr>
            <a:spLocks noGrp="1"/>
          </p:cNvSpPr>
          <p:nvPr>
            <p:ph type="sldNum" sz="quarter" idx="10"/>
          </p:nvPr>
        </p:nvSpPr>
        <p:spPr/>
        <p:txBody>
          <a:bodyPr/>
          <a:lstStyle/>
          <a:p>
            <a:pPr>
              <a:defRPr/>
            </a:pPr>
            <a:fld id="{73F61C89-954A-49D4-9675-768F867822B4}" type="slidenum">
              <a:rPr lang="pt-PT" smtClean="0"/>
              <a:pPr>
                <a:defRPr/>
              </a:pPr>
              <a:t>15</a:t>
            </a:fld>
            <a:endParaRPr lang="pt-PT"/>
          </a:p>
        </p:txBody>
      </p:sp>
      <p:grpSp>
        <p:nvGrpSpPr>
          <p:cNvPr id="5" name="Group 4"/>
          <p:cNvGrpSpPr/>
          <p:nvPr/>
        </p:nvGrpSpPr>
        <p:grpSpPr>
          <a:xfrm>
            <a:off x="359792" y="1179848"/>
            <a:ext cx="1566000" cy="288602"/>
            <a:chOff x="362838" y="1223392"/>
            <a:chExt cx="1040954" cy="288602"/>
          </a:xfrm>
        </p:grpSpPr>
        <p:cxnSp>
          <p:nvCxnSpPr>
            <p:cNvPr id="6" name="Straight Connector 5"/>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Empresa</a:t>
              </a:r>
              <a:endParaRPr lang="pt-PT" sz="1400" dirty="0">
                <a:solidFill>
                  <a:srgbClr val="00425E"/>
                </a:solidFill>
              </a:endParaRPr>
            </a:p>
          </p:txBody>
        </p:sp>
      </p:grpSp>
      <p:grpSp>
        <p:nvGrpSpPr>
          <p:cNvPr id="27" name="Group 26"/>
          <p:cNvGrpSpPr/>
          <p:nvPr/>
        </p:nvGrpSpPr>
        <p:grpSpPr>
          <a:xfrm>
            <a:off x="1983000" y="1179848"/>
            <a:ext cx="3384000" cy="288602"/>
            <a:chOff x="2289100" y="1179848"/>
            <a:chExt cx="3384000" cy="288602"/>
          </a:xfrm>
        </p:grpSpPr>
        <p:cxnSp>
          <p:nvCxnSpPr>
            <p:cNvPr id="8" name="Straight Connector 7"/>
            <p:cNvCxnSpPr/>
            <p:nvPr/>
          </p:nvCxnSpPr>
          <p:spPr bwMode="auto">
            <a:xfrm>
              <a:off x="2289100" y="1468450"/>
              <a:ext cx="338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a:off x="2429004" y="1179848"/>
              <a:ext cx="2979261" cy="276999"/>
            </a:xfrm>
            <a:prstGeom prst="rect">
              <a:avLst/>
            </a:prstGeom>
            <a:noFill/>
          </p:spPr>
          <p:txBody>
            <a:bodyPr wrap="square" rtlCol="0">
              <a:spAutoFit/>
            </a:bodyPr>
            <a:lstStyle/>
            <a:p>
              <a:pPr algn="ctr"/>
              <a:r>
                <a:rPr lang="pt-PT" sz="1200" dirty="0">
                  <a:solidFill>
                    <a:srgbClr val="00425E"/>
                  </a:solidFill>
                </a:rPr>
                <a:t>Situação atual</a:t>
              </a:r>
              <a:endParaRPr lang="pt-PT" sz="1400" dirty="0">
                <a:solidFill>
                  <a:srgbClr val="00425E"/>
                </a:solidFill>
              </a:endParaRPr>
            </a:p>
          </p:txBody>
        </p:sp>
      </p:grpSp>
      <p:cxnSp>
        <p:nvCxnSpPr>
          <p:cNvPr id="36" name="Straight Connector 35">
            <a:extLst>
              <a:ext uri="{FF2B5EF4-FFF2-40B4-BE49-F238E27FC236}">
                <a16:creationId xmlns:a16="http://schemas.microsoft.com/office/drawing/2014/main" id="{5DB5A098-BEEA-406B-9711-D685DC1AEB19}"/>
              </a:ext>
            </a:extLst>
          </p:cNvPr>
          <p:cNvCxnSpPr/>
          <p:nvPr/>
        </p:nvCxnSpPr>
        <p:spPr bwMode="auto">
          <a:xfrm flipH="1">
            <a:off x="9993000" y="1618064"/>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E2533CB9-D2DD-49CC-9568-5BCEE4B4F93A}"/>
              </a:ext>
            </a:extLst>
          </p:cNvPr>
          <p:cNvCxnSpPr/>
          <p:nvPr/>
        </p:nvCxnSpPr>
        <p:spPr bwMode="auto">
          <a:xfrm flipH="1">
            <a:off x="9993000" y="3272523"/>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EE596C6-3353-4313-9BD0-497237396B05}"/>
              </a:ext>
            </a:extLst>
          </p:cNvPr>
          <p:cNvCxnSpPr/>
          <p:nvPr/>
        </p:nvCxnSpPr>
        <p:spPr bwMode="auto">
          <a:xfrm flipH="1">
            <a:off x="9993000" y="4962982"/>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F020D685-3B29-4C73-AA08-8A372BBB5EED}"/>
              </a:ext>
            </a:extLst>
          </p:cNvPr>
          <p:cNvCxnSpPr>
            <a:cxnSpLocks/>
          </p:cNvCxnSpPr>
          <p:nvPr/>
        </p:nvCxnSpPr>
        <p:spPr bwMode="auto">
          <a:xfrm flipV="1">
            <a:off x="96573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8" name="Group 27">
            <a:extLst>
              <a:ext uri="{FF2B5EF4-FFF2-40B4-BE49-F238E27FC236}">
                <a16:creationId xmlns:a16="http://schemas.microsoft.com/office/drawing/2014/main" id="{4EFE17F8-949F-4443-8642-473ACD0CED35}"/>
              </a:ext>
            </a:extLst>
          </p:cNvPr>
          <p:cNvGrpSpPr/>
          <p:nvPr/>
        </p:nvGrpSpPr>
        <p:grpSpPr>
          <a:xfrm>
            <a:off x="5419026" y="1179848"/>
            <a:ext cx="4213924" cy="288602"/>
            <a:chOff x="362838" y="1223392"/>
            <a:chExt cx="1040954" cy="288602"/>
          </a:xfrm>
        </p:grpSpPr>
        <p:cxnSp>
          <p:nvCxnSpPr>
            <p:cNvPr id="29" name="Straight Connector 28">
              <a:extLst>
                <a:ext uri="{FF2B5EF4-FFF2-40B4-BE49-F238E27FC236}">
                  <a16:creationId xmlns:a16="http://schemas.microsoft.com/office/drawing/2014/main" id="{7A8C8C47-3989-4845-BB9A-3A954DD6529A}"/>
                </a:ext>
              </a:extLst>
            </p:cNvPr>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0" name="TextBox 29">
              <a:extLst>
                <a:ext uri="{FF2B5EF4-FFF2-40B4-BE49-F238E27FC236}">
                  <a16:creationId xmlns:a16="http://schemas.microsoft.com/office/drawing/2014/main" id="{ADE22087-4E94-4DAE-8988-F4EDCA8FC51D}"/>
                </a:ext>
              </a:extLst>
            </p:cNvPr>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Performance 1ºS 2019</a:t>
              </a:r>
              <a:endParaRPr lang="pt-PT" sz="1400" dirty="0">
                <a:solidFill>
                  <a:srgbClr val="00425E"/>
                </a:solidFill>
              </a:endParaRPr>
            </a:p>
          </p:txBody>
        </p:sp>
      </p:grpSp>
      <p:sp>
        <p:nvSpPr>
          <p:cNvPr id="38" name="Rectangle 37">
            <a:extLst>
              <a:ext uri="{FF2B5EF4-FFF2-40B4-BE49-F238E27FC236}">
                <a16:creationId xmlns:a16="http://schemas.microsoft.com/office/drawing/2014/main" id="{E02690AF-A765-4761-8BD2-7619DEED81C8}"/>
              </a:ext>
            </a:extLst>
          </p:cNvPr>
          <p:cNvSpPr/>
          <p:nvPr/>
        </p:nvSpPr>
        <p:spPr bwMode="auto">
          <a:xfrm>
            <a:off x="353104" y="1618064"/>
            <a:ext cx="1568788"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26. IMPACTING</a:t>
            </a:r>
          </a:p>
        </p:txBody>
      </p:sp>
      <p:sp>
        <p:nvSpPr>
          <p:cNvPr id="42" name="Rectangle 41">
            <a:extLst>
              <a:ext uri="{FF2B5EF4-FFF2-40B4-BE49-F238E27FC236}">
                <a16:creationId xmlns:a16="http://schemas.microsoft.com/office/drawing/2014/main" id="{8C7B568D-06AA-4919-A9DC-CAFE421A7121}"/>
              </a:ext>
            </a:extLst>
          </p:cNvPr>
          <p:cNvSpPr/>
          <p:nvPr/>
        </p:nvSpPr>
        <p:spPr bwMode="auto">
          <a:xfrm>
            <a:off x="359792" y="3272523"/>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27. GOODLIFE</a:t>
            </a:r>
          </a:p>
        </p:txBody>
      </p:sp>
      <p:sp>
        <p:nvSpPr>
          <p:cNvPr id="43" name="TextBox 42">
            <a:extLst>
              <a:ext uri="{FF2B5EF4-FFF2-40B4-BE49-F238E27FC236}">
                <a16:creationId xmlns:a16="http://schemas.microsoft.com/office/drawing/2014/main" id="{66718DD3-8D5A-4816-9EA5-655B3C8382E2}"/>
              </a:ext>
            </a:extLst>
          </p:cNvPr>
          <p:cNvSpPr txBox="1"/>
          <p:nvPr/>
        </p:nvSpPr>
        <p:spPr>
          <a:xfrm>
            <a:off x="1938000" y="3294000"/>
            <a:ext cx="3456000" cy="1440001"/>
          </a:xfrm>
          <a:prstGeom prst="rect">
            <a:avLst/>
          </a:prstGeom>
          <a:noFill/>
        </p:spPr>
        <p:txBody>
          <a:bodyPr wrap="square" lIns="36000" tIns="36000" rIns="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No 1ºS do ano verificou-se uma performance extremamente positiva, com o orçamento a ser largamente superado, e com o registo do melhor EBITDA da sua história, resultado das medidas estratégicas adotadas no último semestre de 2019 e do impacto positivo que a pandemia teve no mercado de e-commerce. </a:t>
            </a:r>
          </a:p>
          <a:p>
            <a:r>
              <a:rPr lang="pt-PT" dirty="0"/>
              <a:t>As perspetivas para o segundo semestre são animadoras, visto que este é tradicionalmente o período mais forte da empresa (inclui </a:t>
            </a:r>
            <a:r>
              <a:rPr lang="pt-PT" dirty="0" err="1"/>
              <a:t>Black</a:t>
            </a:r>
            <a:r>
              <a:rPr lang="pt-PT" dirty="0"/>
              <a:t> </a:t>
            </a:r>
            <a:r>
              <a:rPr lang="pt-PT" dirty="0" err="1"/>
              <a:t>Friday</a:t>
            </a:r>
            <a:r>
              <a:rPr lang="pt-PT" dirty="0"/>
              <a:t> e Natal). Adicionalmente, espera-se que, fruto da pandemia, a transição nos hábitos de consumo para as compras online seja ainda mais acelerada. </a:t>
            </a:r>
          </a:p>
        </p:txBody>
      </p:sp>
      <p:sp>
        <p:nvSpPr>
          <p:cNvPr id="44" name="TextBox 43">
            <a:extLst>
              <a:ext uri="{FF2B5EF4-FFF2-40B4-BE49-F238E27FC236}">
                <a16:creationId xmlns:a16="http://schemas.microsoft.com/office/drawing/2014/main" id="{F52D852E-2900-4340-B599-44A106739CAE}"/>
              </a:ext>
            </a:extLst>
          </p:cNvPr>
          <p:cNvSpPr txBox="1"/>
          <p:nvPr/>
        </p:nvSpPr>
        <p:spPr>
          <a:xfrm>
            <a:off x="1938000" y="1618064"/>
            <a:ext cx="3492000" cy="1440000"/>
          </a:xfrm>
          <a:prstGeom prst="rect">
            <a:avLst/>
          </a:prstGeom>
          <a:noFill/>
        </p:spPr>
        <p:txBody>
          <a:bodyPr wrap="square" lIns="36000" tIns="36000" rIns="36000" rtlCol="0" anchor="ctr">
            <a:noAutofit/>
          </a:bodyPr>
          <a:lstStyle/>
          <a:p>
            <a:pPr marL="87313" lvl="1" indent="-87313">
              <a:spcBef>
                <a:spcPts val="300"/>
              </a:spcBef>
              <a:spcAft>
                <a:spcPts val="300"/>
              </a:spcAft>
              <a:buClrTx/>
              <a:buSzPct val="100000"/>
              <a:buFont typeface="Arial" panose="020B0604020202020204" pitchFamily="34" charset="0"/>
              <a:buChar char="•"/>
              <a:defRPr/>
            </a:pPr>
            <a:r>
              <a:rPr lang="pt-PT" sz="900" b="0" dirty="0">
                <a:solidFill>
                  <a:srgbClr val="00425E"/>
                </a:solidFill>
              </a:rPr>
              <a:t>O 1ºS do ano fica marcado por uma excelente performance operacional suportada por um crescimento acentuado do negócio no Brasil (que não sofreu até ao momento qualquer impacto da pandemia). Em Portugal verificou-se um abrandamento inicial devido à pandemia (sobretudo na </a:t>
            </a:r>
            <a:r>
              <a:rPr lang="pt-PT" sz="900" b="0" dirty="0" err="1">
                <a:solidFill>
                  <a:srgbClr val="00425E"/>
                </a:solidFill>
              </a:rPr>
              <a:t>Adclick</a:t>
            </a:r>
            <a:r>
              <a:rPr lang="pt-PT" sz="900" b="0" dirty="0">
                <a:solidFill>
                  <a:srgbClr val="00425E"/>
                </a:solidFill>
              </a:rPr>
              <a:t> dada a exposição aos </a:t>
            </a:r>
            <a:r>
              <a:rPr lang="pt-PT" sz="900" b="0" dirty="0" err="1">
                <a:solidFill>
                  <a:srgbClr val="00425E"/>
                </a:solidFill>
              </a:rPr>
              <a:t>call</a:t>
            </a:r>
            <a:r>
              <a:rPr lang="pt-PT" sz="900" b="0" dirty="0">
                <a:solidFill>
                  <a:srgbClr val="00425E"/>
                </a:solidFill>
              </a:rPr>
              <a:t> </a:t>
            </a:r>
            <a:r>
              <a:rPr lang="pt-PT" sz="900" b="0" dirty="0" err="1">
                <a:solidFill>
                  <a:srgbClr val="00425E"/>
                </a:solidFill>
              </a:rPr>
              <a:t>centers</a:t>
            </a:r>
            <a:r>
              <a:rPr lang="pt-PT" sz="900" b="0" dirty="0">
                <a:solidFill>
                  <a:srgbClr val="00425E"/>
                </a:solidFill>
              </a:rPr>
              <a:t>), contudo o negócio já retomou à normalidade.</a:t>
            </a:r>
          </a:p>
          <a:p>
            <a:pPr marL="87313" lvl="1" indent="-87313">
              <a:spcBef>
                <a:spcPts val="300"/>
              </a:spcBef>
              <a:spcAft>
                <a:spcPts val="300"/>
              </a:spcAft>
              <a:buClrTx/>
              <a:buSzPct val="100000"/>
              <a:buFont typeface="Arial" panose="020B0604020202020204" pitchFamily="34" charset="0"/>
              <a:buChar char="•"/>
              <a:defRPr/>
            </a:pPr>
            <a:r>
              <a:rPr lang="pt-PT" sz="900" b="0" dirty="0">
                <a:solidFill>
                  <a:srgbClr val="00425E"/>
                </a:solidFill>
              </a:rPr>
              <a:t>Para o segundo semestre de 2020 prevê-se a continuação do crescimento acentuado do negócio no Brasil e uma performance em linha com o orçamento a nível nacional. </a:t>
            </a:r>
          </a:p>
        </p:txBody>
      </p:sp>
      <p:cxnSp>
        <p:nvCxnSpPr>
          <p:cNvPr id="51" name="Straight Connector 50">
            <a:extLst>
              <a:ext uri="{FF2B5EF4-FFF2-40B4-BE49-F238E27FC236}">
                <a16:creationId xmlns:a16="http://schemas.microsoft.com/office/drawing/2014/main" id="{8665E49F-F99C-4B1C-9C07-AE39FA46DA66}"/>
              </a:ext>
            </a:extLst>
          </p:cNvPr>
          <p:cNvCxnSpPr>
            <a:cxnSpLocks/>
          </p:cNvCxnSpPr>
          <p:nvPr/>
        </p:nvCxnSpPr>
        <p:spPr bwMode="auto">
          <a:xfrm flipV="1">
            <a:off x="54417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28247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Análise das participadas</a:t>
            </a:r>
          </a:p>
        </p:txBody>
      </p:sp>
      <p:sp>
        <p:nvSpPr>
          <p:cNvPr id="4" name="Slide Number Placeholder 3"/>
          <p:cNvSpPr>
            <a:spLocks noGrp="1"/>
          </p:cNvSpPr>
          <p:nvPr>
            <p:ph type="sldNum" sz="quarter" idx="10"/>
          </p:nvPr>
        </p:nvSpPr>
        <p:spPr/>
        <p:txBody>
          <a:bodyPr/>
          <a:lstStyle/>
          <a:p>
            <a:pPr>
              <a:defRPr/>
            </a:pPr>
            <a:fld id="{73F61C89-954A-49D4-9675-768F867822B4}" type="slidenum">
              <a:rPr lang="pt-PT" smtClean="0"/>
              <a:pPr>
                <a:defRPr/>
              </a:pPr>
              <a:t>16</a:t>
            </a:fld>
            <a:endParaRPr lang="pt-PT"/>
          </a:p>
        </p:txBody>
      </p:sp>
      <p:grpSp>
        <p:nvGrpSpPr>
          <p:cNvPr id="5" name="Group 4"/>
          <p:cNvGrpSpPr/>
          <p:nvPr/>
        </p:nvGrpSpPr>
        <p:grpSpPr>
          <a:xfrm>
            <a:off x="362838" y="1179848"/>
            <a:ext cx="1565742" cy="288602"/>
            <a:chOff x="362838" y="1223392"/>
            <a:chExt cx="1040954" cy="288602"/>
          </a:xfrm>
        </p:grpSpPr>
        <p:cxnSp>
          <p:nvCxnSpPr>
            <p:cNvPr id="6" name="Straight Connector 5"/>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Empresa</a:t>
              </a:r>
              <a:endParaRPr lang="pt-PT" sz="1400" dirty="0">
                <a:solidFill>
                  <a:srgbClr val="00425E"/>
                </a:solidFill>
              </a:endParaRPr>
            </a:p>
          </p:txBody>
        </p:sp>
      </p:grpSp>
      <p:grpSp>
        <p:nvGrpSpPr>
          <p:cNvPr id="27" name="Group 26"/>
          <p:cNvGrpSpPr/>
          <p:nvPr/>
        </p:nvGrpSpPr>
        <p:grpSpPr>
          <a:xfrm>
            <a:off x="1983000" y="1179848"/>
            <a:ext cx="3384000" cy="288602"/>
            <a:chOff x="2289100" y="1179848"/>
            <a:chExt cx="3384000" cy="288602"/>
          </a:xfrm>
        </p:grpSpPr>
        <p:cxnSp>
          <p:nvCxnSpPr>
            <p:cNvPr id="8" name="Straight Connector 7"/>
            <p:cNvCxnSpPr/>
            <p:nvPr/>
          </p:nvCxnSpPr>
          <p:spPr bwMode="auto">
            <a:xfrm>
              <a:off x="2289100" y="1468450"/>
              <a:ext cx="338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a:off x="2429004" y="1179848"/>
              <a:ext cx="2979261" cy="276999"/>
            </a:xfrm>
            <a:prstGeom prst="rect">
              <a:avLst/>
            </a:prstGeom>
            <a:noFill/>
          </p:spPr>
          <p:txBody>
            <a:bodyPr wrap="square" rtlCol="0">
              <a:spAutoFit/>
            </a:bodyPr>
            <a:lstStyle/>
            <a:p>
              <a:pPr algn="ctr"/>
              <a:r>
                <a:rPr lang="pt-PT" sz="1200" dirty="0">
                  <a:solidFill>
                    <a:srgbClr val="00425E"/>
                  </a:solidFill>
                </a:rPr>
                <a:t>Situação atual</a:t>
              </a:r>
              <a:endParaRPr lang="pt-PT" sz="1400" dirty="0">
                <a:solidFill>
                  <a:srgbClr val="00425E"/>
                </a:solidFill>
              </a:endParaRPr>
            </a:p>
          </p:txBody>
        </p:sp>
      </p:grpSp>
      <p:cxnSp>
        <p:nvCxnSpPr>
          <p:cNvPr id="11" name="Straight Connector 10"/>
          <p:cNvCxnSpPr/>
          <p:nvPr/>
        </p:nvCxnSpPr>
        <p:spPr bwMode="auto">
          <a:xfrm>
            <a:off x="5419026" y="1468450"/>
            <a:ext cx="421392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85E98D9B-6213-4939-A2BB-753C6A0C7FFF}"/>
              </a:ext>
            </a:extLst>
          </p:cNvPr>
          <p:cNvCxnSpPr/>
          <p:nvPr/>
        </p:nvCxnSpPr>
        <p:spPr bwMode="auto">
          <a:xfrm flipH="1">
            <a:off x="9993000" y="1618064"/>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71EDE883-C631-4706-88A2-35CA32785D30}"/>
              </a:ext>
            </a:extLst>
          </p:cNvPr>
          <p:cNvCxnSpPr/>
          <p:nvPr/>
        </p:nvCxnSpPr>
        <p:spPr bwMode="auto">
          <a:xfrm flipH="1">
            <a:off x="9993000" y="3272523"/>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5209E37D-F225-4F47-BCB3-23C1AD902DBE}"/>
              </a:ext>
            </a:extLst>
          </p:cNvPr>
          <p:cNvCxnSpPr/>
          <p:nvPr/>
        </p:nvCxnSpPr>
        <p:spPr bwMode="auto">
          <a:xfrm flipH="1">
            <a:off x="9993000" y="4962982"/>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37F6EDB4-D377-4B71-AF93-A33BE51EC0D3}"/>
              </a:ext>
            </a:extLst>
          </p:cNvPr>
          <p:cNvCxnSpPr>
            <a:cxnSpLocks/>
          </p:cNvCxnSpPr>
          <p:nvPr/>
        </p:nvCxnSpPr>
        <p:spPr bwMode="auto">
          <a:xfrm flipV="1">
            <a:off x="96573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25C1650A-2C38-4245-A5DC-1497108D01AB}"/>
              </a:ext>
            </a:extLst>
          </p:cNvPr>
          <p:cNvCxnSpPr>
            <a:cxnSpLocks/>
          </p:cNvCxnSpPr>
          <p:nvPr/>
        </p:nvCxnSpPr>
        <p:spPr bwMode="auto">
          <a:xfrm flipV="1">
            <a:off x="54417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6" name="Group 25">
            <a:extLst>
              <a:ext uri="{FF2B5EF4-FFF2-40B4-BE49-F238E27FC236}">
                <a16:creationId xmlns:a16="http://schemas.microsoft.com/office/drawing/2014/main" id="{907CCA77-7DBA-4832-8D95-30AA85158C6F}"/>
              </a:ext>
            </a:extLst>
          </p:cNvPr>
          <p:cNvGrpSpPr/>
          <p:nvPr/>
        </p:nvGrpSpPr>
        <p:grpSpPr>
          <a:xfrm>
            <a:off x="5419026" y="1179848"/>
            <a:ext cx="4213924" cy="288602"/>
            <a:chOff x="362838" y="1223392"/>
            <a:chExt cx="1040954" cy="288602"/>
          </a:xfrm>
        </p:grpSpPr>
        <p:cxnSp>
          <p:nvCxnSpPr>
            <p:cNvPr id="28" name="Straight Connector 27">
              <a:extLst>
                <a:ext uri="{FF2B5EF4-FFF2-40B4-BE49-F238E27FC236}">
                  <a16:creationId xmlns:a16="http://schemas.microsoft.com/office/drawing/2014/main" id="{F61BF19D-773B-48F3-95BB-E45D0702722F}"/>
                </a:ext>
              </a:extLst>
            </p:cNvPr>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4" name="TextBox 33">
              <a:extLst>
                <a:ext uri="{FF2B5EF4-FFF2-40B4-BE49-F238E27FC236}">
                  <a16:creationId xmlns:a16="http://schemas.microsoft.com/office/drawing/2014/main" id="{FA47D52B-93B5-49DF-840B-C553629515D6}"/>
                </a:ext>
              </a:extLst>
            </p:cNvPr>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Performance 1ºS 2020</a:t>
              </a:r>
              <a:endParaRPr lang="pt-PT" sz="1400" dirty="0">
                <a:solidFill>
                  <a:srgbClr val="00425E"/>
                </a:solidFill>
              </a:endParaRPr>
            </a:p>
          </p:txBody>
        </p:sp>
      </p:grpSp>
      <p:sp>
        <p:nvSpPr>
          <p:cNvPr id="35" name="Rectangle 34">
            <a:extLst>
              <a:ext uri="{FF2B5EF4-FFF2-40B4-BE49-F238E27FC236}">
                <a16:creationId xmlns:a16="http://schemas.microsoft.com/office/drawing/2014/main" id="{6082EEA1-14D3-41CC-90E2-9F1E990E3C5F}"/>
              </a:ext>
            </a:extLst>
          </p:cNvPr>
          <p:cNvSpPr/>
          <p:nvPr/>
        </p:nvSpPr>
        <p:spPr bwMode="auto">
          <a:xfrm>
            <a:off x="359792" y="4960867"/>
            <a:ext cx="1578208"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r>
              <a:rPr lang="pt-PT" sz="1200" dirty="0">
                <a:solidFill>
                  <a:srgbClr val="00425E"/>
                </a:solidFill>
              </a:rPr>
              <a:t>31. NOGUEIRA FERNANDES</a:t>
            </a:r>
          </a:p>
        </p:txBody>
      </p:sp>
      <p:sp>
        <p:nvSpPr>
          <p:cNvPr id="36" name="TextBox 35">
            <a:extLst>
              <a:ext uri="{FF2B5EF4-FFF2-40B4-BE49-F238E27FC236}">
                <a16:creationId xmlns:a16="http://schemas.microsoft.com/office/drawing/2014/main" id="{185539FF-675D-4191-8669-E21026A67DB7}"/>
              </a:ext>
            </a:extLst>
          </p:cNvPr>
          <p:cNvSpPr txBox="1"/>
          <p:nvPr/>
        </p:nvSpPr>
        <p:spPr>
          <a:xfrm>
            <a:off x="1938000" y="4959000"/>
            <a:ext cx="3495600"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Após um arranque morno da produção (devido à demora no processo de mudança para as novas instalações), registou-se um aumento substancial da atividade no 2ºT - VN +65% </a:t>
            </a:r>
            <a:r>
              <a:rPr lang="pt-PT" dirty="0" err="1"/>
              <a:t>vs</a:t>
            </a:r>
            <a:r>
              <a:rPr lang="pt-PT" dirty="0"/>
              <a:t> PH</a:t>
            </a:r>
          </a:p>
          <a:p>
            <a:r>
              <a:rPr lang="pt-PT" dirty="0"/>
              <a:t>O pipeline em crescendo deixa boas perspetivas para se atingir pela primeira vez o marco de 2M€ de VN, sendo crucial iniciar em maior escala a divulgação da produção de CLT no final do ano </a:t>
            </a:r>
          </a:p>
          <a:p>
            <a:r>
              <a:rPr lang="pt-PT" dirty="0"/>
              <a:t>Contudo é ainda necessário concluir o financiamento da parcela final do projeto de investimento, estando em curso negociações junto da banca e IAPMEI (subsídios a receber)</a:t>
            </a:r>
          </a:p>
        </p:txBody>
      </p:sp>
      <p:pic>
        <p:nvPicPr>
          <p:cNvPr id="12" name="Picture 11">
            <a:extLst>
              <a:ext uri="{FF2B5EF4-FFF2-40B4-BE49-F238E27FC236}">
                <a16:creationId xmlns:a16="http://schemas.microsoft.com/office/drawing/2014/main" id="{7D482E73-3B46-40BD-8FA7-2F6089C5E1C2}"/>
              </a:ext>
            </a:extLst>
          </p:cNvPr>
          <p:cNvPicPr>
            <a:picLocks noChangeAspect="1"/>
          </p:cNvPicPr>
          <p:nvPr/>
        </p:nvPicPr>
        <p:blipFill>
          <a:blip r:embed="rId2"/>
          <a:stretch>
            <a:fillRect/>
          </a:stretch>
        </p:blipFill>
        <p:spPr>
          <a:xfrm>
            <a:off x="5441795" y="4962982"/>
            <a:ext cx="4215600" cy="864000"/>
          </a:xfrm>
          <a:prstGeom prst="rect">
            <a:avLst/>
          </a:prstGeom>
        </p:spPr>
      </p:pic>
      <p:sp>
        <p:nvSpPr>
          <p:cNvPr id="22" name="Rectangle 21">
            <a:extLst>
              <a:ext uri="{FF2B5EF4-FFF2-40B4-BE49-F238E27FC236}">
                <a16:creationId xmlns:a16="http://schemas.microsoft.com/office/drawing/2014/main" id="{0B182C60-AE11-4E04-A6B0-DC7AB3152956}"/>
              </a:ext>
            </a:extLst>
          </p:cNvPr>
          <p:cNvSpPr/>
          <p:nvPr/>
        </p:nvSpPr>
        <p:spPr bwMode="auto">
          <a:xfrm>
            <a:off x="359792" y="1618063"/>
            <a:ext cx="1568788"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r>
              <a:rPr lang="pt-PT" sz="1200" dirty="0">
                <a:solidFill>
                  <a:srgbClr val="00425E"/>
                </a:solidFill>
              </a:rPr>
              <a:t>29. 4 TEAMS</a:t>
            </a:r>
          </a:p>
        </p:txBody>
      </p:sp>
      <p:sp>
        <p:nvSpPr>
          <p:cNvPr id="23" name="TextBox 22">
            <a:extLst>
              <a:ext uri="{FF2B5EF4-FFF2-40B4-BE49-F238E27FC236}">
                <a16:creationId xmlns:a16="http://schemas.microsoft.com/office/drawing/2014/main" id="{D0DB266F-3CCD-4D61-AD51-8C3ABD157E17}"/>
              </a:ext>
            </a:extLst>
          </p:cNvPr>
          <p:cNvSpPr txBox="1"/>
          <p:nvPr/>
        </p:nvSpPr>
        <p:spPr>
          <a:xfrm>
            <a:off x="1937999" y="1618064"/>
            <a:ext cx="3510301"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vl2pPr marL="87313" lvl="1" indent="-87313">
              <a:spcBef>
                <a:spcPts val="300"/>
              </a:spcBef>
              <a:spcAft>
                <a:spcPts val="300"/>
              </a:spcAft>
              <a:buClrTx/>
              <a:buSzPct val="100000"/>
              <a:buFont typeface="Arial" panose="020B0604020202020204" pitchFamily="34" charset="0"/>
              <a:buChar char="•"/>
              <a:defRPr sz="900" b="0">
                <a:solidFill>
                  <a:srgbClr val="00425E"/>
                </a:solidFill>
              </a:defRPr>
            </a:lvl2pPr>
          </a:lstStyle>
          <a:p>
            <a:r>
              <a:rPr lang="pt-PT" dirty="0"/>
              <a:t>A pandemia teve um impacto muito significativo no negócio core, considerando o cancelamento dos eventos desportivos numa 1ª fase e a inexistência de publico numa 2ª fase. A empresa, no entanto, reagiu de imediato, iniciando desde logo a produção de máscaras que permitiu um elevado volume de vendas entre maio e julho (~3,6M€) e superar o </a:t>
            </a:r>
            <a:r>
              <a:rPr lang="pt-PT" dirty="0" err="1"/>
              <a:t>Ebitda</a:t>
            </a:r>
            <a:r>
              <a:rPr lang="pt-PT" dirty="0"/>
              <a:t> esperado em orçamento</a:t>
            </a:r>
          </a:p>
          <a:p>
            <a:r>
              <a:rPr lang="pt-PT" dirty="0"/>
              <a:t>As expetativas para o 2ºS são conservadoras, considerando que se espera uma queda na procura de máscaras pela maior concorrência e que a retoma dos eventos desportivos ao nível da presença de público deverá ocorrer de forma faseada e lenta </a:t>
            </a:r>
          </a:p>
        </p:txBody>
      </p:sp>
      <p:sp>
        <p:nvSpPr>
          <p:cNvPr id="24" name="Rectangle 23">
            <a:extLst>
              <a:ext uri="{FF2B5EF4-FFF2-40B4-BE49-F238E27FC236}">
                <a16:creationId xmlns:a16="http://schemas.microsoft.com/office/drawing/2014/main" id="{646FDD20-88A3-4B34-9379-1A2920913BEF}"/>
              </a:ext>
            </a:extLst>
          </p:cNvPr>
          <p:cNvSpPr/>
          <p:nvPr/>
        </p:nvSpPr>
        <p:spPr bwMode="auto">
          <a:xfrm>
            <a:off x="359792" y="3272523"/>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30. GUARNIÇÂO</a:t>
            </a:r>
          </a:p>
        </p:txBody>
      </p:sp>
      <p:sp>
        <p:nvSpPr>
          <p:cNvPr id="25" name="TextBox 24">
            <a:extLst>
              <a:ext uri="{FF2B5EF4-FFF2-40B4-BE49-F238E27FC236}">
                <a16:creationId xmlns:a16="http://schemas.microsoft.com/office/drawing/2014/main" id="{CAA8A403-C958-4B99-BE86-1C656A81E0A0}"/>
              </a:ext>
            </a:extLst>
          </p:cNvPr>
          <p:cNvSpPr txBox="1"/>
          <p:nvPr/>
        </p:nvSpPr>
        <p:spPr>
          <a:xfrm>
            <a:off x="1938000" y="3294000"/>
            <a:ext cx="3456000"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A Guarnição sentiu um forte impacto da pandemia, sendo que as vendas entre março e maio não ultrapassaram os 30k€/mês, sobretudo devido à impossibilidade de deslocação internacional (nomeadamente França) para montagens</a:t>
            </a:r>
          </a:p>
          <a:p>
            <a:r>
              <a:rPr lang="pt-PT" dirty="0"/>
              <a:t>Após o fim do confinamento obrigatório a empresa tem vindo a sentir alguma retoma, sendo que no decorrer do mês de junho foram já realizadas algumas deslocações para finalizar projetos e angariar novos. De acordo com os contactos comerciais realizados as expetativas são positivas, sendo que o objetivo passa por atingir uma performance em linha com 2019 </a:t>
            </a:r>
          </a:p>
        </p:txBody>
      </p:sp>
      <p:pic>
        <p:nvPicPr>
          <p:cNvPr id="37" name="Picture 36">
            <a:extLst>
              <a:ext uri="{FF2B5EF4-FFF2-40B4-BE49-F238E27FC236}">
                <a16:creationId xmlns:a16="http://schemas.microsoft.com/office/drawing/2014/main" id="{95210F45-939B-407B-AAE2-87380FF0B907}"/>
              </a:ext>
            </a:extLst>
          </p:cNvPr>
          <p:cNvPicPr>
            <a:picLocks/>
          </p:cNvPicPr>
          <p:nvPr/>
        </p:nvPicPr>
        <p:blipFill>
          <a:blip r:embed="rId3"/>
          <a:stretch>
            <a:fillRect/>
          </a:stretch>
        </p:blipFill>
        <p:spPr>
          <a:xfrm>
            <a:off x="5417350" y="1618064"/>
            <a:ext cx="4215600" cy="864000"/>
          </a:xfrm>
          <a:prstGeom prst="rect">
            <a:avLst/>
          </a:prstGeom>
        </p:spPr>
      </p:pic>
      <p:pic>
        <p:nvPicPr>
          <p:cNvPr id="38" name="Picture 37">
            <a:extLst>
              <a:ext uri="{FF2B5EF4-FFF2-40B4-BE49-F238E27FC236}">
                <a16:creationId xmlns:a16="http://schemas.microsoft.com/office/drawing/2014/main" id="{4E3E0301-6FBD-408B-AB21-B4E61F966C50}"/>
              </a:ext>
            </a:extLst>
          </p:cNvPr>
          <p:cNvPicPr>
            <a:picLocks/>
          </p:cNvPicPr>
          <p:nvPr/>
        </p:nvPicPr>
        <p:blipFill>
          <a:blip r:embed="rId4"/>
          <a:stretch>
            <a:fillRect/>
          </a:stretch>
        </p:blipFill>
        <p:spPr>
          <a:xfrm>
            <a:off x="5417350" y="3294000"/>
            <a:ext cx="4215600" cy="864000"/>
          </a:xfrm>
          <a:prstGeom prst="rect">
            <a:avLst/>
          </a:prstGeom>
        </p:spPr>
      </p:pic>
      <p:sp>
        <p:nvSpPr>
          <p:cNvPr id="39" name="Rectangle 38">
            <a:extLst>
              <a:ext uri="{FF2B5EF4-FFF2-40B4-BE49-F238E27FC236}">
                <a16:creationId xmlns:a16="http://schemas.microsoft.com/office/drawing/2014/main" id="{7CB4F76A-9EEA-4220-A18C-CE13EFC6F252}"/>
              </a:ext>
            </a:extLst>
          </p:cNvPr>
          <p:cNvSpPr/>
          <p:nvPr/>
        </p:nvSpPr>
        <p:spPr>
          <a:xfrm>
            <a:off x="5441795" y="5820806"/>
            <a:ext cx="4215600" cy="200055"/>
          </a:xfrm>
          <a:prstGeom prst="rect">
            <a:avLst/>
          </a:prstGeom>
        </p:spPr>
        <p:txBody>
          <a:bodyPr wrap="square">
            <a:spAutoFit/>
          </a:bodyPr>
          <a:lstStyle/>
          <a:p>
            <a:pPr algn="just">
              <a:spcAft>
                <a:spcPts val="300"/>
              </a:spcAft>
            </a:pPr>
            <a:r>
              <a:rPr lang="pt-PT" sz="700" b="0" baseline="30000" dirty="0"/>
              <a:t>1</a:t>
            </a:r>
            <a:r>
              <a:rPr lang="pt-PT" sz="700" b="0" dirty="0"/>
              <a:t> Derrapagem do projeto de investimento que não tinha sido refletido no budget</a:t>
            </a:r>
          </a:p>
        </p:txBody>
      </p:sp>
      <p:sp>
        <p:nvSpPr>
          <p:cNvPr id="40" name="Rectangle 39">
            <a:extLst>
              <a:ext uri="{FF2B5EF4-FFF2-40B4-BE49-F238E27FC236}">
                <a16:creationId xmlns:a16="http://schemas.microsoft.com/office/drawing/2014/main" id="{E41A32F2-0B74-462E-BAC4-CC899E9C1448}"/>
              </a:ext>
            </a:extLst>
          </p:cNvPr>
          <p:cNvSpPr/>
          <p:nvPr/>
        </p:nvSpPr>
        <p:spPr bwMode="auto">
          <a:xfrm>
            <a:off x="9566615" y="5522562"/>
            <a:ext cx="165787" cy="13499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700" i="0" u="none" strike="noStrike" cap="none" normalizeH="0" baseline="30000" dirty="0">
                <a:ln>
                  <a:noFill/>
                </a:ln>
                <a:effectLst/>
                <a:latin typeface="Arial" charset="0"/>
                <a:cs typeface="Arial" charset="0"/>
              </a:rPr>
              <a:t>1 </a:t>
            </a:r>
            <a:endParaRPr kumimoji="0" lang="pt-PT" sz="700" i="0" u="none" strike="noStrike" cap="none" normalizeH="0" baseline="30000" dirty="0">
              <a:ln>
                <a:noFill/>
              </a:ln>
              <a:effectLst/>
              <a:latin typeface="Arial" charset="0"/>
              <a:cs typeface="Arial" charset="0"/>
            </a:endParaRPr>
          </a:p>
        </p:txBody>
      </p:sp>
    </p:spTree>
    <p:extLst>
      <p:ext uri="{BB962C8B-B14F-4D97-AF65-F5344CB8AC3E}">
        <p14:creationId xmlns:p14="http://schemas.microsoft.com/office/powerpoint/2010/main" val="311838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Análise das participadas</a:t>
            </a:r>
          </a:p>
        </p:txBody>
      </p:sp>
      <p:sp>
        <p:nvSpPr>
          <p:cNvPr id="4" name="Slide Number Placeholder 3"/>
          <p:cNvSpPr>
            <a:spLocks noGrp="1"/>
          </p:cNvSpPr>
          <p:nvPr>
            <p:ph type="sldNum" sz="quarter" idx="10"/>
          </p:nvPr>
        </p:nvSpPr>
        <p:spPr/>
        <p:txBody>
          <a:bodyPr/>
          <a:lstStyle/>
          <a:p>
            <a:pPr>
              <a:defRPr/>
            </a:pPr>
            <a:fld id="{73F61C89-954A-49D4-9675-768F867822B4}" type="slidenum">
              <a:rPr lang="pt-PT" smtClean="0"/>
              <a:pPr>
                <a:defRPr/>
              </a:pPr>
              <a:t>17</a:t>
            </a:fld>
            <a:endParaRPr lang="pt-PT" dirty="0"/>
          </a:p>
        </p:txBody>
      </p:sp>
      <p:grpSp>
        <p:nvGrpSpPr>
          <p:cNvPr id="5" name="Group 4"/>
          <p:cNvGrpSpPr/>
          <p:nvPr/>
        </p:nvGrpSpPr>
        <p:grpSpPr>
          <a:xfrm>
            <a:off x="362838" y="1179848"/>
            <a:ext cx="1565742" cy="288602"/>
            <a:chOff x="362838" y="1223392"/>
            <a:chExt cx="1040954" cy="288602"/>
          </a:xfrm>
        </p:grpSpPr>
        <p:cxnSp>
          <p:nvCxnSpPr>
            <p:cNvPr id="6" name="Straight Connector 5"/>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Empresa</a:t>
              </a:r>
              <a:endParaRPr lang="pt-PT" sz="1400" dirty="0">
                <a:solidFill>
                  <a:srgbClr val="00425E"/>
                </a:solidFill>
              </a:endParaRPr>
            </a:p>
          </p:txBody>
        </p:sp>
      </p:grpSp>
      <p:grpSp>
        <p:nvGrpSpPr>
          <p:cNvPr id="27" name="Group 26"/>
          <p:cNvGrpSpPr/>
          <p:nvPr/>
        </p:nvGrpSpPr>
        <p:grpSpPr>
          <a:xfrm>
            <a:off x="1983000" y="1179848"/>
            <a:ext cx="3384000" cy="288602"/>
            <a:chOff x="2289100" y="1179848"/>
            <a:chExt cx="3384000" cy="288602"/>
          </a:xfrm>
        </p:grpSpPr>
        <p:cxnSp>
          <p:nvCxnSpPr>
            <p:cNvPr id="8" name="Straight Connector 7"/>
            <p:cNvCxnSpPr/>
            <p:nvPr/>
          </p:nvCxnSpPr>
          <p:spPr bwMode="auto">
            <a:xfrm>
              <a:off x="2289100" y="1468450"/>
              <a:ext cx="338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a:off x="2429004" y="1179848"/>
              <a:ext cx="2979261" cy="276999"/>
            </a:xfrm>
            <a:prstGeom prst="rect">
              <a:avLst/>
            </a:prstGeom>
            <a:noFill/>
          </p:spPr>
          <p:txBody>
            <a:bodyPr wrap="square" rtlCol="0">
              <a:spAutoFit/>
            </a:bodyPr>
            <a:lstStyle/>
            <a:p>
              <a:pPr algn="ctr"/>
              <a:r>
                <a:rPr lang="pt-PT" sz="1200" dirty="0">
                  <a:solidFill>
                    <a:srgbClr val="00425E"/>
                  </a:solidFill>
                </a:rPr>
                <a:t>Situação atual</a:t>
              </a:r>
              <a:endParaRPr lang="pt-PT" sz="1400" dirty="0">
                <a:solidFill>
                  <a:srgbClr val="00425E"/>
                </a:solidFill>
              </a:endParaRPr>
            </a:p>
          </p:txBody>
        </p:sp>
      </p:grpSp>
      <p:grpSp>
        <p:nvGrpSpPr>
          <p:cNvPr id="10" name="Group 9"/>
          <p:cNvGrpSpPr/>
          <p:nvPr/>
        </p:nvGrpSpPr>
        <p:grpSpPr>
          <a:xfrm>
            <a:off x="5419026" y="1179848"/>
            <a:ext cx="4213924" cy="288602"/>
            <a:chOff x="362838" y="1223392"/>
            <a:chExt cx="1040954" cy="288602"/>
          </a:xfrm>
        </p:grpSpPr>
        <p:cxnSp>
          <p:nvCxnSpPr>
            <p:cNvPr id="11" name="Straight Connector 10"/>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TextBox 11"/>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Performance 1ºS 2020</a:t>
              </a:r>
              <a:endParaRPr lang="pt-PT" sz="1400" dirty="0">
                <a:solidFill>
                  <a:srgbClr val="00425E"/>
                </a:solidFill>
              </a:endParaRPr>
            </a:p>
          </p:txBody>
        </p:sp>
      </p:grpSp>
      <p:sp>
        <p:nvSpPr>
          <p:cNvPr id="28" name="Rectangle 27">
            <a:extLst>
              <a:ext uri="{FF2B5EF4-FFF2-40B4-BE49-F238E27FC236}">
                <a16:creationId xmlns:a16="http://schemas.microsoft.com/office/drawing/2014/main" id="{93C998F1-44BF-4F37-942E-321BA1CA0550}"/>
              </a:ext>
            </a:extLst>
          </p:cNvPr>
          <p:cNvSpPr/>
          <p:nvPr/>
        </p:nvSpPr>
        <p:spPr bwMode="auto">
          <a:xfrm>
            <a:off x="359792" y="3272523"/>
            <a:ext cx="1568788"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r>
              <a:rPr lang="pt-PT" sz="1200" dirty="0">
                <a:solidFill>
                  <a:srgbClr val="00425E"/>
                </a:solidFill>
              </a:rPr>
              <a:t>33. ASBW</a:t>
            </a:r>
          </a:p>
        </p:txBody>
      </p:sp>
      <p:cxnSp>
        <p:nvCxnSpPr>
          <p:cNvPr id="51" name="Straight Connector 50">
            <a:extLst>
              <a:ext uri="{FF2B5EF4-FFF2-40B4-BE49-F238E27FC236}">
                <a16:creationId xmlns:a16="http://schemas.microsoft.com/office/drawing/2014/main" id="{1AB99F29-05FD-4B9D-914C-771A34F83026}"/>
              </a:ext>
            </a:extLst>
          </p:cNvPr>
          <p:cNvCxnSpPr/>
          <p:nvPr/>
        </p:nvCxnSpPr>
        <p:spPr bwMode="auto">
          <a:xfrm flipH="1">
            <a:off x="9993000" y="1618064"/>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7AD5A22A-4B2A-419A-BADF-72441A9EA1BE}"/>
              </a:ext>
            </a:extLst>
          </p:cNvPr>
          <p:cNvCxnSpPr>
            <a:cxnSpLocks/>
          </p:cNvCxnSpPr>
          <p:nvPr/>
        </p:nvCxnSpPr>
        <p:spPr bwMode="auto">
          <a:xfrm flipH="1">
            <a:off x="9993000" y="3272523"/>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33FA7CAD-1509-43B9-84BB-A43B5C28CAC8}"/>
              </a:ext>
            </a:extLst>
          </p:cNvPr>
          <p:cNvCxnSpPr/>
          <p:nvPr/>
        </p:nvCxnSpPr>
        <p:spPr bwMode="auto">
          <a:xfrm flipH="1">
            <a:off x="9993000" y="4962982"/>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D3409F86-C0FD-42DF-80C4-B7A7223F7771}"/>
              </a:ext>
            </a:extLst>
          </p:cNvPr>
          <p:cNvCxnSpPr>
            <a:cxnSpLocks/>
          </p:cNvCxnSpPr>
          <p:nvPr/>
        </p:nvCxnSpPr>
        <p:spPr bwMode="auto">
          <a:xfrm flipV="1">
            <a:off x="96573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4825C897-9181-4D41-847E-69FCBF470A5F}"/>
              </a:ext>
            </a:extLst>
          </p:cNvPr>
          <p:cNvCxnSpPr>
            <a:cxnSpLocks/>
          </p:cNvCxnSpPr>
          <p:nvPr/>
        </p:nvCxnSpPr>
        <p:spPr bwMode="auto">
          <a:xfrm flipV="1">
            <a:off x="54417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1" name="TextBox 30">
            <a:extLst>
              <a:ext uri="{FF2B5EF4-FFF2-40B4-BE49-F238E27FC236}">
                <a16:creationId xmlns:a16="http://schemas.microsoft.com/office/drawing/2014/main" id="{264462F6-7AB0-470D-B1E0-13F14B1ABCBD}"/>
              </a:ext>
            </a:extLst>
          </p:cNvPr>
          <p:cNvSpPr txBox="1"/>
          <p:nvPr/>
        </p:nvSpPr>
        <p:spPr>
          <a:xfrm>
            <a:off x="1938000" y="3272523"/>
            <a:ext cx="3463200"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O 1ºS reflete um incremento significativo da performance face a 2019 (apesar da redução generalizada do preço dos metais nos mercados mundiais), sendo que a maior flexibilidade operacional e financeira da ASBW (face à concorrência) permitiu fidelizar novos clientes e solidificar a posição em mercados europeus durante a pandemia</a:t>
            </a:r>
          </a:p>
          <a:p>
            <a:r>
              <a:rPr lang="pt-PT" dirty="0"/>
              <a:t>Verifica-se uma grande incerteza quanto ao impacto da crise no setor, existindo ainda uma preocupação assente na perda de competitividade no panorama europeu devido à redução de plafonds e política de garantias de estado nos seguros de crédito</a:t>
            </a:r>
          </a:p>
        </p:txBody>
      </p:sp>
      <p:sp>
        <p:nvSpPr>
          <p:cNvPr id="25" name="Rectangle 24">
            <a:extLst>
              <a:ext uri="{FF2B5EF4-FFF2-40B4-BE49-F238E27FC236}">
                <a16:creationId xmlns:a16="http://schemas.microsoft.com/office/drawing/2014/main" id="{9CDA9B36-20B5-4F59-9D72-418D0BBC2BCC}"/>
              </a:ext>
            </a:extLst>
          </p:cNvPr>
          <p:cNvSpPr/>
          <p:nvPr/>
        </p:nvSpPr>
        <p:spPr bwMode="auto">
          <a:xfrm>
            <a:off x="359792" y="4960867"/>
            <a:ext cx="1578208"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r>
              <a:rPr lang="pt-PT" sz="1200" dirty="0">
                <a:solidFill>
                  <a:srgbClr val="00425E"/>
                </a:solidFill>
              </a:rPr>
              <a:t>34. CELESTE</a:t>
            </a:r>
          </a:p>
        </p:txBody>
      </p:sp>
      <p:sp>
        <p:nvSpPr>
          <p:cNvPr id="29" name="TextBox 28">
            <a:extLst>
              <a:ext uri="{FF2B5EF4-FFF2-40B4-BE49-F238E27FC236}">
                <a16:creationId xmlns:a16="http://schemas.microsoft.com/office/drawing/2014/main" id="{05BE4E27-7751-4105-B9E8-150A5AD48F44}"/>
              </a:ext>
            </a:extLst>
          </p:cNvPr>
          <p:cNvSpPr txBox="1"/>
          <p:nvPr/>
        </p:nvSpPr>
        <p:spPr>
          <a:xfrm>
            <a:off x="1938000" y="4959000"/>
            <a:ext cx="3492000"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A pandemia impactou de forma acentuada a atividade da empresa, tanto ao nível do retalho (encerramento de várias lojas) como da indústria (menor fluxo de pessoas em supermercados) </a:t>
            </a:r>
          </a:p>
          <a:p>
            <a:r>
              <a:rPr lang="pt-PT" dirty="0"/>
              <a:t>Após a reabertura, a quebra ao nível das lojas mantém-se (50% </a:t>
            </a:r>
            <a:r>
              <a:rPr lang="pt-PT" dirty="0" err="1"/>
              <a:t>vs</a:t>
            </a:r>
            <a:r>
              <a:rPr lang="pt-PT" dirty="0"/>
              <a:t> PH), enquanto que o segmento da indústria aparenta demonstrar uma recuperação parcial da atividade no final do semestre (vendas apenas 5% inferiores face a junho de 2019)</a:t>
            </a:r>
          </a:p>
          <a:p>
            <a:r>
              <a:rPr lang="pt-PT" dirty="0"/>
              <a:t>Está em curso um plano de adequação das unidades de negócio e estrutura de custos á nova realidade, sendo crucial acelerar a remodelação das fábricas para garantir maior eficiência produtiva</a:t>
            </a:r>
          </a:p>
        </p:txBody>
      </p:sp>
      <p:pic>
        <p:nvPicPr>
          <p:cNvPr id="15" name="Picture 14">
            <a:extLst>
              <a:ext uri="{FF2B5EF4-FFF2-40B4-BE49-F238E27FC236}">
                <a16:creationId xmlns:a16="http://schemas.microsoft.com/office/drawing/2014/main" id="{4C083853-F30A-4049-8B23-56891881AF47}"/>
              </a:ext>
            </a:extLst>
          </p:cNvPr>
          <p:cNvPicPr>
            <a:picLocks/>
          </p:cNvPicPr>
          <p:nvPr/>
        </p:nvPicPr>
        <p:blipFill>
          <a:blip r:embed="rId2"/>
          <a:stretch>
            <a:fillRect/>
          </a:stretch>
        </p:blipFill>
        <p:spPr>
          <a:xfrm>
            <a:off x="5441796" y="3272523"/>
            <a:ext cx="4215600" cy="864000"/>
          </a:xfrm>
          <a:prstGeom prst="rect">
            <a:avLst/>
          </a:prstGeom>
        </p:spPr>
      </p:pic>
      <p:sp>
        <p:nvSpPr>
          <p:cNvPr id="26" name="Rectangle 25">
            <a:extLst>
              <a:ext uri="{FF2B5EF4-FFF2-40B4-BE49-F238E27FC236}">
                <a16:creationId xmlns:a16="http://schemas.microsoft.com/office/drawing/2014/main" id="{775DD5E2-0C93-43E9-A04B-B29B2BBB732C}"/>
              </a:ext>
            </a:extLst>
          </p:cNvPr>
          <p:cNvSpPr/>
          <p:nvPr/>
        </p:nvSpPr>
        <p:spPr>
          <a:xfrm>
            <a:off x="5441795" y="5805579"/>
            <a:ext cx="4191155" cy="415498"/>
          </a:xfrm>
          <a:prstGeom prst="rect">
            <a:avLst/>
          </a:prstGeom>
        </p:spPr>
        <p:txBody>
          <a:bodyPr wrap="square">
            <a:spAutoFit/>
          </a:bodyPr>
          <a:lstStyle/>
          <a:p>
            <a:pPr>
              <a:spcAft>
                <a:spcPts val="0"/>
              </a:spcAft>
            </a:pPr>
            <a:r>
              <a:rPr lang="pt-PT" sz="700" b="0" dirty="0"/>
              <a:t>Nota: A margem bruta semestral encontra-se ainda em confirmação devido a facto do software informático estar ainda fase de implementação, tendo se assumido acima a margem verificada no exercício homólogo</a:t>
            </a:r>
          </a:p>
        </p:txBody>
      </p:sp>
      <p:pic>
        <p:nvPicPr>
          <p:cNvPr id="3" name="Picture 2">
            <a:extLst>
              <a:ext uri="{FF2B5EF4-FFF2-40B4-BE49-F238E27FC236}">
                <a16:creationId xmlns:a16="http://schemas.microsoft.com/office/drawing/2014/main" id="{C94BB2C3-9546-4869-96F8-4F5F7F614AC7}"/>
              </a:ext>
            </a:extLst>
          </p:cNvPr>
          <p:cNvPicPr>
            <a:picLocks noChangeAspect="1"/>
          </p:cNvPicPr>
          <p:nvPr/>
        </p:nvPicPr>
        <p:blipFill>
          <a:blip r:embed="rId3"/>
          <a:stretch>
            <a:fillRect/>
          </a:stretch>
        </p:blipFill>
        <p:spPr>
          <a:xfrm>
            <a:off x="5441796" y="4962982"/>
            <a:ext cx="4213924" cy="852500"/>
          </a:xfrm>
          <a:prstGeom prst="rect">
            <a:avLst/>
          </a:prstGeom>
        </p:spPr>
      </p:pic>
      <p:sp>
        <p:nvSpPr>
          <p:cNvPr id="30" name="Rectangle 29">
            <a:extLst>
              <a:ext uri="{FF2B5EF4-FFF2-40B4-BE49-F238E27FC236}">
                <a16:creationId xmlns:a16="http://schemas.microsoft.com/office/drawing/2014/main" id="{6B962025-742B-4A43-9518-C2712AF16CE3}"/>
              </a:ext>
            </a:extLst>
          </p:cNvPr>
          <p:cNvSpPr/>
          <p:nvPr/>
        </p:nvSpPr>
        <p:spPr bwMode="auto">
          <a:xfrm>
            <a:off x="359792" y="1618063"/>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32. UNDANDY</a:t>
            </a:r>
          </a:p>
        </p:txBody>
      </p:sp>
      <p:sp>
        <p:nvSpPr>
          <p:cNvPr id="32" name="TextBox 31">
            <a:extLst>
              <a:ext uri="{FF2B5EF4-FFF2-40B4-BE49-F238E27FC236}">
                <a16:creationId xmlns:a16="http://schemas.microsoft.com/office/drawing/2014/main" id="{E5F52AC7-F4BD-4AA9-A306-FCE6A30E50E5}"/>
              </a:ext>
            </a:extLst>
          </p:cNvPr>
          <p:cNvSpPr txBox="1"/>
          <p:nvPr/>
        </p:nvSpPr>
        <p:spPr>
          <a:xfrm>
            <a:off x="1938000" y="1625718"/>
            <a:ext cx="3456000" cy="1432345"/>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O primeiro semestre fica marcado pelo forte impacto da pandemia no negócio e sobretudo na ronda de investimento que se encontrava em curso e que foi colocada em </a:t>
            </a:r>
            <a:r>
              <a:rPr lang="pt-PT" i="1" dirty="0"/>
              <a:t>stand </a:t>
            </a:r>
            <a:r>
              <a:rPr lang="pt-PT" i="1" dirty="0" err="1"/>
              <a:t>by</a:t>
            </a:r>
            <a:r>
              <a:rPr lang="pt-PT" dirty="0"/>
              <a:t>, colocando a empresa numa situação de tesouraria muito deficitária (considero o modelo de negócio típico de </a:t>
            </a:r>
            <a:r>
              <a:rPr lang="pt-PT" i="1" dirty="0" err="1"/>
              <a:t>start</a:t>
            </a:r>
            <a:r>
              <a:rPr lang="pt-PT" i="1" dirty="0"/>
              <a:t> </a:t>
            </a:r>
            <a:r>
              <a:rPr lang="pt-PT" i="1" dirty="0" err="1"/>
              <a:t>up</a:t>
            </a:r>
            <a:r>
              <a:rPr lang="pt-PT" dirty="0"/>
              <a:t>, assente num elevado </a:t>
            </a:r>
            <a:r>
              <a:rPr lang="pt-PT" i="1" dirty="0"/>
              <a:t>cash </a:t>
            </a:r>
            <a:r>
              <a:rPr lang="pt-PT" i="1" dirty="0" err="1"/>
              <a:t>burn</a:t>
            </a:r>
            <a:r>
              <a:rPr lang="pt-PT" dirty="0"/>
              <a:t>)</a:t>
            </a:r>
          </a:p>
          <a:p>
            <a:r>
              <a:rPr lang="pt-PT" dirty="0"/>
              <a:t>Atualmente, o objetivo passa pela implementação de um Plano Especial de Revitalização (PER) que permita adequar o serviço de dívida da empresa  ao cash-flow gerado, e uma posterior alteração do modelo de negócio, mais assente em rentabilidade</a:t>
            </a:r>
          </a:p>
        </p:txBody>
      </p:sp>
      <p:cxnSp>
        <p:nvCxnSpPr>
          <p:cNvPr id="33" name="Straight Connector 32">
            <a:extLst>
              <a:ext uri="{FF2B5EF4-FFF2-40B4-BE49-F238E27FC236}">
                <a16:creationId xmlns:a16="http://schemas.microsoft.com/office/drawing/2014/main" id="{B4FB89F5-7653-40A2-9AE1-72DC85EC17F3}"/>
              </a:ext>
            </a:extLst>
          </p:cNvPr>
          <p:cNvCxnSpPr/>
          <p:nvPr/>
        </p:nvCxnSpPr>
        <p:spPr bwMode="auto">
          <a:xfrm>
            <a:off x="5419026" y="1468450"/>
            <a:ext cx="421392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AE9080A4-1AB3-4305-A5C9-5BC6F5488960}"/>
              </a:ext>
            </a:extLst>
          </p:cNvPr>
          <p:cNvSpPr/>
          <p:nvPr/>
        </p:nvSpPr>
        <p:spPr>
          <a:xfrm>
            <a:off x="5358001" y="2611307"/>
            <a:ext cx="4215600" cy="307777"/>
          </a:xfrm>
          <a:prstGeom prst="rect">
            <a:avLst/>
          </a:prstGeom>
        </p:spPr>
        <p:txBody>
          <a:bodyPr wrap="square">
            <a:spAutoFit/>
          </a:bodyPr>
          <a:lstStyle/>
          <a:p>
            <a:pPr algn="just"/>
            <a:r>
              <a:rPr lang="pt-PT" sz="700" b="0" baseline="30000" dirty="0"/>
              <a:t>2</a:t>
            </a:r>
            <a:r>
              <a:rPr lang="pt-PT" sz="700" b="0" dirty="0"/>
              <a:t> EBITDA muito abaixo do orçamento uma vez que, pelo desalinhamento acionista e saída do acionista maioritário, a empresa não manteve as suas operações ao nível pretendido</a:t>
            </a:r>
          </a:p>
        </p:txBody>
      </p:sp>
      <p:sp>
        <p:nvSpPr>
          <p:cNvPr id="35" name="Rectangle 34">
            <a:extLst>
              <a:ext uri="{FF2B5EF4-FFF2-40B4-BE49-F238E27FC236}">
                <a16:creationId xmlns:a16="http://schemas.microsoft.com/office/drawing/2014/main" id="{1148F131-6BDB-493A-B62C-CFB87CCFEBC6}"/>
              </a:ext>
            </a:extLst>
          </p:cNvPr>
          <p:cNvSpPr/>
          <p:nvPr/>
        </p:nvSpPr>
        <p:spPr bwMode="auto">
          <a:xfrm>
            <a:off x="6526545" y="1898515"/>
            <a:ext cx="225000" cy="2055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700" baseline="30000" dirty="0">
                <a:latin typeface="Arial" charset="0"/>
                <a:cs typeface="Arial" charset="0"/>
              </a:rPr>
              <a:t>2</a:t>
            </a:r>
            <a:endParaRPr kumimoji="0" lang="pt-PT" sz="700" i="0" u="none" strike="noStrike" cap="none" normalizeH="0" baseline="30000" dirty="0">
              <a:ln>
                <a:noFill/>
              </a:ln>
              <a:solidFill>
                <a:schemeClr val="tx1"/>
              </a:solidFill>
              <a:effectLst/>
              <a:latin typeface="Arial" charset="0"/>
              <a:cs typeface="Arial" charset="0"/>
            </a:endParaRPr>
          </a:p>
        </p:txBody>
      </p:sp>
      <p:sp>
        <p:nvSpPr>
          <p:cNvPr id="36" name="Rectangle 35">
            <a:extLst>
              <a:ext uri="{FF2B5EF4-FFF2-40B4-BE49-F238E27FC236}">
                <a16:creationId xmlns:a16="http://schemas.microsoft.com/office/drawing/2014/main" id="{E38E40D3-9F4A-461E-8616-1C390E9C5E96}"/>
              </a:ext>
            </a:extLst>
          </p:cNvPr>
          <p:cNvSpPr/>
          <p:nvPr/>
        </p:nvSpPr>
        <p:spPr>
          <a:xfrm>
            <a:off x="5358000" y="2482063"/>
            <a:ext cx="4263391" cy="200055"/>
          </a:xfrm>
          <a:prstGeom prst="rect">
            <a:avLst/>
          </a:prstGeom>
        </p:spPr>
        <p:txBody>
          <a:bodyPr wrap="square">
            <a:spAutoFit/>
          </a:bodyPr>
          <a:lstStyle/>
          <a:p>
            <a:pPr algn="just"/>
            <a:r>
              <a:rPr lang="pt-PT" sz="700" b="0" baseline="30000" dirty="0"/>
              <a:t>1</a:t>
            </a:r>
            <a:r>
              <a:rPr lang="pt-PT" sz="700" b="0" dirty="0"/>
              <a:t> Não são considerados custos com Marketing (e.g. Facebook) diferidos de exercícios anteriores</a:t>
            </a:r>
          </a:p>
        </p:txBody>
      </p:sp>
      <p:sp>
        <p:nvSpPr>
          <p:cNvPr id="37" name="Rectangle 36">
            <a:extLst>
              <a:ext uri="{FF2B5EF4-FFF2-40B4-BE49-F238E27FC236}">
                <a16:creationId xmlns:a16="http://schemas.microsoft.com/office/drawing/2014/main" id="{EEECAFA8-DCF8-4394-9380-0EC3FAC68824}"/>
              </a:ext>
            </a:extLst>
          </p:cNvPr>
          <p:cNvSpPr/>
          <p:nvPr/>
        </p:nvSpPr>
        <p:spPr bwMode="auto">
          <a:xfrm>
            <a:off x="5628000" y="1876865"/>
            <a:ext cx="225000" cy="2055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700" i="0" u="none" strike="noStrike" cap="none" normalizeH="0" baseline="30000" dirty="0">
                <a:ln>
                  <a:noFill/>
                </a:ln>
                <a:solidFill>
                  <a:schemeClr val="tx1"/>
                </a:solidFill>
                <a:effectLst/>
                <a:latin typeface="Arial" charset="0"/>
                <a:cs typeface="Arial" charset="0"/>
              </a:rPr>
              <a:t>1</a:t>
            </a:r>
            <a:endParaRPr kumimoji="0" lang="pt-PT" sz="700" i="0" u="none" strike="noStrike" cap="none" normalizeH="0" baseline="30000" dirty="0">
              <a:ln>
                <a:noFill/>
              </a:ln>
              <a:solidFill>
                <a:schemeClr val="tx1"/>
              </a:solidFill>
              <a:effectLst/>
              <a:latin typeface="Arial" charset="0"/>
              <a:cs typeface="Arial" charset="0"/>
            </a:endParaRPr>
          </a:p>
        </p:txBody>
      </p:sp>
      <p:sp>
        <p:nvSpPr>
          <p:cNvPr id="38" name="Rectangle 37">
            <a:extLst>
              <a:ext uri="{FF2B5EF4-FFF2-40B4-BE49-F238E27FC236}">
                <a16:creationId xmlns:a16="http://schemas.microsoft.com/office/drawing/2014/main" id="{B61DD2AA-8EB1-46B8-90E6-D37E5D61331A}"/>
              </a:ext>
            </a:extLst>
          </p:cNvPr>
          <p:cNvSpPr/>
          <p:nvPr/>
        </p:nvSpPr>
        <p:spPr bwMode="auto">
          <a:xfrm>
            <a:off x="5988000" y="2172028"/>
            <a:ext cx="225000" cy="2055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700" baseline="30000" dirty="0">
                <a:latin typeface="Arial" charset="0"/>
                <a:cs typeface="Arial" charset="0"/>
              </a:rPr>
              <a:t>3</a:t>
            </a:r>
            <a:endParaRPr kumimoji="0" lang="pt-PT" sz="700" i="0" u="none" strike="noStrike" cap="none" normalizeH="0" baseline="30000" dirty="0">
              <a:ln>
                <a:noFill/>
              </a:ln>
              <a:solidFill>
                <a:schemeClr val="tx1"/>
              </a:solidFill>
              <a:effectLst/>
              <a:latin typeface="Arial" charset="0"/>
              <a:cs typeface="Arial" charset="0"/>
            </a:endParaRPr>
          </a:p>
        </p:txBody>
      </p:sp>
      <p:sp>
        <p:nvSpPr>
          <p:cNvPr id="39" name="Rectangle 38">
            <a:extLst>
              <a:ext uri="{FF2B5EF4-FFF2-40B4-BE49-F238E27FC236}">
                <a16:creationId xmlns:a16="http://schemas.microsoft.com/office/drawing/2014/main" id="{06C30D32-3090-4C59-92FA-CCCA47BE21AC}"/>
              </a:ext>
            </a:extLst>
          </p:cNvPr>
          <p:cNvSpPr/>
          <p:nvPr/>
        </p:nvSpPr>
        <p:spPr>
          <a:xfrm>
            <a:off x="5358001" y="2844562"/>
            <a:ext cx="4215600" cy="307777"/>
          </a:xfrm>
          <a:prstGeom prst="rect">
            <a:avLst/>
          </a:prstGeom>
        </p:spPr>
        <p:txBody>
          <a:bodyPr wrap="square">
            <a:spAutoFit/>
          </a:bodyPr>
          <a:lstStyle/>
          <a:p>
            <a:pPr algn="just"/>
            <a:r>
              <a:rPr lang="pt-PT" sz="700" b="0" baseline="30000" dirty="0"/>
              <a:t>3</a:t>
            </a:r>
            <a:r>
              <a:rPr lang="pt-PT" sz="700" b="0" dirty="0"/>
              <a:t> A net </a:t>
            </a:r>
            <a:r>
              <a:rPr lang="pt-PT" sz="700" b="0" dirty="0" err="1"/>
              <a:t>debt</a:t>
            </a:r>
            <a:r>
              <a:rPr lang="pt-PT" sz="700" b="0" dirty="0"/>
              <a:t> apenas considera dívida bancária, não estando a ser considerados suprimentos e </a:t>
            </a:r>
            <a:r>
              <a:rPr lang="pt-PT" sz="700" b="0" dirty="0" err="1"/>
              <a:t>convertible</a:t>
            </a:r>
            <a:r>
              <a:rPr lang="pt-PT" sz="700" b="0" dirty="0"/>
              <a:t> </a:t>
            </a:r>
            <a:r>
              <a:rPr lang="pt-PT" sz="700" b="0" dirty="0" err="1"/>
              <a:t>loans</a:t>
            </a:r>
            <a:r>
              <a:rPr lang="pt-PT" sz="700" b="0" dirty="0"/>
              <a:t> de diferentes investidores</a:t>
            </a:r>
          </a:p>
        </p:txBody>
      </p:sp>
      <p:pic>
        <p:nvPicPr>
          <p:cNvPr id="42" name="Picture 41">
            <a:extLst>
              <a:ext uri="{FF2B5EF4-FFF2-40B4-BE49-F238E27FC236}">
                <a16:creationId xmlns:a16="http://schemas.microsoft.com/office/drawing/2014/main" id="{64C12412-BA5F-4124-B425-72595496AAFB}"/>
              </a:ext>
            </a:extLst>
          </p:cNvPr>
          <p:cNvPicPr>
            <a:picLocks/>
          </p:cNvPicPr>
          <p:nvPr/>
        </p:nvPicPr>
        <p:blipFill>
          <a:blip r:embed="rId4"/>
          <a:stretch>
            <a:fillRect/>
          </a:stretch>
        </p:blipFill>
        <p:spPr>
          <a:xfrm>
            <a:off x="5417350" y="1625718"/>
            <a:ext cx="4215600" cy="864000"/>
          </a:xfrm>
          <a:prstGeom prst="rect">
            <a:avLst/>
          </a:prstGeom>
        </p:spPr>
      </p:pic>
    </p:spTree>
    <p:extLst>
      <p:ext uri="{BB962C8B-B14F-4D97-AF65-F5344CB8AC3E}">
        <p14:creationId xmlns:p14="http://schemas.microsoft.com/office/powerpoint/2010/main" val="59647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Análise das participadas</a:t>
            </a:r>
          </a:p>
        </p:txBody>
      </p:sp>
      <p:sp>
        <p:nvSpPr>
          <p:cNvPr id="4" name="Slide Number Placeholder 3"/>
          <p:cNvSpPr>
            <a:spLocks noGrp="1"/>
          </p:cNvSpPr>
          <p:nvPr>
            <p:ph type="sldNum" sz="quarter" idx="10"/>
          </p:nvPr>
        </p:nvSpPr>
        <p:spPr/>
        <p:txBody>
          <a:bodyPr/>
          <a:lstStyle/>
          <a:p>
            <a:pPr>
              <a:defRPr/>
            </a:pPr>
            <a:fld id="{73F61C89-954A-49D4-9675-768F867822B4}" type="slidenum">
              <a:rPr lang="pt-PT" smtClean="0"/>
              <a:pPr>
                <a:defRPr/>
              </a:pPr>
              <a:t>18</a:t>
            </a:fld>
            <a:endParaRPr lang="pt-PT" dirty="0"/>
          </a:p>
        </p:txBody>
      </p:sp>
      <p:grpSp>
        <p:nvGrpSpPr>
          <p:cNvPr id="5" name="Group 4"/>
          <p:cNvGrpSpPr/>
          <p:nvPr/>
        </p:nvGrpSpPr>
        <p:grpSpPr>
          <a:xfrm>
            <a:off x="362838" y="1179848"/>
            <a:ext cx="1565742" cy="288602"/>
            <a:chOff x="362838" y="1223392"/>
            <a:chExt cx="1040954" cy="288602"/>
          </a:xfrm>
        </p:grpSpPr>
        <p:cxnSp>
          <p:nvCxnSpPr>
            <p:cNvPr id="6" name="Straight Connector 5"/>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Empresa</a:t>
              </a:r>
              <a:endParaRPr lang="pt-PT" sz="1400" dirty="0">
                <a:solidFill>
                  <a:srgbClr val="00425E"/>
                </a:solidFill>
              </a:endParaRPr>
            </a:p>
          </p:txBody>
        </p:sp>
      </p:grpSp>
      <p:grpSp>
        <p:nvGrpSpPr>
          <p:cNvPr id="27" name="Group 26"/>
          <p:cNvGrpSpPr/>
          <p:nvPr/>
        </p:nvGrpSpPr>
        <p:grpSpPr>
          <a:xfrm>
            <a:off x="1983000" y="1179848"/>
            <a:ext cx="3384000" cy="288602"/>
            <a:chOff x="2289100" y="1179848"/>
            <a:chExt cx="3384000" cy="288602"/>
          </a:xfrm>
        </p:grpSpPr>
        <p:cxnSp>
          <p:nvCxnSpPr>
            <p:cNvPr id="8" name="Straight Connector 7"/>
            <p:cNvCxnSpPr/>
            <p:nvPr/>
          </p:nvCxnSpPr>
          <p:spPr bwMode="auto">
            <a:xfrm>
              <a:off x="2289100" y="1468450"/>
              <a:ext cx="338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a:off x="2429004" y="1179848"/>
              <a:ext cx="2979261" cy="276999"/>
            </a:xfrm>
            <a:prstGeom prst="rect">
              <a:avLst/>
            </a:prstGeom>
            <a:noFill/>
          </p:spPr>
          <p:txBody>
            <a:bodyPr wrap="square" rtlCol="0">
              <a:spAutoFit/>
            </a:bodyPr>
            <a:lstStyle/>
            <a:p>
              <a:pPr algn="ctr"/>
              <a:r>
                <a:rPr lang="pt-PT" sz="1200" dirty="0">
                  <a:solidFill>
                    <a:srgbClr val="00425E"/>
                  </a:solidFill>
                </a:rPr>
                <a:t>Situação atual</a:t>
              </a:r>
              <a:endParaRPr lang="pt-PT" sz="1400" dirty="0">
                <a:solidFill>
                  <a:srgbClr val="00425E"/>
                </a:solidFill>
              </a:endParaRPr>
            </a:p>
          </p:txBody>
        </p:sp>
      </p:grpSp>
      <p:grpSp>
        <p:nvGrpSpPr>
          <p:cNvPr id="10" name="Group 9"/>
          <p:cNvGrpSpPr/>
          <p:nvPr/>
        </p:nvGrpSpPr>
        <p:grpSpPr>
          <a:xfrm>
            <a:off x="5419026" y="1179848"/>
            <a:ext cx="4213924" cy="288602"/>
            <a:chOff x="362838" y="1223392"/>
            <a:chExt cx="1040954" cy="288602"/>
          </a:xfrm>
        </p:grpSpPr>
        <p:cxnSp>
          <p:nvCxnSpPr>
            <p:cNvPr id="11" name="Straight Connector 10"/>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TextBox 11"/>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Performance 1ºS 2020</a:t>
              </a:r>
              <a:endParaRPr lang="pt-PT" sz="1400" dirty="0">
                <a:solidFill>
                  <a:srgbClr val="00425E"/>
                </a:solidFill>
              </a:endParaRPr>
            </a:p>
          </p:txBody>
        </p:sp>
      </p:grpSp>
      <p:cxnSp>
        <p:nvCxnSpPr>
          <p:cNvPr id="51" name="Straight Connector 50">
            <a:extLst>
              <a:ext uri="{FF2B5EF4-FFF2-40B4-BE49-F238E27FC236}">
                <a16:creationId xmlns:a16="http://schemas.microsoft.com/office/drawing/2014/main" id="{1AB99F29-05FD-4B9D-914C-771A34F83026}"/>
              </a:ext>
            </a:extLst>
          </p:cNvPr>
          <p:cNvCxnSpPr/>
          <p:nvPr/>
        </p:nvCxnSpPr>
        <p:spPr bwMode="auto">
          <a:xfrm flipH="1">
            <a:off x="9993000" y="1618064"/>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7AD5A22A-4B2A-419A-BADF-72441A9EA1BE}"/>
              </a:ext>
            </a:extLst>
          </p:cNvPr>
          <p:cNvCxnSpPr/>
          <p:nvPr/>
        </p:nvCxnSpPr>
        <p:spPr bwMode="auto">
          <a:xfrm flipH="1">
            <a:off x="9993000" y="3272523"/>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33FA7CAD-1509-43B9-84BB-A43B5C28CAC8}"/>
              </a:ext>
            </a:extLst>
          </p:cNvPr>
          <p:cNvCxnSpPr/>
          <p:nvPr/>
        </p:nvCxnSpPr>
        <p:spPr bwMode="auto">
          <a:xfrm flipH="1">
            <a:off x="9993000" y="4962982"/>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D3409F86-C0FD-42DF-80C4-B7A7223F7771}"/>
              </a:ext>
            </a:extLst>
          </p:cNvPr>
          <p:cNvCxnSpPr>
            <a:cxnSpLocks/>
          </p:cNvCxnSpPr>
          <p:nvPr/>
        </p:nvCxnSpPr>
        <p:spPr bwMode="auto">
          <a:xfrm flipV="1">
            <a:off x="96573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4825C897-9181-4D41-847E-69FCBF470A5F}"/>
              </a:ext>
            </a:extLst>
          </p:cNvPr>
          <p:cNvCxnSpPr>
            <a:cxnSpLocks/>
          </p:cNvCxnSpPr>
          <p:nvPr/>
        </p:nvCxnSpPr>
        <p:spPr bwMode="auto">
          <a:xfrm flipV="1">
            <a:off x="54417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2" name="Rectangle 31">
            <a:extLst>
              <a:ext uri="{FF2B5EF4-FFF2-40B4-BE49-F238E27FC236}">
                <a16:creationId xmlns:a16="http://schemas.microsoft.com/office/drawing/2014/main" id="{77664458-DF57-4762-898C-350A6F0591A6}"/>
              </a:ext>
            </a:extLst>
          </p:cNvPr>
          <p:cNvSpPr/>
          <p:nvPr/>
        </p:nvSpPr>
        <p:spPr bwMode="auto">
          <a:xfrm>
            <a:off x="359792" y="1618064"/>
            <a:ext cx="1568788"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r>
              <a:rPr lang="pt-PT" sz="1200" dirty="0">
                <a:solidFill>
                  <a:srgbClr val="00425E"/>
                </a:solidFill>
              </a:rPr>
              <a:t>35. NORTEMPERA</a:t>
            </a:r>
          </a:p>
        </p:txBody>
      </p:sp>
      <p:sp>
        <p:nvSpPr>
          <p:cNvPr id="33" name="TextBox 32">
            <a:extLst>
              <a:ext uri="{FF2B5EF4-FFF2-40B4-BE49-F238E27FC236}">
                <a16:creationId xmlns:a16="http://schemas.microsoft.com/office/drawing/2014/main" id="{B785D303-2F38-4D13-A5DE-B8C6DDB50E5A}"/>
              </a:ext>
            </a:extLst>
          </p:cNvPr>
          <p:cNvSpPr txBox="1"/>
          <p:nvPr/>
        </p:nvSpPr>
        <p:spPr>
          <a:xfrm>
            <a:off x="1938000" y="1622258"/>
            <a:ext cx="3456000" cy="143445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O 1ºS fechou com as receitas em linha com o PH, mas não se conseguiu elevar o output produtivo para o nível orçamentado para fazer face ao aumento planeado da estrutura de custos</a:t>
            </a:r>
          </a:p>
          <a:p>
            <a:r>
              <a:rPr lang="pt-PT" dirty="0"/>
              <a:t>A empresa foi pouco afetada pela pandemia, sendo o desvio explicado pelo atraso em simultâneo na implementação do software de produção e no lançamento de um segundo turno nas várias linhas produtivas (fatores já mitigados)</a:t>
            </a:r>
          </a:p>
          <a:p>
            <a:r>
              <a:rPr lang="pt-PT" dirty="0"/>
              <a:t>Perspetiva-se assim um incremento gradual da produção no 2ºS, fruto também do reforço da equipa comercial e das medidas implementadas que visam a profissionalização da estrutura</a:t>
            </a:r>
          </a:p>
        </p:txBody>
      </p:sp>
      <p:pic>
        <p:nvPicPr>
          <p:cNvPr id="13" name="Picture 12">
            <a:extLst>
              <a:ext uri="{FF2B5EF4-FFF2-40B4-BE49-F238E27FC236}">
                <a16:creationId xmlns:a16="http://schemas.microsoft.com/office/drawing/2014/main" id="{E0ADB107-4B9B-472B-A935-5B7D7BB5483C}"/>
              </a:ext>
            </a:extLst>
          </p:cNvPr>
          <p:cNvPicPr>
            <a:picLocks/>
          </p:cNvPicPr>
          <p:nvPr/>
        </p:nvPicPr>
        <p:blipFill>
          <a:blip r:embed="rId2"/>
          <a:stretch>
            <a:fillRect/>
          </a:stretch>
        </p:blipFill>
        <p:spPr>
          <a:xfrm>
            <a:off x="5441795" y="1618064"/>
            <a:ext cx="4215600" cy="864000"/>
          </a:xfrm>
          <a:prstGeom prst="rect">
            <a:avLst/>
          </a:prstGeom>
        </p:spPr>
      </p:pic>
      <p:pic>
        <p:nvPicPr>
          <p:cNvPr id="23" name="Picture 22">
            <a:extLst>
              <a:ext uri="{FF2B5EF4-FFF2-40B4-BE49-F238E27FC236}">
                <a16:creationId xmlns:a16="http://schemas.microsoft.com/office/drawing/2014/main" id="{3B9FD0DC-00D9-4FAE-8139-1DB5F99EDD52}"/>
              </a:ext>
            </a:extLst>
          </p:cNvPr>
          <p:cNvPicPr>
            <a:picLocks/>
          </p:cNvPicPr>
          <p:nvPr/>
        </p:nvPicPr>
        <p:blipFill>
          <a:blip r:embed="rId3"/>
          <a:stretch>
            <a:fillRect/>
          </a:stretch>
        </p:blipFill>
        <p:spPr>
          <a:xfrm>
            <a:off x="5417350" y="3272523"/>
            <a:ext cx="4215600" cy="864000"/>
          </a:xfrm>
          <a:prstGeom prst="rect">
            <a:avLst/>
          </a:prstGeom>
        </p:spPr>
      </p:pic>
      <p:sp>
        <p:nvSpPr>
          <p:cNvPr id="24" name="Rectangle 23">
            <a:extLst>
              <a:ext uri="{FF2B5EF4-FFF2-40B4-BE49-F238E27FC236}">
                <a16:creationId xmlns:a16="http://schemas.microsoft.com/office/drawing/2014/main" id="{70FB2D00-14B0-4408-87CC-7254B132364C}"/>
              </a:ext>
            </a:extLst>
          </p:cNvPr>
          <p:cNvSpPr/>
          <p:nvPr/>
        </p:nvSpPr>
        <p:spPr bwMode="auto">
          <a:xfrm>
            <a:off x="359792" y="3272523"/>
            <a:ext cx="1568788"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36. CODE FOR ALL</a:t>
            </a:r>
          </a:p>
        </p:txBody>
      </p:sp>
      <p:sp>
        <p:nvSpPr>
          <p:cNvPr id="25" name="TextBox 24">
            <a:extLst>
              <a:ext uri="{FF2B5EF4-FFF2-40B4-BE49-F238E27FC236}">
                <a16:creationId xmlns:a16="http://schemas.microsoft.com/office/drawing/2014/main" id="{01A8FDAD-FEC3-4994-B72E-F6AD54697870}"/>
              </a:ext>
            </a:extLst>
          </p:cNvPr>
          <p:cNvSpPr txBox="1"/>
          <p:nvPr/>
        </p:nvSpPr>
        <p:spPr>
          <a:xfrm>
            <a:off x="1938000" y="3272523"/>
            <a:ext cx="3463200"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O 1ºS foi fortemente impactado pela pandemia, quer no negócio dos </a:t>
            </a:r>
            <a:r>
              <a:rPr lang="pt-PT" dirty="0" err="1"/>
              <a:t>bootcamps</a:t>
            </a:r>
            <a:r>
              <a:rPr lang="pt-PT" dirty="0"/>
              <a:t>, que eram realizados presencialmente, pelo que tiveram de ser adiados e adaptados para serem </a:t>
            </a:r>
            <a:r>
              <a:rPr lang="pt-PT" i="1" dirty="0" err="1"/>
              <a:t>remote</a:t>
            </a:r>
            <a:r>
              <a:rPr lang="pt-PT" dirty="0"/>
              <a:t>, quer no negócio da </a:t>
            </a:r>
            <a:r>
              <a:rPr lang="pt-PT" dirty="0" err="1"/>
              <a:t>Ubbu</a:t>
            </a:r>
            <a:r>
              <a:rPr lang="pt-PT" dirty="0"/>
              <a:t>, sobretudo pelo fecho das escolas</a:t>
            </a:r>
          </a:p>
          <a:p>
            <a:r>
              <a:rPr lang="pt-PT" dirty="0"/>
              <a:t>Para o 2º semestre, com as melhorias e adaptação do produto à nova realidade e com o adiamento dos “investimentos” previstos, perspetiva-se que a rentabilidade fique em linha com o budget </a:t>
            </a:r>
          </a:p>
          <a:p>
            <a:r>
              <a:rPr lang="pt-PT" dirty="0"/>
              <a:t>Destaque ainda para um conflito acionista entre 2 sócios promotores, que está a “bloquear” a empresa, e cuja solução passará pela siada de um deles (cenários em análise)</a:t>
            </a:r>
          </a:p>
        </p:txBody>
      </p:sp>
    </p:spTree>
    <p:extLst>
      <p:ext uri="{BB962C8B-B14F-4D97-AF65-F5344CB8AC3E}">
        <p14:creationId xmlns:p14="http://schemas.microsoft.com/office/powerpoint/2010/main" val="177815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23528" y="1535792"/>
            <a:ext cx="9309422" cy="457200"/>
          </a:xfrm>
          <a:prstGeom prst="round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rgbClr val="FFFFFF"/>
              </a:solidFill>
            </a:endParaRPr>
          </a:p>
        </p:txBody>
      </p:sp>
      <p:sp>
        <p:nvSpPr>
          <p:cNvPr id="14338" name="Slide Number Placeholder 4"/>
          <p:cNvSpPr>
            <a:spLocks noGrp="1"/>
          </p:cNvSpPr>
          <p:nvPr>
            <p:ph type="sldNum" sz="quarter" idx="10"/>
          </p:nvPr>
        </p:nvSpPr>
        <p:spPr/>
        <p:txBody>
          <a:bodyPr/>
          <a:lstStyle/>
          <a:p>
            <a:fld id="{9145E299-7583-4E6D-9863-A543ABE86F07}" type="slidenum">
              <a:rPr lang="pt-PT" smtClean="0">
                <a:solidFill>
                  <a:srgbClr val="000000"/>
                </a:solidFill>
              </a:rPr>
              <a:pPr/>
              <a:t>2</a:t>
            </a:fld>
            <a:endParaRPr lang="pt-PT" dirty="0">
              <a:solidFill>
                <a:srgbClr val="000000"/>
              </a:solidFill>
            </a:endParaRPr>
          </a:p>
        </p:txBody>
      </p:sp>
      <p:sp>
        <p:nvSpPr>
          <p:cNvPr id="9" name="Rectangle 5"/>
          <p:cNvSpPr>
            <a:spLocks noChangeArrowheads="1"/>
          </p:cNvSpPr>
          <p:nvPr/>
        </p:nvSpPr>
        <p:spPr bwMode="auto">
          <a:xfrm>
            <a:off x="344360" y="116540"/>
            <a:ext cx="7671370" cy="792162"/>
          </a:xfrm>
          <a:prstGeom prst="rect">
            <a:avLst/>
          </a:prstGeom>
          <a:noFill/>
          <a:ln w="9525" algn="ctr">
            <a:noFill/>
            <a:miter lim="800000"/>
            <a:headEnd/>
            <a:tailEnd/>
          </a:ln>
        </p:spPr>
        <p:txBody>
          <a:bodyPr lIns="0" tIns="0" rIns="0" bIns="0" anchor="ctr"/>
          <a:lstStyle/>
          <a:p>
            <a:pPr>
              <a:tabLst>
                <a:tab pos="182563" algn="l"/>
              </a:tabLst>
            </a:pPr>
            <a:r>
              <a:rPr lang="pt-PT" cap="all" dirty="0">
                <a:solidFill>
                  <a:srgbClr val="00425E"/>
                </a:solidFill>
                <a:latin typeface="Arial"/>
                <a:cs typeface="Arial"/>
              </a:rPr>
              <a:t>Agenda</a:t>
            </a:r>
          </a:p>
          <a:p>
            <a:pPr>
              <a:tabLst>
                <a:tab pos="182563" algn="l"/>
              </a:tabLst>
            </a:pPr>
            <a:endParaRPr lang="pt-PT" cap="all" dirty="0">
              <a:solidFill>
                <a:srgbClr val="00425E"/>
              </a:solidFill>
              <a:highlight>
                <a:srgbClr val="FFFF00"/>
              </a:highlight>
              <a:latin typeface="Arial"/>
              <a:cs typeface="Arial"/>
            </a:endParaRPr>
          </a:p>
        </p:txBody>
      </p:sp>
      <p:sp>
        <p:nvSpPr>
          <p:cNvPr id="3" name="TextBox 2"/>
          <p:cNvSpPr txBox="1"/>
          <p:nvPr/>
        </p:nvSpPr>
        <p:spPr>
          <a:xfrm>
            <a:off x="344360" y="1556740"/>
            <a:ext cx="8713210" cy="2092881"/>
          </a:xfrm>
          <a:prstGeom prst="rect">
            <a:avLst/>
          </a:prstGeom>
          <a:noFill/>
        </p:spPr>
        <p:txBody>
          <a:bodyPr wrap="square" rtlCol="0">
            <a:spAutoFit/>
          </a:bodyPr>
          <a:lstStyle/>
          <a:p>
            <a:pPr marL="457200" indent="-457200">
              <a:spcBef>
                <a:spcPts val="1200"/>
              </a:spcBef>
              <a:spcAft>
                <a:spcPts val="1200"/>
              </a:spcAft>
              <a:buFont typeface="+mj-lt"/>
              <a:buAutoNum type="arabicPeriod"/>
            </a:pPr>
            <a:r>
              <a:rPr lang="pt-PT" dirty="0">
                <a:solidFill>
                  <a:srgbClr val="00425E"/>
                </a:solidFill>
              </a:rPr>
              <a:t>FRN</a:t>
            </a:r>
          </a:p>
          <a:p>
            <a:pPr marL="457200" indent="-457200">
              <a:spcBef>
                <a:spcPts val="2400"/>
              </a:spcBef>
              <a:spcAft>
                <a:spcPts val="2400"/>
              </a:spcAft>
              <a:buFont typeface="+mj-lt"/>
              <a:buAutoNum type="arabicPeriod"/>
            </a:pPr>
            <a:r>
              <a:rPr lang="pt-PT" b="0" dirty="0">
                <a:solidFill>
                  <a:srgbClr val="00425E"/>
                </a:solidFill>
              </a:rPr>
              <a:t>EGF II</a:t>
            </a:r>
          </a:p>
          <a:p>
            <a:pPr marL="457200" indent="-457200">
              <a:spcBef>
                <a:spcPts val="2400"/>
              </a:spcBef>
              <a:spcAft>
                <a:spcPts val="2400"/>
              </a:spcAft>
              <a:buFont typeface="+mj-lt"/>
              <a:buAutoNum type="arabicPeriod"/>
            </a:pPr>
            <a:r>
              <a:rPr lang="pt-PT" b="0" dirty="0">
                <a:solidFill>
                  <a:srgbClr val="00425E"/>
                </a:solidFill>
              </a:rPr>
              <a:t>Análise por participada</a:t>
            </a:r>
          </a:p>
        </p:txBody>
      </p:sp>
    </p:spTree>
    <p:extLst>
      <p:ext uri="{BB962C8B-B14F-4D97-AF65-F5344CB8AC3E}">
        <p14:creationId xmlns:p14="http://schemas.microsoft.com/office/powerpoint/2010/main" val="173055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FCR Revitalizar norte</a:t>
            </a:r>
            <a:br>
              <a:rPr lang="pt-PT" dirty="0"/>
            </a:br>
            <a:r>
              <a:rPr lang="pt-PT" dirty="0"/>
              <a:t>Portfolio</a:t>
            </a:r>
          </a:p>
        </p:txBody>
      </p:sp>
      <p:sp>
        <p:nvSpPr>
          <p:cNvPr id="4" name="Slide Number Placeholder 3"/>
          <p:cNvSpPr>
            <a:spLocks noGrp="1"/>
          </p:cNvSpPr>
          <p:nvPr>
            <p:ph type="sldNum" sz="quarter" idx="10"/>
          </p:nvPr>
        </p:nvSpPr>
        <p:spPr/>
        <p:txBody>
          <a:bodyPr/>
          <a:lstStyle/>
          <a:p>
            <a:pPr>
              <a:defRPr/>
            </a:pPr>
            <a:fld id="{73F61C89-954A-49D4-9675-768F867822B4}" type="slidenum">
              <a:rPr lang="pt-PT" smtClean="0"/>
              <a:pPr>
                <a:defRPr/>
              </a:pPr>
              <a:t>3</a:t>
            </a:fld>
            <a:endParaRPr lang="pt-PT" dirty="0"/>
          </a:p>
        </p:txBody>
      </p:sp>
      <p:cxnSp>
        <p:nvCxnSpPr>
          <p:cNvPr id="31" name="Straight Arrow Connector 30">
            <a:extLst>
              <a:ext uri="{FF2B5EF4-FFF2-40B4-BE49-F238E27FC236}">
                <a16:creationId xmlns:a16="http://schemas.microsoft.com/office/drawing/2014/main" id="{6CB5F6BB-43EA-4316-83C3-32012F4C722F}"/>
              </a:ext>
            </a:extLst>
          </p:cNvPr>
          <p:cNvCxnSpPr>
            <a:cxnSpLocks/>
          </p:cNvCxnSpPr>
          <p:nvPr/>
        </p:nvCxnSpPr>
        <p:spPr bwMode="auto">
          <a:xfrm flipH="1">
            <a:off x="498000" y="1123367"/>
            <a:ext cx="0" cy="4140000"/>
          </a:xfrm>
          <a:prstGeom prst="straightConnector1">
            <a:avLst/>
          </a:prstGeom>
          <a:solidFill>
            <a:schemeClr val="accent1"/>
          </a:solidFill>
          <a:ln w="9525" cap="flat" cmpd="sng" algn="ctr">
            <a:solidFill>
              <a:srgbClr val="00425E"/>
            </a:solidFill>
            <a:prstDash val="solid"/>
            <a:round/>
            <a:headEnd type="none" w="med" len="med"/>
            <a:tailEnd type="triangle"/>
          </a:ln>
          <a:effectLst/>
        </p:spPr>
      </p:cxnSp>
      <p:sp>
        <p:nvSpPr>
          <p:cNvPr id="35" name="TextBox 34">
            <a:extLst>
              <a:ext uri="{FF2B5EF4-FFF2-40B4-BE49-F238E27FC236}">
                <a16:creationId xmlns:a16="http://schemas.microsoft.com/office/drawing/2014/main" id="{4115EB00-FAA8-4435-93EE-63965B7786E1}"/>
              </a:ext>
            </a:extLst>
          </p:cNvPr>
          <p:cNvSpPr txBox="1"/>
          <p:nvPr/>
        </p:nvSpPr>
        <p:spPr>
          <a:xfrm>
            <a:off x="125035" y="1052670"/>
            <a:ext cx="382352" cy="400110"/>
          </a:xfrm>
          <a:prstGeom prst="rect">
            <a:avLst/>
          </a:prstGeom>
          <a:noFill/>
        </p:spPr>
        <p:txBody>
          <a:bodyPr wrap="square" rtlCol="0">
            <a:spAutoFit/>
          </a:bodyPr>
          <a:lstStyle/>
          <a:p>
            <a:pPr algn="ctr"/>
            <a:r>
              <a:rPr lang="pt-PT" dirty="0">
                <a:solidFill>
                  <a:srgbClr val="00425E"/>
                </a:solidFill>
              </a:rPr>
              <a:t>+</a:t>
            </a:r>
          </a:p>
        </p:txBody>
      </p:sp>
      <p:sp>
        <p:nvSpPr>
          <p:cNvPr id="36" name="TextBox 35">
            <a:extLst>
              <a:ext uri="{FF2B5EF4-FFF2-40B4-BE49-F238E27FC236}">
                <a16:creationId xmlns:a16="http://schemas.microsoft.com/office/drawing/2014/main" id="{253D3FAB-15FE-4D0D-A173-E16337A6A38A}"/>
              </a:ext>
            </a:extLst>
          </p:cNvPr>
          <p:cNvSpPr txBox="1"/>
          <p:nvPr/>
        </p:nvSpPr>
        <p:spPr>
          <a:xfrm>
            <a:off x="125035" y="4914000"/>
            <a:ext cx="382352" cy="400110"/>
          </a:xfrm>
          <a:prstGeom prst="rect">
            <a:avLst/>
          </a:prstGeom>
          <a:noFill/>
        </p:spPr>
        <p:txBody>
          <a:bodyPr wrap="square" rtlCol="0">
            <a:spAutoFit/>
          </a:bodyPr>
          <a:lstStyle/>
          <a:p>
            <a:pPr algn="ctr"/>
            <a:r>
              <a:rPr lang="pt-PT" dirty="0">
                <a:solidFill>
                  <a:srgbClr val="00425E"/>
                </a:solidFill>
              </a:rPr>
              <a:t>-</a:t>
            </a:r>
          </a:p>
        </p:txBody>
      </p:sp>
      <p:sp>
        <p:nvSpPr>
          <p:cNvPr id="37" name="TextBox 36">
            <a:extLst>
              <a:ext uri="{FF2B5EF4-FFF2-40B4-BE49-F238E27FC236}">
                <a16:creationId xmlns:a16="http://schemas.microsoft.com/office/drawing/2014/main" id="{82AF9F91-1753-492A-BB59-6ACF99E506C1}"/>
              </a:ext>
            </a:extLst>
          </p:cNvPr>
          <p:cNvSpPr txBox="1"/>
          <p:nvPr/>
        </p:nvSpPr>
        <p:spPr>
          <a:xfrm rot="16200000">
            <a:off x="-614967" y="2848454"/>
            <a:ext cx="1728240" cy="369332"/>
          </a:xfrm>
          <a:prstGeom prst="rect">
            <a:avLst/>
          </a:prstGeom>
          <a:noFill/>
        </p:spPr>
        <p:txBody>
          <a:bodyPr wrap="square" rtlCol="0">
            <a:spAutoFit/>
          </a:bodyPr>
          <a:lstStyle/>
          <a:p>
            <a:r>
              <a:rPr lang="pt-PT" sz="1800" dirty="0">
                <a:solidFill>
                  <a:srgbClr val="00425E"/>
                </a:solidFill>
              </a:rPr>
              <a:t>Performance</a:t>
            </a:r>
          </a:p>
        </p:txBody>
      </p:sp>
      <p:sp>
        <p:nvSpPr>
          <p:cNvPr id="10" name="TextBox 9">
            <a:extLst>
              <a:ext uri="{FF2B5EF4-FFF2-40B4-BE49-F238E27FC236}">
                <a16:creationId xmlns:a16="http://schemas.microsoft.com/office/drawing/2014/main" id="{6073B7B0-2469-4D86-988D-5553B21A37C5}"/>
              </a:ext>
            </a:extLst>
          </p:cNvPr>
          <p:cNvSpPr txBox="1"/>
          <p:nvPr/>
        </p:nvSpPr>
        <p:spPr>
          <a:xfrm>
            <a:off x="2311015" y="6553253"/>
            <a:ext cx="4216986" cy="200055"/>
          </a:xfrm>
          <a:prstGeom prst="rect">
            <a:avLst/>
          </a:prstGeom>
          <a:noFill/>
        </p:spPr>
        <p:txBody>
          <a:bodyPr wrap="square" rtlCol="0">
            <a:spAutoFit/>
          </a:bodyPr>
          <a:lstStyle/>
          <a:p>
            <a:r>
              <a:rPr lang="pt-PT" sz="700" b="0" dirty="0"/>
              <a:t>*Nota: Exclui as participadas insolventes </a:t>
            </a:r>
            <a:r>
              <a:rPr lang="pt-PT" sz="700" b="0" dirty="0" err="1"/>
              <a:t>Valindo</a:t>
            </a:r>
            <a:r>
              <a:rPr lang="pt-PT" sz="700" b="0" dirty="0"/>
              <a:t>, </a:t>
            </a:r>
            <a:r>
              <a:rPr lang="pt-PT" sz="700" b="0" dirty="0" err="1"/>
              <a:t>Francork</a:t>
            </a:r>
            <a:r>
              <a:rPr lang="pt-PT" sz="700" b="0" dirty="0"/>
              <a:t> e GFT (Investimento de 7.5M€)</a:t>
            </a:r>
          </a:p>
        </p:txBody>
      </p:sp>
      <p:sp>
        <p:nvSpPr>
          <p:cNvPr id="3" name="TextBox 2">
            <a:extLst>
              <a:ext uri="{FF2B5EF4-FFF2-40B4-BE49-F238E27FC236}">
                <a16:creationId xmlns:a16="http://schemas.microsoft.com/office/drawing/2014/main" id="{F5557EF7-AA99-4A93-98E0-0EB9FD356CCB}"/>
              </a:ext>
            </a:extLst>
          </p:cNvPr>
          <p:cNvSpPr txBox="1"/>
          <p:nvPr/>
        </p:nvSpPr>
        <p:spPr>
          <a:xfrm>
            <a:off x="7149291" y="6580300"/>
            <a:ext cx="728610" cy="200055"/>
          </a:xfrm>
          <a:prstGeom prst="rect">
            <a:avLst/>
          </a:prstGeom>
          <a:noFill/>
        </p:spPr>
        <p:txBody>
          <a:bodyPr wrap="square" rtlCol="0">
            <a:spAutoFit/>
          </a:bodyPr>
          <a:lstStyle/>
          <a:p>
            <a:r>
              <a:rPr lang="pt-PT" sz="700" dirty="0"/>
              <a:t>TIR liquida</a:t>
            </a:r>
          </a:p>
        </p:txBody>
      </p:sp>
      <p:sp>
        <p:nvSpPr>
          <p:cNvPr id="18" name="Rectangle 17">
            <a:extLst>
              <a:ext uri="{FF2B5EF4-FFF2-40B4-BE49-F238E27FC236}">
                <a16:creationId xmlns:a16="http://schemas.microsoft.com/office/drawing/2014/main" id="{79C1D387-04C3-4A10-BBD3-7D0EF157A09B}"/>
              </a:ext>
            </a:extLst>
          </p:cNvPr>
          <p:cNvSpPr/>
          <p:nvPr/>
        </p:nvSpPr>
        <p:spPr bwMode="auto">
          <a:xfrm>
            <a:off x="7830029" y="6579000"/>
            <a:ext cx="355618" cy="217554"/>
          </a:xfrm>
          <a:prstGeom prst="rect">
            <a:avLst/>
          </a:prstGeom>
          <a:noFill/>
          <a:ln w="3175" cap="flat" cmpd="sng" algn="ctr">
            <a:noFill/>
            <a:prstDash val="dash"/>
            <a:round/>
            <a:headEnd type="none" w="med" len="med"/>
            <a:tailEnd type="none" w="med" len="med"/>
          </a:ln>
          <a:effectLst/>
        </p:spPr>
        <p:txBody>
          <a:bodyPr vert="horz" wrap="square" lIns="0" tIns="36000" rIns="0" bIns="36000" numCol="1" rtlCol="0" anchor="t" anchorCtr="0" compatLnSpc="1">
            <a:prstTxWarp prst="textNoShape">
              <a:avLst/>
            </a:prstTxWarp>
          </a:bodyPr>
          <a:lstStyle/>
          <a:p>
            <a:pPr algn="ctr"/>
            <a:r>
              <a:rPr lang="en-GB" sz="700" dirty="0">
                <a:latin typeface="Arial" charset="0"/>
                <a:cs typeface="Arial" charset="0"/>
              </a:rPr>
              <a:t>3,76%</a:t>
            </a:r>
            <a:endParaRPr lang="pt-PT" sz="700" dirty="0">
              <a:latin typeface="Arial" charset="0"/>
              <a:cs typeface="Arial" charset="0"/>
            </a:endParaRPr>
          </a:p>
        </p:txBody>
      </p:sp>
      <p:cxnSp>
        <p:nvCxnSpPr>
          <p:cNvPr id="16" name="Straight Connector 15">
            <a:extLst>
              <a:ext uri="{FF2B5EF4-FFF2-40B4-BE49-F238E27FC236}">
                <a16:creationId xmlns:a16="http://schemas.microsoft.com/office/drawing/2014/main" id="{D69239C8-14F9-4543-BED5-A8DC53B56433}"/>
              </a:ext>
            </a:extLst>
          </p:cNvPr>
          <p:cNvCxnSpPr/>
          <p:nvPr/>
        </p:nvCxnSpPr>
        <p:spPr bwMode="auto">
          <a:xfrm flipV="1">
            <a:off x="-447000" y="3744000"/>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1866C5DD-0233-451E-AE9E-95AF2258B2FE}"/>
              </a:ext>
            </a:extLst>
          </p:cNvPr>
          <p:cNvCxnSpPr>
            <a:cxnSpLocks/>
          </p:cNvCxnSpPr>
          <p:nvPr/>
        </p:nvCxnSpPr>
        <p:spPr bwMode="auto">
          <a:xfrm>
            <a:off x="9632898" y="-333000"/>
            <a:ext cx="0" cy="252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92710F87-1E29-4BAC-9C8F-B56D1F7E83E6}"/>
              </a:ext>
            </a:extLst>
          </p:cNvPr>
          <p:cNvCxnSpPr>
            <a:cxnSpLocks/>
          </p:cNvCxnSpPr>
          <p:nvPr/>
        </p:nvCxnSpPr>
        <p:spPr bwMode="auto">
          <a:xfrm>
            <a:off x="677655" y="-180600"/>
            <a:ext cx="0" cy="252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6F740C36-37FC-4BCF-A90F-D8811B444F2F}"/>
              </a:ext>
            </a:extLst>
          </p:cNvPr>
          <p:cNvCxnSpPr>
            <a:cxnSpLocks/>
          </p:cNvCxnSpPr>
          <p:nvPr/>
        </p:nvCxnSpPr>
        <p:spPr bwMode="auto">
          <a:xfrm flipH="1">
            <a:off x="9937698" y="1134000"/>
            <a:ext cx="41530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77ABE841-A01A-4076-BF66-87FBF85B2A7B}"/>
              </a:ext>
            </a:extLst>
          </p:cNvPr>
          <p:cNvCxnSpPr>
            <a:cxnSpLocks/>
          </p:cNvCxnSpPr>
          <p:nvPr/>
        </p:nvCxnSpPr>
        <p:spPr bwMode="auto">
          <a:xfrm flipH="1">
            <a:off x="10090098" y="6507679"/>
            <a:ext cx="41530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 name="Rectangle 22">
            <a:extLst>
              <a:ext uri="{FF2B5EF4-FFF2-40B4-BE49-F238E27FC236}">
                <a16:creationId xmlns:a16="http://schemas.microsoft.com/office/drawing/2014/main" id="{9086EDEE-8E31-4123-8B06-CAEEE7291748}"/>
              </a:ext>
            </a:extLst>
          </p:cNvPr>
          <p:cNvSpPr/>
          <p:nvPr/>
        </p:nvSpPr>
        <p:spPr bwMode="auto">
          <a:xfrm>
            <a:off x="8388395" y="6579000"/>
            <a:ext cx="355618" cy="217554"/>
          </a:xfrm>
          <a:prstGeom prst="rect">
            <a:avLst/>
          </a:prstGeom>
          <a:noFill/>
          <a:ln w="3175" cap="flat" cmpd="sng" algn="ctr">
            <a:noFill/>
            <a:prstDash val="dash"/>
            <a:round/>
            <a:headEnd type="none" w="med" len="med"/>
            <a:tailEnd type="none" w="med" len="med"/>
          </a:ln>
          <a:effectLst/>
        </p:spPr>
        <p:txBody>
          <a:bodyPr vert="horz" wrap="square" lIns="0" tIns="36000" rIns="0" bIns="36000" numCol="1" rtlCol="0" anchor="t" anchorCtr="0" compatLnSpc="1">
            <a:prstTxWarp prst="textNoShape">
              <a:avLst/>
            </a:prstTxWarp>
          </a:bodyPr>
          <a:lstStyle/>
          <a:p>
            <a:pPr algn="ctr"/>
            <a:r>
              <a:rPr lang="en-GB" sz="700" dirty="0">
                <a:latin typeface="Arial" charset="0"/>
                <a:cs typeface="Arial" charset="0"/>
              </a:rPr>
              <a:t>3,70%</a:t>
            </a:r>
            <a:endParaRPr lang="pt-PT" sz="700" dirty="0">
              <a:latin typeface="Arial" charset="0"/>
              <a:cs typeface="Arial" charset="0"/>
            </a:endParaRPr>
          </a:p>
        </p:txBody>
      </p:sp>
      <p:sp>
        <p:nvSpPr>
          <p:cNvPr id="24" name="Rectangle 23">
            <a:extLst>
              <a:ext uri="{FF2B5EF4-FFF2-40B4-BE49-F238E27FC236}">
                <a16:creationId xmlns:a16="http://schemas.microsoft.com/office/drawing/2014/main" id="{97612A2C-1CE9-4279-9C29-63F54B2D4B0E}"/>
              </a:ext>
            </a:extLst>
          </p:cNvPr>
          <p:cNvSpPr/>
          <p:nvPr/>
        </p:nvSpPr>
        <p:spPr bwMode="auto">
          <a:xfrm>
            <a:off x="8925948" y="6579000"/>
            <a:ext cx="355618" cy="217554"/>
          </a:xfrm>
          <a:prstGeom prst="rect">
            <a:avLst/>
          </a:prstGeom>
          <a:noFill/>
          <a:ln w="3175" cap="flat" cmpd="sng" algn="ctr">
            <a:noFill/>
            <a:prstDash val="dash"/>
            <a:round/>
            <a:headEnd type="none" w="med" len="med"/>
            <a:tailEnd type="none" w="med" len="med"/>
          </a:ln>
          <a:effectLst/>
        </p:spPr>
        <p:txBody>
          <a:bodyPr vert="horz" wrap="square" lIns="0" tIns="36000" rIns="0" bIns="36000" numCol="1" rtlCol="0" anchor="t" anchorCtr="0" compatLnSpc="1">
            <a:prstTxWarp prst="textNoShape">
              <a:avLst/>
            </a:prstTxWarp>
          </a:bodyPr>
          <a:lstStyle/>
          <a:p>
            <a:pPr algn="ctr"/>
            <a:r>
              <a:rPr lang="en-GB" sz="700" dirty="0">
                <a:latin typeface="Arial" charset="0"/>
                <a:cs typeface="Arial" charset="0"/>
              </a:rPr>
              <a:t>4,71%</a:t>
            </a:r>
            <a:endParaRPr lang="pt-PT" sz="700" dirty="0">
              <a:latin typeface="Arial" charset="0"/>
              <a:cs typeface="Arial" charset="0"/>
            </a:endParaRPr>
          </a:p>
        </p:txBody>
      </p:sp>
      <p:graphicFrame>
        <p:nvGraphicFramePr>
          <p:cNvPr id="7" name="Table 6">
            <a:extLst>
              <a:ext uri="{FF2B5EF4-FFF2-40B4-BE49-F238E27FC236}">
                <a16:creationId xmlns:a16="http://schemas.microsoft.com/office/drawing/2014/main" id="{665A52E0-A781-46C9-BA6A-8A3A952C631F}"/>
              </a:ext>
            </a:extLst>
          </p:cNvPr>
          <p:cNvGraphicFramePr>
            <a:graphicFrameLocks noGrp="1"/>
          </p:cNvGraphicFramePr>
          <p:nvPr>
            <p:extLst>
              <p:ext uri="{D42A27DB-BD31-4B8C-83A1-F6EECF244321}">
                <p14:modId xmlns:p14="http://schemas.microsoft.com/office/powerpoint/2010/main" val="103082864"/>
              </p:ext>
            </p:extLst>
          </p:nvPr>
        </p:nvGraphicFramePr>
        <p:xfrm>
          <a:off x="677654" y="1123950"/>
          <a:ext cx="9075600" cy="5398644"/>
        </p:xfrm>
        <a:graphic>
          <a:graphicData uri="http://schemas.openxmlformats.org/drawingml/2006/table">
            <a:tbl>
              <a:tblPr/>
              <a:tblGrid>
                <a:gridCol w="864000">
                  <a:extLst>
                    <a:ext uri="{9D8B030D-6E8A-4147-A177-3AD203B41FA5}">
                      <a16:colId xmlns:a16="http://schemas.microsoft.com/office/drawing/2014/main" val="877100482"/>
                    </a:ext>
                  </a:extLst>
                </a:gridCol>
                <a:gridCol w="936000">
                  <a:extLst>
                    <a:ext uri="{9D8B030D-6E8A-4147-A177-3AD203B41FA5}">
                      <a16:colId xmlns:a16="http://schemas.microsoft.com/office/drawing/2014/main" val="1130803760"/>
                    </a:ext>
                  </a:extLst>
                </a:gridCol>
                <a:gridCol w="1296000">
                  <a:extLst>
                    <a:ext uri="{9D8B030D-6E8A-4147-A177-3AD203B41FA5}">
                      <a16:colId xmlns:a16="http://schemas.microsoft.com/office/drawing/2014/main" val="3032112283"/>
                    </a:ext>
                  </a:extLst>
                </a:gridCol>
                <a:gridCol w="543600">
                  <a:extLst>
                    <a:ext uri="{9D8B030D-6E8A-4147-A177-3AD203B41FA5}">
                      <a16:colId xmlns:a16="http://schemas.microsoft.com/office/drawing/2014/main" val="2732784610"/>
                    </a:ext>
                  </a:extLst>
                </a:gridCol>
                <a:gridCol w="543600">
                  <a:extLst>
                    <a:ext uri="{9D8B030D-6E8A-4147-A177-3AD203B41FA5}">
                      <a16:colId xmlns:a16="http://schemas.microsoft.com/office/drawing/2014/main" val="4007292255"/>
                    </a:ext>
                  </a:extLst>
                </a:gridCol>
                <a:gridCol w="543600">
                  <a:extLst>
                    <a:ext uri="{9D8B030D-6E8A-4147-A177-3AD203B41FA5}">
                      <a16:colId xmlns:a16="http://schemas.microsoft.com/office/drawing/2014/main" val="1115917974"/>
                    </a:ext>
                  </a:extLst>
                </a:gridCol>
                <a:gridCol w="543600">
                  <a:extLst>
                    <a:ext uri="{9D8B030D-6E8A-4147-A177-3AD203B41FA5}">
                      <a16:colId xmlns:a16="http://schemas.microsoft.com/office/drawing/2014/main" val="115359029"/>
                    </a:ext>
                  </a:extLst>
                </a:gridCol>
                <a:gridCol w="543600">
                  <a:extLst>
                    <a:ext uri="{9D8B030D-6E8A-4147-A177-3AD203B41FA5}">
                      <a16:colId xmlns:a16="http://schemas.microsoft.com/office/drawing/2014/main" val="1762250537"/>
                    </a:ext>
                  </a:extLst>
                </a:gridCol>
                <a:gridCol w="543600">
                  <a:extLst>
                    <a:ext uri="{9D8B030D-6E8A-4147-A177-3AD203B41FA5}">
                      <a16:colId xmlns:a16="http://schemas.microsoft.com/office/drawing/2014/main" val="2013071772"/>
                    </a:ext>
                  </a:extLst>
                </a:gridCol>
                <a:gridCol w="543600">
                  <a:extLst>
                    <a:ext uri="{9D8B030D-6E8A-4147-A177-3AD203B41FA5}">
                      <a16:colId xmlns:a16="http://schemas.microsoft.com/office/drawing/2014/main" val="621298055"/>
                    </a:ext>
                  </a:extLst>
                </a:gridCol>
                <a:gridCol w="543600">
                  <a:extLst>
                    <a:ext uri="{9D8B030D-6E8A-4147-A177-3AD203B41FA5}">
                      <a16:colId xmlns:a16="http://schemas.microsoft.com/office/drawing/2014/main" val="1524734053"/>
                    </a:ext>
                  </a:extLst>
                </a:gridCol>
                <a:gridCol w="543600">
                  <a:extLst>
                    <a:ext uri="{9D8B030D-6E8A-4147-A177-3AD203B41FA5}">
                      <a16:colId xmlns:a16="http://schemas.microsoft.com/office/drawing/2014/main" val="3589374997"/>
                    </a:ext>
                  </a:extLst>
                </a:gridCol>
                <a:gridCol w="543600">
                  <a:extLst>
                    <a:ext uri="{9D8B030D-6E8A-4147-A177-3AD203B41FA5}">
                      <a16:colId xmlns:a16="http://schemas.microsoft.com/office/drawing/2014/main" val="3291317673"/>
                    </a:ext>
                  </a:extLst>
                </a:gridCol>
                <a:gridCol w="543600">
                  <a:extLst>
                    <a:ext uri="{9D8B030D-6E8A-4147-A177-3AD203B41FA5}">
                      <a16:colId xmlns:a16="http://schemas.microsoft.com/office/drawing/2014/main" val="2650329134"/>
                    </a:ext>
                  </a:extLst>
                </a:gridCol>
              </a:tblGrid>
              <a:tr h="103582">
                <a:tc rowSpan="2">
                  <a:txBody>
                    <a:bodyPr/>
                    <a:lstStyle/>
                    <a:p>
                      <a:pPr algn="ctr" rtl="0" fontAlgn="ctr"/>
                      <a:r>
                        <a:rPr lang="pt-PT" sz="700" b="1" i="0" u="none" strike="noStrike" dirty="0">
                          <a:solidFill>
                            <a:srgbClr val="FFFFFF"/>
                          </a:solidFill>
                          <a:effectLst/>
                          <a:latin typeface="Calibri" panose="020F0502020204030204" pitchFamily="34" charset="0"/>
                        </a:rPr>
                        <a:t>Performance</a:t>
                      </a:r>
                    </a:p>
                  </a:txBody>
                  <a:tcPr marL="0" marR="0" marT="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rowSpan="2">
                  <a:txBody>
                    <a:bodyPr/>
                    <a:lstStyle/>
                    <a:p>
                      <a:pPr algn="l" rtl="0" fontAlgn="ctr"/>
                      <a:r>
                        <a:rPr lang="pt-PT" sz="700" b="1" i="0" u="none" strike="noStrike" dirty="0">
                          <a:solidFill>
                            <a:srgbClr val="FFFFFF"/>
                          </a:solidFill>
                          <a:effectLst/>
                          <a:latin typeface="Calibri" panose="020F0502020204030204" pitchFamily="34" charset="0"/>
                        </a:rPr>
                        <a:t>Participadas</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rowSpan="2">
                  <a:txBody>
                    <a:bodyPr/>
                    <a:lstStyle/>
                    <a:p>
                      <a:pPr algn="l" rtl="0" fontAlgn="ctr"/>
                      <a:r>
                        <a:rPr lang="pt-PT" sz="700" b="1" i="0" u="none" strike="noStrike" dirty="0" err="1">
                          <a:solidFill>
                            <a:srgbClr val="FFFFFF"/>
                          </a:solidFill>
                          <a:effectLst/>
                          <a:latin typeface="Calibri" panose="020F0502020204030204" pitchFamily="34" charset="0"/>
                        </a:rPr>
                        <a:t>Actividade</a:t>
                      </a:r>
                      <a:endParaRPr lang="pt-PT" sz="700" b="1" i="0" u="none" strike="noStrike" dirty="0">
                        <a:solidFill>
                          <a:srgbClr val="FFFFFF"/>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rowSpan="2">
                  <a:txBody>
                    <a:bodyPr/>
                    <a:lstStyle/>
                    <a:p>
                      <a:pPr algn="ctr" rtl="0" fontAlgn="ctr"/>
                      <a:r>
                        <a:rPr lang="pt-PT" sz="700" b="1" i="0" u="none" strike="noStrike">
                          <a:solidFill>
                            <a:srgbClr val="FFFFFF"/>
                          </a:solidFill>
                          <a:effectLst/>
                          <a:latin typeface="Calibri" panose="020F0502020204030204" pitchFamily="34" charset="0"/>
                        </a:rPr>
                        <a:t>VN 2019F</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rowSpan="2">
                  <a:txBody>
                    <a:bodyPr/>
                    <a:lstStyle/>
                    <a:p>
                      <a:pPr algn="ctr" rtl="0" fontAlgn="ctr"/>
                      <a:r>
                        <a:rPr lang="pt-PT" sz="700" b="1" i="0" u="none" strike="noStrike">
                          <a:solidFill>
                            <a:srgbClr val="FFFFFF"/>
                          </a:solidFill>
                          <a:effectLst/>
                          <a:latin typeface="Calibri" panose="020F0502020204030204" pitchFamily="34" charset="0"/>
                        </a:rPr>
                        <a:t>EBITDA 2019F</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rowSpan="2">
                  <a:txBody>
                    <a:bodyPr/>
                    <a:lstStyle/>
                    <a:p>
                      <a:pPr algn="ctr" rtl="0" fontAlgn="ctr"/>
                      <a:r>
                        <a:rPr lang="pt-PT" sz="700" b="1" i="0" u="none" strike="noStrike">
                          <a:solidFill>
                            <a:srgbClr val="FFFFFF"/>
                          </a:solidFill>
                          <a:effectLst/>
                          <a:latin typeface="Calibri" panose="020F0502020204030204" pitchFamily="34" charset="0"/>
                        </a:rPr>
                        <a:t>Mg. EBITDA</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rowSpan="2">
                  <a:txBody>
                    <a:bodyPr/>
                    <a:lstStyle/>
                    <a:p>
                      <a:pPr algn="ctr" rtl="0" fontAlgn="ctr"/>
                      <a:r>
                        <a:rPr lang="pt-PT" sz="700" b="1" i="0" u="none" strike="noStrike">
                          <a:solidFill>
                            <a:srgbClr val="FFFFFF"/>
                          </a:solidFill>
                          <a:effectLst/>
                          <a:latin typeface="Calibri" panose="020F0502020204030204" pitchFamily="34" charset="0"/>
                        </a:rPr>
                        <a:t>ND 2019F</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rowSpan="2">
                  <a:txBody>
                    <a:bodyPr/>
                    <a:lstStyle/>
                    <a:p>
                      <a:pPr algn="ctr" rtl="0" fontAlgn="ctr"/>
                      <a:r>
                        <a:rPr lang="pt-PT" sz="700" b="1" i="0" u="none" strike="noStrike">
                          <a:solidFill>
                            <a:srgbClr val="FFFFFF"/>
                          </a:solidFill>
                          <a:effectLst/>
                          <a:latin typeface="Calibri" panose="020F0502020204030204" pitchFamily="34" charset="0"/>
                        </a:rPr>
                        <a:t>ND/EBITDA</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rowSpan="2">
                  <a:txBody>
                    <a:bodyPr/>
                    <a:lstStyle/>
                    <a:p>
                      <a:pPr algn="ctr" rtl="0" fontAlgn="ctr"/>
                      <a:r>
                        <a:rPr lang="pt-PT" sz="700" b="1" i="0" u="none" strike="noStrike">
                          <a:solidFill>
                            <a:srgbClr val="FFFFFF"/>
                          </a:solidFill>
                          <a:effectLst/>
                          <a:latin typeface="Calibri" panose="020F0502020204030204" pitchFamily="34" charset="0"/>
                        </a:rPr>
                        <a:t>% FRN</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rowSpan="2">
                  <a:txBody>
                    <a:bodyPr/>
                    <a:lstStyle/>
                    <a:p>
                      <a:pPr algn="ctr" rtl="0" fontAlgn="ctr"/>
                      <a:r>
                        <a:rPr lang="pt-PT" sz="700" b="1" i="0" u="none" strike="noStrike" dirty="0" err="1">
                          <a:solidFill>
                            <a:srgbClr val="FFFFFF"/>
                          </a:solidFill>
                          <a:effectLst/>
                          <a:latin typeface="Calibri" panose="020F0502020204030204" pitchFamily="34" charset="0"/>
                        </a:rPr>
                        <a:t>Inv</a:t>
                      </a:r>
                      <a:r>
                        <a:rPr lang="pt-PT" sz="700" b="1" i="0" u="none" strike="noStrike" dirty="0">
                          <a:solidFill>
                            <a:srgbClr val="FFFFFF"/>
                          </a:solidFill>
                          <a:effectLst/>
                          <a:latin typeface="Calibri" panose="020F0502020204030204" pitchFamily="34" charset="0"/>
                        </a:rPr>
                        <a:t>.</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rtl="0" fontAlgn="ctr"/>
                      <a:r>
                        <a:rPr lang="pt-PT" sz="700" b="1" i="0" u="none" strike="noStrike" dirty="0">
                          <a:solidFill>
                            <a:srgbClr val="FFFFFF"/>
                          </a:solidFill>
                          <a:effectLst/>
                          <a:latin typeface="Calibri" panose="020F0502020204030204" pitchFamily="34" charset="0"/>
                        </a:rPr>
                        <a:t>Valorização</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366092"/>
                    </a:solidFill>
                  </a:tcPr>
                </a:tc>
                <a:tc>
                  <a:txBody>
                    <a:bodyPr/>
                    <a:lstStyle/>
                    <a:p>
                      <a:pPr algn="ctr" rtl="0" fontAlgn="ctr"/>
                      <a:r>
                        <a:rPr lang="pt-PT" sz="700" b="1" i="0" u="none" strike="noStrike">
                          <a:solidFill>
                            <a:srgbClr val="FFFFFF"/>
                          </a:solidFill>
                          <a:effectLst/>
                          <a:latin typeface="Calibri" panose="020F0502020204030204" pitchFamily="34" charset="0"/>
                        </a:rPr>
                        <a:t>Valorização</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366092"/>
                    </a:solidFill>
                  </a:tcPr>
                </a:tc>
                <a:tc>
                  <a:txBody>
                    <a:bodyPr/>
                    <a:lstStyle/>
                    <a:p>
                      <a:pPr algn="ctr" rtl="0" fontAlgn="ctr"/>
                      <a:r>
                        <a:rPr lang="pt-PT" sz="700" b="1" i="0" u="none" strike="noStrike">
                          <a:solidFill>
                            <a:srgbClr val="FFFFFF"/>
                          </a:solidFill>
                          <a:effectLst/>
                          <a:latin typeface="Calibri" panose="020F0502020204030204" pitchFamily="34" charset="0"/>
                        </a:rPr>
                        <a:t>Valorização</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366092"/>
                    </a:solidFill>
                  </a:tcPr>
                </a:tc>
                <a:tc>
                  <a:txBody>
                    <a:bodyPr/>
                    <a:lstStyle/>
                    <a:p>
                      <a:pPr algn="ctr" rtl="0" fontAlgn="ctr"/>
                      <a:r>
                        <a:rPr lang="pt-PT" sz="700" b="1" i="0" u="none" strike="noStrike" dirty="0">
                          <a:solidFill>
                            <a:srgbClr val="FFFFFF"/>
                          </a:solidFill>
                          <a:effectLst/>
                          <a:latin typeface="Calibri" panose="020F0502020204030204" pitchFamily="34" charset="0"/>
                        </a:rPr>
                        <a:t>Valorização</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366092"/>
                    </a:solidFill>
                  </a:tcPr>
                </a:tc>
                <a:extLst>
                  <a:ext uri="{0D108BD9-81ED-4DB2-BD59-A6C34878D82A}">
                    <a16:rowId xmlns:a16="http://schemas.microsoft.com/office/drawing/2014/main" val="3633064495"/>
                  </a:ext>
                </a:extLst>
              </a:tr>
              <a:tr h="103582">
                <a:tc vMerge="1">
                  <a:txBody>
                    <a:bodyPr/>
                    <a:lstStyle/>
                    <a:p>
                      <a:endParaRPr lang="pt-PT"/>
                    </a:p>
                  </a:txBody>
                  <a:tcPr/>
                </a:tc>
                <a:tc vMerge="1">
                  <a:txBody>
                    <a:bodyPr/>
                    <a:lstStyle/>
                    <a:p>
                      <a:endParaRPr lang="pt-PT"/>
                    </a:p>
                  </a:txBody>
                  <a:tcPr/>
                </a:tc>
                <a:tc vMerge="1">
                  <a:txBody>
                    <a:bodyPr/>
                    <a:lstStyle/>
                    <a:p>
                      <a:endParaRPr lang="pt-PT" dirty="0"/>
                    </a:p>
                  </a:txBody>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tc>
                  <a:txBody>
                    <a:bodyPr/>
                    <a:lstStyle/>
                    <a:p>
                      <a:pPr algn="ctr" rtl="0" fontAlgn="ctr"/>
                      <a:r>
                        <a:rPr lang="pt-PT" sz="700" b="1" i="0" u="none" strike="noStrike" dirty="0">
                          <a:solidFill>
                            <a:srgbClr val="FFFFFF"/>
                          </a:solidFill>
                          <a:effectLst/>
                          <a:latin typeface="Calibri" panose="020F0502020204030204" pitchFamily="34" charset="0"/>
                        </a:rPr>
                        <a:t>31.12.2018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366092"/>
                    </a:solidFill>
                  </a:tcPr>
                </a:tc>
                <a:tc>
                  <a:txBody>
                    <a:bodyPr/>
                    <a:lstStyle/>
                    <a:p>
                      <a:pPr algn="ctr" rtl="0" fontAlgn="ctr"/>
                      <a:r>
                        <a:rPr lang="pt-PT" sz="700" b="1" i="0" u="none" strike="noStrike">
                          <a:solidFill>
                            <a:srgbClr val="FFFFFF"/>
                          </a:solidFill>
                          <a:effectLst/>
                          <a:latin typeface="Calibri" panose="020F0502020204030204" pitchFamily="34" charset="0"/>
                        </a:rPr>
                        <a:t>30.06.2019</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366092"/>
                    </a:solidFill>
                  </a:tcPr>
                </a:tc>
                <a:tc>
                  <a:txBody>
                    <a:bodyPr/>
                    <a:lstStyle/>
                    <a:p>
                      <a:pPr algn="ctr" rtl="0" fontAlgn="ctr"/>
                      <a:r>
                        <a:rPr lang="pt-PT" sz="700" b="1" i="0" u="none" strike="noStrike">
                          <a:solidFill>
                            <a:srgbClr val="FFFFFF"/>
                          </a:solidFill>
                          <a:effectLst/>
                          <a:latin typeface="Calibri" panose="020F0502020204030204" pitchFamily="34" charset="0"/>
                        </a:rPr>
                        <a:t>31.12.2019</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366092"/>
                    </a:solidFill>
                  </a:tcPr>
                </a:tc>
                <a:tc>
                  <a:txBody>
                    <a:bodyPr/>
                    <a:lstStyle/>
                    <a:p>
                      <a:pPr algn="ctr" rtl="0" fontAlgn="ctr"/>
                      <a:r>
                        <a:rPr lang="pt-PT" sz="700" b="1" i="0" u="none" strike="noStrike" dirty="0">
                          <a:solidFill>
                            <a:srgbClr val="FFFFFF"/>
                          </a:solidFill>
                          <a:effectLst/>
                          <a:latin typeface="Calibri" panose="020F0502020204030204" pitchFamily="34" charset="0"/>
                        </a:rPr>
                        <a:t>30.06.2020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366092"/>
                    </a:solidFill>
                  </a:tcPr>
                </a:tc>
                <a:extLst>
                  <a:ext uri="{0D108BD9-81ED-4DB2-BD59-A6C34878D82A}">
                    <a16:rowId xmlns:a16="http://schemas.microsoft.com/office/drawing/2014/main" val="189793080"/>
                  </a:ext>
                </a:extLst>
              </a:tr>
              <a:tr h="138109">
                <a:tc rowSpan="5">
                  <a:txBody>
                    <a:bodyPr/>
                    <a:lstStyle/>
                    <a:p>
                      <a:pPr algn="ctr" rtl="0" fontAlgn="ctr"/>
                      <a:r>
                        <a:rPr lang="pt-PT" sz="700" b="1" i="0" u="none" strike="noStrike" dirty="0">
                          <a:solidFill>
                            <a:srgbClr val="000000"/>
                          </a:solidFill>
                          <a:effectLst/>
                          <a:latin typeface="Calibri" panose="020F0502020204030204" pitchFamily="34" charset="0"/>
                        </a:rPr>
                        <a:t>Top 5</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a:solidFill>
                            <a:srgbClr val="000000"/>
                          </a:solidFill>
                          <a:effectLst/>
                          <a:latin typeface="Calibri" panose="020F0502020204030204" pitchFamily="34" charset="0"/>
                        </a:rPr>
                        <a:t>Adla</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Produção de perfis de alumínio</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19 041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2 762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14,5%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(139)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-0,1x</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49%</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3 000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8 520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8 519</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9 000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9 000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222967585"/>
                  </a:ext>
                </a:extLst>
              </a:tr>
              <a:tr h="138109">
                <a:tc vMerge="1">
                  <a:txBody>
                    <a:bodyPr/>
                    <a:lstStyle/>
                    <a:p>
                      <a:endParaRPr lang="pt-PT"/>
                    </a:p>
                  </a:txBody>
                  <a:tcPr/>
                </a:tc>
                <a:tc>
                  <a:txBody>
                    <a:bodyPr/>
                    <a:lstStyle/>
                    <a:p>
                      <a:pPr algn="l" rtl="0" fontAlgn="ctr"/>
                      <a:r>
                        <a:rPr lang="pt-PT" sz="700" b="0" i="0" u="none" strike="noStrike">
                          <a:solidFill>
                            <a:srgbClr val="000000"/>
                          </a:solidFill>
                          <a:effectLst/>
                          <a:latin typeface="Calibri" panose="020F0502020204030204" pitchFamily="34" charset="0"/>
                        </a:rPr>
                        <a:t>Aquapura</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a:solidFill>
                            <a:srgbClr val="000000"/>
                          </a:solidFill>
                          <a:effectLst/>
                          <a:latin typeface="Calibri" panose="020F0502020204030204" pitchFamily="34" charset="0"/>
                        </a:rPr>
                        <a:t>Hotelaria</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13 253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3 175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31,8%</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3 175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0,8x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18%</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4 500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7 964</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8 008</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12 553</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11 897</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901275790"/>
                  </a:ext>
                </a:extLst>
              </a:tr>
              <a:tr h="138109">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JJ Teixeira</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a:solidFill>
                            <a:srgbClr val="000000"/>
                          </a:solidFill>
                          <a:effectLst/>
                          <a:latin typeface="Calibri" panose="020F0502020204030204" pitchFamily="34" charset="0"/>
                        </a:rPr>
                        <a:t>Carpintaria industrial</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21 432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3 601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16,8%</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21 447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6,0x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28%</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6 000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5 111</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6 651</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6 697</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6 742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838386511"/>
                  </a:ext>
                </a:extLst>
              </a:tr>
              <a:tr h="138109">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Moldit</a:t>
                      </a:r>
                      <a:endParaRPr lang="pt-PT" sz="7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a:solidFill>
                            <a:srgbClr val="000000"/>
                          </a:solidFill>
                          <a:effectLst/>
                          <a:latin typeface="Calibri" panose="020F0502020204030204" pitchFamily="34" charset="0"/>
                        </a:rPr>
                        <a:t>Produção de moldes</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20 309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977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4,8%</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11 520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11,8x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35%</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4 500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5 626</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7 072</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7 073</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7 093</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285616857"/>
                  </a:ext>
                </a:extLst>
              </a:tr>
              <a:tr h="138109">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Texamérica</a:t>
                      </a:r>
                      <a:endParaRPr lang="pt-PT" sz="7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Produção de vestuário de malha</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9 820 </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473 </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4,8%</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2 048 </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4,3x</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27%</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3 507</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3 509</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3 507</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3 007</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1478894"/>
                  </a:ext>
                </a:extLst>
              </a:tr>
              <a:tr h="138109">
                <a:tc rowSpan="6">
                  <a:txBody>
                    <a:bodyPr/>
                    <a:lstStyle/>
                    <a:p>
                      <a:pPr algn="ctr" rtl="0" fontAlgn="ctr"/>
                      <a:r>
                        <a:rPr lang="pt-PT" sz="700" b="1" i="0" u="none" strike="noStrike">
                          <a:solidFill>
                            <a:srgbClr val="000000"/>
                          </a:solidFill>
                          <a:effectLst/>
                          <a:latin typeface="Calibri" panose="020F0502020204030204" pitchFamily="34" charset="0"/>
                        </a:rPr>
                        <a:t>Facilmente podem competir para o Top 5</a:t>
                      </a:r>
                    </a:p>
                  </a:txBody>
                  <a:tcPr marL="0" marR="0" marT="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a:solidFill>
                            <a:srgbClr val="000000"/>
                          </a:solidFill>
                          <a:effectLst/>
                          <a:latin typeface="Calibri" panose="020F0502020204030204" pitchFamily="34" charset="0"/>
                        </a:rPr>
                        <a:t>BBG</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Produção de caixilharia</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11 790 </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1 009 </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8,6%</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4 868 </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4,8x</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25%</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3 000</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4 158</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4 171</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4 184</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4 232</a:t>
                      </a:r>
                    </a:p>
                  </a:txBody>
                  <a:tcPr marL="0" marR="0" marT="0"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249130132"/>
                  </a:ext>
                </a:extLst>
              </a:tr>
              <a:tr h="138109">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Tintex</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Produção e acabamentos têxtil</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n.d.</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n.d.</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22%</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3 000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4 513</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4 580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30638575"/>
                  </a:ext>
                </a:extLst>
              </a:tr>
              <a:tr h="138109">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Vicoustic</a:t>
                      </a:r>
                      <a:endParaRPr lang="pt-PT" sz="7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Soluções acústicas</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8 693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537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6,2%</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(312)</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-0,6x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35%</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3 000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4 716</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4 783</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5 791</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5 809</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265363007"/>
                  </a:ext>
                </a:extLst>
              </a:tr>
              <a:tr h="138109">
                <a:tc vMerge="1">
                  <a:txBody>
                    <a:bodyPr/>
                    <a:lstStyle/>
                    <a:p>
                      <a:endParaRPr lang="pt-PT"/>
                    </a:p>
                  </a:txBody>
                  <a:tcPr/>
                </a:tc>
                <a:tc>
                  <a:txBody>
                    <a:bodyPr/>
                    <a:lstStyle/>
                    <a:p>
                      <a:pPr algn="l" rtl="0" fontAlgn="ctr"/>
                      <a:r>
                        <a:rPr lang="pt-PT" sz="700" b="0" i="0" u="none" strike="noStrike">
                          <a:solidFill>
                            <a:srgbClr val="000000"/>
                          </a:solidFill>
                          <a:effectLst/>
                          <a:latin typeface="Calibri" panose="020F0502020204030204" pitchFamily="34" charset="0"/>
                        </a:rPr>
                        <a:t>Skypro</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Calçado</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4 965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666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13,4%</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0,0x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35%</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3 000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5 046</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5 065</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5 060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5 056</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956329583"/>
                  </a:ext>
                </a:extLst>
              </a:tr>
              <a:tr h="138109">
                <a:tc vMerge="1">
                  <a:txBody>
                    <a:bodyPr/>
                    <a:lstStyle/>
                    <a:p>
                      <a:endParaRPr lang="pt-PT"/>
                    </a:p>
                  </a:txBody>
                  <a:tcPr/>
                </a:tc>
                <a:tc>
                  <a:txBody>
                    <a:bodyPr/>
                    <a:lstStyle/>
                    <a:p>
                      <a:pPr algn="l" rtl="0" fontAlgn="ctr"/>
                      <a:r>
                        <a:rPr lang="pt-PT" sz="700" b="0" i="0" u="none" strike="noStrike">
                          <a:solidFill>
                            <a:srgbClr val="000000"/>
                          </a:solidFill>
                          <a:effectLst/>
                          <a:latin typeface="Calibri" panose="020F0502020204030204" pitchFamily="34" charset="0"/>
                        </a:rPr>
                        <a:t>Pagaqui</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Meios de pagamento</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2 014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576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28,6%</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(223)</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-0,4x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6%</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2 862</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3 377</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3 527</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3 552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119681937"/>
                  </a:ext>
                </a:extLst>
              </a:tr>
              <a:tr h="138109">
                <a:tc vMerge="1">
                  <a:txBody>
                    <a:bodyPr/>
                    <a:lstStyle/>
                    <a:p>
                      <a:endParaRPr lang="pt-PT"/>
                    </a:p>
                  </a:txBody>
                  <a:tcPr/>
                </a:tc>
                <a:tc>
                  <a:txBody>
                    <a:bodyPr/>
                    <a:lstStyle/>
                    <a:p>
                      <a:pPr algn="l" rtl="0" fontAlgn="ctr"/>
                      <a:r>
                        <a:rPr lang="pt-PT" sz="700" b="0" i="0" u="none" strike="noStrike">
                          <a:solidFill>
                            <a:srgbClr val="000000"/>
                          </a:solidFill>
                          <a:effectLst/>
                          <a:latin typeface="Calibri" panose="020F0502020204030204" pitchFamily="34" charset="0"/>
                        </a:rPr>
                        <a:t>Douro 41</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Hotelaria</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3 582 </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512 </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20,0%</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512 </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0,7x</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8%</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2 130</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2 143</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2 415</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2 428</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9207488"/>
                  </a:ext>
                </a:extLst>
              </a:tr>
              <a:tr h="138109">
                <a:tc rowSpan="11">
                  <a:txBody>
                    <a:bodyPr/>
                    <a:lstStyle/>
                    <a:p>
                      <a:pPr algn="ctr" rtl="0" fontAlgn="ctr"/>
                      <a:r>
                        <a:rPr lang="pt-PT" sz="700" b="1" i="0" u="none" strike="noStrike" dirty="0" err="1">
                          <a:solidFill>
                            <a:srgbClr val="000000"/>
                          </a:solidFill>
                          <a:effectLst/>
                          <a:latin typeface="Calibri" panose="020F0502020204030204" pitchFamily="34" charset="0"/>
                        </a:rPr>
                        <a:t>Middle</a:t>
                      </a:r>
                      <a:endParaRPr lang="pt-PT" sz="700" b="1"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a:solidFill>
                            <a:srgbClr val="000000"/>
                          </a:solidFill>
                          <a:effectLst/>
                          <a:latin typeface="Calibri" panose="020F0502020204030204" pitchFamily="34" charset="0"/>
                        </a:rPr>
                        <a:t>NDrive</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Software navegação</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3 253 </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491 </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15,1%</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(509)</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-1,0x</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27%</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4 500</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4 505</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4 505</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4 505</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4 505</a:t>
                      </a:r>
                    </a:p>
                  </a:txBody>
                  <a:tcPr marL="0" marR="0" marT="0"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061020664"/>
                  </a:ext>
                </a:extLst>
              </a:tr>
              <a:tr h="138109">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Goodlife</a:t>
                      </a:r>
                      <a:endParaRPr lang="pt-PT" sz="7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Flash sales online</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7 175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(203)</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-2,8%</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105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n.a.</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11%</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2 080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2 103</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2 104</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2 114</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49777980"/>
                  </a:ext>
                </a:extLst>
              </a:tr>
              <a:tr h="138109">
                <a:tc vMerge="1">
                  <a:txBody>
                    <a:bodyPr/>
                    <a:lstStyle/>
                    <a:p>
                      <a:endParaRPr lang="pt-PT"/>
                    </a:p>
                  </a:txBody>
                  <a:tcPr/>
                </a:tc>
                <a:tc>
                  <a:txBody>
                    <a:bodyPr/>
                    <a:lstStyle/>
                    <a:p>
                      <a:pPr algn="l" rtl="0" fontAlgn="ctr"/>
                      <a:r>
                        <a:rPr lang="pt-PT" sz="700" b="0" i="0" u="none" strike="noStrike">
                          <a:solidFill>
                            <a:srgbClr val="000000"/>
                          </a:solidFill>
                          <a:effectLst/>
                          <a:latin typeface="Calibri" panose="020F0502020204030204" pitchFamily="34" charset="0"/>
                        </a:rPr>
                        <a:t>Grow Energy</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Eficiência energética</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394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286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72,5%</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(310)</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-1,1x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45%</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3 000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3 806</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3 804</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3 802</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3 800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423310849"/>
                  </a:ext>
                </a:extLst>
              </a:tr>
              <a:tr h="138109">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Grupo </a:t>
                      </a:r>
                      <a:r>
                        <a:rPr lang="pt-PT" sz="700" b="0" i="0" u="none" strike="noStrike" dirty="0" err="1">
                          <a:solidFill>
                            <a:srgbClr val="000000"/>
                          </a:solidFill>
                          <a:effectLst/>
                          <a:latin typeface="Calibri" panose="020F0502020204030204" pitchFamily="34" charset="0"/>
                        </a:rPr>
                        <a:t>Impacting</a:t>
                      </a:r>
                      <a:endParaRPr lang="pt-PT" sz="7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Marketing digital</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13 684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584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4,3%</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402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0,7x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1 701</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1 701</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2 001</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2 501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82685274"/>
                  </a:ext>
                </a:extLst>
              </a:tr>
              <a:tr h="138109">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Crivedi</a:t>
                      </a:r>
                      <a:endParaRPr lang="pt-PT" sz="7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err="1">
                          <a:solidFill>
                            <a:srgbClr val="000000"/>
                          </a:solidFill>
                          <a:effectLst/>
                          <a:latin typeface="Calibri" panose="020F0502020204030204" pitchFamily="34" charset="0"/>
                        </a:rPr>
                        <a:t>Trading</a:t>
                      </a:r>
                      <a:r>
                        <a:rPr lang="pt-PT" sz="700" b="0" i="0" u="none" strike="noStrike" dirty="0">
                          <a:solidFill>
                            <a:srgbClr val="000000"/>
                          </a:solidFill>
                          <a:effectLst/>
                          <a:latin typeface="Calibri" panose="020F0502020204030204" pitchFamily="34" charset="0"/>
                        </a:rPr>
                        <a:t> de vestuário</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6 007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295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4,9%</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345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1,2x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25%</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375</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785</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784</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787</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790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206312162"/>
                  </a:ext>
                </a:extLst>
              </a:tr>
              <a:tr h="138109">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4Teams</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err="1">
                          <a:solidFill>
                            <a:srgbClr val="000000"/>
                          </a:solidFill>
                          <a:effectLst/>
                          <a:latin typeface="Calibri" panose="020F0502020204030204" pitchFamily="34" charset="0"/>
                        </a:rPr>
                        <a:t>Merchadising</a:t>
                      </a:r>
                      <a:r>
                        <a:rPr lang="pt-PT" sz="700" b="0" i="0" u="none" strike="noStrike" dirty="0">
                          <a:solidFill>
                            <a:srgbClr val="000000"/>
                          </a:solidFill>
                          <a:effectLst/>
                          <a:latin typeface="Calibri" panose="020F0502020204030204" pitchFamily="34" charset="0"/>
                        </a:rPr>
                        <a:t> desportivo</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4 913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395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8,0%</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968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2,4x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41%</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1 543</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1 562</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1 594</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1 619</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607080179"/>
                  </a:ext>
                </a:extLst>
              </a:tr>
              <a:tr h="138109">
                <a:tc vMerge="1">
                  <a:txBody>
                    <a:bodyPr/>
                    <a:lstStyle/>
                    <a:p>
                      <a:endParaRPr lang="pt-PT"/>
                    </a:p>
                  </a:txBody>
                  <a:tcPr/>
                </a:tc>
                <a:tc>
                  <a:txBody>
                    <a:bodyPr/>
                    <a:lstStyle/>
                    <a:p>
                      <a:pPr algn="l" rtl="0" fontAlgn="ctr"/>
                      <a:r>
                        <a:rPr lang="pt-PT" sz="700" b="0" i="0" u="none" strike="noStrike">
                          <a:solidFill>
                            <a:srgbClr val="000000"/>
                          </a:solidFill>
                          <a:effectLst/>
                          <a:latin typeface="Calibri" panose="020F0502020204030204" pitchFamily="34" charset="0"/>
                        </a:rPr>
                        <a:t>NMusic</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err="1">
                          <a:solidFill>
                            <a:srgbClr val="000000"/>
                          </a:solidFill>
                          <a:effectLst/>
                          <a:latin typeface="Calibri" panose="020F0502020204030204" pitchFamily="34" charset="0"/>
                        </a:rPr>
                        <a:t>Streaming</a:t>
                      </a:r>
                      <a:r>
                        <a:rPr lang="pt-PT" sz="700" b="0" i="0" u="none" strike="noStrike" dirty="0">
                          <a:solidFill>
                            <a:srgbClr val="000000"/>
                          </a:solidFill>
                          <a:effectLst/>
                          <a:latin typeface="Calibri" panose="020F0502020204030204" pitchFamily="34" charset="0"/>
                        </a:rPr>
                        <a:t> música</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n.d.</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n.d.</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4 500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4 671</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705</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759325967"/>
                  </a:ext>
                </a:extLst>
              </a:tr>
              <a:tr h="138109">
                <a:tc vMerge="1">
                  <a:txBody>
                    <a:bodyPr/>
                    <a:lstStyle/>
                    <a:p>
                      <a:endParaRPr lang="pt-PT"/>
                    </a:p>
                  </a:txBody>
                  <a:tcPr/>
                </a:tc>
                <a:tc>
                  <a:txBody>
                    <a:bodyPr/>
                    <a:lstStyle/>
                    <a:p>
                      <a:pPr algn="l" rtl="0" fontAlgn="ctr"/>
                      <a:r>
                        <a:rPr lang="pt-PT" sz="700" b="0" i="0" u="none" strike="noStrike">
                          <a:solidFill>
                            <a:srgbClr val="000000"/>
                          </a:solidFill>
                          <a:effectLst/>
                          <a:latin typeface="Calibri" panose="020F0502020204030204" pitchFamily="34" charset="0"/>
                        </a:rPr>
                        <a:t>Villa C</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Hotelaria</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1 579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149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12,6%</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149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0,7x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37%</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2 285</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2 299</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1 863</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1 676</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112319735"/>
                  </a:ext>
                </a:extLst>
              </a:tr>
              <a:tr h="138109">
                <a:tc vMerge="1">
                  <a:txBody>
                    <a:bodyPr/>
                    <a:lstStyle/>
                    <a:p>
                      <a:endParaRPr lang="pt-PT"/>
                    </a:p>
                  </a:txBody>
                  <a:tcPr/>
                </a:tc>
                <a:tc>
                  <a:txBody>
                    <a:bodyPr/>
                    <a:lstStyle/>
                    <a:p>
                      <a:pPr algn="l" rtl="0" fontAlgn="ctr"/>
                      <a:r>
                        <a:rPr lang="pt-PT" sz="700" b="0" i="0" u="none" strike="noStrike">
                          <a:solidFill>
                            <a:srgbClr val="000000"/>
                          </a:solidFill>
                          <a:effectLst/>
                          <a:latin typeface="Calibri" panose="020F0502020204030204" pitchFamily="34" charset="0"/>
                        </a:rPr>
                        <a:t>Ramiro</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Comercialização de peles e fibras</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9 150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226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2,5%</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3 470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15,4x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38%</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3 000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2 830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2 838</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2 096</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2 104</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477524162"/>
                  </a:ext>
                </a:extLst>
              </a:tr>
              <a:tr h="138109">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Marizé</a:t>
                      </a:r>
                      <a:endParaRPr lang="pt-PT" sz="7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Produção de têxteis-lar</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8 094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430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5,3%</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2 112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4,9x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35%</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2 017</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2 034</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2 037</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2 037</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226820098"/>
                  </a:ext>
                </a:extLst>
              </a:tr>
              <a:tr h="138109">
                <a:tc vMerge="1">
                  <a:txBody>
                    <a:bodyPr/>
                    <a:lstStyle/>
                    <a:p>
                      <a:endParaRPr lang="pt-PT"/>
                    </a:p>
                  </a:txBody>
                  <a:tcPr/>
                </a:tc>
                <a:tc>
                  <a:txBody>
                    <a:bodyPr/>
                    <a:lstStyle/>
                    <a:p>
                      <a:pPr algn="l" rtl="0" fontAlgn="ctr"/>
                      <a:r>
                        <a:rPr lang="pt-PT" sz="700" b="0" i="0" u="none" strike="noStrike">
                          <a:solidFill>
                            <a:srgbClr val="000000"/>
                          </a:solidFill>
                          <a:effectLst/>
                          <a:latin typeface="Calibri" panose="020F0502020204030204" pitchFamily="34" charset="0"/>
                        </a:rPr>
                        <a:t>MM</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Produção de condutas para AVAC</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3 793 </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436 </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11,5%</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3 560 </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8,2x</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23%</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1 860</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1 880</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1 901</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1 918</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5079586"/>
                  </a:ext>
                </a:extLst>
              </a:tr>
              <a:tr h="204632">
                <a:tc rowSpan="3">
                  <a:txBody>
                    <a:bodyPr/>
                    <a:lstStyle/>
                    <a:p>
                      <a:pPr algn="ctr" rtl="0" fontAlgn="ctr"/>
                      <a:r>
                        <a:rPr lang="pt-PT" sz="700" b="1" i="0" u="none" strike="noStrike">
                          <a:solidFill>
                            <a:srgbClr val="000000"/>
                          </a:solidFill>
                          <a:effectLst/>
                          <a:latin typeface="Calibri" panose="020F0502020204030204" pitchFamily="34" charset="0"/>
                        </a:rPr>
                        <a:t>Risco de caírem para o Worst 5</a:t>
                      </a:r>
                    </a:p>
                  </a:txBody>
                  <a:tcPr marL="0" marR="0" marT="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a:solidFill>
                            <a:srgbClr val="000000"/>
                          </a:solidFill>
                          <a:effectLst/>
                          <a:latin typeface="Calibri" panose="020F0502020204030204" pitchFamily="34" charset="0"/>
                        </a:rPr>
                        <a:t>Scorecode</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Comercialização de roupa desportiva</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9 606 </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(9)</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-0,1%</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374 </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n.a.</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49%</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1 577</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1 596</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1 614</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1 128</a:t>
                      </a:r>
                    </a:p>
                  </a:txBody>
                  <a:tcPr marL="0" marR="0" marT="0"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497805137"/>
                  </a:ext>
                </a:extLst>
              </a:tr>
              <a:tr h="138109">
                <a:tc vMerge="1">
                  <a:txBody>
                    <a:bodyPr/>
                    <a:lstStyle/>
                    <a:p>
                      <a:endParaRPr lang="pt-PT"/>
                    </a:p>
                  </a:txBody>
                  <a:tcPr/>
                </a:tc>
                <a:tc>
                  <a:txBody>
                    <a:bodyPr/>
                    <a:lstStyle/>
                    <a:p>
                      <a:pPr algn="l" rtl="0" fontAlgn="ctr"/>
                      <a:r>
                        <a:rPr lang="pt-PT" sz="700" b="0" i="0" u="none" strike="noStrike">
                          <a:solidFill>
                            <a:srgbClr val="000000"/>
                          </a:solidFill>
                          <a:effectLst/>
                          <a:latin typeface="Calibri" panose="020F0502020204030204" pitchFamily="34" charset="0"/>
                        </a:rPr>
                        <a:t>Iberomassa</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Produção de </a:t>
                      </a:r>
                      <a:r>
                        <a:rPr lang="pt-PT" sz="700" b="0" i="0" u="none" strike="noStrike" dirty="0" err="1">
                          <a:solidFill>
                            <a:srgbClr val="000000"/>
                          </a:solidFill>
                          <a:effectLst/>
                          <a:latin typeface="Calibri" panose="020F0502020204030204" pitchFamily="34" charset="0"/>
                        </a:rPr>
                        <a:t>pellets</a:t>
                      </a:r>
                      <a:endParaRPr lang="pt-PT" sz="7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1 661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190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11,4%</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1 594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8,4x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13%</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1 622</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1 643</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1 671</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1 665</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29301443"/>
                  </a:ext>
                </a:extLst>
              </a:tr>
              <a:tr h="138109">
                <a:tc vMerge="1">
                  <a:txBody>
                    <a:bodyPr/>
                    <a:lstStyle/>
                    <a:p>
                      <a:endParaRPr lang="pt-PT"/>
                    </a:p>
                  </a:txBody>
                  <a:tcPr/>
                </a:tc>
                <a:tc>
                  <a:txBody>
                    <a:bodyPr/>
                    <a:lstStyle/>
                    <a:p>
                      <a:pPr algn="l" rtl="0" fontAlgn="ctr"/>
                      <a:r>
                        <a:rPr lang="pt-PT" sz="700" b="0" i="0" u="none" strike="noStrike">
                          <a:solidFill>
                            <a:srgbClr val="000000"/>
                          </a:solidFill>
                          <a:effectLst/>
                          <a:latin typeface="Calibri" panose="020F0502020204030204" pitchFamily="34" charset="0"/>
                        </a:rPr>
                        <a:t>Chasing Dreams</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Retalho de vestuário</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2 430 </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(129)</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-5,3%</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368 </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n.a.</a:t>
                      </a: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25%</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1 125</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6472796"/>
                  </a:ext>
                </a:extLst>
              </a:tr>
              <a:tr h="138109">
                <a:tc rowSpan="3">
                  <a:txBody>
                    <a:bodyPr/>
                    <a:lstStyle/>
                    <a:p>
                      <a:pPr algn="ctr" rtl="0" fontAlgn="ctr"/>
                      <a:r>
                        <a:rPr lang="pt-PT" sz="700" b="1" i="0" u="none" strike="noStrike" dirty="0" err="1">
                          <a:solidFill>
                            <a:srgbClr val="000000"/>
                          </a:solidFill>
                          <a:effectLst/>
                          <a:latin typeface="Calibri" panose="020F0502020204030204" pitchFamily="34" charset="0"/>
                        </a:rPr>
                        <a:t>Worst</a:t>
                      </a:r>
                      <a:r>
                        <a:rPr lang="pt-PT" sz="700" b="1" i="0" u="none" strike="noStrike" dirty="0">
                          <a:solidFill>
                            <a:srgbClr val="000000"/>
                          </a:solidFill>
                          <a:effectLst/>
                          <a:latin typeface="Calibri" panose="020F0502020204030204" pitchFamily="34" charset="0"/>
                        </a:rPr>
                        <a:t> 5</a:t>
                      </a:r>
                    </a:p>
                  </a:txBody>
                  <a:tcPr marL="0" marR="0" marT="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a:solidFill>
                            <a:srgbClr val="000000"/>
                          </a:solidFill>
                          <a:effectLst/>
                          <a:latin typeface="Calibri" panose="020F0502020204030204" pitchFamily="34" charset="0"/>
                        </a:rPr>
                        <a:t>Shikan</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Retalho alimentar</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82%</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1 561</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1 577</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594</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65833639"/>
                  </a:ext>
                </a:extLst>
              </a:tr>
              <a:tr h="138109">
                <a:tc vMerge="1">
                  <a:txBody>
                    <a:bodyPr/>
                    <a:lstStyle/>
                    <a:p>
                      <a:endParaRPr lang="pt-PT"/>
                    </a:p>
                  </a:txBody>
                  <a:tcPr/>
                </a:tc>
                <a:tc>
                  <a:txBody>
                    <a:bodyPr/>
                    <a:lstStyle/>
                    <a:p>
                      <a:pPr algn="l" rtl="0" fontAlgn="ctr"/>
                      <a:r>
                        <a:rPr lang="pt-PT" sz="700" b="0" i="0" u="none" strike="noStrike">
                          <a:solidFill>
                            <a:srgbClr val="000000"/>
                          </a:solidFill>
                          <a:effectLst/>
                          <a:latin typeface="Calibri" panose="020F0502020204030204" pitchFamily="34" charset="0"/>
                        </a:rPr>
                        <a:t>Meu Super</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Supermercados de proximidade</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4 808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(67)</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-1,4%</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(467)</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dirty="0">
                          <a:solidFill>
                            <a:srgbClr val="000000"/>
                          </a:solidFill>
                          <a:effectLst/>
                          <a:latin typeface="Calibri" panose="020F0502020204030204" pitchFamily="34" charset="0"/>
                        </a:rPr>
                        <a:t>n.a.</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51%</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4 500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2 259</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2 320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2 383</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2 445</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577451595"/>
                  </a:ext>
                </a:extLst>
              </a:tr>
              <a:tr h="138109">
                <a:tc vMerge="1">
                  <a:txBody>
                    <a:bodyPr/>
                    <a:lstStyle/>
                    <a:p>
                      <a:endParaRPr lang="pt-PT"/>
                    </a:p>
                  </a:txBody>
                  <a:tcPr/>
                </a:tc>
                <a:tc>
                  <a:txBody>
                    <a:bodyPr/>
                    <a:lstStyle/>
                    <a:p>
                      <a:pPr algn="l" rtl="0" fontAlgn="ctr"/>
                      <a:r>
                        <a:rPr lang="pt-PT" sz="700" b="0" i="0" u="none" strike="noStrike">
                          <a:solidFill>
                            <a:srgbClr val="000000"/>
                          </a:solidFill>
                          <a:effectLst/>
                          <a:latin typeface="Calibri" panose="020F0502020204030204" pitchFamily="34" charset="0"/>
                        </a:rPr>
                        <a:t>MLC (Maritex)</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Produção de forros</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kumimoji="0" lang="pt-PT"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a:rPr>
                        <a:t>n.d.</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51%</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4514715"/>
                  </a:ext>
                </a:extLst>
              </a:tr>
              <a:tr h="138109">
                <a:tc rowSpan="7">
                  <a:txBody>
                    <a:bodyPr/>
                    <a:lstStyle/>
                    <a:p>
                      <a:pPr algn="ctr" rtl="0" fontAlgn="ctr"/>
                      <a:r>
                        <a:rPr lang="pt-PT" sz="700" b="1" i="0" u="none" strike="noStrike" dirty="0">
                          <a:solidFill>
                            <a:srgbClr val="000000"/>
                          </a:solidFill>
                          <a:effectLst/>
                          <a:latin typeface="Calibri" panose="020F0502020204030204" pitchFamily="34" charset="0"/>
                        </a:rPr>
                        <a:t>Investimentos realizados em 2019</a:t>
                      </a:r>
                    </a:p>
                  </a:txBody>
                  <a:tcPr marL="0" marR="0" marT="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a:solidFill>
                            <a:srgbClr val="000000"/>
                          </a:solidFill>
                          <a:effectLst/>
                          <a:latin typeface="Calibri" panose="020F0502020204030204" pitchFamily="34" charset="0"/>
                        </a:rPr>
                        <a:t>Guranição</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Mobiliário de luxo</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1 496 </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510 </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34,1%</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(907)</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dirty="0">
                          <a:solidFill>
                            <a:srgbClr val="000000"/>
                          </a:solidFill>
                          <a:effectLst/>
                          <a:latin typeface="Calibri" panose="020F0502020204030204" pitchFamily="34" charset="0"/>
                        </a:rPr>
                        <a:t>-1,8x</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20%</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1 500</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1 503</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1 506</a:t>
                      </a: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1 512</a:t>
                      </a:r>
                    </a:p>
                  </a:txBody>
                  <a:tcPr marL="0" marR="0" marT="0"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974545053"/>
                  </a:ext>
                </a:extLst>
              </a:tr>
              <a:tr h="138109">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Nogueira Fernandes</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Construções em madeira</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1 720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616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35,8%</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3 077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5,0x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22%</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err="1">
                          <a:solidFill>
                            <a:srgbClr val="000000"/>
                          </a:solidFill>
                          <a:effectLst/>
                          <a:latin typeface="Calibri" panose="020F0502020204030204" pitchFamily="34" charset="0"/>
                        </a:rPr>
                        <a:t>n.a</a:t>
                      </a:r>
                      <a:r>
                        <a:rPr lang="pt-PT" sz="700" b="0" i="0" u="none" strike="noStrike" dirty="0">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1 502</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1 508</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1 514</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259222389"/>
                  </a:ext>
                </a:extLst>
              </a:tr>
              <a:tr h="138109">
                <a:tc vMerge="1">
                  <a:txBody>
                    <a:bodyPr/>
                    <a:lstStyle/>
                    <a:p>
                      <a:endParaRPr lang="pt-PT"/>
                    </a:p>
                  </a:txBody>
                  <a:tcPr/>
                </a:tc>
                <a:tc>
                  <a:txBody>
                    <a:bodyPr/>
                    <a:lstStyle/>
                    <a:p>
                      <a:pPr algn="l" rtl="0" fontAlgn="ctr"/>
                      <a:r>
                        <a:rPr lang="pt-PT" sz="700" b="0" i="0" u="none" strike="noStrike">
                          <a:solidFill>
                            <a:srgbClr val="000000"/>
                          </a:solidFill>
                          <a:effectLst/>
                          <a:latin typeface="Calibri" panose="020F0502020204030204" pitchFamily="34" charset="0"/>
                        </a:rPr>
                        <a:t>Undandy</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E-commerce de sapatos </a:t>
                      </a:r>
                      <a:r>
                        <a:rPr lang="pt-PT" sz="700" b="0" i="0" u="none" strike="noStrike" dirty="0" err="1">
                          <a:solidFill>
                            <a:srgbClr val="000000"/>
                          </a:solidFill>
                          <a:effectLst/>
                          <a:latin typeface="Calibri" panose="020F0502020204030204" pitchFamily="34" charset="0"/>
                        </a:rPr>
                        <a:t>tailormade</a:t>
                      </a:r>
                      <a:endParaRPr lang="pt-PT" sz="7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5 010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(933)</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-18,6%</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635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n.a.</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11%</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750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755</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911342007"/>
                  </a:ext>
                </a:extLst>
              </a:tr>
              <a:tr h="138109">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ASBW</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Fundição de latão</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34 111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1 048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3,1%</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4 658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4,4x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18%</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1 503</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1 509</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761796410"/>
                  </a:ext>
                </a:extLst>
              </a:tr>
              <a:tr h="138109">
                <a:tc vMerge="1">
                  <a:txBody>
                    <a:bodyPr/>
                    <a:lstStyle/>
                    <a:p>
                      <a:endParaRPr lang="pt-PT"/>
                    </a:p>
                  </a:txBody>
                  <a:tcPr/>
                </a:tc>
                <a:tc>
                  <a:txBody>
                    <a:bodyPr/>
                    <a:lstStyle/>
                    <a:p>
                      <a:pPr algn="l" rtl="0" fontAlgn="ctr"/>
                      <a:r>
                        <a:rPr lang="pt-PT" sz="700" b="0" i="0" u="none" strike="noStrike">
                          <a:solidFill>
                            <a:srgbClr val="000000"/>
                          </a:solidFill>
                          <a:effectLst/>
                          <a:latin typeface="Calibri" panose="020F0502020204030204" pitchFamily="34" charset="0"/>
                        </a:rPr>
                        <a:t>Celeste</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Panificação e pastelaria</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17 798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876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4,9%</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3 005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3,4x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33%</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1 505</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1 515</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502662029"/>
                  </a:ext>
                </a:extLst>
              </a:tr>
              <a:tr h="138109">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Nortempera</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Transformação de vidro</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5 841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1 270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21,7%</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(1806)</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-1,4x</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19%</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58178216"/>
                  </a:ext>
                </a:extLst>
              </a:tr>
              <a:tr h="138109">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Code</a:t>
                      </a:r>
                      <a:r>
                        <a:rPr lang="pt-PT" sz="700" b="0" i="0" u="none" strike="noStrike" dirty="0">
                          <a:solidFill>
                            <a:srgbClr val="000000"/>
                          </a:solidFill>
                          <a:effectLst/>
                          <a:latin typeface="Calibri" panose="020F0502020204030204" pitchFamily="34" charset="0"/>
                        </a:rPr>
                        <a:t> For </a:t>
                      </a:r>
                      <a:r>
                        <a:rPr lang="pt-PT" sz="700" b="0" i="0" u="none" strike="noStrike" dirty="0" err="1">
                          <a:solidFill>
                            <a:srgbClr val="000000"/>
                          </a:solidFill>
                          <a:effectLst/>
                          <a:latin typeface="Calibri" panose="020F0502020204030204" pitchFamily="34" charset="0"/>
                        </a:rPr>
                        <a:t>All</a:t>
                      </a:r>
                      <a:endParaRPr lang="pt-PT" sz="7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Tecnologia e programação</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2 055 </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dirty="0">
                          <a:solidFill>
                            <a:srgbClr val="000000"/>
                          </a:solidFill>
                          <a:effectLst/>
                          <a:latin typeface="Calibri" panose="020F0502020204030204" pitchFamily="34" charset="0"/>
                        </a:rPr>
                        <a:t>(565)</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-27,5%</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pt-PT" sz="700" b="0" i="0" u="none" strike="noStrike">
                          <a:solidFill>
                            <a:srgbClr val="000000"/>
                          </a:solidFill>
                          <a:effectLst/>
                          <a:latin typeface="Calibri" panose="020F0502020204030204" pitchFamily="34" charset="0"/>
                        </a:rPr>
                        <a:t>(353)</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b"/>
                      <a:r>
                        <a:rPr lang="pt-PT" sz="700" b="0" i="0" u="none" strike="noStrike">
                          <a:solidFill>
                            <a:srgbClr val="000000"/>
                          </a:solidFill>
                          <a:effectLst/>
                          <a:latin typeface="Calibri" panose="020F0502020204030204" pitchFamily="34" charset="0"/>
                        </a:rPr>
                        <a:t>n.a.</a:t>
                      </a: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7%</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1 500</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1 507</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1 518</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246545282"/>
                  </a:ext>
                </a:extLst>
              </a:tr>
              <a:tr h="138109">
                <a:tc>
                  <a:txBody>
                    <a:bodyPr/>
                    <a:lstStyle/>
                    <a:p>
                      <a:pPr algn="r" rtl="0" fontAlgn="b"/>
                      <a:r>
                        <a:rPr lang="pt-PT" sz="7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b"/>
                      <a:r>
                        <a:rPr lang="pt-PT" sz="700" b="0" i="0" u="none" strike="noStrike" dirty="0">
                          <a:solidFill>
                            <a:srgbClr val="000000"/>
                          </a:solidFill>
                          <a:effectLst/>
                          <a:latin typeface="Calibri" panose="020F0502020204030204" pitchFamily="34" charset="0"/>
                        </a:rPr>
                        <a:t>Disponibilidades e outros ativos financeiros</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pt-PT"/>
                    </a:p>
                  </a:txBody>
                  <a:tcPr/>
                </a:tc>
                <a:tc>
                  <a:txBody>
                    <a:bodyPr/>
                    <a:lstStyle/>
                    <a:p>
                      <a:pPr algn="r" rtl="0" fontAlgn="b"/>
                      <a:r>
                        <a:rPr lang="pt-PT" sz="700" b="0" i="0" u="none" strike="noStrike" dirty="0">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pt-PT" sz="7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pt-PT" sz="700" b="0" i="0" u="none" strike="noStrike" dirty="0">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pt-PT" sz="700" b="0" i="0" u="none" strike="noStrike">
                          <a:solidFill>
                            <a:srgbClr val="000000"/>
                          </a:solidFill>
                          <a:effectLst/>
                          <a:latin typeface="Calibri" panose="020F0502020204030204" pitchFamily="34" charset="0"/>
                        </a:rPr>
                        <a:t>729</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pt-PT" sz="700" b="0" i="0" u="none" strike="noStrike">
                          <a:solidFill>
                            <a:srgbClr val="000000"/>
                          </a:solidFill>
                          <a:effectLst/>
                          <a:latin typeface="Calibri" panose="020F0502020204030204" pitchFamily="34" charset="0"/>
                        </a:rPr>
                        <a:t>662</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871</a:t>
                      </a:r>
                    </a:p>
                  </a:txBody>
                  <a:tcPr marL="0" marR="0" marT="0" marB="0" anchor="ctr">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pt-PT" sz="700" b="0" i="0" u="none" strike="noStrike" dirty="0">
                          <a:solidFill>
                            <a:srgbClr val="000000"/>
                          </a:solidFill>
                          <a:effectLst/>
                          <a:latin typeface="Calibri" panose="020F0502020204030204" pitchFamily="34" charset="0"/>
                        </a:rPr>
                        <a:t>552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76615"/>
                  </a:ext>
                </a:extLst>
              </a:tr>
              <a:tr h="138109">
                <a:tc>
                  <a:txBody>
                    <a:bodyPr/>
                    <a:lstStyle/>
                    <a:p>
                      <a:pPr algn="r" rtl="0" fontAlgn="b"/>
                      <a:r>
                        <a:rPr lang="pt-PT" sz="700" b="1"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pt-PT" sz="700" b="1" i="0" u="none" strike="noStrike" dirty="0">
                          <a:solidFill>
                            <a:srgbClr val="000000"/>
                          </a:solidFill>
                          <a:effectLst/>
                          <a:latin typeface="Calibri" panose="020F0502020204030204" pitchFamily="34" charset="0"/>
                        </a:rPr>
                        <a:t>Total portfolio</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pt-PT" sz="700" b="1" i="0" u="none" strike="noStrike" dirty="0">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rtl="0" fontAlgn="b"/>
                      <a:r>
                        <a:rPr lang="pt-PT" sz="700" b="1" i="0" u="none" strike="noStrike" dirty="0">
                          <a:solidFill>
                            <a:srgbClr val="000000"/>
                          </a:solidFill>
                          <a:effectLst/>
                          <a:latin typeface="Calibri" panose="020F0502020204030204" pitchFamily="34" charset="0"/>
                        </a:rPr>
                        <a:t>259 476</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rtl="0" fontAlgn="b"/>
                      <a:r>
                        <a:rPr lang="pt-PT" sz="700" b="1" i="0" u="none" strike="noStrike" dirty="0">
                          <a:solidFill>
                            <a:srgbClr val="000000"/>
                          </a:solidFill>
                          <a:effectLst/>
                          <a:latin typeface="Calibri" panose="020F0502020204030204" pitchFamily="34" charset="0"/>
                        </a:rPr>
                        <a:t>21 474</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rtl="0" fontAlgn="b"/>
                      <a:r>
                        <a:rPr lang="pt-PT" sz="700" b="1" i="0" u="none" strike="noStrike" dirty="0">
                          <a:solidFill>
                            <a:srgbClr val="000000"/>
                          </a:solidFill>
                          <a:effectLst/>
                          <a:latin typeface="Calibri" panose="020F0502020204030204" pitchFamily="34" charset="0"/>
                        </a:rPr>
                        <a:t>8,3%</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rtl="0" fontAlgn="b"/>
                      <a:r>
                        <a:rPr lang="pt-PT" sz="700" b="1" i="0" u="none" strike="noStrike" dirty="0">
                          <a:solidFill>
                            <a:srgbClr val="000000"/>
                          </a:solidFill>
                          <a:effectLst/>
                          <a:latin typeface="Calibri" panose="020F0502020204030204" pitchFamily="34" charset="0"/>
                        </a:rPr>
                        <a:t>63 369</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rtl="0" fontAlgn="b"/>
                      <a:r>
                        <a:rPr lang="pt-PT" sz="700" b="1" i="0" u="none" strike="noStrike" dirty="0">
                          <a:solidFill>
                            <a:srgbClr val="000000"/>
                          </a:solidFill>
                          <a:effectLst/>
                          <a:latin typeface="Calibri" panose="020F0502020204030204" pitchFamily="34" charset="0"/>
                        </a:rPr>
                        <a:t>3,0x</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rtl="0" fontAlgn="b"/>
                      <a:r>
                        <a:rPr lang="pt-PT" sz="700" b="1" i="0" u="none" strike="noStrike" dirty="0">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rtl="0" fontAlgn="b"/>
                      <a:r>
                        <a:rPr lang="pt-PT" sz="700" b="1" i="0" u="none" strike="noStrike" dirty="0">
                          <a:solidFill>
                            <a:srgbClr val="000000"/>
                          </a:solidFill>
                          <a:effectLst/>
                          <a:latin typeface="Calibri" panose="020F0502020204030204" pitchFamily="34" charset="0"/>
                        </a:rPr>
                        <a:t>80 250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rtl="0" fontAlgn="b"/>
                      <a:r>
                        <a:rPr lang="pt-PT" sz="700" b="1" i="0" u="none" strike="noStrike" dirty="0">
                          <a:solidFill>
                            <a:srgbClr val="000000"/>
                          </a:solidFill>
                          <a:effectLst/>
                          <a:latin typeface="Calibri" panose="020F0502020204030204" pitchFamily="34" charset="0"/>
                        </a:rPr>
                        <a:t>91 483</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rtl="0" fontAlgn="b"/>
                      <a:r>
                        <a:rPr lang="pt-PT" sz="700" b="1" i="0" u="none" strike="noStrike" dirty="0">
                          <a:solidFill>
                            <a:srgbClr val="000000"/>
                          </a:solidFill>
                          <a:effectLst/>
                          <a:latin typeface="Calibri" panose="020F0502020204030204" pitchFamily="34" charset="0"/>
                        </a:rPr>
                        <a:t>92 897</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rtl="0" fontAlgn="b"/>
                      <a:r>
                        <a:rPr lang="pt-PT" sz="700" b="1" i="0" u="none" strike="noStrike" dirty="0">
                          <a:solidFill>
                            <a:srgbClr val="000000"/>
                          </a:solidFill>
                          <a:effectLst/>
                          <a:latin typeface="Calibri" panose="020F0502020204030204" pitchFamily="34" charset="0"/>
                        </a:rPr>
                        <a:t>99 413</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rtl="0" fontAlgn="b"/>
                      <a:r>
                        <a:rPr lang="pt-PT" sz="700" b="1" i="0" u="none" strike="noStrike" dirty="0">
                          <a:solidFill>
                            <a:srgbClr val="000000"/>
                          </a:solidFill>
                          <a:effectLst/>
                          <a:latin typeface="Calibri" panose="020F0502020204030204" pitchFamily="34" charset="0"/>
                        </a:rPr>
                        <a:t>96 742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34554411"/>
                  </a:ext>
                </a:extLst>
              </a:tr>
            </a:tbl>
          </a:graphicData>
        </a:graphic>
      </p:graphicFrame>
      <p:sp>
        <p:nvSpPr>
          <p:cNvPr id="25" name="Rectangle 24">
            <a:extLst>
              <a:ext uri="{FF2B5EF4-FFF2-40B4-BE49-F238E27FC236}">
                <a16:creationId xmlns:a16="http://schemas.microsoft.com/office/drawing/2014/main" id="{990DA091-BCC0-45AE-B137-8358FD938445}"/>
              </a:ext>
            </a:extLst>
          </p:cNvPr>
          <p:cNvSpPr/>
          <p:nvPr/>
        </p:nvSpPr>
        <p:spPr bwMode="auto">
          <a:xfrm>
            <a:off x="9468492" y="6579000"/>
            <a:ext cx="355618" cy="217554"/>
          </a:xfrm>
          <a:prstGeom prst="rect">
            <a:avLst/>
          </a:prstGeom>
          <a:noFill/>
          <a:ln w="3175" cap="flat" cmpd="sng" algn="ctr">
            <a:noFill/>
            <a:prstDash val="dash"/>
            <a:round/>
            <a:headEnd type="none" w="med" len="med"/>
            <a:tailEnd type="none" w="med" len="med"/>
          </a:ln>
          <a:effectLst/>
        </p:spPr>
        <p:txBody>
          <a:bodyPr vert="horz" wrap="square" lIns="0" tIns="36000" rIns="0" bIns="360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700" dirty="0">
                <a:latin typeface="Arial" charset="0"/>
                <a:cs typeface="Arial" charset="0"/>
              </a:rPr>
              <a:t>3,77%</a:t>
            </a:r>
            <a:endParaRPr kumimoji="0" lang="pt-PT" sz="70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43256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FCR Revitalizar norte</a:t>
            </a:r>
            <a:br>
              <a:rPr lang="pt-PT" dirty="0"/>
            </a:br>
            <a:r>
              <a:rPr lang="pt-PT" dirty="0"/>
              <a:t>Impacto </a:t>
            </a:r>
            <a:r>
              <a:rPr lang="pt-PT" dirty="0" err="1"/>
              <a:t>covid</a:t>
            </a:r>
            <a:endParaRPr lang="pt-PT" dirty="0"/>
          </a:p>
        </p:txBody>
      </p:sp>
      <p:sp>
        <p:nvSpPr>
          <p:cNvPr id="4" name="Slide Number Placeholder 3"/>
          <p:cNvSpPr>
            <a:spLocks noGrp="1"/>
          </p:cNvSpPr>
          <p:nvPr>
            <p:ph type="sldNum" sz="quarter" idx="10"/>
          </p:nvPr>
        </p:nvSpPr>
        <p:spPr/>
        <p:txBody>
          <a:bodyPr/>
          <a:lstStyle/>
          <a:p>
            <a:pPr>
              <a:defRPr/>
            </a:pPr>
            <a:fld id="{73F61C89-954A-49D4-9675-768F867822B4}" type="slidenum">
              <a:rPr lang="pt-PT" smtClean="0"/>
              <a:pPr>
                <a:defRPr/>
              </a:pPr>
              <a:t>4</a:t>
            </a:fld>
            <a:endParaRPr lang="pt-PT" dirty="0"/>
          </a:p>
        </p:txBody>
      </p:sp>
      <p:cxnSp>
        <p:nvCxnSpPr>
          <p:cNvPr id="19" name="Straight Connector 18">
            <a:extLst>
              <a:ext uri="{FF2B5EF4-FFF2-40B4-BE49-F238E27FC236}">
                <a16:creationId xmlns:a16="http://schemas.microsoft.com/office/drawing/2014/main" id="{1866C5DD-0233-451E-AE9E-95AF2258B2FE}"/>
              </a:ext>
            </a:extLst>
          </p:cNvPr>
          <p:cNvCxnSpPr>
            <a:cxnSpLocks/>
          </p:cNvCxnSpPr>
          <p:nvPr/>
        </p:nvCxnSpPr>
        <p:spPr bwMode="auto">
          <a:xfrm>
            <a:off x="9632898" y="-333000"/>
            <a:ext cx="0" cy="252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6F740C36-37FC-4BCF-A90F-D8811B444F2F}"/>
              </a:ext>
            </a:extLst>
          </p:cNvPr>
          <p:cNvCxnSpPr>
            <a:cxnSpLocks/>
          </p:cNvCxnSpPr>
          <p:nvPr/>
        </p:nvCxnSpPr>
        <p:spPr bwMode="auto">
          <a:xfrm flipH="1">
            <a:off x="9937698" y="1134000"/>
            <a:ext cx="41530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77ABE841-A01A-4076-BF66-87FBF85B2A7B}"/>
              </a:ext>
            </a:extLst>
          </p:cNvPr>
          <p:cNvCxnSpPr>
            <a:cxnSpLocks/>
          </p:cNvCxnSpPr>
          <p:nvPr/>
        </p:nvCxnSpPr>
        <p:spPr bwMode="auto">
          <a:xfrm flipH="1">
            <a:off x="10090098" y="6507679"/>
            <a:ext cx="41530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7" name="Table 6">
            <a:extLst>
              <a:ext uri="{FF2B5EF4-FFF2-40B4-BE49-F238E27FC236}">
                <a16:creationId xmlns:a16="http://schemas.microsoft.com/office/drawing/2014/main" id="{665A52E0-A781-46C9-BA6A-8A3A952C631F}"/>
              </a:ext>
            </a:extLst>
          </p:cNvPr>
          <p:cNvGraphicFramePr>
            <a:graphicFrameLocks noGrp="1"/>
          </p:cNvGraphicFramePr>
          <p:nvPr/>
        </p:nvGraphicFramePr>
        <p:xfrm>
          <a:off x="677654" y="1123949"/>
          <a:ext cx="8826592" cy="5225385"/>
        </p:xfrm>
        <a:graphic>
          <a:graphicData uri="http://schemas.openxmlformats.org/drawingml/2006/table">
            <a:tbl>
              <a:tblPr/>
              <a:tblGrid>
                <a:gridCol w="1083296">
                  <a:extLst>
                    <a:ext uri="{9D8B030D-6E8A-4147-A177-3AD203B41FA5}">
                      <a16:colId xmlns:a16="http://schemas.microsoft.com/office/drawing/2014/main" val="877100482"/>
                    </a:ext>
                  </a:extLst>
                </a:gridCol>
                <a:gridCol w="1083296">
                  <a:extLst>
                    <a:ext uri="{9D8B030D-6E8A-4147-A177-3AD203B41FA5}">
                      <a16:colId xmlns:a16="http://schemas.microsoft.com/office/drawing/2014/main" val="1130803760"/>
                    </a:ext>
                  </a:extLst>
                </a:gridCol>
                <a:gridCol w="1368000">
                  <a:extLst>
                    <a:ext uri="{9D8B030D-6E8A-4147-A177-3AD203B41FA5}">
                      <a16:colId xmlns:a16="http://schemas.microsoft.com/office/drawing/2014/main" val="3032112283"/>
                    </a:ext>
                  </a:extLst>
                </a:gridCol>
                <a:gridCol w="695754">
                  <a:extLst>
                    <a:ext uri="{9D8B030D-6E8A-4147-A177-3AD203B41FA5}">
                      <a16:colId xmlns:a16="http://schemas.microsoft.com/office/drawing/2014/main" val="223689078"/>
                    </a:ext>
                  </a:extLst>
                </a:gridCol>
                <a:gridCol w="816246">
                  <a:extLst>
                    <a:ext uri="{9D8B030D-6E8A-4147-A177-3AD203B41FA5}">
                      <a16:colId xmlns:a16="http://schemas.microsoft.com/office/drawing/2014/main" val="3544453670"/>
                    </a:ext>
                  </a:extLst>
                </a:gridCol>
                <a:gridCol w="756000">
                  <a:extLst>
                    <a:ext uri="{9D8B030D-6E8A-4147-A177-3AD203B41FA5}">
                      <a16:colId xmlns:a16="http://schemas.microsoft.com/office/drawing/2014/main" val="2732784610"/>
                    </a:ext>
                  </a:extLst>
                </a:gridCol>
                <a:gridCol w="756000">
                  <a:extLst>
                    <a:ext uri="{9D8B030D-6E8A-4147-A177-3AD203B41FA5}">
                      <a16:colId xmlns:a16="http://schemas.microsoft.com/office/drawing/2014/main" val="4007292255"/>
                    </a:ext>
                  </a:extLst>
                </a:gridCol>
                <a:gridCol w="756000">
                  <a:extLst>
                    <a:ext uri="{9D8B030D-6E8A-4147-A177-3AD203B41FA5}">
                      <a16:colId xmlns:a16="http://schemas.microsoft.com/office/drawing/2014/main" val="1115917974"/>
                    </a:ext>
                  </a:extLst>
                </a:gridCol>
                <a:gridCol w="756000">
                  <a:extLst>
                    <a:ext uri="{9D8B030D-6E8A-4147-A177-3AD203B41FA5}">
                      <a16:colId xmlns:a16="http://schemas.microsoft.com/office/drawing/2014/main" val="115359029"/>
                    </a:ext>
                  </a:extLst>
                </a:gridCol>
                <a:gridCol w="756000">
                  <a:extLst>
                    <a:ext uri="{9D8B030D-6E8A-4147-A177-3AD203B41FA5}">
                      <a16:colId xmlns:a16="http://schemas.microsoft.com/office/drawing/2014/main" val="1762250537"/>
                    </a:ext>
                  </a:extLst>
                </a:gridCol>
              </a:tblGrid>
              <a:tr h="158345">
                <a:tc>
                  <a:txBody>
                    <a:bodyPr/>
                    <a:lstStyle/>
                    <a:p>
                      <a:pPr algn="ctr" rtl="0" fontAlgn="ctr"/>
                      <a:r>
                        <a:rPr lang="pt-PT" sz="700" b="1" i="0" u="none" strike="noStrike" dirty="0">
                          <a:solidFill>
                            <a:srgbClr val="FFFFFF"/>
                          </a:solidFill>
                          <a:effectLst/>
                          <a:latin typeface="Calibri" panose="020F0502020204030204" pitchFamily="34" charset="0"/>
                        </a:rPr>
                        <a:t>Performance</a:t>
                      </a:r>
                    </a:p>
                  </a:txBody>
                  <a:tcPr marL="0" marR="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l" rtl="0" fontAlgn="ctr"/>
                      <a:r>
                        <a:rPr lang="pt-PT" sz="700" b="1" i="0" u="none" strike="noStrike" dirty="0">
                          <a:solidFill>
                            <a:srgbClr val="FFFFFF"/>
                          </a:solidFill>
                          <a:effectLst/>
                          <a:latin typeface="Calibri" panose="020F0502020204030204" pitchFamily="34" charset="0"/>
                        </a:rPr>
                        <a:t>Participada</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l" rtl="0" fontAlgn="ctr"/>
                      <a:r>
                        <a:rPr lang="pt-PT" sz="700" b="1" i="0" u="none" strike="noStrike" dirty="0" err="1">
                          <a:solidFill>
                            <a:srgbClr val="FFFFFF"/>
                          </a:solidFill>
                          <a:effectLst/>
                          <a:latin typeface="Calibri" panose="020F0502020204030204" pitchFamily="34" charset="0"/>
                        </a:rPr>
                        <a:t>Actividade</a:t>
                      </a:r>
                      <a:endParaRPr lang="pt-PT" sz="700" b="1" i="0" u="none" strike="noStrike" dirty="0">
                        <a:solidFill>
                          <a:srgbClr val="FFFFFF"/>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rtl="0" fontAlgn="ctr"/>
                      <a:r>
                        <a:rPr lang="en-US" sz="700" b="1" i="0" u="none" strike="noStrike" dirty="0">
                          <a:solidFill>
                            <a:srgbClr val="FFFFFF"/>
                          </a:solidFill>
                          <a:effectLst/>
                          <a:latin typeface="Calibri" panose="020F0502020204030204" pitchFamily="34" charset="0"/>
                        </a:rPr>
                        <a:t>Inv.</a:t>
                      </a:r>
                      <a:endParaRPr lang="pt-PT" sz="700" b="1" i="0" u="none" strike="noStrike" dirty="0">
                        <a:solidFill>
                          <a:srgbClr val="FFFFFF"/>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dirty="0" err="1">
                          <a:solidFill>
                            <a:srgbClr val="FFFFFF"/>
                          </a:solidFill>
                          <a:effectLst/>
                          <a:latin typeface="Calibri" panose="020F0502020204030204" pitchFamily="34" charset="0"/>
                        </a:rPr>
                        <a:t>Valorização</a:t>
                      </a:r>
                      <a:r>
                        <a:rPr lang="en-US" sz="700" b="1" i="0" u="none" strike="noStrike" dirty="0">
                          <a:solidFill>
                            <a:srgbClr val="FFFFFF"/>
                          </a:solidFill>
                          <a:effectLst/>
                          <a:latin typeface="Calibri" panose="020F0502020204030204" pitchFamily="34" charset="0"/>
                        </a:rPr>
                        <a:t> 31.12.19</a:t>
                      </a:r>
                      <a:endParaRPr lang="pt-PT" sz="700" b="1" i="0" u="none" strike="noStrike" dirty="0">
                        <a:solidFill>
                          <a:srgbClr val="FFFFFF"/>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rtl="0" fontAlgn="ctr"/>
                      <a:r>
                        <a:rPr lang="en-US" sz="700" b="1" i="0" u="none" strike="noStrike" dirty="0" err="1">
                          <a:solidFill>
                            <a:srgbClr val="FFFFFF"/>
                          </a:solidFill>
                          <a:effectLst/>
                          <a:latin typeface="Calibri" panose="020F0502020204030204" pitchFamily="34" charset="0"/>
                        </a:rPr>
                        <a:t>Impacto</a:t>
                      </a:r>
                      <a:r>
                        <a:rPr lang="en-US" sz="700" b="1" i="0" u="none" strike="noStrike" dirty="0">
                          <a:solidFill>
                            <a:srgbClr val="FFFFFF"/>
                          </a:solidFill>
                          <a:effectLst/>
                          <a:latin typeface="Calibri" panose="020F0502020204030204" pitchFamily="34" charset="0"/>
                        </a:rPr>
                        <a:t> </a:t>
                      </a:r>
                      <a:r>
                        <a:rPr lang="en-US" sz="700" b="1" i="0" u="none" strike="noStrike" dirty="0" err="1">
                          <a:solidFill>
                            <a:srgbClr val="FFFFFF"/>
                          </a:solidFill>
                          <a:effectLst/>
                          <a:latin typeface="Calibri" panose="020F0502020204030204" pitchFamily="34" charset="0"/>
                        </a:rPr>
                        <a:t>Covid</a:t>
                      </a:r>
                      <a:endParaRPr lang="pt-PT" sz="700" b="1" i="0" u="none" strike="noStrike" dirty="0">
                        <a:solidFill>
                          <a:srgbClr val="FFFFFF"/>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rtl="0" fontAlgn="ctr"/>
                      <a:r>
                        <a:rPr lang="en-US" sz="700" b="1" i="0" u="none" strike="noStrike" dirty="0" err="1">
                          <a:solidFill>
                            <a:srgbClr val="FFFFFF"/>
                          </a:solidFill>
                          <a:effectLst/>
                          <a:latin typeface="Calibri" panose="020F0502020204030204" pitchFamily="34" charset="0"/>
                        </a:rPr>
                        <a:t>Reinventar</a:t>
                      </a:r>
                      <a:r>
                        <a:rPr lang="en-US" sz="700" b="1" i="0" u="none" strike="noStrike" dirty="0">
                          <a:solidFill>
                            <a:srgbClr val="FFFFFF"/>
                          </a:solidFill>
                          <a:effectLst/>
                          <a:latin typeface="Calibri" panose="020F0502020204030204" pitchFamily="34" charset="0"/>
                        </a:rPr>
                        <a:t> </a:t>
                      </a:r>
                      <a:r>
                        <a:rPr lang="en-US" sz="700" b="1" i="0" u="none" strike="noStrike" dirty="0" err="1">
                          <a:solidFill>
                            <a:srgbClr val="FFFFFF"/>
                          </a:solidFill>
                          <a:effectLst/>
                          <a:latin typeface="Calibri" panose="020F0502020204030204" pitchFamily="34" charset="0"/>
                        </a:rPr>
                        <a:t>negócio</a:t>
                      </a:r>
                      <a:endParaRPr lang="pt-PT" sz="700" b="1" i="0" u="none" strike="noStrike" dirty="0">
                        <a:solidFill>
                          <a:srgbClr val="FFFFFF"/>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rtl="0" fontAlgn="ctr"/>
                      <a:r>
                        <a:rPr lang="en-US" sz="700" b="1" i="0" u="none" strike="noStrike" dirty="0" err="1">
                          <a:solidFill>
                            <a:srgbClr val="FFFFFF"/>
                          </a:solidFill>
                          <a:effectLst/>
                          <a:latin typeface="Calibri" panose="020F0502020204030204" pitchFamily="34" charset="0"/>
                        </a:rPr>
                        <a:t>Apoio</a:t>
                      </a:r>
                      <a:r>
                        <a:rPr lang="en-US" sz="700" b="1" i="0" u="none" strike="noStrike" dirty="0">
                          <a:solidFill>
                            <a:srgbClr val="FFFFFF"/>
                          </a:solidFill>
                          <a:effectLst/>
                          <a:latin typeface="Calibri" panose="020F0502020204030204" pitchFamily="34" charset="0"/>
                        </a:rPr>
                        <a:t> Covid</a:t>
                      </a:r>
                      <a:r>
                        <a:rPr lang="en-US" sz="700" b="1" i="0" u="none" strike="noStrike" baseline="30000" dirty="0">
                          <a:solidFill>
                            <a:srgbClr val="FFFFFF"/>
                          </a:solidFill>
                          <a:effectLst/>
                          <a:latin typeface="Calibri" panose="020F0502020204030204" pitchFamily="34" charset="0"/>
                        </a:rPr>
                        <a:t>1</a:t>
                      </a:r>
                      <a:endParaRPr lang="pt-PT" sz="700" b="1" i="0" u="none" strike="noStrike" baseline="30000" dirty="0">
                        <a:solidFill>
                          <a:srgbClr val="FFFFFF"/>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rtl="0" fontAlgn="ctr"/>
                      <a:r>
                        <a:rPr lang="en-US" sz="700" b="1" i="0" u="none" strike="noStrike" dirty="0" err="1">
                          <a:solidFill>
                            <a:srgbClr val="FFFFFF"/>
                          </a:solidFill>
                          <a:effectLst/>
                          <a:latin typeface="Calibri" panose="020F0502020204030204" pitchFamily="34" charset="0"/>
                        </a:rPr>
                        <a:t>Situação</a:t>
                      </a:r>
                      <a:r>
                        <a:rPr lang="en-US" sz="700" b="1" i="0" u="none" strike="noStrike" dirty="0">
                          <a:solidFill>
                            <a:srgbClr val="FFFFFF"/>
                          </a:solidFill>
                          <a:effectLst/>
                          <a:latin typeface="Calibri" panose="020F0502020204030204" pitchFamily="34" charset="0"/>
                        </a:rPr>
                        <a:t> </a:t>
                      </a:r>
                      <a:r>
                        <a:rPr lang="en-US" sz="700" b="1" i="0" u="none" strike="noStrike" dirty="0" err="1">
                          <a:solidFill>
                            <a:srgbClr val="FFFFFF"/>
                          </a:solidFill>
                          <a:effectLst/>
                          <a:latin typeface="Calibri" panose="020F0502020204030204" pitchFamily="34" charset="0"/>
                        </a:rPr>
                        <a:t>tesouraria</a:t>
                      </a:r>
                      <a:endParaRPr lang="pt-PT" sz="700" b="1" i="0" u="none" strike="noStrike" dirty="0">
                        <a:solidFill>
                          <a:srgbClr val="FFFFFF"/>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rtl="0" fontAlgn="ctr"/>
                      <a:r>
                        <a:rPr lang="en-US" sz="700" b="1" i="0" u="none" strike="noStrike" dirty="0" err="1">
                          <a:solidFill>
                            <a:srgbClr val="FFFFFF"/>
                          </a:solidFill>
                          <a:effectLst/>
                          <a:latin typeface="Calibri" panose="020F0502020204030204" pitchFamily="34" charset="0"/>
                        </a:rPr>
                        <a:t>Risco</a:t>
                      </a:r>
                      <a:r>
                        <a:rPr lang="en-US" sz="700" b="1" i="0" u="none" strike="noStrike" dirty="0">
                          <a:solidFill>
                            <a:srgbClr val="FFFFFF"/>
                          </a:solidFill>
                          <a:effectLst/>
                          <a:latin typeface="Calibri" panose="020F0502020204030204" pitchFamily="34" charset="0"/>
                        </a:rPr>
                        <a:t> </a:t>
                      </a:r>
                      <a:r>
                        <a:rPr lang="en-US" sz="700" b="1" i="0" u="none" strike="noStrike" dirty="0" err="1">
                          <a:solidFill>
                            <a:srgbClr val="FFFFFF"/>
                          </a:solidFill>
                          <a:effectLst/>
                          <a:latin typeface="Calibri" panose="020F0502020204030204" pitchFamily="34" charset="0"/>
                        </a:rPr>
                        <a:t>insolvência</a:t>
                      </a:r>
                      <a:endParaRPr lang="pt-PT" sz="700" b="1" i="0" u="none" strike="noStrike" dirty="0">
                        <a:solidFill>
                          <a:srgbClr val="FFFFFF"/>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extLst>
                  <a:ext uri="{0D108BD9-81ED-4DB2-BD59-A6C34878D82A}">
                    <a16:rowId xmlns:a16="http://schemas.microsoft.com/office/drawing/2014/main" val="3633064495"/>
                  </a:ext>
                </a:extLst>
              </a:tr>
              <a:tr h="158345">
                <a:tc rowSpan="5">
                  <a:txBody>
                    <a:bodyPr/>
                    <a:lstStyle/>
                    <a:p>
                      <a:pPr algn="ctr" rtl="0" fontAlgn="ctr"/>
                      <a:r>
                        <a:rPr lang="pt-PT" sz="700" b="1" i="0" u="none" strike="noStrike" dirty="0">
                          <a:solidFill>
                            <a:srgbClr val="000000"/>
                          </a:solidFill>
                          <a:effectLst/>
                          <a:latin typeface="Calibri" panose="020F0502020204030204" pitchFamily="34" charset="0"/>
                        </a:rPr>
                        <a:t>Top 5</a:t>
                      </a:r>
                    </a:p>
                  </a:txBody>
                  <a:tcPr marL="36000" marR="3600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700" b="0" i="0" u="none" strike="noStrike" dirty="0" err="1">
                          <a:solidFill>
                            <a:srgbClr val="000000"/>
                          </a:solidFill>
                          <a:effectLst/>
                          <a:latin typeface="Calibri" panose="020F0502020204030204" pitchFamily="34" charset="0"/>
                        </a:rPr>
                        <a:t>Adla</a:t>
                      </a:r>
                      <a:endParaRPr lang="pt-PT" sz="700" b="0" i="0" u="none" strike="noStrike" dirty="0" err="1">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Produção de perfis de alumínio</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3 000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9 000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222967585"/>
                  </a:ext>
                </a:extLst>
              </a:tr>
              <a:tr h="158345">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Aquapura</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Hotelaria</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a:solidFill>
                            <a:srgbClr val="000000"/>
                          </a:solidFill>
                          <a:effectLst/>
                          <a:latin typeface="Calibri" panose="020F0502020204030204" pitchFamily="34" charset="0"/>
                        </a:rPr>
                        <a:t>4 500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a:solidFill>
                            <a:srgbClr val="000000"/>
                          </a:solidFill>
                          <a:effectLst/>
                          <a:latin typeface="Calibri" panose="020F0502020204030204" pitchFamily="34" charset="0"/>
                        </a:rPr>
                        <a:t>12 553</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901275790"/>
                  </a:ext>
                </a:extLst>
              </a:tr>
              <a:tr h="158345">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JJ Teixeira</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Carpintaria industrial</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a:solidFill>
                            <a:srgbClr val="000000"/>
                          </a:solidFill>
                          <a:effectLst/>
                          <a:latin typeface="Calibri" panose="020F0502020204030204" pitchFamily="34" charset="0"/>
                        </a:rPr>
                        <a:t>6 000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a:solidFill>
                            <a:srgbClr val="000000"/>
                          </a:solidFill>
                          <a:effectLst/>
                          <a:latin typeface="Calibri" panose="020F0502020204030204" pitchFamily="34" charset="0"/>
                        </a:rPr>
                        <a:t>6 697</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838386511"/>
                  </a:ext>
                </a:extLst>
              </a:tr>
              <a:tr h="158345">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Moldit</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Produção de moldes</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4 500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7 073</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285616857"/>
                  </a:ext>
                </a:extLst>
              </a:tr>
              <a:tr h="158345">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Texamérica</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Produção de vestuário de malha</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3 507</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1478894"/>
                  </a:ext>
                </a:extLst>
              </a:tr>
              <a:tr h="158345">
                <a:tc rowSpan="5">
                  <a:txBody>
                    <a:bodyPr/>
                    <a:lstStyle/>
                    <a:p>
                      <a:pPr algn="ctr" rtl="0" fontAlgn="ctr"/>
                      <a:r>
                        <a:rPr lang="pt-PT" sz="700" b="1" i="0" u="none" strike="noStrike" dirty="0">
                          <a:solidFill>
                            <a:srgbClr val="000000"/>
                          </a:solidFill>
                          <a:effectLst/>
                          <a:latin typeface="Calibri" panose="020F0502020204030204" pitchFamily="34" charset="0"/>
                        </a:rPr>
                        <a:t>Facilmente podem competir para o Top 5</a:t>
                      </a:r>
                    </a:p>
                  </a:txBody>
                  <a:tcPr marL="36000" marR="3600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BBG</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Produção de caixilharia</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3 000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4 184</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249130132"/>
                  </a:ext>
                </a:extLst>
              </a:tr>
              <a:tr h="158345">
                <a:tc vMerge="1">
                  <a:txBody>
                    <a:bodyPr/>
                    <a:lstStyle/>
                    <a:p>
                      <a:endParaRPr lang="pt-PT"/>
                    </a:p>
                  </a:txBody>
                  <a:tcPr>
                    <a:lnT w="12700" cap="flat" cmpd="sng" algn="ctr">
                      <a:solidFill>
                        <a:schemeClr val="tx1"/>
                      </a:solidFill>
                      <a:prstDash val="solid"/>
                      <a:round/>
                      <a:headEnd type="none" w="med" len="med"/>
                      <a:tailEnd type="none" w="med" len="med"/>
                    </a:lnT>
                  </a:tcPr>
                </a:tc>
                <a:tc>
                  <a:txBody>
                    <a:bodyPr/>
                    <a:lstStyle/>
                    <a:p>
                      <a:pPr algn="l" rtl="0" fontAlgn="ctr"/>
                      <a:r>
                        <a:rPr lang="pt-PT" sz="700" b="0" i="0" u="none" strike="noStrike" dirty="0" err="1">
                          <a:solidFill>
                            <a:srgbClr val="000000"/>
                          </a:solidFill>
                          <a:effectLst/>
                          <a:latin typeface="Calibri" panose="020F0502020204030204" pitchFamily="34" charset="0"/>
                        </a:rPr>
                        <a:t>Vicoustic</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Soluções acústicas</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3 000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5 791</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265363007"/>
                  </a:ext>
                </a:extLst>
              </a:tr>
              <a:tr h="158345">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Skypro</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Calçado</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3 000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5 060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956329583"/>
                  </a:ext>
                </a:extLst>
              </a:tr>
              <a:tr h="158345">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Pagaqui</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Meios de pagamento</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a:solidFill>
                            <a:srgbClr val="000000"/>
                          </a:solidFill>
                          <a:effectLst/>
                          <a:latin typeface="Calibri" panose="020F0502020204030204" pitchFamily="34" charset="0"/>
                        </a:rPr>
                        <a:t>3 527</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119681937"/>
                  </a:ext>
                </a:extLst>
              </a:tr>
              <a:tr h="158345">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Douro 41</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Hotelaria</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2 415</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9207488"/>
                  </a:ext>
                </a:extLst>
              </a:tr>
              <a:tr h="158345">
                <a:tc rowSpan="10">
                  <a:txBody>
                    <a:bodyPr/>
                    <a:lstStyle/>
                    <a:p>
                      <a:pPr algn="ctr" rtl="0" fontAlgn="ctr"/>
                      <a:r>
                        <a:rPr lang="pt-PT" sz="700" b="1" i="0" u="none" strike="noStrike" dirty="0" err="1">
                          <a:solidFill>
                            <a:srgbClr val="000000"/>
                          </a:solidFill>
                          <a:effectLst/>
                          <a:latin typeface="Calibri" panose="020F0502020204030204" pitchFamily="34" charset="0"/>
                        </a:rPr>
                        <a:t>Middle</a:t>
                      </a:r>
                      <a:endParaRPr lang="pt-PT" sz="700" b="1" i="0" u="none" strike="noStrike" dirty="0">
                        <a:solidFill>
                          <a:srgbClr val="000000"/>
                        </a:solidFill>
                        <a:effectLst/>
                        <a:latin typeface="Calibri" panose="020F0502020204030204" pitchFamily="34" charset="0"/>
                      </a:endParaRPr>
                    </a:p>
                  </a:txBody>
                  <a:tcPr marL="36000" marR="3600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err="1">
                          <a:solidFill>
                            <a:srgbClr val="000000"/>
                          </a:solidFill>
                          <a:effectLst/>
                          <a:latin typeface="Calibri" panose="020F0502020204030204" pitchFamily="34" charset="0"/>
                        </a:rPr>
                        <a:t>NDrive</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Software navegação</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a:solidFill>
                            <a:srgbClr val="000000"/>
                          </a:solidFill>
                          <a:effectLst/>
                          <a:latin typeface="Calibri" panose="020F0502020204030204" pitchFamily="34" charset="0"/>
                        </a:rPr>
                        <a:t>4 500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a:solidFill>
                            <a:srgbClr val="000000"/>
                          </a:solidFill>
                          <a:effectLst/>
                          <a:latin typeface="Calibri" panose="020F0502020204030204" pitchFamily="34" charset="0"/>
                        </a:rPr>
                        <a:t>4 505</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061020664"/>
                  </a:ext>
                </a:extLst>
              </a:tr>
              <a:tr h="158345">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Goodlife</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Flash sales online</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2 104</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49777980"/>
                  </a:ext>
                </a:extLst>
              </a:tr>
              <a:tr h="158345">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Grow</a:t>
                      </a:r>
                      <a:r>
                        <a:rPr lang="pt-PT" sz="700" b="0" i="0" u="none" strike="noStrike" dirty="0">
                          <a:solidFill>
                            <a:srgbClr val="000000"/>
                          </a:solidFill>
                          <a:effectLst/>
                          <a:latin typeface="Calibri" panose="020F0502020204030204" pitchFamily="34" charset="0"/>
                        </a:rPr>
                        <a:t> </a:t>
                      </a:r>
                      <a:r>
                        <a:rPr lang="pt-PT" sz="700" b="0" i="0" u="none" strike="noStrike" dirty="0" err="1">
                          <a:solidFill>
                            <a:srgbClr val="000000"/>
                          </a:solidFill>
                          <a:effectLst/>
                          <a:latin typeface="Calibri" panose="020F0502020204030204" pitchFamily="34" charset="0"/>
                        </a:rPr>
                        <a:t>Energy</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Eficiência energética</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a:solidFill>
                            <a:srgbClr val="000000"/>
                          </a:solidFill>
                          <a:effectLst/>
                          <a:latin typeface="Calibri" panose="020F0502020204030204" pitchFamily="34" charset="0"/>
                        </a:rPr>
                        <a:t>3 000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3 802</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423310849"/>
                  </a:ext>
                </a:extLst>
              </a:tr>
              <a:tr h="158345">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Grupo </a:t>
                      </a:r>
                      <a:r>
                        <a:rPr lang="pt-PT" sz="700" b="0" i="0" u="none" strike="noStrike" dirty="0" err="1">
                          <a:solidFill>
                            <a:srgbClr val="000000"/>
                          </a:solidFill>
                          <a:effectLst/>
                          <a:latin typeface="Calibri" panose="020F0502020204030204" pitchFamily="34" charset="0"/>
                        </a:rPr>
                        <a:t>Impacting</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Marketing digital</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a:solidFill>
                            <a:srgbClr val="000000"/>
                          </a:solidFill>
                          <a:effectLst/>
                          <a:latin typeface="Calibri" panose="020F0502020204030204" pitchFamily="34" charset="0"/>
                        </a:rPr>
                        <a:t>2 001</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82685274"/>
                  </a:ext>
                </a:extLst>
              </a:tr>
              <a:tr h="158345">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Crivedi</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err="1">
                          <a:solidFill>
                            <a:srgbClr val="000000"/>
                          </a:solidFill>
                          <a:effectLst/>
                          <a:latin typeface="Calibri" panose="020F0502020204030204" pitchFamily="34" charset="0"/>
                        </a:rPr>
                        <a:t>Trading</a:t>
                      </a:r>
                      <a:r>
                        <a:rPr lang="pt-PT" sz="700" b="0" i="0" u="none" strike="noStrike" dirty="0">
                          <a:solidFill>
                            <a:srgbClr val="000000"/>
                          </a:solidFill>
                          <a:effectLst/>
                          <a:latin typeface="Calibri" panose="020F0502020204030204" pitchFamily="34" charset="0"/>
                        </a:rPr>
                        <a:t> de vestuário</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375</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a:solidFill>
                            <a:srgbClr val="000000"/>
                          </a:solidFill>
                          <a:effectLst/>
                          <a:latin typeface="Calibri" panose="020F0502020204030204" pitchFamily="34" charset="0"/>
                        </a:rPr>
                        <a:t>787</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206312162"/>
                  </a:ext>
                </a:extLst>
              </a:tr>
              <a:tr h="158345">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4Teams</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1" u="none" strike="noStrike" dirty="0" err="1">
                          <a:solidFill>
                            <a:srgbClr val="000000"/>
                          </a:solidFill>
                          <a:effectLst/>
                          <a:latin typeface="Calibri" panose="020F0502020204030204" pitchFamily="34" charset="0"/>
                        </a:rPr>
                        <a:t>Merchadising</a:t>
                      </a:r>
                      <a:r>
                        <a:rPr lang="pt-PT" sz="700" b="0" i="0" u="none" strike="noStrike" dirty="0">
                          <a:solidFill>
                            <a:srgbClr val="000000"/>
                          </a:solidFill>
                          <a:effectLst/>
                          <a:latin typeface="Calibri" panose="020F0502020204030204" pitchFamily="34" charset="0"/>
                        </a:rPr>
                        <a:t> desportivo</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a:solidFill>
                            <a:srgbClr val="000000"/>
                          </a:solidFill>
                          <a:effectLst/>
                          <a:latin typeface="Calibri" panose="020F0502020204030204" pitchFamily="34" charset="0"/>
                        </a:rPr>
                        <a:t>1 594</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607080179"/>
                  </a:ext>
                </a:extLst>
              </a:tr>
              <a:tr h="158345">
                <a:tc vMerge="1">
                  <a:txBody>
                    <a:bodyPr/>
                    <a:lstStyle/>
                    <a:p>
                      <a:endParaRPr lang="pt-PT"/>
                    </a:p>
                  </a:txBody>
                  <a:tcPr>
                    <a:lnT w="12700" cap="flat" cmpd="sng" algn="ctr">
                      <a:solidFill>
                        <a:schemeClr val="tx1"/>
                      </a:solidFill>
                      <a:prstDash val="solid"/>
                      <a:round/>
                      <a:headEnd type="none" w="med" len="med"/>
                      <a:tailEnd type="none" w="med" len="med"/>
                    </a:lnT>
                  </a:tcPr>
                </a:tc>
                <a:tc>
                  <a:txBody>
                    <a:bodyPr/>
                    <a:lstStyle/>
                    <a:p>
                      <a:pPr algn="l" rtl="0" fontAlgn="ctr"/>
                      <a:r>
                        <a:rPr lang="pt-PT" sz="700" b="0" i="0" u="none" strike="noStrike" dirty="0">
                          <a:solidFill>
                            <a:srgbClr val="000000"/>
                          </a:solidFill>
                          <a:effectLst/>
                          <a:latin typeface="Calibri" panose="020F0502020204030204" pitchFamily="34" charset="0"/>
                        </a:rPr>
                        <a:t>Villa C</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Hotelaria</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1 863</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112319735"/>
                  </a:ext>
                </a:extLst>
              </a:tr>
              <a:tr h="158345">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Ramiro</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Comercialização de peles e fibras </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3 000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2 096</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477524162"/>
                  </a:ext>
                </a:extLst>
              </a:tr>
              <a:tr h="158345">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Marizé</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Produção de têxteis-lar</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2 037</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226820098"/>
                  </a:ext>
                </a:extLst>
              </a:tr>
              <a:tr h="158345">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MM</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Produção de condutas para AVAC</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1 901</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5079586"/>
                  </a:ext>
                </a:extLst>
              </a:tr>
              <a:tr h="158345">
                <a:tc rowSpan="3">
                  <a:txBody>
                    <a:bodyPr/>
                    <a:lstStyle/>
                    <a:p>
                      <a:pPr algn="ctr" rtl="0" fontAlgn="ctr"/>
                      <a:r>
                        <a:rPr lang="pt-PT" sz="700" b="1" i="0" u="none" strike="noStrike" dirty="0">
                          <a:solidFill>
                            <a:srgbClr val="000000"/>
                          </a:solidFill>
                          <a:effectLst/>
                          <a:latin typeface="Calibri" panose="020F0502020204030204" pitchFamily="34" charset="0"/>
                        </a:rPr>
                        <a:t>Risco de caírem para o </a:t>
                      </a:r>
                      <a:r>
                        <a:rPr lang="pt-PT" sz="700" b="1" i="0" u="none" strike="noStrike" dirty="0" err="1">
                          <a:solidFill>
                            <a:srgbClr val="000000"/>
                          </a:solidFill>
                          <a:effectLst/>
                          <a:latin typeface="Calibri" panose="020F0502020204030204" pitchFamily="34" charset="0"/>
                        </a:rPr>
                        <a:t>Worst</a:t>
                      </a:r>
                      <a:r>
                        <a:rPr lang="pt-PT" sz="700" b="1" i="0" u="none" strike="noStrike" dirty="0">
                          <a:solidFill>
                            <a:srgbClr val="000000"/>
                          </a:solidFill>
                          <a:effectLst/>
                          <a:latin typeface="Calibri" panose="020F0502020204030204" pitchFamily="34" charset="0"/>
                        </a:rPr>
                        <a:t> 5</a:t>
                      </a:r>
                    </a:p>
                  </a:txBody>
                  <a:tcPr marL="36000" marR="3600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err="1">
                          <a:solidFill>
                            <a:srgbClr val="000000"/>
                          </a:solidFill>
                          <a:effectLst/>
                          <a:latin typeface="Calibri" panose="020F0502020204030204" pitchFamily="34" charset="0"/>
                        </a:rPr>
                        <a:t>Scorecode</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Comercialização roupa desportiva</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1 614</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497805137"/>
                  </a:ext>
                </a:extLst>
              </a:tr>
              <a:tr h="158345">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Iberomassa</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Produção de </a:t>
                      </a:r>
                      <a:r>
                        <a:rPr lang="pt-PT" sz="700" b="0" i="0" u="none" strike="noStrike" dirty="0" err="1">
                          <a:solidFill>
                            <a:srgbClr val="000000"/>
                          </a:solidFill>
                          <a:effectLst/>
                          <a:latin typeface="Calibri" panose="020F0502020204030204" pitchFamily="34" charset="0"/>
                        </a:rPr>
                        <a:t>pellets</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1 671</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29301443"/>
                  </a:ext>
                </a:extLst>
              </a:tr>
              <a:tr h="158345">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Chasing</a:t>
                      </a:r>
                      <a:r>
                        <a:rPr lang="pt-PT" sz="700" b="0" i="0" u="none" strike="noStrike" dirty="0">
                          <a:solidFill>
                            <a:srgbClr val="000000"/>
                          </a:solidFill>
                          <a:effectLst/>
                          <a:latin typeface="Calibri" panose="020F0502020204030204" pitchFamily="34" charset="0"/>
                        </a:rPr>
                        <a:t> </a:t>
                      </a:r>
                      <a:r>
                        <a:rPr lang="pt-PT" sz="700" b="0" i="0" u="none" strike="noStrike" dirty="0" err="1">
                          <a:solidFill>
                            <a:srgbClr val="000000"/>
                          </a:solidFill>
                          <a:effectLst/>
                          <a:latin typeface="Calibri" panose="020F0502020204030204" pitchFamily="34" charset="0"/>
                        </a:rPr>
                        <a:t>Dreams</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Retalho de vestuário</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1 125</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6472796"/>
                  </a:ext>
                </a:extLst>
              </a:tr>
              <a:tr h="158345">
                <a:tc rowSpan="2">
                  <a:txBody>
                    <a:bodyPr/>
                    <a:lstStyle/>
                    <a:p>
                      <a:pPr algn="ctr" rtl="0" fontAlgn="ctr"/>
                      <a:r>
                        <a:rPr lang="pt-PT" sz="700" b="1" i="0" u="none" strike="noStrike" dirty="0" err="1">
                          <a:solidFill>
                            <a:srgbClr val="000000"/>
                          </a:solidFill>
                          <a:effectLst/>
                          <a:latin typeface="Calibri" panose="020F0502020204030204" pitchFamily="34" charset="0"/>
                        </a:rPr>
                        <a:t>Worst</a:t>
                      </a:r>
                      <a:r>
                        <a:rPr lang="pt-PT" sz="700" b="1" i="0" u="none" strike="noStrike" dirty="0">
                          <a:solidFill>
                            <a:srgbClr val="000000"/>
                          </a:solidFill>
                          <a:effectLst/>
                          <a:latin typeface="Calibri" panose="020F0502020204030204" pitchFamily="34" charset="0"/>
                        </a:rPr>
                        <a:t> 5</a:t>
                      </a:r>
                    </a:p>
                  </a:txBody>
                  <a:tcPr marL="36000" marR="3600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err="1">
                          <a:solidFill>
                            <a:srgbClr val="000000"/>
                          </a:solidFill>
                          <a:effectLst/>
                          <a:latin typeface="Calibri" panose="020F0502020204030204" pitchFamily="34" charset="0"/>
                        </a:rPr>
                        <a:t>Shikan</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Retalho alimentar</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594</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65833639"/>
                  </a:ext>
                </a:extLst>
              </a:tr>
              <a:tr h="158345">
                <a:tc vMerge="1">
                  <a:txBody>
                    <a:bodyPr/>
                    <a:lstStyle/>
                    <a:p>
                      <a:endParaRPr lang="pt-PT"/>
                    </a:p>
                  </a:txBody>
                  <a:tcPr>
                    <a:lnT w="12700" cap="flat" cmpd="sng" algn="ctr">
                      <a:solidFill>
                        <a:schemeClr val="tx1"/>
                      </a:solidFill>
                      <a:prstDash val="solid"/>
                      <a:round/>
                      <a:headEnd type="none" w="med" len="med"/>
                      <a:tailEnd type="none" w="med" len="med"/>
                    </a:lnT>
                  </a:tcPr>
                </a:tc>
                <a:tc>
                  <a:txBody>
                    <a:bodyPr/>
                    <a:lstStyle/>
                    <a:p>
                      <a:pPr algn="l" rtl="0" fontAlgn="ctr"/>
                      <a:r>
                        <a:rPr lang="pt-PT" sz="700" b="0" i="0" u="none" strike="noStrike" dirty="0">
                          <a:solidFill>
                            <a:srgbClr val="000000"/>
                          </a:solidFill>
                          <a:effectLst/>
                          <a:latin typeface="Calibri" panose="020F0502020204030204" pitchFamily="34" charset="0"/>
                        </a:rPr>
                        <a:t>Meu </a:t>
                      </a:r>
                      <a:r>
                        <a:rPr lang="pt-PT" sz="700" b="0" i="0" u="none" strike="noStrike" dirty="0" err="1">
                          <a:solidFill>
                            <a:srgbClr val="000000"/>
                          </a:solidFill>
                          <a:effectLst/>
                          <a:latin typeface="Calibri" panose="020F0502020204030204" pitchFamily="34" charset="0"/>
                        </a:rPr>
                        <a:t>Super</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Supermercados de proximidade</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4 500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2 383</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4514715"/>
                  </a:ext>
                </a:extLst>
              </a:tr>
              <a:tr h="158345">
                <a:tc rowSpan="7">
                  <a:txBody>
                    <a:bodyPr/>
                    <a:lstStyle/>
                    <a:p>
                      <a:pPr algn="ctr" rtl="0" fontAlgn="ctr"/>
                      <a:r>
                        <a:rPr lang="pt-PT" sz="700" b="1" i="0" u="none" strike="noStrike" dirty="0">
                          <a:solidFill>
                            <a:srgbClr val="000000"/>
                          </a:solidFill>
                          <a:effectLst/>
                          <a:latin typeface="Calibri" panose="020F0502020204030204" pitchFamily="34" charset="0"/>
                        </a:rPr>
                        <a:t>Investimentos realizados em 2019</a:t>
                      </a:r>
                    </a:p>
                  </a:txBody>
                  <a:tcPr marL="36000" marR="3600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Guarnição</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Mobiliário de luxo</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1 506</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974545053"/>
                  </a:ext>
                </a:extLst>
              </a:tr>
              <a:tr h="158345">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Nogueira Fernandes</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Construções em madeira</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1 508</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259222389"/>
                  </a:ext>
                </a:extLst>
              </a:tr>
              <a:tr h="158345">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Undandy</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E-commerce de sapatos </a:t>
                      </a:r>
                      <a:r>
                        <a:rPr lang="pt-PT" sz="700" b="0" i="1" u="none" strike="noStrike" dirty="0" err="1">
                          <a:solidFill>
                            <a:srgbClr val="000000"/>
                          </a:solidFill>
                          <a:effectLst/>
                          <a:latin typeface="Calibri" panose="020F0502020204030204" pitchFamily="34" charset="0"/>
                        </a:rPr>
                        <a:t>tailormade</a:t>
                      </a:r>
                      <a:endParaRPr lang="pt-PT" sz="700" b="0" i="1"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750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755</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911342007"/>
                  </a:ext>
                </a:extLst>
              </a:tr>
              <a:tr h="158345">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ASBW</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Fundição de latão</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1 503</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761796410"/>
                  </a:ext>
                </a:extLst>
              </a:tr>
              <a:tr h="158345">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Celeste</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Panificação e pastelaria</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1 505</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502662029"/>
                  </a:ext>
                </a:extLst>
              </a:tr>
              <a:tr h="158345">
                <a:tc vMerge="1">
                  <a:txBody>
                    <a:bodyPr/>
                    <a:lstStyle/>
                    <a:p>
                      <a:endParaRPr lang="pt-PT"/>
                    </a:p>
                  </a:txBody>
                  <a:tcPr/>
                </a:tc>
                <a:tc>
                  <a:txBody>
                    <a:bodyPr/>
                    <a:lstStyle/>
                    <a:p>
                      <a:pPr algn="l" rtl="0" fontAlgn="ctr"/>
                      <a:r>
                        <a:rPr lang="pt-PT" sz="700" b="0" i="0" u="none" strike="noStrike" dirty="0">
                          <a:solidFill>
                            <a:srgbClr val="000000"/>
                          </a:solidFill>
                          <a:effectLst/>
                          <a:latin typeface="Calibri" panose="020F0502020204030204" pitchFamily="34" charset="0"/>
                        </a:rPr>
                        <a:t>Nortempera</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Transformação de vidro</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58178216"/>
                  </a:ext>
                </a:extLst>
              </a:tr>
              <a:tr h="158345">
                <a:tc vMerge="1">
                  <a:txBody>
                    <a:bodyPr/>
                    <a:lstStyle/>
                    <a:p>
                      <a:endParaRPr lang="pt-PT"/>
                    </a:p>
                  </a:txBody>
                  <a:tcPr/>
                </a:tc>
                <a:tc>
                  <a:txBody>
                    <a:bodyPr/>
                    <a:lstStyle/>
                    <a:p>
                      <a:pPr algn="l" rtl="0" fontAlgn="ctr"/>
                      <a:r>
                        <a:rPr lang="pt-PT" sz="700" b="0" i="0" u="none" strike="noStrike" dirty="0" err="1">
                          <a:solidFill>
                            <a:srgbClr val="000000"/>
                          </a:solidFill>
                          <a:effectLst/>
                          <a:latin typeface="Calibri" panose="020F0502020204030204" pitchFamily="34" charset="0"/>
                        </a:rPr>
                        <a:t>Code</a:t>
                      </a:r>
                      <a:r>
                        <a:rPr lang="pt-PT" sz="700" b="0" i="0" u="none" strike="noStrike" dirty="0">
                          <a:solidFill>
                            <a:srgbClr val="000000"/>
                          </a:solidFill>
                          <a:effectLst/>
                          <a:latin typeface="Calibri" panose="020F0502020204030204" pitchFamily="34" charset="0"/>
                        </a:rPr>
                        <a:t> For </a:t>
                      </a:r>
                      <a:r>
                        <a:rPr lang="pt-PT" sz="700" b="0" i="0" u="none" strike="noStrike" dirty="0" err="1">
                          <a:solidFill>
                            <a:srgbClr val="000000"/>
                          </a:solidFill>
                          <a:effectLst/>
                          <a:latin typeface="Calibri" panose="020F0502020204030204" pitchFamily="34" charset="0"/>
                        </a:rPr>
                        <a:t>All</a:t>
                      </a:r>
                      <a:endParaRPr lang="pt-PT" sz="700" b="0" i="0" u="none" strike="noStrike" dirty="0">
                        <a:solidFill>
                          <a:srgbClr val="000000"/>
                        </a:solidFill>
                        <a:effectLst/>
                        <a:latin typeface="Calibri" panose="020F0502020204030204" pitchFamily="34" charset="0"/>
                      </a:endParaRP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PT" sz="700" b="0" i="0" u="none" strike="noStrike" dirty="0">
                          <a:solidFill>
                            <a:srgbClr val="000000"/>
                          </a:solidFill>
                          <a:effectLst/>
                          <a:latin typeface="Calibri" panose="020F0502020204030204" pitchFamily="34" charset="0"/>
                        </a:rPr>
                        <a:t>Tecnologia e programação</a:t>
                      </a:r>
                    </a:p>
                  </a:txBody>
                  <a:tcPr marL="3600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1 500</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PT" sz="700" b="0" i="0" u="none" strike="noStrike" dirty="0">
                          <a:solidFill>
                            <a:srgbClr val="000000"/>
                          </a:solidFill>
                          <a:effectLst/>
                          <a:latin typeface="Calibri" panose="020F0502020204030204" pitchFamily="34" charset="0"/>
                        </a:rPr>
                        <a:t>1 507</a:t>
                      </a: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endParaRPr lang="pt-PT" sz="700" b="0"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6545282"/>
                  </a:ext>
                </a:extLst>
              </a:tr>
            </a:tbl>
          </a:graphicData>
        </a:graphic>
      </p:graphicFrame>
      <p:sp>
        <p:nvSpPr>
          <p:cNvPr id="5" name="Oval 4">
            <a:extLst>
              <a:ext uri="{FF2B5EF4-FFF2-40B4-BE49-F238E27FC236}">
                <a16:creationId xmlns:a16="http://schemas.microsoft.com/office/drawing/2014/main" id="{A6F61140-45A8-4580-8E0B-8427651803EC}"/>
              </a:ext>
            </a:extLst>
          </p:cNvPr>
          <p:cNvSpPr/>
          <p:nvPr/>
        </p:nvSpPr>
        <p:spPr bwMode="auto">
          <a:xfrm>
            <a:off x="6062037" y="1322709"/>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33" name="Oval 32">
            <a:extLst>
              <a:ext uri="{FF2B5EF4-FFF2-40B4-BE49-F238E27FC236}">
                <a16:creationId xmlns:a16="http://schemas.microsoft.com/office/drawing/2014/main" id="{6BEC7ADE-516C-4C91-96E4-DA7ECDEC4093}"/>
              </a:ext>
            </a:extLst>
          </p:cNvPr>
          <p:cNvSpPr/>
          <p:nvPr/>
        </p:nvSpPr>
        <p:spPr bwMode="auto">
          <a:xfrm>
            <a:off x="7564141" y="1322709"/>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34" name="Oval 33">
            <a:extLst>
              <a:ext uri="{FF2B5EF4-FFF2-40B4-BE49-F238E27FC236}">
                <a16:creationId xmlns:a16="http://schemas.microsoft.com/office/drawing/2014/main" id="{A81DAA45-9C1A-4442-83FD-8F966EA9D7E2}"/>
              </a:ext>
            </a:extLst>
          </p:cNvPr>
          <p:cNvSpPr/>
          <p:nvPr/>
        </p:nvSpPr>
        <p:spPr bwMode="auto">
          <a:xfrm>
            <a:off x="8334963" y="1322709"/>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38" name="Oval 37">
            <a:extLst>
              <a:ext uri="{FF2B5EF4-FFF2-40B4-BE49-F238E27FC236}">
                <a16:creationId xmlns:a16="http://schemas.microsoft.com/office/drawing/2014/main" id="{9AC00589-F77C-4883-A5EE-9E7863F1DF20}"/>
              </a:ext>
            </a:extLst>
          </p:cNvPr>
          <p:cNvSpPr/>
          <p:nvPr/>
        </p:nvSpPr>
        <p:spPr bwMode="auto">
          <a:xfrm>
            <a:off x="9077965" y="1322709"/>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39" name="Oval 38">
            <a:extLst>
              <a:ext uri="{FF2B5EF4-FFF2-40B4-BE49-F238E27FC236}">
                <a16:creationId xmlns:a16="http://schemas.microsoft.com/office/drawing/2014/main" id="{3EBABBBE-BB2F-40E2-AD9F-C4FEE73D894D}"/>
              </a:ext>
            </a:extLst>
          </p:cNvPr>
          <p:cNvSpPr/>
          <p:nvPr/>
        </p:nvSpPr>
        <p:spPr bwMode="auto">
          <a:xfrm>
            <a:off x="6062037" y="1482793"/>
            <a:ext cx="72000" cy="7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41" name="Oval 40">
            <a:extLst>
              <a:ext uri="{FF2B5EF4-FFF2-40B4-BE49-F238E27FC236}">
                <a16:creationId xmlns:a16="http://schemas.microsoft.com/office/drawing/2014/main" id="{6C7B6728-BA16-4D32-85BD-DFD08AE58CD1}"/>
              </a:ext>
            </a:extLst>
          </p:cNvPr>
          <p:cNvSpPr/>
          <p:nvPr/>
        </p:nvSpPr>
        <p:spPr bwMode="auto">
          <a:xfrm>
            <a:off x="7564141" y="1482793"/>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42" name="Oval 41">
            <a:extLst>
              <a:ext uri="{FF2B5EF4-FFF2-40B4-BE49-F238E27FC236}">
                <a16:creationId xmlns:a16="http://schemas.microsoft.com/office/drawing/2014/main" id="{0D0C23EC-5E77-497A-9C3A-87B52B4CADF1}"/>
              </a:ext>
            </a:extLst>
          </p:cNvPr>
          <p:cNvSpPr/>
          <p:nvPr/>
        </p:nvSpPr>
        <p:spPr bwMode="auto">
          <a:xfrm>
            <a:off x="8334963" y="1482793"/>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43" name="Oval 42">
            <a:extLst>
              <a:ext uri="{FF2B5EF4-FFF2-40B4-BE49-F238E27FC236}">
                <a16:creationId xmlns:a16="http://schemas.microsoft.com/office/drawing/2014/main" id="{9D8E09DE-BB24-4EAF-86FA-5C16342049ED}"/>
              </a:ext>
            </a:extLst>
          </p:cNvPr>
          <p:cNvSpPr/>
          <p:nvPr/>
        </p:nvSpPr>
        <p:spPr bwMode="auto">
          <a:xfrm>
            <a:off x="9077965" y="1482793"/>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44" name="Oval 43">
            <a:extLst>
              <a:ext uri="{FF2B5EF4-FFF2-40B4-BE49-F238E27FC236}">
                <a16:creationId xmlns:a16="http://schemas.microsoft.com/office/drawing/2014/main" id="{1841A888-EDC4-46A2-AD28-362ECDADE91D}"/>
              </a:ext>
            </a:extLst>
          </p:cNvPr>
          <p:cNvSpPr/>
          <p:nvPr/>
        </p:nvSpPr>
        <p:spPr bwMode="auto">
          <a:xfrm>
            <a:off x="6062037" y="1642877"/>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46" name="Oval 45">
            <a:extLst>
              <a:ext uri="{FF2B5EF4-FFF2-40B4-BE49-F238E27FC236}">
                <a16:creationId xmlns:a16="http://schemas.microsoft.com/office/drawing/2014/main" id="{C435FC60-6A70-4C22-84C2-D68ACE999C04}"/>
              </a:ext>
            </a:extLst>
          </p:cNvPr>
          <p:cNvSpPr/>
          <p:nvPr/>
        </p:nvSpPr>
        <p:spPr bwMode="auto">
          <a:xfrm>
            <a:off x="7564141" y="1642877"/>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47" name="Oval 46">
            <a:extLst>
              <a:ext uri="{FF2B5EF4-FFF2-40B4-BE49-F238E27FC236}">
                <a16:creationId xmlns:a16="http://schemas.microsoft.com/office/drawing/2014/main" id="{27F155CE-7AAE-4938-A6DB-243A41320D6A}"/>
              </a:ext>
            </a:extLst>
          </p:cNvPr>
          <p:cNvSpPr/>
          <p:nvPr/>
        </p:nvSpPr>
        <p:spPr bwMode="auto">
          <a:xfrm>
            <a:off x="8334963" y="1642877"/>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48" name="Oval 47">
            <a:extLst>
              <a:ext uri="{FF2B5EF4-FFF2-40B4-BE49-F238E27FC236}">
                <a16:creationId xmlns:a16="http://schemas.microsoft.com/office/drawing/2014/main" id="{6474A29D-13C6-455C-9D75-A82D03C3B094}"/>
              </a:ext>
            </a:extLst>
          </p:cNvPr>
          <p:cNvSpPr/>
          <p:nvPr/>
        </p:nvSpPr>
        <p:spPr bwMode="auto">
          <a:xfrm>
            <a:off x="9077965" y="1642877"/>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49" name="Oval 48">
            <a:extLst>
              <a:ext uri="{FF2B5EF4-FFF2-40B4-BE49-F238E27FC236}">
                <a16:creationId xmlns:a16="http://schemas.microsoft.com/office/drawing/2014/main" id="{4B467A2C-D092-4C50-9E94-49797366EC83}"/>
              </a:ext>
            </a:extLst>
          </p:cNvPr>
          <p:cNvSpPr/>
          <p:nvPr/>
        </p:nvSpPr>
        <p:spPr bwMode="auto">
          <a:xfrm>
            <a:off x="6062037" y="1802961"/>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51" name="Oval 50">
            <a:extLst>
              <a:ext uri="{FF2B5EF4-FFF2-40B4-BE49-F238E27FC236}">
                <a16:creationId xmlns:a16="http://schemas.microsoft.com/office/drawing/2014/main" id="{DE95A202-E9ED-4999-B1DA-5E837095C74A}"/>
              </a:ext>
            </a:extLst>
          </p:cNvPr>
          <p:cNvSpPr/>
          <p:nvPr/>
        </p:nvSpPr>
        <p:spPr bwMode="auto">
          <a:xfrm>
            <a:off x="7564141" y="1802961"/>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52" name="Oval 51">
            <a:extLst>
              <a:ext uri="{FF2B5EF4-FFF2-40B4-BE49-F238E27FC236}">
                <a16:creationId xmlns:a16="http://schemas.microsoft.com/office/drawing/2014/main" id="{3B9C5FE0-431A-474C-8A34-FD9C8BAE238B}"/>
              </a:ext>
            </a:extLst>
          </p:cNvPr>
          <p:cNvSpPr/>
          <p:nvPr/>
        </p:nvSpPr>
        <p:spPr bwMode="auto">
          <a:xfrm>
            <a:off x="8334963" y="1802961"/>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53" name="Oval 52">
            <a:extLst>
              <a:ext uri="{FF2B5EF4-FFF2-40B4-BE49-F238E27FC236}">
                <a16:creationId xmlns:a16="http://schemas.microsoft.com/office/drawing/2014/main" id="{A169F620-CBDF-425D-9CB7-7603A108257A}"/>
              </a:ext>
            </a:extLst>
          </p:cNvPr>
          <p:cNvSpPr/>
          <p:nvPr/>
        </p:nvSpPr>
        <p:spPr bwMode="auto">
          <a:xfrm>
            <a:off x="9077965" y="1802961"/>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54" name="Oval 53">
            <a:extLst>
              <a:ext uri="{FF2B5EF4-FFF2-40B4-BE49-F238E27FC236}">
                <a16:creationId xmlns:a16="http://schemas.microsoft.com/office/drawing/2014/main" id="{95C6B0E9-F26D-4F34-8890-1AB318B6D751}"/>
              </a:ext>
            </a:extLst>
          </p:cNvPr>
          <p:cNvSpPr/>
          <p:nvPr/>
        </p:nvSpPr>
        <p:spPr bwMode="auto">
          <a:xfrm>
            <a:off x="6062037" y="1953942"/>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55" name="Oval 54">
            <a:extLst>
              <a:ext uri="{FF2B5EF4-FFF2-40B4-BE49-F238E27FC236}">
                <a16:creationId xmlns:a16="http://schemas.microsoft.com/office/drawing/2014/main" id="{A786C617-9809-4F2D-A887-84D94D794A40}"/>
              </a:ext>
            </a:extLst>
          </p:cNvPr>
          <p:cNvSpPr/>
          <p:nvPr/>
        </p:nvSpPr>
        <p:spPr bwMode="auto">
          <a:xfrm>
            <a:off x="6815418" y="1953942"/>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56" name="Oval 55">
            <a:extLst>
              <a:ext uri="{FF2B5EF4-FFF2-40B4-BE49-F238E27FC236}">
                <a16:creationId xmlns:a16="http://schemas.microsoft.com/office/drawing/2014/main" id="{80333996-0F15-4C93-8E70-5D4C3B5E7BDD}"/>
              </a:ext>
            </a:extLst>
          </p:cNvPr>
          <p:cNvSpPr/>
          <p:nvPr/>
        </p:nvSpPr>
        <p:spPr bwMode="auto">
          <a:xfrm>
            <a:off x="7564141" y="1953942"/>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57" name="Oval 56">
            <a:extLst>
              <a:ext uri="{FF2B5EF4-FFF2-40B4-BE49-F238E27FC236}">
                <a16:creationId xmlns:a16="http://schemas.microsoft.com/office/drawing/2014/main" id="{B1DC15B9-4C15-4902-8F44-774DA5903DEA}"/>
              </a:ext>
            </a:extLst>
          </p:cNvPr>
          <p:cNvSpPr/>
          <p:nvPr/>
        </p:nvSpPr>
        <p:spPr bwMode="auto">
          <a:xfrm>
            <a:off x="8334963" y="1953942"/>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58" name="Oval 57">
            <a:extLst>
              <a:ext uri="{FF2B5EF4-FFF2-40B4-BE49-F238E27FC236}">
                <a16:creationId xmlns:a16="http://schemas.microsoft.com/office/drawing/2014/main" id="{EFB01500-55AA-46E0-A511-18265699E965}"/>
              </a:ext>
            </a:extLst>
          </p:cNvPr>
          <p:cNvSpPr/>
          <p:nvPr/>
        </p:nvSpPr>
        <p:spPr bwMode="auto">
          <a:xfrm>
            <a:off x="9077965" y="1953942"/>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59" name="Oval 58">
            <a:extLst>
              <a:ext uri="{FF2B5EF4-FFF2-40B4-BE49-F238E27FC236}">
                <a16:creationId xmlns:a16="http://schemas.microsoft.com/office/drawing/2014/main" id="{9CDBC9AF-6FB0-4F33-8ED3-6D7EF2784C88}"/>
              </a:ext>
            </a:extLst>
          </p:cNvPr>
          <p:cNvSpPr/>
          <p:nvPr/>
        </p:nvSpPr>
        <p:spPr bwMode="auto">
          <a:xfrm>
            <a:off x="6062037" y="2117794"/>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61" name="Oval 60">
            <a:extLst>
              <a:ext uri="{FF2B5EF4-FFF2-40B4-BE49-F238E27FC236}">
                <a16:creationId xmlns:a16="http://schemas.microsoft.com/office/drawing/2014/main" id="{B0E83CD4-3AA8-4524-AEF9-B7759B300113}"/>
              </a:ext>
            </a:extLst>
          </p:cNvPr>
          <p:cNvSpPr/>
          <p:nvPr/>
        </p:nvSpPr>
        <p:spPr bwMode="auto">
          <a:xfrm>
            <a:off x="7564141" y="2117794"/>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62" name="Oval 61">
            <a:extLst>
              <a:ext uri="{FF2B5EF4-FFF2-40B4-BE49-F238E27FC236}">
                <a16:creationId xmlns:a16="http://schemas.microsoft.com/office/drawing/2014/main" id="{0C439CDB-3124-47C3-A3D5-FD9C676CBE92}"/>
              </a:ext>
            </a:extLst>
          </p:cNvPr>
          <p:cNvSpPr/>
          <p:nvPr/>
        </p:nvSpPr>
        <p:spPr bwMode="auto">
          <a:xfrm>
            <a:off x="8334963" y="2117794"/>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63" name="Oval 62">
            <a:extLst>
              <a:ext uri="{FF2B5EF4-FFF2-40B4-BE49-F238E27FC236}">
                <a16:creationId xmlns:a16="http://schemas.microsoft.com/office/drawing/2014/main" id="{C380559B-1367-4517-B524-2997938C81E7}"/>
              </a:ext>
            </a:extLst>
          </p:cNvPr>
          <p:cNvSpPr/>
          <p:nvPr/>
        </p:nvSpPr>
        <p:spPr bwMode="auto">
          <a:xfrm>
            <a:off x="9077965" y="2117794"/>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64" name="Oval 63">
            <a:extLst>
              <a:ext uri="{FF2B5EF4-FFF2-40B4-BE49-F238E27FC236}">
                <a16:creationId xmlns:a16="http://schemas.microsoft.com/office/drawing/2014/main" id="{A17AA9DB-D540-4B8B-AD03-03006CAF36F0}"/>
              </a:ext>
            </a:extLst>
          </p:cNvPr>
          <p:cNvSpPr/>
          <p:nvPr/>
        </p:nvSpPr>
        <p:spPr bwMode="auto">
          <a:xfrm>
            <a:off x="6062037" y="2274567"/>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65" name="Oval 64">
            <a:extLst>
              <a:ext uri="{FF2B5EF4-FFF2-40B4-BE49-F238E27FC236}">
                <a16:creationId xmlns:a16="http://schemas.microsoft.com/office/drawing/2014/main" id="{AF39591B-75E1-4236-B6EB-8E0FCF4750D6}"/>
              </a:ext>
            </a:extLst>
          </p:cNvPr>
          <p:cNvSpPr/>
          <p:nvPr/>
        </p:nvSpPr>
        <p:spPr bwMode="auto">
          <a:xfrm>
            <a:off x="6815418" y="2274567"/>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66" name="Oval 65">
            <a:extLst>
              <a:ext uri="{FF2B5EF4-FFF2-40B4-BE49-F238E27FC236}">
                <a16:creationId xmlns:a16="http://schemas.microsoft.com/office/drawing/2014/main" id="{2C02E648-E1B3-4039-8474-44D9578C79B9}"/>
              </a:ext>
            </a:extLst>
          </p:cNvPr>
          <p:cNvSpPr/>
          <p:nvPr/>
        </p:nvSpPr>
        <p:spPr bwMode="auto">
          <a:xfrm>
            <a:off x="7564141" y="2274567"/>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67" name="Oval 66">
            <a:extLst>
              <a:ext uri="{FF2B5EF4-FFF2-40B4-BE49-F238E27FC236}">
                <a16:creationId xmlns:a16="http://schemas.microsoft.com/office/drawing/2014/main" id="{BA10D501-00C3-40DD-BF9A-65AEE84E3E57}"/>
              </a:ext>
            </a:extLst>
          </p:cNvPr>
          <p:cNvSpPr/>
          <p:nvPr/>
        </p:nvSpPr>
        <p:spPr bwMode="auto">
          <a:xfrm>
            <a:off x="8334963" y="2274567"/>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68" name="Oval 67">
            <a:extLst>
              <a:ext uri="{FF2B5EF4-FFF2-40B4-BE49-F238E27FC236}">
                <a16:creationId xmlns:a16="http://schemas.microsoft.com/office/drawing/2014/main" id="{DD107B8F-53C5-41FB-A511-F813129DFE08}"/>
              </a:ext>
            </a:extLst>
          </p:cNvPr>
          <p:cNvSpPr/>
          <p:nvPr/>
        </p:nvSpPr>
        <p:spPr bwMode="auto">
          <a:xfrm>
            <a:off x="9077965" y="2274567"/>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69" name="Oval 68">
            <a:extLst>
              <a:ext uri="{FF2B5EF4-FFF2-40B4-BE49-F238E27FC236}">
                <a16:creationId xmlns:a16="http://schemas.microsoft.com/office/drawing/2014/main" id="{3E4CE929-3354-476C-9DE8-0C4D7A554764}"/>
              </a:ext>
            </a:extLst>
          </p:cNvPr>
          <p:cNvSpPr/>
          <p:nvPr/>
        </p:nvSpPr>
        <p:spPr bwMode="auto">
          <a:xfrm>
            <a:off x="6062037" y="2423266"/>
            <a:ext cx="72000" cy="7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70" name="Oval 69">
            <a:extLst>
              <a:ext uri="{FF2B5EF4-FFF2-40B4-BE49-F238E27FC236}">
                <a16:creationId xmlns:a16="http://schemas.microsoft.com/office/drawing/2014/main" id="{24AFA347-F4CB-4406-894B-A209DA5F9F25}"/>
              </a:ext>
            </a:extLst>
          </p:cNvPr>
          <p:cNvSpPr/>
          <p:nvPr/>
        </p:nvSpPr>
        <p:spPr bwMode="auto">
          <a:xfrm>
            <a:off x="6815418" y="2423266"/>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71" name="Oval 70">
            <a:extLst>
              <a:ext uri="{FF2B5EF4-FFF2-40B4-BE49-F238E27FC236}">
                <a16:creationId xmlns:a16="http://schemas.microsoft.com/office/drawing/2014/main" id="{B897A777-8ECE-4E97-93DD-E2BE07E2D0C2}"/>
              </a:ext>
            </a:extLst>
          </p:cNvPr>
          <p:cNvSpPr/>
          <p:nvPr/>
        </p:nvSpPr>
        <p:spPr bwMode="auto">
          <a:xfrm>
            <a:off x="7564141" y="2423266"/>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72" name="Oval 71">
            <a:extLst>
              <a:ext uri="{FF2B5EF4-FFF2-40B4-BE49-F238E27FC236}">
                <a16:creationId xmlns:a16="http://schemas.microsoft.com/office/drawing/2014/main" id="{17E6C4F5-084D-4B7E-B086-8A096F99E9A2}"/>
              </a:ext>
            </a:extLst>
          </p:cNvPr>
          <p:cNvSpPr/>
          <p:nvPr/>
        </p:nvSpPr>
        <p:spPr bwMode="auto">
          <a:xfrm>
            <a:off x="8334963" y="2423266"/>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73" name="Oval 72">
            <a:extLst>
              <a:ext uri="{FF2B5EF4-FFF2-40B4-BE49-F238E27FC236}">
                <a16:creationId xmlns:a16="http://schemas.microsoft.com/office/drawing/2014/main" id="{CDBB6E42-5FC6-4ED8-BDF9-55BC77DB5535}"/>
              </a:ext>
            </a:extLst>
          </p:cNvPr>
          <p:cNvSpPr/>
          <p:nvPr/>
        </p:nvSpPr>
        <p:spPr bwMode="auto">
          <a:xfrm>
            <a:off x="9077965" y="2423266"/>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74" name="Oval 73">
            <a:extLst>
              <a:ext uri="{FF2B5EF4-FFF2-40B4-BE49-F238E27FC236}">
                <a16:creationId xmlns:a16="http://schemas.microsoft.com/office/drawing/2014/main" id="{1834C02F-AEBF-47A1-8049-BBE06CA1A75F}"/>
              </a:ext>
            </a:extLst>
          </p:cNvPr>
          <p:cNvSpPr/>
          <p:nvPr/>
        </p:nvSpPr>
        <p:spPr bwMode="auto">
          <a:xfrm>
            <a:off x="6062037" y="2583350"/>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75" name="Oval 74">
            <a:extLst>
              <a:ext uri="{FF2B5EF4-FFF2-40B4-BE49-F238E27FC236}">
                <a16:creationId xmlns:a16="http://schemas.microsoft.com/office/drawing/2014/main" id="{80D0D5D6-271F-46E3-9841-481ACD8F9624}"/>
              </a:ext>
            </a:extLst>
          </p:cNvPr>
          <p:cNvSpPr/>
          <p:nvPr/>
        </p:nvSpPr>
        <p:spPr bwMode="auto">
          <a:xfrm>
            <a:off x="6815418" y="2583350"/>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76" name="Oval 75">
            <a:extLst>
              <a:ext uri="{FF2B5EF4-FFF2-40B4-BE49-F238E27FC236}">
                <a16:creationId xmlns:a16="http://schemas.microsoft.com/office/drawing/2014/main" id="{3E2A0B91-1F13-46C7-97DB-9587F031FC5F}"/>
              </a:ext>
            </a:extLst>
          </p:cNvPr>
          <p:cNvSpPr/>
          <p:nvPr/>
        </p:nvSpPr>
        <p:spPr bwMode="auto">
          <a:xfrm>
            <a:off x="7564141" y="2583350"/>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77" name="Oval 76">
            <a:extLst>
              <a:ext uri="{FF2B5EF4-FFF2-40B4-BE49-F238E27FC236}">
                <a16:creationId xmlns:a16="http://schemas.microsoft.com/office/drawing/2014/main" id="{DF955D15-787A-4243-9795-B2AC1AEAD476}"/>
              </a:ext>
            </a:extLst>
          </p:cNvPr>
          <p:cNvSpPr/>
          <p:nvPr/>
        </p:nvSpPr>
        <p:spPr bwMode="auto">
          <a:xfrm>
            <a:off x="8334963" y="2583350"/>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78" name="Oval 77">
            <a:extLst>
              <a:ext uri="{FF2B5EF4-FFF2-40B4-BE49-F238E27FC236}">
                <a16:creationId xmlns:a16="http://schemas.microsoft.com/office/drawing/2014/main" id="{E9113BAF-DFFE-43F6-B887-EEBFCCA205BD}"/>
              </a:ext>
            </a:extLst>
          </p:cNvPr>
          <p:cNvSpPr/>
          <p:nvPr/>
        </p:nvSpPr>
        <p:spPr bwMode="auto">
          <a:xfrm>
            <a:off x="9077965" y="2583350"/>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84" name="Oval 83">
            <a:extLst>
              <a:ext uri="{FF2B5EF4-FFF2-40B4-BE49-F238E27FC236}">
                <a16:creationId xmlns:a16="http://schemas.microsoft.com/office/drawing/2014/main" id="{74746668-41A5-4F10-9848-210D0DB54F21}"/>
              </a:ext>
            </a:extLst>
          </p:cNvPr>
          <p:cNvSpPr/>
          <p:nvPr/>
        </p:nvSpPr>
        <p:spPr bwMode="auto">
          <a:xfrm>
            <a:off x="6062037" y="2755467"/>
            <a:ext cx="72000" cy="72000"/>
          </a:xfrm>
          <a:prstGeom prst="ellipse">
            <a:avLst/>
          </a:prstGeom>
          <a:solidFill>
            <a:srgbClr val="C0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pt-PT">
              <a:latin typeface="Arial" charset="0"/>
              <a:cs typeface="Arial" charset="0"/>
            </a:endParaRPr>
          </a:p>
        </p:txBody>
      </p:sp>
      <p:sp>
        <p:nvSpPr>
          <p:cNvPr id="86" name="Oval 85">
            <a:extLst>
              <a:ext uri="{FF2B5EF4-FFF2-40B4-BE49-F238E27FC236}">
                <a16:creationId xmlns:a16="http://schemas.microsoft.com/office/drawing/2014/main" id="{FDDB5D68-CF54-4775-BD8A-E38533C9CE4B}"/>
              </a:ext>
            </a:extLst>
          </p:cNvPr>
          <p:cNvSpPr/>
          <p:nvPr/>
        </p:nvSpPr>
        <p:spPr bwMode="auto">
          <a:xfrm>
            <a:off x="7564141" y="2755467"/>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87" name="Oval 86">
            <a:extLst>
              <a:ext uri="{FF2B5EF4-FFF2-40B4-BE49-F238E27FC236}">
                <a16:creationId xmlns:a16="http://schemas.microsoft.com/office/drawing/2014/main" id="{5B02EC13-BA1D-4481-AD59-D0FE9B61131C}"/>
              </a:ext>
            </a:extLst>
          </p:cNvPr>
          <p:cNvSpPr/>
          <p:nvPr/>
        </p:nvSpPr>
        <p:spPr bwMode="auto">
          <a:xfrm>
            <a:off x="8334963" y="2755467"/>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88" name="Oval 87">
            <a:extLst>
              <a:ext uri="{FF2B5EF4-FFF2-40B4-BE49-F238E27FC236}">
                <a16:creationId xmlns:a16="http://schemas.microsoft.com/office/drawing/2014/main" id="{34A3DDE4-AD87-4553-BEF3-D86985C9A3F8}"/>
              </a:ext>
            </a:extLst>
          </p:cNvPr>
          <p:cNvSpPr/>
          <p:nvPr/>
        </p:nvSpPr>
        <p:spPr bwMode="auto">
          <a:xfrm>
            <a:off x="9077965" y="2755467"/>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89" name="Oval 88">
            <a:extLst>
              <a:ext uri="{FF2B5EF4-FFF2-40B4-BE49-F238E27FC236}">
                <a16:creationId xmlns:a16="http://schemas.microsoft.com/office/drawing/2014/main" id="{96A90777-78A5-4E28-9AA0-419B082C56E8}"/>
              </a:ext>
            </a:extLst>
          </p:cNvPr>
          <p:cNvSpPr/>
          <p:nvPr/>
        </p:nvSpPr>
        <p:spPr bwMode="auto">
          <a:xfrm>
            <a:off x="6062037" y="2917042"/>
            <a:ext cx="72000" cy="72000"/>
          </a:xfrm>
          <a:prstGeom prst="ellipse">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pt-PT">
              <a:latin typeface="Arial" charset="0"/>
              <a:cs typeface="Arial" charset="0"/>
            </a:endParaRPr>
          </a:p>
        </p:txBody>
      </p:sp>
      <p:sp>
        <p:nvSpPr>
          <p:cNvPr id="91" name="Oval 90">
            <a:extLst>
              <a:ext uri="{FF2B5EF4-FFF2-40B4-BE49-F238E27FC236}">
                <a16:creationId xmlns:a16="http://schemas.microsoft.com/office/drawing/2014/main" id="{14EF9DC5-2B10-4A46-A81E-194CE78938A4}"/>
              </a:ext>
            </a:extLst>
          </p:cNvPr>
          <p:cNvSpPr/>
          <p:nvPr/>
        </p:nvSpPr>
        <p:spPr bwMode="auto">
          <a:xfrm>
            <a:off x="7564141" y="2917042"/>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92" name="Oval 91">
            <a:extLst>
              <a:ext uri="{FF2B5EF4-FFF2-40B4-BE49-F238E27FC236}">
                <a16:creationId xmlns:a16="http://schemas.microsoft.com/office/drawing/2014/main" id="{F2D520E5-17EA-458B-BDCE-5A9C372B1691}"/>
              </a:ext>
            </a:extLst>
          </p:cNvPr>
          <p:cNvSpPr/>
          <p:nvPr/>
        </p:nvSpPr>
        <p:spPr bwMode="auto">
          <a:xfrm>
            <a:off x="8334963" y="2917042"/>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93" name="Oval 92">
            <a:extLst>
              <a:ext uri="{FF2B5EF4-FFF2-40B4-BE49-F238E27FC236}">
                <a16:creationId xmlns:a16="http://schemas.microsoft.com/office/drawing/2014/main" id="{36905F45-AE4A-4F5F-AD3B-4D01AE1B2C3B}"/>
              </a:ext>
            </a:extLst>
          </p:cNvPr>
          <p:cNvSpPr/>
          <p:nvPr/>
        </p:nvSpPr>
        <p:spPr bwMode="auto">
          <a:xfrm>
            <a:off x="9077965" y="2917042"/>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94" name="Oval 93">
            <a:extLst>
              <a:ext uri="{FF2B5EF4-FFF2-40B4-BE49-F238E27FC236}">
                <a16:creationId xmlns:a16="http://schemas.microsoft.com/office/drawing/2014/main" id="{EA3DCE35-9C50-443C-B1A7-1DF40A5850E9}"/>
              </a:ext>
            </a:extLst>
          </p:cNvPr>
          <p:cNvSpPr/>
          <p:nvPr/>
        </p:nvSpPr>
        <p:spPr bwMode="auto">
          <a:xfrm>
            <a:off x="6062037" y="3070300"/>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95" name="Oval 94">
            <a:extLst>
              <a:ext uri="{FF2B5EF4-FFF2-40B4-BE49-F238E27FC236}">
                <a16:creationId xmlns:a16="http://schemas.microsoft.com/office/drawing/2014/main" id="{AF14E26E-E048-4155-B1AF-F46E19F9761B}"/>
              </a:ext>
            </a:extLst>
          </p:cNvPr>
          <p:cNvSpPr/>
          <p:nvPr/>
        </p:nvSpPr>
        <p:spPr bwMode="auto">
          <a:xfrm>
            <a:off x="6815418" y="3070300"/>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96" name="Oval 95">
            <a:extLst>
              <a:ext uri="{FF2B5EF4-FFF2-40B4-BE49-F238E27FC236}">
                <a16:creationId xmlns:a16="http://schemas.microsoft.com/office/drawing/2014/main" id="{E3D04795-402E-419D-908C-09ECFD2B0027}"/>
              </a:ext>
            </a:extLst>
          </p:cNvPr>
          <p:cNvSpPr/>
          <p:nvPr/>
        </p:nvSpPr>
        <p:spPr bwMode="auto">
          <a:xfrm>
            <a:off x="7564141" y="3070300"/>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97" name="Oval 96">
            <a:extLst>
              <a:ext uri="{FF2B5EF4-FFF2-40B4-BE49-F238E27FC236}">
                <a16:creationId xmlns:a16="http://schemas.microsoft.com/office/drawing/2014/main" id="{F0FBEF90-C509-4C29-AE80-732EF6B3EFA1}"/>
              </a:ext>
            </a:extLst>
          </p:cNvPr>
          <p:cNvSpPr/>
          <p:nvPr/>
        </p:nvSpPr>
        <p:spPr bwMode="auto">
          <a:xfrm>
            <a:off x="8334963" y="3070300"/>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98" name="Oval 97">
            <a:extLst>
              <a:ext uri="{FF2B5EF4-FFF2-40B4-BE49-F238E27FC236}">
                <a16:creationId xmlns:a16="http://schemas.microsoft.com/office/drawing/2014/main" id="{38DD8B9B-14D6-4DFA-9C87-59709A02BFB5}"/>
              </a:ext>
            </a:extLst>
          </p:cNvPr>
          <p:cNvSpPr/>
          <p:nvPr/>
        </p:nvSpPr>
        <p:spPr bwMode="auto">
          <a:xfrm>
            <a:off x="9077965" y="3070300"/>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99" name="Oval 98">
            <a:extLst>
              <a:ext uri="{FF2B5EF4-FFF2-40B4-BE49-F238E27FC236}">
                <a16:creationId xmlns:a16="http://schemas.microsoft.com/office/drawing/2014/main" id="{25E0A3A0-99EE-451E-B316-59308A18A996}"/>
              </a:ext>
            </a:extLst>
          </p:cNvPr>
          <p:cNvSpPr/>
          <p:nvPr/>
        </p:nvSpPr>
        <p:spPr bwMode="auto">
          <a:xfrm>
            <a:off x="6062037" y="3227073"/>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01" name="Oval 100">
            <a:extLst>
              <a:ext uri="{FF2B5EF4-FFF2-40B4-BE49-F238E27FC236}">
                <a16:creationId xmlns:a16="http://schemas.microsoft.com/office/drawing/2014/main" id="{05F250FB-8971-4B0D-8928-291FCE4639C0}"/>
              </a:ext>
            </a:extLst>
          </p:cNvPr>
          <p:cNvSpPr/>
          <p:nvPr/>
        </p:nvSpPr>
        <p:spPr bwMode="auto">
          <a:xfrm>
            <a:off x="7564141" y="3227073"/>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02" name="Oval 101">
            <a:extLst>
              <a:ext uri="{FF2B5EF4-FFF2-40B4-BE49-F238E27FC236}">
                <a16:creationId xmlns:a16="http://schemas.microsoft.com/office/drawing/2014/main" id="{8F572892-532B-4F5D-B90D-6EA64516AE14}"/>
              </a:ext>
            </a:extLst>
          </p:cNvPr>
          <p:cNvSpPr/>
          <p:nvPr/>
        </p:nvSpPr>
        <p:spPr bwMode="auto">
          <a:xfrm>
            <a:off x="8334963" y="3227073"/>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03" name="Oval 102">
            <a:extLst>
              <a:ext uri="{FF2B5EF4-FFF2-40B4-BE49-F238E27FC236}">
                <a16:creationId xmlns:a16="http://schemas.microsoft.com/office/drawing/2014/main" id="{900E17BE-3A13-4C09-9693-E23828D5EAB3}"/>
              </a:ext>
            </a:extLst>
          </p:cNvPr>
          <p:cNvSpPr/>
          <p:nvPr/>
        </p:nvSpPr>
        <p:spPr bwMode="auto">
          <a:xfrm>
            <a:off x="9077965" y="3227073"/>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04" name="Oval 103">
            <a:extLst>
              <a:ext uri="{FF2B5EF4-FFF2-40B4-BE49-F238E27FC236}">
                <a16:creationId xmlns:a16="http://schemas.microsoft.com/office/drawing/2014/main" id="{65538C58-11BC-475C-BEB1-3D6E0C1EFAE7}"/>
              </a:ext>
            </a:extLst>
          </p:cNvPr>
          <p:cNvSpPr/>
          <p:nvPr/>
        </p:nvSpPr>
        <p:spPr bwMode="auto">
          <a:xfrm>
            <a:off x="6062037" y="3388401"/>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06" name="Oval 105">
            <a:extLst>
              <a:ext uri="{FF2B5EF4-FFF2-40B4-BE49-F238E27FC236}">
                <a16:creationId xmlns:a16="http://schemas.microsoft.com/office/drawing/2014/main" id="{4C971328-4726-48DE-A373-96B4ADD0EB73}"/>
              </a:ext>
            </a:extLst>
          </p:cNvPr>
          <p:cNvSpPr/>
          <p:nvPr/>
        </p:nvSpPr>
        <p:spPr bwMode="auto">
          <a:xfrm>
            <a:off x="7564141" y="3388401"/>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07" name="Oval 106">
            <a:extLst>
              <a:ext uri="{FF2B5EF4-FFF2-40B4-BE49-F238E27FC236}">
                <a16:creationId xmlns:a16="http://schemas.microsoft.com/office/drawing/2014/main" id="{D3246F60-791F-4A43-BCBB-CE468B39F296}"/>
              </a:ext>
            </a:extLst>
          </p:cNvPr>
          <p:cNvSpPr/>
          <p:nvPr/>
        </p:nvSpPr>
        <p:spPr bwMode="auto">
          <a:xfrm>
            <a:off x="8334963" y="3388401"/>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08" name="Oval 107">
            <a:extLst>
              <a:ext uri="{FF2B5EF4-FFF2-40B4-BE49-F238E27FC236}">
                <a16:creationId xmlns:a16="http://schemas.microsoft.com/office/drawing/2014/main" id="{268A6BAA-AFA3-48FA-A47B-96D7172BEB94}"/>
              </a:ext>
            </a:extLst>
          </p:cNvPr>
          <p:cNvSpPr/>
          <p:nvPr/>
        </p:nvSpPr>
        <p:spPr bwMode="auto">
          <a:xfrm>
            <a:off x="9077965" y="3388401"/>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09" name="Oval 108">
            <a:extLst>
              <a:ext uri="{FF2B5EF4-FFF2-40B4-BE49-F238E27FC236}">
                <a16:creationId xmlns:a16="http://schemas.microsoft.com/office/drawing/2014/main" id="{2F5187BE-1BBC-49AF-A829-367F93FCC6F2}"/>
              </a:ext>
            </a:extLst>
          </p:cNvPr>
          <p:cNvSpPr/>
          <p:nvPr/>
        </p:nvSpPr>
        <p:spPr bwMode="auto">
          <a:xfrm>
            <a:off x="6062037" y="3541659"/>
            <a:ext cx="72000" cy="72000"/>
          </a:xfrm>
          <a:prstGeom prst="ellipse">
            <a:avLst/>
          </a:prstGeom>
          <a:solidFill>
            <a:srgbClr val="FF66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pt-PT">
              <a:latin typeface="Arial" charset="0"/>
              <a:cs typeface="Arial" charset="0"/>
            </a:endParaRPr>
          </a:p>
        </p:txBody>
      </p:sp>
      <p:sp>
        <p:nvSpPr>
          <p:cNvPr id="110" name="Oval 109">
            <a:extLst>
              <a:ext uri="{FF2B5EF4-FFF2-40B4-BE49-F238E27FC236}">
                <a16:creationId xmlns:a16="http://schemas.microsoft.com/office/drawing/2014/main" id="{911A2C4B-6C8D-4243-A935-AF24C9DD980E}"/>
              </a:ext>
            </a:extLst>
          </p:cNvPr>
          <p:cNvSpPr/>
          <p:nvPr/>
        </p:nvSpPr>
        <p:spPr bwMode="auto">
          <a:xfrm>
            <a:off x="6815418" y="3541659"/>
            <a:ext cx="72000" cy="72000"/>
          </a:xfrm>
          <a:prstGeom prst="ellipse">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pt-PT">
              <a:latin typeface="Arial" charset="0"/>
              <a:cs typeface="Arial" charset="0"/>
            </a:endParaRPr>
          </a:p>
        </p:txBody>
      </p:sp>
      <p:sp>
        <p:nvSpPr>
          <p:cNvPr id="111" name="Oval 110">
            <a:extLst>
              <a:ext uri="{FF2B5EF4-FFF2-40B4-BE49-F238E27FC236}">
                <a16:creationId xmlns:a16="http://schemas.microsoft.com/office/drawing/2014/main" id="{AFEB7151-CFF3-4B2A-B637-79C5A9A8C65B}"/>
              </a:ext>
            </a:extLst>
          </p:cNvPr>
          <p:cNvSpPr/>
          <p:nvPr/>
        </p:nvSpPr>
        <p:spPr bwMode="auto">
          <a:xfrm>
            <a:off x="7564141" y="3541659"/>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12" name="Oval 111">
            <a:extLst>
              <a:ext uri="{FF2B5EF4-FFF2-40B4-BE49-F238E27FC236}">
                <a16:creationId xmlns:a16="http://schemas.microsoft.com/office/drawing/2014/main" id="{9EF6302E-2D5E-4FBB-825F-550CF317A658}"/>
              </a:ext>
            </a:extLst>
          </p:cNvPr>
          <p:cNvSpPr/>
          <p:nvPr/>
        </p:nvSpPr>
        <p:spPr bwMode="auto">
          <a:xfrm>
            <a:off x="8334963" y="3541659"/>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13" name="Oval 112">
            <a:extLst>
              <a:ext uri="{FF2B5EF4-FFF2-40B4-BE49-F238E27FC236}">
                <a16:creationId xmlns:a16="http://schemas.microsoft.com/office/drawing/2014/main" id="{B3AE3DB1-3499-4890-9CF6-DC8B153924E1}"/>
              </a:ext>
            </a:extLst>
          </p:cNvPr>
          <p:cNvSpPr/>
          <p:nvPr/>
        </p:nvSpPr>
        <p:spPr bwMode="auto">
          <a:xfrm>
            <a:off x="9077965" y="3541659"/>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14" name="Oval 113">
            <a:extLst>
              <a:ext uri="{FF2B5EF4-FFF2-40B4-BE49-F238E27FC236}">
                <a16:creationId xmlns:a16="http://schemas.microsoft.com/office/drawing/2014/main" id="{2651ABEB-73D4-42D1-A547-B6426042828F}"/>
              </a:ext>
            </a:extLst>
          </p:cNvPr>
          <p:cNvSpPr/>
          <p:nvPr/>
        </p:nvSpPr>
        <p:spPr bwMode="auto">
          <a:xfrm>
            <a:off x="6062037" y="3707141"/>
            <a:ext cx="72000" cy="7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15" name="Oval 114">
            <a:extLst>
              <a:ext uri="{FF2B5EF4-FFF2-40B4-BE49-F238E27FC236}">
                <a16:creationId xmlns:a16="http://schemas.microsoft.com/office/drawing/2014/main" id="{92629C02-F682-49D6-8998-AEFF845C7BC2}"/>
              </a:ext>
            </a:extLst>
          </p:cNvPr>
          <p:cNvSpPr/>
          <p:nvPr/>
        </p:nvSpPr>
        <p:spPr bwMode="auto">
          <a:xfrm>
            <a:off x="6815418" y="3707141"/>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16" name="Oval 115">
            <a:extLst>
              <a:ext uri="{FF2B5EF4-FFF2-40B4-BE49-F238E27FC236}">
                <a16:creationId xmlns:a16="http://schemas.microsoft.com/office/drawing/2014/main" id="{F51B12F4-1EFE-4823-B306-969E9AF465F8}"/>
              </a:ext>
            </a:extLst>
          </p:cNvPr>
          <p:cNvSpPr/>
          <p:nvPr/>
        </p:nvSpPr>
        <p:spPr bwMode="auto">
          <a:xfrm>
            <a:off x="7564141" y="3707141"/>
            <a:ext cx="72000" cy="72000"/>
          </a:xfrm>
          <a:prstGeom prst="ellipse">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pt-PT">
              <a:latin typeface="Arial" charset="0"/>
              <a:cs typeface="Arial" charset="0"/>
            </a:endParaRPr>
          </a:p>
        </p:txBody>
      </p:sp>
      <p:sp>
        <p:nvSpPr>
          <p:cNvPr id="117" name="Oval 116">
            <a:extLst>
              <a:ext uri="{FF2B5EF4-FFF2-40B4-BE49-F238E27FC236}">
                <a16:creationId xmlns:a16="http://schemas.microsoft.com/office/drawing/2014/main" id="{6F2E08A3-6162-4D01-A686-DF4E4AEA6260}"/>
              </a:ext>
            </a:extLst>
          </p:cNvPr>
          <p:cNvSpPr/>
          <p:nvPr/>
        </p:nvSpPr>
        <p:spPr bwMode="auto">
          <a:xfrm>
            <a:off x="8334963" y="3707141"/>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18" name="Oval 117">
            <a:extLst>
              <a:ext uri="{FF2B5EF4-FFF2-40B4-BE49-F238E27FC236}">
                <a16:creationId xmlns:a16="http://schemas.microsoft.com/office/drawing/2014/main" id="{1A7DDA1A-BC10-4BC1-A7F5-B3315CB324C3}"/>
              </a:ext>
            </a:extLst>
          </p:cNvPr>
          <p:cNvSpPr/>
          <p:nvPr/>
        </p:nvSpPr>
        <p:spPr bwMode="auto">
          <a:xfrm>
            <a:off x="9077965" y="3707141"/>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19" name="Oval 118">
            <a:extLst>
              <a:ext uri="{FF2B5EF4-FFF2-40B4-BE49-F238E27FC236}">
                <a16:creationId xmlns:a16="http://schemas.microsoft.com/office/drawing/2014/main" id="{99C1FE08-4981-4F54-9783-A308BB8060A1}"/>
              </a:ext>
            </a:extLst>
          </p:cNvPr>
          <p:cNvSpPr/>
          <p:nvPr/>
        </p:nvSpPr>
        <p:spPr bwMode="auto">
          <a:xfrm>
            <a:off x="6062037" y="3864549"/>
            <a:ext cx="72000" cy="72000"/>
          </a:xfrm>
          <a:prstGeom prst="ellipse">
            <a:avLst/>
          </a:prstGeom>
          <a:solidFill>
            <a:srgbClr val="C0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pt-PT">
              <a:latin typeface="Arial" charset="0"/>
              <a:cs typeface="Arial" charset="0"/>
            </a:endParaRPr>
          </a:p>
        </p:txBody>
      </p:sp>
      <p:sp>
        <p:nvSpPr>
          <p:cNvPr id="121" name="Oval 120">
            <a:extLst>
              <a:ext uri="{FF2B5EF4-FFF2-40B4-BE49-F238E27FC236}">
                <a16:creationId xmlns:a16="http://schemas.microsoft.com/office/drawing/2014/main" id="{91B111BA-2118-467F-A8D4-7B32A3A5D104}"/>
              </a:ext>
            </a:extLst>
          </p:cNvPr>
          <p:cNvSpPr/>
          <p:nvPr/>
        </p:nvSpPr>
        <p:spPr bwMode="auto">
          <a:xfrm>
            <a:off x="7564141" y="3864549"/>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22" name="Oval 121">
            <a:extLst>
              <a:ext uri="{FF2B5EF4-FFF2-40B4-BE49-F238E27FC236}">
                <a16:creationId xmlns:a16="http://schemas.microsoft.com/office/drawing/2014/main" id="{8590566D-C9F7-49C2-AD6E-FCC4499490EE}"/>
              </a:ext>
            </a:extLst>
          </p:cNvPr>
          <p:cNvSpPr/>
          <p:nvPr/>
        </p:nvSpPr>
        <p:spPr bwMode="auto">
          <a:xfrm>
            <a:off x="8334963" y="3864549"/>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23" name="Oval 122">
            <a:extLst>
              <a:ext uri="{FF2B5EF4-FFF2-40B4-BE49-F238E27FC236}">
                <a16:creationId xmlns:a16="http://schemas.microsoft.com/office/drawing/2014/main" id="{CA7C9603-3F53-4259-9131-A1DF9F299FDC}"/>
              </a:ext>
            </a:extLst>
          </p:cNvPr>
          <p:cNvSpPr/>
          <p:nvPr/>
        </p:nvSpPr>
        <p:spPr bwMode="auto">
          <a:xfrm>
            <a:off x="9077965" y="3864549"/>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24" name="Oval 123">
            <a:extLst>
              <a:ext uri="{FF2B5EF4-FFF2-40B4-BE49-F238E27FC236}">
                <a16:creationId xmlns:a16="http://schemas.microsoft.com/office/drawing/2014/main" id="{B0D7F11C-ACB7-40F0-9826-D9369E5CFB55}"/>
              </a:ext>
            </a:extLst>
          </p:cNvPr>
          <p:cNvSpPr/>
          <p:nvPr/>
        </p:nvSpPr>
        <p:spPr bwMode="auto">
          <a:xfrm>
            <a:off x="6062037" y="4033342"/>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26" name="Oval 125">
            <a:extLst>
              <a:ext uri="{FF2B5EF4-FFF2-40B4-BE49-F238E27FC236}">
                <a16:creationId xmlns:a16="http://schemas.microsoft.com/office/drawing/2014/main" id="{1F5957DB-5832-445C-85BA-E8628FC022C1}"/>
              </a:ext>
            </a:extLst>
          </p:cNvPr>
          <p:cNvSpPr/>
          <p:nvPr/>
        </p:nvSpPr>
        <p:spPr bwMode="auto">
          <a:xfrm>
            <a:off x="7564141" y="4033342"/>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27" name="Oval 126">
            <a:extLst>
              <a:ext uri="{FF2B5EF4-FFF2-40B4-BE49-F238E27FC236}">
                <a16:creationId xmlns:a16="http://schemas.microsoft.com/office/drawing/2014/main" id="{418AB08F-E040-4403-85A6-DF639DB19239}"/>
              </a:ext>
            </a:extLst>
          </p:cNvPr>
          <p:cNvSpPr/>
          <p:nvPr/>
        </p:nvSpPr>
        <p:spPr bwMode="auto">
          <a:xfrm>
            <a:off x="8334963" y="4033342"/>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28" name="Oval 127">
            <a:extLst>
              <a:ext uri="{FF2B5EF4-FFF2-40B4-BE49-F238E27FC236}">
                <a16:creationId xmlns:a16="http://schemas.microsoft.com/office/drawing/2014/main" id="{56E43273-96AE-48A5-A15A-F26BEB4707EB}"/>
              </a:ext>
            </a:extLst>
          </p:cNvPr>
          <p:cNvSpPr/>
          <p:nvPr/>
        </p:nvSpPr>
        <p:spPr bwMode="auto">
          <a:xfrm>
            <a:off x="9077965" y="4033342"/>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29" name="Oval 128">
            <a:extLst>
              <a:ext uri="{FF2B5EF4-FFF2-40B4-BE49-F238E27FC236}">
                <a16:creationId xmlns:a16="http://schemas.microsoft.com/office/drawing/2014/main" id="{36D45AD1-545A-4800-8BD7-EC7E3E0D9DBE}"/>
              </a:ext>
            </a:extLst>
          </p:cNvPr>
          <p:cNvSpPr/>
          <p:nvPr/>
        </p:nvSpPr>
        <p:spPr bwMode="auto">
          <a:xfrm>
            <a:off x="6062037" y="4184717"/>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30" name="Oval 129">
            <a:extLst>
              <a:ext uri="{FF2B5EF4-FFF2-40B4-BE49-F238E27FC236}">
                <a16:creationId xmlns:a16="http://schemas.microsoft.com/office/drawing/2014/main" id="{96B9CD19-D0EA-4FE0-A401-9F73EB1461A1}"/>
              </a:ext>
            </a:extLst>
          </p:cNvPr>
          <p:cNvSpPr/>
          <p:nvPr/>
        </p:nvSpPr>
        <p:spPr bwMode="auto">
          <a:xfrm>
            <a:off x="6815418" y="4184717"/>
            <a:ext cx="72000" cy="72000"/>
          </a:xfrm>
          <a:prstGeom prst="ellipse">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pt-PT">
              <a:latin typeface="Arial" charset="0"/>
              <a:cs typeface="Arial" charset="0"/>
            </a:endParaRPr>
          </a:p>
        </p:txBody>
      </p:sp>
      <p:sp>
        <p:nvSpPr>
          <p:cNvPr id="131" name="Oval 130">
            <a:extLst>
              <a:ext uri="{FF2B5EF4-FFF2-40B4-BE49-F238E27FC236}">
                <a16:creationId xmlns:a16="http://schemas.microsoft.com/office/drawing/2014/main" id="{C90B2882-A558-4220-88BC-4D0E6F78F22B}"/>
              </a:ext>
            </a:extLst>
          </p:cNvPr>
          <p:cNvSpPr/>
          <p:nvPr/>
        </p:nvSpPr>
        <p:spPr bwMode="auto">
          <a:xfrm>
            <a:off x="7564141" y="4184717"/>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32" name="Oval 131">
            <a:extLst>
              <a:ext uri="{FF2B5EF4-FFF2-40B4-BE49-F238E27FC236}">
                <a16:creationId xmlns:a16="http://schemas.microsoft.com/office/drawing/2014/main" id="{46B0F1D8-EB0B-4789-9299-CC79B7D26612}"/>
              </a:ext>
            </a:extLst>
          </p:cNvPr>
          <p:cNvSpPr/>
          <p:nvPr/>
        </p:nvSpPr>
        <p:spPr bwMode="auto">
          <a:xfrm>
            <a:off x="8334963" y="4184717"/>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33" name="Oval 132">
            <a:extLst>
              <a:ext uri="{FF2B5EF4-FFF2-40B4-BE49-F238E27FC236}">
                <a16:creationId xmlns:a16="http://schemas.microsoft.com/office/drawing/2014/main" id="{1D1366D8-AD37-4495-A995-9EFC3384B191}"/>
              </a:ext>
            </a:extLst>
          </p:cNvPr>
          <p:cNvSpPr/>
          <p:nvPr/>
        </p:nvSpPr>
        <p:spPr bwMode="auto">
          <a:xfrm>
            <a:off x="9077965" y="4184717"/>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34" name="Oval 133">
            <a:extLst>
              <a:ext uri="{FF2B5EF4-FFF2-40B4-BE49-F238E27FC236}">
                <a16:creationId xmlns:a16="http://schemas.microsoft.com/office/drawing/2014/main" id="{D9CCDB31-E9BE-43CD-BF69-176EFE02FDA8}"/>
              </a:ext>
            </a:extLst>
          </p:cNvPr>
          <p:cNvSpPr/>
          <p:nvPr/>
        </p:nvSpPr>
        <p:spPr bwMode="auto">
          <a:xfrm>
            <a:off x="6062037" y="4344801"/>
            <a:ext cx="72000" cy="72000"/>
          </a:xfrm>
          <a:prstGeom prst="ellipse">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pt-PT">
              <a:latin typeface="Arial" charset="0"/>
              <a:cs typeface="Arial" charset="0"/>
            </a:endParaRPr>
          </a:p>
        </p:txBody>
      </p:sp>
      <p:sp>
        <p:nvSpPr>
          <p:cNvPr id="135" name="Oval 134">
            <a:extLst>
              <a:ext uri="{FF2B5EF4-FFF2-40B4-BE49-F238E27FC236}">
                <a16:creationId xmlns:a16="http://schemas.microsoft.com/office/drawing/2014/main" id="{0F1AC9E0-2E87-4840-B626-736E1CFA9390}"/>
              </a:ext>
            </a:extLst>
          </p:cNvPr>
          <p:cNvSpPr/>
          <p:nvPr/>
        </p:nvSpPr>
        <p:spPr bwMode="auto">
          <a:xfrm>
            <a:off x="6815418" y="4344801"/>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36" name="Oval 135">
            <a:extLst>
              <a:ext uri="{FF2B5EF4-FFF2-40B4-BE49-F238E27FC236}">
                <a16:creationId xmlns:a16="http://schemas.microsoft.com/office/drawing/2014/main" id="{B548D50C-545B-43CF-B26D-556FB2F4EB65}"/>
              </a:ext>
            </a:extLst>
          </p:cNvPr>
          <p:cNvSpPr/>
          <p:nvPr/>
        </p:nvSpPr>
        <p:spPr bwMode="auto">
          <a:xfrm>
            <a:off x="7564141" y="4344801"/>
            <a:ext cx="72000" cy="7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37" name="Oval 136">
            <a:extLst>
              <a:ext uri="{FF2B5EF4-FFF2-40B4-BE49-F238E27FC236}">
                <a16:creationId xmlns:a16="http://schemas.microsoft.com/office/drawing/2014/main" id="{C287B4C1-12C7-4BB2-BFD2-2DD90E0E2903}"/>
              </a:ext>
            </a:extLst>
          </p:cNvPr>
          <p:cNvSpPr/>
          <p:nvPr/>
        </p:nvSpPr>
        <p:spPr bwMode="auto">
          <a:xfrm>
            <a:off x="8334963" y="4344801"/>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38" name="Oval 137">
            <a:extLst>
              <a:ext uri="{FF2B5EF4-FFF2-40B4-BE49-F238E27FC236}">
                <a16:creationId xmlns:a16="http://schemas.microsoft.com/office/drawing/2014/main" id="{367DD4BF-3B44-4FF4-AF44-4D8A6FBC7E4F}"/>
              </a:ext>
            </a:extLst>
          </p:cNvPr>
          <p:cNvSpPr/>
          <p:nvPr/>
        </p:nvSpPr>
        <p:spPr bwMode="auto">
          <a:xfrm>
            <a:off x="9077965" y="4344801"/>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39" name="Oval 138">
            <a:extLst>
              <a:ext uri="{FF2B5EF4-FFF2-40B4-BE49-F238E27FC236}">
                <a16:creationId xmlns:a16="http://schemas.microsoft.com/office/drawing/2014/main" id="{2C0F5CBB-1C0B-4501-997C-231B759FCB85}"/>
              </a:ext>
            </a:extLst>
          </p:cNvPr>
          <p:cNvSpPr/>
          <p:nvPr/>
        </p:nvSpPr>
        <p:spPr bwMode="auto">
          <a:xfrm>
            <a:off x="6062037" y="4497667"/>
            <a:ext cx="72000" cy="7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40" name="Oval 139">
            <a:extLst>
              <a:ext uri="{FF2B5EF4-FFF2-40B4-BE49-F238E27FC236}">
                <a16:creationId xmlns:a16="http://schemas.microsoft.com/office/drawing/2014/main" id="{8DCE2E87-79D5-4664-A1AF-1AC85E5C6348}"/>
              </a:ext>
            </a:extLst>
          </p:cNvPr>
          <p:cNvSpPr/>
          <p:nvPr/>
        </p:nvSpPr>
        <p:spPr bwMode="auto">
          <a:xfrm>
            <a:off x="6815418" y="4497667"/>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41" name="Oval 140">
            <a:extLst>
              <a:ext uri="{FF2B5EF4-FFF2-40B4-BE49-F238E27FC236}">
                <a16:creationId xmlns:a16="http://schemas.microsoft.com/office/drawing/2014/main" id="{30C8EF3B-BCC1-4313-9311-3B42E4135737}"/>
              </a:ext>
            </a:extLst>
          </p:cNvPr>
          <p:cNvSpPr/>
          <p:nvPr/>
        </p:nvSpPr>
        <p:spPr bwMode="auto">
          <a:xfrm>
            <a:off x="7564141" y="4497667"/>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44" name="Oval 143">
            <a:extLst>
              <a:ext uri="{FF2B5EF4-FFF2-40B4-BE49-F238E27FC236}">
                <a16:creationId xmlns:a16="http://schemas.microsoft.com/office/drawing/2014/main" id="{D66DF671-4CD7-44A9-AE12-75AB70DEC711}"/>
              </a:ext>
            </a:extLst>
          </p:cNvPr>
          <p:cNvSpPr/>
          <p:nvPr/>
        </p:nvSpPr>
        <p:spPr bwMode="auto">
          <a:xfrm>
            <a:off x="6062037" y="4659634"/>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45" name="Oval 144">
            <a:extLst>
              <a:ext uri="{FF2B5EF4-FFF2-40B4-BE49-F238E27FC236}">
                <a16:creationId xmlns:a16="http://schemas.microsoft.com/office/drawing/2014/main" id="{171D5BF9-C099-4B98-8D6C-6923D32951A3}"/>
              </a:ext>
            </a:extLst>
          </p:cNvPr>
          <p:cNvSpPr/>
          <p:nvPr/>
        </p:nvSpPr>
        <p:spPr bwMode="auto">
          <a:xfrm>
            <a:off x="6815418" y="4659634"/>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46" name="Oval 145">
            <a:extLst>
              <a:ext uri="{FF2B5EF4-FFF2-40B4-BE49-F238E27FC236}">
                <a16:creationId xmlns:a16="http://schemas.microsoft.com/office/drawing/2014/main" id="{EC7F5879-715E-46A4-882E-4B71B102F403}"/>
              </a:ext>
            </a:extLst>
          </p:cNvPr>
          <p:cNvSpPr/>
          <p:nvPr/>
        </p:nvSpPr>
        <p:spPr bwMode="auto">
          <a:xfrm>
            <a:off x="7564141" y="4659634"/>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47" name="Oval 146">
            <a:extLst>
              <a:ext uri="{FF2B5EF4-FFF2-40B4-BE49-F238E27FC236}">
                <a16:creationId xmlns:a16="http://schemas.microsoft.com/office/drawing/2014/main" id="{F5D65423-B012-4212-9E92-E4D5994D7669}"/>
              </a:ext>
            </a:extLst>
          </p:cNvPr>
          <p:cNvSpPr/>
          <p:nvPr/>
        </p:nvSpPr>
        <p:spPr bwMode="auto">
          <a:xfrm>
            <a:off x="8334963" y="4659634"/>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48" name="Oval 147">
            <a:extLst>
              <a:ext uri="{FF2B5EF4-FFF2-40B4-BE49-F238E27FC236}">
                <a16:creationId xmlns:a16="http://schemas.microsoft.com/office/drawing/2014/main" id="{56DD4C29-BE13-4C80-AC5E-BF67CF4DEA55}"/>
              </a:ext>
            </a:extLst>
          </p:cNvPr>
          <p:cNvSpPr/>
          <p:nvPr/>
        </p:nvSpPr>
        <p:spPr bwMode="auto">
          <a:xfrm>
            <a:off x="9077965" y="4659634"/>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49" name="Oval 148">
            <a:extLst>
              <a:ext uri="{FF2B5EF4-FFF2-40B4-BE49-F238E27FC236}">
                <a16:creationId xmlns:a16="http://schemas.microsoft.com/office/drawing/2014/main" id="{158BD1DB-429E-4A03-9DCA-725966A85E63}"/>
              </a:ext>
            </a:extLst>
          </p:cNvPr>
          <p:cNvSpPr/>
          <p:nvPr/>
        </p:nvSpPr>
        <p:spPr bwMode="auto">
          <a:xfrm>
            <a:off x="6062037" y="4816407"/>
            <a:ext cx="72000" cy="72000"/>
          </a:xfrm>
          <a:prstGeom prst="ellipse">
            <a:avLst/>
          </a:prstGeom>
          <a:solidFill>
            <a:srgbClr val="C0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pt-PT">
              <a:latin typeface="Arial" charset="0"/>
              <a:cs typeface="Arial" charset="0"/>
            </a:endParaRPr>
          </a:p>
        </p:txBody>
      </p:sp>
      <p:sp>
        <p:nvSpPr>
          <p:cNvPr id="151" name="Oval 150">
            <a:extLst>
              <a:ext uri="{FF2B5EF4-FFF2-40B4-BE49-F238E27FC236}">
                <a16:creationId xmlns:a16="http://schemas.microsoft.com/office/drawing/2014/main" id="{CFF5B859-2804-402D-B2C5-E31F78B4202A}"/>
              </a:ext>
            </a:extLst>
          </p:cNvPr>
          <p:cNvSpPr/>
          <p:nvPr/>
        </p:nvSpPr>
        <p:spPr bwMode="auto">
          <a:xfrm>
            <a:off x="7564141" y="4816407"/>
            <a:ext cx="72000" cy="72000"/>
          </a:xfrm>
          <a:prstGeom prst="ellipse">
            <a:avLst/>
          </a:prstGeom>
          <a:solidFill>
            <a:srgbClr val="FF66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pt-PT">
              <a:latin typeface="Arial" charset="0"/>
              <a:cs typeface="Arial" charset="0"/>
            </a:endParaRPr>
          </a:p>
        </p:txBody>
      </p:sp>
      <p:sp>
        <p:nvSpPr>
          <p:cNvPr id="152" name="Oval 151">
            <a:extLst>
              <a:ext uri="{FF2B5EF4-FFF2-40B4-BE49-F238E27FC236}">
                <a16:creationId xmlns:a16="http://schemas.microsoft.com/office/drawing/2014/main" id="{C4778BF7-0284-44A8-91E8-DCEB536C8FA4}"/>
              </a:ext>
            </a:extLst>
          </p:cNvPr>
          <p:cNvSpPr/>
          <p:nvPr/>
        </p:nvSpPr>
        <p:spPr bwMode="auto">
          <a:xfrm>
            <a:off x="8334963" y="4816407"/>
            <a:ext cx="72000" cy="72000"/>
          </a:xfrm>
          <a:prstGeom prst="ellipse">
            <a:avLst/>
          </a:prstGeom>
          <a:solidFill>
            <a:srgbClr val="FF66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pt-PT">
              <a:latin typeface="Arial" charset="0"/>
              <a:cs typeface="Arial" charset="0"/>
            </a:endParaRPr>
          </a:p>
        </p:txBody>
      </p:sp>
      <p:sp>
        <p:nvSpPr>
          <p:cNvPr id="153" name="Oval 152">
            <a:extLst>
              <a:ext uri="{FF2B5EF4-FFF2-40B4-BE49-F238E27FC236}">
                <a16:creationId xmlns:a16="http://schemas.microsoft.com/office/drawing/2014/main" id="{D6C39B80-4946-4DBB-AAD4-3160CB67E935}"/>
              </a:ext>
            </a:extLst>
          </p:cNvPr>
          <p:cNvSpPr/>
          <p:nvPr/>
        </p:nvSpPr>
        <p:spPr bwMode="auto">
          <a:xfrm>
            <a:off x="9077965" y="4816407"/>
            <a:ext cx="72000" cy="72000"/>
          </a:xfrm>
          <a:prstGeom prst="ellipse">
            <a:avLst/>
          </a:prstGeom>
          <a:solidFill>
            <a:srgbClr val="FF66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pt-PT">
              <a:latin typeface="Arial" charset="0"/>
              <a:cs typeface="Arial" charset="0"/>
            </a:endParaRPr>
          </a:p>
        </p:txBody>
      </p:sp>
      <p:sp>
        <p:nvSpPr>
          <p:cNvPr id="154" name="Oval 153">
            <a:extLst>
              <a:ext uri="{FF2B5EF4-FFF2-40B4-BE49-F238E27FC236}">
                <a16:creationId xmlns:a16="http://schemas.microsoft.com/office/drawing/2014/main" id="{58DB8A9C-959F-4D70-AD9A-B3E8C45C1D93}"/>
              </a:ext>
            </a:extLst>
          </p:cNvPr>
          <p:cNvSpPr/>
          <p:nvPr/>
        </p:nvSpPr>
        <p:spPr bwMode="auto">
          <a:xfrm>
            <a:off x="6062037" y="5290137"/>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56" name="Oval 155">
            <a:extLst>
              <a:ext uri="{FF2B5EF4-FFF2-40B4-BE49-F238E27FC236}">
                <a16:creationId xmlns:a16="http://schemas.microsoft.com/office/drawing/2014/main" id="{EFC028FB-1022-464B-8693-39DD6AC58C1F}"/>
              </a:ext>
            </a:extLst>
          </p:cNvPr>
          <p:cNvSpPr/>
          <p:nvPr/>
        </p:nvSpPr>
        <p:spPr bwMode="auto">
          <a:xfrm>
            <a:off x="7564141" y="5290137"/>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57" name="Oval 156">
            <a:extLst>
              <a:ext uri="{FF2B5EF4-FFF2-40B4-BE49-F238E27FC236}">
                <a16:creationId xmlns:a16="http://schemas.microsoft.com/office/drawing/2014/main" id="{19FB0437-35B4-4661-8C3C-6F5417A90A6C}"/>
              </a:ext>
            </a:extLst>
          </p:cNvPr>
          <p:cNvSpPr/>
          <p:nvPr/>
        </p:nvSpPr>
        <p:spPr bwMode="auto">
          <a:xfrm>
            <a:off x="8334963" y="5290137"/>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58" name="Oval 157">
            <a:extLst>
              <a:ext uri="{FF2B5EF4-FFF2-40B4-BE49-F238E27FC236}">
                <a16:creationId xmlns:a16="http://schemas.microsoft.com/office/drawing/2014/main" id="{7ACCEF4C-0644-44D6-A6F6-DF2C675E2CDD}"/>
              </a:ext>
            </a:extLst>
          </p:cNvPr>
          <p:cNvSpPr/>
          <p:nvPr/>
        </p:nvSpPr>
        <p:spPr bwMode="auto">
          <a:xfrm>
            <a:off x="9077965" y="5290137"/>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59" name="Oval 158">
            <a:extLst>
              <a:ext uri="{FF2B5EF4-FFF2-40B4-BE49-F238E27FC236}">
                <a16:creationId xmlns:a16="http://schemas.microsoft.com/office/drawing/2014/main" id="{E27B6BEF-1C1A-46E8-B88D-E5765A73D2C9}"/>
              </a:ext>
            </a:extLst>
          </p:cNvPr>
          <p:cNvSpPr/>
          <p:nvPr/>
        </p:nvSpPr>
        <p:spPr bwMode="auto">
          <a:xfrm>
            <a:off x="6062037" y="5450221"/>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61" name="Oval 160">
            <a:extLst>
              <a:ext uri="{FF2B5EF4-FFF2-40B4-BE49-F238E27FC236}">
                <a16:creationId xmlns:a16="http://schemas.microsoft.com/office/drawing/2014/main" id="{1D6BDF62-4E07-4977-8F89-219725128D60}"/>
              </a:ext>
            </a:extLst>
          </p:cNvPr>
          <p:cNvSpPr/>
          <p:nvPr/>
        </p:nvSpPr>
        <p:spPr bwMode="auto">
          <a:xfrm>
            <a:off x="7564141" y="5450221"/>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62" name="Oval 161">
            <a:extLst>
              <a:ext uri="{FF2B5EF4-FFF2-40B4-BE49-F238E27FC236}">
                <a16:creationId xmlns:a16="http://schemas.microsoft.com/office/drawing/2014/main" id="{31E68694-656F-4F4A-99F7-A44F51AC79B2}"/>
              </a:ext>
            </a:extLst>
          </p:cNvPr>
          <p:cNvSpPr/>
          <p:nvPr/>
        </p:nvSpPr>
        <p:spPr bwMode="auto">
          <a:xfrm>
            <a:off x="8334963" y="5450221"/>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63" name="Oval 162">
            <a:extLst>
              <a:ext uri="{FF2B5EF4-FFF2-40B4-BE49-F238E27FC236}">
                <a16:creationId xmlns:a16="http://schemas.microsoft.com/office/drawing/2014/main" id="{ADCA6DF6-D705-4BA5-8EF2-699C1118B758}"/>
              </a:ext>
            </a:extLst>
          </p:cNvPr>
          <p:cNvSpPr/>
          <p:nvPr/>
        </p:nvSpPr>
        <p:spPr bwMode="auto">
          <a:xfrm>
            <a:off x="9077965" y="5450221"/>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64" name="Oval 163">
            <a:extLst>
              <a:ext uri="{FF2B5EF4-FFF2-40B4-BE49-F238E27FC236}">
                <a16:creationId xmlns:a16="http://schemas.microsoft.com/office/drawing/2014/main" id="{59A2D127-C03F-488B-9873-A0CAE9AB5FA9}"/>
              </a:ext>
            </a:extLst>
          </p:cNvPr>
          <p:cNvSpPr/>
          <p:nvPr/>
        </p:nvSpPr>
        <p:spPr bwMode="auto">
          <a:xfrm>
            <a:off x="6062037" y="5601596"/>
            <a:ext cx="72000" cy="72000"/>
          </a:xfrm>
          <a:prstGeom prst="ellipse">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pt-PT">
              <a:latin typeface="Arial" charset="0"/>
              <a:cs typeface="Arial" charset="0"/>
            </a:endParaRPr>
          </a:p>
        </p:txBody>
      </p:sp>
      <p:sp>
        <p:nvSpPr>
          <p:cNvPr id="166" name="Oval 165">
            <a:extLst>
              <a:ext uri="{FF2B5EF4-FFF2-40B4-BE49-F238E27FC236}">
                <a16:creationId xmlns:a16="http://schemas.microsoft.com/office/drawing/2014/main" id="{F5E41298-6EB9-4F33-9234-727790F06BA3}"/>
              </a:ext>
            </a:extLst>
          </p:cNvPr>
          <p:cNvSpPr/>
          <p:nvPr/>
        </p:nvSpPr>
        <p:spPr bwMode="auto">
          <a:xfrm>
            <a:off x="7564141" y="5601596"/>
            <a:ext cx="72000" cy="7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67" name="Oval 166">
            <a:extLst>
              <a:ext uri="{FF2B5EF4-FFF2-40B4-BE49-F238E27FC236}">
                <a16:creationId xmlns:a16="http://schemas.microsoft.com/office/drawing/2014/main" id="{935F9531-1724-4A23-8DE4-8936BA95AEA8}"/>
              </a:ext>
            </a:extLst>
          </p:cNvPr>
          <p:cNvSpPr/>
          <p:nvPr/>
        </p:nvSpPr>
        <p:spPr bwMode="auto">
          <a:xfrm>
            <a:off x="8334963" y="5601596"/>
            <a:ext cx="72000" cy="7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68" name="Oval 167">
            <a:extLst>
              <a:ext uri="{FF2B5EF4-FFF2-40B4-BE49-F238E27FC236}">
                <a16:creationId xmlns:a16="http://schemas.microsoft.com/office/drawing/2014/main" id="{B7EE2424-9C7C-4D02-A4E0-7E5C44EDE0DD}"/>
              </a:ext>
            </a:extLst>
          </p:cNvPr>
          <p:cNvSpPr/>
          <p:nvPr/>
        </p:nvSpPr>
        <p:spPr bwMode="auto">
          <a:xfrm>
            <a:off x="9077965" y="5601596"/>
            <a:ext cx="72000" cy="7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69" name="Oval 168">
            <a:extLst>
              <a:ext uri="{FF2B5EF4-FFF2-40B4-BE49-F238E27FC236}">
                <a16:creationId xmlns:a16="http://schemas.microsoft.com/office/drawing/2014/main" id="{83A4DA6B-B616-484E-AD64-40DAA698CB6A}"/>
              </a:ext>
            </a:extLst>
          </p:cNvPr>
          <p:cNvSpPr/>
          <p:nvPr/>
        </p:nvSpPr>
        <p:spPr bwMode="auto">
          <a:xfrm>
            <a:off x="6062037" y="5761680"/>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71" name="Oval 170">
            <a:extLst>
              <a:ext uri="{FF2B5EF4-FFF2-40B4-BE49-F238E27FC236}">
                <a16:creationId xmlns:a16="http://schemas.microsoft.com/office/drawing/2014/main" id="{B78BC120-08A0-4D7B-9980-C0D1B0367381}"/>
              </a:ext>
            </a:extLst>
          </p:cNvPr>
          <p:cNvSpPr/>
          <p:nvPr/>
        </p:nvSpPr>
        <p:spPr bwMode="auto">
          <a:xfrm>
            <a:off x="7564141" y="5761680"/>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72" name="Oval 171">
            <a:extLst>
              <a:ext uri="{FF2B5EF4-FFF2-40B4-BE49-F238E27FC236}">
                <a16:creationId xmlns:a16="http://schemas.microsoft.com/office/drawing/2014/main" id="{65283B6B-2362-4B50-8808-A74BDA37AEFA}"/>
              </a:ext>
            </a:extLst>
          </p:cNvPr>
          <p:cNvSpPr/>
          <p:nvPr/>
        </p:nvSpPr>
        <p:spPr bwMode="auto">
          <a:xfrm>
            <a:off x="8334963" y="5761680"/>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73" name="Oval 172">
            <a:extLst>
              <a:ext uri="{FF2B5EF4-FFF2-40B4-BE49-F238E27FC236}">
                <a16:creationId xmlns:a16="http://schemas.microsoft.com/office/drawing/2014/main" id="{DB8592E6-5CAD-4C0B-BE24-112D96562681}"/>
              </a:ext>
            </a:extLst>
          </p:cNvPr>
          <p:cNvSpPr/>
          <p:nvPr/>
        </p:nvSpPr>
        <p:spPr bwMode="auto">
          <a:xfrm>
            <a:off x="9077965" y="5761680"/>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74" name="Oval 173">
            <a:extLst>
              <a:ext uri="{FF2B5EF4-FFF2-40B4-BE49-F238E27FC236}">
                <a16:creationId xmlns:a16="http://schemas.microsoft.com/office/drawing/2014/main" id="{277E4B06-52EA-4CF0-B670-C7B05EF4BEE3}"/>
              </a:ext>
            </a:extLst>
          </p:cNvPr>
          <p:cNvSpPr/>
          <p:nvPr/>
        </p:nvSpPr>
        <p:spPr bwMode="auto">
          <a:xfrm>
            <a:off x="6062037" y="5923255"/>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75" name="Oval 174">
            <a:extLst>
              <a:ext uri="{FF2B5EF4-FFF2-40B4-BE49-F238E27FC236}">
                <a16:creationId xmlns:a16="http://schemas.microsoft.com/office/drawing/2014/main" id="{01F89A02-11AE-485E-90A0-126263B512AF}"/>
              </a:ext>
            </a:extLst>
          </p:cNvPr>
          <p:cNvSpPr/>
          <p:nvPr/>
        </p:nvSpPr>
        <p:spPr bwMode="auto">
          <a:xfrm>
            <a:off x="6815418" y="5923255"/>
            <a:ext cx="72000" cy="72000"/>
          </a:xfrm>
          <a:prstGeom prst="ellipse">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pt-PT">
              <a:latin typeface="Arial" charset="0"/>
              <a:cs typeface="Arial" charset="0"/>
            </a:endParaRPr>
          </a:p>
        </p:txBody>
      </p:sp>
      <p:sp>
        <p:nvSpPr>
          <p:cNvPr id="176" name="Oval 175">
            <a:extLst>
              <a:ext uri="{FF2B5EF4-FFF2-40B4-BE49-F238E27FC236}">
                <a16:creationId xmlns:a16="http://schemas.microsoft.com/office/drawing/2014/main" id="{23D1020A-E4FD-43EE-9458-A90E22B9109F}"/>
              </a:ext>
            </a:extLst>
          </p:cNvPr>
          <p:cNvSpPr/>
          <p:nvPr/>
        </p:nvSpPr>
        <p:spPr bwMode="auto">
          <a:xfrm>
            <a:off x="7564141" y="5923255"/>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77" name="Oval 176">
            <a:extLst>
              <a:ext uri="{FF2B5EF4-FFF2-40B4-BE49-F238E27FC236}">
                <a16:creationId xmlns:a16="http://schemas.microsoft.com/office/drawing/2014/main" id="{9B5A594C-0F4F-48BE-ADF9-815B09A9D423}"/>
              </a:ext>
            </a:extLst>
          </p:cNvPr>
          <p:cNvSpPr/>
          <p:nvPr/>
        </p:nvSpPr>
        <p:spPr bwMode="auto">
          <a:xfrm>
            <a:off x="8334963" y="5923255"/>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78" name="Oval 177">
            <a:extLst>
              <a:ext uri="{FF2B5EF4-FFF2-40B4-BE49-F238E27FC236}">
                <a16:creationId xmlns:a16="http://schemas.microsoft.com/office/drawing/2014/main" id="{44046449-AEA4-4971-A2DD-2211A5C05CA5}"/>
              </a:ext>
            </a:extLst>
          </p:cNvPr>
          <p:cNvSpPr/>
          <p:nvPr/>
        </p:nvSpPr>
        <p:spPr bwMode="auto">
          <a:xfrm>
            <a:off x="9077965" y="5923255"/>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79" name="Oval 178">
            <a:extLst>
              <a:ext uri="{FF2B5EF4-FFF2-40B4-BE49-F238E27FC236}">
                <a16:creationId xmlns:a16="http://schemas.microsoft.com/office/drawing/2014/main" id="{3D3B4494-DA91-44AD-A5AF-59FB8939C21C}"/>
              </a:ext>
            </a:extLst>
          </p:cNvPr>
          <p:cNvSpPr/>
          <p:nvPr/>
        </p:nvSpPr>
        <p:spPr bwMode="auto">
          <a:xfrm>
            <a:off x="6062037" y="6085222"/>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82" name="Oval 181">
            <a:extLst>
              <a:ext uri="{FF2B5EF4-FFF2-40B4-BE49-F238E27FC236}">
                <a16:creationId xmlns:a16="http://schemas.microsoft.com/office/drawing/2014/main" id="{382B931C-698D-4042-A58D-0DFBBCF00B05}"/>
              </a:ext>
            </a:extLst>
          </p:cNvPr>
          <p:cNvSpPr/>
          <p:nvPr/>
        </p:nvSpPr>
        <p:spPr bwMode="auto">
          <a:xfrm>
            <a:off x="8334963" y="6085222"/>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83" name="Oval 182">
            <a:extLst>
              <a:ext uri="{FF2B5EF4-FFF2-40B4-BE49-F238E27FC236}">
                <a16:creationId xmlns:a16="http://schemas.microsoft.com/office/drawing/2014/main" id="{1FBFB416-2FE3-4BA1-9A0C-71099008F212}"/>
              </a:ext>
            </a:extLst>
          </p:cNvPr>
          <p:cNvSpPr/>
          <p:nvPr/>
        </p:nvSpPr>
        <p:spPr bwMode="auto">
          <a:xfrm>
            <a:off x="9077965" y="6085222"/>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89" name="Oval 188">
            <a:extLst>
              <a:ext uri="{FF2B5EF4-FFF2-40B4-BE49-F238E27FC236}">
                <a16:creationId xmlns:a16="http://schemas.microsoft.com/office/drawing/2014/main" id="{515C89F8-DB21-46DE-9977-5A476E9612B2}"/>
              </a:ext>
            </a:extLst>
          </p:cNvPr>
          <p:cNvSpPr/>
          <p:nvPr/>
        </p:nvSpPr>
        <p:spPr bwMode="auto">
          <a:xfrm>
            <a:off x="6062037" y="4977654"/>
            <a:ext cx="72000" cy="7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91" name="Oval 190">
            <a:extLst>
              <a:ext uri="{FF2B5EF4-FFF2-40B4-BE49-F238E27FC236}">
                <a16:creationId xmlns:a16="http://schemas.microsoft.com/office/drawing/2014/main" id="{3B22595A-E3E5-4B81-A86C-F3772AC01AA6}"/>
              </a:ext>
            </a:extLst>
          </p:cNvPr>
          <p:cNvSpPr/>
          <p:nvPr/>
        </p:nvSpPr>
        <p:spPr bwMode="auto">
          <a:xfrm>
            <a:off x="7564141" y="4977654"/>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92" name="Oval 191">
            <a:extLst>
              <a:ext uri="{FF2B5EF4-FFF2-40B4-BE49-F238E27FC236}">
                <a16:creationId xmlns:a16="http://schemas.microsoft.com/office/drawing/2014/main" id="{D94EF6D9-EBCA-4B14-A668-2CC009F12008}"/>
              </a:ext>
            </a:extLst>
          </p:cNvPr>
          <p:cNvSpPr/>
          <p:nvPr/>
        </p:nvSpPr>
        <p:spPr bwMode="auto">
          <a:xfrm>
            <a:off x="8334963" y="4977654"/>
            <a:ext cx="72000" cy="7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93" name="Oval 192">
            <a:extLst>
              <a:ext uri="{FF2B5EF4-FFF2-40B4-BE49-F238E27FC236}">
                <a16:creationId xmlns:a16="http://schemas.microsoft.com/office/drawing/2014/main" id="{99E6728D-8644-4261-B3F6-CCFF96714FFE}"/>
              </a:ext>
            </a:extLst>
          </p:cNvPr>
          <p:cNvSpPr/>
          <p:nvPr/>
        </p:nvSpPr>
        <p:spPr bwMode="auto">
          <a:xfrm>
            <a:off x="9077965" y="4977654"/>
            <a:ext cx="72000" cy="7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94" name="Oval 193">
            <a:extLst>
              <a:ext uri="{FF2B5EF4-FFF2-40B4-BE49-F238E27FC236}">
                <a16:creationId xmlns:a16="http://schemas.microsoft.com/office/drawing/2014/main" id="{9748F1EF-D813-45BC-839F-54680A5EC79A}"/>
              </a:ext>
            </a:extLst>
          </p:cNvPr>
          <p:cNvSpPr/>
          <p:nvPr/>
        </p:nvSpPr>
        <p:spPr bwMode="auto">
          <a:xfrm>
            <a:off x="6062037" y="5129029"/>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197" name="Oval 196">
            <a:extLst>
              <a:ext uri="{FF2B5EF4-FFF2-40B4-BE49-F238E27FC236}">
                <a16:creationId xmlns:a16="http://schemas.microsoft.com/office/drawing/2014/main" id="{C8970726-958F-455D-93BE-C596D7286459}"/>
              </a:ext>
            </a:extLst>
          </p:cNvPr>
          <p:cNvSpPr/>
          <p:nvPr/>
        </p:nvSpPr>
        <p:spPr bwMode="auto">
          <a:xfrm>
            <a:off x="8334963" y="5129029"/>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198" name="Oval 197">
            <a:extLst>
              <a:ext uri="{FF2B5EF4-FFF2-40B4-BE49-F238E27FC236}">
                <a16:creationId xmlns:a16="http://schemas.microsoft.com/office/drawing/2014/main" id="{D0530292-179C-4165-981F-36EF7F39573D}"/>
              </a:ext>
            </a:extLst>
          </p:cNvPr>
          <p:cNvSpPr/>
          <p:nvPr/>
        </p:nvSpPr>
        <p:spPr bwMode="auto">
          <a:xfrm>
            <a:off x="9077965" y="5129029"/>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200" name="Oval 199">
            <a:extLst>
              <a:ext uri="{FF2B5EF4-FFF2-40B4-BE49-F238E27FC236}">
                <a16:creationId xmlns:a16="http://schemas.microsoft.com/office/drawing/2014/main" id="{A185A7FC-B848-46CC-84E9-173C421AF83D}"/>
              </a:ext>
            </a:extLst>
          </p:cNvPr>
          <p:cNvSpPr/>
          <p:nvPr/>
        </p:nvSpPr>
        <p:spPr bwMode="auto">
          <a:xfrm>
            <a:off x="3160817" y="6686669"/>
            <a:ext cx="108000" cy="108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201" name="Oval 200">
            <a:extLst>
              <a:ext uri="{FF2B5EF4-FFF2-40B4-BE49-F238E27FC236}">
                <a16:creationId xmlns:a16="http://schemas.microsoft.com/office/drawing/2014/main" id="{9E839EDD-53BD-43BF-A961-4EC9043737EA}"/>
              </a:ext>
            </a:extLst>
          </p:cNvPr>
          <p:cNvSpPr/>
          <p:nvPr/>
        </p:nvSpPr>
        <p:spPr bwMode="auto">
          <a:xfrm>
            <a:off x="3328376" y="6686669"/>
            <a:ext cx="108000" cy="108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202" name="Oval 201">
            <a:extLst>
              <a:ext uri="{FF2B5EF4-FFF2-40B4-BE49-F238E27FC236}">
                <a16:creationId xmlns:a16="http://schemas.microsoft.com/office/drawing/2014/main" id="{D5359A0C-E479-42E9-949F-846C7FBADA23}"/>
              </a:ext>
            </a:extLst>
          </p:cNvPr>
          <p:cNvSpPr/>
          <p:nvPr/>
        </p:nvSpPr>
        <p:spPr bwMode="auto">
          <a:xfrm>
            <a:off x="3495935" y="6686669"/>
            <a:ext cx="108000" cy="108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203" name="Oval 202">
            <a:extLst>
              <a:ext uri="{FF2B5EF4-FFF2-40B4-BE49-F238E27FC236}">
                <a16:creationId xmlns:a16="http://schemas.microsoft.com/office/drawing/2014/main" id="{3DD690C8-3BB1-4098-8DC6-8B93B587303C}"/>
              </a:ext>
            </a:extLst>
          </p:cNvPr>
          <p:cNvSpPr/>
          <p:nvPr/>
        </p:nvSpPr>
        <p:spPr bwMode="auto">
          <a:xfrm>
            <a:off x="3663493" y="6686669"/>
            <a:ext cx="108000" cy="108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204" name="Oval 203">
            <a:extLst>
              <a:ext uri="{FF2B5EF4-FFF2-40B4-BE49-F238E27FC236}">
                <a16:creationId xmlns:a16="http://schemas.microsoft.com/office/drawing/2014/main" id="{DD03E4B9-AFF8-4A80-89D1-EADF24D745B7}"/>
              </a:ext>
            </a:extLst>
          </p:cNvPr>
          <p:cNvSpPr/>
          <p:nvPr/>
        </p:nvSpPr>
        <p:spPr bwMode="auto">
          <a:xfrm>
            <a:off x="6062037" y="6237301"/>
            <a:ext cx="72000" cy="7200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205" name="Oval 204">
            <a:extLst>
              <a:ext uri="{FF2B5EF4-FFF2-40B4-BE49-F238E27FC236}">
                <a16:creationId xmlns:a16="http://schemas.microsoft.com/office/drawing/2014/main" id="{C17022B9-6073-4D59-912C-54CB8A362940}"/>
              </a:ext>
            </a:extLst>
          </p:cNvPr>
          <p:cNvSpPr/>
          <p:nvPr/>
        </p:nvSpPr>
        <p:spPr bwMode="auto">
          <a:xfrm>
            <a:off x="6815418" y="6237301"/>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206" name="Oval 205">
            <a:extLst>
              <a:ext uri="{FF2B5EF4-FFF2-40B4-BE49-F238E27FC236}">
                <a16:creationId xmlns:a16="http://schemas.microsoft.com/office/drawing/2014/main" id="{D89F4F53-5949-4C53-ADA4-BB9D79F853B5}"/>
              </a:ext>
            </a:extLst>
          </p:cNvPr>
          <p:cNvSpPr/>
          <p:nvPr/>
        </p:nvSpPr>
        <p:spPr bwMode="auto">
          <a:xfrm>
            <a:off x="7564141" y="6237301"/>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207" name="Oval 206">
            <a:extLst>
              <a:ext uri="{FF2B5EF4-FFF2-40B4-BE49-F238E27FC236}">
                <a16:creationId xmlns:a16="http://schemas.microsoft.com/office/drawing/2014/main" id="{D332B44F-297C-48A0-BBD9-869D4530BEF9}"/>
              </a:ext>
            </a:extLst>
          </p:cNvPr>
          <p:cNvSpPr/>
          <p:nvPr/>
        </p:nvSpPr>
        <p:spPr bwMode="auto">
          <a:xfrm>
            <a:off x="8334963" y="6237301"/>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208" name="Oval 207">
            <a:extLst>
              <a:ext uri="{FF2B5EF4-FFF2-40B4-BE49-F238E27FC236}">
                <a16:creationId xmlns:a16="http://schemas.microsoft.com/office/drawing/2014/main" id="{48C08AC2-50C8-4CE9-AB30-D016A825BC63}"/>
              </a:ext>
            </a:extLst>
          </p:cNvPr>
          <p:cNvSpPr/>
          <p:nvPr/>
        </p:nvSpPr>
        <p:spPr bwMode="auto">
          <a:xfrm>
            <a:off x="9077965" y="6237301"/>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3" name="TextBox 2">
            <a:extLst>
              <a:ext uri="{FF2B5EF4-FFF2-40B4-BE49-F238E27FC236}">
                <a16:creationId xmlns:a16="http://schemas.microsoft.com/office/drawing/2014/main" id="{A1404A55-F80D-4755-A81F-0F6E4FDCA438}"/>
              </a:ext>
            </a:extLst>
          </p:cNvPr>
          <p:cNvSpPr txBox="1"/>
          <p:nvPr/>
        </p:nvSpPr>
        <p:spPr>
          <a:xfrm>
            <a:off x="6732341" y="1384805"/>
            <a:ext cx="543239" cy="261610"/>
          </a:xfrm>
          <a:prstGeom prst="rect">
            <a:avLst/>
          </a:prstGeom>
          <a:noFill/>
        </p:spPr>
        <p:txBody>
          <a:bodyPr wrap="square" rtlCol="0">
            <a:spAutoFit/>
          </a:bodyPr>
          <a:lstStyle/>
          <a:p>
            <a:r>
              <a:rPr lang="en-US" sz="1100" b="0" dirty="0"/>
              <a:t>-</a:t>
            </a:r>
            <a:endParaRPr lang="pt-PT" sz="1100" b="0" dirty="0"/>
          </a:p>
        </p:txBody>
      </p:sp>
      <p:sp>
        <p:nvSpPr>
          <p:cNvPr id="184" name="TextBox 183">
            <a:extLst>
              <a:ext uri="{FF2B5EF4-FFF2-40B4-BE49-F238E27FC236}">
                <a16:creationId xmlns:a16="http://schemas.microsoft.com/office/drawing/2014/main" id="{5A844B65-DA36-4FB1-BD22-A29B2C371A1C}"/>
              </a:ext>
            </a:extLst>
          </p:cNvPr>
          <p:cNvSpPr txBox="1"/>
          <p:nvPr/>
        </p:nvSpPr>
        <p:spPr>
          <a:xfrm>
            <a:off x="6732341" y="3122390"/>
            <a:ext cx="543239" cy="261610"/>
          </a:xfrm>
          <a:prstGeom prst="rect">
            <a:avLst/>
          </a:prstGeom>
          <a:noFill/>
        </p:spPr>
        <p:txBody>
          <a:bodyPr wrap="square" rtlCol="0">
            <a:spAutoFit/>
          </a:bodyPr>
          <a:lstStyle/>
          <a:p>
            <a:r>
              <a:rPr lang="en-US" sz="1100" b="0" dirty="0"/>
              <a:t>-</a:t>
            </a:r>
            <a:endParaRPr lang="pt-PT" sz="1100" b="0" dirty="0"/>
          </a:p>
        </p:txBody>
      </p:sp>
      <p:sp>
        <p:nvSpPr>
          <p:cNvPr id="185" name="TextBox 184">
            <a:extLst>
              <a:ext uri="{FF2B5EF4-FFF2-40B4-BE49-F238E27FC236}">
                <a16:creationId xmlns:a16="http://schemas.microsoft.com/office/drawing/2014/main" id="{35DBAF14-2FF5-4C3E-B3DF-F6F74A9396C4}"/>
              </a:ext>
            </a:extLst>
          </p:cNvPr>
          <p:cNvSpPr txBox="1"/>
          <p:nvPr/>
        </p:nvSpPr>
        <p:spPr>
          <a:xfrm>
            <a:off x="6732341" y="3282474"/>
            <a:ext cx="543239" cy="261610"/>
          </a:xfrm>
          <a:prstGeom prst="rect">
            <a:avLst/>
          </a:prstGeom>
          <a:noFill/>
        </p:spPr>
        <p:txBody>
          <a:bodyPr wrap="square" rtlCol="0">
            <a:spAutoFit/>
          </a:bodyPr>
          <a:lstStyle/>
          <a:p>
            <a:r>
              <a:rPr lang="en-US" sz="1100" b="0" dirty="0"/>
              <a:t>-</a:t>
            </a:r>
            <a:endParaRPr lang="pt-PT" sz="1100" b="0" dirty="0"/>
          </a:p>
        </p:txBody>
      </p:sp>
      <p:sp>
        <p:nvSpPr>
          <p:cNvPr id="186" name="TextBox 185">
            <a:extLst>
              <a:ext uri="{FF2B5EF4-FFF2-40B4-BE49-F238E27FC236}">
                <a16:creationId xmlns:a16="http://schemas.microsoft.com/office/drawing/2014/main" id="{552CD02F-3713-460F-907F-E2EA087E66BD}"/>
              </a:ext>
            </a:extLst>
          </p:cNvPr>
          <p:cNvSpPr txBox="1"/>
          <p:nvPr/>
        </p:nvSpPr>
        <p:spPr>
          <a:xfrm>
            <a:off x="6732341" y="4862932"/>
            <a:ext cx="543239" cy="261610"/>
          </a:xfrm>
          <a:prstGeom prst="rect">
            <a:avLst/>
          </a:prstGeom>
          <a:noFill/>
        </p:spPr>
        <p:txBody>
          <a:bodyPr wrap="square" rtlCol="0">
            <a:spAutoFit/>
          </a:bodyPr>
          <a:lstStyle/>
          <a:p>
            <a:r>
              <a:rPr lang="en-US" sz="1100" b="0" dirty="0"/>
              <a:t>-</a:t>
            </a:r>
            <a:endParaRPr lang="pt-PT" sz="1100" b="0" dirty="0"/>
          </a:p>
        </p:txBody>
      </p:sp>
      <p:sp>
        <p:nvSpPr>
          <p:cNvPr id="187" name="TextBox 186">
            <a:extLst>
              <a:ext uri="{FF2B5EF4-FFF2-40B4-BE49-F238E27FC236}">
                <a16:creationId xmlns:a16="http://schemas.microsoft.com/office/drawing/2014/main" id="{C9FCD4DC-5E7E-4F9C-84AF-82DAC3E31327}"/>
              </a:ext>
            </a:extLst>
          </p:cNvPr>
          <p:cNvSpPr txBox="1"/>
          <p:nvPr/>
        </p:nvSpPr>
        <p:spPr>
          <a:xfrm>
            <a:off x="6732341" y="2008368"/>
            <a:ext cx="543239" cy="261610"/>
          </a:xfrm>
          <a:prstGeom prst="rect">
            <a:avLst/>
          </a:prstGeom>
          <a:noFill/>
        </p:spPr>
        <p:txBody>
          <a:bodyPr wrap="square" rtlCol="0">
            <a:spAutoFit/>
          </a:bodyPr>
          <a:lstStyle/>
          <a:p>
            <a:r>
              <a:rPr lang="en-US" sz="1100" b="0" dirty="0"/>
              <a:t>-</a:t>
            </a:r>
            <a:endParaRPr lang="pt-PT" sz="1100" b="0" dirty="0"/>
          </a:p>
        </p:txBody>
      </p:sp>
      <p:sp>
        <p:nvSpPr>
          <p:cNvPr id="188" name="TextBox 187">
            <a:extLst>
              <a:ext uri="{FF2B5EF4-FFF2-40B4-BE49-F238E27FC236}">
                <a16:creationId xmlns:a16="http://schemas.microsoft.com/office/drawing/2014/main" id="{7C668896-8F73-442C-B221-70137AFDEAED}"/>
              </a:ext>
            </a:extLst>
          </p:cNvPr>
          <p:cNvSpPr txBox="1"/>
          <p:nvPr/>
        </p:nvSpPr>
        <p:spPr>
          <a:xfrm>
            <a:off x="6732341" y="2635497"/>
            <a:ext cx="543239" cy="261610"/>
          </a:xfrm>
          <a:prstGeom prst="rect">
            <a:avLst/>
          </a:prstGeom>
          <a:noFill/>
        </p:spPr>
        <p:txBody>
          <a:bodyPr wrap="square" rtlCol="0">
            <a:spAutoFit/>
          </a:bodyPr>
          <a:lstStyle/>
          <a:p>
            <a:r>
              <a:rPr lang="en-US" sz="1100" b="0" dirty="0"/>
              <a:t>-</a:t>
            </a:r>
            <a:endParaRPr lang="pt-PT" sz="1100" b="0" dirty="0"/>
          </a:p>
        </p:txBody>
      </p:sp>
      <p:sp>
        <p:nvSpPr>
          <p:cNvPr id="190" name="TextBox 189">
            <a:extLst>
              <a:ext uri="{FF2B5EF4-FFF2-40B4-BE49-F238E27FC236}">
                <a16:creationId xmlns:a16="http://schemas.microsoft.com/office/drawing/2014/main" id="{CC0CD5E4-0903-458C-A62F-2D7A739E4364}"/>
              </a:ext>
            </a:extLst>
          </p:cNvPr>
          <p:cNvSpPr txBox="1"/>
          <p:nvPr/>
        </p:nvSpPr>
        <p:spPr>
          <a:xfrm>
            <a:off x="6732341" y="5637596"/>
            <a:ext cx="543239" cy="261610"/>
          </a:xfrm>
          <a:prstGeom prst="rect">
            <a:avLst/>
          </a:prstGeom>
          <a:noFill/>
        </p:spPr>
        <p:txBody>
          <a:bodyPr wrap="square" rtlCol="0">
            <a:spAutoFit/>
          </a:bodyPr>
          <a:lstStyle/>
          <a:p>
            <a:r>
              <a:rPr lang="en-US" sz="1100" b="0" dirty="0"/>
              <a:t>-</a:t>
            </a:r>
            <a:endParaRPr lang="pt-PT" sz="1100" b="0" dirty="0"/>
          </a:p>
        </p:txBody>
      </p:sp>
      <p:sp>
        <p:nvSpPr>
          <p:cNvPr id="199" name="TextBox 198">
            <a:extLst>
              <a:ext uri="{FF2B5EF4-FFF2-40B4-BE49-F238E27FC236}">
                <a16:creationId xmlns:a16="http://schemas.microsoft.com/office/drawing/2014/main" id="{B06012DD-4B1F-4E7A-B7F7-E059A10CD3B8}"/>
              </a:ext>
            </a:extLst>
          </p:cNvPr>
          <p:cNvSpPr txBox="1"/>
          <p:nvPr/>
        </p:nvSpPr>
        <p:spPr>
          <a:xfrm>
            <a:off x="6732341" y="5966418"/>
            <a:ext cx="543239" cy="261610"/>
          </a:xfrm>
          <a:prstGeom prst="rect">
            <a:avLst/>
          </a:prstGeom>
          <a:noFill/>
        </p:spPr>
        <p:txBody>
          <a:bodyPr wrap="square" rtlCol="0">
            <a:spAutoFit/>
          </a:bodyPr>
          <a:lstStyle/>
          <a:p>
            <a:r>
              <a:rPr lang="en-US" sz="1100" b="0" dirty="0"/>
              <a:t>-</a:t>
            </a:r>
            <a:endParaRPr lang="pt-PT" sz="1100" b="0" dirty="0"/>
          </a:p>
        </p:txBody>
      </p:sp>
      <p:sp>
        <p:nvSpPr>
          <p:cNvPr id="213" name="TextBox 212">
            <a:extLst>
              <a:ext uri="{FF2B5EF4-FFF2-40B4-BE49-F238E27FC236}">
                <a16:creationId xmlns:a16="http://schemas.microsoft.com/office/drawing/2014/main" id="{9CE7AC42-AD96-45CB-AEA5-C81ABE952531}"/>
              </a:ext>
            </a:extLst>
          </p:cNvPr>
          <p:cNvSpPr txBox="1"/>
          <p:nvPr/>
        </p:nvSpPr>
        <p:spPr>
          <a:xfrm>
            <a:off x="6732341" y="5324314"/>
            <a:ext cx="543239" cy="261610"/>
          </a:xfrm>
          <a:prstGeom prst="rect">
            <a:avLst/>
          </a:prstGeom>
          <a:noFill/>
        </p:spPr>
        <p:txBody>
          <a:bodyPr wrap="square" rtlCol="0">
            <a:spAutoFit/>
          </a:bodyPr>
          <a:lstStyle/>
          <a:p>
            <a:r>
              <a:rPr lang="en-US" sz="1100" b="0" dirty="0"/>
              <a:t>-</a:t>
            </a:r>
            <a:endParaRPr lang="pt-PT" sz="1100" b="0" dirty="0"/>
          </a:p>
        </p:txBody>
      </p:sp>
      <p:sp>
        <p:nvSpPr>
          <p:cNvPr id="180" name="TextBox 179">
            <a:extLst>
              <a:ext uri="{FF2B5EF4-FFF2-40B4-BE49-F238E27FC236}">
                <a16:creationId xmlns:a16="http://schemas.microsoft.com/office/drawing/2014/main" id="{2B192CF6-B906-4153-B2BC-EE4186781959}"/>
              </a:ext>
            </a:extLst>
          </p:cNvPr>
          <p:cNvSpPr txBox="1"/>
          <p:nvPr/>
        </p:nvSpPr>
        <p:spPr>
          <a:xfrm>
            <a:off x="6732341" y="1228328"/>
            <a:ext cx="543239" cy="261610"/>
          </a:xfrm>
          <a:prstGeom prst="rect">
            <a:avLst/>
          </a:prstGeom>
          <a:noFill/>
        </p:spPr>
        <p:txBody>
          <a:bodyPr wrap="square" rtlCol="0">
            <a:spAutoFit/>
          </a:bodyPr>
          <a:lstStyle/>
          <a:p>
            <a:r>
              <a:rPr lang="en-US" sz="1100" b="0" dirty="0"/>
              <a:t>-</a:t>
            </a:r>
            <a:endParaRPr lang="pt-PT" sz="1100" b="0" dirty="0"/>
          </a:p>
        </p:txBody>
      </p:sp>
      <p:sp>
        <p:nvSpPr>
          <p:cNvPr id="181" name="TextBox 180">
            <a:extLst>
              <a:ext uri="{FF2B5EF4-FFF2-40B4-BE49-F238E27FC236}">
                <a16:creationId xmlns:a16="http://schemas.microsoft.com/office/drawing/2014/main" id="{623F6D45-4262-4583-8C58-D59E85E534D0}"/>
              </a:ext>
            </a:extLst>
          </p:cNvPr>
          <p:cNvSpPr txBox="1"/>
          <p:nvPr/>
        </p:nvSpPr>
        <p:spPr>
          <a:xfrm>
            <a:off x="6732341" y="1685508"/>
            <a:ext cx="543239" cy="261610"/>
          </a:xfrm>
          <a:prstGeom prst="rect">
            <a:avLst/>
          </a:prstGeom>
          <a:noFill/>
        </p:spPr>
        <p:txBody>
          <a:bodyPr wrap="square" rtlCol="0">
            <a:spAutoFit/>
          </a:bodyPr>
          <a:lstStyle/>
          <a:p>
            <a:r>
              <a:rPr lang="en-US" sz="1100" b="0" dirty="0"/>
              <a:t>-</a:t>
            </a:r>
            <a:endParaRPr lang="pt-PT" sz="1100" b="0" dirty="0"/>
          </a:p>
        </p:txBody>
      </p:sp>
      <p:sp>
        <p:nvSpPr>
          <p:cNvPr id="195" name="TextBox 194">
            <a:extLst>
              <a:ext uri="{FF2B5EF4-FFF2-40B4-BE49-F238E27FC236}">
                <a16:creationId xmlns:a16="http://schemas.microsoft.com/office/drawing/2014/main" id="{A2B72B72-B0CF-41FF-9F46-33AC4ACA95F1}"/>
              </a:ext>
            </a:extLst>
          </p:cNvPr>
          <p:cNvSpPr txBox="1"/>
          <p:nvPr/>
        </p:nvSpPr>
        <p:spPr>
          <a:xfrm>
            <a:off x="6732341" y="3767960"/>
            <a:ext cx="543239" cy="261610"/>
          </a:xfrm>
          <a:prstGeom prst="rect">
            <a:avLst/>
          </a:prstGeom>
          <a:noFill/>
        </p:spPr>
        <p:txBody>
          <a:bodyPr wrap="square" rtlCol="0">
            <a:spAutoFit/>
          </a:bodyPr>
          <a:lstStyle/>
          <a:p>
            <a:r>
              <a:rPr lang="en-US" sz="1100" b="0" dirty="0"/>
              <a:t>-</a:t>
            </a:r>
            <a:endParaRPr lang="pt-PT" sz="1100" b="0" dirty="0"/>
          </a:p>
        </p:txBody>
      </p:sp>
      <p:sp>
        <p:nvSpPr>
          <p:cNvPr id="196" name="TextBox 195">
            <a:extLst>
              <a:ext uri="{FF2B5EF4-FFF2-40B4-BE49-F238E27FC236}">
                <a16:creationId xmlns:a16="http://schemas.microsoft.com/office/drawing/2014/main" id="{164F50B5-AF84-4806-94D7-5E312FBEC3A6}"/>
              </a:ext>
            </a:extLst>
          </p:cNvPr>
          <p:cNvSpPr txBox="1"/>
          <p:nvPr/>
        </p:nvSpPr>
        <p:spPr>
          <a:xfrm>
            <a:off x="6732341" y="3918471"/>
            <a:ext cx="543239" cy="261610"/>
          </a:xfrm>
          <a:prstGeom prst="rect">
            <a:avLst/>
          </a:prstGeom>
          <a:noFill/>
        </p:spPr>
        <p:txBody>
          <a:bodyPr wrap="square" rtlCol="0">
            <a:spAutoFit/>
          </a:bodyPr>
          <a:lstStyle/>
          <a:p>
            <a:r>
              <a:rPr lang="en-US" sz="1100" b="0" dirty="0"/>
              <a:t>-</a:t>
            </a:r>
            <a:endParaRPr lang="pt-PT" sz="1100" b="0" dirty="0"/>
          </a:p>
        </p:txBody>
      </p:sp>
      <p:sp>
        <p:nvSpPr>
          <p:cNvPr id="214" name="TextBox 213">
            <a:extLst>
              <a:ext uri="{FF2B5EF4-FFF2-40B4-BE49-F238E27FC236}">
                <a16:creationId xmlns:a16="http://schemas.microsoft.com/office/drawing/2014/main" id="{2E5B66C8-A6AD-490C-8A81-74CDAD6669AD}"/>
              </a:ext>
            </a:extLst>
          </p:cNvPr>
          <p:cNvSpPr txBox="1"/>
          <p:nvPr/>
        </p:nvSpPr>
        <p:spPr>
          <a:xfrm>
            <a:off x="6732341" y="5175047"/>
            <a:ext cx="543239" cy="261610"/>
          </a:xfrm>
          <a:prstGeom prst="rect">
            <a:avLst/>
          </a:prstGeom>
          <a:noFill/>
        </p:spPr>
        <p:txBody>
          <a:bodyPr wrap="square" rtlCol="0">
            <a:spAutoFit/>
          </a:bodyPr>
          <a:lstStyle/>
          <a:p>
            <a:r>
              <a:rPr lang="en-US" sz="1100" b="0" dirty="0"/>
              <a:t>-</a:t>
            </a:r>
            <a:endParaRPr lang="pt-PT" sz="1100" b="0" dirty="0"/>
          </a:p>
        </p:txBody>
      </p:sp>
      <p:sp>
        <p:nvSpPr>
          <p:cNvPr id="215" name="TextBox 214">
            <a:extLst>
              <a:ext uri="{FF2B5EF4-FFF2-40B4-BE49-F238E27FC236}">
                <a16:creationId xmlns:a16="http://schemas.microsoft.com/office/drawing/2014/main" id="{6F9D8E52-ACAC-4F29-B5CD-580CC84C4E3C}"/>
              </a:ext>
            </a:extLst>
          </p:cNvPr>
          <p:cNvSpPr txBox="1"/>
          <p:nvPr/>
        </p:nvSpPr>
        <p:spPr>
          <a:xfrm>
            <a:off x="6732341" y="5480955"/>
            <a:ext cx="543239" cy="261610"/>
          </a:xfrm>
          <a:prstGeom prst="rect">
            <a:avLst/>
          </a:prstGeom>
          <a:noFill/>
        </p:spPr>
        <p:txBody>
          <a:bodyPr wrap="square" rtlCol="0">
            <a:spAutoFit/>
          </a:bodyPr>
          <a:lstStyle/>
          <a:p>
            <a:r>
              <a:rPr lang="en-US" sz="1100" b="0" dirty="0"/>
              <a:t>-</a:t>
            </a:r>
            <a:endParaRPr lang="pt-PT" sz="1100" b="0" dirty="0"/>
          </a:p>
        </p:txBody>
      </p:sp>
      <p:sp>
        <p:nvSpPr>
          <p:cNvPr id="216" name="TextBox 215">
            <a:extLst>
              <a:ext uri="{FF2B5EF4-FFF2-40B4-BE49-F238E27FC236}">
                <a16:creationId xmlns:a16="http://schemas.microsoft.com/office/drawing/2014/main" id="{88A4167E-8A99-4FFC-9D0C-3684F5E9956A}"/>
              </a:ext>
            </a:extLst>
          </p:cNvPr>
          <p:cNvSpPr txBox="1"/>
          <p:nvPr/>
        </p:nvSpPr>
        <p:spPr>
          <a:xfrm>
            <a:off x="6732341" y="1549216"/>
            <a:ext cx="543239" cy="261610"/>
          </a:xfrm>
          <a:prstGeom prst="rect">
            <a:avLst/>
          </a:prstGeom>
          <a:noFill/>
        </p:spPr>
        <p:txBody>
          <a:bodyPr wrap="square" rtlCol="0">
            <a:spAutoFit/>
          </a:bodyPr>
          <a:lstStyle/>
          <a:p>
            <a:r>
              <a:rPr lang="en-US" sz="1100" b="0" dirty="0"/>
              <a:t>-</a:t>
            </a:r>
            <a:endParaRPr lang="pt-PT" sz="1100" b="0" dirty="0"/>
          </a:p>
        </p:txBody>
      </p:sp>
      <p:sp>
        <p:nvSpPr>
          <p:cNvPr id="217" name="TextBox 216">
            <a:extLst>
              <a:ext uri="{FF2B5EF4-FFF2-40B4-BE49-F238E27FC236}">
                <a16:creationId xmlns:a16="http://schemas.microsoft.com/office/drawing/2014/main" id="{50980527-7140-4D20-A287-9EFAD010B020}"/>
              </a:ext>
            </a:extLst>
          </p:cNvPr>
          <p:cNvSpPr txBox="1"/>
          <p:nvPr/>
        </p:nvSpPr>
        <p:spPr>
          <a:xfrm>
            <a:off x="6732341" y="2799908"/>
            <a:ext cx="543239" cy="261610"/>
          </a:xfrm>
          <a:prstGeom prst="rect">
            <a:avLst/>
          </a:prstGeom>
          <a:noFill/>
        </p:spPr>
        <p:txBody>
          <a:bodyPr wrap="square" rtlCol="0">
            <a:spAutoFit/>
          </a:bodyPr>
          <a:lstStyle/>
          <a:p>
            <a:r>
              <a:rPr lang="en-US" sz="1100" b="0" dirty="0"/>
              <a:t>-</a:t>
            </a:r>
            <a:endParaRPr lang="pt-PT" sz="1100" b="0" dirty="0"/>
          </a:p>
        </p:txBody>
      </p:sp>
      <p:sp>
        <p:nvSpPr>
          <p:cNvPr id="218" name="TextBox 217">
            <a:extLst>
              <a:ext uri="{FF2B5EF4-FFF2-40B4-BE49-F238E27FC236}">
                <a16:creationId xmlns:a16="http://schemas.microsoft.com/office/drawing/2014/main" id="{FE087FDC-A218-4EB1-AA89-377C17BD6964}"/>
              </a:ext>
            </a:extLst>
          </p:cNvPr>
          <p:cNvSpPr txBox="1"/>
          <p:nvPr/>
        </p:nvSpPr>
        <p:spPr>
          <a:xfrm>
            <a:off x="6732341" y="4699250"/>
            <a:ext cx="543239" cy="261610"/>
          </a:xfrm>
          <a:prstGeom prst="rect">
            <a:avLst/>
          </a:prstGeom>
          <a:noFill/>
        </p:spPr>
        <p:txBody>
          <a:bodyPr wrap="square" rtlCol="0">
            <a:spAutoFit/>
          </a:bodyPr>
          <a:lstStyle/>
          <a:p>
            <a:r>
              <a:rPr lang="en-US" sz="1100" b="0" dirty="0"/>
              <a:t>-</a:t>
            </a:r>
            <a:endParaRPr lang="pt-PT" sz="1100" b="0" dirty="0"/>
          </a:p>
        </p:txBody>
      </p:sp>
      <p:sp>
        <p:nvSpPr>
          <p:cNvPr id="6" name="TextBox 5">
            <a:extLst>
              <a:ext uri="{FF2B5EF4-FFF2-40B4-BE49-F238E27FC236}">
                <a16:creationId xmlns:a16="http://schemas.microsoft.com/office/drawing/2014/main" id="{7873BDB0-AABF-42C1-BC69-4F619A01E1E8}"/>
              </a:ext>
            </a:extLst>
          </p:cNvPr>
          <p:cNvSpPr txBox="1"/>
          <p:nvPr/>
        </p:nvSpPr>
        <p:spPr>
          <a:xfrm>
            <a:off x="2543317" y="6534150"/>
            <a:ext cx="612000" cy="252000"/>
          </a:xfrm>
          <a:prstGeom prst="rect">
            <a:avLst/>
          </a:prstGeom>
          <a:noFill/>
        </p:spPr>
        <p:txBody>
          <a:bodyPr wrap="square" rtlCol="0">
            <a:spAutoFit/>
          </a:bodyPr>
          <a:lstStyle/>
          <a:p>
            <a:r>
              <a:rPr lang="en-US" sz="800" b="0" dirty="0" err="1"/>
              <a:t>Legenda</a:t>
            </a:r>
            <a:r>
              <a:rPr lang="en-US" sz="800" b="0" dirty="0"/>
              <a:t>:</a:t>
            </a:r>
            <a:endParaRPr lang="pt-PT" sz="800" b="0" dirty="0"/>
          </a:p>
        </p:txBody>
      </p:sp>
      <p:cxnSp>
        <p:nvCxnSpPr>
          <p:cNvPr id="222" name="Straight Arrow Connector 221">
            <a:extLst>
              <a:ext uri="{FF2B5EF4-FFF2-40B4-BE49-F238E27FC236}">
                <a16:creationId xmlns:a16="http://schemas.microsoft.com/office/drawing/2014/main" id="{B762D702-7A65-44AB-AADA-2C525A998FF5}"/>
              </a:ext>
            </a:extLst>
          </p:cNvPr>
          <p:cNvCxnSpPr>
            <a:cxnSpLocks/>
          </p:cNvCxnSpPr>
          <p:nvPr/>
        </p:nvCxnSpPr>
        <p:spPr bwMode="auto">
          <a:xfrm flipH="1">
            <a:off x="498000" y="1123367"/>
            <a:ext cx="0" cy="4140000"/>
          </a:xfrm>
          <a:prstGeom prst="straightConnector1">
            <a:avLst/>
          </a:prstGeom>
          <a:solidFill>
            <a:schemeClr val="accent1"/>
          </a:solidFill>
          <a:ln w="9525" cap="flat" cmpd="sng" algn="ctr">
            <a:solidFill>
              <a:srgbClr val="00425E"/>
            </a:solidFill>
            <a:prstDash val="solid"/>
            <a:round/>
            <a:headEnd type="none" w="med" len="med"/>
            <a:tailEnd type="triangle"/>
          </a:ln>
          <a:effectLst/>
        </p:spPr>
      </p:cxnSp>
      <p:sp>
        <p:nvSpPr>
          <p:cNvPr id="223" name="TextBox 222">
            <a:extLst>
              <a:ext uri="{FF2B5EF4-FFF2-40B4-BE49-F238E27FC236}">
                <a16:creationId xmlns:a16="http://schemas.microsoft.com/office/drawing/2014/main" id="{BDEC282B-83E1-4AF2-A485-235D7313778D}"/>
              </a:ext>
            </a:extLst>
          </p:cNvPr>
          <p:cNvSpPr txBox="1"/>
          <p:nvPr/>
        </p:nvSpPr>
        <p:spPr>
          <a:xfrm>
            <a:off x="125035" y="1052670"/>
            <a:ext cx="382352" cy="400110"/>
          </a:xfrm>
          <a:prstGeom prst="rect">
            <a:avLst/>
          </a:prstGeom>
          <a:noFill/>
        </p:spPr>
        <p:txBody>
          <a:bodyPr wrap="square" rtlCol="0">
            <a:spAutoFit/>
          </a:bodyPr>
          <a:lstStyle/>
          <a:p>
            <a:pPr algn="ctr"/>
            <a:r>
              <a:rPr lang="pt-PT" dirty="0">
                <a:solidFill>
                  <a:srgbClr val="00425E"/>
                </a:solidFill>
              </a:rPr>
              <a:t>+</a:t>
            </a:r>
          </a:p>
        </p:txBody>
      </p:sp>
      <p:sp>
        <p:nvSpPr>
          <p:cNvPr id="224" name="TextBox 223">
            <a:extLst>
              <a:ext uri="{FF2B5EF4-FFF2-40B4-BE49-F238E27FC236}">
                <a16:creationId xmlns:a16="http://schemas.microsoft.com/office/drawing/2014/main" id="{525191D8-8D5E-4FD3-8049-B175C5F7607A}"/>
              </a:ext>
            </a:extLst>
          </p:cNvPr>
          <p:cNvSpPr txBox="1"/>
          <p:nvPr/>
        </p:nvSpPr>
        <p:spPr>
          <a:xfrm>
            <a:off x="125035" y="4940338"/>
            <a:ext cx="382352" cy="400110"/>
          </a:xfrm>
          <a:prstGeom prst="rect">
            <a:avLst/>
          </a:prstGeom>
          <a:noFill/>
        </p:spPr>
        <p:txBody>
          <a:bodyPr wrap="square" rtlCol="0">
            <a:spAutoFit/>
          </a:bodyPr>
          <a:lstStyle/>
          <a:p>
            <a:pPr algn="ctr"/>
            <a:r>
              <a:rPr lang="pt-PT" dirty="0">
                <a:solidFill>
                  <a:srgbClr val="00425E"/>
                </a:solidFill>
              </a:rPr>
              <a:t>-</a:t>
            </a:r>
          </a:p>
        </p:txBody>
      </p:sp>
      <p:sp>
        <p:nvSpPr>
          <p:cNvPr id="225" name="TextBox 224">
            <a:extLst>
              <a:ext uri="{FF2B5EF4-FFF2-40B4-BE49-F238E27FC236}">
                <a16:creationId xmlns:a16="http://schemas.microsoft.com/office/drawing/2014/main" id="{411D73C3-EC93-4F1B-A32D-6FAD2B11C97A}"/>
              </a:ext>
            </a:extLst>
          </p:cNvPr>
          <p:cNvSpPr txBox="1"/>
          <p:nvPr/>
        </p:nvSpPr>
        <p:spPr>
          <a:xfrm rot="16200000">
            <a:off x="-614967" y="2848454"/>
            <a:ext cx="1728240" cy="369332"/>
          </a:xfrm>
          <a:prstGeom prst="rect">
            <a:avLst/>
          </a:prstGeom>
          <a:noFill/>
        </p:spPr>
        <p:txBody>
          <a:bodyPr wrap="square" rtlCol="0">
            <a:spAutoFit/>
          </a:bodyPr>
          <a:lstStyle/>
          <a:p>
            <a:r>
              <a:rPr lang="pt-PT" sz="1800" dirty="0">
                <a:solidFill>
                  <a:srgbClr val="00425E"/>
                </a:solidFill>
              </a:rPr>
              <a:t>Performance</a:t>
            </a:r>
          </a:p>
        </p:txBody>
      </p:sp>
      <p:sp>
        <p:nvSpPr>
          <p:cNvPr id="226" name="TextBox 225">
            <a:extLst>
              <a:ext uri="{FF2B5EF4-FFF2-40B4-BE49-F238E27FC236}">
                <a16:creationId xmlns:a16="http://schemas.microsoft.com/office/drawing/2014/main" id="{EC25DC9E-94FE-4AE1-90C0-22B6A44CC70F}"/>
              </a:ext>
            </a:extLst>
          </p:cNvPr>
          <p:cNvSpPr txBox="1"/>
          <p:nvPr/>
        </p:nvSpPr>
        <p:spPr>
          <a:xfrm>
            <a:off x="3516986" y="6390993"/>
            <a:ext cx="382352" cy="276999"/>
          </a:xfrm>
          <a:prstGeom prst="rect">
            <a:avLst/>
          </a:prstGeom>
          <a:noFill/>
        </p:spPr>
        <p:txBody>
          <a:bodyPr wrap="square" rtlCol="0">
            <a:spAutoFit/>
          </a:bodyPr>
          <a:lstStyle/>
          <a:p>
            <a:pPr algn="ctr"/>
            <a:r>
              <a:rPr lang="pt-PT" sz="1200" dirty="0">
                <a:solidFill>
                  <a:srgbClr val="00425E"/>
                </a:solidFill>
              </a:rPr>
              <a:t>-</a:t>
            </a:r>
          </a:p>
        </p:txBody>
      </p:sp>
      <p:sp>
        <p:nvSpPr>
          <p:cNvPr id="227" name="TextBox 226">
            <a:extLst>
              <a:ext uri="{FF2B5EF4-FFF2-40B4-BE49-F238E27FC236}">
                <a16:creationId xmlns:a16="http://schemas.microsoft.com/office/drawing/2014/main" id="{CF81BEE0-83F7-4B09-AA8C-64300E33792F}"/>
              </a:ext>
            </a:extLst>
          </p:cNvPr>
          <p:cNvSpPr txBox="1"/>
          <p:nvPr/>
        </p:nvSpPr>
        <p:spPr>
          <a:xfrm>
            <a:off x="3023641" y="6415676"/>
            <a:ext cx="382352" cy="276999"/>
          </a:xfrm>
          <a:prstGeom prst="rect">
            <a:avLst/>
          </a:prstGeom>
          <a:noFill/>
        </p:spPr>
        <p:txBody>
          <a:bodyPr wrap="square" rtlCol="0">
            <a:spAutoFit/>
          </a:bodyPr>
          <a:lstStyle/>
          <a:p>
            <a:pPr algn="ctr"/>
            <a:r>
              <a:rPr lang="pt-PT" sz="1200" dirty="0">
                <a:solidFill>
                  <a:srgbClr val="00425E"/>
                </a:solidFill>
              </a:rPr>
              <a:t>+</a:t>
            </a:r>
          </a:p>
        </p:txBody>
      </p:sp>
      <p:cxnSp>
        <p:nvCxnSpPr>
          <p:cNvPr id="12" name="Straight Arrow Connector 11">
            <a:extLst>
              <a:ext uri="{FF2B5EF4-FFF2-40B4-BE49-F238E27FC236}">
                <a16:creationId xmlns:a16="http://schemas.microsoft.com/office/drawing/2014/main" id="{828BF019-B704-40C0-8D27-E1CC9096E85C}"/>
              </a:ext>
            </a:extLst>
          </p:cNvPr>
          <p:cNvCxnSpPr/>
          <p:nvPr/>
        </p:nvCxnSpPr>
        <p:spPr bwMode="auto">
          <a:xfrm>
            <a:off x="3187817" y="6623819"/>
            <a:ext cx="57434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9" name="TextBox 228">
            <a:extLst>
              <a:ext uri="{FF2B5EF4-FFF2-40B4-BE49-F238E27FC236}">
                <a16:creationId xmlns:a16="http://schemas.microsoft.com/office/drawing/2014/main" id="{2095D513-42E5-44FD-8BA8-C36BF19EBF83}"/>
              </a:ext>
            </a:extLst>
          </p:cNvPr>
          <p:cNvSpPr txBox="1"/>
          <p:nvPr/>
        </p:nvSpPr>
        <p:spPr>
          <a:xfrm>
            <a:off x="6732341" y="5011032"/>
            <a:ext cx="543239" cy="261610"/>
          </a:xfrm>
          <a:prstGeom prst="rect">
            <a:avLst/>
          </a:prstGeom>
          <a:noFill/>
        </p:spPr>
        <p:txBody>
          <a:bodyPr wrap="square" rtlCol="0">
            <a:spAutoFit/>
          </a:bodyPr>
          <a:lstStyle/>
          <a:p>
            <a:r>
              <a:rPr lang="en-US" sz="1100" b="0" dirty="0"/>
              <a:t>-</a:t>
            </a:r>
            <a:endParaRPr lang="pt-PT" sz="1100" b="0" dirty="0"/>
          </a:p>
        </p:txBody>
      </p:sp>
      <p:sp>
        <p:nvSpPr>
          <p:cNvPr id="230" name="Oval 229">
            <a:extLst>
              <a:ext uri="{FF2B5EF4-FFF2-40B4-BE49-F238E27FC236}">
                <a16:creationId xmlns:a16="http://schemas.microsoft.com/office/drawing/2014/main" id="{9440A579-22D1-4330-BD1E-319AF3C658BC}"/>
              </a:ext>
            </a:extLst>
          </p:cNvPr>
          <p:cNvSpPr/>
          <p:nvPr/>
        </p:nvSpPr>
        <p:spPr bwMode="auto">
          <a:xfrm>
            <a:off x="7564141" y="6085222"/>
            <a:ext cx="72000" cy="72000"/>
          </a:xfrm>
          <a:prstGeom prst="ellipse">
            <a:avLst/>
          </a:prstGeom>
          <a:solidFill>
            <a:srgbClr val="33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232" name="Oval 231">
            <a:extLst>
              <a:ext uri="{FF2B5EF4-FFF2-40B4-BE49-F238E27FC236}">
                <a16:creationId xmlns:a16="http://schemas.microsoft.com/office/drawing/2014/main" id="{92E962F6-F2CF-4168-86AB-DA5C863A84ED}"/>
              </a:ext>
            </a:extLst>
          </p:cNvPr>
          <p:cNvSpPr/>
          <p:nvPr/>
        </p:nvSpPr>
        <p:spPr bwMode="auto">
          <a:xfrm>
            <a:off x="7564141" y="5123531"/>
            <a:ext cx="72000" cy="7200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233" name="TextBox 232">
            <a:extLst>
              <a:ext uri="{FF2B5EF4-FFF2-40B4-BE49-F238E27FC236}">
                <a16:creationId xmlns:a16="http://schemas.microsoft.com/office/drawing/2014/main" id="{8CCB246A-CD4B-480B-A2A1-E75E0B8705C6}"/>
              </a:ext>
            </a:extLst>
          </p:cNvPr>
          <p:cNvSpPr txBox="1"/>
          <p:nvPr/>
        </p:nvSpPr>
        <p:spPr>
          <a:xfrm>
            <a:off x="7023000" y="6541675"/>
            <a:ext cx="2592000" cy="215444"/>
          </a:xfrm>
          <a:prstGeom prst="rect">
            <a:avLst/>
          </a:prstGeom>
          <a:noFill/>
        </p:spPr>
        <p:txBody>
          <a:bodyPr wrap="square" rtlCol="0">
            <a:spAutoFit/>
          </a:bodyPr>
          <a:lstStyle/>
          <a:p>
            <a:r>
              <a:rPr lang="pt-PT" sz="800" b="0" baseline="30000" dirty="0"/>
              <a:t>1</a:t>
            </a:r>
            <a:r>
              <a:rPr lang="pt-PT" sz="800" b="0" dirty="0"/>
              <a:t> </a:t>
            </a:r>
            <a:r>
              <a:rPr lang="pt-PT" sz="800" b="0" dirty="0" err="1"/>
              <a:t>Lay-off</a:t>
            </a:r>
            <a:r>
              <a:rPr lang="pt-PT" sz="800" b="0" dirty="0"/>
              <a:t>, moratórias, financiamentos linhas </a:t>
            </a:r>
            <a:r>
              <a:rPr lang="pt-PT" sz="800" b="0" dirty="0" err="1"/>
              <a:t>Covid</a:t>
            </a:r>
            <a:r>
              <a:rPr lang="pt-PT" sz="800" b="0" dirty="0"/>
              <a:t>,… </a:t>
            </a:r>
          </a:p>
        </p:txBody>
      </p:sp>
      <p:sp>
        <p:nvSpPr>
          <p:cNvPr id="209" name="Oval 208">
            <a:extLst>
              <a:ext uri="{FF2B5EF4-FFF2-40B4-BE49-F238E27FC236}">
                <a16:creationId xmlns:a16="http://schemas.microsoft.com/office/drawing/2014/main" id="{F023995D-7F57-4757-B1B3-9C7EC73C39C1}"/>
              </a:ext>
            </a:extLst>
          </p:cNvPr>
          <p:cNvSpPr/>
          <p:nvPr/>
        </p:nvSpPr>
        <p:spPr bwMode="auto">
          <a:xfrm>
            <a:off x="9077965" y="4491071"/>
            <a:ext cx="72000" cy="7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
        <p:nvSpPr>
          <p:cNvPr id="210" name="Oval 209">
            <a:extLst>
              <a:ext uri="{FF2B5EF4-FFF2-40B4-BE49-F238E27FC236}">
                <a16:creationId xmlns:a16="http://schemas.microsoft.com/office/drawing/2014/main" id="{8E241D97-4181-4146-BAF4-8EBE05D8A2D8}"/>
              </a:ext>
            </a:extLst>
          </p:cNvPr>
          <p:cNvSpPr/>
          <p:nvPr/>
        </p:nvSpPr>
        <p:spPr bwMode="auto">
          <a:xfrm>
            <a:off x="8334963" y="4491071"/>
            <a:ext cx="72000" cy="7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t-PT">
              <a:latin typeface="Arial" charset="0"/>
              <a:cs typeface="Arial" charset="0"/>
            </a:endParaRPr>
          </a:p>
        </p:txBody>
      </p:sp>
    </p:spTree>
    <p:extLst>
      <p:ext uri="{BB962C8B-B14F-4D97-AF65-F5344CB8AC3E}">
        <p14:creationId xmlns:p14="http://schemas.microsoft.com/office/powerpoint/2010/main" val="76846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pPr lvl="0">
              <a:tabLst>
                <a:tab pos="182563" algn="l"/>
              </a:tabLst>
            </a:pPr>
            <a:r>
              <a:rPr lang="pt-PT" dirty="0"/>
              <a:t>FCR Revitalizar norte</a:t>
            </a:r>
            <a:br>
              <a:rPr lang="pt-PT" dirty="0"/>
            </a:br>
            <a:r>
              <a:rPr lang="pt-PT" dirty="0"/>
              <a:t>ponto de situação (Destaques)</a:t>
            </a:r>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73F61C89-954A-49D4-9675-768F867822B4}" type="slidenum">
              <a:rPr kumimoji="0" lang="pt-PT" sz="9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pt-PT" sz="9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0" name="Rectangle 19">
            <a:extLst>
              <a:ext uri="{FF2B5EF4-FFF2-40B4-BE49-F238E27FC236}">
                <a16:creationId xmlns:a16="http://schemas.microsoft.com/office/drawing/2014/main" id="{7D90E4A1-0B2A-471F-9BDB-5F2CBD280FC9}"/>
              </a:ext>
            </a:extLst>
          </p:cNvPr>
          <p:cNvSpPr/>
          <p:nvPr/>
        </p:nvSpPr>
        <p:spPr>
          <a:xfrm>
            <a:off x="1505007" y="5481994"/>
            <a:ext cx="8280000" cy="971668"/>
          </a:xfrm>
          <a:prstGeom prst="rect">
            <a:avLst/>
          </a:prstGeom>
          <a:solidFill>
            <a:srgbClr val="FFFFFF"/>
          </a:solidFill>
          <a:ln w="19050" cap="flat" cmpd="sng" algn="ctr">
            <a:noFill/>
            <a:prstDash val="solid"/>
          </a:ln>
          <a:effectLst/>
        </p:spPr>
        <p:txBody>
          <a:bodyPr lIns="72000" rIns="72000" rtlCol="0" anchor="ctr" anchorCtr="0"/>
          <a:lstStyle/>
          <a:p>
            <a:pPr marL="171450" marR="0" lvl="0" indent="-171450" algn="l" defTabSz="914400" rtl="0" eaLnBrk="1" fontAlgn="auto" latinLnBrk="0" hangingPunct="1">
              <a:lnSpc>
                <a:spcPts val="1300"/>
              </a:lnSpc>
              <a:spcBef>
                <a:spcPts val="300"/>
              </a:spcBef>
              <a:spcAft>
                <a:spcPts val="300"/>
              </a:spcAft>
              <a:buClrTx/>
              <a:buSzTx/>
              <a:buFont typeface="Arial" panose="020B0604020202020204" pitchFamily="34" charset="0"/>
              <a:buChar char="•"/>
              <a:tabLst/>
              <a:defRPr/>
            </a:pPr>
            <a:r>
              <a:rPr lang="pt-PT" sz="1000" b="0" kern="0" dirty="0">
                <a:solidFill>
                  <a:srgbClr val="00276C"/>
                </a:solidFill>
                <a:latin typeface="Arial"/>
                <a:cs typeface="Arial"/>
              </a:rPr>
              <a:t>A perspetiva de devolução de capital aos investidores prevista para o final do ano (cerca de 1M€ em orçamento) está colocada em causa devido ao impacto do </a:t>
            </a:r>
            <a:r>
              <a:rPr lang="pt-PT" sz="1000" b="0" kern="0" dirty="0" err="1">
                <a:solidFill>
                  <a:srgbClr val="00276C"/>
                </a:solidFill>
                <a:latin typeface="Arial"/>
                <a:cs typeface="Arial"/>
              </a:rPr>
              <a:t>Covid</a:t>
            </a:r>
            <a:r>
              <a:rPr lang="pt-PT" sz="1000" b="0" kern="0" dirty="0">
                <a:solidFill>
                  <a:srgbClr val="00276C"/>
                </a:solidFill>
                <a:latin typeface="Arial"/>
                <a:cs typeface="Arial"/>
              </a:rPr>
              <a:t> na tesouraria das participadas e capacidade de cumprir com os reembolsos e pagamento de juros</a:t>
            </a:r>
          </a:p>
          <a:p>
            <a:pPr marL="171450" marR="0" lvl="0" indent="-171450" algn="l" defTabSz="914400" rtl="0" eaLnBrk="1" fontAlgn="auto" latinLnBrk="0" hangingPunct="1">
              <a:lnSpc>
                <a:spcPts val="1300"/>
              </a:lnSpc>
              <a:spcBef>
                <a:spcPts val="300"/>
              </a:spcBef>
              <a:spcAft>
                <a:spcPts val="300"/>
              </a:spcAft>
              <a:buClrTx/>
              <a:buSzTx/>
              <a:buFont typeface="Arial" panose="020B0604020202020204" pitchFamily="34" charset="0"/>
              <a:buChar char="•"/>
              <a:tabLst/>
              <a:defRPr/>
            </a:pPr>
            <a:r>
              <a:rPr lang="pt-PT" sz="1000" b="0" kern="0" dirty="0">
                <a:solidFill>
                  <a:srgbClr val="00276C"/>
                </a:solidFill>
                <a:latin typeface="Arial"/>
                <a:cs typeface="Arial"/>
              </a:rPr>
              <a:t>O </a:t>
            </a:r>
            <a:r>
              <a:rPr lang="pt-PT" sz="1000" b="0" kern="0" dirty="0" err="1">
                <a:solidFill>
                  <a:srgbClr val="00276C"/>
                </a:solidFill>
                <a:latin typeface="Arial"/>
                <a:cs typeface="Arial"/>
              </a:rPr>
              <a:t>projecto</a:t>
            </a:r>
            <a:r>
              <a:rPr lang="pt-PT" sz="1000" b="0" kern="0" dirty="0">
                <a:solidFill>
                  <a:srgbClr val="00276C"/>
                </a:solidFill>
                <a:latin typeface="Arial"/>
                <a:cs typeface="Arial"/>
              </a:rPr>
              <a:t> </a:t>
            </a:r>
            <a:r>
              <a:rPr lang="pt-PT" sz="1000" b="0" i="1" kern="0" dirty="0" err="1">
                <a:solidFill>
                  <a:srgbClr val="00276C"/>
                </a:solidFill>
                <a:latin typeface="Arial"/>
                <a:cs typeface="Arial"/>
              </a:rPr>
              <a:t>Strategic</a:t>
            </a:r>
            <a:r>
              <a:rPr lang="pt-PT" sz="1000" b="0" i="1" kern="0" dirty="0">
                <a:solidFill>
                  <a:srgbClr val="00276C"/>
                </a:solidFill>
                <a:latin typeface="Arial"/>
                <a:cs typeface="Arial"/>
              </a:rPr>
              <a:t> </a:t>
            </a:r>
            <a:r>
              <a:rPr lang="pt-PT" sz="1000" b="0" i="1" kern="0" dirty="0" err="1">
                <a:solidFill>
                  <a:srgbClr val="00276C"/>
                </a:solidFill>
                <a:latin typeface="Arial"/>
                <a:cs typeface="Arial"/>
              </a:rPr>
              <a:t>Sourcing</a:t>
            </a:r>
            <a:r>
              <a:rPr lang="pt-PT" sz="1000" b="0" kern="0" dirty="0">
                <a:solidFill>
                  <a:srgbClr val="00276C"/>
                </a:solidFill>
                <a:latin typeface="Arial"/>
                <a:cs typeface="Arial"/>
              </a:rPr>
              <a:t>, apesar do elevado tempo de implementação, começa a gerar os primeiros resultados positivos, com poupanças significativas em algumas participadas, em diferentes rubricas de custo (energia, telecomunicações, combustíveis,…)</a:t>
            </a:r>
          </a:p>
          <a:p>
            <a:pPr marL="171450" marR="0" lvl="0" indent="-171450" algn="l" defTabSz="914400" rtl="0" eaLnBrk="1" fontAlgn="auto" latinLnBrk="0" hangingPunct="1">
              <a:lnSpc>
                <a:spcPts val="1300"/>
              </a:lnSpc>
              <a:spcBef>
                <a:spcPts val="300"/>
              </a:spcBef>
              <a:spcAft>
                <a:spcPts val="300"/>
              </a:spcAft>
              <a:buClrTx/>
              <a:buSzTx/>
              <a:buFont typeface="Arial" panose="020B0604020202020204" pitchFamily="34" charset="0"/>
              <a:buChar char="•"/>
              <a:tabLst/>
              <a:defRPr/>
            </a:pPr>
            <a:r>
              <a:rPr lang="pt-PT" sz="1000" b="0" kern="0" dirty="0">
                <a:solidFill>
                  <a:srgbClr val="00276C"/>
                </a:solidFill>
                <a:latin typeface="Arial"/>
                <a:cs typeface="Arial"/>
              </a:rPr>
              <a:t>Um dos elementos da equipa vai sair em Setembro, que será substituído por um recurso mais sénior para reforçar o crescimento da área</a:t>
            </a:r>
            <a:endParaRPr kumimoji="0" lang="pt-PT" sz="1000" b="0" u="none" strike="noStrike" kern="0" cap="none" spc="0" normalizeH="0" baseline="0" noProof="0" dirty="0">
              <a:ln>
                <a:noFill/>
              </a:ln>
              <a:solidFill>
                <a:srgbClr val="00276C"/>
              </a:solidFill>
              <a:effectLst/>
              <a:uLnTx/>
              <a:uFillTx/>
              <a:latin typeface="Arial"/>
              <a:cs typeface="Arial"/>
            </a:endParaRPr>
          </a:p>
        </p:txBody>
      </p:sp>
      <p:sp>
        <p:nvSpPr>
          <p:cNvPr id="21" name="Rectangle 20">
            <a:extLst>
              <a:ext uri="{FF2B5EF4-FFF2-40B4-BE49-F238E27FC236}">
                <a16:creationId xmlns:a16="http://schemas.microsoft.com/office/drawing/2014/main" id="{A48B9963-AEAD-4B4D-80F5-DC1A46D31115}"/>
              </a:ext>
            </a:extLst>
          </p:cNvPr>
          <p:cNvSpPr/>
          <p:nvPr/>
        </p:nvSpPr>
        <p:spPr>
          <a:xfrm>
            <a:off x="282306" y="5481995"/>
            <a:ext cx="1207920" cy="971668"/>
          </a:xfrm>
          <a:prstGeom prst="rect">
            <a:avLst/>
          </a:prstGeom>
          <a:solidFill>
            <a:srgbClr val="00425E"/>
          </a:solidFill>
          <a:ln w="19050" cap="flat" cmpd="sng" algn="ctr">
            <a:noFill/>
            <a:prstDash val="solid"/>
          </a:ln>
          <a:effectLst/>
        </p:spPr>
        <p:txBody>
          <a:bodyPr lIns="36000" rIns="36000" rtlCol="0" anchor="ctr"/>
          <a:lstStyle/>
          <a:p>
            <a:pPr marL="0" marR="0" lvl="0" indent="0" algn="ctr" defTabSz="914400" rtl="0" eaLnBrk="1" fontAlgn="auto" latinLnBrk="0" hangingPunct="1">
              <a:lnSpc>
                <a:spcPts val="3000"/>
              </a:lnSpc>
              <a:spcBef>
                <a:spcPts val="600"/>
              </a:spcBef>
              <a:spcAft>
                <a:spcPts val="0"/>
              </a:spcAft>
              <a:buClrTx/>
              <a:buSzTx/>
              <a:buFontTx/>
              <a:buNone/>
              <a:tabLst/>
              <a:defRPr/>
            </a:pPr>
            <a:r>
              <a:rPr kumimoji="0" lang="pt-PT" sz="1400" b="1" i="0" u="none" strike="noStrike" kern="0" cap="none" spc="0" normalizeH="0" baseline="0" noProof="0" dirty="0">
                <a:ln>
                  <a:noFill/>
                </a:ln>
                <a:solidFill>
                  <a:srgbClr val="FFFFFF"/>
                </a:solidFill>
                <a:effectLst/>
                <a:uLnTx/>
                <a:uFillTx/>
                <a:latin typeface="Arial"/>
                <a:ea typeface="+mn-ea"/>
                <a:cs typeface="Arial"/>
              </a:rPr>
              <a:t>Gestão</a:t>
            </a:r>
          </a:p>
        </p:txBody>
      </p:sp>
      <p:cxnSp>
        <p:nvCxnSpPr>
          <p:cNvPr id="34" name="Straight Connector 33">
            <a:extLst>
              <a:ext uri="{FF2B5EF4-FFF2-40B4-BE49-F238E27FC236}">
                <a16:creationId xmlns:a16="http://schemas.microsoft.com/office/drawing/2014/main" id="{9F34CAF5-951D-4F01-8297-ECABA1D6CC3A}"/>
              </a:ext>
            </a:extLst>
          </p:cNvPr>
          <p:cNvCxnSpPr/>
          <p:nvPr/>
        </p:nvCxnSpPr>
        <p:spPr bwMode="auto">
          <a:xfrm>
            <a:off x="282306" y="5364000"/>
            <a:ext cx="935064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9" name="Group 28">
            <a:extLst>
              <a:ext uri="{FF2B5EF4-FFF2-40B4-BE49-F238E27FC236}">
                <a16:creationId xmlns:a16="http://schemas.microsoft.com/office/drawing/2014/main" id="{8C4F1803-05C8-40C9-B6F8-BC23B4D24E8E}"/>
              </a:ext>
            </a:extLst>
          </p:cNvPr>
          <p:cNvGrpSpPr/>
          <p:nvPr/>
        </p:nvGrpSpPr>
        <p:grpSpPr>
          <a:xfrm>
            <a:off x="282306" y="1124669"/>
            <a:ext cx="9514366" cy="4140000"/>
            <a:chOff x="282306" y="1161964"/>
            <a:chExt cx="9514366" cy="4220698"/>
          </a:xfrm>
        </p:grpSpPr>
        <p:sp>
          <p:nvSpPr>
            <p:cNvPr id="22" name="Rectangle 21">
              <a:extLst>
                <a:ext uri="{FF2B5EF4-FFF2-40B4-BE49-F238E27FC236}">
                  <a16:creationId xmlns:a16="http://schemas.microsoft.com/office/drawing/2014/main" id="{BD531EB0-838D-43F5-81DF-20FE3048CC61}"/>
                </a:ext>
              </a:extLst>
            </p:cNvPr>
            <p:cNvSpPr/>
            <p:nvPr/>
          </p:nvSpPr>
          <p:spPr>
            <a:xfrm>
              <a:off x="282306" y="1161964"/>
              <a:ext cx="1207920" cy="4220696"/>
            </a:xfrm>
            <a:prstGeom prst="rect">
              <a:avLst/>
            </a:prstGeom>
            <a:solidFill>
              <a:srgbClr val="00425E"/>
            </a:solidFill>
            <a:ln w="19050" cap="flat" cmpd="sng" algn="ctr">
              <a:noFill/>
              <a:prstDash val="solid"/>
            </a:ln>
            <a:effectLst/>
          </p:spPr>
          <p:txBody>
            <a:bodyPr lIns="36000" rIns="36000" rtlCol="0" anchor="ctr"/>
            <a:lstStyle/>
            <a:p>
              <a:pPr marL="0" marR="0" lvl="0" indent="0" algn="ctr" defTabSz="914400" rtl="0" eaLnBrk="1" fontAlgn="auto" latinLnBrk="0" hangingPunct="1">
                <a:lnSpc>
                  <a:spcPts val="3000"/>
                </a:lnSpc>
                <a:spcBef>
                  <a:spcPts val="600"/>
                </a:spcBef>
                <a:spcAft>
                  <a:spcPts val="0"/>
                </a:spcAft>
                <a:buClrTx/>
                <a:buSzTx/>
                <a:buFontTx/>
                <a:buNone/>
                <a:tabLst/>
                <a:defRPr/>
              </a:pPr>
              <a:r>
                <a:rPr kumimoji="0" lang="pt-PT" sz="1400" b="1" i="0" u="none" strike="noStrike" kern="0" cap="none" spc="0" normalizeH="0" baseline="0" noProof="0" dirty="0">
                  <a:ln>
                    <a:noFill/>
                  </a:ln>
                  <a:solidFill>
                    <a:srgbClr val="FFFFFF"/>
                  </a:solidFill>
                  <a:effectLst/>
                  <a:uLnTx/>
                  <a:uFillTx/>
                  <a:latin typeface="Arial"/>
                  <a:ea typeface="+mn-ea"/>
                  <a:cs typeface="Arial"/>
                </a:rPr>
                <a:t>Performance participadas</a:t>
              </a:r>
            </a:p>
          </p:txBody>
        </p:sp>
        <p:grpSp>
          <p:nvGrpSpPr>
            <p:cNvPr id="8" name="Group 7">
              <a:extLst>
                <a:ext uri="{FF2B5EF4-FFF2-40B4-BE49-F238E27FC236}">
                  <a16:creationId xmlns:a16="http://schemas.microsoft.com/office/drawing/2014/main" id="{3321D35C-AE8F-4048-B4C4-6393DA79DC3B}"/>
                </a:ext>
              </a:extLst>
            </p:cNvPr>
            <p:cNvGrpSpPr/>
            <p:nvPr/>
          </p:nvGrpSpPr>
          <p:grpSpPr>
            <a:xfrm>
              <a:off x="1769947" y="1161965"/>
              <a:ext cx="8026725" cy="936000"/>
              <a:chOff x="1769947" y="1161965"/>
              <a:chExt cx="8026725" cy="972000"/>
            </a:xfrm>
          </p:grpSpPr>
          <p:sp>
            <p:nvSpPr>
              <p:cNvPr id="23" name="Rectangle 22">
                <a:extLst>
                  <a:ext uri="{FF2B5EF4-FFF2-40B4-BE49-F238E27FC236}">
                    <a16:creationId xmlns:a16="http://schemas.microsoft.com/office/drawing/2014/main" id="{50327C9F-3A94-4032-B492-805A158B0FEE}"/>
                  </a:ext>
                </a:extLst>
              </p:cNvPr>
              <p:cNvSpPr/>
              <p:nvPr/>
            </p:nvSpPr>
            <p:spPr>
              <a:xfrm>
                <a:off x="2884672" y="1161965"/>
                <a:ext cx="6912000" cy="972000"/>
              </a:xfrm>
              <a:prstGeom prst="rect">
                <a:avLst/>
              </a:prstGeom>
              <a:solidFill>
                <a:srgbClr val="FFFFFF"/>
              </a:solidFill>
              <a:ln w="19050" cap="flat" cmpd="sng" algn="ctr">
                <a:noFill/>
                <a:prstDash val="solid"/>
              </a:ln>
              <a:effectLst/>
            </p:spPr>
            <p:txBody>
              <a:bodyPr lIns="72000" rIns="72000" rtlCol="0" anchor="ctr" anchorCtr="0"/>
              <a:lstStyle/>
              <a:p>
                <a:pPr marR="0" lvl="0" algn="l" defTabSz="914400" rtl="0" eaLnBrk="1" fontAlgn="auto" latinLnBrk="0" hangingPunct="1">
                  <a:lnSpc>
                    <a:spcPts val="1200"/>
                  </a:lnSpc>
                  <a:spcBef>
                    <a:spcPts val="300"/>
                  </a:spcBef>
                  <a:spcAft>
                    <a:spcPts val="300"/>
                  </a:spcAft>
                  <a:buClrTx/>
                  <a:buSzTx/>
                  <a:tabLst/>
                  <a:defRPr/>
                </a:pPr>
                <a:r>
                  <a:rPr lang="pt-PT" sz="1000" b="0" kern="0" dirty="0">
                    <a:solidFill>
                      <a:srgbClr val="00276C"/>
                    </a:solidFill>
                    <a:latin typeface="Arial"/>
                    <a:cs typeface="Arial"/>
                  </a:rPr>
                  <a:t>(+) Apesar do abrandamento nos meses mais críticos da pandemia, a Adla perspetiva terminar o ano em linha com 2019</a:t>
                </a:r>
              </a:p>
              <a:p>
                <a:pPr lvl="0" fontAlgn="auto">
                  <a:lnSpc>
                    <a:spcPts val="1200"/>
                  </a:lnSpc>
                  <a:spcBef>
                    <a:spcPts val="300"/>
                  </a:spcBef>
                  <a:spcAft>
                    <a:spcPts val="300"/>
                  </a:spcAft>
                  <a:defRPr/>
                </a:pPr>
                <a:r>
                  <a:rPr lang="pt-PT" sz="1000" b="0" kern="0" dirty="0">
                    <a:solidFill>
                      <a:srgbClr val="00276C"/>
                    </a:solidFill>
                    <a:latin typeface="Arial"/>
                    <a:cs typeface="Arial"/>
                  </a:rPr>
                  <a:t>(+) / (-) A </a:t>
                </a:r>
                <a:r>
                  <a:rPr lang="pt-PT" sz="1000" b="0" kern="0" dirty="0" err="1">
                    <a:solidFill>
                      <a:srgbClr val="00276C"/>
                    </a:solidFill>
                    <a:latin typeface="Arial"/>
                    <a:cs typeface="Arial"/>
                  </a:rPr>
                  <a:t>Moldit</a:t>
                </a:r>
                <a:r>
                  <a:rPr lang="pt-PT" sz="1000" b="0" kern="0" dirty="0">
                    <a:solidFill>
                      <a:srgbClr val="00276C"/>
                    </a:solidFill>
                    <a:latin typeface="Arial"/>
                    <a:cs typeface="Arial"/>
                  </a:rPr>
                  <a:t>, nos moldes, contrariamente à tendência de mercado, manteve-se com plena ocupação e com boas perspetivas; Nos plásticos verifica-se uma redução abrupta fruto da queda do consumo; JJT apesar da quebra de negócio no 1ºS, obteve no mês de Junho o record de vendas da empresa</a:t>
                </a:r>
              </a:p>
              <a:p>
                <a:pPr marR="0" lvl="0" algn="l" defTabSz="914400" rtl="0" eaLnBrk="1" fontAlgn="auto" latinLnBrk="0" hangingPunct="1">
                  <a:lnSpc>
                    <a:spcPts val="1200"/>
                  </a:lnSpc>
                  <a:spcBef>
                    <a:spcPts val="300"/>
                  </a:spcBef>
                  <a:spcAft>
                    <a:spcPts val="300"/>
                  </a:spcAft>
                  <a:buClrTx/>
                  <a:buSzTx/>
                  <a:tabLst/>
                  <a:defRPr/>
                </a:pPr>
                <a:r>
                  <a:rPr lang="pt-PT" sz="1000" b="0" kern="0" dirty="0">
                    <a:solidFill>
                      <a:srgbClr val="00276C"/>
                    </a:solidFill>
                    <a:latin typeface="Arial"/>
                    <a:cs typeface="Arial"/>
                  </a:rPr>
                  <a:t>(-) </a:t>
                </a:r>
                <a:r>
                  <a:rPr lang="pt-PT" sz="1000" b="0" kern="0" dirty="0" err="1">
                    <a:solidFill>
                      <a:srgbClr val="00276C"/>
                    </a:solidFill>
                    <a:latin typeface="Arial"/>
                    <a:cs typeface="Arial"/>
                  </a:rPr>
                  <a:t>Texamerica</a:t>
                </a:r>
                <a:r>
                  <a:rPr lang="pt-PT" sz="1000" b="0" kern="0" dirty="0">
                    <a:solidFill>
                      <a:srgbClr val="00276C"/>
                    </a:solidFill>
                    <a:latin typeface="Arial"/>
                    <a:cs typeface="Arial"/>
                  </a:rPr>
                  <a:t> e </a:t>
                </a:r>
                <a:r>
                  <a:rPr lang="pt-PT" sz="1000" b="0" kern="0" dirty="0" err="1">
                    <a:solidFill>
                      <a:srgbClr val="00276C"/>
                    </a:solidFill>
                    <a:latin typeface="Arial"/>
                    <a:cs typeface="Arial"/>
                  </a:rPr>
                  <a:t>Six</a:t>
                </a:r>
                <a:r>
                  <a:rPr lang="pt-PT" sz="1000" b="0" kern="0" dirty="0">
                    <a:solidFill>
                      <a:srgbClr val="00276C"/>
                    </a:solidFill>
                    <a:latin typeface="Arial"/>
                    <a:cs typeface="Arial"/>
                  </a:rPr>
                  <a:t> </a:t>
                </a:r>
                <a:r>
                  <a:rPr lang="pt-PT" sz="1000" b="0" kern="0" dirty="0" err="1">
                    <a:solidFill>
                      <a:srgbClr val="00276C"/>
                    </a:solidFill>
                    <a:latin typeface="Arial"/>
                    <a:cs typeface="Arial"/>
                  </a:rPr>
                  <a:t>Senses</a:t>
                </a:r>
                <a:r>
                  <a:rPr lang="pt-PT" sz="1000" b="0" kern="0" dirty="0">
                    <a:solidFill>
                      <a:srgbClr val="00276C"/>
                    </a:solidFill>
                    <a:latin typeface="Arial"/>
                    <a:cs typeface="Arial"/>
                  </a:rPr>
                  <a:t> considerando o sectores onde </a:t>
                </a:r>
                <a:r>
                  <a:rPr lang="pt-PT" sz="1000" b="0" kern="0" dirty="0" err="1">
                    <a:solidFill>
                      <a:srgbClr val="00276C"/>
                    </a:solidFill>
                    <a:latin typeface="Arial"/>
                    <a:cs typeface="Arial"/>
                  </a:rPr>
                  <a:t>actuam</a:t>
                </a:r>
                <a:r>
                  <a:rPr lang="pt-PT" sz="1000" b="0" kern="0" dirty="0">
                    <a:solidFill>
                      <a:srgbClr val="00276C"/>
                    </a:solidFill>
                    <a:latin typeface="Arial"/>
                    <a:cs typeface="Arial"/>
                  </a:rPr>
                  <a:t> preocupam, sobretudo pela imprevisibilidade futura</a:t>
                </a:r>
                <a:endParaRPr kumimoji="0" lang="pt-PT" sz="1000" b="0" i="0" u="none" strike="noStrike" kern="0" cap="none" spc="0" normalizeH="0" baseline="0" noProof="0" dirty="0">
                  <a:ln>
                    <a:noFill/>
                  </a:ln>
                  <a:solidFill>
                    <a:srgbClr val="00276C"/>
                  </a:solidFill>
                  <a:effectLst/>
                  <a:uLnTx/>
                  <a:uFillTx/>
                  <a:latin typeface="Arial"/>
                  <a:ea typeface="+mn-ea"/>
                  <a:cs typeface="Arial"/>
                </a:endParaRPr>
              </a:p>
            </p:txBody>
          </p:sp>
          <p:sp>
            <p:nvSpPr>
              <p:cNvPr id="24" name="Rectangle 23">
                <a:extLst>
                  <a:ext uri="{FF2B5EF4-FFF2-40B4-BE49-F238E27FC236}">
                    <a16:creationId xmlns:a16="http://schemas.microsoft.com/office/drawing/2014/main" id="{DDA58F82-BC6C-44A7-8CAB-C050BB0BA819}"/>
                  </a:ext>
                </a:extLst>
              </p:cNvPr>
              <p:cNvSpPr/>
              <p:nvPr/>
            </p:nvSpPr>
            <p:spPr>
              <a:xfrm>
                <a:off x="1769947" y="1161965"/>
                <a:ext cx="1080000" cy="972000"/>
              </a:xfrm>
              <a:prstGeom prst="rect">
                <a:avLst/>
              </a:prstGeom>
              <a:solidFill>
                <a:srgbClr val="FFFFFF"/>
              </a:solidFill>
              <a:ln w="19050" cap="flat" cmpd="sng" algn="ctr">
                <a:solidFill>
                  <a:srgbClr val="002776"/>
                </a:solidFill>
                <a:prstDash val="solid"/>
              </a:ln>
              <a:effectLst/>
            </p:spPr>
            <p:txBody>
              <a:bodyPr lIns="72000" rIns="72000" rtlCol="0" anchor="ctr"/>
              <a:lstStyle/>
              <a:p>
                <a:pPr marL="0" marR="0" lvl="0" indent="0" algn="ctr" defTabSz="914400" rtl="0" eaLnBrk="1" fontAlgn="auto" latinLnBrk="0" hangingPunct="1">
                  <a:lnSpc>
                    <a:spcPts val="1800"/>
                  </a:lnSpc>
                  <a:spcBef>
                    <a:spcPts val="300"/>
                  </a:spcBef>
                  <a:spcAft>
                    <a:spcPts val="0"/>
                  </a:spcAft>
                  <a:buClrTx/>
                  <a:buSzTx/>
                  <a:buFontTx/>
                  <a:buNone/>
                  <a:tabLst/>
                  <a:defRPr/>
                </a:pPr>
                <a:r>
                  <a:rPr kumimoji="0" lang="pt-PT" sz="1200" b="0" i="0" u="none" strike="noStrike" kern="0" cap="none" spc="0" normalizeH="0" baseline="0" noProof="0" dirty="0">
                    <a:ln>
                      <a:noFill/>
                    </a:ln>
                    <a:solidFill>
                      <a:srgbClr val="00276C"/>
                    </a:solidFill>
                    <a:effectLst/>
                    <a:uLnTx/>
                    <a:uFillTx/>
                    <a:latin typeface="Arial"/>
                    <a:ea typeface="+mn-ea"/>
                    <a:cs typeface="Arial"/>
                  </a:rPr>
                  <a:t>Top performers</a:t>
                </a:r>
              </a:p>
            </p:txBody>
          </p:sp>
        </p:grpSp>
        <p:grpSp>
          <p:nvGrpSpPr>
            <p:cNvPr id="10" name="Group 9">
              <a:extLst>
                <a:ext uri="{FF2B5EF4-FFF2-40B4-BE49-F238E27FC236}">
                  <a16:creationId xmlns:a16="http://schemas.microsoft.com/office/drawing/2014/main" id="{3362849C-0B5A-4617-ABCD-FE19881A6987}"/>
                </a:ext>
              </a:extLst>
            </p:cNvPr>
            <p:cNvGrpSpPr/>
            <p:nvPr/>
          </p:nvGrpSpPr>
          <p:grpSpPr>
            <a:xfrm>
              <a:off x="1769947" y="3351763"/>
              <a:ext cx="8008721" cy="936000"/>
              <a:chOff x="1769947" y="3232020"/>
              <a:chExt cx="8008721" cy="972000"/>
            </a:xfrm>
          </p:grpSpPr>
          <p:sp>
            <p:nvSpPr>
              <p:cNvPr id="25" name="Rectangle 24">
                <a:extLst>
                  <a:ext uri="{FF2B5EF4-FFF2-40B4-BE49-F238E27FC236}">
                    <a16:creationId xmlns:a16="http://schemas.microsoft.com/office/drawing/2014/main" id="{B2C8B721-80E6-48F2-B76A-53AD46029CF1}"/>
                  </a:ext>
                </a:extLst>
              </p:cNvPr>
              <p:cNvSpPr/>
              <p:nvPr/>
            </p:nvSpPr>
            <p:spPr>
              <a:xfrm>
                <a:off x="2884672" y="3232020"/>
                <a:ext cx="6893996" cy="972000"/>
              </a:xfrm>
              <a:prstGeom prst="rect">
                <a:avLst/>
              </a:prstGeom>
              <a:solidFill>
                <a:srgbClr val="FFFFFF"/>
              </a:solidFill>
              <a:ln w="19050" cap="flat" cmpd="sng" algn="ctr">
                <a:noFill/>
                <a:prstDash val="solid"/>
              </a:ln>
              <a:effectLst/>
            </p:spPr>
            <p:txBody>
              <a:bodyPr lIns="72000" rIns="72000" rtlCol="0" anchor="ctr" anchorCtr="0"/>
              <a:lstStyle/>
              <a:p>
                <a:pPr fontAlgn="auto">
                  <a:lnSpc>
                    <a:spcPts val="1200"/>
                  </a:lnSpc>
                  <a:spcBef>
                    <a:spcPts val="300"/>
                  </a:spcBef>
                  <a:spcAft>
                    <a:spcPts val="300"/>
                  </a:spcAft>
                  <a:defRPr/>
                </a:pPr>
                <a:r>
                  <a:rPr lang="pt-PT" sz="1000" b="0" kern="0" dirty="0">
                    <a:solidFill>
                      <a:srgbClr val="00276C"/>
                    </a:solidFill>
                    <a:latin typeface="Arial"/>
                    <a:cs typeface="Arial"/>
                  </a:rPr>
                  <a:t>(+) A Compracá apresenta pela primeira vez na sua história um </a:t>
                </a:r>
                <a:r>
                  <a:rPr lang="pt-PT" sz="1000" b="0" kern="0" dirty="0" err="1">
                    <a:solidFill>
                      <a:srgbClr val="00276C"/>
                    </a:solidFill>
                    <a:latin typeface="Arial"/>
                    <a:cs typeface="Arial"/>
                  </a:rPr>
                  <a:t>Ebitda</a:t>
                </a:r>
                <a:r>
                  <a:rPr lang="pt-PT" sz="1000" b="0" kern="0" dirty="0">
                    <a:solidFill>
                      <a:srgbClr val="00276C"/>
                    </a:solidFill>
                    <a:latin typeface="Arial"/>
                    <a:cs typeface="Arial"/>
                  </a:rPr>
                  <a:t> positivo</a:t>
                </a:r>
              </a:p>
              <a:p>
                <a:pPr fontAlgn="auto">
                  <a:lnSpc>
                    <a:spcPts val="1200"/>
                  </a:lnSpc>
                  <a:spcBef>
                    <a:spcPts val="300"/>
                  </a:spcBef>
                  <a:spcAft>
                    <a:spcPts val="300"/>
                  </a:spcAft>
                  <a:defRPr/>
                </a:pPr>
                <a:r>
                  <a:rPr lang="pt-PT" sz="1000" b="0" kern="0" dirty="0">
                    <a:solidFill>
                      <a:srgbClr val="00276C"/>
                    </a:solidFill>
                    <a:latin typeface="Arial"/>
                    <a:cs typeface="Arial"/>
                  </a:rPr>
                  <a:t>(+) / (-)  A </a:t>
                </a:r>
                <a:r>
                  <a:rPr lang="pt-PT" sz="1000" b="0" kern="0" dirty="0" err="1">
                    <a:solidFill>
                      <a:srgbClr val="00276C"/>
                    </a:solidFill>
                    <a:latin typeface="Arial"/>
                    <a:cs typeface="Arial"/>
                  </a:rPr>
                  <a:t>Iberomassa</a:t>
                </a:r>
                <a:r>
                  <a:rPr lang="pt-PT" sz="1000" b="0" kern="0" dirty="0">
                    <a:solidFill>
                      <a:srgbClr val="00276C"/>
                    </a:solidFill>
                    <a:latin typeface="Arial"/>
                    <a:cs typeface="Arial"/>
                  </a:rPr>
                  <a:t> tem recuperado da forte quebra do negócio no 1ºT, tendo atingido record de vendas em Junho</a:t>
                </a:r>
              </a:p>
              <a:p>
                <a:pPr marR="0" lvl="0" algn="l" defTabSz="914400" rtl="0" eaLnBrk="1" fontAlgn="auto" latinLnBrk="0" hangingPunct="1">
                  <a:lnSpc>
                    <a:spcPts val="1200"/>
                  </a:lnSpc>
                  <a:spcBef>
                    <a:spcPts val="300"/>
                  </a:spcBef>
                  <a:spcAft>
                    <a:spcPts val="300"/>
                  </a:spcAft>
                  <a:buClrTx/>
                  <a:buSzTx/>
                  <a:tabLst/>
                  <a:defRPr/>
                </a:pPr>
                <a:r>
                  <a:rPr lang="pt-PT" sz="1000" b="0" kern="0" dirty="0">
                    <a:solidFill>
                      <a:srgbClr val="00276C"/>
                    </a:solidFill>
                    <a:latin typeface="Arial"/>
                    <a:cs typeface="Arial"/>
                  </a:rPr>
                  <a:t>(-) </a:t>
                </a:r>
                <a:r>
                  <a:rPr lang="pt-PT" sz="1000" b="0" kern="0" dirty="0" err="1">
                    <a:solidFill>
                      <a:srgbClr val="00276C"/>
                    </a:solidFill>
                    <a:latin typeface="Arial"/>
                    <a:cs typeface="Arial"/>
                  </a:rPr>
                  <a:t>Throtlleman</a:t>
                </a:r>
                <a:r>
                  <a:rPr lang="pt-PT" sz="1000" b="0" kern="0" dirty="0">
                    <a:solidFill>
                      <a:srgbClr val="00276C"/>
                    </a:solidFill>
                    <a:latin typeface="Arial"/>
                    <a:cs typeface="Arial"/>
                  </a:rPr>
                  <a:t>, com o fecho do retalho de moda, com impacto muito negativo e com situação débil (valorizada a “zero”)</a:t>
                </a:r>
              </a:p>
              <a:p>
                <a:pPr marR="0" lvl="0" algn="l" defTabSz="914400" rtl="0" eaLnBrk="1" fontAlgn="auto" latinLnBrk="0" hangingPunct="1">
                  <a:lnSpc>
                    <a:spcPts val="1200"/>
                  </a:lnSpc>
                  <a:spcBef>
                    <a:spcPts val="300"/>
                  </a:spcBef>
                  <a:spcAft>
                    <a:spcPts val="300"/>
                  </a:spcAft>
                  <a:buClrTx/>
                  <a:buSzTx/>
                  <a:tabLst/>
                  <a:defRPr/>
                </a:pPr>
                <a:r>
                  <a:rPr lang="pt-PT" sz="1000" b="0" kern="0" dirty="0">
                    <a:solidFill>
                      <a:srgbClr val="00276C"/>
                    </a:solidFill>
                    <a:latin typeface="Arial"/>
                    <a:cs typeface="Arial"/>
                  </a:rPr>
                  <a:t>(-) Na </a:t>
                </a:r>
                <a:r>
                  <a:rPr lang="pt-PT" sz="1000" b="0" kern="0" dirty="0" err="1">
                    <a:solidFill>
                      <a:srgbClr val="00276C"/>
                    </a:solidFill>
                    <a:latin typeface="Arial"/>
                    <a:cs typeface="Arial"/>
                  </a:rPr>
                  <a:t>Shikan</a:t>
                </a:r>
                <a:r>
                  <a:rPr lang="pt-PT" sz="1000" b="0" kern="0" dirty="0">
                    <a:solidFill>
                      <a:srgbClr val="00276C"/>
                    </a:solidFill>
                    <a:latin typeface="Arial"/>
                    <a:cs typeface="Arial"/>
                  </a:rPr>
                  <a:t>, o PER não foi aprovado pelo que se vai avançar para a insolvência; Na </a:t>
                </a:r>
                <a:r>
                  <a:rPr lang="pt-PT" sz="1000" b="0" kern="0" dirty="0" err="1">
                    <a:solidFill>
                      <a:srgbClr val="00276C"/>
                    </a:solidFill>
                    <a:latin typeface="Arial"/>
                    <a:cs typeface="Arial"/>
                  </a:rPr>
                  <a:t>Scorecode</a:t>
                </a:r>
                <a:r>
                  <a:rPr lang="pt-PT" sz="1000" b="0" kern="0" dirty="0">
                    <a:solidFill>
                      <a:srgbClr val="00276C"/>
                    </a:solidFill>
                    <a:latin typeface="Arial"/>
                    <a:cs typeface="Arial"/>
                  </a:rPr>
                  <a:t> o impacto no negocio acentuou a já débil situação de tesouraria, sendo necessário uma solução de financiamento no curto prazo</a:t>
                </a:r>
              </a:p>
            </p:txBody>
          </p:sp>
          <p:sp>
            <p:nvSpPr>
              <p:cNvPr id="26" name="Rectangle 25">
                <a:extLst>
                  <a:ext uri="{FF2B5EF4-FFF2-40B4-BE49-F238E27FC236}">
                    <a16:creationId xmlns:a16="http://schemas.microsoft.com/office/drawing/2014/main" id="{434567B8-4415-4866-8B24-96E3AB25F7B8}"/>
                  </a:ext>
                </a:extLst>
              </p:cNvPr>
              <p:cNvSpPr/>
              <p:nvPr/>
            </p:nvSpPr>
            <p:spPr>
              <a:xfrm>
                <a:off x="1769947" y="3232020"/>
                <a:ext cx="1080000" cy="972000"/>
              </a:xfrm>
              <a:prstGeom prst="rect">
                <a:avLst/>
              </a:prstGeom>
              <a:solidFill>
                <a:srgbClr val="FFFFFF"/>
              </a:solidFill>
              <a:ln w="19050" cap="flat" cmpd="sng" algn="ctr">
                <a:solidFill>
                  <a:srgbClr val="002776"/>
                </a:solidFill>
                <a:prstDash val="solid"/>
              </a:ln>
              <a:effectLst/>
            </p:spPr>
            <p:txBody>
              <a:bodyPr lIns="72000" rIns="72000" rtlCol="0" anchor="ctr"/>
              <a:lstStyle/>
              <a:p>
                <a:pPr marL="0" marR="0" lvl="0" indent="0" algn="ctr" defTabSz="914400" rtl="0" eaLnBrk="1" fontAlgn="auto" latinLnBrk="0" hangingPunct="1">
                  <a:lnSpc>
                    <a:spcPts val="1800"/>
                  </a:lnSpc>
                  <a:spcBef>
                    <a:spcPts val="300"/>
                  </a:spcBef>
                  <a:spcAft>
                    <a:spcPts val="0"/>
                  </a:spcAft>
                  <a:buClrTx/>
                  <a:buSzTx/>
                  <a:buFontTx/>
                  <a:buNone/>
                  <a:tabLst/>
                  <a:defRPr/>
                </a:pPr>
                <a:r>
                  <a:rPr kumimoji="0" lang="pt-PT" sz="1200" b="0" i="0" u="none" strike="noStrike" kern="0" cap="none" spc="0" normalizeH="0" baseline="0" noProof="0">
                    <a:ln>
                      <a:noFill/>
                    </a:ln>
                    <a:solidFill>
                      <a:srgbClr val="00276C"/>
                    </a:solidFill>
                    <a:effectLst/>
                    <a:uLnTx/>
                    <a:uFillTx/>
                    <a:latin typeface="Arial"/>
                    <a:ea typeface="+mn-ea"/>
                    <a:cs typeface="Arial"/>
                  </a:rPr>
                  <a:t>Worst</a:t>
                </a:r>
                <a:endParaRPr kumimoji="0" lang="pt-PT" sz="1200" b="0" i="0" u="none" strike="noStrike" kern="0" cap="none" spc="0" normalizeH="0" baseline="0" noProof="0" dirty="0">
                  <a:ln>
                    <a:noFill/>
                  </a:ln>
                  <a:solidFill>
                    <a:srgbClr val="00276C"/>
                  </a:solidFill>
                  <a:effectLst/>
                  <a:uLnTx/>
                  <a:uFillTx/>
                  <a:latin typeface="Arial"/>
                  <a:ea typeface="+mn-ea"/>
                  <a:cs typeface="Arial"/>
                </a:endParaRPr>
              </a:p>
            </p:txBody>
          </p:sp>
        </p:grpSp>
        <p:cxnSp>
          <p:nvCxnSpPr>
            <p:cNvPr id="27" name="Shape 42">
              <a:extLst>
                <a:ext uri="{FF2B5EF4-FFF2-40B4-BE49-F238E27FC236}">
                  <a16:creationId xmlns:a16="http://schemas.microsoft.com/office/drawing/2014/main" id="{4401170F-FB9A-4E03-A9A3-3E2417D189CB}"/>
                </a:ext>
              </a:extLst>
            </p:cNvPr>
            <p:cNvCxnSpPr>
              <a:cxnSpLocks/>
              <a:stCxn id="22" idx="3"/>
              <a:endCxn id="24" idx="1"/>
            </p:cNvCxnSpPr>
            <p:nvPr/>
          </p:nvCxnSpPr>
          <p:spPr>
            <a:xfrm flipV="1">
              <a:off x="1490226" y="1629965"/>
              <a:ext cx="279721" cy="1642347"/>
            </a:xfrm>
            <a:prstGeom prst="bentConnector3">
              <a:avLst>
                <a:gd name="adj1" fmla="val 50000"/>
              </a:avLst>
            </a:prstGeom>
            <a:noFill/>
            <a:ln w="19050" cap="flat" cmpd="sng" algn="ctr">
              <a:solidFill>
                <a:srgbClr val="002776">
                  <a:shade val="95000"/>
                  <a:satMod val="105000"/>
                </a:srgbClr>
              </a:solidFill>
              <a:prstDash val="solid"/>
            </a:ln>
            <a:effectLst/>
          </p:spPr>
        </p:cxnSp>
        <p:cxnSp>
          <p:nvCxnSpPr>
            <p:cNvPr id="28" name="Shape 42">
              <a:extLst>
                <a:ext uri="{FF2B5EF4-FFF2-40B4-BE49-F238E27FC236}">
                  <a16:creationId xmlns:a16="http://schemas.microsoft.com/office/drawing/2014/main" id="{BCB34F05-FA59-45CA-ADE5-4E04C2E0FF74}"/>
                </a:ext>
              </a:extLst>
            </p:cNvPr>
            <p:cNvCxnSpPr>
              <a:cxnSpLocks/>
              <a:stCxn id="22" idx="3"/>
              <a:endCxn id="26" idx="1"/>
            </p:cNvCxnSpPr>
            <p:nvPr/>
          </p:nvCxnSpPr>
          <p:spPr>
            <a:xfrm>
              <a:off x="1490226" y="3272312"/>
              <a:ext cx="279721" cy="547451"/>
            </a:xfrm>
            <a:prstGeom prst="bentConnector3">
              <a:avLst>
                <a:gd name="adj1" fmla="val 50000"/>
              </a:avLst>
            </a:prstGeom>
            <a:noFill/>
            <a:ln w="19050" cap="flat" cmpd="sng" algn="ctr">
              <a:solidFill>
                <a:srgbClr val="002776">
                  <a:shade val="95000"/>
                  <a:satMod val="105000"/>
                </a:srgbClr>
              </a:solidFill>
              <a:prstDash val="solid"/>
            </a:ln>
            <a:effectLst/>
          </p:spPr>
        </p:cxnSp>
        <p:grpSp>
          <p:nvGrpSpPr>
            <p:cNvPr id="9" name="Group 8">
              <a:extLst>
                <a:ext uri="{FF2B5EF4-FFF2-40B4-BE49-F238E27FC236}">
                  <a16:creationId xmlns:a16="http://schemas.microsoft.com/office/drawing/2014/main" id="{AD6ACF79-F019-445A-84CD-213EF50AB632}"/>
                </a:ext>
              </a:extLst>
            </p:cNvPr>
            <p:cNvGrpSpPr/>
            <p:nvPr/>
          </p:nvGrpSpPr>
          <p:grpSpPr>
            <a:xfrm>
              <a:off x="1769947" y="2256864"/>
              <a:ext cx="8008721" cy="936000"/>
              <a:chOff x="1769947" y="2192141"/>
              <a:chExt cx="8008721" cy="972000"/>
            </a:xfrm>
          </p:grpSpPr>
          <p:sp>
            <p:nvSpPr>
              <p:cNvPr id="32" name="Rectangle 31">
                <a:extLst>
                  <a:ext uri="{FF2B5EF4-FFF2-40B4-BE49-F238E27FC236}">
                    <a16:creationId xmlns:a16="http://schemas.microsoft.com/office/drawing/2014/main" id="{98786966-E80E-43FD-B781-ECF12C3EA496}"/>
                  </a:ext>
                </a:extLst>
              </p:cNvPr>
              <p:cNvSpPr/>
              <p:nvPr/>
            </p:nvSpPr>
            <p:spPr>
              <a:xfrm>
                <a:off x="2884672" y="2192141"/>
                <a:ext cx="6893996" cy="972000"/>
              </a:xfrm>
              <a:prstGeom prst="rect">
                <a:avLst/>
              </a:prstGeom>
              <a:solidFill>
                <a:srgbClr val="FFFFFF"/>
              </a:solidFill>
              <a:ln w="19050" cap="flat" cmpd="sng" algn="ctr">
                <a:noFill/>
                <a:prstDash val="solid"/>
              </a:ln>
              <a:effectLst/>
            </p:spPr>
            <p:txBody>
              <a:bodyPr lIns="72000" rIns="72000" rtlCol="0" anchor="ctr" anchorCtr="0"/>
              <a:lstStyle/>
              <a:p>
                <a:pPr lvl="0" fontAlgn="auto">
                  <a:lnSpc>
                    <a:spcPts val="1200"/>
                  </a:lnSpc>
                  <a:spcBef>
                    <a:spcPts val="300"/>
                  </a:spcBef>
                  <a:spcAft>
                    <a:spcPts val="300"/>
                  </a:spcAft>
                  <a:defRPr/>
                </a:pPr>
                <a:r>
                  <a:rPr lang="pt-PT" sz="1000" b="0" kern="0" dirty="0">
                    <a:solidFill>
                      <a:srgbClr val="00276C"/>
                    </a:solidFill>
                    <a:latin typeface="Arial"/>
                    <a:cs typeface="Arial"/>
                  </a:rPr>
                  <a:t>(+) </a:t>
                </a:r>
                <a:r>
                  <a:rPr lang="pt-PT" sz="1000" b="0" kern="0" dirty="0" err="1">
                    <a:solidFill>
                      <a:srgbClr val="00276C"/>
                    </a:solidFill>
                    <a:latin typeface="Arial"/>
                    <a:cs typeface="Arial"/>
                  </a:rPr>
                  <a:t>Clubfashion</a:t>
                </a:r>
                <a:r>
                  <a:rPr lang="pt-PT" sz="1000" b="0" kern="0" dirty="0">
                    <a:solidFill>
                      <a:srgbClr val="00276C"/>
                    </a:solidFill>
                    <a:latin typeface="Arial"/>
                    <a:cs typeface="Arial"/>
                  </a:rPr>
                  <a:t> e </a:t>
                </a:r>
                <a:r>
                  <a:rPr lang="pt-PT" sz="1000" b="0" kern="0" dirty="0" err="1">
                    <a:solidFill>
                      <a:srgbClr val="00276C"/>
                    </a:solidFill>
                    <a:latin typeface="Arial"/>
                    <a:cs typeface="Arial"/>
                  </a:rPr>
                  <a:t>Impacting</a:t>
                </a:r>
                <a:r>
                  <a:rPr lang="pt-PT" sz="1000" b="0" kern="0" dirty="0">
                    <a:solidFill>
                      <a:srgbClr val="00276C"/>
                    </a:solidFill>
                    <a:latin typeface="Arial"/>
                    <a:cs typeface="Arial"/>
                  </a:rPr>
                  <a:t> dinamizaram a vertente digital do negócio, obtendo um crescimento da performance</a:t>
                </a:r>
              </a:p>
              <a:p>
                <a:pPr lvl="0" fontAlgn="auto">
                  <a:lnSpc>
                    <a:spcPts val="1200"/>
                  </a:lnSpc>
                  <a:spcBef>
                    <a:spcPts val="300"/>
                  </a:spcBef>
                  <a:spcAft>
                    <a:spcPts val="300"/>
                  </a:spcAft>
                  <a:defRPr/>
                </a:pPr>
                <a:r>
                  <a:rPr lang="pt-PT" sz="1000" b="0" kern="0" dirty="0">
                    <a:solidFill>
                      <a:srgbClr val="00276C"/>
                    </a:solidFill>
                    <a:latin typeface="Arial"/>
                    <a:cs typeface="Arial"/>
                  </a:rPr>
                  <a:t>(+) / (-)  Apesar da quebra do negócio, a BBG conseguiu, via linhas </a:t>
                </a:r>
                <a:r>
                  <a:rPr lang="pt-PT" sz="1000" b="0" kern="0" dirty="0" err="1">
                    <a:solidFill>
                      <a:srgbClr val="00276C"/>
                    </a:solidFill>
                    <a:latin typeface="Arial"/>
                    <a:cs typeface="Arial"/>
                  </a:rPr>
                  <a:t>Covid</a:t>
                </a:r>
                <a:r>
                  <a:rPr lang="pt-PT" sz="1000" b="0" kern="0" dirty="0">
                    <a:solidFill>
                      <a:srgbClr val="00276C"/>
                    </a:solidFill>
                    <a:latin typeface="Arial"/>
                    <a:cs typeface="Arial"/>
                  </a:rPr>
                  <a:t>, equilibrar a tesouraria; A MM, com a entrada do PER (em aprovação) segurou a tesouraria e só recentemente sentiu uma quebra nas encomendas</a:t>
                </a:r>
              </a:p>
              <a:p>
                <a:pPr lvl="0" fontAlgn="auto">
                  <a:lnSpc>
                    <a:spcPts val="1200"/>
                  </a:lnSpc>
                  <a:spcBef>
                    <a:spcPts val="300"/>
                  </a:spcBef>
                  <a:spcAft>
                    <a:spcPts val="300"/>
                  </a:spcAft>
                  <a:defRPr/>
                </a:pPr>
                <a:r>
                  <a:rPr lang="pt-PT" sz="1000" b="0" kern="0" noProof="0" dirty="0">
                    <a:solidFill>
                      <a:srgbClr val="00276C"/>
                    </a:solidFill>
                    <a:latin typeface="Arial"/>
                    <a:cs typeface="Arial"/>
                  </a:rPr>
                  <a:t>(-)</a:t>
                </a:r>
                <a:r>
                  <a:rPr lang="pt-PT" sz="1000" b="0" kern="0" dirty="0">
                    <a:solidFill>
                      <a:srgbClr val="00276C"/>
                    </a:solidFill>
                    <a:latin typeface="Arial"/>
                    <a:cs typeface="Arial"/>
                  </a:rPr>
                  <a:t> A </a:t>
                </a:r>
                <a:r>
                  <a:rPr lang="pt-PT" sz="1000" b="0" kern="0" dirty="0" err="1">
                    <a:solidFill>
                      <a:srgbClr val="00276C"/>
                    </a:solidFill>
                    <a:latin typeface="Arial"/>
                    <a:cs typeface="Arial"/>
                  </a:rPr>
                  <a:t>Skypro</a:t>
                </a:r>
                <a:r>
                  <a:rPr lang="pt-PT" sz="1000" b="0" kern="0" dirty="0">
                    <a:solidFill>
                      <a:srgbClr val="00276C"/>
                    </a:solidFill>
                    <a:latin typeface="Arial"/>
                    <a:cs typeface="Arial"/>
                  </a:rPr>
                  <a:t>, uma das participadas que mais crescia nos últimos anos, com forte impacto no negócio, mas com situação de tesouraria para já confortável; A 4teams com forte impacto, imprevisibilidade futura e tesouraria débil</a:t>
                </a:r>
                <a:endParaRPr lang="pt-PT" sz="1000" b="0" kern="0" noProof="0" dirty="0">
                  <a:solidFill>
                    <a:srgbClr val="00276C"/>
                  </a:solidFill>
                  <a:latin typeface="Arial"/>
                  <a:cs typeface="Arial"/>
                </a:endParaRPr>
              </a:p>
            </p:txBody>
          </p:sp>
          <p:sp>
            <p:nvSpPr>
              <p:cNvPr id="33" name="Rectangle 32">
                <a:extLst>
                  <a:ext uri="{FF2B5EF4-FFF2-40B4-BE49-F238E27FC236}">
                    <a16:creationId xmlns:a16="http://schemas.microsoft.com/office/drawing/2014/main" id="{1B693B35-8876-4C6B-817B-E95EC4AB8678}"/>
                  </a:ext>
                </a:extLst>
              </p:cNvPr>
              <p:cNvSpPr/>
              <p:nvPr/>
            </p:nvSpPr>
            <p:spPr>
              <a:xfrm>
                <a:off x="1769947" y="2192141"/>
                <a:ext cx="1080000" cy="972000"/>
              </a:xfrm>
              <a:prstGeom prst="rect">
                <a:avLst/>
              </a:prstGeom>
              <a:solidFill>
                <a:srgbClr val="FFFFFF"/>
              </a:solidFill>
              <a:ln w="19050" cap="flat" cmpd="sng" algn="ctr">
                <a:solidFill>
                  <a:srgbClr val="002776"/>
                </a:solidFill>
                <a:prstDash val="solid"/>
              </a:ln>
              <a:effectLst/>
            </p:spPr>
            <p:txBody>
              <a:bodyPr lIns="72000" rIns="72000" rtlCol="0" anchor="ctr"/>
              <a:lstStyle/>
              <a:p>
                <a:pPr marL="0" marR="0" lvl="0" indent="0" algn="ctr" defTabSz="914400" rtl="0" eaLnBrk="1" fontAlgn="auto" latinLnBrk="0" hangingPunct="1">
                  <a:lnSpc>
                    <a:spcPts val="1800"/>
                  </a:lnSpc>
                  <a:spcBef>
                    <a:spcPts val="300"/>
                  </a:spcBef>
                  <a:spcAft>
                    <a:spcPts val="0"/>
                  </a:spcAft>
                  <a:buClrTx/>
                  <a:buSzTx/>
                  <a:buFontTx/>
                  <a:buNone/>
                  <a:tabLst/>
                  <a:defRPr/>
                </a:pPr>
                <a:r>
                  <a:rPr kumimoji="0" lang="pt-PT" sz="1200" b="0" i="0" u="none" strike="noStrike" kern="0" cap="none" spc="0" normalizeH="0" baseline="0" noProof="0" dirty="0" err="1">
                    <a:ln>
                      <a:noFill/>
                    </a:ln>
                    <a:solidFill>
                      <a:srgbClr val="00276C"/>
                    </a:solidFill>
                    <a:effectLst/>
                    <a:uLnTx/>
                    <a:uFillTx/>
                    <a:latin typeface="Arial"/>
                    <a:ea typeface="+mn-ea"/>
                    <a:cs typeface="Arial"/>
                  </a:rPr>
                  <a:t>Middle</a:t>
                </a:r>
                <a:endParaRPr kumimoji="0" lang="pt-PT" sz="1200" b="0" i="0" u="none" strike="noStrike" kern="0" cap="none" spc="0" normalizeH="0" baseline="0" noProof="0" dirty="0">
                  <a:ln>
                    <a:noFill/>
                  </a:ln>
                  <a:solidFill>
                    <a:srgbClr val="00276C"/>
                  </a:solidFill>
                  <a:effectLst/>
                  <a:uLnTx/>
                  <a:uFillTx/>
                  <a:latin typeface="Arial"/>
                  <a:ea typeface="+mn-ea"/>
                  <a:cs typeface="Arial"/>
                </a:endParaRPr>
              </a:p>
            </p:txBody>
          </p:sp>
        </p:grpSp>
        <p:grpSp>
          <p:nvGrpSpPr>
            <p:cNvPr id="11" name="Group 10">
              <a:extLst>
                <a:ext uri="{FF2B5EF4-FFF2-40B4-BE49-F238E27FC236}">
                  <a16:creationId xmlns:a16="http://schemas.microsoft.com/office/drawing/2014/main" id="{48391FD1-B700-43FC-BB56-778E69B6DDF0}"/>
                </a:ext>
              </a:extLst>
            </p:cNvPr>
            <p:cNvGrpSpPr/>
            <p:nvPr/>
          </p:nvGrpSpPr>
          <p:grpSpPr>
            <a:xfrm>
              <a:off x="1769947" y="4446662"/>
              <a:ext cx="8008721" cy="936000"/>
              <a:chOff x="1769947" y="4347000"/>
              <a:chExt cx="8008721" cy="972000"/>
            </a:xfrm>
          </p:grpSpPr>
          <p:sp>
            <p:nvSpPr>
              <p:cNvPr id="48" name="Rectangle 47">
                <a:extLst>
                  <a:ext uri="{FF2B5EF4-FFF2-40B4-BE49-F238E27FC236}">
                    <a16:creationId xmlns:a16="http://schemas.microsoft.com/office/drawing/2014/main" id="{2CEB9E62-72B2-4E10-9179-2862A2946C03}"/>
                  </a:ext>
                </a:extLst>
              </p:cNvPr>
              <p:cNvSpPr/>
              <p:nvPr/>
            </p:nvSpPr>
            <p:spPr>
              <a:xfrm>
                <a:off x="2884672" y="4347000"/>
                <a:ext cx="6893996" cy="972000"/>
              </a:xfrm>
              <a:prstGeom prst="rect">
                <a:avLst/>
              </a:prstGeom>
              <a:solidFill>
                <a:srgbClr val="FFFFFF"/>
              </a:solidFill>
              <a:ln w="19050" cap="flat" cmpd="sng" algn="ctr">
                <a:noFill/>
                <a:prstDash val="solid"/>
              </a:ln>
              <a:effectLst/>
            </p:spPr>
            <p:txBody>
              <a:bodyPr lIns="72000" rIns="72000" rtlCol="0" anchor="ctr" anchorCtr="0"/>
              <a:lstStyle/>
              <a:p>
                <a:pPr fontAlgn="auto">
                  <a:lnSpc>
                    <a:spcPts val="1200"/>
                  </a:lnSpc>
                  <a:spcBef>
                    <a:spcPts val="300"/>
                  </a:spcBef>
                  <a:spcAft>
                    <a:spcPts val="300"/>
                  </a:spcAft>
                  <a:defRPr/>
                </a:pPr>
                <a:r>
                  <a:rPr lang="en-US" sz="1000" b="0" kern="0" dirty="0">
                    <a:solidFill>
                      <a:srgbClr val="00276C"/>
                    </a:solidFill>
                    <a:latin typeface="Arial"/>
                    <a:cs typeface="Arial"/>
                  </a:rPr>
                  <a:t>(+) ASBW com performance </a:t>
                </a:r>
                <a:r>
                  <a:rPr lang="en-US" sz="1000" b="0" kern="0" dirty="0" err="1">
                    <a:solidFill>
                      <a:srgbClr val="00276C"/>
                    </a:solidFill>
                    <a:latin typeface="Arial"/>
                    <a:cs typeface="Arial"/>
                  </a:rPr>
                  <a:t>em</a:t>
                </a:r>
                <a:r>
                  <a:rPr lang="en-US" sz="1000" b="0" kern="0" dirty="0">
                    <a:solidFill>
                      <a:srgbClr val="00276C"/>
                    </a:solidFill>
                    <a:latin typeface="Arial"/>
                    <a:cs typeface="Arial"/>
                  </a:rPr>
                  <a:t> </a:t>
                </a:r>
                <a:r>
                  <a:rPr lang="en-US" sz="1000" b="0" kern="0" dirty="0" err="1">
                    <a:solidFill>
                      <a:srgbClr val="00276C"/>
                    </a:solidFill>
                    <a:latin typeface="Arial"/>
                    <a:cs typeface="Arial"/>
                  </a:rPr>
                  <a:t>linha</a:t>
                </a:r>
                <a:r>
                  <a:rPr lang="en-US" sz="1000" b="0" kern="0" dirty="0">
                    <a:solidFill>
                      <a:srgbClr val="00276C"/>
                    </a:solidFill>
                    <a:latin typeface="Arial"/>
                    <a:cs typeface="Arial"/>
                  </a:rPr>
                  <a:t> com o budget </a:t>
                </a:r>
                <a:r>
                  <a:rPr lang="en-US" sz="1000" b="0" kern="0" dirty="0" err="1">
                    <a:solidFill>
                      <a:srgbClr val="00276C"/>
                    </a:solidFill>
                    <a:latin typeface="Arial"/>
                    <a:cs typeface="Arial"/>
                  </a:rPr>
                  <a:t>sobretudo</a:t>
                </a:r>
                <a:r>
                  <a:rPr lang="en-US" sz="1000" b="0" kern="0" dirty="0">
                    <a:solidFill>
                      <a:srgbClr val="00276C"/>
                    </a:solidFill>
                    <a:latin typeface="Arial"/>
                    <a:cs typeface="Arial"/>
                  </a:rPr>
                  <a:t> </a:t>
                </a:r>
                <a:r>
                  <a:rPr lang="en-US" sz="1000" b="0" kern="0" dirty="0" err="1">
                    <a:solidFill>
                      <a:srgbClr val="00276C"/>
                    </a:solidFill>
                    <a:latin typeface="Arial"/>
                    <a:cs typeface="Arial"/>
                  </a:rPr>
                  <a:t>devido</a:t>
                </a:r>
                <a:r>
                  <a:rPr lang="en-US" sz="1000" b="0" kern="0" dirty="0">
                    <a:solidFill>
                      <a:srgbClr val="00276C"/>
                    </a:solidFill>
                    <a:latin typeface="Arial"/>
                    <a:cs typeface="Arial"/>
                  </a:rPr>
                  <a:t> </a:t>
                </a:r>
                <a:r>
                  <a:rPr lang="en-US" sz="1000" b="0" kern="0" dirty="0" err="1">
                    <a:solidFill>
                      <a:srgbClr val="00276C"/>
                    </a:solidFill>
                    <a:latin typeface="Arial"/>
                    <a:cs typeface="Arial"/>
                  </a:rPr>
                  <a:t>ao</a:t>
                </a:r>
                <a:r>
                  <a:rPr lang="en-US" sz="1000" b="0" kern="0" dirty="0">
                    <a:solidFill>
                      <a:srgbClr val="00276C"/>
                    </a:solidFill>
                    <a:latin typeface="Arial"/>
                    <a:cs typeface="Arial"/>
                  </a:rPr>
                  <a:t> </a:t>
                </a:r>
                <a:r>
                  <a:rPr lang="en-US" sz="1000" b="0" kern="0" dirty="0" err="1">
                    <a:solidFill>
                      <a:srgbClr val="00276C"/>
                    </a:solidFill>
                    <a:latin typeface="Arial"/>
                    <a:cs typeface="Arial"/>
                  </a:rPr>
                  <a:t>encerramento</a:t>
                </a:r>
                <a:r>
                  <a:rPr lang="en-US" sz="1000" b="0" kern="0" dirty="0">
                    <a:solidFill>
                      <a:srgbClr val="00276C"/>
                    </a:solidFill>
                    <a:latin typeface="Arial"/>
                    <a:cs typeface="Arial"/>
                  </a:rPr>
                  <a:t> de </a:t>
                </a:r>
                <a:r>
                  <a:rPr lang="en-US" sz="1000" b="0" kern="0" dirty="0" err="1">
                    <a:solidFill>
                      <a:srgbClr val="00276C"/>
                    </a:solidFill>
                    <a:latin typeface="Arial"/>
                    <a:cs typeface="Arial"/>
                  </a:rPr>
                  <a:t>concorrentes</a:t>
                </a:r>
                <a:r>
                  <a:rPr lang="en-US" sz="1000" b="0" kern="0" dirty="0">
                    <a:solidFill>
                      <a:srgbClr val="00276C"/>
                    </a:solidFill>
                    <a:latin typeface="Arial"/>
                    <a:cs typeface="Arial"/>
                  </a:rPr>
                  <a:t> </a:t>
                </a:r>
                <a:r>
                  <a:rPr lang="en-US" sz="1000" b="0" kern="0" dirty="0" err="1">
                    <a:solidFill>
                      <a:srgbClr val="00276C"/>
                    </a:solidFill>
                    <a:latin typeface="Arial"/>
                    <a:cs typeface="Arial"/>
                  </a:rPr>
                  <a:t>italianos</a:t>
                </a:r>
                <a:r>
                  <a:rPr lang="en-US" sz="1000" b="0" kern="0" dirty="0">
                    <a:solidFill>
                      <a:srgbClr val="00276C"/>
                    </a:solidFill>
                    <a:latin typeface="Arial"/>
                    <a:cs typeface="Arial"/>
                  </a:rPr>
                  <a:t>; Nogueira Fernandes com o hospital de </a:t>
                </a:r>
                <a:r>
                  <a:rPr lang="en-US" sz="1000" b="0" kern="0" dirty="0" err="1">
                    <a:solidFill>
                      <a:srgbClr val="00276C"/>
                    </a:solidFill>
                    <a:latin typeface="Arial"/>
                    <a:cs typeface="Arial"/>
                  </a:rPr>
                  <a:t>campanha</a:t>
                </a:r>
                <a:r>
                  <a:rPr lang="en-US" sz="1000" b="0" kern="0" dirty="0">
                    <a:solidFill>
                      <a:srgbClr val="00276C"/>
                    </a:solidFill>
                    <a:latin typeface="Arial"/>
                    <a:cs typeface="Arial"/>
                  </a:rPr>
                  <a:t> </a:t>
                </a:r>
                <a:r>
                  <a:rPr lang="en-US" sz="1000" b="0" kern="0" dirty="0" err="1">
                    <a:solidFill>
                      <a:srgbClr val="00276C"/>
                    </a:solidFill>
                    <a:latin typeface="Arial"/>
                    <a:cs typeface="Arial"/>
                  </a:rPr>
                  <a:t>entregue</a:t>
                </a:r>
                <a:r>
                  <a:rPr lang="en-US" sz="1000" b="0" kern="0" dirty="0">
                    <a:solidFill>
                      <a:srgbClr val="00276C"/>
                    </a:solidFill>
                    <a:latin typeface="Arial"/>
                    <a:cs typeface="Arial"/>
                  </a:rPr>
                  <a:t> </a:t>
                </a:r>
                <a:r>
                  <a:rPr lang="en-US" sz="1000" b="0" kern="0" dirty="0" err="1">
                    <a:solidFill>
                      <a:srgbClr val="00276C"/>
                    </a:solidFill>
                    <a:latin typeface="Arial"/>
                    <a:cs typeface="Arial"/>
                  </a:rPr>
                  <a:t>em</a:t>
                </a:r>
                <a:r>
                  <a:rPr lang="en-US" sz="1000" b="0" kern="0" dirty="0">
                    <a:solidFill>
                      <a:srgbClr val="00276C"/>
                    </a:solidFill>
                    <a:latin typeface="Arial"/>
                    <a:cs typeface="Arial"/>
                  </a:rPr>
                  <a:t> Abril, </a:t>
                </a:r>
                <a:r>
                  <a:rPr lang="en-US" sz="1000" b="0" kern="0" dirty="0" err="1">
                    <a:solidFill>
                      <a:srgbClr val="00276C"/>
                    </a:solidFill>
                    <a:latin typeface="Arial"/>
                    <a:cs typeface="Arial"/>
                  </a:rPr>
                  <a:t>está</a:t>
                </a:r>
                <a:r>
                  <a:rPr lang="en-US" sz="1000" b="0" kern="0" dirty="0">
                    <a:solidFill>
                      <a:srgbClr val="00276C"/>
                    </a:solidFill>
                    <a:latin typeface="Arial"/>
                    <a:cs typeface="Arial"/>
                  </a:rPr>
                  <a:t> </a:t>
                </a:r>
                <a:r>
                  <a:rPr lang="en-US" sz="1000" b="0" kern="0" dirty="0" err="1">
                    <a:solidFill>
                      <a:srgbClr val="00276C"/>
                    </a:solidFill>
                    <a:latin typeface="Arial"/>
                    <a:cs typeface="Arial"/>
                  </a:rPr>
                  <a:t>em</a:t>
                </a:r>
                <a:r>
                  <a:rPr lang="en-US" sz="1000" b="0" kern="0" dirty="0">
                    <a:solidFill>
                      <a:srgbClr val="00276C"/>
                    </a:solidFill>
                    <a:latin typeface="Arial"/>
                    <a:cs typeface="Arial"/>
                  </a:rPr>
                  <a:t> </a:t>
                </a:r>
                <a:r>
                  <a:rPr lang="en-US" sz="1000" b="0" kern="0" dirty="0" err="1">
                    <a:solidFill>
                      <a:srgbClr val="00276C"/>
                    </a:solidFill>
                    <a:latin typeface="Arial"/>
                    <a:cs typeface="Arial"/>
                  </a:rPr>
                  <a:t>linha</a:t>
                </a:r>
                <a:r>
                  <a:rPr lang="en-US" sz="1000" b="0" kern="0" dirty="0">
                    <a:solidFill>
                      <a:srgbClr val="00276C"/>
                    </a:solidFill>
                    <a:latin typeface="Arial"/>
                    <a:cs typeface="Arial"/>
                  </a:rPr>
                  <a:t> com </a:t>
                </a:r>
                <a:r>
                  <a:rPr lang="en-US" sz="1000" b="0" kern="0" dirty="0" err="1">
                    <a:solidFill>
                      <a:srgbClr val="00276C"/>
                    </a:solidFill>
                    <a:latin typeface="Arial"/>
                    <a:cs typeface="Arial"/>
                  </a:rPr>
                  <a:t>os</a:t>
                </a:r>
                <a:r>
                  <a:rPr lang="en-US" sz="1000" b="0" kern="0" dirty="0">
                    <a:solidFill>
                      <a:srgbClr val="00276C"/>
                    </a:solidFill>
                    <a:latin typeface="Arial"/>
                    <a:cs typeface="Arial"/>
                  </a:rPr>
                  <a:t> </a:t>
                </a:r>
                <a:r>
                  <a:rPr lang="en-US" sz="1000" b="0" kern="0" dirty="0" err="1">
                    <a:solidFill>
                      <a:srgbClr val="00276C"/>
                    </a:solidFill>
                    <a:latin typeface="Arial"/>
                    <a:cs typeface="Arial"/>
                  </a:rPr>
                  <a:t>obejtivos</a:t>
                </a:r>
                <a:endParaRPr lang="en-US" sz="1000" b="0" kern="0" dirty="0">
                  <a:solidFill>
                    <a:srgbClr val="00276C"/>
                  </a:solidFill>
                  <a:latin typeface="Arial"/>
                  <a:cs typeface="Arial"/>
                </a:endParaRPr>
              </a:p>
              <a:p>
                <a:pPr fontAlgn="auto">
                  <a:lnSpc>
                    <a:spcPts val="1200"/>
                  </a:lnSpc>
                  <a:spcBef>
                    <a:spcPts val="300"/>
                  </a:spcBef>
                  <a:spcAft>
                    <a:spcPts val="300"/>
                  </a:spcAft>
                  <a:defRPr/>
                </a:pPr>
                <a:r>
                  <a:rPr lang="en-US" sz="1000" b="0" kern="0" dirty="0">
                    <a:solidFill>
                      <a:srgbClr val="00276C"/>
                    </a:solidFill>
                    <a:latin typeface="Arial"/>
                    <a:cs typeface="Arial"/>
                  </a:rPr>
                  <a:t>(-) </a:t>
                </a:r>
                <a:r>
                  <a:rPr lang="en-US" sz="1000" b="0" kern="0" dirty="0" err="1">
                    <a:solidFill>
                      <a:srgbClr val="00276C"/>
                    </a:solidFill>
                    <a:latin typeface="Arial"/>
                    <a:cs typeface="Arial"/>
                  </a:rPr>
                  <a:t>Undandy</a:t>
                </a:r>
                <a:r>
                  <a:rPr lang="en-US" sz="1000" b="0" kern="0" dirty="0">
                    <a:solidFill>
                      <a:srgbClr val="00276C"/>
                    </a:solidFill>
                    <a:latin typeface="Arial"/>
                    <a:cs typeface="Arial"/>
                  </a:rPr>
                  <a:t> com a </a:t>
                </a:r>
                <a:r>
                  <a:rPr lang="en-US" sz="1000" b="0" kern="0" dirty="0" err="1">
                    <a:solidFill>
                      <a:srgbClr val="00276C"/>
                    </a:solidFill>
                    <a:latin typeface="Arial"/>
                    <a:cs typeface="Arial"/>
                  </a:rPr>
                  <a:t>ronda</a:t>
                </a:r>
                <a:r>
                  <a:rPr lang="en-US" sz="1000" b="0" kern="0" dirty="0">
                    <a:solidFill>
                      <a:srgbClr val="00276C"/>
                    </a:solidFill>
                    <a:latin typeface="Arial"/>
                    <a:cs typeface="Arial"/>
                  </a:rPr>
                  <a:t> de capital </a:t>
                </a:r>
                <a:r>
                  <a:rPr lang="en-US" sz="1000" b="0" kern="0" dirty="0" err="1">
                    <a:solidFill>
                      <a:srgbClr val="00276C"/>
                    </a:solidFill>
                    <a:latin typeface="Arial"/>
                    <a:cs typeface="Arial"/>
                  </a:rPr>
                  <a:t>suspensa</a:t>
                </a:r>
                <a:r>
                  <a:rPr lang="en-US" sz="1000" b="0" kern="0" dirty="0">
                    <a:solidFill>
                      <a:srgbClr val="00276C"/>
                    </a:solidFill>
                    <a:latin typeface="Arial"/>
                    <a:cs typeface="Arial"/>
                  </a:rPr>
                  <a:t> </a:t>
                </a:r>
                <a:r>
                  <a:rPr lang="en-US" sz="1000" b="0" kern="0" dirty="0" err="1">
                    <a:solidFill>
                      <a:srgbClr val="00276C"/>
                    </a:solidFill>
                    <a:latin typeface="Arial"/>
                    <a:cs typeface="Arial"/>
                  </a:rPr>
                  <a:t>viu</a:t>
                </a:r>
                <a:r>
                  <a:rPr lang="en-US" sz="1000" b="0" kern="0" dirty="0">
                    <a:solidFill>
                      <a:srgbClr val="00276C"/>
                    </a:solidFill>
                    <a:latin typeface="Arial"/>
                    <a:cs typeface="Arial"/>
                  </a:rPr>
                  <a:t>-se </a:t>
                </a:r>
                <a:r>
                  <a:rPr lang="en-US" sz="1000" b="0" kern="0" dirty="0" err="1">
                    <a:solidFill>
                      <a:srgbClr val="00276C"/>
                    </a:solidFill>
                    <a:latin typeface="Arial"/>
                    <a:cs typeface="Arial"/>
                  </a:rPr>
                  <a:t>obrigada</a:t>
                </a:r>
                <a:r>
                  <a:rPr lang="en-US" sz="1000" b="0" kern="0" dirty="0">
                    <a:solidFill>
                      <a:srgbClr val="00276C"/>
                    </a:solidFill>
                    <a:latin typeface="Arial"/>
                    <a:cs typeface="Arial"/>
                  </a:rPr>
                  <a:t> a </a:t>
                </a:r>
                <a:r>
                  <a:rPr lang="en-US" sz="1000" b="0" kern="0" dirty="0" err="1">
                    <a:solidFill>
                      <a:srgbClr val="00276C"/>
                    </a:solidFill>
                    <a:latin typeface="Arial"/>
                    <a:cs typeface="Arial"/>
                  </a:rPr>
                  <a:t>avançar</a:t>
                </a:r>
                <a:r>
                  <a:rPr lang="en-US" sz="1000" b="0" kern="0" dirty="0">
                    <a:solidFill>
                      <a:srgbClr val="00276C"/>
                    </a:solidFill>
                    <a:latin typeface="Arial"/>
                    <a:cs typeface="Arial"/>
                  </a:rPr>
                  <a:t> para o PER, mas que </a:t>
                </a:r>
                <a:r>
                  <a:rPr lang="en-US" sz="1000" b="0" kern="0" dirty="0" err="1">
                    <a:solidFill>
                      <a:srgbClr val="00276C"/>
                    </a:solidFill>
                    <a:latin typeface="Arial"/>
                    <a:cs typeface="Arial"/>
                  </a:rPr>
                  <a:t>será</a:t>
                </a:r>
                <a:r>
                  <a:rPr lang="en-US" sz="1000" b="0" kern="0" dirty="0">
                    <a:solidFill>
                      <a:srgbClr val="00276C"/>
                    </a:solidFill>
                    <a:latin typeface="Arial"/>
                    <a:cs typeface="Arial"/>
                  </a:rPr>
                  <a:t> </a:t>
                </a:r>
                <a:r>
                  <a:rPr lang="en-US" sz="1000" b="0" kern="0" dirty="0" err="1">
                    <a:solidFill>
                      <a:srgbClr val="00276C"/>
                    </a:solidFill>
                    <a:latin typeface="Arial"/>
                    <a:cs typeface="Arial"/>
                  </a:rPr>
                  <a:t>complexo</a:t>
                </a:r>
                <a:endParaRPr lang="en-US" sz="1000" b="0" kern="0" dirty="0">
                  <a:solidFill>
                    <a:srgbClr val="00276C"/>
                  </a:solidFill>
                  <a:latin typeface="Arial"/>
                  <a:cs typeface="Arial"/>
                </a:endParaRPr>
              </a:p>
              <a:p>
                <a:pPr fontAlgn="auto">
                  <a:lnSpc>
                    <a:spcPts val="1200"/>
                  </a:lnSpc>
                  <a:spcBef>
                    <a:spcPts val="300"/>
                  </a:spcBef>
                  <a:spcAft>
                    <a:spcPts val="300"/>
                  </a:spcAft>
                  <a:defRPr/>
                </a:pPr>
                <a:r>
                  <a:rPr lang="en-US" sz="1000" b="0" kern="0" dirty="0">
                    <a:solidFill>
                      <a:srgbClr val="00276C"/>
                    </a:solidFill>
                    <a:latin typeface="Arial"/>
                    <a:cs typeface="Arial"/>
                  </a:rPr>
                  <a:t>(-) Celeste com </a:t>
                </a:r>
                <a:r>
                  <a:rPr lang="en-US" sz="1000" b="0" kern="0" dirty="0" err="1">
                    <a:solidFill>
                      <a:srgbClr val="00276C"/>
                    </a:solidFill>
                    <a:latin typeface="Arial"/>
                    <a:cs typeface="Arial"/>
                  </a:rPr>
                  <a:t>quebra</a:t>
                </a:r>
                <a:r>
                  <a:rPr lang="en-US" sz="1000" b="0" kern="0" dirty="0">
                    <a:solidFill>
                      <a:srgbClr val="00276C"/>
                    </a:solidFill>
                    <a:latin typeface="Arial"/>
                    <a:cs typeface="Arial"/>
                  </a:rPr>
                  <a:t> </a:t>
                </a:r>
                <a:r>
                  <a:rPr lang="en-US" sz="1000" b="0" kern="0" dirty="0" err="1">
                    <a:solidFill>
                      <a:srgbClr val="00276C"/>
                    </a:solidFill>
                    <a:latin typeface="Arial"/>
                    <a:cs typeface="Arial"/>
                  </a:rPr>
                  <a:t>sgnificativa</a:t>
                </a:r>
                <a:r>
                  <a:rPr lang="en-US" sz="1000" b="0" kern="0" dirty="0">
                    <a:solidFill>
                      <a:srgbClr val="00276C"/>
                    </a:solidFill>
                    <a:latin typeface="Arial"/>
                    <a:cs typeface="Arial"/>
                  </a:rPr>
                  <a:t> do </a:t>
                </a:r>
                <a:r>
                  <a:rPr lang="en-US" sz="1000" b="0" kern="0" dirty="0" err="1">
                    <a:solidFill>
                      <a:srgbClr val="00276C"/>
                    </a:solidFill>
                    <a:latin typeface="Arial"/>
                    <a:cs typeface="Arial"/>
                  </a:rPr>
                  <a:t>negócio</a:t>
                </a:r>
                <a:r>
                  <a:rPr lang="en-US" sz="1000" b="0" kern="0" dirty="0">
                    <a:solidFill>
                      <a:srgbClr val="00276C"/>
                    </a:solidFill>
                    <a:latin typeface="Arial"/>
                    <a:cs typeface="Arial"/>
                  </a:rPr>
                  <a:t>, com especial </a:t>
                </a:r>
                <a:r>
                  <a:rPr lang="en-US" sz="1000" b="0" kern="0" dirty="0" err="1">
                    <a:solidFill>
                      <a:srgbClr val="00276C"/>
                    </a:solidFill>
                    <a:latin typeface="Arial"/>
                    <a:cs typeface="Arial"/>
                  </a:rPr>
                  <a:t>preocupação</a:t>
                </a:r>
                <a:r>
                  <a:rPr lang="en-US" sz="1000" b="0" kern="0" dirty="0">
                    <a:solidFill>
                      <a:srgbClr val="00276C"/>
                    </a:solidFill>
                    <a:latin typeface="Arial"/>
                    <a:cs typeface="Arial"/>
                  </a:rPr>
                  <a:t> no </a:t>
                </a:r>
                <a:r>
                  <a:rPr lang="en-US" sz="1000" b="0" kern="0" dirty="0" err="1">
                    <a:solidFill>
                      <a:srgbClr val="00276C"/>
                    </a:solidFill>
                    <a:latin typeface="Arial"/>
                    <a:cs typeface="Arial"/>
                  </a:rPr>
                  <a:t>segmento</a:t>
                </a:r>
                <a:r>
                  <a:rPr lang="en-US" sz="1000" b="0" kern="0" dirty="0">
                    <a:solidFill>
                      <a:srgbClr val="00276C"/>
                    </a:solidFill>
                    <a:latin typeface="Arial"/>
                    <a:cs typeface="Arial"/>
                  </a:rPr>
                  <a:t> de </a:t>
                </a:r>
                <a:r>
                  <a:rPr lang="en-US" sz="1000" b="0" kern="0" dirty="0" err="1">
                    <a:solidFill>
                      <a:srgbClr val="00276C"/>
                    </a:solidFill>
                    <a:latin typeface="Arial"/>
                    <a:cs typeface="Arial"/>
                  </a:rPr>
                  <a:t>retalho</a:t>
                </a:r>
                <a:endParaRPr lang="en-US" sz="1000" b="0" kern="0" dirty="0">
                  <a:solidFill>
                    <a:srgbClr val="00276C"/>
                  </a:solidFill>
                  <a:latin typeface="Arial"/>
                  <a:cs typeface="Arial"/>
                </a:endParaRPr>
              </a:p>
            </p:txBody>
          </p:sp>
          <p:sp>
            <p:nvSpPr>
              <p:cNvPr id="49" name="Rectangle 48">
                <a:extLst>
                  <a:ext uri="{FF2B5EF4-FFF2-40B4-BE49-F238E27FC236}">
                    <a16:creationId xmlns:a16="http://schemas.microsoft.com/office/drawing/2014/main" id="{47822A30-E65A-42D2-A0B0-CA39633E2B2A}"/>
                  </a:ext>
                </a:extLst>
              </p:cNvPr>
              <p:cNvSpPr/>
              <p:nvPr/>
            </p:nvSpPr>
            <p:spPr>
              <a:xfrm>
                <a:off x="1769947" y="4347000"/>
                <a:ext cx="1080000" cy="972000"/>
              </a:xfrm>
              <a:prstGeom prst="rect">
                <a:avLst/>
              </a:prstGeom>
              <a:solidFill>
                <a:srgbClr val="FFFFFF"/>
              </a:solidFill>
              <a:ln w="19050" cap="flat" cmpd="sng" algn="ctr">
                <a:solidFill>
                  <a:srgbClr val="002776"/>
                </a:solidFill>
                <a:prstDash val="solid"/>
              </a:ln>
              <a:effectLst/>
            </p:spPr>
            <p:txBody>
              <a:bodyPr lIns="72000" rIns="72000" rtlCol="0" anchor="ctr"/>
              <a:lstStyle/>
              <a:p>
                <a:pPr marL="0" marR="0" lvl="0" indent="0" algn="ctr" defTabSz="914400" rtl="0" eaLnBrk="1" fontAlgn="auto" latinLnBrk="0" hangingPunct="1">
                  <a:lnSpc>
                    <a:spcPts val="1800"/>
                  </a:lnSpc>
                  <a:spcBef>
                    <a:spcPts val="300"/>
                  </a:spcBef>
                  <a:spcAft>
                    <a:spcPts val="0"/>
                  </a:spcAft>
                  <a:buClrTx/>
                  <a:buSzTx/>
                  <a:buFontTx/>
                  <a:buNone/>
                  <a:tabLst/>
                  <a:defRPr/>
                </a:pPr>
                <a:r>
                  <a:rPr kumimoji="0" lang="pt-PT" sz="1200" b="0" i="0" u="none" strike="noStrike" kern="0" cap="none" spc="0" normalizeH="0" baseline="0" noProof="0" dirty="0">
                    <a:ln>
                      <a:noFill/>
                    </a:ln>
                    <a:solidFill>
                      <a:srgbClr val="00276C"/>
                    </a:solidFill>
                    <a:effectLst/>
                    <a:uLnTx/>
                    <a:uFillTx/>
                    <a:latin typeface="Arial"/>
                    <a:ea typeface="+mn-ea"/>
                    <a:cs typeface="Arial"/>
                  </a:rPr>
                  <a:t>Novos investimentos</a:t>
                </a:r>
              </a:p>
            </p:txBody>
          </p:sp>
        </p:grpSp>
        <p:cxnSp>
          <p:nvCxnSpPr>
            <p:cNvPr id="50" name="Shape 42">
              <a:extLst>
                <a:ext uri="{FF2B5EF4-FFF2-40B4-BE49-F238E27FC236}">
                  <a16:creationId xmlns:a16="http://schemas.microsoft.com/office/drawing/2014/main" id="{6C1A7414-E93C-43C8-B645-258131DC9B84}"/>
                </a:ext>
              </a:extLst>
            </p:cNvPr>
            <p:cNvCxnSpPr>
              <a:cxnSpLocks/>
              <a:stCxn id="22" idx="3"/>
              <a:endCxn id="33" idx="1"/>
            </p:cNvCxnSpPr>
            <p:nvPr/>
          </p:nvCxnSpPr>
          <p:spPr>
            <a:xfrm flipV="1">
              <a:off x="1490226" y="2724864"/>
              <a:ext cx="279721" cy="547448"/>
            </a:xfrm>
            <a:prstGeom prst="bentConnector3">
              <a:avLst>
                <a:gd name="adj1" fmla="val 50000"/>
              </a:avLst>
            </a:prstGeom>
            <a:noFill/>
            <a:ln w="19050" cap="flat" cmpd="sng" algn="ctr">
              <a:solidFill>
                <a:srgbClr val="002776">
                  <a:shade val="95000"/>
                  <a:satMod val="105000"/>
                </a:srgbClr>
              </a:solidFill>
              <a:prstDash val="solid"/>
            </a:ln>
            <a:effectLst/>
          </p:spPr>
        </p:cxnSp>
        <p:cxnSp>
          <p:nvCxnSpPr>
            <p:cNvPr id="51" name="Shape 42">
              <a:extLst>
                <a:ext uri="{FF2B5EF4-FFF2-40B4-BE49-F238E27FC236}">
                  <a16:creationId xmlns:a16="http://schemas.microsoft.com/office/drawing/2014/main" id="{A9D785F1-EA88-4CAA-B36A-0AF34D02564A}"/>
                </a:ext>
              </a:extLst>
            </p:cNvPr>
            <p:cNvCxnSpPr>
              <a:cxnSpLocks/>
              <a:stCxn id="22" idx="3"/>
              <a:endCxn id="49" idx="1"/>
            </p:cNvCxnSpPr>
            <p:nvPr/>
          </p:nvCxnSpPr>
          <p:spPr>
            <a:xfrm>
              <a:off x="1490226" y="3272312"/>
              <a:ext cx="279721" cy="1642350"/>
            </a:xfrm>
            <a:prstGeom prst="bentConnector3">
              <a:avLst>
                <a:gd name="adj1" fmla="val 50000"/>
              </a:avLst>
            </a:prstGeom>
            <a:noFill/>
            <a:ln w="19050" cap="flat" cmpd="sng" algn="ctr">
              <a:solidFill>
                <a:srgbClr val="002776">
                  <a:shade val="95000"/>
                  <a:satMod val="105000"/>
                </a:srgbClr>
              </a:solidFill>
              <a:prstDash val="solid"/>
            </a:ln>
            <a:effectLst/>
          </p:spPr>
        </p:cxnSp>
      </p:grpSp>
    </p:spTree>
    <p:extLst>
      <p:ext uri="{BB962C8B-B14F-4D97-AF65-F5344CB8AC3E}">
        <p14:creationId xmlns:p14="http://schemas.microsoft.com/office/powerpoint/2010/main" val="472617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Explorer </a:t>
            </a:r>
            <a:r>
              <a:rPr lang="pt-PT" dirty="0" err="1"/>
              <a:t>growth</a:t>
            </a:r>
            <a:r>
              <a:rPr lang="pt-PT" dirty="0"/>
              <a:t> </a:t>
            </a:r>
            <a:r>
              <a:rPr lang="pt-PT" dirty="0" err="1"/>
              <a:t>fund</a:t>
            </a:r>
            <a:r>
              <a:rPr lang="pt-PT" dirty="0"/>
              <a:t> </a:t>
            </a:r>
            <a:r>
              <a:rPr lang="pt-PT" dirty="0" err="1"/>
              <a:t>ii</a:t>
            </a:r>
            <a:br>
              <a:rPr lang="pt-PT" dirty="0"/>
            </a:br>
            <a:r>
              <a:rPr lang="pt-PT" dirty="0"/>
              <a:t>ponto de situação</a:t>
            </a:r>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73F61C89-954A-49D4-9675-768F867822B4}" type="slidenum">
              <a:rPr kumimoji="0" lang="pt-PT" sz="9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6</a:t>
            </a:fld>
            <a:endParaRPr kumimoji="0" lang="pt-PT" sz="9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4" name="Rectangle 33">
            <a:extLst>
              <a:ext uri="{FF2B5EF4-FFF2-40B4-BE49-F238E27FC236}">
                <a16:creationId xmlns:a16="http://schemas.microsoft.com/office/drawing/2014/main" id="{046DEAD8-7E24-41D9-8704-880AE32605EC}"/>
              </a:ext>
            </a:extLst>
          </p:cNvPr>
          <p:cNvSpPr/>
          <p:nvPr/>
        </p:nvSpPr>
        <p:spPr>
          <a:xfrm>
            <a:off x="200007" y="1144986"/>
            <a:ext cx="9584999" cy="646331"/>
          </a:xfrm>
          <a:prstGeom prst="rect">
            <a:avLst/>
          </a:prstGeom>
        </p:spPr>
        <p:txBody>
          <a:bodyPr wrap="square">
            <a:spAutoFit/>
          </a:bodyPr>
          <a:lstStyle/>
          <a:p>
            <a:pPr defTabSz="1219170" fontAlgn="auto">
              <a:spcBef>
                <a:spcPts val="0"/>
              </a:spcBef>
              <a:spcAft>
                <a:spcPts val="0"/>
              </a:spcAft>
              <a:defRPr/>
            </a:pPr>
            <a:r>
              <a:rPr lang="pt-PT" sz="1800" b="0" dirty="0">
                <a:solidFill>
                  <a:srgbClr val="00425E"/>
                </a:solidFill>
                <a:latin typeface="Calibri "/>
              </a:rPr>
              <a:t>Inicia-se agora em força a segunda fase de </a:t>
            </a:r>
            <a:r>
              <a:rPr lang="pt-PT" sz="1800" b="0" i="1" dirty="0" err="1">
                <a:solidFill>
                  <a:srgbClr val="00425E"/>
                </a:solidFill>
                <a:latin typeface="Calibri "/>
              </a:rPr>
              <a:t>fundraising</a:t>
            </a:r>
            <a:r>
              <a:rPr lang="pt-PT" sz="1800" b="0" dirty="0">
                <a:solidFill>
                  <a:srgbClr val="00425E"/>
                </a:solidFill>
                <a:latin typeface="Calibri "/>
              </a:rPr>
              <a:t> do Fundo sendo que ainda é incerto o impacto da pandemia; Na perspetiva de investimento, o objetivo dos 10-15M€ está bem encaminhado</a:t>
            </a:r>
          </a:p>
        </p:txBody>
      </p:sp>
      <p:sp>
        <p:nvSpPr>
          <p:cNvPr id="36" name="Pentagon 18">
            <a:extLst>
              <a:ext uri="{FF2B5EF4-FFF2-40B4-BE49-F238E27FC236}">
                <a16:creationId xmlns:a16="http://schemas.microsoft.com/office/drawing/2014/main" id="{33CF0E67-2C4B-41E3-8AA6-2E3FEC280397}"/>
              </a:ext>
            </a:extLst>
          </p:cNvPr>
          <p:cNvSpPr/>
          <p:nvPr/>
        </p:nvSpPr>
        <p:spPr bwMode="auto">
          <a:xfrm>
            <a:off x="307381" y="1996782"/>
            <a:ext cx="1225619" cy="1116000"/>
          </a:xfrm>
          <a:prstGeom prst="homePlate">
            <a:avLst>
              <a:gd name="adj" fmla="val 0"/>
            </a:avLst>
          </a:prstGeom>
          <a:solidFill>
            <a:srgbClr val="00425E"/>
          </a:solidFill>
          <a:ln w="19050" cap="flat" cmpd="sng" algn="ctr">
            <a:noFill/>
            <a:prstDash val="solid"/>
          </a:ln>
          <a:effectLst/>
        </p:spPr>
        <p:txBody>
          <a:bodyPr lIns="36000" rIns="36000" rtlCol="0" anchor="ctr"/>
          <a:lstStyle/>
          <a:p>
            <a:pPr algn="ctr" fontAlgn="auto">
              <a:lnSpc>
                <a:spcPts val="3000"/>
              </a:lnSpc>
              <a:spcBef>
                <a:spcPts val="600"/>
              </a:spcBef>
              <a:spcAft>
                <a:spcPts val="0"/>
              </a:spcAft>
            </a:pPr>
            <a:r>
              <a:rPr lang="pt-PT" sz="1400" kern="0" dirty="0" err="1">
                <a:solidFill>
                  <a:srgbClr val="FFFFFF"/>
                </a:solidFill>
                <a:latin typeface="Arial"/>
                <a:cs typeface="Arial"/>
              </a:rPr>
              <a:t>Fundraising</a:t>
            </a:r>
            <a:endParaRPr lang="pt-PT" sz="1400" kern="0" dirty="0">
              <a:solidFill>
                <a:srgbClr val="FFFFFF"/>
              </a:solidFill>
              <a:latin typeface="Arial"/>
              <a:cs typeface="Arial"/>
            </a:endParaRPr>
          </a:p>
        </p:txBody>
      </p:sp>
      <p:sp>
        <p:nvSpPr>
          <p:cNvPr id="37" name="Rectangle 36">
            <a:extLst>
              <a:ext uri="{FF2B5EF4-FFF2-40B4-BE49-F238E27FC236}">
                <a16:creationId xmlns:a16="http://schemas.microsoft.com/office/drawing/2014/main" id="{F9DC9D19-C223-44C2-A6D3-7D84A845999C}"/>
              </a:ext>
            </a:extLst>
          </p:cNvPr>
          <p:cNvSpPr/>
          <p:nvPr/>
        </p:nvSpPr>
        <p:spPr>
          <a:xfrm>
            <a:off x="1614000" y="1996781"/>
            <a:ext cx="8064000" cy="1116000"/>
          </a:xfrm>
          <a:prstGeom prst="rect">
            <a:avLst/>
          </a:prstGeom>
          <a:noFill/>
          <a:ln w="12700" algn="ctr">
            <a:noFill/>
            <a:miter lim="800000"/>
            <a:headEnd/>
            <a:tailEnd/>
          </a:ln>
        </p:spPr>
        <p:txBody>
          <a:bodyPr lIns="36000" rIns="36000" anchor="ctr"/>
          <a:lstStyle/>
          <a:p>
            <a:pPr marL="176213" indent="-176213" fontAlgn="auto">
              <a:lnSpc>
                <a:spcPts val="1500"/>
              </a:lnSpc>
              <a:spcBef>
                <a:spcPts val="300"/>
              </a:spcBef>
              <a:spcAft>
                <a:spcPts val="300"/>
              </a:spcAft>
              <a:buClr>
                <a:srgbClr val="0097A9"/>
              </a:buClr>
              <a:buFont typeface="Arial" panose="020B0604020202020204" pitchFamily="34" charset="0"/>
              <a:buChar char="•"/>
            </a:pPr>
            <a:r>
              <a:rPr lang="pt-PT" sz="1000" b="0" kern="0" dirty="0">
                <a:solidFill>
                  <a:srgbClr val="00425E"/>
                </a:solidFill>
                <a:latin typeface="Arial" charset="0"/>
                <a:cs typeface="Arial" charset="0"/>
              </a:rPr>
              <a:t>Apesar da incerteza, está-se a trabalhar no sentido de se criar soluções para o caso de se levantar mais fundos para além do espaço disponível (28M€): i) aumento do hard </a:t>
            </a:r>
            <a:r>
              <a:rPr lang="pt-PT" sz="1000" b="0" kern="0" dirty="0" err="1">
                <a:solidFill>
                  <a:srgbClr val="00425E"/>
                </a:solidFill>
                <a:latin typeface="Arial" charset="0"/>
                <a:cs typeface="Arial" charset="0"/>
              </a:rPr>
              <a:t>cap</a:t>
            </a:r>
            <a:r>
              <a:rPr lang="pt-PT" sz="1000" b="0" kern="0" dirty="0">
                <a:solidFill>
                  <a:srgbClr val="00425E"/>
                </a:solidFill>
                <a:latin typeface="Arial" charset="0"/>
                <a:cs typeface="Arial" charset="0"/>
              </a:rPr>
              <a:t> de 75M€ para 150M€ (preferencial, mas requer maioria simples em sede de AG) e </a:t>
            </a:r>
            <a:r>
              <a:rPr lang="pt-PT" sz="1000" b="0" kern="0" dirty="0" err="1">
                <a:solidFill>
                  <a:srgbClr val="00425E"/>
                </a:solidFill>
                <a:latin typeface="Arial" charset="0"/>
                <a:cs typeface="Arial" charset="0"/>
              </a:rPr>
              <a:t>ii</a:t>
            </a:r>
            <a:r>
              <a:rPr lang="pt-PT" sz="1000" b="0" kern="0" dirty="0">
                <a:solidFill>
                  <a:srgbClr val="00425E"/>
                </a:solidFill>
                <a:latin typeface="Arial" charset="0"/>
                <a:cs typeface="Arial" charset="0"/>
              </a:rPr>
              <a:t>) criação de um novo Fundo (em curso, como plano B) idêntico ao EGF II, mas com investimentos “pro rata” para mitigar conflitos de interesse</a:t>
            </a:r>
          </a:p>
          <a:p>
            <a:pPr marL="176213" indent="-176213" fontAlgn="auto">
              <a:lnSpc>
                <a:spcPts val="1500"/>
              </a:lnSpc>
              <a:spcBef>
                <a:spcPts val="300"/>
              </a:spcBef>
              <a:spcAft>
                <a:spcPts val="300"/>
              </a:spcAft>
              <a:buClr>
                <a:srgbClr val="0097A9"/>
              </a:buClr>
              <a:buFont typeface="Arial" panose="020B0604020202020204" pitchFamily="34" charset="0"/>
              <a:buChar char="•"/>
            </a:pPr>
            <a:r>
              <a:rPr lang="pt-PT" sz="1000" b="0" kern="0" dirty="0">
                <a:solidFill>
                  <a:srgbClr val="00425E"/>
                </a:solidFill>
                <a:latin typeface="Arial" charset="0"/>
                <a:cs typeface="Arial" charset="0"/>
              </a:rPr>
              <a:t>O foco passa por angariar mais intermediários (mais de 100 novos contactos para realizar, entre </a:t>
            </a:r>
            <a:r>
              <a:rPr lang="pt-PT" sz="1000" b="0" kern="0" dirty="0" err="1">
                <a:solidFill>
                  <a:srgbClr val="00425E"/>
                </a:solidFill>
                <a:latin typeface="Arial" charset="0"/>
                <a:cs typeface="Arial" charset="0"/>
              </a:rPr>
              <a:t>ROC´s</a:t>
            </a:r>
            <a:r>
              <a:rPr lang="pt-PT" sz="1000" b="0" kern="0" dirty="0">
                <a:solidFill>
                  <a:srgbClr val="00425E"/>
                </a:solidFill>
                <a:latin typeface="Arial" charset="0"/>
                <a:cs typeface="Arial" charset="0"/>
              </a:rPr>
              <a:t>, advogados, empresas de contabilidade,…), manter relação próxima com investidores atuais do Fundo (reforço do investimento), recuperar contactos realizados no passado e abordar potencias novos investidores, sobretudo tendo em linha de conta sectores que “beneficiaram” com a pandemia</a:t>
            </a:r>
          </a:p>
        </p:txBody>
      </p:sp>
      <p:sp>
        <p:nvSpPr>
          <p:cNvPr id="38" name="Rectangle 37">
            <a:extLst>
              <a:ext uri="{FF2B5EF4-FFF2-40B4-BE49-F238E27FC236}">
                <a16:creationId xmlns:a16="http://schemas.microsoft.com/office/drawing/2014/main" id="{6A175CD8-DEF4-4436-A1BA-9A01DA73240F}"/>
              </a:ext>
            </a:extLst>
          </p:cNvPr>
          <p:cNvSpPr/>
          <p:nvPr/>
        </p:nvSpPr>
        <p:spPr>
          <a:xfrm rot="5400000">
            <a:off x="4927102" y="-1378102"/>
            <a:ext cx="33796" cy="9288000"/>
          </a:xfrm>
          <a:prstGeom prst="rect">
            <a:avLst/>
          </a:prstGeom>
          <a:pattFill prst="dkUpDiag">
            <a:fgClr>
              <a:sysClr val="window" lastClr="FFFFFF">
                <a:lumMod val="75000"/>
              </a:sysClr>
            </a:fgClr>
            <a:bgClr>
              <a:sysClr val="window" lastClr="FFFFFF"/>
            </a:bgClr>
          </a:patt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pt-PT" b="0" i="0" u="none" strike="noStrike" kern="0" cap="none" spc="0" normalizeH="0" baseline="0" noProof="0">
              <a:ln>
                <a:noFill/>
              </a:ln>
              <a:pattFill prst="ltUpDiag">
                <a:fgClr>
                  <a:prstClr val="black"/>
                </a:fgClr>
                <a:bgClr>
                  <a:prstClr val="white"/>
                </a:bgClr>
              </a:pattFill>
              <a:effectLst/>
              <a:uLnTx/>
              <a:uFillTx/>
              <a:latin typeface="Calibri" panose="020F0502020204030204"/>
              <a:ea typeface="+mn-ea"/>
              <a:cs typeface="+mn-cs"/>
            </a:endParaRPr>
          </a:p>
        </p:txBody>
      </p:sp>
      <p:sp>
        <p:nvSpPr>
          <p:cNvPr id="40" name="Pentagon 18">
            <a:extLst>
              <a:ext uri="{FF2B5EF4-FFF2-40B4-BE49-F238E27FC236}">
                <a16:creationId xmlns:a16="http://schemas.microsoft.com/office/drawing/2014/main" id="{44F2DD92-8BA2-423B-95C6-FF710CDD7205}"/>
              </a:ext>
            </a:extLst>
          </p:cNvPr>
          <p:cNvSpPr/>
          <p:nvPr/>
        </p:nvSpPr>
        <p:spPr bwMode="auto">
          <a:xfrm>
            <a:off x="307381" y="3481568"/>
            <a:ext cx="1225619" cy="2949578"/>
          </a:xfrm>
          <a:prstGeom prst="homePlate">
            <a:avLst>
              <a:gd name="adj" fmla="val 0"/>
            </a:avLst>
          </a:prstGeom>
          <a:solidFill>
            <a:srgbClr val="00425E"/>
          </a:solidFill>
          <a:ln w="19050" cap="flat" cmpd="sng" algn="ctr">
            <a:noFill/>
            <a:prstDash val="solid"/>
          </a:ln>
          <a:effectLst/>
        </p:spPr>
        <p:txBody>
          <a:bodyPr lIns="36000" rIns="36000" rtlCol="0" anchor="ctr"/>
          <a:lstStyle/>
          <a:p>
            <a:pPr algn="ctr" fontAlgn="auto">
              <a:lnSpc>
                <a:spcPts val="3000"/>
              </a:lnSpc>
              <a:spcBef>
                <a:spcPts val="600"/>
              </a:spcBef>
              <a:spcAft>
                <a:spcPts val="0"/>
              </a:spcAft>
            </a:pPr>
            <a:r>
              <a:rPr lang="pt-PT" sz="1400" i="1" kern="0" dirty="0">
                <a:solidFill>
                  <a:srgbClr val="FFFFFF"/>
                </a:solidFill>
                <a:latin typeface="Arial"/>
                <a:cs typeface="Arial"/>
              </a:rPr>
              <a:t>Targets</a:t>
            </a:r>
          </a:p>
        </p:txBody>
      </p:sp>
      <p:sp>
        <p:nvSpPr>
          <p:cNvPr id="41" name="Pentagon 18">
            <a:extLst>
              <a:ext uri="{FF2B5EF4-FFF2-40B4-BE49-F238E27FC236}">
                <a16:creationId xmlns:a16="http://schemas.microsoft.com/office/drawing/2014/main" id="{C3E83EAB-F313-4B89-A6D7-FA026F27B946}"/>
              </a:ext>
            </a:extLst>
          </p:cNvPr>
          <p:cNvSpPr/>
          <p:nvPr/>
        </p:nvSpPr>
        <p:spPr bwMode="auto">
          <a:xfrm>
            <a:off x="1740993" y="3485278"/>
            <a:ext cx="1278926" cy="1368000"/>
          </a:xfrm>
          <a:prstGeom prst="homePlate">
            <a:avLst>
              <a:gd name="adj" fmla="val 0"/>
            </a:avLst>
          </a:prstGeom>
          <a:solidFill>
            <a:srgbClr val="62B5E5">
              <a:lumMod val="20000"/>
              <a:lumOff val="80000"/>
            </a:srgbClr>
          </a:solidFill>
          <a:ln w="9525" cap="flat" cmpd="sng" algn="ctr">
            <a:solidFill>
              <a:srgbClr val="00425E"/>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marL="0" marR="0" lvl="0" indent="0" algn="ctr" defTabSz="914400" eaLnBrk="1" fontAlgn="auto" latinLnBrk="0" hangingPunct="1">
              <a:lnSpc>
                <a:spcPts val="1800"/>
              </a:lnSpc>
              <a:spcBef>
                <a:spcPts val="0"/>
              </a:spcBef>
              <a:spcAft>
                <a:spcPts val="0"/>
              </a:spcAft>
              <a:buClrTx/>
              <a:buSzTx/>
              <a:buFontTx/>
              <a:buNone/>
              <a:tabLst/>
              <a:defRPr/>
            </a:pPr>
            <a:r>
              <a:rPr lang="pt-PT" sz="1200" b="0" kern="0" dirty="0">
                <a:solidFill>
                  <a:srgbClr val="00425E"/>
                </a:solidFill>
                <a:latin typeface="Arial" charset="0"/>
                <a:cs typeface="Arial" charset="0"/>
              </a:rPr>
              <a:t>A concorrer diretamente para o objetivo de investimento em 2020</a:t>
            </a:r>
            <a:endParaRPr lang="pt-PT" sz="1200" b="0" kern="0" baseline="30000" dirty="0">
              <a:solidFill>
                <a:srgbClr val="00425E"/>
              </a:solidFill>
              <a:latin typeface="Arial" charset="0"/>
              <a:cs typeface="Arial" charset="0"/>
            </a:endParaRPr>
          </a:p>
        </p:txBody>
      </p:sp>
      <p:sp>
        <p:nvSpPr>
          <p:cNvPr id="42" name="Pentagon 18">
            <a:extLst>
              <a:ext uri="{FF2B5EF4-FFF2-40B4-BE49-F238E27FC236}">
                <a16:creationId xmlns:a16="http://schemas.microsoft.com/office/drawing/2014/main" id="{DCD55C92-9848-4C69-B369-7FF97DAD960D}"/>
              </a:ext>
            </a:extLst>
          </p:cNvPr>
          <p:cNvSpPr/>
          <p:nvPr/>
        </p:nvSpPr>
        <p:spPr bwMode="auto">
          <a:xfrm>
            <a:off x="1740993" y="5063144"/>
            <a:ext cx="1278926" cy="1368001"/>
          </a:xfrm>
          <a:prstGeom prst="homePlate">
            <a:avLst>
              <a:gd name="adj" fmla="val 0"/>
            </a:avLst>
          </a:prstGeom>
          <a:solidFill>
            <a:srgbClr val="62B5E5">
              <a:lumMod val="20000"/>
              <a:lumOff val="80000"/>
            </a:srgbClr>
          </a:solidFill>
          <a:ln w="9525" cap="flat" cmpd="sng" algn="ctr">
            <a:solidFill>
              <a:srgbClr val="00425E"/>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marL="0" marR="0" lvl="0" indent="0" algn="ctr" defTabSz="914400" eaLnBrk="1" fontAlgn="auto" latinLnBrk="0" hangingPunct="1">
              <a:lnSpc>
                <a:spcPts val="1800"/>
              </a:lnSpc>
              <a:spcBef>
                <a:spcPts val="0"/>
              </a:spcBef>
              <a:spcAft>
                <a:spcPts val="0"/>
              </a:spcAft>
              <a:buClrTx/>
              <a:buSzTx/>
              <a:buFontTx/>
              <a:buNone/>
              <a:tabLst/>
              <a:defRPr/>
            </a:pPr>
            <a:r>
              <a:rPr lang="pt-PT" sz="1200" b="0" kern="0" dirty="0">
                <a:solidFill>
                  <a:srgbClr val="00425E"/>
                </a:solidFill>
                <a:latin typeface="Arial" charset="0"/>
                <a:cs typeface="Arial" charset="0"/>
              </a:rPr>
              <a:t>Outras em análise</a:t>
            </a:r>
          </a:p>
        </p:txBody>
      </p:sp>
      <p:sp>
        <p:nvSpPr>
          <p:cNvPr id="43" name="Rectangle 42">
            <a:extLst>
              <a:ext uri="{FF2B5EF4-FFF2-40B4-BE49-F238E27FC236}">
                <a16:creationId xmlns:a16="http://schemas.microsoft.com/office/drawing/2014/main" id="{72AEF4CA-CB8C-44EE-8995-4DC34CBB32B4}"/>
              </a:ext>
            </a:extLst>
          </p:cNvPr>
          <p:cNvSpPr/>
          <p:nvPr/>
        </p:nvSpPr>
        <p:spPr bwMode="auto">
          <a:xfrm>
            <a:off x="3080790" y="3488989"/>
            <a:ext cx="4562337" cy="1368000"/>
          </a:xfrm>
          <a:prstGeom prst="rect">
            <a:avLst/>
          </a:prstGeom>
          <a:noFill/>
          <a:ln w="12700" algn="ctr">
            <a:noFill/>
            <a:miter lim="800000"/>
            <a:headEnd/>
            <a:tailEnd/>
          </a:ln>
        </p:spPr>
        <p:txBody>
          <a:bodyPr lIns="36000" rIns="36000" anchor="ctr"/>
          <a:lstStyle/>
          <a:p>
            <a:pPr marL="176213" indent="-176213" fontAlgn="auto">
              <a:lnSpc>
                <a:spcPts val="1400"/>
              </a:lnSpc>
              <a:spcBef>
                <a:spcPts val="200"/>
              </a:spcBef>
              <a:spcAft>
                <a:spcPts val="200"/>
              </a:spcAft>
              <a:buClr>
                <a:srgbClr val="0097A9"/>
              </a:buClr>
              <a:buFont typeface="Arial" panose="020B0604020202020204" pitchFamily="34" charset="0"/>
              <a:buChar char="•"/>
              <a:defRPr/>
            </a:pPr>
            <a:r>
              <a:rPr lang="pt-PT" sz="1000" b="0" kern="0" dirty="0">
                <a:solidFill>
                  <a:srgbClr val="00425E"/>
                </a:solidFill>
                <a:latin typeface="Arial" charset="0"/>
                <a:cs typeface="Arial" charset="0"/>
              </a:rPr>
              <a:t>Adla (</a:t>
            </a:r>
            <a:r>
              <a:rPr lang="pt-PT" sz="1000" b="0" kern="0" dirty="0" err="1">
                <a:solidFill>
                  <a:srgbClr val="00425E"/>
                </a:solidFill>
                <a:latin typeface="Arial" charset="0"/>
                <a:cs typeface="Arial" charset="0"/>
              </a:rPr>
              <a:t>Growh</a:t>
            </a:r>
            <a:r>
              <a:rPr lang="pt-PT" sz="1000" b="0" kern="0" dirty="0">
                <a:solidFill>
                  <a:srgbClr val="00425E"/>
                </a:solidFill>
                <a:latin typeface="Arial" charset="0"/>
                <a:cs typeface="Arial" charset="0"/>
              </a:rPr>
              <a:t>; extrusora de alumínio): 3 M€ (certificado da ANI já obtido; </a:t>
            </a:r>
            <a:r>
              <a:rPr lang="pt-PT" sz="1000" b="0" kern="0" dirty="0" err="1">
                <a:solidFill>
                  <a:srgbClr val="00425E"/>
                </a:solidFill>
                <a:latin typeface="Arial" charset="0"/>
                <a:cs typeface="Arial" charset="0"/>
              </a:rPr>
              <a:t>termsheet</a:t>
            </a:r>
            <a:r>
              <a:rPr lang="pt-PT" sz="1000" b="0" kern="0" dirty="0">
                <a:solidFill>
                  <a:srgbClr val="00425E"/>
                </a:solidFill>
                <a:latin typeface="Arial" charset="0"/>
                <a:cs typeface="Arial" charset="0"/>
              </a:rPr>
              <a:t> fechada; é participada FRN, não necessita de </a:t>
            </a:r>
            <a:r>
              <a:rPr lang="pt-PT" sz="1000" b="0" kern="0" dirty="0" err="1">
                <a:solidFill>
                  <a:srgbClr val="00425E"/>
                </a:solidFill>
                <a:latin typeface="Arial" charset="0"/>
                <a:cs typeface="Arial" charset="0"/>
              </a:rPr>
              <a:t>DD´s</a:t>
            </a:r>
            <a:r>
              <a:rPr lang="pt-PT" sz="1000" b="0" kern="0" dirty="0">
                <a:solidFill>
                  <a:srgbClr val="00425E"/>
                </a:solidFill>
                <a:latin typeface="Arial" charset="0"/>
                <a:cs typeface="Arial" charset="0"/>
              </a:rPr>
              <a:t>)</a:t>
            </a:r>
          </a:p>
          <a:p>
            <a:pPr marL="176213" indent="-176213" fontAlgn="auto">
              <a:lnSpc>
                <a:spcPts val="1400"/>
              </a:lnSpc>
              <a:spcBef>
                <a:spcPts val="200"/>
              </a:spcBef>
              <a:spcAft>
                <a:spcPts val="200"/>
              </a:spcAft>
              <a:buClr>
                <a:srgbClr val="0097A9"/>
              </a:buClr>
              <a:buFont typeface="Arial" panose="020B0604020202020204" pitchFamily="34" charset="0"/>
              <a:buChar char="•"/>
              <a:defRPr/>
            </a:pPr>
            <a:r>
              <a:rPr lang="pt-PT" sz="1000" b="0" kern="0" dirty="0" err="1">
                <a:solidFill>
                  <a:srgbClr val="00425E"/>
                </a:solidFill>
                <a:latin typeface="Arial" charset="0"/>
                <a:cs typeface="Arial" charset="0"/>
              </a:rPr>
              <a:t>Eurogalva</a:t>
            </a:r>
            <a:r>
              <a:rPr lang="pt-PT" sz="1000" b="0" kern="0" dirty="0">
                <a:solidFill>
                  <a:srgbClr val="00425E"/>
                </a:solidFill>
                <a:latin typeface="Arial" charset="0"/>
                <a:cs typeface="Arial" charset="0"/>
              </a:rPr>
              <a:t> (</a:t>
            </a:r>
            <a:r>
              <a:rPr lang="pt-PT" sz="1000" b="0" kern="0" dirty="0" err="1">
                <a:solidFill>
                  <a:srgbClr val="00425E"/>
                </a:solidFill>
                <a:latin typeface="Arial" charset="0"/>
                <a:cs typeface="Arial" charset="0"/>
              </a:rPr>
              <a:t>Growth</a:t>
            </a:r>
            <a:r>
              <a:rPr lang="pt-PT" sz="1000" b="0" kern="0" dirty="0">
                <a:solidFill>
                  <a:srgbClr val="00425E"/>
                </a:solidFill>
                <a:latin typeface="Arial" charset="0"/>
                <a:cs typeface="Arial" charset="0"/>
              </a:rPr>
              <a:t>; galvanização): 3 M€ (certificado da ANI em curso; </a:t>
            </a:r>
            <a:r>
              <a:rPr lang="pt-PT" sz="1000" b="0" kern="0" dirty="0" err="1">
                <a:solidFill>
                  <a:srgbClr val="00425E"/>
                </a:solidFill>
                <a:latin typeface="Arial" charset="0"/>
                <a:cs typeface="Arial" charset="0"/>
              </a:rPr>
              <a:t>termsheet</a:t>
            </a:r>
            <a:r>
              <a:rPr lang="pt-PT" sz="1000" b="0" kern="0" dirty="0">
                <a:solidFill>
                  <a:srgbClr val="00425E"/>
                </a:solidFill>
                <a:latin typeface="Arial" charset="0"/>
                <a:cs typeface="Arial" charset="0"/>
              </a:rPr>
              <a:t> fechada, em </a:t>
            </a:r>
            <a:r>
              <a:rPr lang="pt-PT" sz="1000" b="0" kern="0" dirty="0" err="1">
                <a:solidFill>
                  <a:srgbClr val="00425E"/>
                </a:solidFill>
                <a:latin typeface="Arial" charset="0"/>
                <a:cs typeface="Arial" charset="0"/>
              </a:rPr>
              <a:t>DD´s</a:t>
            </a:r>
            <a:endParaRPr lang="pt-PT" sz="1000" b="0" kern="0" dirty="0">
              <a:solidFill>
                <a:srgbClr val="00425E"/>
              </a:solidFill>
              <a:latin typeface="Arial" charset="0"/>
              <a:cs typeface="Arial" charset="0"/>
            </a:endParaRPr>
          </a:p>
          <a:p>
            <a:pPr marL="176213" indent="-176213" fontAlgn="auto">
              <a:lnSpc>
                <a:spcPts val="1400"/>
              </a:lnSpc>
              <a:spcBef>
                <a:spcPts val="200"/>
              </a:spcBef>
              <a:spcAft>
                <a:spcPts val="200"/>
              </a:spcAft>
              <a:buClr>
                <a:srgbClr val="0097A9"/>
              </a:buClr>
              <a:buFont typeface="Arial" panose="020B0604020202020204" pitchFamily="34" charset="0"/>
              <a:buChar char="•"/>
              <a:defRPr/>
            </a:pPr>
            <a:r>
              <a:rPr lang="pt-PT" sz="1000" b="0" kern="0" dirty="0" err="1">
                <a:solidFill>
                  <a:srgbClr val="00425E"/>
                </a:solidFill>
                <a:latin typeface="Arial" charset="0"/>
                <a:cs typeface="Arial" charset="0"/>
              </a:rPr>
              <a:t>Glintt</a:t>
            </a:r>
            <a:r>
              <a:rPr lang="pt-PT" sz="1000" b="0" kern="0" dirty="0">
                <a:solidFill>
                  <a:srgbClr val="00425E"/>
                </a:solidFill>
                <a:latin typeface="Arial" charset="0"/>
                <a:cs typeface="Arial" charset="0"/>
              </a:rPr>
              <a:t> (</a:t>
            </a:r>
            <a:r>
              <a:rPr lang="pt-PT" sz="1000" b="0" kern="0" dirty="0" err="1">
                <a:solidFill>
                  <a:srgbClr val="00425E"/>
                </a:solidFill>
                <a:latin typeface="Arial" charset="0"/>
                <a:cs typeface="Arial" charset="0"/>
              </a:rPr>
              <a:t>Shadow</a:t>
            </a:r>
            <a:r>
              <a:rPr lang="pt-PT" sz="1000" b="0" kern="0" dirty="0">
                <a:solidFill>
                  <a:srgbClr val="00425E"/>
                </a:solidFill>
                <a:latin typeface="Arial" charset="0"/>
                <a:cs typeface="Arial" charset="0"/>
              </a:rPr>
              <a:t>): 5M€ (termos indicativos fechados) </a:t>
            </a:r>
          </a:p>
          <a:p>
            <a:pPr marL="176213" indent="-176213" fontAlgn="auto">
              <a:lnSpc>
                <a:spcPts val="1400"/>
              </a:lnSpc>
              <a:spcBef>
                <a:spcPts val="200"/>
              </a:spcBef>
              <a:spcAft>
                <a:spcPts val="200"/>
              </a:spcAft>
              <a:buClr>
                <a:srgbClr val="0097A9"/>
              </a:buClr>
              <a:buFont typeface="Arial" panose="020B0604020202020204" pitchFamily="34" charset="0"/>
              <a:buChar char="•"/>
              <a:defRPr/>
            </a:pPr>
            <a:r>
              <a:rPr lang="pt-PT" sz="1000" b="0" kern="0" dirty="0" err="1">
                <a:solidFill>
                  <a:srgbClr val="00425E"/>
                </a:solidFill>
                <a:latin typeface="Arial" charset="0"/>
                <a:cs typeface="Arial" charset="0"/>
              </a:rPr>
              <a:t>Bluepharma</a:t>
            </a:r>
            <a:r>
              <a:rPr lang="pt-PT" sz="1000" b="0" kern="0" dirty="0">
                <a:solidFill>
                  <a:srgbClr val="00425E"/>
                </a:solidFill>
                <a:latin typeface="Arial" charset="0"/>
                <a:cs typeface="Arial" charset="0"/>
              </a:rPr>
              <a:t> (</a:t>
            </a:r>
            <a:r>
              <a:rPr lang="pt-PT" sz="1000" b="0" kern="0" dirty="0" err="1">
                <a:solidFill>
                  <a:srgbClr val="00425E"/>
                </a:solidFill>
                <a:latin typeface="Arial" charset="0"/>
                <a:cs typeface="Arial" charset="0"/>
              </a:rPr>
              <a:t>Shadow</a:t>
            </a:r>
            <a:r>
              <a:rPr lang="pt-PT" sz="1000" b="0" kern="0" dirty="0">
                <a:solidFill>
                  <a:srgbClr val="00425E"/>
                </a:solidFill>
                <a:latin typeface="Arial" charset="0"/>
                <a:cs typeface="Arial" charset="0"/>
              </a:rPr>
              <a:t>): 5 M€ (por ano?) mantém-se interesse mas está a avançar muito lentamente</a:t>
            </a:r>
          </a:p>
        </p:txBody>
      </p:sp>
      <p:sp>
        <p:nvSpPr>
          <p:cNvPr id="44" name="Rectangle 43">
            <a:extLst>
              <a:ext uri="{FF2B5EF4-FFF2-40B4-BE49-F238E27FC236}">
                <a16:creationId xmlns:a16="http://schemas.microsoft.com/office/drawing/2014/main" id="{D45651B8-3505-42AB-948B-CF896FE1B7A9}"/>
              </a:ext>
            </a:extLst>
          </p:cNvPr>
          <p:cNvSpPr/>
          <p:nvPr/>
        </p:nvSpPr>
        <p:spPr bwMode="auto">
          <a:xfrm>
            <a:off x="3081662" y="5063144"/>
            <a:ext cx="4562337" cy="1368000"/>
          </a:xfrm>
          <a:prstGeom prst="rect">
            <a:avLst/>
          </a:prstGeom>
          <a:noFill/>
          <a:ln w="12700" algn="ctr">
            <a:noFill/>
            <a:miter lim="800000"/>
            <a:headEnd/>
            <a:tailEnd/>
          </a:ln>
        </p:spPr>
        <p:txBody>
          <a:bodyPr lIns="36000" rIns="36000" anchor="ctr"/>
          <a:lstStyle/>
          <a:p>
            <a:pPr marL="171450" indent="-171450" fontAlgn="auto">
              <a:lnSpc>
                <a:spcPts val="1500"/>
              </a:lnSpc>
              <a:spcBef>
                <a:spcPts val="400"/>
              </a:spcBef>
              <a:spcAft>
                <a:spcPts val="400"/>
              </a:spcAft>
              <a:buClr>
                <a:srgbClr val="0097A9"/>
              </a:buClr>
              <a:buFont typeface="Arial" panose="020B0604020202020204" pitchFamily="34" charset="0"/>
              <a:buChar char="•"/>
              <a:defRPr/>
            </a:pPr>
            <a:r>
              <a:rPr lang="pt-PT" sz="1000" b="0" kern="0" dirty="0">
                <a:solidFill>
                  <a:srgbClr val="00425E"/>
                </a:solidFill>
                <a:latin typeface="Arial" charset="0"/>
                <a:cs typeface="Arial" charset="0"/>
              </a:rPr>
              <a:t>Diversos processos em análise de diferentes sectores (mais de 90 targets já reunidos), que se encontram em stand </a:t>
            </a:r>
            <a:r>
              <a:rPr lang="pt-PT" sz="1000" b="0" kern="0" dirty="0" err="1">
                <a:solidFill>
                  <a:srgbClr val="00425E"/>
                </a:solidFill>
                <a:latin typeface="Arial" charset="0"/>
                <a:cs typeface="Arial" charset="0"/>
              </a:rPr>
              <a:t>by</a:t>
            </a:r>
            <a:r>
              <a:rPr lang="pt-PT" sz="1000" b="0" kern="0" dirty="0">
                <a:solidFill>
                  <a:srgbClr val="00425E"/>
                </a:solidFill>
                <a:latin typeface="Arial" charset="0"/>
                <a:cs typeface="Arial" charset="0"/>
              </a:rPr>
              <a:t> sobretudo porque ainda estão na expetativa relativamente aos impactos da </a:t>
            </a:r>
            <a:r>
              <a:rPr lang="pt-PT" sz="1000" b="0" kern="0" dirty="0" err="1">
                <a:solidFill>
                  <a:srgbClr val="00425E"/>
                </a:solidFill>
                <a:latin typeface="Arial" charset="0"/>
                <a:cs typeface="Arial" charset="0"/>
              </a:rPr>
              <a:t>Covid</a:t>
            </a:r>
            <a:r>
              <a:rPr lang="pt-PT" sz="1000" b="0" kern="0" dirty="0">
                <a:solidFill>
                  <a:srgbClr val="00425E"/>
                </a:solidFill>
                <a:latin typeface="Arial" charset="0"/>
                <a:cs typeface="Arial" charset="0"/>
              </a:rPr>
              <a:t> e apoios financeiros </a:t>
            </a:r>
          </a:p>
          <a:p>
            <a:pPr marL="171450" indent="-171450" fontAlgn="auto">
              <a:lnSpc>
                <a:spcPts val="1500"/>
              </a:lnSpc>
              <a:spcBef>
                <a:spcPts val="400"/>
              </a:spcBef>
              <a:spcAft>
                <a:spcPts val="400"/>
              </a:spcAft>
              <a:buClr>
                <a:srgbClr val="0097A9"/>
              </a:buClr>
              <a:buFont typeface="Arial" panose="020B0604020202020204" pitchFamily="34" charset="0"/>
              <a:buChar char="•"/>
              <a:defRPr/>
            </a:pPr>
            <a:r>
              <a:rPr lang="pt-PT" sz="1000" b="0" kern="0" dirty="0">
                <a:solidFill>
                  <a:srgbClr val="00425E"/>
                </a:solidFill>
                <a:latin typeface="Arial" charset="0"/>
                <a:cs typeface="Arial" charset="0"/>
              </a:rPr>
              <a:t>Algumas </a:t>
            </a:r>
            <a:r>
              <a:rPr lang="pt-PT" sz="1000" b="0" i="1" kern="0" dirty="0" err="1">
                <a:solidFill>
                  <a:srgbClr val="00425E"/>
                </a:solidFill>
                <a:latin typeface="Arial" charset="0"/>
                <a:cs typeface="Arial" charset="0"/>
              </a:rPr>
              <a:t>start</a:t>
            </a:r>
            <a:r>
              <a:rPr lang="pt-PT" sz="1000" b="0" i="1" kern="0" dirty="0">
                <a:solidFill>
                  <a:srgbClr val="00425E"/>
                </a:solidFill>
                <a:latin typeface="Arial" charset="0"/>
                <a:cs typeface="Arial" charset="0"/>
              </a:rPr>
              <a:t> </a:t>
            </a:r>
            <a:r>
              <a:rPr lang="pt-PT" sz="1000" b="0" i="1" kern="0" dirty="0" err="1">
                <a:solidFill>
                  <a:srgbClr val="00425E"/>
                </a:solidFill>
                <a:latin typeface="Arial" charset="0"/>
                <a:cs typeface="Arial" charset="0"/>
              </a:rPr>
              <a:t>ups</a:t>
            </a:r>
            <a:r>
              <a:rPr lang="pt-PT" sz="1000" b="0" kern="0" dirty="0">
                <a:solidFill>
                  <a:srgbClr val="00425E"/>
                </a:solidFill>
                <a:latin typeface="Arial" charset="0"/>
                <a:cs typeface="Arial" charset="0"/>
              </a:rPr>
              <a:t>, nos sectores de </a:t>
            </a:r>
            <a:r>
              <a:rPr lang="pt-PT" sz="1000" b="0" kern="0" dirty="0" err="1">
                <a:solidFill>
                  <a:srgbClr val="00425E"/>
                </a:solidFill>
                <a:latin typeface="Arial" charset="0"/>
                <a:cs typeface="Arial" charset="0"/>
              </a:rPr>
              <a:t>Healthcare</a:t>
            </a:r>
            <a:r>
              <a:rPr lang="pt-PT" sz="1000" b="0" kern="0" dirty="0">
                <a:solidFill>
                  <a:srgbClr val="00425E"/>
                </a:solidFill>
                <a:latin typeface="Arial" charset="0"/>
                <a:cs typeface="Arial" charset="0"/>
              </a:rPr>
              <a:t> e IT que, pelo projeto, equipa de gestão e mercado se destacam, e que devem ser acompanhadas para criar tração e avaliar no futuro ou com condições muito especificas (e.g. financiamento curto prazo com penhor de ações) </a:t>
            </a:r>
          </a:p>
        </p:txBody>
      </p:sp>
      <p:sp>
        <p:nvSpPr>
          <p:cNvPr id="45" name="Pentagon 18">
            <a:extLst>
              <a:ext uri="{FF2B5EF4-FFF2-40B4-BE49-F238E27FC236}">
                <a16:creationId xmlns:a16="http://schemas.microsoft.com/office/drawing/2014/main" id="{864282CA-551B-430C-A50A-EA5B962BF795}"/>
              </a:ext>
            </a:extLst>
          </p:cNvPr>
          <p:cNvSpPr/>
          <p:nvPr/>
        </p:nvSpPr>
        <p:spPr bwMode="auto">
          <a:xfrm flipH="1">
            <a:off x="7787999" y="3488990"/>
            <a:ext cx="1852798" cy="2955010"/>
          </a:xfrm>
          <a:prstGeom prst="homePlate">
            <a:avLst>
              <a:gd name="adj" fmla="val 0"/>
            </a:avLst>
          </a:prstGeom>
          <a:solidFill>
            <a:sysClr val="window" lastClr="FFFFFF">
              <a:lumMod val="95000"/>
            </a:sysClr>
          </a:solidFill>
          <a:ln w="28575" cap="flat" cmpd="sng" algn="ctr">
            <a:solidFill>
              <a:srgbClr val="0097A9"/>
            </a:solidFill>
            <a:prstDash val="solid"/>
            <a:miter lim="800000"/>
          </a:ln>
          <a:effectLst>
            <a:outerShdw blurRad="63500" sx="102000" sy="102000" algn="ctr" rotWithShape="0">
              <a:prstClr val="black">
                <a:alpha val="40000"/>
              </a:prstClr>
            </a:outerShdw>
          </a:effectLst>
        </p:spPr>
        <p:txBody>
          <a:bodyPr lIns="72000" rIns="72000" rtlCol="0" anchor="ctr"/>
          <a:lstStyle/>
          <a:p>
            <a:pPr marL="177800" marR="0" lvl="0" indent="-177800" defTabSz="1219170" eaLnBrk="1" fontAlgn="auto" latinLnBrk="0" hangingPunct="1">
              <a:lnSpc>
                <a:spcPts val="1400"/>
              </a:lnSpc>
              <a:spcBef>
                <a:spcPts val="300"/>
              </a:spcBef>
              <a:spcAft>
                <a:spcPts val="300"/>
              </a:spcAft>
              <a:buClrTx/>
              <a:buSzTx/>
              <a:buFont typeface="Arial" panose="020B0604020202020204" pitchFamily="34" charset="0"/>
              <a:buChar char="•"/>
              <a:tabLst/>
              <a:defRPr/>
            </a:pPr>
            <a:r>
              <a:rPr lang="pt-PT" sz="1000" b="0" kern="0" dirty="0">
                <a:solidFill>
                  <a:srgbClr val="00425E"/>
                </a:solidFill>
                <a:latin typeface="+mj-lt"/>
                <a:cs typeface="+mn-cs"/>
              </a:rPr>
              <a:t>Continua a verificar-se alguma resistência das empresas de “</a:t>
            </a:r>
            <a:r>
              <a:rPr lang="pt-PT" sz="1000" b="0" kern="0" dirty="0" err="1">
                <a:solidFill>
                  <a:srgbClr val="00425E"/>
                </a:solidFill>
                <a:latin typeface="+mj-lt"/>
                <a:cs typeface="+mn-cs"/>
              </a:rPr>
              <a:t>Shadow</a:t>
            </a:r>
            <a:r>
              <a:rPr lang="pt-PT" sz="1000" b="0" kern="0" dirty="0">
                <a:solidFill>
                  <a:srgbClr val="00425E"/>
                </a:solidFill>
                <a:latin typeface="+mj-lt"/>
                <a:cs typeface="+mn-cs"/>
              </a:rPr>
              <a:t>” (solicitam taxa de juro zero)</a:t>
            </a:r>
          </a:p>
          <a:p>
            <a:pPr marL="177800" marR="0" lvl="0" indent="-177800" defTabSz="1219170" eaLnBrk="1" fontAlgn="auto" latinLnBrk="0" hangingPunct="1">
              <a:lnSpc>
                <a:spcPts val="1400"/>
              </a:lnSpc>
              <a:spcBef>
                <a:spcPts val="300"/>
              </a:spcBef>
              <a:spcAft>
                <a:spcPts val="300"/>
              </a:spcAft>
              <a:buClrTx/>
              <a:buSzTx/>
              <a:buFont typeface="Arial" panose="020B0604020202020204" pitchFamily="34" charset="0"/>
              <a:buChar char="•"/>
              <a:tabLst/>
              <a:defRPr/>
            </a:pPr>
            <a:r>
              <a:rPr lang="pt-PT" sz="1000" b="0" kern="0" dirty="0">
                <a:solidFill>
                  <a:srgbClr val="00425E"/>
                </a:solidFill>
                <a:latin typeface="+mj-lt"/>
                <a:cs typeface="+mn-cs"/>
              </a:rPr>
              <a:t>Acreditamos que o impacto da </a:t>
            </a:r>
            <a:r>
              <a:rPr lang="pt-PT" sz="1000" b="0" kern="0" dirty="0" err="1">
                <a:solidFill>
                  <a:srgbClr val="00425E"/>
                </a:solidFill>
                <a:latin typeface="+mj-lt"/>
                <a:cs typeface="+mn-cs"/>
              </a:rPr>
              <a:t>Covid</a:t>
            </a:r>
            <a:r>
              <a:rPr lang="pt-PT" sz="1000" b="0" kern="0" dirty="0">
                <a:solidFill>
                  <a:srgbClr val="00425E"/>
                </a:solidFill>
                <a:latin typeface="+mj-lt"/>
                <a:cs typeface="+mn-cs"/>
              </a:rPr>
              <a:t> será positivo em termos de oportunidades (perspetiva de aumento do prémio de risco da banca, necessidade das empresas reinventarem o negócio e manterem os investimentos) </a:t>
            </a:r>
          </a:p>
        </p:txBody>
      </p:sp>
      <p:cxnSp>
        <p:nvCxnSpPr>
          <p:cNvPr id="47" name="Connector: Elbow 46">
            <a:extLst>
              <a:ext uri="{FF2B5EF4-FFF2-40B4-BE49-F238E27FC236}">
                <a16:creationId xmlns:a16="http://schemas.microsoft.com/office/drawing/2014/main" id="{CC65BE82-D8EA-4371-BA82-44973C7CDE5B}"/>
              </a:ext>
            </a:extLst>
          </p:cNvPr>
          <p:cNvCxnSpPr>
            <a:stCxn id="40" idx="3"/>
            <a:endCxn id="41" idx="1"/>
          </p:cNvCxnSpPr>
          <p:nvPr/>
        </p:nvCxnSpPr>
        <p:spPr bwMode="auto">
          <a:xfrm flipV="1">
            <a:off x="1533000" y="4169278"/>
            <a:ext cx="207993" cy="787079"/>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Connector: Elbow 47">
            <a:extLst>
              <a:ext uri="{FF2B5EF4-FFF2-40B4-BE49-F238E27FC236}">
                <a16:creationId xmlns:a16="http://schemas.microsoft.com/office/drawing/2014/main" id="{0201A836-E24E-49FE-8DE7-2E3E8CF796F9}"/>
              </a:ext>
            </a:extLst>
          </p:cNvPr>
          <p:cNvCxnSpPr>
            <a:cxnSpLocks/>
            <a:stCxn id="40" idx="3"/>
            <a:endCxn id="42" idx="1"/>
          </p:cNvCxnSpPr>
          <p:nvPr/>
        </p:nvCxnSpPr>
        <p:spPr bwMode="auto">
          <a:xfrm>
            <a:off x="1533000" y="4956357"/>
            <a:ext cx="207993" cy="7907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9591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Análise das participadas</a:t>
            </a:r>
          </a:p>
        </p:txBody>
      </p:sp>
      <p:sp>
        <p:nvSpPr>
          <p:cNvPr id="4" name="Slide Number Placeholder 3"/>
          <p:cNvSpPr>
            <a:spLocks noGrp="1"/>
          </p:cNvSpPr>
          <p:nvPr>
            <p:ph type="sldNum" sz="quarter" idx="10"/>
          </p:nvPr>
        </p:nvSpPr>
        <p:spPr/>
        <p:txBody>
          <a:bodyPr/>
          <a:lstStyle/>
          <a:p>
            <a:pPr>
              <a:defRPr/>
            </a:pPr>
            <a:fld id="{73F61C89-954A-49D4-9675-768F867822B4}" type="slidenum">
              <a:rPr lang="pt-PT" smtClean="0"/>
              <a:pPr>
                <a:defRPr/>
              </a:pPr>
              <a:t>7</a:t>
            </a:fld>
            <a:endParaRPr lang="pt-PT" dirty="0"/>
          </a:p>
        </p:txBody>
      </p:sp>
      <p:grpSp>
        <p:nvGrpSpPr>
          <p:cNvPr id="5" name="Group 4"/>
          <p:cNvGrpSpPr/>
          <p:nvPr/>
        </p:nvGrpSpPr>
        <p:grpSpPr>
          <a:xfrm>
            <a:off x="362838" y="1179848"/>
            <a:ext cx="1565742" cy="288602"/>
            <a:chOff x="362838" y="1223392"/>
            <a:chExt cx="1040954" cy="288602"/>
          </a:xfrm>
        </p:grpSpPr>
        <p:cxnSp>
          <p:nvCxnSpPr>
            <p:cNvPr id="6" name="Straight Connector 5"/>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Empresa</a:t>
              </a:r>
              <a:endParaRPr lang="pt-PT" sz="1400" dirty="0">
                <a:solidFill>
                  <a:srgbClr val="00425E"/>
                </a:solidFill>
              </a:endParaRPr>
            </a:p>
          </p:txBody>
        </p:sp>
      </p:grpSp>
      <p:grpSp>
        <p:nvGrpSpPr>
          <p:cNvPr id="27" name="Group 26"/>
          <p:cNvGrpSpPr/>
          <p:nvPr/>
        </p:nvGrpSpPr>
        <p:grpSpPr>
          <a:xfrm>
            <a:off x="1983000" y="1179848"/>
            <a:ext cx="3384000" cy="288602"/>
            <a:chOff x="2289100" y="1179848"/>
            <a:chExt cx="3384000" cy="288602"/>
          </a:xfrm>
        </p:grpSpPr>
        <p:cxnSp>
          <p:nvCxnSpPr>
            <p:cNvPr id="8" name="Straight Connector 7"/>
            <p:cNvCxnSpPr/>
            <p:nvPr/>
          </p:nvCxnSpPr>
          <p:spPr bwMode="auto">
            <a:xfrm>
              <a:off x="2289100" y="1468450"/>
              <a:ext cx="338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a:off x="2429004" y="1179848"/>
              <a:ext cx="2979261" cy="276999"/>
            </a:xfrm>
            <a:prstGeom prst="rect">
              <a:avLst/>
            </a:prstGeom>
            <a:noFill/>
          </p:spPr>
          <p:txBody>
            <a:bodyPr wrap="square" rtlCol="0">
              <a:spAutoFit/>
            </a:bodyPr>
            <a:lstStyle/>
            <a:p>
              <a:pPr algn="ctr"/>
              <a:r>
                <a:rPr lang="pt-PT" sz="1200" dirty="0">
                  <a:solidFill>
                    <a:srgbClr val="00425E"/>
                  </a:solidFill>
                </a:rPr>
                <a:t>Situação atual</a:t>
              </a:r>
              <a:endParaRPr lang="pt-PT" sz="1400" dirty="0">
                <a:solidFill>
                  <a:srgbClr val="00425E"/>
                </a:solidFill>
              </a:endParaRPr>
            </a:p>
          </p:txBody>
        </p:sp>
      </p:grpSp>
      <p:grpSp>
        <p:nvGrpSpPr>
          <p:cNvPr id="10" name="Group 9"/>
          <p:cNvGrpSpPr/>
          <p:nvPr/>
        </p:nvGrpSpPr>
        <p:grpSpPr>
          <a:xfrm>
            <a:off x="5419026" y="1179848"/>
            <a:ext cx="4213924" cy="288602"/>
            <a:chOff x="362838" y="1223392"/>
            <a:chExt cx="1040954" cy="288602"/>
          </a:xfrm>
        </p:grpSpPr>
        <p:cxnSp>
          <p:nvCxnSpPr>
            <p:cNvPr id="11" name="Straight Connector 10"/>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TextBox 11"/>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Performance 1ºS 2020</a:t>
              </a:r>
              <a:endParaRPr lang="pt-PT" sz="1400" dirty="0">
                <a:solidFill>
                  <a:srgbClr val="00425E"/>
                </a:solidFill>
              </a:endParaRPr>
            </a:p>
          </p:txBody>
        </p:sp>
      </p:grpSp>
      <p:sp>
        <p:nvSpPr>
          <p:cNvPr id="24" name="Rectangle 23">
            <a:extLst>
              <a:ext uri="{FF2B5EF4-FFF2-40B4-BE49-F238E27FC236}">
                <a16:creationId xmlns:a16="http://schemas.microsoft.com/office/drawing/2014/main" id="{8E82B3F5-5637-4985-AE7C-CDF06C6D5FCE}"/>
              </a:ext>
            </a:extLst>
          </p:cNvPr>
          <p:cNvSpPr/>
          <p:nvPr/>
        </p:nvSpPr>
        <p:spPr bwMode="auto">
          <a:xfrm>
            <a:off x="359792" y="1618064"/>
            <a:ext cx="1568788"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r>
              <a:rPr lang="pt-PT" sz="1200" dirty="0">
                <a:solidFill>
                  <a:srgbClr val="00425E"/>
                </a:solidFill>
              </a:rPr>
              <a:t>1. NDRIVE</a:t>
            </a:r>
          </a:p>
        </p:txBody>
      </p:sp>
      <p:cxnSp>
        <p:nvCxnSpPr>
          <p:cNvPr id="51" name="Straight Connector 50">
            <a:extLst>
              <a:ext uri="{FF2B5EF4-FFF2-40B4-BE49-F238E27FC236}">
                <a16:creationId xmlns:a16="http://schemas.microsoft.com/office/drawing/2014/main" id="{1AB99F29-05FD-4B9D-914C-771A34F83026}"/>
              </a:ext>
            </a:extLst>
          </p:cNvPr>
          <p:cNvCxnSpPr/>
          <p:nvPr/>
        </p:nvCxnSpPr>
        <p:spPr bwMode="auto">
          <a:xfrm flipH="1">
            <a:off x="9993000" y="1618064"/>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7AD5A22A-4B2A-419A-BADF-72441A9EA1BE}"/>
              </a:ext>
            </a:extLst>
          </p:cNvPr>
          <p:cNvCxnSpPr/>
          <p:nvPr/>
        </p:nvCxnSpPr>
        <p:spPr bwMode="auto">
          <a:xfrm flipH="1">
            <a:off x="9993000" y="3272523"/>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33FA7CAD-1509-43B9-84BB-A43B5C28CAC8}"/>
              </a:ext>
            </a:extLst>
          </p:cNvPr>
          <p:cNvCxnSpPr/>
          <p:nvPr/>
        </p:nvCxnSpPr>
        <p:spPr bwMode="auto">
          <a:xfrm flipH="1">
            <a:off x="9993000" y="4962982"/>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2" name="TextBox 21">
            <a:extLst>
              <a:ext uri="{FF2B5EF4-FFF2-40B4-BE49-F238E27FC236}">
                <a16:creationId xmlns:a16="http://schemas.microsoft.com/office/drawing/2014/main" id="{49F27CC9-A2EA-4288-9FB4-E06AA22788FC}"/>
              </a:ext>
            </a:extLst>
          </p:cNvPr>
          <p:cNvSpPr txBox="1"/>
          <p:nvPr/>
        </p:nvSpPr>
        <p:spPr>
          <a:xfrm>
            <a:off x="1938000" y="1618064"/>
            <a:ext cx="3456000"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A quebra no 1ºS é explicada por efeitos adversos da pandemia, que numa primeira fase na China levou a constrangimentos na cadeia de fornecimento de hardware, a que se seguiu uma redução das da app </a:t>
            </a:r>
            <a:r>
              <a:rPr lang="pt-PT" dirty="0" err="1"/>
              <a:t>Karta</a:t>
            </a:r>
            <a:r>
              <a:rPr lang="pt-PT" dirty="0"/>
              <a:t> e segmento </a:t>
            </a:r>
            <a:r>
              <a:rPr lang="pt-PT" i="1" dirty="0" err="1"/>
              <a:t>aftermarket</a:t>
            </a:r>
            <a:r>
              <a:rPr lang="pt-PT" dirty="0"/>
              <a:t> devido ao confinamento generalizado nos principais mercados</a:t>
            </a:r>
          </a:p>
          <a:p>
            <a:r>
              <a:rPr lang="pt-PT" dirty="0"/>
              <a:t>O adiamento de vários contactos comerciais em curso é também outro fator que explica a revisão em baixa das expectativas, estando contudo a situação de tesouraria estabilizada em 2020 pelo fato do projeto com a Rand </a:t>
            </a:r>
            <a:r>
              <a:rPr lang="pt-PT" dirty="0" err="1"/>
              <a:t>McNally</a:t>
            </a:r>
            <a:r>
              <a:rPr lang="pt-PT" dirty="0"/>
              <a:t> (principal </a:t>
            </a:r>
            <a:r>
              <a:rPr lang="pt-PT" dirty="0" err="1"/>
              <a:t>projecto</a:t>
            </a:r>
            <a:r>
              <a:rPr lang="pt-PT" dirty="0"/>
              <a:t> da empresa) estar controlado</a:t>
            </a:r>
          </a:p>
        </p:txBody>
      </p:sp>
      <p:cxnSp>
        <p:nvCxnSpPr>
          <p:cNvPr id="40" name="Straight Connector 39">
            <a:extLst>
              <a:ext uri="{FF2B5EF4-FFF2-40B4-BE49-F238E27FC236}">
                <a16:creationId xmlns:a16="http://schemas.microsoft.com/office/drawing/2014/main" id="{D3409F86-C0FD-42DF-80C4-B7A7223F7771}"/>
              </a:ext>
            </a:extLst>
          </p:cNvPr>
          <p:cNvCxnSpPr>
            <a:cxnSpLocks/>
          </p:cNvCxnSpPr>
          <p:nvPr/>
        </p:nvCxnSpPr>
        <p:spPr bwMode="auto">
          <a:xfrm flipV="1">
            <a:off x="96573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4825C897-9181-4D41-847E-69FCBF470A5F}"/>
              </a:ext>
            </a:extLst>
          </p:cNvPr>
          <p:cNvCxnSpPr>
            <a:cxnSpLocks/>
          </p:cNvCxnSpPr>
          <p:nvPr/>
        </p:nvCxnSpPr>
        <p:spPr bwMode="auto">
          <a:xfrm flipV="1">
            <a:off x="54417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3" name="Picture 2">
            <a:extLst>
              <a:ext uri="{FF2B5EF4-FFF2-40B4-BE49-F238E27FC236}">
                <a16:creationId xmlns:a16="http://schemas.microsoft.com/office/drawing/2014/main" id="{59C04A28-DF5A-4FD0-BC14-A54EA83A9426}"/>
              </a:ext>
            </a:extLst>
          </p:cNvPr>
          <p:cNvPicPr>
            <a:picLocks/>
          </p:cNvPicPr>
          <p:nvPr/>
        </p:nvPicPr>
        <p:blipFill>
          <a:blip r:embed="rId2"/>
          <a:stretch>
            <a:fillRect/>
          </a:stretch>
        </p:blipFill>
        <p:spPr>
          <a:xfrm>
            <a:off x="5441796" y="1618064"/>
            <a:ext cx="4215600" cy="864000"/>
          </a:xfrm>
          <a:prstGeom prst="rect">
            <a:avLst/>
          </a:prstGeom>
        </p:spPr>
      </p:pic>
      <p:pic>
        <p:nvPicPr>
          <p:cNvPr id="21" name="Picture 20">
            <a:extLst>
              <a:ext uri="{FF2B5EF4-FFF2-40B4-BE49-F238E27FC236}">
                <a16:creationId xmlns:a16="http://schemas.microsoft.com/office/drawing/2014/main" id="{8B46237D-E05B-4ED3-A182-FEEFF867C4C6}"/>
              </a:ext>
            </a:extLst>
          </p:cNvPr>
          <p:cNvPicPr>
            <a:picLocks noChangeAspect="1"/>
          </p:cNvPicPr>
          <p:nvPr/>
        </p:nvPicPr>
        <p:blipFill>
          <a:blip r:embed="rId3"/>
          <a:stretch>
            <a:fillRect/>
          </a:stretch>
        </p:blipFill>
        <p:spPr>
          <a:xfrm>
            <a:off x="5441796" y="4964625"/>
            <a:ext cx="4191154" cy="852802"/>
          </a:xfrm>
          <a:prstGeom prst="rect">
            <a:avLst/>
          </a:prstGeom>
        </p:spPr>
      </p:pic>
      <p:sp>
        <p:nvSpPr>
          <p:cNvPr id="23" name="Rectangle 22">
            <a:extLst>
              <a:ext uri="{FF2B5EF4-FFF2-40B4-BE49-F238E27FC236}">
                <a16:creationId xmlns:a16="http://schemas.microsoft.com/office/drawing/2014/main" id="{9B0B0476-9116-4E50-BB97-73E91633DD27}"/>
              </a:ext>
            </a:extLst>
          </p:cNvPr>
          <p:cNvSpPr/>
          <p:nvPr/>
        </p:nvSpPr>
        <p:spPr bwMode="auto">
          <a:xfrm>
            <a:off x="359792" y="4962982"/>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3. JJT</a:t>
            </a:r>
          </a:p>
        </p:txBody>
      </p:sp>
      <p:sp>
        <p:nvSpPr>
          <p:cNvPr id="25" name="TextBox 24">
            <a:extLst>
              <a:ext uri="{FF2B5EF4-FFF2-40B4-BE49-F238E27FC236}">
                <a16:creationId xmlns:a16="http://schemas.microsoft.com/office/drawing/2014/main" id="{39DB240F-4AA7-4388-93BE-70E093E9697C}"/>
              </a:ext>
            </a:extLst>
          </p:cNvPr>
          <p:cNvSpPr txBox="1"/>
          <p:nvPr/>
        </p:nvSpPr>
        <p:spPr>
          <a:xfrm>
            <a:off x="1938000" y="4964626"/>
            <a:ext cx="3492000" cy="1438356"/>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Apesar de um inicio de ano promissor (carteira de €29M de obras adjudicadas), o 1ºT fica marcado pelo impacto negativo da pandemia no mês de Março: adiamento/cancelamento de obras, falta de matérias primas e impossibilidade de viajar para fazer instalações nos projetos internacionais (“</a:t>
            </a:r>
            <a:r>
              <a:rPr lang="pt-PT" dirty="0" err="1"/>
              <a:t>custom</a:t>
            </a:r>
            <a:r>
              <a:rPr lang="pt-PT" dirty="0"/>
              <a:t> </a:t>
            </a:r>
            <a:r>
              <a:rPr lang="pt-PT" dirty="0" err="1"/>
              <a:t>made</a:t>
            </a:r>
            <a:r>
              <a:rPr lang="pt-PT" dirty="0"/>
              <a:t>”)</a:t>
            </a:r>
          </a:p>
          <a:p>
            <a:r>
              <a:rPr lang="pt-PT" dirty="0"/>
              <a:t>No segundo trimestre, verificou-se uma retoma acelerada no negócio, tendo sido atingido no mês de Junho o record de vendas mensal da história da JJT, deixando boas perspetivas para o segundo semestre. </a:t>
            </a:r>
          </a:p>
        </p:txBody>
      </p:sp>
      <p:sp>
        <p:nvSpPr>
          <p:cNvPr id="28" name="TextBox 11">
            <a:extLst>
              <a:ext uri="{FF2B5EF4-FFF2-40B4-BE49-F238E27FC236}">
                <a16:creationId xmlns:a16="http://schemas.microsoft.com/office/drawing/2014/main" id="{BB67226F-EF8E-4610-8460-CDD862DC3FF3}"/>
              </a:ext>
            </a:extLst>
          </p:cNvPr>
          <p:cNvSpPr txBox="1"/>
          <p:nvPr/>
        </p:nvSpPr>
        <p:spPr>
          <a:xfrm>
            <a:off x="5441795" y="5817426"/>
            <a:ext cx="4215600" cy="630942"/>
          </a:xfrm>
          <a:prstGeom prst="rect">
            <a:avLst/>
          </a:prstGeom>
          <a:noFill/>
        </p:spPr>
        <p:txBody>
          <a:bodyPr wrap="square" rtlCol="0">
            <a:spAutoFit/>
          </a:bodyPr>
          <a:lstStyle/>
          <a:p>
            <a:pPr algn="just"/>
            <a:r>
              <a:rPr lang="pt-PT" sz="700" b="0" baseline="30000" dirty="0"/>
              <a:t>1</a:t>
            </a:r>
            <a:r>
              <a:rPr lang="pt-PT" sz="700" b="0" dirty="0"/>
              <a:t> Cerca de 1,7M€ da divida diz respeito a divida consolidada no âmbito do plano de insolvência, a amortizar até 2020, com um spread de 0,5%. Cerca de 9,6 M€ da divida diz respeito ao IAPMEI, sendo que  a componente de premio (não reembolsável) poderá rondar os €5M - dependente da concretização de diferentes critérios/objetivos (vendas, EBITDA,…) – e que serviu para suportar o CAPEX dos últimos 4 anos (30M€)</a:t>
            </a:r>
          </a:p>
        </p:txBody>
      </p:sp>
      <p:sp>
        <p:nvSpPr>
          <p:cNvPr id="29" name="Rectangle 28">
            <a:extLst>
              <a:ext uri="{FF2B5EF4-FFF2-40B4-BE49-F238E27FC236}">
                <a16:creationId xmlns:a16="http://schemas.microsoft.com/office/drawing/2014/main" id="{4C875B3D-5DBF-49A4-AC4F-42C5835398CE}"/>
              </a:ext>
            </a:extLst>
          </p:cNvPr>
          <p:cNvSpPr/>
          <p:nvPr/>
        </p:nvSpPr>
        <p:spPr bwMode="auto">
          <a:xfrm>
            <a:off x="6528000" y="5525008"/>
            <a:ext cx="165787" cy="13499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700" i="0" u="none" strike="noStrike" cap="none" normalizeH="0" baseline="30000" dirty="0">
                <a:ln>
                  <a:noFill/>
                </a:ln>
                <a:effectLst/>
                <a:latin typeface="Arial" charset="0"/>
                <a:cs typeface="Arial" charset="0"/>
              </a:rPr>
              <a:t>1 </a:t>
            </a:r>
            <a:endParaRPr kumimoji="0" lang="pt-PT" sz="700" i="0" u="none" strike="noStrike" cap="none" normalizeH="0" baseline="30000" dirty="0">
              <a:ln>
                <a:noFill/>
              </a:ln>
              <a:effectLst/>
              <a:latin typeface="Arial" charset="0"/>
              <a:cs typeface="Arial" charset="0"/>
            </a:endParaRPr>
          </a:p>
        </p:txBody>
      </p:sp>
      <p:sp>
        <p:nvSpPr>
          <p:cNvPr id="30" name="Rectangle 29">
            <a:extLst>
              <a:ext uri="{FF2B5EF4-FFF2-40B4-BE49-F238E27FC236}">
                <a16:creationId xmlns:a16="http://schemas.microsoft.com/office/drawing/2014/main" id="{2B5BE74F-5CB2-4264-8F82-EFE37A58986C}"/>
              </a:ext>
            </a:extLst>
          </p:cNvPr>
          <p:cNvSpPr/>
          <p:nvPr/>
        </p:nvSpPr>
        <p:spPr bwMode="auto">
          <a:xfrm>
            <a:off x="359792" y="3272523"/>
            <a:ext cx="1568788"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r>
              <a:rPr lang="pt-PT" sz="1200" dirty="0">
                <a:solidFill>
                  <a:srgbClr val="00425E"/>
                </a:solidFill>
              </a:rPr>
              <a:t>2. NMUSIC</a:t>
            </a:r>
          </a:p>
        </p:txBody>
      </p:sp>
      <p:sp>
        <p:nvSpPr>
          <p:cNvPr id="31" name="TextBox 30">
            <a:extLst>
              <a:ext uri="{FF2B5EF4-FFF2-40B4-BE49-F238E27FC236}">
                <a16:creationId xmlns:a16="http://schemas.microsoft.com/office/drawing/2014/main" id="{239B8D41-8758-40B3-8AE9-E28C76AED23A}"/>
              </a:ext>
            </a:extLst>
          </p:cNvPr>
          <p:cNvSpPr txBox="1"/>
          <p:nvPr/>
        </p:nvSpPr>
        <p:spPr>
          <a:xfrm>
            <a:off x="1938000" y="3272523"/>
            <a:ext cx="3456000" cy="1440000"/>
          </a:xfrm>
          <a:prstGeom prst="rect">
            <a:avLst/>
          </a:prstGeom>
          <a:noFill/>
        </p:spPr>
        <p:txBody>
          <a:bodyPr wrap="square" lIns="36000" tIns="36000" rIns="36000" rtlCol="0" anchor="ctr">
            <a:noAutofit/>
          </a:bodyPr>
          <a:lstStyle>
            <a:defPPr>
              <a:defRPr lang="pt-PT"/>
            </a:defPPr>
            <a:lvl1pPr marL="87313" indent="-87313">
              <a:spcBef>
                <a:spcPts val="300"/>
              </a:spcBef>
              <a:spcAft>
                <a:spcPts val="300"/>
              </a:spcAft>
              <a:buFont typeface="Arial" panose="020B0604020202020204" pitchFamily="34" charset="0"/>
              <a:buChar char="•"/>
              <a:defRPr sz="900" b="0">
                <a:solidFill>
                  <a:srgbClr val="00425E"/>
                </a:solidFill>
              </a:defRPr>
            </a:lvl1pPr>
          </a:lstStyle>
          <a:p>
            <a:pPr>
              <a:spcBef>
                <a:spcPts val="200"/>
              </a:spcBef>
              <a:spcAft>
                <a:spcPts val="200"/>
              </a:spcAft>
            </a:pPr>
            <a:r>
              <a:rPr lang="pt-PT" dirty="0"/>
              <a:t>O FRN investiu 4,5M€ entre 2013 e 2015, tendo desinvestido no final de 2019 um retorno de aproximadamente 4,7M€</a:t>
            </a:r>
          </a:p>
        </p:txBody>
      </p:sp>
      <p:grpSp>
        <p:nvGrpSpPr>
          <p:cNvPr id="32" name="Group 31">
            <a:extLst>
              <a:ext uri="{FF2B5EF4-FFF2-40B4-BE49-F238E27FC236}">
                <a16:creationId xmlns:a16="http://schemas.microsoft.com/office/drawing/2014/main" id="{D793AACE-C6D1-407E-BE14-D1C59B97F807}"/>
              </a:ext>
            </a:extLst>
          </p:cNvPr>
          <p:cNvGrpSpPr/>
          <p:nvPr/>
        </p:nvGrpSpPr>
        <p:grpSpPr>
          <a:xfrm>
            <a:off x="5950988" y="3755859"/>
            <a:ext cx="3150000" cy="473328"/>
            <a:chOff x="5988000" y="1899000"/>
            <a:chExt cx="3150000" cy="630000"/>
          </a:xfrm>
        </p:grpSpPr>
        <p:cxnSp>
          <p:nvCxnSpPr>
            <p:cNvPr id="33" name="Straight Connector 32">
              <a:extLst>
                <a:ext uri="{FF2B5EF4-FFF2-40B4-BE49-F238E27FC236}">
                  <a16:creationId xmlns:a16="http://schemas.microsoft.com/office/drawing/2014/main" id="{0C029F6C-E9D4-4E47-A298-9FCD5C822215}"/>
                </a:ext>
              </a:extLst>
            </p:cNvPr>
            <p:cNvCxnSpPr/>
            <p:nvPr/>
          </p:nvCxnSpPr>
          <p:spPr bwMode="auto">
            <a:xfrm>
              <a:off x="5988000" y="1899000"/>
              <a:ext cx="315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874B4362-0FAB-4D55-876E-A394567FFB5C}"/>
                </a:ext>
              </a:extLst>
            </p:cNvPr>
            <p:cNvCxnSpPr/>
            <p:nvPr/>
          </p:nvCxnSpPr>
          <p:spPr bwMode="auto">
            <a:xfrm>
              <a:off x="5988000" y="2529000"/>
              <a:ext cx="315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Rectangle 34">
              <a:extLst>
                <a:ext uri="{FF2B5EF4-FFF2-40B4-BE49-F238E27FC236}">
                  <a16:creationId xmlns:a16="http://schemas.microsoft.com/office/drawing/2014/main" id="{54D2EAF3-CF24-4263-B9A4-8FC88DEB25E8}"/>
                </a:ext>
              </a:extLst>
            </p:cNvPr>
            <p:cNvSpPr/>
            <p:nvPr/>
          </p:nvSpPr>
          <p:spPr bwMode="auto">
            <a:xfrm>
              <a:off x="5988000" y="1899000"/>
              <a:ext cx="3150000" cy="62999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chemeClr val="tx1"/>
                  </a:solidFill>
                  <a:effectLst/>
                  <a:latin typeface="Arial" charset="0"/>
                  <a:cs typeface="Arial" charset="0"/>
                </a:rPr>
                <a:t>Desinvestimento</a:t>
              </a:r>
              <a:r>
                <a:rPr kumimoji="0" lang="en-GB" sz="1400" b="1" i="0" u="none" strike="noStrike" cap="none" normalizeH="0" baseline="0" dirty="0">
                  <a:ln>
                    <a:noFill/>
                  </a:ln>
                  <a:solidFill>
                    <a:schemeClr val="tx1"/>
                  </a:solidFill>
                  <a:effectLst/>
                  <a:latin typeface="Arial" charset="0"/>
                  <a:cs typeface="Arial" charset="0"/>
                </a:rPr>
                <a:t> </a:t>
              </a:r>
              <a:r>
                <a:rPr kumimoji="0" lang="en-GB" sz="1400" b="1" i="0" u="none" strike="noStrike" cap="none" normalizeH="0" baseline="0" dirty="0" err="1">
                  <a:ln>
                    <a:noFill/>
                  </a:ln>
                  <a:solidFill>
                    <a:schemeClr val="tx1"/>
                  </a:solidFill>
                  <a:effectLst/>
                  <a:latin typeface="Arial" charset="0"/>
                  <a:cs typeface="Arial" charset="0"/>
                </a:rPr>
                <a:t>concretizado</a:t>
              </a:r>
              <a:endParaRPr kumimoji="0" lang="pt-PT" sz="1400" b="1" i="0" u="none" strike="noStrike" cap="none" normalizeH="0" baseline="0" dirty="0">
                <a:ln>
                  <a:noFill/>
                </a:ln>
                <a:solidFill>
                  <a:schemeClr val="tx1"/>
                </a:solidFill>
                <a:effectLst/>
                <a:latin typeface="Arial" charset="0"/>
                <a:cs typeface="Arial" charset="0"/>
              </a:endParaRPr>
            </a:p>
          </p:txBody>
        </p:sp>
      </p:grpSp>
      <p:sp>
        <p:nvSpPr>
          <p:cNvPr id="36" name="TextBox 11">
            <a:extLst>
              <a:ext uri="{FF2B5EF4-FFF2-40B4-BE49-F238E27FC236}">
                <a16:creationId xmlns:a16="http://schemas.microsoft.com/office/drawing/2014/main" id="{A8801BC9-AB8B-4B4F-A94C-3F089446C6F2}"/>
              </a:ext>
            </a:extLst>
          </p:cNvPr>
          <p:cNvSpPr txBox="1"/>
          <p:nvPr/>
        </p:nvSpPr>
        <p:spPr>
          <a:xfrm>
            <a:off x="5441795" y="2464748"/>
            <a:ext cx="4215600" cy="307777"/>
          </a:xfrm>
          <a:prstGeom prst="rect">
            <a:avLst/>
          </a:prstGeom>
          <a:noFill/>
        </p:spPr>
        <p:txBody>
          <a:bodyPr wrap="square" rtlCol="0">
            <a:spAutoFit/>
          </a:bodyPr>
          <a:lstStyle/>
          <a:p>
            <a:pPr algn="just"/>
            <a:r>
              <a:rPr lang="pt-PT" sz="700" b="0" baseline="30000" dirty="0"/>
              <a:t>1</a:t>
            </a:r>
            <a:r>
              <a:rPr lang="pt-PT" sz="700" b="0" dirty="0"/>
              <a:t> Receitas provenientes do principal </a:t>
            </a:r>
            <a:r>
              <a:rPr lang="pt-PT" sz="700" b="0" dirty="0" err="1"/>
              <a:t>projecto</a:t>
            </a:r>
            <a:r>
              <a:rPr lang="pt-PT" sz="700" b="0" dirty="0"/>
              <a:t>/cliente da empresas (Rand </a:t>
            </a:r>
            <a:r>
              <a:rPr lang="pt-PT" sz="700" b="0" dirty="0" err="1"/>
              <a:t>McNally</a:t>
            </a:r>
            <a:r>
              <a:rPr lang="pt-PT" sz="700" b="0" dirty="0"/>
              <a:t>) foram transferidas na sua totalidade para o segundo semestre do ano de 2019</a:t>
            </a:r>
          </a:p>
        </p:txBody>
      </p:sp>
      <p:sp>
        <p:nvSpPr>
          <p:cNvPr id="37" name="Rectangle 36">
            <a:extLst>
              <a:ext uri="{FF2B5EF4-FFF2-40B4-BE49-F238E27FC236}">
                <a16:creationId xmlns:a16="http://schemas.microsoft.com/office/drawing/2014/main" id="{48E9BC4F-0926-4297-92D5-1D342D4D098B}"/>
              </a:ext>
            </a:extLst>
          </p:cNvPr>
          <p:cNvSpPr/>
          <p:nvPr/>
        </p:nvSpPr>
        <p:spPr bwMode="auto">
          <a:xfrm>
            <a:off x="7806815" y="1915070"/>
            <a:ext cx="165787" cy="13499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700" i="0" u="none" strike="noStrike" cap="none" normalizeH="0" baseline="30000" dirty="0">
                <a:ln>
                  <a:noFill/>
                </a:ln>
                <a:effectLst/>
                <a:latin typeface="Arial" charset="0"/>
                <a:cs typeface="Arial" charset="0"/>
              </a:rPr>
              <a:t>1 </a:t>
            </a:r>
            <a:endParaRPr kumimoji="0" lang="pt-PT" sz="700" i="0" u="none" strike="noStrike" cap="none" normalizeH="0" baseline="30000" dirty="0">
              <a:ln>
                <a:noFill/>
              </a:ln>
              <a:effectLst/>
              <a:latin typeface="Arial" charset="0"/>
              <a:cs typeface="Arial" charset="0"/>
            </a:endParaRPr>
          </a:p>
        </p:txBody>
      </p:sp>
    </p:spTree>
    <p:extLst>
      <p:ext uri="{BB962C8B-B14F-4D97-AF65-F5344CB8AC3E}">
        <p14:creationId xmlns:p14="http://schemas.microsoft.com/office/powerpoint/2010/main" val="121111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Análise das participadas</a:t>
            </a:r>
          </a:p>
        </p:txBody>
      </p:sp>
      <p:sp>
        <p:nvSpPr>
          <p:cNvPr id="4" name="Slide Number Placeholder 3"/>
          <p:cNvSpPr>
            <a:spLocks noGrp="1"/>
          </p:cNvSpPr>
          <p:nvPr>
            <p:ph type="sldNum" sz="quarter" idx="10"/>
          </p:nvPr>
        </p:nvSpPr>
        <p:spPr/>
        <p:txBody>
          <a:bodyPr/>
          <a:lstStyle/>
          <a:p>
            <a:pPr>
              <a:defRPr/>
            </a:pPr>
            <a:fld id="{73F61C89-954A-49D4-9675-768F867822B4}" type="slidenum">
              <a:rPr lang="pt-PT" smtClean="0"/>
              <a:pPr>
                <a:defRPr/>
              </a:pPr>
              <a:t>8</a:t>
            </a:fld>
            <a:endParaRPr lang="pt-PT"/>
          </a:p>
        </p:txBody>
      </p:sp>
      <p:grpSp>
        <p:nvGrpSpPr>
          <p:cNvPr id="5" name="Group 4"/>
          <p:cNvGrpSpPr/>
          <p:nvPr/>
        </p:nvGrpSpPr>
        <p:grpSpPr>
          <a:xfrm>
            <a:off x="362838" y="1179848"/>
            <a:ext cx="1565742" cy="288602"/>
            <a:chOff x="362838" y="1223392"/>
            <a:chExt cx="1040954" cy="288602"/>
          </a:xfrm>
        </p:grpSpPr>
        <p:cxnSp>
          <p:nvCxnSpPr>
            <p:cNvPr id="6" name="Straight Connector 5"/>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Empresa</a:t>
              </a:r>
              <a:endParaRPr lang="pt-PT" sz="1400" dirty="0">
                <a:solidFill>
                  <a:srgbClr val="00425E"/>
                </a:solidFill>
              </a:endParaRPr>
            </a:p>
          </p:txBody>
        </p:sp>
      </p:grpSp>
      <p:grpSp>
        <p:nvGrpSpPr>
          <p:cNvPr id="27" name="Group 26"/>
          <p:cNvGrpSpPr/>
          <p:nvPr/>
        </p:nvGrpSpPr>
        <p:grpSpPr>
          <a:xfrm>
            <a:off x="1983000" y="1179848"/>
            <a:ext cx="3384000" cy="288602"/>
            <a:chOff x="2289100" y="1179848"/>
            <a:chExt cx="3384000" cy="288602"/>
          </a:xfrm>
        </p:grpSpPr>
        <p:cxnSp>
          <p:nvCxnSpPr>
            <p:cNvPr id="8" name="Straight Connector 7"/>
            <p:cNvCxnSpPr/>
            <p:nvPr/>
          </p:nvCxnSpPr>
          <p:spPr bwMode="auto">
            <a:xfrm>
              <a:off x="2289100" y="1468450"/>
              <a:ext cx="338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a:off x="2429004" y="1179848"/>
              <a:ext cx="2979261" cy="276999"/>
            </a:xfrm>
            <a:prstGeom prst="rect">
              <a:avLst/>
            </a:prstGeom>
            <a:noFill/>
          </p:spPr>
          <p:txBody>
            <a:bodyPr wrap="square" rtlCol="0">
              <a:spAutoFit/>
            </a:bodyPr>
            <a:lstStyle/>
            <a:p>
              <a:pPr algn="ctr"/>
              <a:r>
                <a:rPr lang="pt-PT" sz="1200" dirty="0">
                  <a:solidFill>
                    <a:srgbClr val="00425E"/>
                  </a:solidFill>
                </a:rPr>
                <a:t>Situação atual</a:t>
              </a:r>
              <a:endParaRPr lang="pt-PT" sz="1400" dirty="0">
                <a:solidFill>
                  <a:srgbClr val="00425E"/>
                </a:solidFill>
              </a:endParaRPr>
            </a:p>
          </p:txBody>
        </p:sp>
      </p:grpSp>
      <p:sp>
        <p:nvSpPr>
          <p:cNvPr id="32" name="Rectangle 31">
            <a:extLst>
              <a:ext uri="{FF2B5EF4-FFF2-40B4-BE49-F238E27FC236}">
                <a16:creationId xmlns:a16="http://schemas.microsoft.com/office/drawing/2014/main" id="{707B646B-0878-4881-A0A0-C0FA0D5291ED}"/>
              </a:ext>
            </a:extLst>
          </p:cNvPr>
          <p:cNvSpPr/>
          <p:nvPr/>
        </p:nvSpPr>
        <p:spPr bwMode="auto">
          <a:xfrm>
            <a:off x="359792" y="1618064"/>
            <a:ext cx="1568788"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r>
              <a:rPr lang="pt-PT" sz="1200" dirty="0">
                <a:solidFill>
                  <a:srgbClr val="00425E"/>
                </a:solidFill>
              </a:rPr>
              <a:t>4. COMPRACÁ</a:t>
            </a:r>
          </a:p>
        </p:txBody>
      </p:sp>
      <p:cxnSp>
        <p:nvCxnSpPr>
          <p:cNvPr id="41" name="Straight Connector 40">
            <a:extLst>
              <a:ext uri="{FF2B5EF4-FFF2-40B4-BE49-F238E27FC236}">
                <a16:creationId xmlns:a16="http://schemas.microsoft.com/office/drawing/2014/main" id="{DC945F05-1912-4E9F-8FDF-B85BDFC8FBA3}"/>
              </a:ext>
            </a:extLst>
          </p:cNvPr>
          <p:cNvCxnSpPr>
            <a:cxnSpLocks/>
          </p:cNvCxnSpPr>
          <p:nvPr/>
        </p:nvCxnSpPr>
        <p:spPr bwMode="auto">
          <a:xfrm flipV="1">
            <a:off x="9659071"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56CF9BBA-6987-417B-BD86-6BCD014B9E18}"/>
              </a:ext>
            </a:extLst>
          </p:cNvPr>
          <p:cNvCxnSpPr>
            <a:cxnSpLocks/>
          </p:cNvCxnSpPr>
          <p:nvPr/>
        </p:nvCxnSpPr>
        <p:spPr bwMode="auto">
          <a:xfrm flipV="1">
            <a:off x="54417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107C6468-68A8-49C9-8BB4-B01EC58C5EDA}"/>
              </a:ext>
            </a:extLst>
          </p:cNvPr>
          <p:cNvCxnSpPr/>
          <p:nvPr/>
        </p:nvCxnSpPr>
        <p:spPr bwMode="auto">
          <a:xfrm flipH="1">
            <a:off x="9993000" y="1618064"/>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5A1CE00E-42F6-44AA-81D0-9411D1656E45}"/>
              </a:ext>
            </a:extLst>
          </p:cNvPr>
          <p:cNvCxnSpPr/>
          <p:nvPr/>
        </p:nvCxnSpPr>
        <p:spPr bwMode="auto">
          <a:xfrm flipH="1">
            <a:off x="9993000" y="3272523"/>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77CD3FCE-A24C-4954-AA9D-E0FC85206F21}"/>
              </a:ext>
            </a:extLst>
          </p:cNvPr>
          <p:cNvCxnSpPr/>
          <p:nvPr/>
        </p:nvCxnSpPr>
        <p:spPr bwMode="auto">
          <a:xfrm flipH="1">
            <a:off x="9993000" y="4962982"/>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4" name="Rectangle 43">
            <a:extLst>
              <a:ext uri="{FF2B5EF4-FFF2-40B4-BE49-F238E27FC236}">
                <a16:creationId xmlns:a16="http://schemas.microsoft.com/office/drawing/2014/main" id="{C6219F98-9651-4003-90C4-7B1A6D1B875C}"/>
              </a:ext>
            </a:extLst>
          </p:cNvPr>
          <p:cNvSpPr/>
          <p:nvPr/>
        </p:nvSpPr>
        <p:spPr>
          <a:xfrm>
            <a:off x="5443471" y="2458821"/>
            <a:ext cx="4215600" cy="415498"/>
          </a:xfrm>
          <a:prstGeom prst="rect">
            <a:avLst/>
          </a:prstGeom>
        </p:spPr>
        <p:txBody>
          <a:bodyPr wrap="square">
            <a:spAutoFit/>
          </a:bodyPr>
          <a:lstStyle/>
          <a:p>
            <a:pPr algn="just"/>
            <a:r>
              <a:rPr lang="pt-PT" sz="700" b="0" dirty="0"/>
              <a:t>Os resultados apresentados de 2019 consideram apenas as lojas que estão atualmente ativas, excluindo, assim, as lojas da Baixa da Banheira, Lavradio e Avenida de Angola encerradas em 2019 (respetivamente em </a:t>
            </a:r>
            <a:r>
              <a:rPr lang="pt-PT" sz="700" b="0" dirty="0" err="1"/>
              <a:t>Jul</a:t>
            </a:r>
            <a:r>
              <a:rPr lang="pt-PT" sz="700" b="0" dirty="0"/>
              <a:t>, Out e Dez). O </a:t>
            </a:r>
            <a:r>
              <a:rPr lang="pt-PT" sz="700" b="0" i="1" dirty="0" err="1"/>
              <a:t>forecast</a:t>
            </a:r>
            <a:r>
              <a:rPr lang="pt-PT" sz="700" b="0" i="1" dirty="0"/>
              <a:t> </a:t>
            </a:r>
            <a:r>
              <a:rPr lang="pt-PT" sz="700" b="0" dirty="0"/>
              <a:t>contempla a abertura de novos espaços</a:t>
            </a:r>
          </a:p>
        </p:txBody>
      </p:sp>
      <p:grpSp>
        <p:nvGrpSpPr>
          <p:cNvPr id="34" name="Group 33">
            <a:extLst>
              <a:ext uri="{FF2B5EF4-FFF2-40B4-BE49-F238E27FC236}">
                <a16:creationId xmlns:a16="http://schemas.microsoft.com/office/drawing/2014/main" id="{1D45AF91-9C8C-4B97-8A9C-7B3A99A933D6}"/>
              </a:ext>
            </a:extLst>
          </p:cNvPr>
          <p:cNvGrpSpPr/>
          <p:nvPr/>
        </p:nvGrpSpPr>
        <p:grpSpPr>
          <a:xfrm>
            <a:off x="5419026" y="1179848"/>
            <a:ext cx="4213924" cy="288602"/>
            <a:chOff x="362838" y="1223392"/>
            <a:chExt cx="1040954" cy="288602"/>
          </a:xfrm>
        </p:grpSpPr>
        <p:cxnSp>
          <p:nvCxnSpPr>
            <p:cNvPr id="35" name="Straight Connector 34">
              <a:extLst>
                <a:ext uri="{FF2B5EF4-FFF2-40B4-BE49-F238E27FC236}">
                  <a16:creationId xmlns:a16="http://schemas.microsoft.com/office/drawing/2014/main" id="{96BE3BF0-E8DA-4870-8985-8DE411B7D743}"/>
                </a:ext>
              </a:extLst>
            </p:cNvPr>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6" name="TextBox 35">
              <a:extLst>
                <a:ext uri="{FF2B5EF4-FFF2-40B4-BE49-F238E27FC236}">
                  <a16:creationId xmlns:a16="http://schemas.microsoft.com/office/drawing/2014/main" id="{CF585849-6AFF-4246-803E-E476A08CF0E3}"/>
                </a:ext>
              </a:extLst>
            </p:cNvPr>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Performance 1ºS 2020</a:t>
              </a:r>
              <a:endParaRPr lang="pt-PT" sz="1400" dirty="0">
                <a:solidFill>
                  <a:srgbClr val="00425E"/>
                </a:solidFill>
              </a:endParaRPr>
            </a:p>
          </p:txBody>
        </p:sp>
      </p:grpSp>
      <p:sp>
        <p:nvSpPr>
          <p:cNvPr id="50" name="TextBox 49">
            <a:extLst>
              <a:ext uri="{FF2B5EF4-FFF2-40B4-BE49-F238E27FC236}">
                <a16:creationId xmlns:a16="http://schemas.microsoft.com/office/drawing/2014/main" id="{BACBA75A-922F-4959-997E-803ABF4B6AAB}"/>
              </a:ext>
            </a:extLst>
          </p:cNvPr>
          <p:cNvSpPr txBox="1"/>
          <p:nvPr/>
        </p:nvSpPr>
        <p:spPr>
          <a:xfrm>
            <a:off x="1938000" y="1622258"/>
            <a:ext cx="3456000" cy="143445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As ações de reestruturação que têm vindo a ser implementadas desde 2018 em conjunto com o aumento das vendas dos supermercados de proximidade nesta fase, permitiram pela primeira vez na história da empresa atingir o </a:t>
            </a:r>
            <a:r>
              <a:rPr lang="pt-PT" i="1" dirty="0" err="1"/>
              <a:t>breakeven</a:t>
            </a:r>
            <a:endParaRPr lang="pt-PT" i="1" dirty="0"/>
          </a:p>
          <a:p>
            <a:r>
              <a:rPr lang="pt-PT" dirty="0"/>
              <a:t>Mesmo após o boom de vendas registado no início da fase de confinamento, o nível de receitas tem se mostrado resiliente e significativamente superior ao PH (+12% </a:t>
            </a:r>
            <a:r>
              <a:rPr lang="pt-PT" i="1" dirty="0" err="1"/>
              <a:t>life</a:t>
            </a:r>
            <a:r>
              <a:rPr lang="pt-PT" i="1" dirty="0"/>
              <a:t>-for-</a:t>
            </a:r>
            <a:r>
              <a:rPr lang="pt-PT" i="1" dirty="0" err="1"/>
              <a:t>like</a:t>
            </a:r>
            <a:r>
              <a:rPr lang="pt-PT" dirty="0"/>
              <a:t> a junho)</a:t>
            </a:r>
          </a:p>
          <a:p>
            <a:r>
              <a:rPr lang="pt-PT" dirty="0"/>
              <a:t>Continua, contudo, a ser crucial intensificar o plano de expansão da rede de lojas, estando previsto retomar as negociações com a banca para suportar o investimento necessário</a:t>
            </a:r>
          </a:p>
        </p:txBody>
      </p:sp>
      <p:pic>
        <p:nvPicPr>
          <p:cNvPr id="10" name="Picture 9">
            <a:extLst>
              <a:ext uri="{FF2B5EF4-FFF2-40B4-BE49-F238E27FC236}">
                <a16:creationId xmlns:a16="http://schemas.microsoft.com/office/drawing/2014/main" id="{05DC5082-CB63-4CE1-8F3D-F69D5CBDA8F2}"/>
              </a:ext>
            </a:extLst>
          </p:cNvPr>
          <p:cNvPicPr>
            <a:picLocks noChangeAspect="1"/>
          </p:cNvPicPr>
          <p:nvPr/>
        </p:nvPicPr>
        <p:blipFill>
          <a:blip r:embed="rId2"/>
          <a:stretch>
            <a:fillRect/>
          </a:stretch>
        </p:blipFill>
        <p:spPr>
          <a:xfrm>
            <a:off x="5441795" y="1618064"/>
            <a:ext cx="4217275" cy="852500"/>
          </a:xfrm>
          <a:prstGeom prst="rect">
            <a:avLst/>
          </a:prstGeom>
        </p:spPr>
      </p:pic>
      <p:sp>
        <p:nvSpPr>
          <p:cNvPr id="22" name="Rectangle 21">
            <a:extLst>
              <a:ext uri="{FF2B5EF4-FFF2-40B4-BE49-F238E27FC236}">
                <a16:creationId xmlns:a16="http://schemas.microsoft.com/office/drawing/2014/main" id="{2816E874-E7E7-4721-81A9-D426CAF75D10}"/>
              </a:ext>
            </a:extLst>
          </p:cNvPr>
          <p:cNvSpPr/>
          <p:nvPr/>
        </p:nvSpPr>
        <p:spPr bwMode="auto">
          <a:xfrm>
            <a:off x="359792" y="4962982"/>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6. ADLA</a:t>
            </a:r>
          </a:p>
        </p:txBody>
      </p:sp>
      <p:sp>
        <p:nvSpPr>
          <p:cNvPr id="23" name="TextBox 22">
            <a:extLst>
              <a:ext uri="{FF2B5EF4-FFF2-40B4-BE49-F238E27FC236}">
                <a16:creationId xmlns:a16="http://schemas.microsoft.com/office/drawing/2014/main" id="{5E264FD8-E19C-4D52-ABBB-F13700CB3CDE}"/>
              </a:ext>
            </a:extLst>
          </p:cNvPr>
          <p:cNvSpPr txBox="1"/>
          <p:nvPr/>
        </p:nvSpPr>
        <p:spPr>
          <a:xfrm>
            <a:off x="1937999" y="4962982"/>
            <a:ext cx="3429001" cy="1436018"/>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Apesar da empresa não ter tido qualquer paragem, o impacto da pandemia fez-se naturalmente sentir, sobretudo nos meses de Abril e Maio, com uma redução das encomendas, sendo que ainda assim a empresa conseguiu praticamente manter a rentabilidade, pela melhoria da margem (fruto da redução do preço do alumínio que não foi refletida de imediato no preço cobrado aos clientes )</a:t>
            </a:r>
          </a:p>
          <a:p>
            <a:r>
              <a:rPr lang="pt-PT" dirty="0"/>
              <a:t>Apesar da incerteza, começam-se a sentir os primeiros sinais de recuperação do sector, pelo que a equipa de gestão acredita que será possível terminar o ano em linha com 2019</a:t>
            </a:r>
          </a:p>
        </p:txBody>
      </p:sp>
      <p:sp>
        <p:nvSpPr>
          <p:cNvPr id="24" name="Rectangle 23">
            <a:extLst>
              <a:ext uri="{FF2B5EF4-FFF2-40B4-BE49-F238E27FC236}">
                <a16:creationId xmlns:a16="http://schemas.microsoft.com/office/drawing/2014/main" id="{5AF30E8C-E17C-42C2-A9C6-852DF3477266}"/>
              </a:ext>
            </a:extLst>
          </p:cNvPr>
          <p:cNvSpPr/>
          <p:nvPr/>
        </p:nvSpPr>
        <p:spPr>
          <a:xfrm>
            <a:off x="5441795" y="5815598"/>
            <a:ext cx="4215600" cy="523220"/>
          </a:xfrm>
          <a:prstGeom prst="rect">
            <a:avLst/>
          </a:prstGeom>
        </p:spPr>
        <p:txBody>
          <a:bodyPr wrap="square">
            <a:spAutoFit/>
          </a:bodyPr>
          <a:lstStyle/>
          <a:p>
            <a:pPr algn="just"/>
            <a:r>
              <a:rPr lang="pt-PT" sz="700" b="0" baseline="30000" dirty="0"/>
              <a:t>1</a:t>
            </a:r>
            <a:r>
              <a:rPr lang="pt-PT" sz="700" b="0" dirty="0"/>
              <a:t> O Aumento da Net </a:t>
            </a:r>
            <a:r>
              <a:rPr lang="pt-PT" sz="700" b="0" dirty="0" err="1"/>
              <a:t>debt</a:t>
            </a:r>
            <a:r>
              <a:rPr lang="pt-PT" sz="700" b="0" dirty="0"/>
              <a:t> está relacionado com a construção de uma nova fábrica que permitirá duplicar a capacidade de produção da Adla (que atualmente está tomada), para os ~36M€. O investimento total será de 8,5M€, sendo que é expectável que este ano seja realizado metade desse valor (que só se irá refletir na performance nos próximos anos)</a:t>
            </a:r>
          </a:p>
        </p:txBody>
      </p:sp>
      <p:sp>
        <p:nvSpPr>
          <p:cNvPr id="25" name="Rectangle 24">
            <a:extLst>
              <a:ext uri="{FF2B5EF4-FFF2-40B4-BE49-F238E27FC236}">
                <a16:creationId xmlns:a16="http://schemas.microsoft.com/office/drawing/2014/main" id="{29757BA0-471C-42B0-A9EC-77E335DCE482}"/>
              </a:ext>
            </a:extLst>
          </p:cNvPr>
          <p:cNvSpPr/>
          <p:nvPr/>
        </p:nvSpPr>
        <p:spPr bwMode="auto">
          <a:xfrm>
            <a:off x="9048000" y="5525127"/>
            <a:ext cx="585000" cy="21612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800" b="0" baseline="30000" dirty="0">
                <a:latin typeface="Arial" charset="0"/>
                <a:cs typeface="Arial" charset="0"/>
              </a:rPr>
              <a:t>1</a:t>
            </a:r>
            <a:endParaRPr lang="pt-PT" sz="800" b="0" baseline="30000" dirty="0">
              <a:latin typeface="Arial" charset="0"/>
              <a:cs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pt-PT" sz="800" b="0" i="0" u="none" strike="noStrike" cap="none" normalizeH="0" baseline="30000" dirty="0">
              <a:ln>
                <a:noFill/>
              </a:ln>
              <a:solidFill>
                <a:schemeClr val="tx1"/>
              </a:solidFill>
              <a:effectLst/>
              <a:latin typeface="Arial" charset="0"/>
              <a:cs typeface="Arial" charset="0"/>
            </a:endParaRPr>
          </a:p>
        </p:txBody>
      </p:sp>
      <p:sp>
        <p:nvSpPr>
          <p:cNvPr id="26" name="Rectangle 25">
            <a:extLst>
              <a:ext uri="{FF2B5EF4-FFF2-40B4-BE49-F238E27FC236}">
                <a16:creationId xmlns:a16="http://schemas.microsoft.com/office/drawing/2014/main" id="{851E61D2-68EA-47EA-AA23-4FA401142CFD}"/>
              </a:ext>
            </a:extLst>
          </p:cNvPr>
          <p:cNvSpPr/>
          <p:nvPr/>
        </p:nvSpPr>
        <p:spPr bwMode="auto">
          <a:xfrm>
            <a:off x="9521313" y="5525127"/>
            <a:ext cx="585000" cy="21612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800" b="0" baseline="30000" dirty="0">
                <a:latin typeface="Arial" charset="0"/>
                <a:cs typeface="Arial" charset="0"/>
              </a:rPr>
              <a:t>1</a:t>
            </a:r>
            <a:endParaRPr lang="pt-PT" sz="800" b="0" baseline="30000" dirty="0">
              <a:latin typeface="Arial" charset="0"/>
              <a:cs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pt-PT" sz="800" b="0" i="0" u="none" strike="noStrike" cap="none" normalizeH="0" baseline="30000" dirty="0">
              <a:ln>
                <a:noFill/>
              </a:ln>
              <a:solidFill>
                <a:schemeClr val="tx1"/>
              </a:solidFill>
              <a:effectLst/>
              <a:latin typeface="Arial" charset="0"/>
              <a:cs typeface="Arial" charset="0"/>
            </a:endParaRPr>
          </a:p>
        </p:txBody>
      </p:sp>
      <p:pic>
        <p:nvPicPr>
          <p:cNvPr id="28" name="Picture 27">
            <a:extLst>
              <a:ext uri="{FF2B5EF4-FFF2-40B4-BE49-F238E27FC236}">
                <a16:creationId xmlns:a16="http://schemas.microsoft.com/office/drawing/2014/main" id="{3CBFD939-C4C4-45F0-ACE3-DB0482F41AA9}"/>
              </a:ext>
            </a:extLst>
          </p:cNvPr>
          <p:cNvPicPr>
            <a:picLocks/>
          </p:cNvPicPr>
          <p:nvPr/>
        </p:nvPicPr>
        <p:blipFill>
          <a:blip r:embed="rId3"/>
          <a:stretch>
            <a:fillRect/>
          </a:stretch>
        </p:blipFill>
        <p:spPr>
          <a:xfrm>
            <a:off x="5419026" y="4962982"/>
            <a:ext cx="4215600" cy="864000"/>
          </a:xfrm>
          <a:prstGeom prst="rect">
            <a:avLst/>
          </a:prstGeom>
        </p:spPr>
      </p:pic>
      <p:pic>
        <p:nvPicPr>
          <p:cNvPr id="29" name="Picture 28">
            <a:extLst>
              <a:ext uri="{FF2B5EF4-FFF2-40B4-BE49-F238E27FC236}">
                <a16:creationId xmlns:a16="http://schemas.microsoft.com/office/drawing/2014/main" id="{33C4E5EE-BD9B-4511-9E91-87B25F902D06}"/>
              </a:ext>
            </a:extLst>
          </p:cNvPr>
          <p:cNvPicPr>
            <a:picLocks noChangeAspect="1"/>
          </p:cNvPicPr>
          <p:nvPr/>
        </p:nvPicPr>
        <p:blipFill>
          <a:blip r:embed="rId4"/>
          <a:stretch>
            <a:fillRect/>
          </a:stretch>
        </p:blipFill>
        <p:spPr>
          <a:xfrm>
            <a:off x="5441797" y="3272524"/>
            <a:ext cx="4191153" cy="1127500"/>
          </a:xfrm>
          <a:prstGeom prst="rect">
            <a:avLst/>
          </a:prstGeom>
        </p:spPr>
      </p:pic>
      <p:sp>
        <p:nvSpPr>
          <p:cNvPr id="38" name="Rectangle 37">
            <a:extLst>
              <a:ext uri="{FF2B5EF4-FFF2-40B4-BE49-F238E27FC236}">
                <a16:creationId xmlns:a16="http://schemas.microsoft.com/office/drawing/2014/main" id="{318A7997-D245-428E-9C75-5C47DC939755}"/>
              </a:ext>
            </a:extLst>
          </p:cNvPr>
          <p:cNvSpPr/>
          <p:nvPr/>
        </p:nvSpPr>
        <p:spPr bwMode="auto">
          <a:xfrm>
            <a:off x="359792" y="3272523"/>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5. AQUAPURA</a:t>
            </a:r>
          </a:p>
        </p:txBody>
      </p:sp>
      <p:sp>
        <p:nvSpPr>
          <p:cNvPr id="39" name="TextBox 38">
            <a:extLst>
              <a:ext uri="{FF2B5EF4-FFF2-40B4-BE49-F238E27FC236}">
                <a16:creationId xmlns:a16="http://schemas.microsoft.com/office/drawing/2014/main" id="{8A03AAFB-A334-49A7-85BE-9CA053B6FAFC}"/>
              </a:ext>
            </a:extLst>
          </p:cNvPr>
          <p:cNvSpPr txBox="1"/>
          <p:nvPr/>
        </p:nvSpPr>
        <p:spPr>
          <a:xfrm>
            <a:off x="1938000" y="3272524"/>
            <a:ext cx="3456000" cy="1440000"/>
          </a:xfrm>
          <a:prstGeom prst="rect">
            <a:avLst/>
          </a:prstGeom>
          <a:noFill/>
        </p:spPr>
        <p:txBody>
          <a:bodyPr wrap="square" lIns="36000" tIns="36000" rIns="36000" rtlCol="0" anchor="ctr">
            <a:noAutofit/>
          </a:bodyPr>
          <a:lstStyle>
            <a:defPPr>
              <a:defRPr lang="pt-PT"/>
            </a:defPPr>
            <a:lvl1pPr marL="87313" indent="-87313">
              <a:spcBef>
                <a:spcPts val="300"/>
              </a:spcBef>
              <a:spcAft>
                <a:spcPts val="300"/>
              </a:spcAft>
              <a:buFont typeface="Arial" panose="020B0604020202020204" pitchFamily="34" charset="0"/>
              <a:buChar char="•"/>
              <a:defRPr sz="900" b="0">
                <a:solidFill>
                  <a:srgbClr val="00425E"/>
                </a:solidFill>
              </a:defRPr>
            </a:lvl1pPr>
          </a:lstStyle>
          <a:p>
            <a:r>
              <a:rPr lang="pt-PT" dirty="0"/>
              <a:t>Apesar da performance positiva nos dois primeiros meses do ano, o 1ºS fica marcado pelo impacto da pandemia e consequente encerramento do hotel em meados de março. Apesar da incerteza no setor do Turismo, foi decidida a reabertura do hotel desde o dia 1 de junho, tendo-se verificado nesse mês uma taxa de ocupação de 35% com um ADR de 370€ o que permitiu gerar um GOP marginalmente positivo. </a:t>
            </a:r>
          </a:p>
          <a:p>
            <a:r>
              <a:rPr lang="pt-PT" dirty="0"/>
              <a:t>Tendo em conta o pipeline de reservas é expectável uma recuperação no segundo semestre com taxas de ocupação já confirmadas de ~75% nos meses de julho e agosto.</a:t>
            </a:r>
          </a:p>
        </p:txBody>
      </p:sp>
    </p:spTree>
    <p:extLst>
      <p:ext uri="{BB962C8B-B14F-4D97-AF65-F5344CB8AC3E}">
        <p14:creationId xmlns:p14="http://schemas.microsoft.com/office/powerpoint/2010/main" val="418880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2CBD759-4D0C-4BC1-AE56-DD939790D04D}"/>
              </a:ext>
            </a:extLst>
          </p:cNvPr>
          <p:cNvPicPr>
            <a:picLocks noChangeAspect="1"/>
          </p:cNvPicPr>
          <p:nvPr/>
        </p:nvPicPr>
        <p:blipFill>
          <a:blip r:embed="rId2"/>
          <a:stretch>
            <a:fillRect/>
          </a:stretch>
        </p:blipFill>
        <p:spPr>
          <a:xfrm>
            <a:off x="5441795" y="4962982"/>
            <a:ext cx="4191155" cy="852499"/>
          </a:xfrm>
          <a:prstGeom prst="rect">
            <a:avLst/>
          </a:prstGeom>
        </p:spPr>
      </p:pic>
      <p:sp>
        <p:nvSpPr>
          <p:cNvPr id="2" name="Title 1"/>
          <p:cNvSpPr>
            <a:spLocks noGrp="1"/>
          </p:cNvSpPr>
          <p:nvPr>
            <p:ph type="title"/>
          </p:nvPr>
        </p:nvSpPr>
        <p:spPr/>
        <p:txBody>
          <a:bodyPr/>
          <a:lstStyle/>
          <a:p>
            <a:r>
              <a:rPr lang="pt-PT" dirty="0"/>
              <a:t>Análise das participadas</a:t>
            </a:r>
          </a:p>
        </p:txBody>
      </p:sp>
      <p:sp>
        <p:nvSpPr>
          <p:cNvPr id="4" name="Slide Number Placeholder 3"/>
          <p:cNvSpPr>
            <a:spLocks noGrp="1"/>
          </p:cNvSpPr>
          <p:nvPr>
            <p:ph type="sldNum" sz="quarter" idx="10"/>
          </p:nvPr>
        </p:nvSpPr>
        <p:spPr/>
        <p:txBody>
          <a:bodyPr/>
          <a:lstStyle/>
          <a:p>
            <a:pPr>
              <a:defRPr/>
            </a:pPr>
            <a:fld id="{73F61C89-954A-49D4-9675-768F867822B4}" type="slidenum">
              <a:rPr lang="pt-PT" smtClean="0"/>
              <a:pPr>
                <a:defRPr/>
              </a:pPr>
              <a:t>9</a:t>
            </a:fld>
            <a:endParaRPr lang="pt-PT"/>
          </a:p>
        </p:txBody>
      </p:sp>
      <p:grpSp>
        <p:nvGrpSpPr>
          <p:cNvPr id="5" name="Group 4"/>
          <p:cNvGrpSpPr/>
          <p:nvPr/>
        </p:nvGrpSpPr>
        <p:grpSpPr>
          <a:xfrm>
            <a:off x="359792" y="1179848"/>
            <a:ext cx="1566000" cy="288602"/>
            <a:chOff x="362838" y="1223392"/>
            <a:chExt cx="1040954" cy="288602"/>
          </a:xfrm>
        </p:grpSpPr>
        <p:cxnSp>
          <p:nvCxnSpPr>
            <p:cNvPr id="6" name="Straight Connector 5"/>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Empresa</a:t>
              </a:r>
              <a:endParaRPr lang="pt-PT" sz="1400" dirty="0">
                <a:solidFill>
                  <a:srgbClr val="00425E"/>
                </a:solidFill>
              </a:endParaRPr>
            </a:p>
          </p:txBody>
        </p:sp>
      </p:grpSp>
      <p:grpSp>
        <p:nvGrpSpPr>
          <p:cNvPr id="27" name="Group 26"/>
          <p:cNvGrpSpPr/>
          <p:nvPr/>
        </p:nvGrpSpPr>
        <p:grpSpPr>
          <a:xfrm>
            <a:off x="1983000" y="1179848"/>
            <a:ext cx="3384000" cy="288602"/>
            <a:chOff x="2289100" y="1179848"/>
            <a:chExt cx="3384000" cy="288602"/>
          </a:xfrm>
        </p:grpSpPr>
        <p:cxnSp>
          <p:nvCxnSpPr>
            <p:cNvPr id="8" name="Straight Connector 7"/>
            <p:cNvCxnSpPr/>
            <p:nvPr/>
          </p:nvCxnSpPr>
          <p:spPr bwMode="auto">
            <a:xfrm>
              <a:off x="2289100" y="1468450"/>
              <a:ext cx="338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a:off x="2429004" y="1179848"/>
              <a:ext cx="2979261" cy="276999"/>
            </a:xfrm>
            <a:prstGeom prst="rect">
              <a:avLst/>
            </a:prstGeom>
            <a:noFill/>
          </p:spPr>
          <p:txBody>
            <a:bodyPr wrap="square" rtlCol="0">
              <a:spAutoFit/>
            </a:bodyPr>
            <a:lstStyle/>
            <a:p>
              <a:pPr algn="ctr"/>
              <a:r>
                <a:rPr lang="pt-PT" sz="1200" dirty="0">
                  <a:solidFill>
                    <a:srgbClr val="00425E"/>
                  </a:solidFill>
                </a:rPr>
                <a:t>Situação atual</a:t>
              </a:r>
              <a:endParaRPr lang="pt-PT" sz="1400" dirty="0">
                <a:solidFill>
                  <a:srgbClr val="00425E"/>
                </a:solidFill>
              </a:endParaRPr>
            </a:p>
          </p:txBody>
        </p:sp>
      </p:grpSp>
      <p:cxnSp>
        <p:nvCxnSpPr>
          <p:cNvPr id="40" name="Straight Connector 39">
            <a:extLst>
              <a:ext uri="{FF2B5EF4-FFF2-40B4-BE49-F238E27FC236}">
                <a16:creationId xmlns:a16="http://schemas.microsoft.com/office/drawing/2014/main" id="{461726D1-9972-4E22-BADB-2FA68380AEB7}"/>
              </a:ext>
            </a:extLst>
          </p:cNvPr>
          <p:cNvCxnSpPr/>
          <p:nvPr/>
        </p:nvCxnSpPr>
        <p:spPr bwMode="auto">
          <a:xfrm flipH="1">
            <a:off x="9993000" y="1618064"/>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3E233F6E-79D3-49C1-87A5-3FC0423B97DD}"/>
              </a:ext>
            </a:extLst>
          </p:cNvPr>
          <p:cNvCxnSpPr/>
          <p:nvPr/>
        </p:nvCxnSpPr>
        <p:spPr bwMode="auto">
          <a:xfrm flipH="1">
            <a:off x="9993000" y="3272523"/>
            <a:ext cx="36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25122C83-736D-4576-956B-6468A7342D54}"/>
              </a:ext>
            </a:extLst>
          </p:cNvPr>
          <p:cNvCxnSpPr>
            <a:cxnSpLocks/>
          </p:cNvCxnSpPr>
          <p:nvPr/>
        </p:nvCxnSpPr>
        <p:spPr bwMode="auto">
          <a:xfrm flipV="1">
            <a:off x="96573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5D649A37-A166-4BD1-994B-A03252D2EDF3}"/>
              </a:ext>
            </a:extLst>
          </p:cNvPr>
          <p:cNvCxnSpPr>
            <a:cxnSpLocks/>
          </p:cNvCxnSpPr>
          <p:nvPr/>
        </p:nvCxnSpPr>
        <p:spPr bwMode="auto">
          <a:xfrm flipV="1">
            <a:off x="5441795" y="-2250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Rectangle 23">
            <a:extLst>
              <a:ext uri="{FF2B5EF4-FFF2-40B4-BE49-F238E27FC236}">
                <a16:creationId xmlns:a16="http://schemas.microsoft.com/office/drawing/2014/main" id="{AE5FE6A8-FEDE-44C3-BBB4-85CFE1F42E0A}"/>
              </a:ext>
            </a:extLst>
          </p:cNvPr>
          <p:cNvSpPr/>
          <p:nvPr/>
        </p:nvSpPr>
        <p:spPr bwMode="auto">
          <a:xfrm>
            <a:off x="359792" y="3272523"/>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8. RAMIRO</a:t>
            </a:r>
          </a:p>
        </p:txBody>
      </p:sp>
      <p:sp>
        <p:nvSpPr>
          <p:cNvPr id="25" name="TextBox 24">
            <a:extLst>
              <a:ext uri="{FF2B5EF4-FFF2-40B4-BE49-F238E27FC236}">
                <a16:creationId xmlns:a16="http://schemas.microsoft.com/office/drawing/2014/main" id="{264E851D-3A88-4FA9-BF09-12D1C3389BC0}"/>
              </a:ext>
            </a:extLst>
          </p:cNvPr>
          <p:cNvSpPr txBox="1"/>
          <p:nvPr/>
        </p:nvSpPr>
        <p:spPr>
          <a:xfrm>
            <a:off x="1938000" y="3294000"/>
            <a:ext cx="3456000" cy="1440000"/>
          </a:xfrm>
          <a:prstGeom prst="rect">
            <a:avLst/>
          </a:prstGeom>
          <a:noFill/>
        </p:spPr>
        <p:txBody>
          <a:bodyPr wrap="square" lIns="36000" tIns="36000" rIns="3600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Apesar da boa performance nos primeiros 2 meses a pandemia veio agravar a crise que já se vinha a sentir no sector do calçado, com forte impacto nas vendas em abril (refira-se que o surto de covid-19 em Portugal começou em Felgueiras, principal sector do calçado a par de São João da Madeira) e nos meses subsequentes</a:t>
            </a:r>
          </a:p>
          <a:p>
            <a:r>
              <a:rPr lang="pt-PT" dirty="0"/>
              <a:t>No entanto, é de realçar que as venhas em junho superaram os 700k€ - mais do dobro das vendas de abril - e que algumas das empresas de calçado começam agora a retomar as suas produções</a:t>
            </a:r>
          </a:p>
        </p:txBody>
      </p:sp>
      <p:sp>
        <p:nvSpPr>
          <p:cNvPr id="32" name="Rectangle 31">
            <a:extLst>
              <a:ext uri="{FF2B5EF4-FFF2-40B4-BE49-F238E27FC236}">
                <a16:creationId xmlns:a16="http://schemas.microsoft.com/office/drawing/2014/main" id="{304EE26F-1738-42D1-B327-DE971D5F4F19}"/>
              </a:ext>
            </a:extLst>
          </p:cNvPr>
          <p:cNvSpPr/>
          <p:nvPr/>
        </p:nvSpPr>
        <p:spPr>
          <a:xfrm>
            <a:off x="5441795" y="4110354"/>
            <a:ext cx="4215600" cy="523220"/>
          </a:xfrm>
          <a:prstGeom prst="rect">
            <a:avLst/>
          </a:prstGeom>
        </p:spPr>
        <p:txBody>
          <a:bodyPr wrap="square">
            <a:spAutoFit/>
          </a:bodyPr>
          <a:lstStyle/>
          <a:p>
            <a:pPr algn="just"/>
            <a:r>
              <a:rPr lang="pt-PT" sz="700" b="0" baseline="30000" dirty="0"/>
              <a:t>1</a:t>
            </a:r>
            <a:r>
              <a:rPr lang="pt-PT" sz="700" b="0" dirty="0"/>
              <a:t> 75% de dívida é de curto prazo (spread médio de 2%), uma vez que se tratam de financiamentos à importação que vencem em média a 6 meses. Justifica-se pela necessidade de fazer stock face ao negócio de </a:t>
            </a:r>
            <a:r>
              <a:rPr lang="pt-PT" sz="700" b="0" dirty="0" err="1"/>
              <a:t>trading</a:t>
            </a:r>
            <a:r>
              <a:rPr lang="pt-PT" sz="700" b="0" dirty="0"/>
              <a:t> de peles; As variações de fundo de maneio são por isso muito expressivas e com um impacto considerável na ND</a:t>
            </a:r>
          </a:p>
        </p:txBody>
      </p:sp>
      <p:sp>
        <p:nvSpPr>
          <p:cNvPr id="11" name="Rectangle 10">
            <a:extLst>
              <a:ext uri="{FF2B5EF4-FFF2-40B4-BE49-F238E27FC236}">
                <a16:creationId xmlns:a16="http://schemas.microsoft.com/office/drawing/2014/main" id="{173F7BD9-49F7-44BB-A964-0BE193A6240E}"/>
              </a:ext>
            </a:extLst>
          </p:cNvPr>
          <p:cNvSpPr/>
          <p:nvPr/>
        </p:nvSpPr>
        <p:spPr bwMode="auto">
          <a:xfrm>
            <a:off x="6033000" y="3850685"/>
            <a:ext cx="585000" cy="21612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800" b="0" baseline="30000" dirty="0">
                <a:latin typeface="Arial" charset="0"/>
                <a:cs typeface="Arial" charset="0"/>
              </a:rPr>
              <a:t>1</a:t>
            </a:r>
            <a:endParaRPr lang="pt-PT" sz="800" b="0" baseline="30000" dirty="0">
              <a:latin typeface="Arial" charset="0"/>
              <a:cs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pt-PT" sz="800" b="0" i="0" u="none" strike="noStrike" cap="none" normalizeH="0" baseline="30000" dirty="0">
              <a:ln>
                <a:noFill/>
              </a:ln>
              <a:solidFill>
                <a:schemeClr val="tx1"/>
              </a:solidFill>
              <a:effectLst/>
              <a:latin typeface="Arial" charset="0"/>
              <a:cs typeface="Arial" charset="0"/>
            </a:endParaRPr>
          </a:p>
        </p:txBody>
      </p:sp>
      <p:grpSp>
        <p:nvGrpSpPr>
          <p:cNvPr id="23" name="Group 22">
            <a:extLst>
              <a:ext uri="{FF2B5EF4-FFF2-40B4-BE49-F238E27FC236}">
                <a16:creationId xmlns:a16="http://schemas.microsoft.com/office/drawing/2014/main" id="{228F1A78-C2BC-4B4A-AB4C-85BF39E66F70}"/>
              </a:ext>
            </a:extLst>
          </p:cNvPr>
          <p:cNvGrpSpPr/>
          <p:nvPr/>
        </p:nvGrpSpPr>
        <p:grpSpPr>
          <a:xfrm>
            <a:off x="5419026" y="1179848"/>
            <a:ext cx="4213924" cy="288602"/>
            <a:chOff x="362838" y="1223392"/>
            <a:chExt cx="1040954" cy="288602"/>
          </a:xfrm>
        </p:grpSpPr>
        <p:cxnSp>
          <p:nvCxnSpPr>
            <p:cNvPr id="30" name="Straight Connector 29">
              <a:extLst>
                <a:ext uri="{FF2B5EF4-FFF2-40B4-BE49-F238E27FC236}">
                  <a16:creationId xmlns:a16="http://schemas.microsoft.com/office/drawing/2014/main" id="{AA8AA797-9A6B-467C-A0B0-4789793313D8}"/>
                </a:ext>
              </a:extLst>
            </p:cNvPr>
            <p:cNvCxnSpPr/>
            <p:nvPr/>
          </p:nvCxnSpPr>
          <p:spPr bwMode="auto">
            <a:xfrm>
              <a:off x="362838" y="1511994"/>
              <a:ext cx="1040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1" name="TextBox 30">
              <a:extLst>
                <a:ext uri="{FF2B5EF4-FFF2-40B4-BE49-F238E27FC236}">
                  <a16:creationId xmlns:a16="http://schemas.microsoft.com/office/drawing/2014/main" id="{31DBEB26-74DD-4CCD-A842-E081C7DAAE61}"/>
                </a:ext>
              </a:extLst>
            </p:cNvPr>
            <p:cNvSpPr txBox="1"/>
            <p:nvPr/>
          </p:nvSpPr>
          <p:spPr>
            <a:xfrm>
              <a:off x="405874" y="1223392"/>
              <a:ext cx="916452" cy="276999"/>
            </a:xfrm>
            <a:prstGeom prst="rect">
              <a:avLst/>
            </a:prstGeom>
            <a:noFill/>
          </p:spPr>
          <p:txBody>
            <a:bodyPr wrap="square" rtlCol="0">
              <a:spAutoFit/>
            </a:bodyPr>
            <a:lstStyle/>
            <a:p>
              <a:pPr algn="ctr"/>
              <a:r>
                <a:rPr lang="pt-PT" sz="1200" dirty="0">
                  <a:solidFill>
                    <a:srgbClr val="00425E"/>
                  </a:solidFill>
                </a:rPr>
                <a:t>Performance 1ºS 2020</a:t>
              </a:r>
              <a:endParaRPr lang="pt-PT" sz="1400" dirty="0">
                <a:solidFill>
                  <a:srgbClr val="00425E"/>
                </a:solidFill>
              </a:endParaRPr>
            </a:p>
          </p:txBody>
        </p:sp>
      </p:grpSp>
      <p:pic>
        <p:nvPicPr>
          <p:cNvPr id="3" name="Picture 2">
            <a:extLst>
              <a:ext uri="{FF2B5EF4-FFF2-40B4-BE49-F238E27FC236}">
                <a16:creationId xmlns:a16="http://schemas.microsoft.com/office/drawing/2014/main" id="{3051C8A8-45CD-4E9D-909B-A41E3B6390F6}"/>
              </a:ext>
            </a:extLst>
          </p:cNvPr>
          <p:cNvPicPr>
            <a:picLocks/>
          </p:cNvPicPr>
          <p:nvPr/>
        </p:nvPicPr>
        <p:blipFill>
          <a:blip r:embed="rId3"/>
          <a:stretch>
            <a:fillRect/>
          </a:stretch>
        </p:blipFill>
        <p:spPr>
          <a:xfrm>
            <a:off x="5419026" y="3272521"/>
            <a:ext cx="4213924" cy="864000"/>
          </a:xfrm>
          <a:prstGeom prst="rect">
            <a:avLst/>
          </a:prstGeom>
        </p:spPr>
      </p:pic>
      <p:sp>
        <p:nvSpPr>
          <p:cNvPr id="10" name="Rectangle 9">
            <a:extLst>
              <a:ext uri="{FF2B5EF4-FFF2-40B4-BE49-F238E27FC236}">
                <a16:creationId xmlns:a16="http://schemas.microsoft.com/office/drawing/2014/main" id="{21123736-6CA3-40EE-92C5-A3B781CF63DC}"/>
              </a:ext>
            </a:extLst>
          </p:cNvPr>
          <p:cNvSpPr/>
          <p:nvPr/>
        </p:nvSpPr>
        <p:spPr bwMode="auto">
          <a:xfrm>
            <a:off x="10128000" y="3429000"/>
            <a:ext cx="1440000" cy="112498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chemeClr val="tx1"/>
                </a:solidFill>
                <a:effectLst/>
                <a:latin typeface="Arial" charset="0"/>
                <a:cs typeface="Arial" charset="0"/>
              </a:rPr>
              <a:t>Ramiro so </a:t>
            </a:r>
            <a:r>
              <a:rPr kumimoji="0" lang="en-GB" sz="1000" b="1" i="0" u="none" strike="noStrike" cap="none" normalizeH="0" baseline="0" dirty="0" err="1">
                <a:ln>
                  <a:noFill/>
                </a:ln>
                <a:solidFill>
                  <a:schemeClr val="tx1"/>
                </a:solidFill>
                <a:effectLst/>
                <a:latin typeface="Arial" charset="0"/>
                <a:cs typeface="Arial" charset="0"/>
              </a:rPr>
              <a:t>enviou</a:t>
            </a:r>
            <a:r>
              <a:rPr kumimoji="0" lang="en-GB" sz="1000" b="1" i="0" u="none" strike="noStrike" cap="none" normalizeH="0" baseline="0" dirty="0">
                <a:ln>
                  <a:noFill/>
                </a:ln>
                <a:solidFill>
                  <a:schemeClr val="tx1"/>
                </a:solidFill>
                <a:effectLst/>
                <a:latin typeface="Arial" charset="0"/>
                <a:cs typeface="Arial" charset="0"/>
              </a:rPr>
              <a:t> DFs a </a:t>
            </a:r>
            <a:r>
              <a:rPr kumimoji="0" lang="en-GB" sz="1000" b="1" i="0" u="none" strike="noStrike" cap="none" normalizeH="0" baseline="0" dirty="0" err="1">
                <a:ln>
                  <a:noFill/>
                </a:ln>
                <a:solidFill>
                  <a:schemeClr val="tx1"/>
                </a:solidFill>
                <a:effectLst/>
                <a:latin typeface="Arial" charset="0"/>
                <a:cs typeface="Arial" charset="0"/>
              </a:rPr>
              <a:t>maio</a:t>
            </a:r>
            <a:r>
              <a:rPr kumimoji="0" lang="en-GB" sz="1000" b="1" i="0" u="none" strike="noStrike" cap="none" normalizeH="0" baseline="0" dirty="0">
                <a:ln>
                  <a:noFill/>
                </a:ln>
                <a:solidFill>
                  <a:schemeClr val="tx1"/>
                </a:solidFill>
                <a:effectLst/>
                <a:latin typeface="Arial" charset="0"/>
                <a:cs typeface="Arial" charset="0"/>
              </a:rPr>
              <a:t>. </a:t>
            </a:r>
            <a:r>
              <a:rPr kumimoji="0" lang="en-GB" sz="1000" b="1" i="0" u="none" strike="noStrike" cap="none" normalizeH="0" baseline="0" dirty="0" err="1">
                <a:ln>
                  <a:noFill/>
                </a:ln>
                <a:solidFill>
                  <a:schemeClr val="tx1"/>
                </a:solidFill>
                <a:effectLst/>
                <a:latin typeface="Arial" charset="0"/>
                <a:cs typeface="Arial" charset="0"/>
              </a:rPr>
              <a:t>Estimei</a:t>
            </a:r>
            <a:r>
              <a:rPr kumimoji="0" lang="en-GB" sz="1000" b="1" i="0" u="none" strike="noStrike" cap="none" normalizeH="0" baseline="0" dirty="0">
                <a:ln>
                  <a:noFill/>
                </a:ln>
                <a:solidFill>
                  <a:schemeClr val="tx1"/>
                </a:solidFill>
                <a:effectLst/>
                <a:latin typeface="Arial" charset="0"/>
                <a:cs typeface="Arial" charset="0"/>
              </a:rPr>
              <a:t> </a:t>
            </a:r>
            <a:r>
              <a:rPr kumimoji="0" lang="en-GB" sz="1000" b="1" i="0" u="none" strike="noStrike" cap="none" normalizeH="0" baseline="0" dirty="0" err="1">
                <a:ln>
                  <a:noFill/>
                </a:ln>
                <a:solidFill>
                  <a:schemeClr val="tx1"/>
                </a:solidFill>
                <a:effectLst/>
                <a:latin typeface="Arial" charset="0"/>
                <a:cs typeface="Arial" charset="0"/>
              </a:rPr>
              <a:t>junho</a:t>
            </a:r>
            <a:r>
              <a:rPr kumimoji="0" lang="en-GB" sz="1000" b="1" i="0" u="none" strike="noStrike" cap="none" normalizeH="0" baseline="0" dirty="0">
                <a:ln>
                  <a:noFill/>
                </a:ln>
                <a:solidFill>
                  <a:schemeClr val="tx1"/>
                </a:solidFill>
                <a:effectLst/>
                <a:latin typeface="Arial" charset="0"/>
                <a:cs typeface="Arial" charset="0"/>
              </a:rPr>
              <a:t> (</a:t>
            </a:r>
            <a:r>
              <a:rPr kumimoji="0" lang="en-GB" sz="1000" b="1" i="0" u="none" strike="noStrike" cap="none" normalizeH="0" baseline="0" dirty="0" err="1">
                <a:ln>
                  <a:noFill/>
                </a:ln>
                <a:solidFill>
                  <a:schemeClr val="tx1"/>
                </a:solidFill>
                <a:effectLst/>
                <a:latin typeface="Arial" charset="0"/>
                <a:cs typeface="Arial" charset="0"/>
              </a:rPr>
              <a:t>ebitda</a:t>
            </a:r>
            <a:r>
              <a:rPr kumimoji="0" lang="en-GB" sz="1000" b="1" i="0" u="none" strike="noStrike" cap="none" normalizeH="0" baseline="0" dirty="0">
                <a:ln>
                  <a:noFill/>
                </a:ln>
                <a:solidFill>
                  <a:schemeClr val="tx1"/>
                </a:solidFill>
                <a:effectLst/>
                <a:latin typeface="Arial" charset="0"/>
                <a:cs typeface="Arial" charset="0"/>
              </a:rPr>
              <a:t> </a:t>
            </a:r>
            <a:r>
              <a:rPr kumimoji="0" lang="en-GB" sz="1000" b="1" i="0" u="none" strike="noStrike" cap="none" normalizeH="0" baseline="0" dirty="0" err="1">
                <a:ln>
                  <a:noFill/>
                </a:ln>
                <a:solidFill>
                  <a:schemeClr val="tx1"/>
                </a:solidFill>
                <a:effectLst/>
                <a:latin typeface="Arial" charset="0"/>
                <a:cs typeface="Arial" charset="0"/>
              </a:rPr>
              <a:t>pq</a:t>
            </a:r>
            <a:r>
              <a:rPr kumimoji="0" lang="en-GB" sz="1000" b="1" i="0" u="none" strike="noStrike" cap="none" normalizeH="0" baseline="0" dirty="0">
                <a:ln>
                  <a:noFill/>
                </a:ln>
                <a:solidFill>
                  <a:schemeClr val="tx1"/>
                </a:solidFill>
                <a:effectLst/>
                <a:latin typeface="Arial" charset="0"/>
                <a:cs typeface="Arial" charset="0"/>
              </a:rPr>
              <a:t> </a:t>
            </a:r>
            <a:r>
              <a:rPr kumimoji="0" lang="en-GB" sz="1000" b="1" i="0" u="none" strike="noStrike" cap="none" normalizeH="0" baseline="0" dirty="0" err="1">
                <a:ln>
                  <a:noFill/>
                </a:ln>
                <a:solidFill>
                  <a:schemeClr val="tx1"/>
                </a:solidFill>
                <a:effectLst/>
                <a:latin typeface="Arial" charset="0"/>
                <a:cs typeface="Arial" charset="0"/>
              </a:rPr>
              <a:t>vendas</a:t>
            </a:r>
            <a:r>
              <a:rPr kumimoji="0" lang="en-GB" sz="1000" b="1" i="0" u="none" strike="noStrike" cap="none" normalizeH="0" baseline="0" dirty="0">
                <a:ln>
                  <a:noFill/>
                </a:ln>
                <a:solidFill>
                  <a:schemeClr val="tx1"/>
                </a:solidFill>
                <a:effectLst/>
                <a:latin typeface="Arial" charset="0"/>
                <a:cs typeface="Arial" charset="0"/>
              </a:rPr>
              <a:t> </a:t>
            </a:r>
            <a:r>
              <a:rPr kumimoji="0" lang="en-GB" sz="1000" b="1" i="0" u="none" strike="noStrike" cap="none" normalizeH="0" baseline="0" dirty="0" err="1">
                <a:ln>
                  <a:noFill/>
                </a:ln>
                <a:solidFill>
                  <a:schemeClr val="tx1"/>
                </a:solidFill>
                <a:effectLst/>
                <a:latin typeface="Arial" charset="0"/>
                <a:cs typeface="Arial" charset="0"/>
              </a:rPr>
              <a:t>temos</a:t>
            </a:r>
            <a:r>
              <a:rPr kumimoji="0" lang="en-GB" sz="1000" b="1" i="0" u="none" strike="noStrike" cap="none" normalizeH="0" baseline="0" dirty="0">
                <a:ln>
                  <a:noFill/>
                </a:ln>
                <a:solidFill>
                  <a:schemeClr val="tx1"/>
                </a:solidFill>
                <a:effectLst/>
                <a:latin typeface="Arial" charset="0"/>
                <a:cs typeface="Arial" charset="0"/>
              </a:rPr>
              <a:t>)</a:t>
            </a:r>
            <a:endParaRPr kumimoji="0" lang="pt-PT" sz="1000" b="1" i="0" u="none" strike="noStrike" cap="none" normalizeH="0" baseline="0" dirty="0">
              <a:ln>
                <a:noFill/>
              </a:ln>
              <a:solidFill>
                <a:schemeClr val="tx1"/>
              </a:solidFill>
              <a:effectLst/>
              <a:latin typeface="Arial" charset="0"/>
              <a:cs typeface="Arial" charset="0"/>
            </a:endParaRPr>
          </a:p>
        </p:txBody>
      </p:sp>
      <p:pic>
        <p:nvPicPr>
          <p:cNvPr id="26" name="Picture 25">
            <a:extLst>
              <a:ext uri="{FF2B5EF4-FFF2-40B4-BE49-F238E27FC236}">
                <a16:creationId xmlns:a16="http://schemas.microsoft.com/office/drawing/2014/main" id="{85E6479F-85AA-4D3E-8434-811313D9DBD7}"/>
              </a:ext>
            </a:extLst>
          </p:cNvPr>
          <p:cNvPicPr>
            <a:picLocks noChangeAspect="1"/>
          </p:cNvPicPr>
          <p:nvPr/>
        </p:nvPicPr>
        <p:blipFill>
          <a:blip r:embed="rId4"/>
          <a:stretch>
            <a:fillRect/>
          </a:stretch>
        </p:blipFill>
        <p:spPr>
          <a:xfrm>
            <a:off x="5450768" y="1632408"/>
            <a:ext cx="4182182" cy="852500"/>
          </a:xfrm>
          <a:prstGeom prst="rect">
            <a:avLst/>
          </a:prstGeom>
        </p:spPr>
      </p:pic>
      <p:sp>
        <p:nvSpPr>
          <p:cNvPr id="28" name="Rectangle 27">
            <a:extLst>
              <a:ext uri="{FF2B5EF4-FFF2-40B4-BE49-F238E27FC236}">
                <a16:creationId xmlns:a16="http://schemas.microsoft.com/office/drawing/2014/main" id="{C4344D74-11F8-48C6-B9F5-897C3F953EDD}"/>
              </a:ext>
            </a:extLst>
          </p:cNvPr>
          <p:cNvSpPr/>
          <p:nvPr/>
        </p:nvSpPr>
        <p:spPr bwMode="auto">
          <a:xfrm>
            <a:off x="359792" y="1618064"/>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7. GROW ENERGY</a:t>
            </a:r>
          </a:p>
        </p:txBody>
      </p:sp>
      <p:sp>
        <p:nvSpPr>
          <p:cNvPr id="29" name="TextBox 28">
            <a:extLst>
              <a:ext uri="{FF2B5EF4-FFF2-40B4-BE49-F238E27FC236}">
                <a16:creationId xmlns:a16="http://schemas.microsoft.com/office/drawing/2014/main" id="{23515EB1-2B22-40E0-9392-A9B6EB7ED626}"/>
              </a:ext>
            </a:extLst>
          </p:cNvPr>
          <p:cNvSpPr txBox="1"/>
          <p:nvPr/>
        </p:nvSpPr>
        <p:spPr>
          <a:xfrm>
            <a:off x="1938000" y="1632408"/>
            <a:ext cx="3528000" cy="1425656"/>
          </a:xfrm>
          <a:prstGeom prst="rect">
            <a:avLst/>
          </a:prstGeom>
          <a:noFill/>
        </p:spPr>
        <p:txBody>
          <a:bodyPr wrap="square" lIns="36000" tIns="36000" rIns="0" rtlCol="0" anchor="ctr">
            <a:noAutofit/>
          </a:bodyPr>
          <a:lstStyle/>
          <a:p>
            <a:pPr marL="87313" indent="-87313">
              <a:spcBef>
                <a:spcPts val="200"/>
              </a:spcBef>
              <a:spcAft>
                <a:spcPts val="200"/>
              </a:spcAft>
              <a:buFont typeface="Arial" panose="020B0604020202020204" pitchFamily="34" charset="0"/>
              <a:buChar char="•"/>
            </a:pPr>
            <a:r>
              <a:rPr lang="pt-PT" sz="900" b="0" dirty="0">
                <a:solidFill>
                  <a:srgbClr val="00425E"/>
                </a:solidFill>
              </a:rPr>
              <a:t>No 1ºS do ano a </a:t>
            </a:r>
            <a:r>
              <a:rPr lang="pt-PT" sz="900" b="0" dirty="0" err="1">
                <a:solidFill>
                  <a:srgbClr val="00425E"/>
                </a:solidFill>
              </a:rPr>
              <a:t>Grow</a:t>
            </a:r>
            <a:r>
              <a:rPr lang="pt-PT" sz="900" b="0" dirty="0">
                <a:solidFill>
                  <a:srgbClr val="00425E"/>
                </a:solidFill>
              </a:rPr>
              <a:t> </a:t>
            </a:r>
            <a:r>
              <a:rPr lang="pt-PT" sz="900" b="0" dirty="0" err="1">
                <a:solidFill>
                  <a:srgbClr val="00425E"/>
                </a:solidFill>
              </a:rPr>
              <a:t>Energy</a:t>
            </a:r>
            <a:r>
              <a:rPr lang="pt-PT" sz="900" b="0" dirty="0">
                <a:solidFill>
                  <a:srgbClr val="00425E"/>
                </a:solidFill>
              </a:rPr>
              <a:t> apresentou uma performance inferior ao orçamento devido ao impacto causado pela pandemia, sobretudo nos projetos de autoconsumo (menor consumo por parte dos clientes e consequentemente maior injeção na rede a uma tarifa inferior) e alguns problemas operacionais, entretanto já resolvidos e que serão diluídos ao longo dos próximos meses.</a:t>
            </a:r>
          </a:p>
          <a:p>
            <a:pPr marL="87313" indent="-87313">
              <a:spcBef>
                <a:spcPts val="200"/>
              </a:spcBef>
              <a:spcAft>
                <a:spcPts val="200"/>
              </a:spcAft>
              <a:buFont typeface="Arial" panose="020B0604020202020204" pitchFamily="34" charset="0"/>
              <a:buChar char="•"/>
            </a:pPr>
            <a:r>
              <a:rPr lang="pt-PT" sz="900" b="0" dirty="0">
                <a:solidFill>
                  <a:srgbClr val="00425E"/>
                </a:solidFill>
              </a:rPr>
              <a:t>Para o 2ºS, não é expectável que a empresa sofra impactos materiais e inclusivamente é previsível uma recuperação. </a:t>
            </a:r>
          </a:p>
        </p:txBody>
      </p:sp>
      <p:sp>
        <p:nvSpPr>
          <p:cNvPr id="35" name="Rectangle 34">
            <a:extLst>
              <a:ext uri="{FF2B5EF4-FFF2-40B4-BE49-F238E27FC236}">
                <a16:creationId xmlns:a16="http://schemas.microsoft.com/office/drawing/2014/main" id="{D6D26610-8D81-4311-8820-E3C910E263C5}"/>
              </a:ext>
            </a:extLst>
          </p:cNvPr>
          <p:cNvSpPr/>
          <p:nvPr/>
        </p:nvSpPr>
        <p:spPr bwMode="auto">
          <a:xfrm>
            <a:off x="359792" y="4962982"/>
            <a:ext cx="15660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1" compatLnSpc="1">
            <a:prstTxWarp prst="textNoShape">
              <a:avLst/>
            </a:prstTxWarp>
          </a:bodyPr>
          <a:lstStyle/>
          <a:p>
            <a:pPr algn="ctr">
              <a:spcBef>
                <a:spcPts val="0"/>
              </a:spcBef>
              <a:spcAft>
                <a:spcPts val="300"/>
              </a:spcAft>
            </a:pPr>
            <a:r>
              <a:rPr lang="pt-PT" sz="1200" dirty="0">
                <a:solidFill>
                  <a:srgbClr val="00425E"/>
                </a:solidFill>
              </a:rPr>
              <a:t>9. VICOUSTIC</a:t>
            </a:r>
          </a:p>
        </p:txBody>
      </p:sp>
      <p:sp>
        <p:nvSpPr>
          <p:cNvPr id="36" name="TextBox 35">
            <a:extLst>
              <a:ext uri="{FF2B5EF4-FFF2-40B4-BE49-F238E27FC236}">
                <a16:creationId xmlns:a16="http://schemas.microsoft.com/office/drawing/2014/main" id="{57A74984-FCB4-4B8A-973F-9BD875933684}"/>
              </a:ext>
            </a:extLst>
          </p:cNvPr>
          <p:cNvSpPr txBox="1"/>
          <p:nvPr/>
        </p:nvSpPr>
        <p:spPr>
          <a:xfrm>
            <a:off x="1938000" y="4959000"/>
            <a:ext cx="3456000" cy="1440000"/>
          </a:xfrm>
          <a:prstGeom prst="rect">
            <a:avLst/>
          </a:prstGeom>
          <a:noFill/>
        </p:spPr>
        <p:txBody>
          <a:bodyPr wrap="square" lIns="36000" tIns="36000" rIns="0" rtlCol="0" anchor="ctr">
            <a:noAutofit/>
          </a:bodyPr>
          <a:lstStyle>
            <a:defPPr>
              <a:defRPr lang="pt-PT"/>
            </a:defPPr>
            <a:lvl1pPr marL="87313" indent="-87313">
              <a:spcBef>
                <a:spcPts val="200"/>
              </a:spcBef>
              <a:spcAft>
                <a:spcPts val="200"/>
              </a:spcAft>
              <a:buFont typeface="Arial" panose="020B0604020202020204" pitchFamily="34" charset="0"/>
              <a:buChar char="•"/>
              <a:defRPr sz="900" b="0">
                <a:solidFill>
                  <a:srgbClr val="00425E"/>
                </a:solidFill>
              </a:defRPr>
            </a:lvl1pPr>
          </a:lstStyle>
          <a:p>
            <a:r>
              <a:rPr lang="pt-PT" dirty="0"/>
              <a:t>O 1ºS do ano fica marcado por um forte impacto da pandemia, que levou à rescisão do contrato com a ROOM (&gt; 65% do VN) e ao despedimento coletivo da respetiva equipa. Adicionalmente, também se verificou um abrandamento de encomendas nos meses de março e abril tendo, no entanto, recuperado nos meses de maio e junho (inclusive com crescimento face a 2019).</a:t>
            </a:r>
          </a:p>
          <a:p>
            <a:r>
              <a:rPr lang="pt-PT" dirty="0"/>
              <a:t>Importa realçar as boas perspetivas para o 2ºS, nomeadamente com o lançamento de uma </a:t>
            </a:r>
            <a:r>
              <a:rPr lang="pt-PT" dirty="0" err="1"/>
              <a:t>phonebooth</a:t>
            </a:r>
            <a:r>
              <a:rPr lang="pt-PT" dirty="0"/>
              <a:t> marca </a:t>
            </a:r>
            <a:r>
              <a:rPr lang="pt-PT" dirty="0" err="1"/>
              <a:t>Vicoustic</a:t>
            </a:r>
            <a:r>
              <a:rPr lang="pt-PT" dirty="0"/>
              <a:t>. sendo a estratégia apostar em mercados menos afetados com parcerias com novos distribuidores</a:t>
            </a:r>
            <a:endParaRPr lang="pt-PT" dirty="0">
              <a:solidFill>
                <a:srgbClr val="FF0000"/>
              </a:solidFill>
            </a:endParaRPr>
          </a:p>
        </p:txBody>
      </p:sp>
      <p:sp>
        <p:nvSpPr>
          <p:cNvPr id="33" name="Rectangle 32">
            <a:extLst>
              <a:ext uri="{FF2B5EF4-FFF2-40B4-BE49-F238E27FC236}">
                <a16:creationId xmlns:a16="http://schemas.microsoft.com/office/drawing/2014/main" id="{05D54749-AE33-4165-8DD5-644A2CB90525}"/>
              </a:ext>
            </a:extLst>
          </p:cNvPr>
          <p:cNvSpPr/>
          <p:nvPr/>
        </p:nvSpPr>
        <p:spPr>
          <a:xfrm>
            <a:off x="5441795" y="5855286"/>
            <a:ext cx="4215600" cy="200055"/>
          </a:xfrm>
          <a:prstGeom prst="rect">
            <a:avLst/>
          </a:prstGeom>
        </p:spPr>
        <p:txBody>
          <a:bodyPr wrap="square">
            <a:spAutoFit/>
          </a:bodyPr>
          <a:lstStyle/>
          <a:p>
            <a:pPr algn="just"/>
            <a:r>
              <a:rPr lang="pt-PT" sz="700" b="0" baseline="30000" dirty="0"/>
              <a:t>1</a:t>
            </a:r>
            <a:r>
              <a:rPr lang="pt-PT" sz="700" b="0" dirty="0"/>
              <a:t> Devido a um problema no sistema de inventário, não foi possível apurar a margem bruta</a:t>
            </a:r>
          </a:p>
        </p:txBody>
      </p:sp>
      <p:sp>
        <p:nvSpPr>
          <p:cNvPr id="39" name="Rectangle 38">
            <a:extLst>
              <a:ext uri="{FF2B5EF4-FFF2-40B4-BE49-F238E27FC236}">
                <a16:creationId xmlns:a16="http://schemas.microsoft.com/office/drawing/2014/main" id="{888D93E0-AB8E-4AD2-BC19-B156203A866F}"/>
              </a:ext>
            </a:extLst>
          </p:cNvPr>
          <p:cNvSpPr/>
          <p:nvPr/>
        </p:nvSpPr>
        <p:spPr bwMode="auto">
          <a:xfrm>
            <a:off x="6501346" y="5250171"/>
            <a:ext cx="585000" cy="21612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800" b="0" baseline="30000" dirty="0">
                <a:latin typeface="Arial" charset="0"/>
                <a:cs typeface="Arial" charset="0"/>
              </a:rPr>
              <a:t>1</a:t>
            </a:r>
            <a:endParaRPr lang="pt-PT" sz="800" b="0" baseline="30000" dirty="0">
              <a:latin typeface="Arial" charset="0"/>
              <a:cs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pt-PT" sz="800" b="0" i="0" u="none" strike="noStrike" cap="none" normalizeH="0" baseline="3000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16957860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t-PT" sz="20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t-PT" sz="20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43478</TotalTime>
  <Words>6641</Words>
  <Application>Microsoft Office PowerPoint</Application>
  <PresentationFormat>A4 Paper (210x297 mm)</PresentationFormat>
  <Paragraphs>955</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vt:lpstr>
      <vt:lpstr>Times New Roman</vt:lpstr>
      <vt:lpstr>Wingdings</vt:lpstr>
      <vt:lpstr>Default Design</vt:lpstr>
      <vt:lpstr>PowerPoint Presentation</vt:lpstr>
      <vt:lpstr>PowerPoint Presentation</vt:lpstr>
      <vt:lpstr>FCR Revitalizar norte Portfolio</vt:lpstr>
      <vt:lpstr>FCR Revitalizar norte Impacto covid</vt:lpstr>
      <vt:lpstr>FCR Revitalizar norte ponto de situação (Destaques)</vt:lpstr>
      <vt:lpstr>Explorer growth fund ii ponto de situação</vt:lpstr>
      <vt:lpstr>Análise das participadas</vt:lpstr>
      <vt:lpstr>Análise das participadas</vt:lpstr>
      <vt:lpstr>Análise das participadas</vt:lpstr>
      <vt:lpstr>Análise das participadas</vt:lpstr>
      <vt:lpstr>Análise das participadas</vt:lpstr>
      <vt:lpstr>Análise das participadas</vt:lpstr>
      <vt:lpstr>Análise das participadas</vt:lpstr>
      <vt:lpstr>Análise das participadas</vt:lpstr>
      <vt:lpstr>Análise das participadas</vt:lpstr>
      <vt:lpstr>Análise das participadas</vt:lpstr>
      <vt:lpstr>Análise das participadas</vt:lpstr>
      <vt:lpstr>Análise das participadas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Mendes</dc:creator>
  <cp:lastModifiedBy>António Rocha e Silva</cp:lastModifiedBy>
  <cp:revision>2284</cp:revision>
  <cp:lastPrinted>2017-12-12T14:45:29Z</cp:lastPrinted>
  <dcterms:created xsi:type="dcterms:W3CDTF">1601-01-01T00:00:00Z</dcterms:created>
  <dcterms:modified xsi:type="dcterms:W3CDTF">2020-09-09T21:23:35Z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