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71" r:id="rId3"/>
    <p:sldId id="272" r:id="rId4"/>
    <p:sldId id="264" r:id="rId5"/>
    <p:sldId id="270" r:id="rId6"/>
    <p:sldId id="263" r:id="rId7"/>
  </p:sldIdLst>
  <p:sldSz cx="9906000" cy="6858000" type="A4"/>
  <p:notesSz cx="6797675" cy="9928225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663">
          <p15:clr>
            <a:srgbClr val="A4A3A4"/>
          </p15:clr>
        </p15:guide>
        <p15:guide id="4" pos="3120">
          <p15:clr>
            <a:srgbClr val="A4A3A4"/>
          </p15:clr>
        </p15:guide>
        <p15:guide id="5" pos="6114" userDrawn="1">
          <p15:clr>
            <a:srgbClr val="A4A3A4"/>
          </p15:clr>
        </p15:guide>
        <p15:guide id="6" orient="horz" pos="1253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44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2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25E"/>
    <a:srgbClr val="CCCCFF"/>
    <a:srgbClr val="000066"/>
    <a:srgbClr val="000058"/>
    <a:srgbClr val="666699"/>
    <a:srgbClr val="ADB486"/>
    <a:srgbClr val="8BAFAB"/>
    <a:srgbClr val="D4E1E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65" autoAdjust="0"/>
    <p:restoredTop sz="94434" autoAdjust="0"/>
  </p:normalViewPr>
  <p:slideViewPr>
    <p:cSldViewPr snapToObjects="1">
      <p:cViewPr varScale="1">
        <p:scale>
          <a:sx n="81" d="100"/>
          <a:sy n="81" d="100"/>
        </p:scale>
        <p:origin x="1938" y="96"/>
      </p:cViewPr>
      <p:guideLst>
        <p:guide orient="horz"/>
        <p:guide orient="horz" pos="663"/>
        <p:guide pos="3120"/>
        <p:guide pos="6114"/>
        <p:guide orient="horz" pos="1253"/>
        <p:guide orient="horz" pos="799"/>
        <p:guide pos="444"/>
        <p:guide orient="horz" pos="2160"/>
        <p:guide pos="2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200" d="100"/>
          <a:sy n="200" d="100"/>
        </p:scale>
        <p:origin x="570" y="1512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4" tIns="47767" rIns="95534" bIns="47767" numCol="1" anchor="t" anchorCtr="0" compatLnSpc="1">
            <a:prstTxWarp prst="textNoShape">
              <a:avLst/>
            </a:prstTxWarp>
          </a:bodyPr>
          <a:lstStyle>
            <a:lvl1pPr defTabSz="954017">
              <a:defRPr sz="1300" b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4" tIns="47767" rIns="95534" bIns="47767" numCol="1" anchor="t" anchorCtr="0" compatLnSpc="1">
            <a:prstTxWarp prst="textNoShape">
              <a:avLst/>
            </a:prstTxWarp>
          </a:bodyPr>
          <a:lstStyle>
            <a:lvl1pPr algn="r" defTabSz="954017">
              <a:defRPr sz="1300" b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4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4" tIns="47767" rIns="95534" bIns="477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4" tIns="47767" rIns="95534" bIns="47767" numCol="1" anchor="b" anchorCtr="0" compatLnSpc="1">
            <a:prstTxWarp prst="textNoShape">
              <a:avLst/>
            </a:prstTxWarp>
          </a:bodyPr>
          <a:lstStyle>
            <a:lvl1pPr defTabSz="954017">
              <a:defRPr sz="1300" b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97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4" tIns="47767" rIns="95534" bIns="47767" numCol="1" anchor="b" anchorCtr="0" compatLnSpc="1">
            <a:prstTxWarp prst="textNoShape">
              <a:avLst/>
            </a:prstTxWarp>
          </a:bodyPr>
          <a:lstStyle>
            <a:lvl1pPr algn="r" defTabSz="954017">
              <a:defRPr sz="1300" b="0"/>
            </a:lvl1pPr>
          </a:lstStyle>
          <a:p>
            <a:pPr>
              <a:defRPr/>
            </a:pPr>
            <a:fld id="{B3317E2A-8436-47B1-A191-ADBE97023E6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01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17E2A-8436-47B1-A191-ADBE97023E6E}" type="slidenum">
              <a:rPr lang="pt-PT" smtClean="0"/>
              <a:pPr>
                <a:defRPr/>
              </a:pPr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02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8553500" y="9293"/>
            <a:ext cx="1296180" cy="3952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-Draft-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63" y="1340710"/>
            <a:ext cx="3201675" cy="110110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22176" y="4868863"/>
            <a:ext cx="4680000" cy="43239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400" b="1">
                <a:solidFill>
                  <a:srgbClr val="00425E"/>
                </a:solidFill>
              </a:defRPr>
            </a:lvl1pPr>
            <a:lvl2pPr marL="447675" indent="0">
              <a:buNone/>
              <a:defRPr sz="2400">
                <a:solidFill>
                  <a:srgbClr val="00425E"/>
                </a:solidFill>
              </a:defRPr>
            </a:lvl2pPr>
            <a:lvl3pPr marL="808037" indent="0">
              <a:buNone/>
              <a:defRPr sz="2400">
                <a:solidFill>
                  <a:srgbClr val="00425E"/>
                </a:solidFill>
              </a:defRPr>
            </a:lvl3pPr>
            <a:lvl4pPr marL="1071563" indent="0">
              <a:buNone/>
              <a:defRPr sz="2400">
                <a:solidFill>
                  <a:srgbClr val="00425E"/>
                </a:solidFill>
              </a:defRPr>
            </a:lvl4pPr>
            <a:lvl5pPr marL="1884363" indent="0">
              <a:buFont typeface="Arial" panose="020B0604020202020204" pitchFamily="34" charset="0"/>
              <a:buNone/>
              <a:defRPr sz="2400">
                <a:solidFill>
                  <a:srgbClr val="00425E"/>
                </a:solidFill>
              </a:defRPr>
            </a:lvl5pPr>
          </a:lstStyle>
          <a:p>
            <a:pPr lvl="0"/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text</a:t>
            </a:r>
            <a:r>
              <a:rPr lang="pt-PT" noProof="0" dirty="0"/>
              <a:t> </a:t>
            </a:r>
            <a:r>
              <a:rPr lang="pt-PT" noProof="0" dirty="0" err="1"/>
              <a:t>styles</a:t>
            </a:r>
            <a:endParaRPr lang="pt-P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238012" y="5589588"/>
            <a:ext cx="3456142" cy="5032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rgbClr val="00425E"/>
                </a:solidFill>
              </a:defRPr>
            </a:lvl1pPr>
            <a:lvl2pPr>
              <a:defRPr sz="2000">
                <a:solidFill>
                  <a:srgbClr val="00425E"/>
                </a:solidFill>
              </a:defRPr>
            </a:lvl2pPr>
            <a:lvl3pPr>
              <a:defRPr sz="2000">
                <a:solidFill>
                  <a:srgbClr val="00425E"/>
                </a:solidFill>
              </a:defRPr>
            </a:lvl3pPr>
            <a:lvl4pPr>
              <a:defRPr sz="2000">
                <a:solidFill>
                  <a:srgbClr val="00425E"/>
                </a:solidFill>
              </a:defRPr>
            </a:lvl4pPr>
            <a:lvl5pPr>
              <a:defRPr sz="2000">
                <a:solidFill>
                  <a:srgbClr val="00425E"/>
                </a:solidFill>
              </a:defRPr>
            </a:lvl5pPr>
          </a:lstStyle>
          <a:p>
            <a:pPr lvl="0"/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text</a:t>
            </a:r>
            <a:r>
              <a:rPr lang="pt-PT" noProof="0" dirty="0"/>
              <a:t> </a:t>
            </a:r>
            <a:r>
              <a:rPr lang="pt-PT" noProof="0" dirty="0" err="1"/>
              <a:t>styles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6003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title</a:t>
            </a:r>
            <a:r>
              <a:rPr lang="pt-PT" noProof="0" dirty="0"/>
              <a:t> </a:t>
            </a:r>
            <a:r>
              <a:rPr lang="pt-PT" noProof="0" dirty="0" err="1"/>
              <a:t>style</a:t>
            </a:r>
            <a:endParaRPr lang="pt-P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5C7A6-75A8-46C6-8290-9C232AA1261F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588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8313" y="1628775"/>
            <a:ext cx="6769100" cy="936625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title</a:t>
            </a:r>
            <a:r>
              <a:rPr lang="pt-PT" noProof="0" dirty="0"/>
              <a:t> </a:t>
            </a:r>
            <a:r>
              <a:rPr lang="pt-PT" noProof="0" dirty="0" err="1"/>
              <a:t>style</a:t>
            </a:r>
            <a:endParaRPr lang="pt-PT" noProof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8313" y="2708275"/>
            <a:ext cx="6769100" cy="720725"/>
          </a:xfrm>
          <a:ln algn="ctr"/>
        </p:spPr>
        <p:txBody>
          <a:bodyPr/>
          <a:lstStyle>
            <a:lvl1pPr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subtitle</a:t>
            </a:r>
            <a:r>
              <a:rPr lang="pt-PT" noProof="0" dirty="0"/>
              <a:t> </a:t>
            </a:r>
            <a:r>
              <a:rPr lang="pt-PT" noProof="0" dirty="0" err="1"/>
              <a:t>style</a:t>
            </a:r>
            <a:endParaRPr lang="pt-PT" noProof="0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553500" y="9293"/>
            <a:ext cx="1296180" cy="3952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-Draft-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title</a:t>
            </a:r>
            <a:r>
              <a:rPr lang="pt-PT" noProof="0" dirty="0"/>
              <a:t> </a:t>
            </a:r>
            <a:r>
              <a:rPr lang="pt-PT" noProof="0" dirty="0" err="1"/>
              <a:t>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260000"/>
            <a:ext cx="9000000" cy="5040000"/>
          </a:xfrm>
        </p:spPr>
        <p:txBody>
          <a:bodyPr/>
          <a:lstStyle>
            <a:lvl1pPr algn="l">
              <a:defRPr sz="1300"/>
            </a:lvl1pPr>
            <a:lvl2pPr algn="l">
              <a:defRPr sz="1300"/>
            </a:lvl2pPr>
            <a:lvl3pPr algn="l">
              <a:defRPr sz="1300"/>
            </a:lvl3pPr>
            <a:lvl4pPr algn="l">
              <a:defRPr sz="1300"/>
            </a:lvl4pPr>
            <a:lvl5pPr algn="l">
              <a:defRPr sz="1300"/>
            </a:lvl5pPr>
          </a:lstStyle>
          <a:p>
            <a:pPr lvl="0"/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text</a:t>
            </a:r>
            <a:r>
              <a:rPr lang="pt-PT" noProof="0" dirty="0"/>
              <a:t> </a:t>
            </a:r>
            <a:r>
              <a:rPr lang="pt-PT" noProof="0" dirty="0" err="1"/>
              <a:t>styles</a:t>
            </a:r>
            <a:endParaRPr lang="pt-PT" noProof="0" dirty="0"/>
          </a:p>
          <a:p>
            <a:pPr lvl="1"/>
            <a:r>
              <a:rPr lang="pt-PT" noProof="0" dirty="0" err="1"/>
              <a:t>Second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2"/>
            <a:r>
              <a:rPr lang="pt-PT" noProof="0" dirty="0" err="1"/>
              <a:t>Third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3"/>
            <a:r>
              <a:rPr lang="pt-PT" noProof="0" dirty="0" err="1"/>
              <a:t>Fourth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4"/>
            <a:r>
              <a:rPr lang="pt-PT" noProof="0" dirty="0" err="1"/>
              <a:t>Fifth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448D-16D2-4478-AABC-2A70AB79C64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260000"/>
            <a:ext cx="4320160" cy="5111750"/>
          </a:xfrm>
        </p:spPr>
        <p:txBody>
          <a:bodyPr/>
          <a:lstStyle>
            <a:lvl1pPr algn="l">
              <a:defRPr sz="1300"/>
            </a:lvl1pPr>
            <a:lvl2pPr algn="l">
              <a:defRPr sz="1300"/>
            </a:lvl2pPr>
            <a:lvl3pPr algn="l">
              <a:defRPr sz="1300"/>
            </a:lvl3pPr>
            <a:lvl4pPr algn="l">
              <a:defRPr sz="1300"/>
            </a:lvl4pPr>
            <a:lvl5pPr algn="l"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text</a:t>
            </a:r>
            <a:r>
              <a:rPr lang="pt-PT" noProof="0" dirty="0"/>
              <a:t> </a:t>
            </a:r>
            <a:r>
              <a:rPr lang="pt-PT" noProof="0" dirty="0" err="1"/>
              <a:t>styles</a:t>
            </a:r>
            <a:endParaRPr lang="pt-PT" noProof="0" dirty="0"/>
          </a:p>
          <a:p>
            <a:pPr lvl="1"/>
            <a:r>
              <a:rPr lang="pt-PT" noProof="0" dirty="0" err="1"/>
              <a:t>Second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2"/>
            <a:r>
              <a:rPr lang="pt-PT" noProof="0" dirty="0" err="1"/>
              <a:t>Third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3"/>
            <a:r>
              <a:rPr lang="pt-PT" noProof="0" dirty="0" err="1"/>
              <a:t>Fourth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4"/>
            <a:r>
              <a:rPr lang="pt-PT" noProof="0" dirty="0" err="1"/>
              <a:t>Fifth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00" y="1260000"/>
            <a:ext cx="4500000" cy="5040000"/>
          </a:xfrm>
        </p:spPr>
        <p:txBody>
          <a:bodyPr/>
          <a:lstStyle>
            <a:lvl1pPr algn="l">
              <a:defRPr sz="1300"/>
            </a:lvl1pPr>
            <a:lvl2pPr algn="l">
              <a:defRPr sz="1300"/>
            </a:lvl2pPr>
            <a:lvl3pPr algn="l">
              <a:defRPr sz="1300"/>
            </a:lvl3pPr>
            <a:lvl4pPr algn="l">
              <a:defRPr sz="1300"/>
            </a:lvl4pPr>
            <a:lvl5pPr algn="l"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text</a:t>
            </a:r>
            <a:r>
              <a:rPr lang="pt-PT" noProof="0" dirty="0"/>
              <a:t> </a:t>
            </a:r>
            <a:r>
              <a:rPr lang="pt-PT" noProof="0" dirty="0" err="1"/>
              <a:t>styles</a:t>
            </a:r>
            <a:endParaRPr lang="pt-PT" noProof="0" dirty="0"/>
          </a:p>
          <a:p>
            <a:pPr lvl="1"/>
            <a:r>
              <a:rPr lang="pt-PT" noProof="0" dirty="0" err="1"/>
              <a:t>Second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2"/>
            <a:r>
              <a:rPr lang="pt-PT" noProof="0" dirty="0" err="1"/>
              <a:t>Third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3"/>
            <a:r>
              <a:rPr lang="pt-PT" noProof="0" dirty="0" err="1"/>
              <a:t>Fourth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4"/>
            <a:r>
              <a:rPr lang="pt-PT" noProof="0" dirty="0" err="1"/>
              <a:t>Fifth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A76B-BADB-46F9-A852-24C25807E52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8553500" y="9293"/>
            <a:ext cx="1296180" cy="3952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-Draft-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63" y="2543925"/>
            <a:ext cx="3201675" cy="1101105"/>
          </a:xfrm>
          <a:prstGeom prst="rect">
            <a:avLst/>
          </a:prstGeom>
        </p:spPr>
      </p:pic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200025" y="5157240"/>
            <a:ext cx="360194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endParaRPr lang="pt-PT" sz="1000" b="0" dirty="0">
              <a:solidFill>
                <a:srgbClr val="00425E"/>
              </a:solidFill>
            </a:endParaRPr>
          </a:p>
          <a:p>
            <a:endParaRPr lang="pt-PT" sz="1000" b="0" dirty="0">
              <a:solidFill>
                <a:srgbClr val="00425E"/>
              </a:solidFill>
            </a:endParaRPr>
          </a:p>
          <a:p>
            <a:r>
              <a:rPr lang="pt-PT" sz="1000" b="0" dirty="0">
                <a:solidFill>
                  <a:srgbClr val="00425E"/>
                </a:solidFill>
              </a:rPr>
              <a:t>EXPLORER INVESTMENTS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AV. ENG.º DUARTE PACHECO, N.26 – 8.º . 1070-110 LISBOA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TEL: +351 213 241 820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FAX: +351 213 241 829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WEBSITE: WWW.EXPLORERINVESTMENTS.COM</a:t>
            </a:r>
          </a:p>
        </p:txBody>
      </p:sp>
    </p:spTree>
    <p:extLst>
      <p:ext uri="{BB962C8B-B14F-4D97-AF65-F5344CB8AC3E}">
        <p14:creationId xmlns:p14="http://schemas.microsoft.com/office/powerpoint/2010/main" val="21265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64" y="2811652"/>
            <a:ext cx="4510488" cy="3429723"/>
          </a:xfrm>
        </p:spPr>
        <p:txBody>
          <a:bodyPr/>
          <a:lstStyle>
            <a:lvl1pPr algn="l">
              <a:defRPr sz="1300"/>
            </a:lvl1pPr>
            <a:lvl2pPr algn="l">
              <a:defRPr sz="1300"/>
            </a:lvl2pPr>
            <a:lvl3pPr algn="l">
              <a:defRPr sz="1300"/>
            </a:lvl3pPr>
            <a:lvl4pPr algn="l">
              <a:defRPr sz="1300"/>
            </a:lvl4pPr>
            <a:lvl5pPr algn="l"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PT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442" y="1200265"/>
            <a:ext cx="4510488" cy="5040000"/>
          </a:xfrm>
        </p:spPr>
        <p:txBody>
          <a:bodyPr/>
          <a:lstStyle>
            <a:lvl1pPr algn="l">
              <a:defRPr sz="1300"/>
            </a:lvl1pPr>
            <a:lvl2pPr algn="l">
              <a:defRPr sz="1300"/>
            </a:lvl2pPr>
            <a:lvl3pPr algn="l">
              <a:defRPr sz="1300"/>
            </a:lvl3pPr>
            <a:lvl4pPr algn="l">
              <a:defRPr sz="1300"/>
            </a:lvl4pPr>
            <a:lvl5pPr algn="l"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graphicFrame>
        <p:nvGraphicFramePr>
          <p:cNvPr id="9" name="Group 25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1713418"/>
              </p:ext>
            </p:extLst>
          </p:nvPr>
        </p:nvGraphicFramePr>
        <p:xfrm>
          <a:off x="353764" y="1201145"/>
          <a:ext cx="4510488" cy="1406022"/>
        </p:xfrm>
        <a:graphic>
          <a:graphicData uri="http://schemas.openxmlformats.org/drawingml/2006/table">
            <a:tbl>
              <a:tblPr/>
              <a:tblGrid>
                <a:gridCol w="977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37">
                <a:tc gridSpan="2">
                  <a:txBody>
                    <a:bodyPr/>
                    <a:lstStyle/>
                    <a:p>
                      <a:pPr marL="0" marR="0" lvl="0" indent="0" algn="just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42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Transacção</a:t>
                      </a:r>
                      <a:r>
                        <a:rPr kumimoji="0" lang="pt-PT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893763" algn="l"/>
                        </a:tabLst>
                      </a:pPr>
                      <a:r>
                        <a:rPr kumimoji="0" lang="pt-P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Sector</a:t>
                      </a:r>
                      <a:r>
                        <a:rPr kumimoji="0" lang="pt-PT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Acionistas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Investimento: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Fonte</a:t>
                      </a:r>
                      <a:r>
                        <a:rPr kumimoji="0" lang="pt-PT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42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rgbClr val="0042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68160" y="1200717"/>
            <a:ext cx="451048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323709" y="1440455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23709" y="1669998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23709" y="1899541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323709" y="2358627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323709" y="2129084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17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7"/>
          <p:cNvSpPr>
            <a:spLocks noChangeArrowheads="1"/>
          </p:cNvSpPr>
          <p:nvPr/>
        </p:nvSpPr>
        <p:spPr bwMode="auto">
          <a:xfrm>
            <a:off x="0" y="0"/>
            <a:ext cx="9906000" cy="981075"/>
          </a:xfrm>
          <a:prstGeom prst="rect">
            <a:avLst/>
          </a:prstGeom>
          <a:solidFill>
            <a:srgbClr val="D4E1E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15888"/>
            <a:ext cx="7632700" cy="792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title</a:t>
            </a:r>
            <a:r>
              <a:rPr lang="pt-PT" noProof="0" dirty="0"/>
              <a:t> </a:t>
            </a:r>
            <a:r>
              <a:rPr lang="pt-PT" noProof="0" dirty="0" err="1"/>
              <a:t>style</a:t>
            </a:r>
            <a:endParaRPr lang="pt-PT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0" y="1341438"/>
            <a:ext cx="900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text</a:t>
            </a:r>
            <a:r>
              <a:rPr lang="pt-PT" noProof="0" dirty="0"/>
              <a:t> </a:t>
            </a:r>
            <a:r>
              <a:rPr lang="pt-PT" noProof="0" dirty="0" err="1"/>
              <a:t>styles</a:t>
            </a:r>
            <a:endParaRPr lang="pt-PT" noProof="0" dirty="0"/>
          </a:p>
          <a:p>
            <a:pPr lvl="1"/>
            <a:r>
              <a:rPr lang="pt-PT" noProof="0" dirty="0" err="1"/>
              <a:t>Second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2"/>
            <a:r>
              <a:rPr lang="pt-PT" noProof="0" dirty="0" err="1"/>
              <a:t>Third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  <a:p>
            <a:pPr lvl="3"/>
            <a:r>
              <a:rPr lang="pt-PT" noProof="0" dirty="0" err="1"/>
              <a:t>Fourth</a:t>
            </a:r>
            <a:r>
              <a:rPr lang="pt-PT" noProof="0" dirty="0"/>
              <a:t> </a:t>
            </a:r>
            <a:r>
              <a:rPr lang="pt-PT" noProof="0" dirty="0" err="1"/>
              <a:t>level</a:t>
            </a:r>
            <a:endParaRPr lang="pt-PT" noProof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825" y="6556375"/>
            <a:ext cx="179388" cy="179388"/>
          </a:xfrm>
          <a:prstGeom prst="rect">
            <a:avLst/>
          </a:prstGeom>
          <a:solidFill>
            <a:srgbClr val="D4E1E8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 b="0"/>
            </a:lvl1pPr>
          </a:lstStyle>
          <a:p>
            <a:pPr>
              <a:defRPr/>
            </a:pPr>
            <a:fld id="{7E25C7A6-75A8-46C6-8290-9C232AA1261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pic>
        <p:nvPicPr>
          <p:cNvPr id="2" name="Picture 13" descr="Logo Explorer Inves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24888" y="366713"/>
            <a:ext cx="11525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28"/>
          <p:cNvSpPr>
            <a:spLocks noChangeArrowheads="1"/>
          </p:cNvSpPr>
          <p:nvPr/>
        </p:nvSpPr>
        <p:spPr bwMode="auto">
          <a:xfrm>
            <a:off x="704850" y="6556375"/>
            <a:ext cx="2530475" cy="173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pt-PT" sz="900" b="0"/>
              <a:t>EXPLORER INVESTMENTS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553500" y="9293"/>
            <a:ext cx="1296180" cy="3952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-Draft-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9" r:id="rId2"/>
    <p:sldLayoutId id="2147483738" r:id="rId3"/>
    <p:sldLayoutId id="2147483727" r:id="rId4"/>
    <p:sldLayoutId id="2147483729" r:id="rId5"/>
    <p:sldLayoutId id="2147483732" r:id="rId6"/>
    <p:sldLayoutId id="2147483741" r:id="rId7"/>
    <p:sldLayoutId id="2147483742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8288" indent="-268288" algn="just" rtl="0" eaLnBrk="0" fontAlgn="base" hangingPunct="0">
        <a:lnSpc>
          <a:spcPct val="115000"/>
        </a:lnSpc>
        <a:spcBef>
          <a:spcPct val="50000"/>
        </a:spcBef>
        <a:spcAft>
          <a:spcPct val="0"/>
        </a:spcAft>
        <a:buSzPct val="200000"/>
        <a:buBlip>
          <a:blip r:embed="rId11"/>
        </a:buBlip>
        <a:defRPr sz="13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80975" algn="just" rtl="0" eaLnBrk="0" fontAlgn="base" hangingPunct="0">
        <a:lnSpc>
          <a:spcPct val="115000"/>
        </a:lnSpc>
        <a:spcBef>
          <a:spcPct val="4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300">
          <a:solidFill>
            <a:schemeClr val="tx1"/>
          </a:solidFill>
          <a:latin typeface="+mn-lt"/>
          <a:cs typeface="+mn-cs"/>
        </a:defRPr>
      </a:lvl2pPr>
      <a:lvl3pPr marL="892175" indent="-84138" algn="just" rtl="0" eaLnBrk="0" fontAlgn="base" hangingPunct="0">
        <a:spcBef>
          <a:spcPct val="40000"/>
        </a:spcBef>
        <a:spcAft>
          <a:spcPct val="0"/>
        </a:spcAft>
        <a:buClr>
          <a:srgbClr val="8BAFAB"/>
        </a:buClr>
        <a:buSzPct val="85000"/>
        <a:buChar char="•"/>
        <a:defRPr sz="1300">
          <a:solidFill>
            <a:schemeClr val="tx1"/>
          </a:solidFill>
          <a:latin typeface="+mn-lt"/>
          <a:cs typeface="+mn-cs"/>
        </a:defRPr>
      </a:lvl3pPr>
      <a:lvl4pPr marL="1077913" indent="-6350" algn="just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85000"/>
        <a:buFont typeface="Times" pitchFamily="18" charset="0"/>
        <a:buChar char="-"/>
        <a:defRPr sz="1300">
          <a:solidFill>
            <a:schemeClr val="tx1"/>
          </a:solidFill>
          <a:latin typeface="+mn-lt"/>
          <a:cs typeface="+mn-cs"/>
        </a:defRPr>
      </a:lvl4pPr>
      <a:lvl5pPr marL="2112963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70163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3027363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84563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941763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358" t="28343" r="41145" b="30312"/>
          <a:stretch/>
        </p:blipFill>
        <p:spPr>
          <a:xfrm>
            <a:off x="4256457" y="2607571"/>
            <a:ext cx="1411437" cy="211712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22176" y="4868863"/>
            <a:ext cx="4680000" cy="432397"/>
          </a:xfrm>
        </p:spPr>
        <p:txBody>
          <a:bodyPr/>
          <a:lstStyle/>
          <a:p>
            <a:r>
              <a:rPr lang="pt-PT" dirty="0"/>
              <a:t>FCR Revitalizar Norte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/>
              <a:t>Julho de 2013</a:t>
            </a:r>
          </a:p>
        </p:txBody>
      </p:sp>
    </p:spTree>
    <p:extLst>
      <p:ext uri="{BB962C8B-B14F-4D97-AF65-F5344CB8AC3E}">
        <p14:creationId xmlns:p14="http://schemas.microsoft.com/office/powerpoint/2010/main" val="236519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53764" y="2708900"/>
            <a:ext cx="4510488" cy="4149100"/>
          </a:xfrm>
          <a:noFill/>
        </p:spPr>
        <p:txBody>
          <a:bodyPr/>
          <a:lstStyle/>
          <a:p>
            <a:pPr marL="0" lvl="1" indent="0" algn="just">
              <a:spcBef>
                <a:spcPts val="194"/>
              </a:spcBef>
              <a:spcAft>
                <a:spcPts val="194"/>
              </a:spcAft>
              <a:buClr>
                <a:schemeClr val="tx1"/>
              </a:buClr>
              <a:buSzPct val="150000"/>
              <a:buNone/>
              <a:defRPr/>
            </a:pPr>
            <a:r>
              <a:rPr lang="pt-PT" sz="1200" b="1" dirty="0">
                <a:solidFill>
                  <a:srgbClr val="00425E"/>
                </a:solidFill>
              </a:rPr>
              <a:t>Empresa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Criada em 1980, emprega 220 pessoas; instalações fabris ocupam uma área de 30.000 m2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Produção de carpintaria industrial por medida e sob encomenda: componentes estruturais de qualquer dimensão, interior ou exterior (projectos chave-na-mão). Principais produtos: portas, roupeiros, pavimentos e  mobiliário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Obras de referência: Polícia Judiciária (Lisboa-2013), Hotéis AAA (Angola-2013), Assembleia de angola (2013), Comandante </a:t>
            </a:r>
            <a:r>
              <a:rPr lang="pt-PT" sz="1100" dirty="0" err="1">
                <a:solidFill>
                  <a:srgbClr val="000000"/>
                </a:solidFill>
              </a:rPr>
              <a:t>Gika</a:t>
            </a:r>
            <a:r>
              <a:rPr lang="pt-PT" sz="1100" dirty="0">
                <a:solidFill>
                  <a:srgbClr val="000000"/>
                </a:solidFill>
              </a:rPr>
              <a:t> (Luanda-2009), </a:t>
            </a:r>
            <a:r>
              <a:rPr lang="pt-PT" sz="1100" dirty="0" err="1">
                <a:solidFill>
                  <a:srgbClr val="000000"/>
                </a:solidFill>
              </a:rPr>
              <a:t>Vip</a:t>
            </a:r>
            <a:r>
              <a:rPr lang="pt-PT" sz="1100" dirty="0">
                <a:solidFill>
                  <a:srgbClr val="000000"/>
                </a:solidFill>
              </a:rPr>
              <a:t> Grande Hotel (Lisboa-2007), </a:t>
            </a:r>
            <a:r>
              <a:rPr lang="pt-PT" sz="1100" dirty="0" err="1">
                <a:solidFill>
                  <a:srgbClr val="000000"/>
                </a:solidFill>
              </a:rPr>
              <a:t>Sheraton</a:t>
            </a:r>
            <a:r>
              <a:rPr lang="pt-PT" sz="1100" dirty="0">
                <a:solidFill>
                  <a:srgbClr val="000000"/>
                </a:solidFill>
              </a:rPr>
              <a:t> (</a:t>
            </a:r>
            <a:r>
              <a:rPr lang="pt-PT" sz="1100" dirty="0" err="1">
                <a:solidFill>
                  <a:srgbClr val="000000"/>
                </a:solidFill>
              </a:rPr>
              <a:t>Gran</a:t>
            </a:r>
            <a:r>
              <a:rPr lang="pt-PT" sz="1100" dirty="0">
                <a:solidFill>
                  <a:srgbClr val="000000"/>
                </a:solidFill>
              </a:rPr>
              <a:t> Canaria-2004), Quinta das Lágrimas (Coimbra-2003)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Detida pela família Teixeira: Sr. João e esposa (85%) e 3 filhos do casal (15%). 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2010: empresa apresentou-se voluntariamente à insolvência na sequência de imparidades em contas a receber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O plano de insolvência foi aprovado em Julho de 2011 e prevê a regularização de 16M€ num período de 10 anos, grande parte sem juros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41442" y="1200265"/>
            <a:ext cx="4510488" cy="5040000"/>
          </a:xfrm>
        </p:spPr>
        <p:txBody>
          <a:bodyPr/>
          <a:lstStyle/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Mercado internacional representou cerca de 65% do volume de negócios em 2012, essencialmente em Angola (60%). Em 2013 estima-se que represente 80% da facturação</a:t>
            </a:r>
          </a:p>
          <a:p>
            <a:pPr marL="436009" lvl="2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Participação em consórcios internacionais com principais empresas nacionais do sector da construção civil. 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Empresa não tem capacidade de gestão para crescer mais rápido, mas ainda tem folga na capacidade de produção (estão a 60%)</a:t>
            </a:r>
          </a:p>
          <a:p>
            <a:pPr marL="436009" lvl="2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A produção é muito mecanizada (investiram em máquinas 20M€ nos últimos 10 anos)</a:t>
            </a:r>
          </a:p>
          <a:p>
            <a:pPr marL="436009" lvl="2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Reestruturaram o processo produtivo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Concorrentes: pequenas carpintarias de cariz local e sistemas de produção artesanais, sem capacidade de execução de determinadas empreitadas por falta de alvará ou capacidade; não têm concorrentes internacionais em Angola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A evolução do mercado de carpintaria industrial tem uma forte correlação com o mercado da construção civil</a:t>
            </a:r>
          </a:p>
          <a:p>
            <a:pPr marL="436009" lvl="2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Portugal: carteira de encomendas na construção civil subiu 0,9% no 1T 2013 (tinha caído 40% no ano 2012)</a:t>
            </a:r>
          </a:p>
          <a:p>
            <a:pPr marL="436009" lvl="2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Europa: carteira de encomendas </a:t>
            </a:r>
            <a:r>
              <a:rPr lang="pt-PT" sz="1100" dirty="0" err="1">
                <a:solidFill>
                  <a:srgbClr val="000000"/>
                </a:solidFill>
              </a:rPr>
              <a:t>caíu</a:t>
            </a:r>
            <a:r>
              <a:rPr lang="pt-PT" sz="1100" dirty="0">
                <a:solidFill>
                  <a:srgbClr val="000000"/>
                </a:solidFill>
              </a:rPr>
              <a:t> 2,8% no 1T 2013 (tinha caído 1,4% no ano 2012)</a:t>
            </a:r>
          </a:p>
          <a:p>
            <a:pPr marL="436009" lvl="2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Mercados africanos com potencial de crescimento do sector: planos de modernização de infra-estruturas e de habitação avultados, sendo mercados bastante apetecíveis para a angariação de obras por empresas ou consórcios portugueses</a:t>
            </a:r>
          </a:p>
          <a:p>
            <a:pPr marL="0" lvl="1" indent="0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None/>
              <a:defRPr/>
            </a:pPr>
            <a:endParaRPr lang="pt-PT" sz="1200" b="1" kern="1200" dirty="0">
              <a:solidFill>
                <a:srgbClr val="00425E"/>
              </a:solidFill>
              <a:latin typeface="Arial" charset="0"/>
              <a:cs typeface="Arial" charset="0"/>
            </a:endParaRPr>
          </a:p>
          <a:p>
            <a:pPr marL="332647" lvl="1" indent="-332647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None/>
              <a:defRPr/>
            </a:pPr>
            <a:endParaRPr lang="pt-PT" sz="1200" b="1" kern="1200" dirty="0">
              <a:solidFill>
                <a:srgbClr val="00425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5C7A6-75A8-46C6-8290-9C232AA1261F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/>
              <a:t>Abril de 2013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Aumento de Capital e prestação de suprimentos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/>
              <a:t>Carpintaria industrial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defTabSz="739216">
              <a:lnSpc>
                <a:spcPct val="100000"/>
              </a:lnSpc>
              <a:spcBef>
                <a:spcPct val="35000"/>
              </a:spcBef>
              <a:buSzTx/>
            </a:pPr>
            <a:r>
              <a:rPr lang="pt-PT" dirty="0">
                <a:latin typeface="Arial" charset="0"/>
                <a:cs typeface="Arial" charset="0"/>
              </a:rPr>
              <a:t>Sr. João Teixeira e família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PT" dirty="0"/>
              <a:t>Assessor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noFill/>
        </p:spPr>
        <p:txBody>
          <a:bodyPr/>
          <a:lstStyle/>
          <a:p>
            <a:r>
              <a:rPr lang="pt-PT" b="1" dirty="0"/>
              <a:t>4,5M€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3358" t="28343" r="41145" b="30312"/>
          <a:stretch/>
        </p:blipFill>
        <p:spPr>
          <a:xfrm>
            <a:off x="7761390" y="32692"/>
            <a:ext cx="609409" cy="9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4360" y="1260000"/>
            <a:ext cx="4464620" cy="5111750"/>
          </a:xfrm>
          <a:noFill/>
        </p:spPr>
        <p:txBody>
          <a:bodyPr/>
          <a:lstStyle/>
          <a:p>
            <a:pPr marL="0" lvl="1" indent="0" algn="just">
              <a:spcBef>
                <a:spcPts val="194"/>
              </a:spcBef>
              <a:spcAft>
                <a:spcPts val="194"/>
              </a:spcAft>
              <a:buClr>
                <a:schemeClr val="tx1"/>
              </a:buClr>
              <a:buSzPct val="150000"/>
              <a:buNone/>
              <a:defRPr/>
            </a:pPr>
            <a:r>
              <a:rPr lang="pt-PT" sz="1200" b="1" dirty="0">
                <a:solidFill>
                  <a:srgbClr val="00425E"/>
                </a:solidFill>
              </a:rPr>
              <a:t>Racional do investimento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Maior carpintaria industrial da Península Ibérica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Parque industrial tecnologicamente moderno, com mobilidade e estrutura logística necessárias para poder realizar obras em todo o país e no estrangeiro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Qualidade dos produtos e dos serviços, experiência e credibilidade acumulada em 30 anos no sector bem como apetência exportadora</a:t>
            </a:r>
          </a:p>
          <a:p>
            <a:pPr marL="436009" lvl="2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Reconhecimento no mercado e relações estabelecidas com principais com principais empreiteiros nacionais e brasileiros.</a:t>
            </a:r>
          </a:p>
          <a:p>
            <a:pPr marL="436009" lvl="2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Independência comercial de empreiteiros e grande capacidade de angariação autónoma de encomendas. 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Grande flexibilidade técnica permite responder a quaisquer  necessidades de arquitectos, projectistas e designers 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Melhoria dos níveis de rentabilidade por investimento em linha automática de embalamento e expedição 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Aproveitamento de condições vantajosas obtidas com a aprovação do plano de insolvência</a:t>
            </a:r>
          </a:p>
          <a:p>
            <a:pPr marL="172484" lvl="1" indent="-172484" algn="just">
              <a:spcBef>
                <a:spcPts val="194"/>
              </a:spcBef>
              <a:spcAft>
                <a:spcPts val="194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Reforço dos níveis de profissionalização da equipa de gestão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5C7A6-75A8-46C6-8290-9C232AA1261F}" type="slidenum">
              <a:rPr lang="pt-PT" smtClean="0"/>
              <a:pPr>
                <a:defRPr/>
              </a:pPr>
              <a:t>3</a:t>
            </a:fld>
            <a:endParaRPr lang="pt-PT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 bwMode="auto">
          <a:xfrm>
            <a:off x="5193842" y="1352665"/>
            <a:ext cx="451048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buSzPct val="200000"/>
              <a:buBlip>
                <a:blip r:embed="rId2"/>
              </a:buBlip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0975" algn="l" rtl="0" eaLnBrk="0" fontAlgn="base" hangingPunct="0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  <a:cs typeface="+mn-cs"/>
              </a:defRPr>
            </a:lvl2pPr>
            <a:lvl3pPr marL="892175" indent="-84138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8BAFAB"/>
              </a:buClr>
              <a:buSzPct val="85000"/>
              <a:buChar char="•"/>
              <a:defRPr sz="1300">
                <a:solidFill>
                  <a:schemeClr val="tx1"/>
                </a:solidFill>
                <a:latin typeface="+mn-lt"/>
                <a:cs typeface="+mn-cs"/>
              </a:defRPr>
            </a:lvl3pPr>
            <a:lvl4pPr marL="1077913" indent="-63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" pitchFamily="18" charset="0"/>
              <a:buChar char="-"/>
              <a:defRPr sz="1300">
                <a:solidFill>
                  <a:schemeClr val="tx1"/>
                </a:solidFill>
                <a:latin typeface="+mn-lt"/>
                <a:cs typeface="+mn-cs"/>
              </a:defRPr>
            </a:lvl4pPr>
            <a:lvl5pPr marL="2112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cs typeface="+mn-cs"/>
              </a:defRPr>
            </a:lvl5pPr>
            <a:lvl6pPr marL="2570163" indent="-228600" algn="l" rtl="0" fontAlgn="base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3027363" indent="-228600" algn="l" rtl="0" fontAlgn="base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484563" indent="-228600" algn="l" rtl="0" fontAlgn="base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941763" indent="-228600" algn="l" rtl="0" fontAlgn="base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32647" indent="-332647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FontTx/>
              <a:buNone/>
              <a:defRPr/>
            </a:pPr>
            <a:r>
              <a:rPr lang="pt-PT" sz="1200" b="1" kern="1200" dirty="0">
                <a:solidFill>
                  <a:srgbClr val="00425E"/>
                </a:solidFill>
                <a:latin typeface="Arial" charset="0"/>
                <a:cs typeface="Arial" charset="0"/>
              </a:rPr>
              <a:t>Riscos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b="0" kern="0" dirty="0">
                <a:solidFill>
                  <a:srgbClr val="000000"/>
                </a:solidFill>
                <a:latin typeface="Arial" charset="0"/>
                <a:cs typeface="Arial" charset="0"/>
              </a:rPr>
              <a:t>Associação ao sector da construção civil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b="0" kern="0" dirty="0">
                <a:solidFill>
                  <a:srgbClr val="000000"/>
                </a:solidFill>
                <a:latin typeface="Arial" charset="0"/>
                <a:cs typeface="Arial" charset="0"/>
              </a:rPr>
              <a:t>Risco de incumprimento por parte dos clientes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Font typeface="Wingdings" pitchFamily="2" charset="2"/>
              <a:buBlip>
                <a:blip r:embed="rId2"/>
              </a:buBlip>
              <a:defRPr/>
            </a:pPr>
            <a:r>
              <a:rPr lang="pt-PT" sz="1100" b="0" kern="0" dirty="0">
                <a:solidFill>
                  <a:srgbClr val="000000"/>
                </a:solidFill>
                <a:latin typeface="Arial" charset="0"/>
                <a:cs typeface="Arial" charset="0"/>
              </a:rPr>
              <a:t>Dependência do mercado angolano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Font typeface="Wingdings" pitchFamily="2" charset="2"/>
              <a:buBlip>
                <a:blip r:embed="rId2"/>
              </a:buBlip>
              <a:defRPr/>
            </a:pPr>
            <a:r>
              <a:rPr lang="pt-PT" sz="1100" b="0" kern="0" dirty="0">
                <a:solidFill>
                  <a:srgbClr val="000000"/>
                </a:solidFill>
                <a:latin typeface="Arial" charset="0"/>
                <a:cs typeface="Arial" charset="0"/>
              </a:rPr>
              <a:t>Dependência de grandes obras para rentabilização da actividade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Font typeface="Wingdings" pitchFamily="2" charset="2"/>
              <a:buBlip>
                <a:blip r:embed="rId2"/>
              </a:buBlip>
              <a:defRPr/>
            </a:pPr>
            <a:r>
              <a:rPr lang="pt-PT" sz="1100" b="0" kern="0" dirty="0">
                <a:solidFill>
                  <a:srgbClr val="000000"/>
                </a:solidFill>
                <a:latin typeface="Arial" charset="0"/>
                <a:cs typeface="Arial" charset="0"/>
              </a:rPr>
              <a:t>Concentração de fornecedores (madeira maciça e folha de madeira)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Font typeface="Wingdings" pitchFamily="2" charset="2"/>
              <a:buBlip>
                <a:blip r:embed="rId2"/>
              </a:buBlip>
              <a:defRPr/>
            </a:pPr>
            <a:endParaRPr lang="pt-PT" sz="1100" b="0" kern="0" dirty="0">
              <a:solidFill>
                <a:srgbClr val="000000"/>
              </a:solidFill>
            </a:endParaRPr>
          </a:p>
          <a:p>
            <a:pPr marL="332647" indent="-332647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FontTx/>
              <a:buNone/>
              <a:defRPr/>
            </a:pPr>
            <a:r>
              <a:rPr lang="pt-PT" sz="1200" b="1" kern="1200" dirty="0">
                <a:solidFill>
                  <a:srgbClr val="00425E"/>
                </a:solidFill>
                <a:latin typeface="Arial" charset="0"/>
                <a:cs typeface="Arial" charset="0"/>
              </a:rPr>
              <a:t>Status e destino do investimento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b="0" kern="0" dirty="0">
                <a:solidFill>
                  <a:srgbClr val="000000"/>
                </a:solidFill>
                <a:latin typeface="Arial" charset="0"/>
                <a:cs typeface="Arial" charset="0"/>
              </a:rPr>
              <a:t>Accionista pretende entrar no segmento de caixilharia exterior, com muita solicitação no Norte da Europa e em Portugal – 1M€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b="0" kern="0" dirty="0">
                <a:solidFill>
                  <a:srgbClr val="000000"/>
                </a:solidFill>
                <a:latin typeface="Arial" charset="0"/>
                <a:cs typeface="Arial" charset="0"/>
              </a:rPr>
              <a:t>Construção de armazém automático focado na exportação para carregamento de contentores e logística dentro da fábrica – 1,5M€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b="0" kern="0" dirty="0">
                <a:solidFill>
                  <a:srgbClr val="000000"/>
                </a:solidFill>
                <a:latin typeface="Arial" charset="0"/>
                <a:cs typeface="Arial" charset="0"/>
              </a:rPr>
              <a:t>Fundo de Maneio e outros – 2M€</a:t>
            </a:r>
          </a:p>
          <a:p>
            <a:pPr marL="172484" lvl="1" indent="-172484" algn="just">
              <a:lnSpc>
                <a:spcPts val="1261"/>
              </a:lnSpc>
              <a:spcBef>
                <a:spcPts val="194"/>
              </a:spcBef>
              <a:spcAft>
                <a:spcPts val="194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b="0" kern="0" dirty="0">
                <a:solidFill>
                  <a:srgbClr val="000000"/>
                </a:solidFill>
                <a:latin typeface="Arial" charset="0"/>
                <a:cs typeface="Arial" charset="0"/>
              </a:rPr>
              <a:t>NBO aceite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43358" t="28343" r="41145" b="30312"/>
          <a:stretch/>
        </p:blipFill>
        <p:spPr>
          <a:xfrm>
            <a:off x="7761390" y="32692"/>
            <a:ext cx="609409" cy="914101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45280"/>
            <a:ext cx="4752975" cy="116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4293120"/>
            <a:ext cx="20288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92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indicadores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358" t="28343" r="41145" b="30312"/>
          <a:stretch/>
        </p:blipFill>
        <p:spPr>
          <a:xfrm>
            <a:off x="7761390" y="32692"/>
            <a:ext cx="609409" cy="914101"/>
          </a:xfrm>
          <a:prstGeom prst="rect">
            <a:avLst/>
          </a:prstGeom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" y="1753573"/>
            <a:ext cx="9531350" cy="34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4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Entrada e estrutura da transacção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77826" y="1278733"/>
            <a:ext cx="4575174" cy="4958657"/>
          </a:xfrm>
        </p:spPr>
        <p:txBody>
          <a:bodyPr/>
          <a:lstStyle/>
          <a:p>
            <a:pPr marL="0" indent="0">
              <a:buNone/>
            </a:pPr>
            <a:r>
              <a:rPr lang="pt-PT" sz="1200" b="1" dirty="0"/>
              <a:t>Entrada</a:t>
            </a:r>
          </a:p>
          <a:p>
            <a:r>
              <a:rPr lang="pt-PT" sz="1200" dirty="0"/>
              <a:t>O investimento a realizar na Empresa será realizado da seguinte forma:</a:t>
            </a:r>
          </a:p>
          <a:p>
            <a:pPr lvl="1"/>
            <a:r>
              <a:rPr lang="pt-PT" sz="1200" dirty="0"/>
              <a:t>Montante: 4.500m€</a:t>
            </a:r>
          </a:p>
          <a:p>
            <a:pPr lvl="1"/>
            <a:r>
              <a:rPr lang="pt-PT" sz="1200" dirty="0"/>
              <a:t>Calendário: Três entradas de 1.500m€ intercaladas por um período de 12 meses</a:t>
            </a:r>
          </a:p>
          <a:p>
            <a:r>
              <a:rPr lang="pt-PT" sz="1200" dirty="0"/>
              <a:t>O capital será investido nos seguimentos instrumentos:</a:t>
            </a:r>
          </a:p>
          <a:p>
            <a:pPr lvl="1"/>
            <a:r>
              <a:rPr lang="pt-PT" sz="1200" dirty="0"/>
              <a:t>Suprimentos no montante idêntico a 30% do capital investido remunerados a uma taxa entre 3% e 5%</a:t>
            </a:r>
          </a:p>
          <a:p>
            <a:pPr lvl="1"/>
            <a:r>
              <a:rPr lang="pt-PT" sz="1200" dirty="0"/>
              <a:t>Restante em aumento de capital ficando a Explorer com uma participação final de 25%</a:t>
            </a:r>
            <a:endParaRPr lang="pt-PT" sz="1200" b="1" dirty="0"/>
          </a:p>
          <a:p>
            <a:pPr marL="0" indent="0">
              <a:buNone/>
            </a:pPr>
            <a:r>
              <a:rPr lang="pt-PT" sz="1200" b="1" dirty="0"/>
              <a:t>Saída</a:t>
            </a:r>
          </a:p>
          <a:p>
            <a:r>
              <a:rPr lang="pt-PT" sz="1200" dirty="0"/>
              <a:t>Antecipa-se como cenários de desinvestimento: </a:t>
            </a:r>
          </a:p>
          <a:p>
            <a:pPr lvl="1"/>
            <a:r>
              <a:rPr lang="pt-PT" sz="1200" dirty="0"/>
              <a:t>Venda a </a:t>
            </a:r>
            <a:r>
              <a:rPr lang="pt-PT" sz="1200" i="1" dirty="0" err="1"/>
              <a:t>player</a:t>
            </a:r>
            <a:r>
              <a:rPr lang="pt-PT" sz="1200" i="1" dirty="0"/>
              <a:t> </a:t>
            </a:r>
            <a:r>
              <a:rPr lang="pt-PT" sz="1200" dirty="0"/>
              <a:t>estratégico</a:t>
            </a:r>
          </a:p>
          <a:p>
            <a:pPr lvl="1"/>
            <a:r>
              <a:rPr lang="pt-PT" sz="1200" dirty="0"/>
              <a:t>Aquisição pelos promotores</a:t>
            </a:r>
            <a:endParaRPr lang="pt-PT" sz="1200" b="1" dirty="0"/>
          </a:p>
          <a:p>
            <a:pPr lvl="1"/>
            <a:endParaRPr lang="pt-PT" sz="1200" b="1" dirty="0"/>
          </a:p>
          <a:p>
            <a:pPr marL="0" indent="0">
              <a:buNone/>
            </a:pPr>
            <a:endParaRPr lang="pt-PT" sz="1200" kern="1200" dirty="0">
              <a:latin typeface="+mj-lt"/>
              <a:cs typeface="Arial" charset="0"/>
            </a:endParaRPr>
          </a:p>
          <a:p>
            <a:pPr marL="0" indent="0">
              <a:buNone/>
            </a:pPr>
            <a:endParaRPr lang="pt-PT" sz="1200" kern="1200" dirty="0">
              <a:latin typeface="+mj-lt"/>
              <a:cs typeface="Arial" charset="0"/>
            </a:endParaRPr>
          </a:p>
          <a:p>
            <a:endParaRPr lang="pt-PT" sz="1200" kern="1200" dirty="0">
              <a:latin typeface="+mj-lt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3358" t="28343" r="41145" b="30312"/>
          <a:stretch/>
        </p:blipFill>
        <p:spPr>
          <a:xfrm>
            <a:off x="7761390" y="32692"/>
            <a:ext cx="609409" cy="914101"/>
          </a:xfrm>
          <a:prstGeom prst="rect">
            <a:avLst/>
          </a:prstGeom>
        </p:spPr>
      </p:pic>
      <p:pic>
        <p:nvPicPr>
          <p:cNvPr id="618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05" y="1281721"/>
            <a:ext cx="2352675" cy="207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3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30" y="3789050"/>
            <a:ext cx="4362060" cy="269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9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84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MLEFT" val="132"/>
  <p:tag name="GMTOP" val="96"/>
  <p:tag name="GMHEIGHT" val="159.75"/>
  <p:tag name="GMWIDTH" val="475.625"/>
  <p:tag name="GMSELECT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rtim Sacavém" id="{C9422EFA-BB35-4400-AC41-D25C39FCEC8B}" vid="{929C992F-20AF-42C0-B25B-B557056B49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22723</TotalTime>
  <Words>718</Words>
  <Application>Microsoft Office PowerPoint</Application>
  <PresentationFormat>Papel A4 (210x297 mm)</PresentationFormat>
  <Paragraphs>69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Times</vt:lpstr>
      <vt:lpstr>Wingdings</vt:lpstr>
      <vt:lpstr>Default Design</vt:lpstr>
      <vt:lpstr>Apresentação do PowerPoint</vt:lpstr>
      <vt:lpstr>Apresentação</vt:lpstr>
      <vt:lpstr>Apresentação</vt:lpstr>
      <vt:lpstr>Principais indicadores</vt:lpstr>
      <vt:lpstr>Entrada e estrutura da transacção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mps@explorerinvestments.com</dc:creator>
  <cp:lastModifiedBy>Diogo Mourao</cp:lastModifiedBy>
  <cp:revision>689</cp:revision>
  <cp:lastPrinted>2013-07-24T17:44:37Z</cp:lastPrinted>
  <dcterms:created xsi:type="dcterms:W3CDTF">1601-01-01T00:00:00Z</dcterms:created>
  <dcterms:modified xsi:type="dcterms:W3CDTF">2019-02-11T14:56:19Z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