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7" r:id="rId2"/>
    <p:sldId id="316" r:id="rId3"/>
    <p:sldId id="317" r:id="rId4"/>
    <p:sldId id="318" r:id="rId5"/>
    <p:sldId id="319" r:id="rId6"/>
    <p:sldId id="300" r:id="rId7"/>
    <p:sldId id="271" r:id="rId8"/>
    <p:sldId id="264" r:id="rId9"/>
    <p:sldId id="270" r:id="rId10"/>
    <p:sldId id="302" r:id="rId11"/>
    <p:sldId id="281" r:id="rId12"/>
    <p:sldId id="283" r:id="rId13"/>
    <p:sldId id="284" r:id="rId14"/>
    <p:sldId id="303" r:id="rId15"/>
    <p:sldId id="285" r:id="rId16"/>
    <p:sldId id="287" r:id="rId17"/>
    <p:sldId id="288" r:id="rId18"/>
    <p:sldId id="307" r:id="rId19"/>
    <p:sldId id="289" r:id="rId20"/>
    <p:sldId id="291" r:id="rId21"/>
    <p:sldId id="292" r:id="rId22"/>
    <p:sldId id="308" r:id="rId23"/>
    <p:sldId id="304" r:id="rId24"/>
    <p:sldId id="305" r:id="rId25"/>
    <p:sldId id="306" r:id="rId26"/>
    <p:sldId id="311" r:id="rId27"/>
    <p:sldId id="299" r:id="rId28"/>
    <p:sldId id="309" r:id="rId29"/>
    <p:sldId id="310" r:id="rId30"/>
    <p:sldId id="312" r:id="rId31"/>
    <p:sldId id="313" r:id="rId32"/>
    <p:sldId id="314" r:id="rId33"/>
    <p:sldId id="315" r:id="rId34"/>
  </p:sldIdLst>
  <p:sldSz cx="9906000" cy="6858000" type="A4"/>
  <p:notesSz cx="7099300" cy="10234613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663">
          <p15:clr>
            <a:srgbClr val="A4A3A4"/>
          </p15:clr>
        </p15:guide>
        <p15:guide id="4" pos="3120">
          <p15:clr>
            <a:srgbClr val="A4A3A4"/>
          </p15:clr>
        </p15:guide>
        <p15:guide id="5" pos="6114" userDrawn="1">
          <p15:clr>
            <a:srgbClr val="A4A3A4"/>
          </p15:clr>
        </p15:guide>
        <p15:guide id="6" orient="horz" pos="1253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pos="444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orient="horz" pos="28">
          <p15:clr>
            <a:srgbClr val="A4A3A4"/>
          </p15:clr>
        </p15:guide>
        <p15:guide id="11" orient="horz" pos="4319">
          <p15:clr>
            <a:srgbClr val="A4A3A4"/>
          </p15:clr>
        </p15:guide>
        <p15:guide id="1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5E"/>
    <a:srgbClr val="FFC000"/>
    <a:srgbClr val="FF0000"/>
    <a:srgbClr val="CCCCFF"/>
    <a:srgbClr val="000066"/>
    <a:srgbClr val="000058"/>
    <a:srgbClr val="666699"/>
    <a:srgbClr val="ADB486"/>
    <a:srgbClr val="8BAFAB"/>
    <a:srgbClr val="D4E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65" autoAdjust="0"/>
    <p:restoredTop sz="94434" autoAdjust="0"/>
  </p:normalViewPr>
  <p:slideViewPr>
    <p:cSldViewPr snapToObjects="1">
      <p:cViewPr varScale="1">
        <p:scale>
          <a:sx n="71" d="100"/>
          <a:sy n="71" d="100"/>
        </p:scale>
        <p:origin x="1506" y="60"/>
      </p:cViewPr>
      <p:guideLst>
        <p:guide orient="horz"/>
        <p:guide orient="horz" pos="663"/>
        <p:guide pos="3120"/>
        <p:guide pos="6114"/>
        <p:guide orient="horz" pos="1253"/>
        <p:guide orient="horz" pos="799"/>
        <p:guide pos="444"/>
        <p:guide orient="horz" pos="2160"/>
        <p:guide orient="horz" pos="28"/>
        <p:guide orient="horz" pos="4319"/>
        <p:guide pos="12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200" d="100"/>
          <a:sy n="200" d="100"/>
        </p:scale>
        <p:origin x="570" y="1512"/>
      </p:cViewPr>
      <p:guideLst>
        <p:guide orient="horz" pos="3224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95" tIns="49498" rIns="98995" bIns="49498" numCol="1" anchor="t" anchorCtr="0" compatLnSpc="1">
            <a:prstTxWarp prst="textNoShape">
              <a:avLst/>
            </a:prstTxWarp>
          </a:bodyPr>
          <a:lstStyle>
            <a:lvl1pPr defTabSz="988574">
              <a:defRPr sz="1300" b="0"/>
            </a:lvl1pPr>
          </a:lstStyle>
          <a:p>
            <a:pPr>
              <a:defRPr/>
            </a:pPr>
            <a:endParaRPr lang="pt-PT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8847" y="0"/>
            <a:ext cx="3078796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95" tIns="49498" rIns="98995" bIns="49498" numCol="1" anchor="t" anchorCtr="0" compatLnSpc="1">
            <a:prstTxWarp prst="textNoShape">
              <a:avLst/>
            </a:prstTxWarp>
          </a:bodyPr>
          <a:lstStyle>
            <a:lvl1pPr algn="r" defTabSz="988574">
              <a:defRPr sz="1300" b="0"/>
            </a:lvl1pPr>
          </a:lstStyle>
          <a:p>
            <a:pPr>
              <a:defRPr/>
            </a:pPr>
            <a:endParaRPr lang="pt-PT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66763"/>
            <a:ext cx="5545138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57" y="4862017"/>
            <a:ext cx="5676787" cy="460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95" tIns="49498" rIns="98995" bIns="494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55"/>
            <a:ext cx="3077137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95" tIns="49498" rIns="98995" bIns="49498" numCol="1" anchor="b" anchorCtr="0" compatLnSpc="1">
            <a:prstTxWarp prst="textNoShape">
              <a:avLst/>
            </a:prstTxWarp>
          </a:bodyPr>
          <a:lstStyle>
            <a:lvl1pPr defTabSz="988574">
              <a:defRPr sz="1300" b="0"/>
            </a:lvl1pPr>
          </a:lstStyle>
          <a:p>
            <a:pPr>
              <a:defRPr/>
            </a:pPr>
            <a:endParaRPr lang="pt-PT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8847" y="9720755"/>
            <a:ext cx="3078796" cy="51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95" tIns="49498" rIns="98995" bIns="49498" numCol="1" anchor="b" anchorCtr="0" compatLnSpc="1">
            <a:prstTxWarp prst="textNoShape">
              <a:avLst/>
            </a:prstTxWarp>
          </a:bodyPr>
          <a:lstStyle>
            <a:lvl1pPr algn="r" defTabSz="988574">
              <a:defRPr sz="1300" b="0"/>
            </a:lvl1pPr>
          </a:lstStyle>
          <a:p>
            <a:pPr>
              <a:defRPr/>
            </a:pPr>
            <a:fld id="{B3317E2A-8436-47B1-A191-ADBE97023E6E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1010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317E2A-8436-47B1-A191-ADBE97023E6E}" type="slidenum">
              <a:rPr lang="pt-PT" smtClean="0"/>
              <a:pPr>
                <a:defRPr/>
              </a:pPr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402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22176" y="4868863"/>
            <a:ext cx="4680000" cy="43239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400" b="1">
                <a:solidFill>
                  <a:srgbClr val="00425E"/>
                </a:solidFill>
              </a:defRPr>
            </a:lvl1pPr>
            <a:lvl2pPr marL="447675" indent="0">
              <a:buNone/>
              <a:defRPr sz="2400">
                <a:solidFill>
                  <a:srgbClr val="00425E"/>
                </a:solidFill>
              </a:defRPr>
            </a:lvl2pPr>
            <a:lvl3pPr marL="808037" indent="0">
              <a:buNone/>
              <a:defRPr sz="2400">
                <a:solidFill>
                  <a:srgbClr val="00425E"/>
                </a:solidFill>
              </a:defRPr>
            </a:lvl3pPr>
            <a:lvl4pPr marL="1071563" indent="0">
              <a:buNone/>
              <a:defRPr sz="2400">
                <a:solidFill>
                  <a:srgbClr val="00425E"/>
                </a:solidFill>
              </a:defRPr>
            </a:lvl4pPr>
            <a:lvl5pPr marL="1884363" indent="0">
              <a:buFont typeface="Arial" panose="020B0604020202020204" pitchFamily="34" charset="0"/>
              <a:buNone/>
              <a:defRPr sz="2400">
                <a:solidFill>
                  <a:srgbClr val="00425E"/>
                </a:solidFill>
              </a:defRPr>
            </a:lvl5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Master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238012" y="5589588"/>
            <a:ext cx="3456142" cy="50323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rgbClr val="00425E"/>
                </a:solidFill>
              </a:defRPr>
            </a:lvl1pPr>
            <a:lvl2pPr>
              <a:defRPr sz="2000">
                <a:solidFill>
                  <a:srgbClr val="00425E"/>
                </a:solidFill>
              </a:defRPr>
            </a:lvl2pPr>
            <a:lvl3pPr>
              <a:defRPr sz="2000">
                <a:solidFill>
                  <a:srgbClr val="00425E"/>
                </a:solidFill>
              </a:defRPr>
            </a:lvl3pPr>
            <a:lvl4pPr>
              <a:defRPr sz="2000">
                <a:solidFill>
                  <a:srgbClr val="00425E"/>
                </a:solidFill>
              </a:defRPr>
            </a:lvl4pPr>
            <a:lvl5pPr>
              <a:defRPr sz="2000">
                <a:solidFill>
                  <a:srgbClr val="00425E"/>
                </a:solidFill>
              </a:defRPr>
            </a:lvl5pPr>
          </a:lstStyle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Master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913" y="1052670"/>
            <a:ext cx="4359387" cy="149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35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15888"/>
            <a:ext cx="7983786" cy="792162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764" y="1268413"/>
            <a:ext cx="9063856" cy="5262691"/>
          </a:xfrm>
        </p:spPr>
        <p:txBody>
          <a:bodyPr/>
          <a:lstStyle>
            <a:lvl1pPr marL="268288" indent="-268288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150000"/>
              <a:buFont typeface="Arial" panose="020B0604020202020204" pitchFamily="34" charset="0"/>
              <a:buBlip>
                <a:blip r:embed="rId2"/>
              </a:buBlip>
              <a:defRPr sz="1100"/>
            </a:lvl1pPr>
            <a:lvl2pPr algn="l">
              <a:lnSpc>
                <a:spcPct val="100000"/>
              </a:lnSpc>
              <a:spcBef>
                <a:spcPts val="300"/>
              </a:spcBef>
              <a:defRPr sz="1100"/>
            </a:lvl2pPr>
            <a:lvl3pPr algn="l">
              <a:lnSpc>
                <a:spcPct val="100000"/>
              </a:lnSpc>
              <a:spcBef>
                <a:spcPts val="300"/>
              </a:spcBef>
              <a:defRPr sz="1100"/>
            </a:lvl3pPr>
            <a:lvl4pPr algn="l">
              <a:lnSpc>
                <a:spcPct val="100000"/>
              </a:lnSpc>
              <a:spcBef>
                <a:spcPts val="300"/>
              </a:spcBef>
              <a:defRPr sz="1100"/>
            </a:lvl4pPr>
            <a:lvl5pPr algn="l">
              <a:lnSpc>
                <a:spcPct val="100000"/>
              </a:lnSpc>
              <a:spcBef>
                <a:spcPts val="300"/>
              </a:spcBef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>
              <a:buFont typeface="Arial" panose="020B0604020202020204" pitchFamily="34" charset="0"/>
              <a:buNone/>
            </a:pPr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Master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marL="268288" lvl="0" indent="-268288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200000"/>
              <a:buFont typeface="Arial" panose="020B0604020202020204" pitchFamily="34" charset="0"/>
              <a:buBlip>
                <a:blip r:embed="rId2"/>
              </a:buBlip>
            </a:pPr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1" algn="l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 algn="l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 algn="l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2F4A8-6510-4EA8-9265-025A8D23D849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1587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15888"/>
            <a:ext cx="7983786" cy="792162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764" y="1268413"/>
            <a:ext cx="9063856" cy="5262691"/>
          </a:xfrm>
        </p:spPr>
        <p:txBody>
          <a:bodyPr/>
          <a:lstStyle>
            <a:lvl1pPr marL="268288" indent="-268288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150000"/>
              <a:buFont typeface="Arial" panose="020B0604020202020204" pitchFamily="34" charset="0"/>
              <a:buBlip>
                <a:blip r:embed="rId2"/>
              </a:buBlip>
              <a:defRPr sz="1100"/>
            </a:lvl1pPr>
            <a:lvl2pPr algn="l">
              <a:lnSpc>
                <a:spcPct val="100000"/>
              </a:lnSpc>
              <a:spcBef>
                <a:spcPts val="300"/>
              </a:spcBef>
              <a:defRPr sz="1100"/>
            </a:lvl2pPr>
            <a:lvl3pPr algn="l">
              <a:lnSpc>
                <a:spcPct val="100000"/>
              </a:lnSpc>
              <a:spcBef>
                <a:spcPts val="300"/>
              </a:spcBef>
              <a:defRPr sz="1100"/>
            </a:lvl3pPr>
            <a:lvl4pPr algn="l">
              <a:lnSpc>
                <a:spcPct val="100000"/>
              </a:lnSpc>
              <a:spcBef>
                <a:spcPts val="300"/>
              </a:spcBef>
              <a:defRPr sz="1100"/>
            </a:lvl4pPr>
            <a:lvl5pPr algn="l">
              <a:lnSpc>
                <a:spcPct val="100000"/>
              </a:lnSpc>
              <a:spcBef>
                <a:spcPts val="300"/>
              </a:spcBef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>
              <a:buFont typeface="Arial" panose="020B0604020202020204" pitchFamily="34" charset="0"/>
              <a:buNone/>
            </a:pPr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Master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marL="268288" lvl="0" indent="-268288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200000"/>
              <a:buFont typeface="Arial" panose="020B0604020202020204" pitchFamily="34" charset="0"/>
              <a:buBlip>
                <a:blip r:embed="rId2"/>
              </a:buBlip>
            </a:pPr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1" algn="l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 algn="l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 algn="l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2F4A8-6510-4EA8-9265-025A8D23D849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1480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15888"/>
            <a:ext cx="7983786" cy="792162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764" y="1268413"/>
            <a:ext cx="9063856" cy="5262691"/>
          </a:xfrm>
        </p:spPr>
        <p:txBody>
          <a:bodyPr/>
          <a:lstStyle>
            <a:lvl1pPr marL="268288" indent="-268288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150000"/>
              <a:buFont typeface="Arial" panose="020B0604020202020204" pitchFamily="34" charset="0"/>
              <a:buBlip>
                <a:blip r:embed="rId2"/>
              </a:buBlip>
              <a:defRPr sz="1100"/>
            </a:lvl1pPr>
            <a:lvl2pPr algn="l">
              <a:lnSpc>
                <a:spcPct val="100000"/>
              </a:lnSpc>
              <a:spcBef>
                <a:spcPts val="300"/>
              </a:spcBef>
              <a:defRPr sz="1100"/>
            </a:lvl2pPr>
            <a:lvl3pPr algn="l">
              <a:lnSpc>
                <a:spcPct val="100000"/>
              </a:lnSpc>
              <a:spcBef>
                <a:spcPts val="300"/>
              </a:spcBef>
              <a:defRPr sz="1100"/>
            </a:lvl3pPr>
            <a:lvl4pPr algn="l">
              <a:lnSpc>
                <a:spcPct val="100000"/>
              </a:lnSpc>
              <a:spcBef>
                <a:spcPts val="300"/>
              </a:spcBef>
              <a:defRPr sz="1100"/>
            </a:lvl4pPr>
            <a:lvl5pPr algn="l">
              <a:lnSpc>
                <a:spcPct val="100000"/>
              </a:lnSpc>
              <a:spcBef>
                <a:spcPts val="300"/>
              </a:spcBef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>
              <a:buFont typeface="Arial" panose="020B0604020202020204" pitchFamily="34" charset="0"/>
              <a:buNone/>
            </a:pPr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Master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marL="268288" lvl="0" indent="-268288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200000"/>
              <a:buFont typeface="Arial" panose="020B0604020202020204" pitchFamily="34" charset="0"/>
              <a:buBlip>
                <a:blip r:embed="rId2"/>
              </a:buBlip>
            </a:pPr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1" algn="l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 algn="l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 algn="l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2F4A8-6510-4EA8-9265-025A8D23D849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16414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260000"/>
            <a:ext cx="4500000" cy="5111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8288" indent="-268288">
              <a:defRPr lang="pt-PT" sz="11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pt-PT" noProof="0" dirty="0" smtClean="0">
                <a:ea typeface="+mn-ea"/>
              </a:defRPr>
            </a:lvl2pPr>
            <a:lvl3pPr>
              <a:defRPr lang="pt-PT" noProof="0" dirty="0" smtClean="0"/>
            </a:lvl3pPr>
            <a:lvl4pPr>
              <a:defRPr lang="pt-PT" noProof="0" dirty="0"/>
            </a:lvl4pPr>
          </a:lstStyle>
          <a:p>
            <a:pPr marL="0" lvl="0" indent="0" algn="l">
              <a:buFont typeface="Arial" panose="020B0604020202020204" pitchFamily="34" charset="0"/>
              <a:buNone/>
            </a:pPr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Master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marL="268288" lvl="0" indent="-268288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200000"/>
              <a:buFont typeface="Arial" panose="020B0604020202020204" pitchFamily="34" charset="0"/>
              <a:buBlip>
                <a:blip r:embed="rId2"/>
              </a:buBlip>
            </a:pPr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1" algn="l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 algn="l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 algn="l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0000" y="1260000"/>
            <a:ext cx="4500000" cy="5040000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00"/>
              </a:spcBef>
              <a:defRPr lang="pt-PT" sz="11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300"/>
              </a:spcBef>
              <a:defRPr lang="pt-PT" sz="11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>
              <a:lnSpc>
                <a:spcPct val="100000"/>
              </a:lnSpc>
              <a:spcBef>
                <a:spcPts val="300"/>
              </a:spcBef>
              <a:defRPr sz="1100"/>
            </a:lvl3pPr>
            <a:lvl4pPr algn="l">
              <a:lnSpc>
                <a:spcPct val="100000"/>
              </a:lnSpc>
              <a:spcBef>
                <a:spcPts val="300"/>
              </a:spcBef>
              <a:defRPr sz="1100"/>
            </a:lvl4pPr>
            <a:lvl5pPr algn="l">
              <a:lnSpc>
                <a:spcPct val="100000"/>
              </a:lnSpc>
              <a:spcBef>
                <a:spcPts val="300"/>
              </a:spcBef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200000"/>
              <a:buFont typeface="Arial" panose="020B0604020202020204" pitchFamily="34" charset="0"/>
              <a:buNone/>
            </a:pPr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Master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lvl="0"/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1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2F4A8-6510-4EA8-9265-025A8D23D849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15888"/>
            <a:ext cx="7984800" cy="792162"/>
          </a:xfrm>
        </p:spPr>
        <p:txBody>
          <a:bodyPr/>
          <a:lstStyle/>
          <a:p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Master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25C7A6-75A8-46C6-8290-9C232AA1261F}" type="slidenum">
              <a:rPr lang="pt-PT" smtClean="0"/>
              <a:pPr>
                <a:defRPr/>
              </a:pPr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5884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42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08313" y="1628775"/>
            <a:ext cx="6769100" cy="936625"/>
          </a:xfrm>
        </p:spPr>
        <p:txBody>
          <a:bodyPr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PT" noProof="0" dirty="0" err="1"/>
              <a:t>Click</a:t>
            </a:r>
            <a:r>
              <a:rPr lang="pt-PT" noProof="0" dirty="0"/>
              <a:t> to </a:t>
            </a:r>
            <a:r>
              <a:rPr lang="pt-PT" noProof="0" dirty="0" err="1"/>
              <a:t>edit</a:t>
            </a:r>
            <a:r>
              <a:rPr lang="pt-PT" noProof="0" dirty="0"/>
              <a:t> Master </a:t>
            </a:r>
            <a:r>
              <a:rPr lang="pt-PT" noProof="0" dirty="0" err="1"/>
              <a:t>title</a:t>
            </a:r>
            <a:r>
              <a:rPr lang="pt-PT" noProof="0" dirty="0"/>
              <a:t> </a:t>
            </a:r>
            <a:r>
              <a:rPr lang="pt-PT" noProof="0" dirty="0" err="1"/>
              <a:t>style</a:t>
            </a:r>
            <a:endParaRPr lang="pt-PT" noProof="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8313" y="2708275"/>
            <a:ext cx="6769100" cy="720725"/>
          </a:xfrm>
          <a:ln algn="ctr"/>
        </p:spPr>
        <p:txBody>
          <a:bodyPr/>
          <a:lstStyle>
            <a:lvl1pPr>
              <a:defRPr sz="3300" b="1">
                <a:solidFill>
                  <a:schemeClr val="bg1"/>
                </a:solidFill>
              </a:defRPr>
            </a:lvl1pPr>
          </a:lstStyle>
          <a:p>
            <a:r>
              <a:rPr lang="pt-PT" noProof="0" dirty="0" err="1"/>
              <a:t>Click</a:t>
            </a:r>
            <a:r>
              <a:rPr lang="pt-PT" noProof="0" dirty="0"/>
              <a:t> to </a:t>
            </a:r>
            <a:r>
              <a:rPr lang="pt-PT" noProof="0" dirty="0" err="1"/>
              <a:t>edit</a:t>
            </a:r>
            <a:r>
              <a:rPr lang="pt-PT" noProof="0" dirty="0"/>
              <a:t> Master </a:t>
            </a:r>
            <a:r>
              <a:rPr lang="pt-PT" noProof="0" dirty="0" err="1"/>
              <a:t>subtitle</a:t>
            </a:r>
            <a:r>
              <a:rPr lang="pt-PT" noProof="0" dirty="0"/>
              <a:t> </a:t>
            </a:r>
            <a:r>
              <a:rPr lang="pt-PT" noProof="0" dirty="0" err="1"/>
              <a:t>style</a:t>
            </a:r>
            <a:endParaRPr lang="pt-PT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15888"/>
            <a:ext cx="7992000" cy="792162"/>
          </a:xfrm>
        </p:spPr>
        <p:txBody>
          <a:bodyPr/>
          <a:lstStyle/>
          <a:p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Master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260000"/>
            <a:ext cx="9360000" cy="5040000"/>
          </a:xfrm>
        </p:spPr>
        <p:txBody>
          <a:bodyPr/>
          <a:lstStyle>
            <a:lvl1pPr marL="268288" indent="-268288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200000"/>
              <a:buFont typeface="Arial" panose="020B0604020202020204" pitchFamily="34" charset="0"/>
              <a:buBlip>
                <a:blip r:embed="rId2"/>
              </a:buBlip>
              <a:defRPr sz="1100"/>
            </a:lvl1pPr>
            <a:lvl2pPr algn="l">
              <a:lnSpc>
                <a:spcPct val="100000"/>
              </a:lnSpc>
              <a:spcBef>
                <a:spcPts val="300"/>
              </a:spcBef>
              <a:defRPr sz="1100"/>
            </a:lvl2pPr>
            <a:lvl3pPr algn="l">
              <a:lnSpc>
                <a:spcPct val="100000"/>
              </a:lnSpc>
              <a:spcBef>
                <a:spcPts val="300"/>
              </a:spcBef>
              <a:defRPr sz="1100"/>
            </a:lvl3pPr>
            <a:lvl4pPr algn="l">
              <a:lnSpc>
                <a:spcPct val="100000"/>
              </a:lnSpc>
              <a:spcBef>
                <a:spcPts val="300"/>
              </a:spcBef>
              <a:defRPr sz="1100"/>
            </a:lvl4pPr>
            <a:lvl5pPr algn="l">
              <a:lnSpc>
                <a:spcPct val="100000"/>
              </a:lnSpc>
              <a:spcBef>
                <a:spcPts val="300"/>
              </a:spcBef>
              <a:defRPr sz="1100"/>
            </a:lvl5pPr>
          </a:lstStyle>
          <a:p>
            <a:pPr marL="0" lvl="0" indent="0" algn="l">
              <a:buFont typeface="Arial" panose="020B0604020202020204" pitchFamily="34" charset="0"/>
              <a:buNone/>
            </a:pPr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Master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marL="268288" lvl="0" indent="-268288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200000"/>
              <a:buFont typeface="Arial" panose="020B0604020202020204" pitchFamily="34" charset="0"/>
              <a:buBlip>
                <a:blip r:embed="rId2"/>
              </a:buBlip>
            </a:pPr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1" algn="l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 algn="l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 algn="l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9448D-16D2-4478-AABC-2A70AB79C640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5A76B-BADB-46F9-A852-24C25807E528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200025" y="5157240"/>
            <a:ext cx="3601948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endParaRPr lang="pt-PT" sz="1000" b="0" dirty="0" smtClean="0">
              <a:solidFill>
                <a:srgbClr val="00425E"/>
              </a:solidFill>
            </a:endParaRPr>
          </a:p>
          <a:p>
            <a:endParaRPr lang="pt-PT" sz="1000" b="0" dirty="0" smtClean="0">
              <a:solidFill>
                <a:srgbClr val="00425E"/>
              </a:solidFill>
            </a:endParaRPr>
          </a:p>
          <a:p>
            <a:r>
              <a:rPr lang="pt-PT" sz="1000" b="0" dirty="0" smtClean="0">
                <a:solidFill>
                  <a:srgbClr val="00425E"/>
                </a:solidFill>
              </a:rPr>
              <a:t>EXPLORER INVESTMENTS</a:t>
            </a:r>
          </a:p>
          <a:p>
            <a:r>
              <a:rPr lang="pt-PT" sz="1000" b="0" dirty="0" smtClean="0">
                <a:solidFill>
                  <a:srgbClr val="00425E"/>
                </a:solidFill>
              </a:rPr>
              <a:t>AV</a:t>
            </a:r>
            <a:r>
              <a:rPr lang="pt-PT" sz="1000" b="0" dirty="0">
                <a:solidFill>
                  <a:srgbClr val="00425E"/>
                </a:solidFill>
              </a:rPr>
              <a:t>. ENG.º DUARTE PACHECO, N.26 – 8.º . 1070-110 LISBOA</a:t>
            </a:r>
          </a:p>
          <a:p>
            <a:r>
              <a:rPr lang="pt-PT" sz="1000" b="0" dirty="0">
                <a:solidFill>
                  <a:srgbClr val="00425E"/>
                </a:solidFill>
              </a:rPr>
              <a:t>TEL: +351 213 241 820</a:t>
            </a:r>
          </a:p>
          <a:p>
            <a:r>
              <a:rPr lang="pt-PT" sz="1000" b="0" dirty="0">
                <a:solidFill>
                  <a:srgbClr val="00425E"/>
                </a:solidFill>
              </a:rPr>
              <a:t>FAX: +351 213 241 829</a:t>
            </a:r>
          </a:p>
          <a:p>
            <a:r>
              <a:rPr lang="pt-PT" sz="1000" b="0" dirty="0" smtClean="0">
                <a:solidFill>
                  <a:srgbClr val="00425E"/>
                </a:solidFill>
              </a:rPr>
              <a:t>WEBSITE</a:t>
            </a:r>
            <a:r>
              <a:rPr lang="pt-PT" sz="1000" b="0" dirty="0">
                <a:solidFill>
                  <a:srgbClr val="00425E"/>
                </a:solidFill>
              </a:rPr>
              <a:t>: WWW.EXPLORERINVESTMENTS.COM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00" y="2852920"/>
            <a:ext cx="2721978" cy="93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6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15888"/>
            <a:ext cx="7983786" cy="792162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764" y="2751104"/>
            <a:ext cx="4510488" cy="3780000"/>
          </a:xfrm>
        </p:spPr>
        <p:txBody>
          <a:bodyPr/>
          <a:lstStyle>
            <a:lvl1pPr marL="268288" indent="-268288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150000"/>
              <a:buFont typeface="Arial" panose="020B0604020202020204" pitchFamily="34" charset="0"/>
              <a:buBlip>
                <a:blip r:embed="rId3"/>
              </a:buBlip>
              <a:defRPr sz="1100"/>
            </a:lvl1pPr>
            <a:lvl2pPr algn="l">
              <a:lnSpc>
                <a:spcPct val="100000"/>
              </a:lnSpc>
              <a:spcBef>
                <a:spcPts val="300"/>
              </a:spcBef>
              <a:defRPr sz="1100"/>
            </a:lvl2pPr>
            <a:lvl3pPr algn="l">
              <a:lnSpc>
                <a:spcPct val="100000"/>
              </a:lnSpc>
              <a:spcBef>
                <a:spcPts val="300"/>
              </a:spcBef>
              <a:defRPr sz="1100"/>
            </a:lvl3pPr>
            <a:lvl4pPr algn="l">
              <a:lnSpc>
                <a:spcPct val="100000"/>
              </a:lnSpc>
              <a:spcBef>
                <a:spcPts val="300"/>
              </a:spcBef>
              <a:defRPr sz="1100"/>
            </a:lvl4pPr>
            <a:lvl5pPr algn="l">
              <a:lnSpc>
                <a:spcPct val="100000"/>
              </a:lnSpc>
              <a:spcBef>
                <a:spcPts val="300"/>
              </a:spcBef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>
              <a:buFont typeface="Arial" panose="020B0604020202020204" pitchFamily="34" charset="0"/>
              <a:buNone/>
            </a:pPr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Master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marL="268288" lvl="0" indent="-268288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200000"/>
              <a:buFont typeface="Arial" panose="020B0604020202020204" pitchFamily="34" charset="0"/>
              <a:buBlip>
                <a:blip r:embed="rId3"/>
              </a:buBlip>
            </a:pPr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1" algn="l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 algn="l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 algn="l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1442" y="1200418"/>
            <a:ext cx="4510488" cy="5330686"/>
          </a:xfrm>
        </p:spPr>
        <p:txBody>
          <a:bodyPr/>
          <a:lstStyle>
            <a:lvl1pPr marL="268288" indent="-268288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150000"/>
              <a:buFont typeface="Arial" panose="020B0604020202020204" pitchFamily="34" charset="0"/>
              <a:buBlip>
                <a:blip r:embed="rId3"/>
              </a:buBlip>
              <a:defRPr sz="1100"/>
            </a:lvl1pPr>
            <a:lvl2pPr algn="l">
              <a:lnSpc>
                <a:spcPct val="100000"/>
              </a:lnSpc>
              <a:spcBef>
                <a:spcPts val="300"/>
              </a:spcBef>
              <a:defRPr sz="1100"/>
            </a:lvl2pPr>
            <a:lvl3pPr algn="l">
              <a:lnSpc>
                <a:spcPct val="100000"/>
              </a:lnSpc>
              <a:spcBef>
                <a:spcPts val="300"/>
              </a:spcBef>
              <a:defRPr sz="1100"/>
            </a:lvl3pPr>
            <a:lvl4pPr algn="l">
              <a:lnSpc>
                <a:spcPct val="100000"/>
              </a:lnSpc>
              <a:spcBef>
                <a:spcPts val="300"/>
              </a:spcBef>
              <a:defRPr sz="1100"/>
            </a:lvl4pPr>
            <a:lvl5pPr algn="l">
              <a:lnSpc>
                <a:spcPct val="100000"/>
              </a:lnSpc>
              <a:spcBef>
                <a:spcPts val="300"/>
              </a:spcBef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>
              <a:buFont typeface="Arial" panose="020B0604020202020204" pitchFamily="34" charset="0"/>
              <a:buNone/>
            </a:pPr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Master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marL="268288" lvl="0" indent="-268288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200000"/>
              <a:buFont typeface="Arial" panose="020B0604020202020204" pitchFamily="34" charset="0"/>
              <a:buBlip>
                <a:blip r:embed="rId3"/>
              </a:buBlip>
            </a:pPr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1" algn="l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 algn="l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 algn="l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2F4A8-6510-4EA8-9265-025A8D23D849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  <p:graphicFrame>
        <p:nvGraphicFramePr>
          <p:cNvPr id="9" name="Group 25"/>
          <p:cNvGraphicFramePr>
            <a:graphicFrameLocks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7943110"/>
              </p:ext>
            </p:extLst>
          </p:nvPr>
        </p:nvGraphicFramePr>
        <p:xfrm>
          <a:off x="353764" y="1201145"/>
          <a:ext cx="4510488" cy="1406022"/>
        </p:xfrm>
        <a:graphic>
          <a:graphicData uri="http://schemas.openxmlformats.org/drawingml/2006/table">
            <a:tbl>
              <a:tblPr/>
              <a:tblGrid>
                <a:gridCol w="977272"/>
                <a:gridCol w="3533216"/>
              </a:tblGrid>
              <a:tr h="234337">
                <a:tc gridSpan="2">
                  <a:txBody>
                    <a:bodyPr/>
                    <a:lstStyle/>
                    <a:p>
                      <a:pPr marL="0" marR="0" lvl="0" indent="0" algn="just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5376" marR="35376" marT="34293" marB="34293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42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234337"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Transacção</a:t>
                      </a:r>
                      <a:r>
                        <a:rPr kumimoji="0" lang="pt-P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:</a:t>
                      </a:r>
                    </a:p>
                  </a:txBody>
                  <a:tcPr marL="35376" marR="35376" marT="34293" marB="34293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5376" marR="35376" marT="34293" marB="34293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337"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893763" algn="l"/>
                        </a:tabLst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Sector</a:t>
                      </a:r>
                      <a:r>
                        <a:rPr kumimoji="0" lang="pt-P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:</a:t>
                      </a:r>
                    </a:p>
                  </a:txBody>
                  <a:tcPr marL="35376" marR="35376" marT="34293" marB="34293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5376" marR="35376" marT="34293" marB="34293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337"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Accionistas:</a:t>
                      </a:r>
                    </a:p>
                  </a:txBody>
                  <a:tcPr marL="35376" marR="35376" marT="34293" marB="34293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5376" marR="35376" marT="34293" marB="34293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337"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Investimento:</a:t>
                      </a:r>
                    </a:p>
                  </a:txBody>
                  <a:tcPr marL="35376" marR="35376" marT="34293" marB="34293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5376" marR="35376" marT="34293" marB="34293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4337"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Status:</a:t>
                      </a:r>
                    </a:p>
                  </a:txBody>
                  <a:tcPr marL="35376" marR="35376" marT="34293" marB="34293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5376" marR="35376" marT="34293" marB="34293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68160" y="1200717"/>
            <a:ext cx="4510488" cy="233194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1323709" y="1440455"/>
            <a:ext cx="3537638" cy="233194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441933" indent="0">
              <a:buNone/>
              <a:defRPr sz="1000">
                <a:solidFill>
                  <a:schemeClr val="tx1"/>
                </a:solidFill>
              </a:defRPr>
            </a:lvl2pPr>
            <a:lvl3pPr marL="797672" indent="0">
              <a:buNone/>
              <a:defRPr sz="1000">
                <a:solidFill>
                  <a:schemeClr val="tx1"/>
                </a:solidFill>
              </a:defRPr>
            </a:lvl3pPr>
            <a:lvl4pPr marL="1057818" indent="0">
              <a:buNone/>
              <a:defRPr sz="1000">
                <a:solidFill>
                  <a:schemeClr val="tx1"/>
                </a:solidFill>
              </a:defRPr>
            </a:lvl4pPr>
            <a:lvl5pPr marL="1860194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323709" y="1669998"/>
            <a:ext cx="3537638" cy="233194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441933" indent="0">
              <a:buNone/>
              <a:defRPr sz="1000">
                <a:solidFill>
                  <a:schemeClr val="tx1"/>
                </a:solidFill>
              </a:defRPr>
            </a:lvl2pPr>
            <a:lvl3pPr marL="797672" indent="0">
              <a:buNone/>
              <a:defRPr sz="1000">
                <a:solidFill>
                  <a:schemeClr val="tx1"/>
                </a:solidFill>
              </a:defRPr>
            </a:lvl3pPr>
            <a:lvl4pPr marL="1057818" indent="0">
              <a:buNone/>
              <a:defRPr sz="1000">
                <a:solidFill>
                  <a:schemeClr val="tx1"/>
                </a:solidFill>
              </a:defRPr>
            </a:lvl4pPr>
            <a:lvl5pPr marL="1860194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323709" y="1899541"/>
            <a:ext cx="3537638" cy="233194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441933" indent="0">
              <a:buNone/>
              <a:defRPr sz="1000">
                <a:solidFill>
                  <a:schemeClr val="tx1"/>
                </a:solidFill>
              </a:defRPr>
            </a:lvl2pPr>
            <a:lvl3pPr marL="797672" indent="0">
              <a:buNone/>
              <a:defRPr sz="1000">
                <a:solidFill>
                  <a:schemeClr val="tx1"/>
                </a:solidFill>
              </a:defRPr>
            </a:lvl3pPr>
            <a:lvl4pPr marL="1057818" indent="0">
              <a:buNone/>
              <a:defRPr sz="1000">
                <a:solidFill>
                  <a:schemeClr val="tx1"/>
                </a:solidFill>
              </a:defRPr>
            </a:lvl4pPr>
            <a:lvl5pPr marL="1860194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323709" y="2129084"/>
            <a:ext cx="3537638" cy="233194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441933" indent="0">
              <a:buNone/>
              <a:defRPr sz="1000">
                <a:solidFill>
                  <a:schemeClr val="tx1"/>
                </a:solidFill>
              </a:defRPr>
            </a:lvl2pPr>
            <a:lvl3pPr marL="797672" indent="0">
              <a:buNone/>
              <a:defRPr sz="1000">
                <a:solidFill>
                  <a:schemeClr val="tx1"/>
                </a:solidFill>
              </a:defRPr>
            </a:lvl3pPr>
            <a:lvl4pPr marL="1057818" indent="0">
              <a:buNone/>
              <a:defRPr sz="1000">
                <a:solidFill>
                  <a:schemeClr val="tx1"/>
                </a:solidFill>
              </a:defRPr>
            </a:lvl4pPr>
            <a:lvl5pPr marL="1860194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1323709" y="2383667"/>
            <a:ext cx="3537638" cy="233194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441933" indent="0">
              <a:buNone/>
              <a:defRPr sz="1000">
                <a:solidFill>
                  <a:schemeClr val="tx1"/>
                </a:solidFill>
              </a:defRPr>
            </a:lvl2pPr>
            <a:lvl3pPr marL="797672" indent="0">
              <a:buNone/>
              <a:defRPr sz="1000">
                <a:solidFill>
                  <a:schemeClr val="tx1"/>
                </a:solidFill>
              </a:defRPr>
            </a:lvl3pPr>
            <a:lvl4pPr marL="1057818" indent="0">
              <a:buNone/>
              <a:defRPr sz="1000">
                <a:solidFill>
                  <a:schemeClr val="tx1"/>
                </a:solidFill>
              </a:defRPr>
            </a:lvl4pPr>
            <a:lvl5pPr marL="1860194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2453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15888"/>
            <a:ext cx="7983786" cy="792162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764" y="2811652"/>
            <a:ext cx="4510488" cy="3429723"/>
          </a:xfrm>
        </p:spPr>
        <p:txBody>
          <a:bodyPr/>
          <a:lstStyle>
            <a:lvl1pPr marL="268288" indent="-268288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200000"/>
              <a:buFont typeface="Arial" panose="020B0604020202020204" pitchFamily="34" charset="0"/>
              <a:buBlip>
                <a:blip r:embed="rId3"/>
              </a:buBlip>
              <a:defRPr sz="1100"/>
            </a:lvl1pPr>
            <a:lvl2pPr algn="l">
              <a:lnSpc>
                <a:spcPct val="100000"/>
              </a:lnSpc>
              <a:spcBef>
                <a:spcPts val="300"/>
              </a:spcBef>
              <a:defRPr sz="1100"/>
            </a:lvl2pPr>
            <a:lvl3pPr algn="l">
              <a:lnSpc>
                <a:spcPct val="100000"/>
              </a:lnSpc>
              <a:spcBef>
                <a:spcPts val="300"/>
              </a:spcBef>
              <a:defRPr sz="1100"/>
            </a:lvl3pPr>
            <a:lvl4pPr algn="l">
              <a:lnSpc>
                <a:spcPct val="100000"/>
              </a:lnSpc>
              <a:spcBef>
                <a:spcPts val="300"/>
              </a:spcBef>
              <a:defRPr sz="1100"/>
            </a:lvl4pPr>
            <a:lvl5pPr algn="l">
              <a:lnSpc>
                <a:spcPct val="100000"/>
              </a:lnSpc>
              <a:spcBef>
                <a:spcPts val="300"/>
              </a:spcBef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>
              <a:buFont typeface="Arial" panose="020B0604020202020204" pitchFamily="34" charset="0"/>
              <a:buNone/>
            </a:pPr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Master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marL="268288" lvl="0" indent="-268288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200000"/>
              <a:buFont typeface="Arial" panose="020B0604020202020204" pitchFamily="34" charset="0"/>
              <a:buBlip>
                <a:blip r:embed="rId3"/>
              </a:buBlip>
            </a:pPr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1" algn="l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 algn="l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 algn="l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1442" y="1200265"/>
            <a:ext cx="4510488" cy="5040000"/>
          </a:xfrm>
        </p:spPr>
        <p:txBody>
          <a:bodyPr/>
          <a:lstStyle>
            <a:lvl1pPr marL="268288" indent="-268288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200000"/>
              <a:buFont typeface="Arial" panose="020B0604020202020204" pitchFamily="34" charset="0"/>
              <a:buBlip>
                <a:blip r:embed="rId3"/>
              </a:buBlip>
              <a:defRPr sz="1100"/>
            </a:lvl1pPr>
            <a:lvl2pPr algn="l">
              <a:lnSpc>
                <a:spcPct val="100000"/>
              </a:lnSpc>
              <a:spcBef>
                <a:spcPts val="300"/>
              </a:spcBef>
              <a:defRPr sz="1100"/>
            </a:lvl2pPr>
            <a:lvl3pPr algn="l">
              <a:lnSpc>
                <a:spcPct val="100000"/>
              </a:lnSpc>
              <a:spcBef>
                <a:spcPts val="300"/>
              </a:spcBef>
              <a:defRPr sz="1100"/>
            </a:lvl3pPr>
            <a:lvl4pPr algn="l">
              <a:lnSpc>
                <a:spcPct val="100000"/>
              </a:lnSpc>
              <a:spcBef>
                <a:spcPts val="300"/>
              </a:spcBef>
              <a:defRPr sz="1100"/>
            </a:lvl4pPr>
            <a:lvl5pPr algn="l">
              <a:lnSpc>
                <a:spcPct val="100000"/>
              </a:lnSpc>
              <a:spcBef>
                <a:spcPts val="300"/>
              </a:spcBef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>
              <a:buFont typeface="Arial" panose="020B0604020202020204" pitchFamily="34" charset="0"/>
              <a:buNone/>
            </a:pPr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Master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marL="268288" lvl="0" indent="-268288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200000"/>
              <a:buFont typeface="Arial" panose="020B0604020202020204" pitchFamily="34" charset="0"/>
              <a:buBlip>
                <a:blip r:embed="rId3"/>
              </a:buBlip>
            </a:pPr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1" algn="l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 algn="l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 algn="l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2F4A8-6510-4EA8-9265-025A8D23D849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  <p:graphicFrame>
        <p:nvGraphicFramePr>
          <p:cNvPr id="9" name="Group 25"/>
          <p:cNvGraphicFramePr>
            <a:graphicFrameLocks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9236346"/>
              </p:ext>
            </p:extLst>
          </p:nvPr>
        </p:nvGraphicFramePr>
        <p:xfrm>
          <a:off x="353764" y="1201145"/>
          <a:ext cx="4510488" cy="1171685"/>
        </p:xfrm>
        <a:graphic>
          <a:graphicData uri="http://schemas.openxmlformats.org/drawingml/2006/table">
            <a:tbl>
              <a:tblPr/>
              <a:tblGrid>
                <a:gridCol w="977272"/>
                <a:gridCol w="3533216"/>
              </a:tblGrid>
              <a:tr h="234337">
                <a:tc gridSpan="2">
                  <a:txBody>
                    <a:bodyPr/>
                    <a:lstStyle/>
                    <a:p>
                      <a:pPr marL="0" marR="0" lvl="0" indent="0" algn="just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5376" marR="35376" marT="34293" marB="34293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42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234337"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Transacção</a:t>
                      </a:r>
                      <a:r>
                        <a:rPr kumimoji="0" lang="pt-P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:</a:t>
                      </a:r>
                    </a:p>
                  </a:txBody>
                  <a:tcPr marL="35376" marR="35376" marT="34293" marB="34293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5376" marR="35376" marT="34293" marB="34293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337"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893763" algn="l"/>
                        </a:tabLst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Sector</a:t>
                      </a:r>
                      <a:r>
                        <a:rPr kumimoji="0" lang="pt-PT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:</a:t>
                      </a:r>
                    </a:p>
                  </a:txBody>
                  <a:tcPr marL="35376" marR="35376" marT="34293" marB="34293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5376" marR="35376" marT="34293" marB="34293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337"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Acionistas</a:t>
                      </a:r>
                    </a:p>
                  </a:txBody>
                  <a:tcPr marL="35376" marR="35376" marT="34293" marB="34293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5376" marR="35376" marT="34293" marB="34293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337"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PT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Investimento:</a:t>
                      </a:r>
                    </a:p>
                  </a:txBody>
                  <a:tcPr marL="35376" marR="35376" marT="34293" marB="34293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5376" marR="35376" marT="34293" marB="34293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68160" y="1200717"/>
            <a:ext cx="4510488" cy="233194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1323709" y="1440455"/>
            <a:ext cx="3537638" cy="233194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441933" indent="0">
              <a:buNone/>
              <a:defRPr sz="1000">
                <a:solidFill>
                  <a:schemeClr val="tx1"/>
                </a:solidFill>
              </a:defRPr>
            </a:lvl2pPr>
            <a:lvl3pPr marL="797672" indent="0">
              <a:buNone/>
              <a:defRPr sz="1000">
                <a:solidFill>
                  <a:schemeClr val="tx1"/>
                </a:solidFill>
              </a:defRPr>
            </a:lvl3pPr>
            <a:lvl4pPr marL="1057818" indent="0">
              <a:buNone/>
              <a:defRPr sz="1000">
                <a:solidFill>
                  <a:schemeClr val="tx1"/>
                </a:solidFill>
              </a:defRPr>
            </a:lvl4pPr>
            <a:lvl5pPr marL="1860194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323709" y="1669998"/>
            <a:ext cx="3537638" cy="233194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441933" indent="0">
              <a:buNone/>
              <a:defRPr sz="1000">
                <a:solidFill>
                  <a:schemeClr val="tx1"/>
                </a:solidFill>
              </a:defRPr>
            </a:lvl2pPr>
            <a:lvl3pPr marL="797672" indent="0">
              <a:buNone/>
              <a:defRPr sz="1000">
                <a:solidFill>
                  <a:schemeClr val="tx1"/>
                </a:solidFill>
              </a:defRPr>
            </a:lvl3pPr>
            <a:lvl4pPr marL="1057818" indent="0">
              <a:buNone/>
              <a:defRPr sz="1000">
                <a:solidFill>
                  <a:schemeClr val="tx1"/>
                </a:solidFill>
              </a:defRPr>
            </a:lvl4pPr>
            <a:lvl5pPr marL="1860194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323709" y="1899541"/>
            <a:ext cx="3537638" cy="233194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441933" indent="0">
              <a:buNone/>
              <a:defRPr sz="1000">
                <a:solidFill>
                  <a:schemeClr val="tx1"/>
                </a:solidFill>
              </a:defRPr>
            </a:lvl2pPr>
            <a:lvl3pPr marL="797672" indent="0">
              <a:buNone/>
              <a:defRPr sz="1000">
                <a:solidFill>
                  <a:schemeClr val="tx1"/>
                </a:solidFill>
              </a:defRPr>
            </a:lvl3pPr>
            <a:lvl4pPr marL="1057818" indent="0">
              <a:buNone/>
              <a:defRPr sz="1000">
                <a:solidFill>
                  <a:schemeClr val="tx1"/>
                </a:solidFill>
              </a:defRPr>
            </a:lvl4pPr>
            <a:lvl5pPr marL="1860194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323709" y="2358627"/>
            <a:ext cx="3537638" cy="233194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441933" indent="0">
              <a:buNone/>
              <a:defRPr sz="1000">
                <a:solidFill>
                  <a:schemeClr val="tx1"/>
                </a:solidFill>
              </a:defRPr>
            </a:lvl2pPr>
            <a:lvl3pPr marL="797672" indent="0">
              <a:buNone/>
              <a:defRPr sz="1000">
                <a:solidFill>
                  <a:schemeClr val="tx1"/>
                </a:solidFill>
              </a:defRPr>
            </a:lvl3pPr>
            <a:lvl4pPr marL="1057818" indent="0">
              <a:buNone/>
              <a:defRPr sz="1000">
                <a:solidFill>
                  <a:schemeClr val="tx1"/>
                </a:solidFill>
              </a:defRPr>
            </a:lvl4pPr>
            <a:lvl5pPr marL="1860194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1323709" y="2129084"/>
            <a:ext cx="3537638" cy="233194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441933" indent="0">
              <a:buNone/>
              <a:defRPr sz="1000">
                <a:solidFill>
                  <a:schemeClr val="tx1"/>
                </a:solidFill>
              </a:defRPr>
            </a:lvl2pPr>
            <a:lvl3pPr marL="797672" indent="0">
              <a:buNone/>
              <a:defRPr sz="1000">
                <a:solidFill>
                  <a:schemeClr val="tx1"/>
                </a:solidFill>
              </a:defRPr>
            </a:lvl3pPr>
            <a:lvl4pPr marL="1057818" indent="0">
              <a:buNone/>
              <a:defRPr sz="1000">
                <a:solidFill>
                  <a:schemeClr val="tx1"/>
                </a:solidFill>
              </a:defRPr>
            </a:lvl4pPr>
            <a:lvl5pPr marL="1860194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328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7"/>
          <p:cNvSpPr>
            <a:spLocks noChangeArrowheads="1"/>
          </p:cNvSpPr>
          <p:nvPr/>
        </p:nvSpPr>
        <p:spPr bwMode="auto">
          <a:xfrm>
            <a:off x="0" y="0"/>
            <a:ext cx="9906000" cy="981075"/>
          </a:xfrm>
          <a:prstGeom prst="rect">
            <a:avLst/>
          </a:prstGeom>
          <a:solidFill>
            <a:srgbClr val="D4E1E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PT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0000" y="115888"/>
            <a:ext cx="7992000" cy="792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Master </a:t>
            </a:r>
            <a:r>
              <a:rPr lang="pt-PT" noProof="0" dirty="0" err="1" smtClean="0"/>
              <a:t>title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</a:t>
            </a:r>
            <a:endParaRPr lang="pt-PT" noProof="0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341438"/>
            <a:ext cx="936000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lvl="0" indent="0" algn="l">
              <a:buFont typeface="Arial" panose="020B0604020202020204" pitchFamily="34" charset="0"/>
              <a:buNone/>
            </a:pPr>
            <a:r>
              <a:rPr lang="pt-PT" noProof="0" dirty="0" err="1" smtClean="0"/>
              <a:t>Click</a:t>
            </a:r>
            <a:r>
              <a:rPr lang="pt-PT" noProof="0" dirty="0" smtClean="0"/>
              <a:t> to </a:t>
            </a:r>
            <a:r>
              <a:rPr lang="pt-PT" noProof="0" dirty="0" err="1" smtClean="0"/>
              <a:t>edit</a:t>
            </a:r>
            <a:r>
              <a:rPr lang="pt-PT" noProof="0" dirty="0" smtClean="0"/>
              <a:t> Master </a:t>
            </a:r>
            <a:r>
              <a:rPr lang="pt-PT" noProof="0" dirty="0" err="1" smtClean="0"/>
              <a:t>text</a:t>
            </a:r>
            <a:r>
              <a:rPr lang="pt-PT" noProof="0" dirty="0" smtClean="0"/>
              <a:t> </a:t>
            </a:r>
            <a:r>
              <a:rPr lang="pt-PT" noProof="0" dirty="0" err="1" smtClean="0"/>
              <a:t>styles</a:t>
            </a:r>
            <a:endParaRPr lang="pt-PT" noProof="0" dirty="0" smtClean="0"/>
          </a:p>
          <a:p>
            <a:pPr marL="268288" lvl="0" indent="-268288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200000"/>
              <a:buFont typeface="Arial" panose="020B0604020202020204" pitchFamily="34" charset="0"/>
              <a:buBlip>
                <a:blip r:embed="rId14"/>
              </a:buBlip>
            </a:pPr>
            <a:r>
              <a:rPr lang="pt-PT" noProof="0" dirty="0" err="1" smtClean="0"/>
              <a:t>Second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1" algn="l"/>
            <a:r>
              <a:rPr lang="pt-PT" noProof="0" dirty="0" err="1" smtClean="0"/>
              <a:t>Third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2" algn="l"/>
            <a:r>
              <a:rPr lang="pt-PT" noProof="0" dirty="0" err="1" smtClean="0"/>
              <a:t>Fourth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 smtClean="0"/>
          </a:p>
          <a:p>
            <a:pPr lvl="3" algn="l"/>
            <a:r>
              <a:rPr lang="pt-PT" noProof="0" dirty="0" err="1" smtClean="0"/>
              <a:t>Fifth</a:t>
            </a:r>
            <a:r>
              <a:rPr lang="pt-PT" noProof="0" dirty="0" smtClean="0"/>
              <a:t> </a:t>
            </a:r>
            <a:r>
              <a:rPr lang="pt-PT" noProof="0" dirty="0" err="1" smtClean="0"/>
              <a:t>level</a:t>
            </a:r>
            <a:endParaRPr lang="pt-PT" noProof="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7825" y="6556375"/>
            <a:ext cx="179388" cy="179388"/>
          </a:xfrm>
          <a:prstGeom prst="rect">
            <a:avLst/>
          </a:prstGeom>
          <a:solidFill>
            <a:srgbClr val="D4E1E8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900" b="0"/>
            </a:lvl1pPr>
          </a:lstStyle>
          <a:p>
            <a:pPr>
              <a:defRPr/>
            </a:pPr>
            <a:fld id="{7E25C7A6-75A8-46C6-8290-9C232AA1261F}" type="slidenum">
              <a:rPr lang="pt-PT"/>
              <a:pPr>
                <a:defRPr/>
              </a:pPr>
              <a:t>‹#›</a:t>
            </a:fld>
            <a:endParaRPr lang="pt-PT" dirty="0"/>
          </a:p>
        </p:txBody>
      </p:sp>
      <p:pic>
        <p:nvPicPr>
          <p:cNvPr id="2" name="Picture 13" descr="Logo Explorer Inves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97520" y="332570"/>
            <a:ext cx="1008140" cy="345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28"/>
          <p:cNvSpPr>
            <a:spLocks noChangeArrowheads="1"/>
          </p:cNvSpPr>
          <p:nvPr/>
        </p:nvSpPr>
        <p:spPr bwMode="auto">
          <a:xfrm>
            <a:off x="704850" y="6556375"/>
            <a:ext cx="2530475" cy="173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pt-PT" sz="900" b="0" dirty="0"/>
              <a:t>EXPLORER INVESTMENTS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29" r:id="rId2"/>
    <p:sldLayoutId id="2147483739" r:id="rId3"/>
    <p:sldLayoutId id="2147483738" r:id="rId4"/>
    <p:sldLayoutId id="2147483727" r:id="rId5"/>
    <p:sldLayoutId id="2147483732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42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68288" indent="-268288" algn="l" rtl="0" eaLnBrk="0" fontAlgn="base" hangingPunct="0">
        <a:lnSpc>
          <a:spcPct val="100000"/>
        </a:lnSpc>
        <a:spcBef>
          <a:spcPts val="300"/>
        </a:spcBef>
        <a:spcAft>
          <a:spcPct val="0"/>
        </a:spcAft>
        <a:buSzPct val="150000"/>
        <a:buFont typeface="Arial" panose="020B0604020202020204" pitchFamily="34" charset="0"/>
        <a:buBlip>
          <a:blip r:embed="rId14"/>
        </a:buBlip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80975" algn="just" rtl="0" eaLnBrk="0" fontAlgn="base" hangingPunct="0">
        <a:lnSpc>
          <a:spcPct val="100000"/>
        </a:lnSpc>
        <a:spcBef>
          <a:spcPts val="3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100">
          <a:solidFill>
            <a:schemeClr val="tx1"/>
          </a:solidFill>
          <a:latin typeface="+mn-lt"/>
          <a:cs typeface="+mn-cs"/>
        </a:defRPr>
      </a:lvl2pPr>
      <a:lvl3pPr marL="892175" indent="-84138" algn="just" rtl="0" eaLnBrk="0" fontAlgn="base" hangingPunct="0">
        <a:lnSpc>
          <a:spcPct val="100000"/>
        </a:lnSpc>
        <a:spcBef>
          <a:spcPts val="300"/>
        </a:spcBef>
        <a:spcAft>
          <a:spcPct val="0"/>
        </a:spcAft>
        <a:buClr>
          <a:srgbClr val="8BAFAB"/>
        </a:buClr>
        <a:buSzPct val="85000"/>
        <a:buChar char="•"/>
        <a:defRPr sz="1100">
          <a:solidFill>
            <a:schemeClr val="tx1"/>
          </a:solidFill>
          <a:latin typeface="+mn-lt"/>
          <a:cs typeface="+mn-cs"/>
        </a:defRPr>
      </a:lvl3pPr>
      <a:lvl4pPr marL="1077913" indent="-6350" algn="just" rtl="0" eaLnBrk="0" fontAlgn="base" hangingPunct="0">
        <a:lnSpc>
          <a:spcPct val="100000"/>
        </a:lnSpc>
        <a:spcBef>
          <a:spcPts val="300"/>
        </a:spcBef>
        <a:spcAft>
          <a:spcPct val="0"/>
        </a:spcAft>
        <a:buClr>
          <a:schemeClr val="tx2"/>
        </a:buClr>
        <a:buSzPct val="85000"/>
        <a:buFont typeface="Times" pitchFamily="18" charset="0"/>
        <a:buChar char="-"/>
        <a:defRPr sz="1100">
          <a:solidFill>
            <a:schemeClr val="tx1"/>
          </a:solidFill>
          <a:latin typeface="+mn-lt"/>
          <a:cs typeface="+mn-cs"/>
        </a:defRPr>
      </a:lvl4pPr>
      <a:lvl5pPr marL="2112963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5pPr>
      <a:lvl6pPr marL="2570163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6pPr>
      <a:lvl7pPr marL="3027363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7pPr>
      <a:lvl8pPr marL="3484563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8pPr>
      <a:lvl9pPr marL="3941763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22176" y="3428999"/>
            <a:ext cx="4680000" cy="1872261"/>
          </a:xfrm>
        </p:spPr>
        <p:txBody>
          <a:bodyPr/>
          <a:lstStyle/>
          <a:p>
            <a:r>
              <a:rPr lang="pt-PT" dirty="0" smtClean="0"/>
              <a:t>FCR Revitalizar Norte</a:t>
            </a:r>
          </a:p>
          <a:p>
            <a:r>
              <a:rPr lang="pt-PT" dirty="0" smtClean="0"/>
              <a:t>Comité Consultivo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PT" dirty="0" smtClean="0"/>
              <a:t>Setembro 2013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651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35A76B-BADB-46F9-A852-24C25807E528}" type="slidenum">
              <a:rPr lang="pt-PT" smtClean="0"/>
              <a:pPr>
                <a:defRPr/>
              </a:pPr>
              <a:t>10</a:t>
            </a:fld>
            <a:endParaRPr lang="pt-PT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 bwMode="auto">
          <a:xfrm>
            <a:off x="704849" y="1989139"/>
            <a:ext cx="9001125" cy="5757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pt-PT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pt-PT" sz="2400" dirty="0" smtClean="0">
                <a:solidFill>
                  <a:srgbClr val="00425E"/>
                </a:solidFill>
              </a:rPr>
              <a:t>NDrive – Navigation Systems, S.A.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496" t="12798" r="72881" b="75390"/>
          <a:stretch/>
        </p:blipFill>
        <p:spPr>
          <a:xfrm>
            <a:off x="4427441" y="3140912"/>
            <a:ext cx="1040262" cy="57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0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Apresentação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 smtClean="0">
                <a:solidFill>
                  <a:srgbClr val="00425E"/>
                </a:solidFill>
              </a:rPr>
              <a:t>Empresa</a:t>
            </a:r>
          </a:p>
          <a:p>
            <a:r>
              <a:rPr lang="pt-PT" dirty="0" smtClean="0"/>
              <a:t>Fundada em 2001 como empresa de mapas (</a:t>
            </a:r>
            <a:r>
              <a:rPr lang="pt-PT" dirty="0" err="1" smtClean="0"/>
              <a:t>InfoPortugal</a:t>
            </a:r>
            <a:r>
              <a:rPr lang="pt-PT" dirty="0" smtClean="0"/>
              <a:t>), com sede no Porto</a:t>
            </a:r>
          </a:p>
          <a:p>
            <a:r>
              <a:rPr lang="pt-PT" dirty="0" smtClean="0"/>
              <a:t>2007: focou-se em sistemas de navegação integrados num hardware (PND – </a:t>
            </a:r>
            <a:r>
              <a:rPr lang="pt-PT" dirty="0" err="1" smtClean="0"/>
              <a:t>Personal</a:t>
            </a:r>
            <a:r>
              <a:rPr lang="pt-PT" dirty="0" smtClean="0"/>
              <a:t> Navigation </a:t>
            </a:r>
            <a:r>
              <a:rPr lang="pt-PT" dirty="0" err="1" smtClean="0"/>
              <a:t>Devices</a:t>
            </a:r>
            <a:r>
              <a:rPr lang="pt-PT" dirty="0" smtClean="0"/>
              <a:t>)</a:t>
            </a:r>
          </a:p>
          <a:p>
            <a:r>
              <a:rPr lang="pt-PT" dirty="0" smtClean="0"/>
              <a:t>2010: Abandonou hardware, passou a vender software de navegação (PND e Smartphones) e reformulou estrutura operacional (CAE 58290 – Edição de outros programas informáticos)</a:t>
            </a:r>
          </a:p>
          <a:p>
            <a:r>
              <a:rPr lang="pt-PT" dirty="0" smtClean="0"/>
              <a:t>Mapas </a:t>
            </a:r>
            <a:r>
              <a:rPr lang="pt-PT" dirty="0" err="1" smtClean="0"/>
              <a:t>on-board</a:t>
            </a:r>
            <a:r>
              <a:rPr lang="pt-PT" dirty="0" smtClean="0"/>
              <a:t>: melhor experiência para o utilizador, independência de rede móvel, não tem custo de comunicações em roaming</a:t>
            </a:r>
          </a:p>
          <a:p>
            <a:r>
              <a:rPr lang="pt-PT" dirty="0" smtClean="0"/>
              <a:t>Clientes são fabricantes de telefones, tablets e PND (LG, Samsung, Sony-</a:t>
            </a:r>
            <a:r>
              <a:rPr lang="pt-PT" dirty="0" err="1" smtClean="0"/>
              <a:t>Ericson</a:t>
            </a:r>
            <a:r>
              <a:rPr lang="pt-PT" dirty="0" smtClean="0"/>
              <a:t>, HTC), operadores móveis (TMN, Vivo) e cliente final que adquire através de App Stores</a:t>
            </a:r>
          </a:p>
          <a:p>
            <a:r>
              <a:rPr lang="pt-PT" dirty="0" smtClean="0"/>
              <a:t>Desenvolveu novo modelo de negócio baseado em publicidade: TMN Drive, </a:t>
            </a:r>
            <a:r>
              <a:rPr lang="pt-PT" dirty="0" err="1" smtClean="0"/>
              <a:t>Pages</a:t>
            </a:r>
            <a:r>
              <a:rPr lang="pt-PT" dirty="0" smtClean="0"/>
              <a:t> </a:t>
            </a:r>
            <a:r>
              <a:rPr lang="pt-PT" dirty="0" err="1" smtClean="0"/>
              <a:t>Jaunes</a:t>
            </a:r>
            <a:endParaRPr lang="pt-PT" dirty="0" smtClean="0"/>
          </a:p>
          <a:p>
            <a:r>
              <a:rPr lang="pt-PT" dirty="0" smtClean="0"/>
              <a:t>Presença sólida no mercado da América Latina: Brasil (Nº 1 em PND nos últimos 3 anos), Argentina, Chile e México</a:t>
            </a:r>
          </a:p>
          <a:p>
            <a:r>
              <a:rPr lang="pt-PT" dirty="0" smtClean="0"/>
              <a:t>Equipa conta com 50 pessoas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>
                <a:solidFill>
                  <a:srgbClr val="00425E"/>
                </a:solidFill>
              </a:rPr>
              <a:t>Racional do investimento</a:t>
            </a:r>
          </a:p>
          <a:p>
            <a:r>
              <a:rPr lang="pt-PT" dirty="0" smtClean="0"/>
              <a:t>Software de navegação é uma categoria fundamental do sistema móvel, com elevada procura e recorrência de utilizadores</a:t>
            </a:r>
          </a:p>
          <a:p>
            <a:r>
              <a:rPr lang="pt-PT" dirty="0" smtClean="0"/>
              <a:t>Barreiras à entrada para novos players (desenvolvimento de produto demora bastante tempo)</a:t>
            </a:r>
          </a:p>
          <a:p>
            <a:r>
              <a:rPr lang="pt-PT" dirty="0" smtClean="0"/>
              <a:t>Consolidação do mercado em processo</a:t>
            </a:r>
          </a:p>
          <a:p>
            <a:r>
              <a:rPr lang="pt-PT" dirty="0" smtClean="0"/>
              <a:t>Know-how extenso na área dos mapas e do hardware é uma mais-valia operacional</a:t>
            </a:r>
          </a:p>
          <a:p>
            <a:r>
              <a:rPr lang="pt-PT" dirty="0" smtClean="0"/>
              <a:t>Potencial oferta de serviços/produtos associados ao conhecimento do perfil de utilização dos clientes (publicidade direccionada)</a:t>
            </a:r>
          </a:p>
          <a:p>
            <a:endParaRPr lang="pt-PT" dirty="0" smtClean="0"/>
          </a:p>
          <a:p>
            <a:pPr marL="0" indent="0">
              <a:buNone/>
            </a:pPr>
            <a:r>
              <a:rPr lang="pt-PT" b="1" dirty="0">
                <a:solidFill>
                  <a:srgbClr val="00425E"/>
                </a:solidFill>
              </a:rPr>
              <a:t>Destino do investimento</a:t>
            </a:r>
          </a:p>
          <a:p>
            <a:r>
              <a:rPr lang="pt-PT" dirty="0" smtClean="0"/>
              <a:t>Promotores procuram investir até 3,2M€ em:</a:t>
            </a:r>
          </a:p>
          <a:p>
            <a:pPr lvl="1"/>
            <a:r>
              <a:rPr lang="pt-PT" dirty="0" smtClean="0"/>
              <a:t>Equipa de desenvolvimento de produto para assegurar diferenciação</a:t>
            </a:r>
          </a:p>
          <a:p>
            <a:pPr lvl="1"/>
            <a:r>
              <a:rPr lang="pt-PT" dirty="0" smtClean="0"/>
              <a:t>Acelerar penetração no mercado aumentando a força de vendas</a:t>
            </a:r>
          </a:p>
          <a:p>
            <a:pPr lvl="1"/>
            <a:r>
              <a:rPr lang="pt-PT" dirty="0" smtClean="0"/>
              <a:t>Desenvolver negócio B2C através do reforço das competências de marketing e da capacidade de comunicação</a:t>
            </a:r>
          </a:p>
          <a:p>
            <a:pPr lvl="1"/>
            <a:r>
              <a:rPr lang="pt-PT" dirty="0" smtClean="0"/>
              <a:t>Reforçar as competências de definição estratégica e gestão financeira, preparando a empresa para ser alvo de interesse de investidores internacionais de referência no sector</a:t>
            </a:r>
          </a:p>
          <a:p>
            <a:pPr lvl="1"/>
            <a:r>
              <a:rPr lang="pt-PT" dirty="0" smtClean="0"/>
              <a:t>Capitalizar a empresa aumentando a credibilidade perante clientes de grande dimensão</a:t>
            </a:r>
          </a:p>
          <a:p>
            <a:pPr lvl="1"/>
            <a:endParaRPr lang="pt-PT" dirty="0" smtClean="0"/>
          </a:p>
          <a:p>
            <a:pPr marL="0" indent="0">
              <a:buNone/>
            </a:pPr>
            <a:r>
              <a:rPr lang="pt-PT" b="1" dirty="0" smtClean="0">
                <a:solidFill>
                  <a:srgbClr val="00425E"/>
                </a:solidFill>
              </a:rPr>
              <a:t>Riscos</a:t>
            </a:r>
            <a:endParaRPr lang="pt-PT" b="1" dirty="0">
              <a:solidFill>
                <a:srgbClr val="00425E"/>
              </a:solidFill>
            </a:endParaRPr>
          </a:p>
          <a:p>
            <a:r>
              <a:rPr lang="pt-PT" dirty="0" smtClean="0"/>
              <a:t>Desenvolvimento interno de sistemas de navegação por grandes players como Apple, Facebook</a:t>
            </a:r>
          </a:p>
          <a:p>
            <a:r>
              <a:rPr lang="pt-PT" dirty="0" smtClean="0"/>
              <a:t>Dependência da equipa de gestão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C7A6-75A8-46C6-8290-9C232AA1261F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Aquisição e aumento de Capital e emissão de obrigações</a:t>
            </a:r>
            <a:endParaRPr lang="pt-PT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smtClean="0"/>
              <a:t>Licenciamento de sistemas de navegação (GPS)</a:t>
            </a:r>
            <a:endParaRPr lang="pt-P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smtClean="0"/>
              <a:t>Diligence Capital 60%; Eduardo Carqueja 40%</a:t>
            </a:r>
            <a:endParaRPr lang="pt-PT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PT" smtClean="0"/>
              <a:t>4,5M€</a:t>
            </a:r>
            <a:endParaRPr lang="pt-PT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PT" dirty="0" smtClean="0"/>
              <a:t>NBO</a:t>
            </a:r>
            <a:endParaRPr lang="pt-PT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15496" t="12798" r="72881" b="75390"/>
          <a:stretch/>
        </p:blipFill>
        <p:spPr>
          <a:xfrm>
            <a:off x="7473349" y="249927"/>
            <a:ext cx="864833" cy="47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Principais indicadores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9448D-16D2-4478-AABC-2A70AB79C640}" type="slidenum">
              <a:rPr lang="pt-PT" smtClean="0"/>
              <a:pPr>
                <a:defRPr/>
              </a:pPr>
              <a:t>12</a:t>
            </a:fld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496" t="12798" r="72881" b="75390"/>
          <a:stretch/>
        </p:blipFill>
        <p:spPr>
          <a:xfrm>
            <a:off x="7473349" y="249927"/>
            <a:ext cx="864833" cy="479009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1638300"/>
            <a:ext cx="8382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72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Entrada e estrutura da transacção</a:t>
            </a:r>
            <a:endParaRPr lang="pt-PT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 smtClean="0">
                <a:solidFill>
                  <a:srgbClr val="00425E"/>
                </a:solidFill>
              </a:rPr>
              <a:t>Entrada</a:t>
            </a:r>
          </a:p>
          <a:p>
            <a:r>
              <a:rPr lang="pt-PT" dirty="0" smtClean="0"/>
              <a:t>O investimento será realizado da seguinte forma:</a:t>
            </a:r>
          </a:p>
          <a:p>
            <a:pPr lvl="1"/>
            <a:r>
              <a:rPr lang="pt-PT" dirty="0" smtClean="0"/>
              <a:t>Montante: Até 4.500m€</a:t>
            </a:r>
          </a:p>
          <a:p>
            <a:pPr lvl="1"/>
            <a:r>
              <a:rPr lang="pt-PT" dirty="0" smtClean="0"/>
              <a:t>Calendário: Três entradas de 1.500m€ intercaladas por um período de 12 meses</a:t>
            </a:r>
          </a:p>
          <a:p>
            <a:r>
              <a:rPr lang="pt-PT" dirty="0" smtClean="0"/>
              <a:t>O capital será investido através dos seguintes instrumentos:</a:t>
            </a:r>
          </a:p>
          <a:p>
            <a:pPr lvl="1"/>
            <a:r>
              <a:rPr lang="pt-PT" dirty="0" smtClean="0"/>
              <a:t>Aquisição de participação correspondente a um investimento de 450K€ x 3 tranches</a:t>
            </a:r>
          </a:p>
          <a:p>
            <a:pPr lvl="1"/>
            <a:r>
              <a:rPr lang="pt-PT" dirty="0" smtClean="0"/>
              <a:t>Aumento de capital de 1.050K€ na data da transacção</a:t>
            </a:r>
          </a:p>
          <a:p>
            <a:pPr lvl="1"/>
            <a:r>
              <a:rPr lang="pt-PT" dirty="0" smtClean="0"/>
              <a:t>Emissão de obrigações convertíveis:</a:t>
            </a:r>
          </a:p>
          <a:p>
            <a:pPr lvl="2"/>
            <a:r>
              <a:rPr lang="pt-PT" dirty="0" smtClean="0"/>
              <a:t>2 tranches de 1.050K€, 12 e 24 meses após a transacção</a:t>
            </a:r>
          </a:p>
          <a:p>
            <a:pPr marL="808037" lvl="2" indent="0">
              <a:buNone/>
            </a:pPr>
            <a:endParaRPr lang="pt-PT" b="1" dirty="0" smtClean="0">
              <a:solidFill>
                <a:srgbClr val="00425E"/>
              </a:solidFill>
            </a:endParaRPr>
          </a:p>
          <a:p>
            <a:pPr marL="0" indent="0">
              <a:buNone/>
            </a:pPr>
            <a:r>
              <a:rPr lang="pt-PT" b="1" dirty="0" smtClean="0">
                <a:solidFill>
                  <a:srgbClr val="00425E"/>
                </a:solidFill>
              </a:rPr>
              <a:t>Saída</a:t>
            </a:r>
          </a:p>
          <a:p>
            <a:r>
              <a:rPr lang="pt-PT" dirty="0" smtClean="0"/>
              <a:t>Antecipa-se como cenário de desinvestimento: </a:t>
            </a:r>
          </a:p>
          <a:p>
            <a:pPr lvl="1"/>
            <a:r>
              <a:rPr lang="pt-PT" dirty="0" smtClean="0"/>
              <a:t>Venda a player estratégico</a:t>
            </a:r>
          </a:p>
          <a:p>
            <a:pPr lvl="1"/>
            <a:r>
              <a:rPr lang="pt-PT" dirty="0" smtClean="0"/>
              <a:t>Aquisição por parte dos promotores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448D-16D2-4478-AABC-2A70AB79C640}" type="slidenum">
              <a:rPr lang="pt-PT" smtClean="0"/>
              <a:pPr/>
              <a:t>13</a:t>
            </a:fld>
            <a:endParaRPr lang="pt-PT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5496" t="12798" r="72881" b="75390"/>
          <a:stretch/>
        </p:blipFill>
        <p:spPr>
          <a:xfrm>
            <a:off x="7473349" y="249927"/>
            <a:ext cx="864833" cy="4790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1321757" y="4762283"/>
            <a:ext cx="752632" cy="4390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Diligence Capital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282383" y="4762283"/>
            <a:ext cx="806392" cy="4390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Eduardo Carqueja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259152" y="5654342"/>
            <a:ext cx="858029" cy="4390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NDrive</a:t>
            </a:r>
          </a:p>
        </p:txBody>
      </p:sp>
      <p:cxnSp>
        <p:nvCxnSpPr>
          <p:cNvPr id="16" name="Elbow Connector 15"/>
          <p:cNvCxnSpPr>
            <a:stCxn id="12" idx="2"/>
            <a:endCxn id="14" idx="0"/>
          </p:cNvCxnSpPr>
          <p:nvPr/>
        </p:nvCxnSpPr>
        <p:spPr bwMode="auto">
          <a:xfrm rot="16200000" flipH="1">
            <a:off x="1966605" y="4932779"/>
            <a:ext cx="453031" cy="99009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Elbow Connector 16"/>
          <p:cNvCxnSpPr>
            <a:stCxn id="13" idx="2"/>
            <a:endCxn id="14" idx="0"/>
          </p:cNvCxnSpPr>
          <p:nvPr/>
        </p:nvCxnSpPr>
        <p:spPr bwMode="auto">
          <a:xfrm rot="16200000" flipH="1">
            <a:off x="2460358" y="5426532"/>
            <a:ext cx="453031" cy="2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1375516" y="5175539"/>
            <a:ext cx="483312" cy="2195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50%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666266" y="5179785"/>
            <a:ext cx="483312" cy="2195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34%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296770" y="4762283"/>
            <a:ext cx="806392" cy="4390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FRN</a:t>
            </a:r>
          </a:p>
        </p:txBody>
      </p:sp>
      <p:cxnSp>
        <p:nvCxnSpPr>
          <p:cNvPr id="26" name="Elbow Connector 25"/>
          <p:cNvCxnSpPr>
            <a:stCxn id="25" idx="2"/>
            <a:endCxn id="14" idx="0"/>
          </p:cNvCxnSpPr>
          <p:nvPr/>
        </p:nvCxnSpPr>
        <p:spPr bwMode="auto">
          <a:xfrm rot="5400000">
            <a:off x="2967552" y="4921927"/>
            <a:ext cx="453031" cy="101179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3656312" y="5178506"/>
            <a:ext cx="483312" cy="2195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16%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60" y="1285620"/>
            <a:ext cx="24479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131312" y="2619120"/>
            <a:ext cx="242177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pt-PT" sz="800" b="0" dirty="0"/>
              <a:t>Participação definida em função da evolução dos resultados estimando-se, de acordo com o plano de negócios, uma participação final de entre </a:t>
            </a:r>
            <a:r>
              <a:rPr lang="pt-PT" sz="800" b="0" dirty="0" smtClean="0"/>
              <a:t>13% </a:t>
            </a:r>
            <a:r>
              <a:rPr lang="pt-PT" sz="800" b="0" dirty="0"/>
              <a:t>e </a:t>
            </a:r>
            <a:r>
              <a:rPr lang="pt-PT" sz="800" b="0" dirty="0" smtClean="0"/>
              <a:t>19%.  </a:t>
            </a:r>
            <a:endParaRPr lang="pt-PT" sz="800" b="0" dirty="0"/>
          </a:p>
          <a:p>
            <a:endParaRPr lang="pt-PT" sz="8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499" y="3511797"/>
            <a:ext cx="3378097" cy="2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3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35A76B-BADB-46F9-A852-24C25807E528}" type="slidenum">
              <a:rPr lang="pt-PT" smtClean="0"/>
              <a:pPr>
                <a:defRPr/>
              </a:pPr>
              <a:t>14</a:t>
            </a:fld>
            <a:endParaRPr lang="pt-PT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 bwMode="auto">
          <a:xfrm>
            <a:off x="704849" y="1989139"/>
            <a:ext cx="9001125" cy="5757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pt-PT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pt-PT" sz="2400" dirty="0" smtClean="0">
                <a:solidFill>
                  <a:srgbClr val="00425E"/>
                </a:solidFill>
              </a:rPr>
              <a:t>NMusic, S.A.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414" t="11609" r="79090" b="82484"/>
          <a:stretch/>
        </p:blipFill>
        <p:spPr>
          <a:xfrm>
            <a:off x="3944860" y="3212970"/>
            <a:ext cx="2016280" cy="4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Apresentação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 smtClean="0">
                <a:solidFill>
                  <a:srgbClr val="00425E"/>
                </a:solidFill>
              </a:rPr>
              <a:t>Empresa</a:t>
            </a:r>
          </a:p>
          <a:p>
            <a:r>
              <a:rPr lang="pt-PT" dirty="0" smtClean="0"/>
              <a:t>Fundada em 2010, com sede no Porto, desenvolveu </a:t>
            </a:r>
            <a:r>
              <a:rPr lang="pt-PT" dirty="0" err="1" smtClean="0"/>
              <a:t>multi-plataforma</a:t>
            </a:r>
            <a:r>
              <a:rPr lang="pt-PT" dirty="0" smtClean="0"/>
              <a:t> de streaming de música para B2B: PC, Smartphone, Tablet, Web, TV (CAE 58290 – Edição de outros programas informáticos)</a:t>
            </a:r>
          </a:p>
          <a:p>
            <a:r>
              <a:rPr lang="pt-PT" dirty="0" smtClean="0"/>
              <a:t>Oferta semelhante ao </a:t>
            </a:r>
            <a:r>
              <a:rPr lang="pt-PT" dirty="0" err="1" smtClean="0"/>
              <a:t>Spotify</a:t>
            </a:r>
            <a:r>
              <a:rPr lang="pt-PT" dirty="0" smtClean="0"/>
              <a:t>, disponível apenas para clientes das operadoras móveis</a:t>
            </a:r>
          </a:p>
          <a:p>
            <a:r>
              <a:rPr lang="pt-PT" dirty="0" smtClean="0"/>
              <a:t>Dois modelos de negócio:</a:t>
            </a:r>
          </a:p>
          <a:p>
            <a:pPr lvl="1"/>
            <a:r>
              <a:rPr lang="pt-PT" dirty="0" smtClean="0"/>
              <a:t>B2B: NMusic vende solução de conteúdos a operador </a:t>
            </a:r>
            <a:r>
              <a:rPr lang="pt-PT" dirty="0" err="1" smtClean="0"/>
              <a:t>telco</a:t>
            </a:r>
            <a:endParaRPr lang="pt-PT" dirty="0" smtClean="0"/>
          </a:p>
          <a:p>
            <a:pPr lvl="1"/>
            <a:r>
              <a:rPr lang="pt-PT" dirty="0" smtClean="0"/>
              <a:t>B2B2C: NMusic faz marketing directo aos clientes-finais com um modelo </a:t>
            </a:r>
            <a:r>
              <a:rPr lang="pt-PT" dirty="0" err="1" smtClean="0"/>
              <a:t>Fremium</a:t>
            </a:r>
            <a:r>
              <a:rPr lang="pt-PT" dirty="0" smtClean="0"/>
              <a:t> associado a uma marca; modelo de </a:t>
            </a:r>
            <a:r>
              <a:rPr lang="pt-PT" dirty="0" err="1" smtClean="0"/>
              <a:t>revenue</a:t>
            </a:r>
            <a:r>
              <a:rPr lang="pt-PT" dirty="0" smtClean="0"/>
              <a:t> share com essa marca</a:t>
            </a:r>
          </a:p>
          <a:p>
            <a:r>
              <a:rPr lang="pt-PT" dirty="0" smtClean="0"/>
              <a:t>Acordos de distribuição com os principais operadores de conteúdos: Universal, Sony, EMI, </a:t>
            </a:r>
            <a:r>
              <a:rPr lang="pt-PT" dirty="0" err="1" smtClean="0"/>
              <a:t>Orchard</a:t>
            </a:r>
            <a:r>
              <a:rPr lang="pt-PT" dirty="0" smtClean="0"/>
              <a:t>, </a:t>
            </a:r>
            <a:r>
              <a:rPr lang="pt-PT" dirty="0" err="1" smtClean="0"/>
              <a:t>Warner</a:t>
            </a:r>
            <a:r>
              <a:rPr lang="pt-PT" dirty="0" smtClean="0"/>
              <a:t>, etc.</a:t>
            </a:r>
          </a:p>
          <a:p>
            <a:r>
              <a:rPr lang="pt-PT" dirty="0" err="1" smtClean="0"/>
              <a:t>Contrato</a:t>
            </a:r>
            <a:r>
              <a:rPr lang="pt-PT" dirty="0" smtClean="0"/>
              <a:t> com a PT para oferta de música aos seus clientes, actualmente com mais de 100k </a:t>
            </a:r>
            <a:r>
              <a:rPr lang="pt-PT" dirty="0" err="1" smtClean="0"/>
              <a:t>users</a:t>
            </a:r>
            <a:endParaRPr lang="pt-PT" dirty="0" smtClean="0"/>
          </a:p>
          <a:p>
            <a:r>
              <a:rPr lang="pt-PT" dirty="0" smtClean="0"/>
              <a:t>Equipa conta com 15 pessoas</a:t>
            </a:r>
          </a:p>
          <a:p>
            <a:r>
              <a:rPr lang="pt-PT" dirty="0" smtClean="0"/>
              <a:t>Ferramentas: play </a:t>
            </a:r>
            <a:r>
              <a:rPr lang="pt-PT" dirty="0" err="1" smtClean="0"/>
              <a:t>lists</a:t>
            </a:r>
            <a:r>
              <a:rPr lang="pt-PT" dirty="0" smtClean="0"/>
              <a:t> colaborativas, integração com redes sociais, off-line </a:t>
            </a:r>
            <a:r>
              <a:rPr lang="pt-PT" dirty="0" err="1" smtClean="0"/>
              <a:t>mode</a:t>
            </a:r>
            <a:r>
              <a:rPr lang="pt-PT" dirty="0" smtClean="0"/>
              <a:t>, </a:t>
            </a:r>
            <a:r>
              <a:rPr lang="pt-PT" dirty="0" err="1" smtClean="0"/>
              <a:t>advanced</a:t>
            </a:r>
            <a:r>
              <a:rPr lang="pt-PT" dirty="0" smtClean="0"/>
              <a:t> </a:t>
            </a:r>
            <a:r>
              <a:rPr lang="pt-PT" dirty="0" err="1" smtClean="0"/>
              <a:t>search</a:t>
            </a:r>
            <a:endParaRPr lang="pt-PT" dirty="0" smtClean="0"/>
          </a:p>
          <a:p>
            <a:r>
              <a:rPr lang="pt-PT" dirty="0" smtClean="0"/>
              <a:t>2013: desenvolvimento da segunda geração da plataforma</a:t>
            </a:r>
          </a:p>
          <a:p>
            <a:endParaRPr lang="pt-PT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 smtClean="0"/>
              <a:t>Factores distintivos dos restantes players: videoclips, live streaming </a:t>
            </a:r>
            <a:r>
              <a:rPr lang="pt-PT" dirty="0" err="1" smtClean="0"/>
              <a:t>radios</a:t>
            </a:r>
            <a:r>
              <a:rPr lang="pt-PT" dirty="0" smtClean="0"/>
              <a:t>,  free downloads (10/mês), offline </a:t>
            </a:r>
            <a:r>
              <a:rPr lang="pt-PT" dirty="0" err="1" smtClean="0"/>
              <a:t>mode</a:t>
            </a:r>
            <a:r>
              <a:rPr lang="pt-PT" dirty="0" smtClean="0"/>
              <a:t>, triple-play</a:t>
            </a:r>
          </a:p>
          <a:p>
            <a:r>
              <a:rPr lang="pt-PT" dirty="0" smtClean="0"/>
              <a:t>Principais players: </a:t>
            </a:r>
            <a:r>
              <a:rPr lang="pt-PT" dirty="0" err="1" smtClean="0"/>
              <a:t>Spotify</a:t>
            </a:r>
            <a:r>
              <a:rPr lang="pt-PT" dirty="0" smtClean="0"/>
              <a:t>: 24M </a:t>
            </a:r>
            <a:r>
              <a:rPr lang="pt-PT" dirty="0" err="1" smtClean="0"/>
              <a:t>users</a:t>
            </a:r>
            <a:r>
              <a:rPr lang="pt-PT" dirty="0" smtClean="0"/>
              <a:t> (6M </a:t>
            </a:r>
            <a:r>
              <a:rPr lang="pt-PT" dirty="0" err="1" smtClean="0"/>
              <a:t>paying</a:t>
            </a:r>
            <a:r>
              <a:rPr lang="pt-PT" dirty="0" smtClean="0"/>
              <a:t>); </a:t>
            </a:r>
            <a:r>
              <a:rPr lang="pt-PT" dirty="0" err="1" smtClean="0"/>
              <a:t>Deezer</a:t>
            </a:r>
            <a:r>
              <a:rPr lang="pt-PT" dirty="0" smtClean="0"/>
              <a:t>; 1,5M </a:t>
            </a:r>
            <a:r>
              <a:rPr lang="pt-PT" dirty="0" err="1" smtClean="0"/>
              <a:t>paying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; </a:t>
            </a:r>
            <a:r>
              <a:rPr lang="pt-PT" dirty="0" err="1" smtClean="0"/>
              <a:t>Rhapsody</a:t>
            </a:r>
            <a:r>
              <a:rPr lang="pt-PT" dirty="0" smtClean="0"/>
              <a:t> 1M </a:t>
            </a:r>
            <a:r>
              <a:rPr lang="pt-PT" dirty="0" err="1" smtClean="0"/>
              <a:t>users</a:t>
            </a:r>
            <a:endParaRPr lang="pt-PT" dirty="0" smtClean="0"/>
          </a:p>
          <a:p>
            <a:r>
              <a:rPr lang="pt-PT" dirty="0" smtClean="0"/>
              <a:t>Outros players a entrar: Apple, Google, Amazon, Microsoft, HP</a:t>
            </a:r>
          </a:p>
          <a:p>
            <a:r>
              <a:rPr lang="pt-PT" dirty="0" smtClean="0"/>
              <a:t>Receitas da indústria mundial da música cresceram 2% em 2012 (o digital representa 34% do total):</a:t>
            </a:r>
          </a:p>
          <a:p>
            <a:pPr lvl="1"/>
            <a:r>
              <a:rPr lang="pt-PT" dirty="0" smtClean="0"/>
              <a:t>Nº de downloads cresceu 12% em 2012</a:t>
            </a:r>
          </a:p>
          <a:p>
            <a:pPr lvl="1"/>
            <a:r>
              <a:rPr lang="pt-PT" dirty="0" smtClean="0"/>
              <a:t>Serviços de subscrição: </a:t>
            </a:r>
            <a:r>
              <a:rPr lang="pt-PT" dirty="0" err="1" smtClean="0"/>
              <a:t>paying</a:t>
            </a:r>
            <a:r>
              <a:rPr lang="pt-PT" dirty="0" smtClean="0"/>
              <a:t> </a:t>
            </a:r>
            <a:r>
              <a:rPr lang="pt-PT" dirty="0" err="1" smtClean="0"/>
              <a:t>customers</a:t>
            </a:r>
            <a:r>
              <a:rPr lang="pt-PT" dirty="0" smtClean="0"/>
              <a:t> cresceram 44%</a:t>
            </a:r>
          </a:p>
          <a:p>
            <a:endParaRPr lang="pt-PT" dirty="0" smtClean="0"/>
          </a:p>
          <a:p>
            <a:pPr marL="0" indent="0">
              <a:buNone/>
            </a:pPr>
            <a:r>
              <a:rPr lang="pt-PT" b="1" dirty="0">
                <a:solidFill>
                  <a:srgbClr val="00425E"/>
                </a:solidFill>
              </a:rPr>
              <a:t>Racional do investimento</a:t>
            </a:r>
          </a:p>
          <a:p>
            <a:r>
              <a:rPr lang="pt-PT" dirty="0" smtClean="0"/>
              <a:t>Equipa com profunda experiência na gestão de conteúdos</a:t>
            </a:r>
          </a:p>
          <a:p>
            <a:r>
              <a:rPr lang="pt-PT" dirty="0" smtClean="0"/>
              <a:t>Sinergias com a expansão do negócio: plataforma comum</a:t>
            </a:r>
          </a:p>
          <a:p>
            <a:r>
              <a:rPr lang="pt-PT" dirty="0" smtClean="0"/>
              <a:t>Tendência de diminuição de utilização de conteúdos “pirateados”</a:t>
            </a:r>
          </a:p>
          <a:p>
            <a:r>
              <a:rPr lang="pt-PT" dirty="0" smtClean="0"/>
              <a:t>Potencial para comercialização de publicidade direccionada</a:t>
            </a:r>
          </a:p>
          <a:p>
            <a:endParaRPr lang="pt-PT" dirty="0" smtClean="0"/>
          </a:p>
          <a:p>
            <a:pPr marL="0" indent="0">
              <a:buNone/>
            </a:pPr>
            <a:r>
              <a:rPr lang="pt-PT" b="1" dirty="0">
                <a:solidFill>
                  <a:srgbClr val="00425E"/>
                </a:solidFill>
              </a:rPr>
              <a:t>Destino do investimento</a:t>
            </a:r>
          </a:p>
          <a:p>
            <a:r>
              <a:rPr lang="pt-PT" dirty="0" smtClean="0"/>
              <a:t>Promotores necessitam de até 5M€ para os investimentos previstos no período de 2013 a 2015: desenvolvimento de produto; Equipa de vendas; Investimentos de Marketing; PR; Aquisição de direitos de entrada às editoras (fundo de maneio)</a:t>
            </a:r>
          </a:p>
          <a:p>
            <a:endParaRPr lang="pt-PT" dirty="0" smtClean="0"/>
          </a:p>
          <a:p>
            <a:pPr marL="0" indent="0">
              <a:buNone/>
            </a:pPr>
            <a:r>
              <a:rPr lang="pt-PT" b="1" dirty="0">
                <a:solidFill>
                  <a:srgbClr val="00425E"/>
                </a:solidFill>
              </a:rPr>
              <a:t>Riscos</a:t>
            </a:r>
          </a:p>
          <a:p>
            <a:r>
              <a:rPr lang="pt-PT" dirty="0" smtClean="0"/>
              <a:t>Dependência da equipa de gestão</a:t>
            </a:r>
          </a:p>
          <a:p>
            <a:r>
              <a:rPr lang="pt-PT" dirty="0" smtClean="0"/>
              <a:t>Entradas de concorrentes no segmento B2B</a:t>
            </a:r>
          </a:p>
          <a:p>
            <a:r>
              <a:rPr lang="pt-PT" dirty="0" smtClean="0"/>
              <a:t>Artistas recusarem as suas músicas em streaming</a:t>
            </a:r>
          </a:p>
          <a:p>
            <a:endParaRPr lang="pt-PT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C7A6-75A8-46C6-8290-9C232AA1261F}" type="slidenum">
              <a:rPr lang="pt-PT" smtClean="0"/>
              <a:pPr/>
              <a:t>15</a:t>
            </a:fld>
            <a:endParaRPr lang="pt-P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Aquisição e aumento de Capital e emissão de obrigações</a:t>
            </a:r>
            <a:endParaRPr lang="pt-PT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smtClean="0"/>
              <a:t>Serviço de distribuição de Música on-line</a:t>
            </a:r>
            <a:endParaRPr lang="pt-P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pt-PT" smtClean="0"/>
              <a:t>Diligence Capital – 55%; Management – 27%; Pathena - 18%</a:t>
            </a:r>
            <a:endParaRPr lang="pt-PT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PT" smtClean="0"/>
              <a:t>4,5M€</a:t>
            </a:r>
            <a:endParaRPr lang="pt-PT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PT" dirty="0" smtClean="0"/>
              <a:t>NBO</a:t>
            </a:r>
            <a:endParaRPr lang="pt-PT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5414" t="11609" r="79090" b="82484"/>
          <a:stretch/>
        </p:blipFill>
        <p:spPr>
          <a:xfrm>
            <a:off x="6753250" y="296591"/>
            <a:ext cx="1656230" cy="35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1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Principais indicadores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9448D-16D2-4478-AABC-2A70AB79C640}" type="slidenum">
              <a:rPr lang="pt-PT" smtClean="0"/>
              <a:pPr>
                <a:defRPr/>
              </a:pPr>
              <a:t>16</a:t>
            </a:fld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414" t="11609" r="79090" b="82484"/>
          <a:stretch/>
        </p:blipFill>
        <p:spPr>
          <a:xfrm>
            <a:off x="6753250" y="296591"/>
            <a:ext cx="1656230" cy="35490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733550"/>
            <a:ext cx="959167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7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Entrada e estrutura da transacção</a:t>
            </a:r>
            <a:endParaRPr lang="pt-PT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 smtClean="0">
                <a:solidFill>
                  <a:srgbClr val="00425E"/>
                </a:solidFill>
              </a:rPr>
              <a:t>Entrada</a:t>
            </a:r>
          </a:p>
          <a:p>
            <a:r>
              <a:rPr lang="pt-PT" dirty="0" smtClean="0"/>
              <a:t>O investimento será realizado da seguinte forma:</a:t>
            </a:r>
          </a:p>
          <a:p>
            <a:pPr lvl="1"/>
            <a:r>
              <a:rPr lang="pt-PT" dirty="0" smtClean="0"/>
              <a:t>Montante: Até 4.500m€</a:t>
            </a:r>
          </a:p>
          <a:p>
            <a:pPr lvl="1"/>
            <a:r>
              <a:rPr lang="pt-PT" dirty="0" smtClean="0"/>
              <a:t>Calendário: Três entradas de 1.500m€ intercaladas por um período de 12 meses</a:t>
            </a:r>
          </a:p>
          <a:p>
            <a:r>
              <a:rPr lang="pt-PT" dirty="0" smtClean="0"/>
              <a:t>O capital será investido através dos seguimentos instrumentos:</a:t>
            </a:r>
          </a:p>
          <a:p>
            <a:pPr lvl="1"/>
            <a:r>
              <a:rPr lang="pt-PT" dirty="0" smtClean="0"/>
              <a:t>Aumento de capital de 500K€ na data da transacção</a:t>
            </a:r>
          </a:p>
          <a:p>
            <a:pPr lvl="1"/>
            <a:r>
              <a:rPr lang="pt-PT" dirty="0" smtClean="0"/>
              <a:t>Emissão de obrigações convertíveis:</a:t>
            </a:r>
          </a:p>
          <a:p>
            <a:pPr lvl="2"/>
            <a:r>
              <a:rPr lang="pt-PT" dirty="0" smtClean="0"/>
              <a:t>1 tranche de 1.000K€ na data da transacção</a:t>
            </a:r>
          </a:p>
          <a:p>
            <a:pPr lvl="2"/>
            <a:r>
              <a:rPr lang="pt-PT" dirty="0" smtClean="0"/>
              <a:t>2 tranches de 1.500K€ 12 e 24 meses após a data da transacção respectivamente</a:t>
            </a:r>
          </a:p>
          <a:p>
            <a:pPr marL="447675" lvl="1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b="1" dirty="0" smtClean="0">
                <a:solidFill>
                  <a:srgbClr val="00425E"/>
                </a:solidFill>
              </a:rPr>
              <a:t>Saída</a:t>
            </a:r>
          </a:p>
          <a:p>
            <a:r>
              <a:rPr lang="pt-PT" dirty="0" smtClean="0"/>
              <a:t>Antecipa-se como cenário de desinvestimento: </a:t>
            </a:r>
          </a:p>
          <a:p>
            <a:pPr lvl="1"/>
            <a:r>
              <a:rPr lang="pt-PT" dirty="0" smtClean="0"/>
              <a:t>Venda a player estratégico</a:t>
            </a:r>
          </a:p>
          <a:p>
            <a:pPr lvl="1"/>
            <a:r>
              <a:rPr lang="pt-PT" dirty="0" smtClean="0"/>
              <a:t>Venda aos promotores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448D-16D2-4478-AABC-2A70AB79C640}" type="slidenum">
              <a:rPr lang="pt-PT" smtClean="0"/>
              <a:pPr/>
              <a:t>17</a:t>
            </a:fld>
            <a:endParaRPr lang="pt-PT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414" t="11609" r="79090" b="82484"/>
          <a:stretch/>
        </p:blipFill>
        <p:spPr>
          <a:xfrm>
            <a:off x="6753250" y="296591"/>
            <a:ext cx="1656230" cy="35490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04410" y="4762283"/>
            <a:ext cx="3816530" cy="1331087"/>
            <a:chOff x="704410" y="4762283"/>
            <a:chExt cx="3816530" cy="1331087"/>
          </a:xfrm>
        </p:grpSpPr>
        <p:sp>
          <p:nvSpPr>
            <p:cNvPr id="9" name="Rectangle 8"/>
            <p:cNvSpPr/>
            <p:nvPr/>
          </p:nvSpPr>
          <p:spPr bwMode="auto">
            <a:xfrm>
              <a:off x="704410" y="4762283"/>
              <a:ext cx="752632" cy="43902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Diligence Capital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665036" y="4762283"/>
              <a:ext cx="806392" cy="43902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Management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59152" y="5654342"/>
              <a:ext cx="858029" cy="4390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NMusic</a:t>
              </a:r>
            </a:p>
          </p:txBody>
        </p:sp>
        <p:cxnSp>
          <p:nvCxnSpPr>
            <p:cNvPr id="13" name="Elbow Connector 12"/>
            <p:cNvCxnSpPr>
              <a:stCxn id="9" idx="2"/>
              <a:endCxn id="12" idx="0"/>
            </p:cNvCxnSpPr>
            <p:nvPr/>
          </p:nvCxnSpPr>
          <p:spPr bwMode="auto">
            <a:xfrm rot="16200000" flipH="1">
              <a:off x="1657931" y="4624105"/>
              <a:ext cx="453031" cy="160744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11" idx="2"/>
              <a:endCxn id="12" idx="0"/>
            </p:cNvCxnSpPr>
            <p:nvPr/>
          </p:nvCxnSpPr>
          <p:spPr bwMode="auto">
            <a:xfrm rot="16200000" flipH="1">
              <a:off x="2151684" y="5117858"/>
              <a:ext cx="453031" cy="61993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704410" y="5175539"/>
              <a:ext cx="483312" cy="2195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50%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712550" y="5179785"/>
              <a:ext cx="483312" cy="2195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24%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679423" y="4762283"/>
              <a:ext cx="806392" cy="43902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Pathena</a:t>
              </a:r>
            </a:p>
          </p:txBody>
        </p:sp>
        <p:cxnSp>
          <p:nvCxnSpPr>
            <p:cNvPr id="18" name="Elbow Connector 17"/>
            <p:cNvCxnSpPr>
              <a:stCxn id="17" idx="2"/>
              <a:endCxn id="12" idx="0"/>
            </p:cNvCxnSpPr>
            <p:nvPr/>
          </p:nvCxnSpPr>
          <p:spPr bwMode="auto">
            <a:xfrm rot="5400000">
              <a:off x="2658878" y="5230600"/>
              <a:ext cx="453031" cy="39445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Rectangle 18"/>
            <p:cNvSpPr/>
            <p:nvPr/>
          </p:nvSpPr>
          <p:spPr bwMode="auto">
            <a:xfrm>
              <a:off x="2720690" y="5178506"/>
              <a:ext cx="483312" cy="2195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16%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714548" y="4779589"/>
              <a:ext cx="806392" cy="43902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FRN</a:t>
              </a:r>
            </a:p>
          </p:txBody>
        </p:sp>
        <p:cxnSp>
          <p:nvCxnSpPr>
            <p:cNvPr id="21" name="Elbow Connector 20"/>
            <p:cNvCxnSpPr>
              <a:stCxn id="20" idx="2"/>
              <a:endCxn id="12" idx="0"/>
            </p:cNvCxnSpPr>
            <p:nvPr/>
          </p:nvCxnSpPr>
          <p:spPr bwMode="auto">
            <a:xfrm rot="5400000">
              <a:off x="3185094" y="4721691"/>
              <a:ext cx="435725" cy="142957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 bwMode="auto">
            <a:xfrm>
              <a:off x="3739463" y="5178506"/>
              <a:ext cx="483312" cy="2195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10%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402" y="1260000"/>
            <a:ext cx="24479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357402" y="2647696"/>
            <a:ext cx="244792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pt-PT" sz="800" b="0" dirty="0"/>
              <a:t>Participação definida em função da evolução dos resultados estimando-se, de acordo com o plano de negócios, uma participação final de entre </a:t>
            </a:r>
            <a:r>
              <a:rPr lang="pt-PT" sz="800" b="0" dirty="0" smtClean="0"/>
              <a:t>8% </a:t>
            </a:r>
            <a:r>
              <a:rPr lang="pt-PT" sz="800" b="0" dirty="0"/>
              <a:t>e </a:t>
            </a:r>
            <a:r>
              <a:rPr lang="pt-PT" sz="800" b="0" dirty="0" smtClean="0"/>
              <a:t>12,5%.  </a:t>
            </a:r>
            <a:endParaRPr lang="pt-PT" sz="800" b="0" dirty="0"/>
          </a:p>
          <a:p>
            <a:endParaRPr lang="pt-PT" sz="8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824" y="3411667"/>
            <a:ext cx="3439239" cy="31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35A76B-BADB-46F9-A852-24C25807E528}" type="slidenum">
              <a:rPr lang="pt-PT" smtClean="0"/>
              <a:pPr>
                <a:defRPr/>
              </a:pPr>
              <a:t>18</a:t>
            </a:fld>
            <a:endParaRPr lang="pt-PT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 bwMode="auto">
          <a:xfrm>
            <a:off x="704849" y="1989139"/>
            <a:ext cx="9001125" cy="5757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pt-PT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pt-PT" sz="2400" dirty="0" smtClean="0">
                <a:solidFill>
                  <a:srgbClr val="00425E"/>
                </a:solidFill>
              </a:rPr>
              <a:t>J&amp;J Teixeira, S.A.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3358" t="28343" r="41145" b="30312"/>
          <a:stretch/>
        </p:blipFill>
        <p:spPr>
          <a:xfrm>
            <a:off x="4590789" y="2986307"/>
            <a:ext cx="609409" cy="91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Apresentação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 smtClean="0">
                <a:solidFill>
                  <a:srgbClr val="00425E"/>
                </a:solidFill>
              </a:rPr>
              <a:t>Empresa</a:t>
            </a:r>
          </a:p>
          <a:p>
            <a:r>
              <a:rPr lang="pt-PT" dirty="0" smtClean="0"/>
              <a:t>Criada em 1980, emprega 220 pessoas; instalações fabris ocupam uma área de 30.000 m2, localizadas em Gaia</a:t>
            </a:r>
          </a:p>
          <a:p>
            <a:r>
              <a:rPr lang="pt-PT" dirty="0" smtClean="0"/>
              <a:t>Produção de carpintaria industrial por medida e sob encomenda. Principais produtos: portas, roupeiros, pavimentos e  mobiliário (CAE 16230 – Fabricação de outras obras de carpintaria para a construção)</a:t>
            </a:r>
          </a:p>
          <a:p>
            <a:r>
              <a:rPr lang="pt-PT" dirty="0" smtClean="0"/>
              <a:t>2010: empresa apresentou-se voluntariamente à insolvência na sequência de imparidades em contas a receber, e aprovou plano de regularização de dívidas a 10 anos</a:t>
            </a:r>
          </a:p>
          <a:p>
            <a:r>
              <a:rPr lang="pt-PT" dirty="0" smtClean="0"/>
              <a:t>Mercado internacional representou cerca de 65% do v.n. de 2012 (Angola 60%). Em 2013 estima-se que represente 80% da facturação</a:t>
            </a:r>
          </a:p>
          <a:p>
            <a:r>
              <a:rPr lang="pt-PT" dirty="0" smtClean="0"/>
              <a:t>Concorrentes: pequenas carpintarias de cariz local e sistemas de produção artesanais, sem capacidade de execução de determinadas empreitadas por falta de alvará ou capacidade; não têm concorrentes internacionais em Angola</a:t>
            </a:r>
          </a:p>
          <a:p>
            <a:r>
              <a:rPr lang="pt-PT" dirty="0" smtClean="0"/>
              <a:t>Mercados africanos com potencial de crescimento</a:t>
            </a:r>
          </a:p>
          <a:p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>
                <a:solidFill>
                  <a:srgbClr val="00425E"/>
                </a:solidFill>
              </a:rPr>
              <a:t>Racional do investimento</a:t>
            </a:r>
          </a:p>
          <a:p>
            <a:r>
              <a:rPr lang="pt-PT" dirty="0" smtClean="0"/>
              <a:t>Maior carpintaria industrial da Península Ibérica</a:t>
            </a:r>
          </a:p>
          <a:p>
            <a:r>
              <a:rPr lang="pt-PT" dirty="0" smtClean="0"/>
              <a:t>Parque industrial tecnologicamente moderno, com mobilidade e estrutura logística adequada</a:t>
            </a:r>
          </a:p>
          <a:p>
            <a:r>
              <a:rPr lang="pt-PT" dirty="0" smtClean="0"/>
              <a:t>Qualidade dos produtos e dos serviços, experiência e credibilidade acumulada em 30 anos no sector bem como apetência exportadora</a:t>
            </a:r>
          </a:p>
          <a:p>
            <a:r>
              <a:rPr lang="pt-PT" dirty="0" smtClean="0"/>
              <a:t>Reconhecimento no mercado e relações estabelecidas com principais empreiteiros nacionais e brasileiros</a:t>
            </a:r>
          </a:p>
          <a:p>
            <a:r>
              <a:rPr lang="pt-PT" dirty="0" smtClean="0"/>
              <a:t>Independência comercial de empreiteiros e grande capacidade de angariação autónoma de encomendas</a:t>
            </a:r>
          </a:p>
          <a:p>
            <a:r>
              <a:rPr lang="pt-PT" dirty="0" smtClean="0"/>
              <a:t>Grande flexibilidade técnica </a:t>
            </a:r>
          </a:p>
          <a:p>
            <a:r>
              <a:rPr lang="pt-PT" dirty="0" smtClean="0"/>
              <a:t>Reforço dos níveis de profissionalização da equipa de gestão</a:t>
            </a:r>
          </a:p>
          <a:p>
            <a:endParaRPr lang="pt-PT" dirty="0" smtClean="0"/>
          </a:p>
          <a:p>
            <a:pPr marL="0" indent="0">
              <a:buNone/>
            </a:pPr>
            <a:r>
              <a:rPr lang="pt-PT" b="1" dirty="0">
                <a:solidFill>
                  <a:srgbClr val="00425E"/>
                </a:solidFill>
              </a:rPr>
              <a:t>Destino do investimento</a:t>
            </a:r>
          </a:p>
          <a:p>
            <a:r>
              <a:rPr lang="pt-PT" dirty="0" smtClean="0"/>
              <a:t>Entrada no segmento de caixilharia exterior, com muita solicitação no Norte da Europa e em Portugal – 0,5M€ a 1,5M€</a:t>
            </a:r>
          </a:p>
          <a:p>
            <a:r>
              <a:rPr lang="pt-PT" dirty="0" smtClean="0"/>
              <a:t>Construção de armazém automático focado na exportação para carregamento de contentores e logística dentro da fábrica – 1M€ a 2M€</a:t>
            </a:r>
          </a:p>
          <a:p>
            <a:r>
              <a:rPr lang="pt-PT" dirty="0" smtClean="0"/>
              <a:t>Fundo de Maneio, corrente, e outros – 1M€ a 2M€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b="1" dirty="0">
                <a:solidFill>
                  <a:srgbClr val="00425E"/>
                </a:solidFill>
              </a:rPr>
              <a:t>Riscos</a:t>
            </a:r>
          </a:p>
          <a:p>
            <a:r>
              <a:rPr lang="pt-PT" dirty="0" smtClean="0"/>
              <a:t>Associação ao sector da construção civil</a:t>
            </a:r>
          </a:p>
          <a:p>
            <a:r>
              <a:rPr lang="pt-PT" dirty="0" smtClean="0"/>
              <a:t>Risco de incumprimento por parte dos clientes</a:t>
            </a:r>
          </a:p>
          <a:p>
            <a:r>
              <a:rPr lang="pt-PT" dirty="0" smtClean="0"/>
              <a:t>Dependência do mercado angolano</a:t>
            </a:r>
          </a:p>
          <a:p>
            <a:r>
              <a:rPr lang="pt-PT" dirty="0" smtClean="0"/>
              <a:t>Dependência de grandes obras para rentabilização da actividade</a:t>
            </a:r>
          </a:p>
          <a:p>
            <a:endParaRPr lang="pt-PT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C7A6-75A8-46C6-8290-9C232AA1261F}" type="slidenum">
              <a:rPr lang="pt-PT" smtClean="0"/>
              <a:pPr/>
              <a:t>19</a:t>
            </a:fld>
            <a:endParaRPr lang="pt-P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Aumento de capital e prestação de suprimentos</a:t>
            </a:r>
            <a:endParaRPr lang="pt-PT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smtClean="0"/>
              <a:t>Carpintaria industrial</a:t>
            </a:r>
            <a:endParaRPr lang="pt-P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smtClean="0"/>
              <a:t>Sr. João Teixeira e família</a:t>
            </a:r>
            <a:endParaRPr lang="pt-PT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PT" smtClean="0"/>
              <a:t>4,5M€</a:t>
            </a:r>
            <a:endParaRPr lang="pt-PT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PT" dirty="0" smtClean="0"/>
              <a:t>NBO</a:t>
            </a:r>
            <a:endParaRPr lang="pt-PT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43358" t="28343" r="41145" b="30312"/>
          <a:stretch/>
        </p:blipFill>
        <p:spPr>
          <a:xfrm>
            <a:off x="8016101" y="138566"/>
            <a:ext cx="465389" cy="69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9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35A76B-BADB-46F9-A852-24C25807E528}" type="slidenum">
              <a:rPr lang="pt-PT" smtClean="0"/>
              <a:pPr>
                <a:defRPr/>
              </a:pPr>
              <a:t>2</a:t>
            </a:fld>
            <a:endParaRPr lang="pt-PT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 bwMode="auto">
          <a:xfrm>
            <a:off x="704849" y="1629037"/>
            <a:ext cx="9001125" cy="45363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pt-PT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1073150" indent="-457200" algn="l">
              <a:lnSpc>
                <a:spcPct val="150000"/>
              </a:lnSpc>
              <a:buFont typeface="+mj-lt"/>
              <a:buAutoNum type="arabicPeriod"/>
            </a:pPr>
            <a:r>
              <a:rPr lang="pt-PT" sz="1600" b="1" dirty="0" smtClean="0">
                <a:solidFill>
                  <a:srgbClr val="00425E"/>
                </a:solidFill>
              </a:rPr>
              <a:t>Funcionamento do Comité Consultivo</a:t>
            </a:r>
            <a:endParaRPr lang="pt-PT" sz="1600" b="1" dirty="0">
              <a:solidFill>
                <a:srgbClr val="00425E"/>
              </a:solidFill>
            </a:endParaRPr>
          </a:p>
          <a:p>
            <a:pPr marL="1439863" lvl="1" indent="-361950">
              <a:lnSpc>
                <a:spcPct val="150000"/>
              </a:lnSpc>
              <a:buFont typeface="+mj-lt"/>
              <a:buAutoNum type="alphaLcPeriod"/>
            </a:pPr>
            <a:r>
              <a:rPr lang="pt-PT" sz="1600" b="0" dirty="0" smtClean="0">
                <a:solidFill>
                  <a:srgbClr val="00425E"/>
                </a:solidFill>
              </a:rPr>
              <a:t>Composição</a:t>
            </a:r>
          </a:p>
          <a:p>
            <a:pPr marL="1439863" lvl="1" indent="-361950">
              <a:lnSpc>
                <a:spcPct val="150000"/>
              </a:lnSpc>
              <a:buFont typeface="+mj-lt"/>
              <a:buAutoNum type="alphaLcPeriod"/>
            </a:pPr>
            <a:r>
              <a:rPr lang="pt-PT" sz="1600" b="0" dirty="0" smtClean="0">
                <a:solidFill>
                  <a:srgbClr val="00425E"/>
                </a:solidFill>
              </a:rPr>
              <a:t>Competências</a:t>
            </a:r>
          </a:p>
          <a:p>
            <a:pPr marL="1439863" lvl="1" indent="-361950">
              <a:lnSpc>
                <a:spcPct val="150000"/>
              </a:lnSpc>
              <a:buFont typeface="+mj-lt"/>
              <a:buAutoNum type="alphaLcPeriod"/>
            </a:pPr>
            <a:r>
              <a:rPr lang="pt-PT" sz="1600" b="0" dirty="0" smtClean="0">
                <a:solidFill>
                  <a:srgbClr val="00425E"/>
                </a:solidFill>
              </a:rPr>
              <a:t>Política de investimento</a:t>
            </a:r>
            <a:endParaRPr lang="pt-PT" sz="1600" b="0" dirty="0">
              <a:solidFill>
                <a:srgbClr val="00425E"/>
              </a:solidFill>
            </a:endParaRPr>
          </a:p>
          <a:p>
            <a:pPr marL="1073150" lvl="1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pt-PT" sz="1600" dirty="0" smtClean="0">
                <a:solidFill>
                  <a:srgbClr val="00425E"/>
                </a:solidFill>
              </a:rPr>
              <a:t>Apresentação de dossiers de investimento</a:t>
            </a:r>
          </a:p>
          <a:p>
            <a:pPr marL="1444625" lvl="2" indent="-366713">
              <a:lnSpc>
                <a:spcPct val="150000"/>
              </a:lnSpc>
              <a:buFont typeface="+mj-lt"/>
              <a:buAutoNum type="alphaLcPeriod"/>
            </a:pPr>
            <a:r>
              <a:rPr lang="pt-PT" sz="1600" b="0" dirty="0" err="1" smtClean="0">
                <a:solidFill>
                  <a:srgbClr val="00425E"/>
                </a:solidFill>
              </a:rPr>
              <a:t>Sonafi</a:t>
            </a:r>
            <a:endParaRPr lang="pt-PT" sz="1600" b="0" dirty="0" smtClean="0">
              <a:solidFill>
                <a:srgbClr val="00425E"/>
              </a:solidFill>
            </a:endParaRPr>
          </a:p>
          <a:p>
            <a:pPr marL="1444625" lvl="2" indent="-366713">
              <a:lnSpc>
                <a:spcPct val="150000"/>
              </a:lnSpc>
              <a:buFont typeface="+mj-lt"/>
              <a:buAutoNum type="alphaLcPeriod"/>
            </a:pPr>
            <a:r>
              <a:rPr lang="pt-PT" sz="1600" b="0" dirty="0" err="1" smtClean="0">
                <a:solidFill>
                  <a:srgbClr val="00425E"/>
                </a:solidFill>
              </a:rPr>
              <a:t>Ndrive</a:t>
            </a:r>
            <a:endParaRPr lang="pt-PT" sz="1600" b="0" dirty="0" smtClean="0">
              <a:solidFill>
                <a:srgbClr val="00425E"/>
              </a:solidFill>
            </a:endParaRPr>
          </a:p>
          <a:p>
            <a:pPr marL="1444625" lvl="2" indent="-366713">
              <a:lnSpc>
                <a:spcPct val="150000"/>
              </a:lnSpc>
              <a:buFont typeface="+mj-lt"/>
              <a:buAutoNum type="alphaLcPeriod"/>
            </a:pPr>
            <a:r>
              <a:rPr lang="pt-PT" sz="1600" b="0" dirty="0" err="1" smtClean="0">
                <a:solidFill>
                  <a:srgbClr val="00425E"/>
                </a:solidFill>
              </a:rPr>
              <a:t>NMusic</a:t>
            </a:r>
            <a:endParaRPr lang="pt-PT" sz="1600" b="0" dirty="0" smtClean="0">
              <a:solidFill>
                <a:srgbClr val="00425E"/>
              </a:solidFill>
            </a:endParaRPr>
          </a:p>
          <a:p>
            <a:pPr marL="1444625" lvl="2" indent="-366713">
              <a:lnSpc>
                <a:spcPct val="150000"/>
              </a:lnSpc>
              <a:buFont typeface="+mj-lt"/>
              <a:buAutoNum type="alphaLcPeriod"/>
            </a:pPr>
            <a:r>
              <a:rPr lang="pt-PT" sz="1600" b="0" dirty="0" smtClean="0">
                <a:solidFill>
                  <a:srgbClr val="00425E"/>
                </a:solidFill>
              </a:rPr>
              <a:t>J&amp;J Teixeira</a:t>
            </a:r>
          </a:p>
          <a:p>
            <a:pPr marL="1444625" lvl="2" indent="-366713">
              <a:lnSpc>
                <a:spcPct val="150000"/>
              </a:lnSpc>
              <a:buFont typeface="+mj-lt"/>
              <a:buAutoNum type="alphaLcPeriod"/>
            </a:pPr>
            <a:r>
              <a:rPr lang="pt-PT" sz="1600" b="0" dirty="0" smtClean="0">
                <a:solidFill>
                  <a:srgbClr val="00425E"/>
                </a:solidFill>
              </a:rPr>
              <a:t>Meu </a:t>
            </a:r>
            <a:r>
              <a:rPr lang="pt-PT" sz="1600" b="0" dirty="0" err="1" smtClean="0">
                <a:solidFill>
                  <a:srgbClr val="00425E"/>
                </a:solidFill>
              </a:rPr>
              <a:t>Super</a:t>
            </a:r>
            <a:endParaRPr lang="pt-PT" sz="1600" b="0" dirty="0" smtClean="0">
              <a:solidFill>
                <a:srgbClr val="00425E"/>
              </a:solidFill>
            </a:endParaRPr>
          </a:p>
          <a:p>
            <a:pPr marL="1444625" lvl="2" indent="-366713">
              <a:lnSpc>
                <a:spcPct val="150000"/>
              </a:lnSpc>
              <a:buFont typeface="+mj-lt"/>
              <a:buAutoNum type="alphaLcPeriod"/>
            </a:pPr>
            <a:r>
              <a:rPr lang="pt-PT" sz="1600" b="0" dirty="0" err="1" smtClean="0">
                <a:solidFill>
                  <a:srgbClr val="00425E"/>
                </a:solidFill>
              </a:rPr>
              <a:t>Aquapura</a:t>
            </a:r>
            <a:endParaRPr lang="pt-PT" sz="1600" b="0" dirty="0" smtClean="0">
              <a:solidFill>
                <a:srgbClr val="00425E"/>
              </a:solidFill>
            </a:endParaRPr>
          </a:p>
          <a:p>
            <a:pPr marL="1444625" lvl="2" indent="-366713">
              <a:lnSpc>
                <a:spcPct val="150000"/>
              </a:lnSpc>
              <a:buFont typeface="+mj-lt"/>
              <a:buAutoNum type="alphaLcPeriod"/>
            </a:pPr>
            <a:r>
              <a:rPr lang="pt-PT" sz="1600" b="0" dirty="0" err="1" smtClean="0">
                <a:solidFill>
                  <a:srgbClr val="00425E"/>
                </a:solidFill>
              </a:rPr>
              <a:t>Openline</a:t>
            </a:r>
            <a:endParaRPr lang="pt-PT" sz="1600" b="0" dirty="0">
              <a:solidFill>
                <a:srgbClr val="00425E"/>
              </a:solidFill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60000" y="115888"/>
            <a:ext cx="7983786" cy="792162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425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pt-PT" kern="0" dirty="0" smtClean="0"/>
              <a:t>Agenda</a:t>
            </a:r>
            <a:endParaRPr lang="pt-PT" kern="0" dirty="0"/>
          </a:p>
        </p:txBody>
      </p:sp>
    </p:spTree>
    <p:extLst>
      <p:ext uri="{BB962C8B-B14F-4D97-AF65-F5344CB8AC3E}">
        <p14:creationId xmlns:p14="http://schemas.microsoft.com/office/powerpoint/2010/main" val="27174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Principais indicadores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9448D-16D2-4478-AABC-2A70AB79C640}" type="slidenum">
              <a:rPr lang="pt-PT" smtClean="0"/>
              <a:pPr>
                <a:defRPr/>
              </a:pPr>
              <a:t>20</a:t>
            </a:fld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3358" t="28343" r="41145" b="30312"/>
          <a:stretch/>
        </p:blipFill>
        <p:spPr>
          <a:xfrm>
            <a:off x="8016101" y="138566"/>
            <a:ext cx="465389" cy="698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287828"/>
            <a:ext cx="9000000" cy="346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Entrada e estrutura da transacção</a:t>
            </a:r>
            <a:endParaRPr lang="pt-PT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 smtClean="0">
                <a:solidFill>
                  <a:srgbClr val="00425E"/>
                </a:solidFill>
              </a:rPr>
              <a:t>Entrada</a:t>
            </a:r>
          </a:p>
          <a:p>
            <a:r>
              <a:rPr lang="pt-PT" dirty="0" smtClean="0"/>
              <a:t>O investimento será realizado da seguinte forma:</a:t>
            </a:r>
          </a:p>
          <a:p>
            <a:pPr lvl="1"/>
            <a:r>
              <a:rPr lang="pt-PT" dirty="0" smtClean="0"/>
              <a:t>Montante: Até 4.500m€</a:t>
            </a:r>
          </a:p>
          <a:p>
            <a:pPr lvl="1"/>
            <a:r>
              <a:rPr lang="pt-PT" dirty="0" smtClean="0"/>
              <a:t>Calendário: Três entradas de 1.500m€ intercaladas por um período de 12 meses</a:t>
            </a:r>
          </a:p>
          <a:p>
            <a:r>
              <a:rPr lang="pt-PT" dirty="0" smtClean="0"/>
              <a:t>O capital será investido nos seguimentos instrumentos:</a:t>
            </a:r>
          </a:p>
          <a:p>
            <a:pPr lvl="1"/>
            <a:r>
              <a:rPr lang="pt-PT" dirty="0" smtClean="0"/>
              <a:t>Suprimentos no montante idêntico a 30% do capital investido</a:t>
            </a:r>
          </a:p>
          <a:p>
            <a:pPr lvl="1"/>
            <a:r>
              <a:rPr lang="pt-PT" dirty="0" smtClean="0"/>
              <a:t>Restante em aumento de capital</a:t>
            </a:r>
          </a:p>
          <a:p>
            <a:pPr lvl="1"/>
            <a:endParaRPr lang="pt-PT" dirty="0" smtClean="0"/>
          </a:p>
          <a:p>
            <a:pPr marL="0" indent="0">
              <a:buNone/>
            </a:pPr>
            <a:r>
              <a:rPr lang="pt-PT" b="1" dirty="0" smtClean="0">
                <a:solidFill>
                  <a:srgbClr val="00425E"/>
                </a:solidFill>
              </a:rPr>
              <a:t>Saída</a:t>
            </a:r>
          </a:p>
          <a:p>
            <a:r>
              <a:rPr lang="pt-PT" dirty="0" smtClean="0"/>
              <a:t>Antecipa-se como cenários de desinvestimento: </a:t>
            </a:r>
          </a:p>
          <a:p>
            <a:pPr lvl="1"/>
            <a:r>
              <a:rPr lang="pt-PT" dirty="0" smtClean="0"/>
              <a:t>Venda a player estratégico</a:t>
            </a:r>
          </a:p>
          <a:p>
            <a:pPr lvl="1"/>
            <a:r>
              <a:rPr lang="pt-PT" dirty="0" smtClean="0"/>
              <a:t>Aquisição pelos promotores</a:t>
            </a:r>
          </a:p>
          <a:p>
            <a:pPr lvl="1"/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448D-16D2-4478-AABC-2A70AB79C640}" type="slidenum">
              <a:rPr lang="pt-PT" smtClean="0"/>
              <a:pPr/>
              <a:t>21</a:t>
            </a:fld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3358" t="28343" r="41145" b="30312"/>
          <a:stretch/>
        </p:blipFill>
        <p:spPr>
          <a:xfrm>
            <a:off x="8016101" y="138566"/>
            <a:ext cx="465389" cy="69807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352500" y="4560073"/>
            <a:ext cx="2499762" cy="1331087"/>
            <a:chOff x="2021178" y="4762283"/>
            <a:chExt cx="2499762" cy="1331087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813288" y="5654342"/>
              <a:ext cx="858029" cy="4390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J&amp;J Teixeira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021178" y="4762283"/>
              <a:ext cx="806392" cy="43902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Família Teixeira</a:t>
              </a:r>
            </a:p>
          </p:txBody>
        </p:sp>
        <p:cxnSp>
          <p:nvCxnSpPr>
            <p:cNvPr id="17" name="Elbow Connector 16"/>
            <p:cNvCxnSpPr>
              <a:stCxn id="16" idx="2"/>
              <a:endCxn id="11" idx="0"/>
            </p:cNvCxnSpPr>
            <p:nvPr/>
          </p:nvCxnSpPr>
          <p:spPr bwMode="auto">
            <a:xfrm rot="16200000" flipH="1">
              <a:off x="2606823" y="5018861"/>
              <a:ext cx="453031" cy="81792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Rectangle 17"/>
            <p:cNvSpPr/>
            <p:nvPr/>
          </p:nvSpPr>
          <p:spPr bwMode="auto">
            <a:xfrm>
              <a:off x="2082555" y="5178506"/>
              <a:ext cx="483312" cy="2195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75%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714548" y="4762283"/>
              <a:ext cx="806392" cy="43902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FRN</a:t>
              </a:r>
            </a:p>
          </p:txBody>
        </p:sp>
        <p:cxnSp>
          <p:nvCxnSpPr>
            <p:cNvPr id="20" name="Elbow Connector 19"/>
            <p:cNvCxnSpPr>
              <a:stCxn id="19" idx="2"/>
              <a:endCxn id="11" idx="0"/>
            </p:cNvCxnSpPr>
            <p:nvPr/>
          </p:nvCxnSpPr>
          <p:spPr bwMode="auto">
            <a:xfrm rot="5400000">
              <a:off x="3453509" y="4990106"/>
              <a:ext cx="453031" cy="87544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Rectangle 20"/>
            <p:cNvSpPr/>
            <p:nvPr/>
          </p:nvSpPr>
          <p:spPr bwMode="auto">
            <a:xfrm>
              <a:off x="3771362" y="5178506"/>
              <a:ext cx="483312" cy="2195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25%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89" y="1302404"/>
            <a:ext cx="2714625" cy="2012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314696" y="3336518"/>
            <a:ext cx="27097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pt-PT" sz="800" b="0" dirty="0" smtClean="0"/>
              <a:t>Estima-se uma participação final entre 22% </a:t>
            </a:r>
            <a:r>
              <a:rPr lang="pt-PT" sz="800" b="0" dirty="0"/>
              <a:t>e </a:t>
            </a:r>
            <a:r>
              <a:rPr lang="pt-PT" sz="800" b="0" dirty="0" smtClean="0"/>
              <a:t>28%.  </a:t>
            </a:r>
            <a:endParaRPr lang="pt-PT" sz="800" b="0" dirty="0"/>
          </a:p>
          <a:p>
            <a:endParaRPr lang="pt-PT" sz="8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349" y="3781108"/>
            <a:ext cx="4027731" cy="2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35A76B-BADB-46F9-A852-24C25807E528}" type="slidenum">
              <a:rPr lang="pt-PT" smtClean="0"/>
              <a:pPr>
                <a:defRPr/>
              </a:pPr>
              <a:t>22</a:t>
            </a:fld>
            <a:endParaRPr lang="pt-PT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 bwMode="auto">
          <a:xfrm>
            <a:off x="704849" y="1989139"/>
            <a:ext cx="9001125" cy="5757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pt-PT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pt-PT" sz="2400" dirty="0" smtClean="0">
                <a:solidFill>
                  <a:srgbClr val="00425E"/>
                </a:solidFill>
              </a:rPr>
              <a:t>Meu Super	</a:t>
            </a:r>
          </a:p>
        </p:txBody>
      </p:sp>
      <p:pic>
        <p:nvPicPr>
          <p:cNvPr id="7170" name="Picture 2" descr="http://www.sonae.pt/fotos/gca/lat1_12970865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70" y="2780910"/>
            <a:ext cx="18097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7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Apresentação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 smtClean="0">
                <a:solidFill>
                  <a:srgbClr val="00425E"/>
                </a:solidFill>
              </a:rPr>
              <a:t>Empresa e sector</a:t>
            </a:r>
          </a:p>
          <a:p>
            <a:r>
              <a:rPr lang="pt-PT" dirty="0" smtClean="0"/>
              <a:t>Investimento em </a:t>
            </a:r>
            <a:r>
              <a:rPr lang="pt-PT" dirty="0" err="1" smtClean="0"/>
              <a:t>Newco</a:t>
            </a:r>
            <a:r>
              <a:rPr lang="pt-PT" dirty="0" smtClean="0"/>
              <a:t> Master Franchise de lojas Meu </a:t>
            </a:r>
            <a:r>
              <a:rPr lang="pt-PT" dirty="0" err="1" smtClean="0"/>
              <a:t>Super</a:t>
            </a:r>
            <a:r>
              <a:rPr lang="pt-PT" dirty="0" smtClean="0"/>
              <a:t> (supermercados de proximidade associados à SONAE) com rede de 20-25 franchisados (CAE #70220 –Outras actividades de consultoria para os negócios e </a:t>
            </a:r>
            <a:r>
              <a:rPr lang="pt-PT" smtClean="0"/>
              <a:t>a gestão / </a:t>
            </a:r>
            <a:r>
              <a:rPr lang="pt-PT" dirty="0" smtClean="0"/>
              <a:t>#47111 – Comércio a retalho em supermercados </a:t>
            </a:r>
            <a:r>
              <a:rPr lang="pt-PT" smtClean="0"/>
              <a:t>e hipermercados)</a:t>
            </a:r>
            <a:endParaRPr lang="pt-PT" dirty="0" smtClean="0"/>
          </a:p>
          <a:p>
            <a:r>
              <a:rPr lang="pt-PT" dirty="0" smtClean="0"/>
              <a:t>As lojas-alvo são antigas “Ponto Fresco”, seleccionadas  </a:t>
            </a:r>
            <a:r>
              <a:rPr lang="pt-PT" dirty="0" err="1" smtClean="0"/>
              <a:t>pelos</a:t>
            </a:r>
            <a:r>
              <a:rPr lang="pt-PT" dirty="0" smtClean="0"/>
              <a:t> Promotores que são os ex-quadros do Grupo GCT que encabeçavam a gestão dos Ponto Fresco </a:t>
            </a:r>
          </a:p>
          <a:p>
            <a:r>
              <a:rPr lang="pt-PT" dirty="0" smtClean="0"/>
              <a:t>As Ponto Fresco foram encerradas no decurso da insolvência da sua empresa-mãe </a:t>
            </a:r>
            <a:r>
              <a:rPr lang="pt-PT" dirty="0" err="1" smtClean="0"/>
              <a:t>Grula</a:t>
            </a:r>
            <a:r>
              <a:rPr lang="pt-PT" dirty="0" smtClean="0"/>
              <a:t>/GCT, e os seus activos estão à venda</a:t>
            </a:r>
          </a:p>
          <a:p>
            <a:r>
              <a:rPr lang="pt-PT" dirty="0" smtClean="0"/>
              <a:t>Plano para desenvolvimento:</a:t>
            </a:r>
          </a:p>
          <a:p>
            <a:pPr lvl="1"/>
            <a:r>
              <a:rPr lang="pt-PT" dirty="0" smtClean="0"/>
              <a:t>Formalização do negócio junto da SONAE (</a:t>
            </a:r>
            <a:r>
              <a:rPr lang="pt-PT" dirty="0" err="1" smtClean="0"/>
              <a:t>MoU</a:t>
            </a:r>
            <a:r>
              <a:rPr lang="pt-PT" dirty="0" smtClean="0"/>
              <a:t> já assinado)</a:t>
            </a:r>
          </a:p>
          <a:p>
            <a:pPr lvl="1"/>
            <a:r>
              <a:rPr lang="pt-PT" dirty="0" smtClean="0"/>
              <a:t>Licenciamento e montagem da operação</a:t>
            </a:r>
          </a:p>
          <a:p>
            <a:pPr lvl="1"/>
            <a:r>
              <a:rPr lang="pt-PT" dirty="0" smtClean="0"/>
              <a:t>Arrendamento de espaços comerciais aos actuais senhorios </a:t>
            </a:r>
          </a:p>
          <a:p>
            <a:pPr lvl="1"/>
            <a:r>
              <a:rPr lang="pt-PT" dirty="0" smtClean="0"/>
              <a:t>Aquisição à massa falida (GCT) dos equipamentos nas lojas</a:t>
            </a:r>
          </a:p>
          <a:p>
            <a:r>
              <a:rPr lang="pt-PT" dirty="0" smtClean="0"/>
              <a:t>Sector: Lojas proximidade (&lt;1.000m2) cresceram 6% / ano de 2000 a 2009, e representam cerca de 5B€ (Nielsen)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>
                <a:solidFill>
                  <a:srgbClr val="00425E"/>
                </a:solidFill>
              </a:rPr>
              <a:t>Racional do investimento</a:t>
            </a:r>
          </a:p>
          <a:p>
            <a:r>
              <a:rPr lang="pt-PT" dirty="0" smtClean="0"/>
              <a:t>Sector com dimensão e em crescimento</a:t>
            </a:r>
          </a:p>
          <a:p>
            <a:r>
              <a:rPr lang="pt-PT" dirty="0" smtClean="0"/>
              <a:t>Experiência dos promotores no sector (geriam  mais de 50 lojas Ponto Fresco)</a:t>
            </a:r>
          </a:p>
          <a:p>
            <a:r>
              <a:rPr lang="pt-PT" dirty="0" smtClean="0"/>
              <a:t>Baixo preço de entrada dado perfil de geração de cash do negócio</a:t>
            </a:r>
          </a:p>
          <a:p>
            <a:r>
              <a:rPr lang="pt-PT" dirty="0" smtClean="0"/>
              <a:t>Negócio  Meu </a:t>
            </a:r>
            <a:r>
              <a:rPr lang="pt-PT" dirty="0" err="1" smtClean="0"/>
              <a:t>Super</a:t>
            </a:r>
            <a:r>
              <a:rPr lang="pt-PT" dirty="0" smtClean="0"/>
              <a:t> já “empacotado” com SONAE</a:t>
            </a:r>
          </a:p>
          <a:p>
            <a:pPr lvl="1"/>
            <a:endParaRPr lang="pt-PT" dirty="0" smtClean="0"/>
          </a:p>
          <a:p>
            <a:pPr marL="0" indent="0">
              <a:buNone/>
            </a:pPr>
            <a:r>
              <a:rPr lang="pt-PT" b="1" dirty="0">
                <a:solidFill>
                  <a:srgbClr val="00425E"/>
                </a:solidFill>
              </a:rPr>
              <a:t>Destino do investimento</a:t>
            </a:r>
          </a:p>
          <a:p>
            <a:r>
              <a:rPr lang="pt-PT" dirty="0" smtClean="0"/>
              <a:t>Necessidades de financiamento de até 4,5M€</a:t>
            </a:r>
          </a:p>
          <a:p>
            <a:pPr marL="542925" lvl="1"/>
            <a:r>
              <a:rPr lang="pt-PT" dirty="0" smtClean="0"/>
              <a:t>Compra equipamento massa falida: 1M€ a 2M€ </a:t>
            </a:r>
          </a:p>
          <a:p>
            <a:pPr marL="542925" lvl="1"/>
            <a:r>
              <a:rPr lang="pt-PT" dirty="0" smtClean="0"/>
              <a:t>Perdas operacionais arranque: 0,25M€ a 0,75M€</a:t>
            </a:r>
          </a:p>
          <a:p>
            <a:pPr marL="542925" lvl="1"/>
            <a:r>
              <a:rPr lang="pt-PT" dirty="0" smtClean="0"/>
              <a:t>Investimento Fundo Maneio</a:t>
            </a:r>
            <a:r>
              <a:rPr lang="pt-PT" dirty="0"/>
              <a:t>: </a:t>
            </a:r>
            <a:r>
              <a:rPr lang="pt-PT" dirty="0" smtClean="0"/>
              <a:t>1,75M</a:t>
            </a:r>
            <a:r>
              <a:rPr lang="pt-PT" dirty="0"/>
              <a:t>€ a </a:t>
            </a:r>
            <a:r>
              <a:rPr lang="pt-PT" dirty="0" smtClean="0"/>
              <a:t>3,25M</a:t>
            </a:r>
            <a:r>
              <a:rPr lang="pt-PT" dirty="0"/>
              <a:t>€ </a:t>
            </a:r>
            <a:r>
              <a:rPr lang="pt-PT" dirty="0" smtClean="0"/>
              <a:t>para stock inicial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b="1" dirty="0">
                <a:solidFill>
                  <a:srgbClr val="00425E"/>
                </a:solidFill>
              </a:rPr>
              <a:t>Riscos</a:t>
            </a:r>
          </a:p>
          <a:p>
            <a:r>
              <a:rPr lang="pt-PT" dirty="0" smtClean="0"/>
              <a:t>Dependência promotores durante fase arranque, mitigado por um Administrador Financeiro nomeado </a:t>
            </a:r>
            <a:r>
              <a:rPr lang="pt-PT" dirty="0" err="1" smtClean="0"/>
              <a:t>pelo</a:t>
            </a:r>
            <a:r>
              <a:rPr lang="pt-PT" dirty="0" smtClean="0"/>
              <a:t> FRN</a:t>
            </a:r>
          </a:p>
          <a:p>
            <a:r>
              <a:rPr lang="pt-PT" dirty="0" smtClean="0"/>
              <a:t>Exit dada dependência SONAE, mitigado dado o </a:t>
            </a:r>
            <a:r>
              <a:rPr lang="pt-PT" dirty="0" err="1" smtClean="0"/>
              <a:t>deal</a:t>
            </a:r>
            <a:r>
              <a:rPr lang="pt-PT" dirty="0" smtClean="0"/>
              <a:t> estar estruturado para </a:t>
            </a:r>
            <a:r>
              <a:rPr lang="pt-PT" dirty="0" err="1" smtClean="0"/>
              <a:t>cashout</a:t>
            </a:r>
            <a:r>
              <a:rPr lang="pt-PT" dirty="0" smtClean="0"/>
              <a:t> progressivo (suprimentos e obrigações)</a:t>
            </a:r>
          </a:p>
          <a:p>
            <a:pPr lvl="1"/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C7A6-75A8-46C6-8290-9C232AA1261F}" type="slidenum">
              <a:rPr lang="pt-PT" smtClean="0"/>
              <a:pPr/>
              <a:t>23</a:t>
            </a:fld>
            <a:endParaRPr lang="pt-PT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err="1"/>
              <a:t>Newco</a:t>
            </a:r>
            <a:r>
              <a:rPr lang="pt-PT" dirty="0"/>
              <a:t> 51% </a:t>
            </a:r>
            <a:r>
              <a:rPr lang="pt-PT" dirty="0" smtClean="0"/>
              <a:t>FRN / 49</a:t>
            </a:r>
            <a:r>
              <a:rPr lang="pt-PT" dirty="0"/>
              <a:t>% promotores + compra activos e FM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dirty="0" smtClean="0"/>
              <a:t>Supermercados de proximidade</a:t>
            </a:r>
            <a:endParaRPr lang="pt-PT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dirty="0"/>
              <a:t>Compra de activos processo  insolvência da </a:t>
            </a:r>
            <a:r>
              <a:rPr lang="pt-PT" dirty="0" err="1"/>
              <a:t>Grula</a:t>
            </a:r>
            <a:r>
              <a:rPr lang="pt-PT" dirty="0"/>
              <a:t> / GCT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PT" dirty="0" smtClean="0"/>
              <a:t>4,5M€</a:t>
            </a:r>
            <a:endParaRPr lang="pt-PT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PT" dirty="0" smtClean="0"/>
              <a:t>NBO</a:t>
            </a:r>
            <a:endParaRPr lang="pt-PT" dirty="0"/>
          </a:p>
        </p:txBody>
      </p:sp>
      <p:pic>
        <p:nvPicPr>
          <p:cNvPr id="13" name="Picture 2" descr="http://www.sonae.pt/fotos/gca/lat1_12970865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390" y="188550"/>
            <a:ext cx="809913" cy="59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1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Principais indicadores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9448D-16D2-4478-AABC-2A70AB79C640}" type="slidenum">
              <a:rPr lang="pt-PT" smtClean="0"/>
              <a:pPr>
                <a:defRPr/>
              </a:pPr>
              <a:t>24</a:t>
            </a:fld>
            <a:endParaRPr lang="pt-PT" dirty="0"/>
          </a:p>
        </p:txBody>
      </p:sp>
      <p:sp>
        <p:nvSpPr>
          <p:cNvPr id="359" name="Rectangle 349"/>
          <p:cNvSpPr>
            <a:spLocks noChangeArrowheads="1"/>
          </p:cNvSpPr>
          <p:nvPr/>
        </p:nvSpPr>
        <p:spPr bwMode="auto">
          <a:xfrm>
            <a:off x="7607005" y="5053013"/>
            <a:ext cx="21113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cs typeface="Arial" pitchFamily="34" charset="0"/>
              </a:rPr>
              <a:t>n.a.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0" name="Rectangle 349"/>
          <p:cNvSpPr>
            <a:spLocks noChangeArrowheads="1"/>
          </p:cNvSpPr>
          <p:nvPr/>
        </p:nvSpPr>
        <p:spPr bwMode="auto">
          <a:xfrm>
            <a:off x="8333933" y="5077528"/>
            <a:ext cx="21113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cs typeface="Arial" pitchFamily="34" charset="0"/>
              </a:rPr>
              <a:t>n.a.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1" name="Rectangle 349"/>
          <p:cNvSpPr>
            <a:spLocks noChangeArrowheads="1"/>
          </p:cNvSpPr>
          <p:nvPr/>
        </p:nvSpPr>
        <p:spPr bwMode="auto">
          <a:xfrm>
            <a:off x="9092222" y="5051501"/>
            <a:ext cx="21113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cs typeface="Arial" pitchFamily="34" charset="0"/>
              </a:rPr>
              <a:t>n.a.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62" name="Picture 2" descr="http://www.sonae.pt/fotos/gca/lat1_12970865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390" y="188550"/>
            <a:ext cx="809913" cy="59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1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539870"/>
            <a:ext cx="8712000" cy="377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Entrada e estrutura da transacção</a:t>
            </a:r>
            <a:endParaRPr lang="pt-PT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 smtClean="0">
                <a:solidFill>
                  <a:srgbClr val="00425E"/>
                </a:solidFill>
              </a:rPr>
              <a:t>Entrada</a:t>
            </a:r>
          </a:p>
          <a:p>
            <a:r>
              <a:rPr lang="pt-PT" dirty="0" smtClean="0"/>
              <a:t>O FRN fará um investimento total de até 4.500m€ através de três entradas de 1.500m€ intercaladas por um período de 12 meses</a:t>
            </a:r>
          </a:p>
          <a:p>
            <a:r>
              <a:rPr lang="pt-PT" dirty="0" smtClean="0"/>
              <a:t>Todas as empresas constituirão a sua sede na região NUTS II Norte</a:t>
            </a:r>
          </a:p>
          <a:p>
            <a:r>
              <a:rPr lang="pt-PT" dirty="0" smtClean="0"/>
              <a:t>O investimento, destinado sobretudo ao arranque e crescimento da actividade da Newco Master Franchising,  será realizado através dos seguintes instrumentos:</a:t>
            </a:r>
          </a:p>
          <a:p>
            <a:pPr lvl="1"/>
            <a:r>
              <a:rPr lang="pt-PT" dirty="0" smtClean="0"/>
              <a:t>Capital de constituição que assegure 51% da Newco SGPS</a:t>
            </a:r>
          </a:p>
          <a:p>
            <a:pPr lvl="1"/>
            <a:r>
              <a:rPr lang="pt-PT" dirty="0" smtClean="0"/>
              <a:t>25% em prestações acessórias</a:t>
            </a:r>
          </a:p>
          <a:p>
            <a:pPr lvl="1"/>
            <a:r>
              <a:rPr lang="pt-PT" dirty="0" smtClean="0"/>
              <a:t>30% suprimentos </a:t>
            </a:r>
          </a:p>
          <a:p>
            <a:pPr lvl="1"/>
            <a:r>
              <a:rPr lang="pt-PT" dirty="0" smtClean="0"/>
              <a:t>45% em obrigações convertíveis </a:t>
            </a:r>
          </a:p>
          <a:p>
            <a:pPr lvl="1"/>
            <a:endParaRPr lang="pt-PT" dirty="0" smtClean="0"/>
          </a:p>
          <a:p>
            <a:pPr marL="0" indent="0">
              <a:buNone/>
            </a:pPr>
            <a:r>
              <a:rPr lang="pt-PT" b="1" dirty="0" smtClean="0">
                <a:solidFill>
                  <a:srgbClr val="00425E"/>
                </a:solidFill>
              </a:rPr>
              <a:t>Saída</a:t>
            </a:r>
          </a:p>
          <a:p>
            <a:r>
              <a:rPr lang="pt-PT" dirty="0" smtClean="0"/>
              <a:t>Venda a player financeiro</a:t>
            </a:r>
          </a:p>
          <a:p>
            <a:r>
              <a:rPr lang="pt-PT" dirty="0" smtClean="0"/>
              <a:t>Venda a player do sector</a:t>
            </a:r>
          </a:p>
          <a:p>
            <a:r>
              <a:rPr lang="pt-PT" dirty="0" smtClean="0"/>
              <a:t>Venda aos promotores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448D-16D2-4478-AABC-2A70AB79C640}" type="slidenum">
              <a:rPr lang="pt-PT" smtClean="0"/>
              <a:pPr/>
              <a:t>25</a:t>
            </a:fld>
            <a:endParaRPr lang="pt-P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055" y="4205573"/>
            <a:ext cx="5127625" cy="145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6753250" y="1556740"/>
            <a:ext cx="991266" cy="4390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FRN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855620" y="1556740"/>
            <a:ext cx="913910" cy="4390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Promotores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318024" y="2381371"/>
            <a:ext cx="994550" cy="4390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Newco SGPS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753250" y="3206002"/>
            <a:ext cx="961884" cy="4390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Newco Master</a:t>
            </a:r>
            <a:r>
              <a:rPr kumimoji="0" lang="pt-PT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Franchising</a:t>
            </a:r>
            <a:endParaRPr kumimoji="0" lang="pt-PT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3" name="Elbow Connector 12"/>
          <p:cNvCxnSpPr>
            <a:stCxn id="9" idx="2"/>
            <a:endCxn id="11" idx="0"/>
          </p:cNvCxnSpPr>
          <p:nvPr/>
        </p:nvCxnSpPr>
        <p:spPr bwMode="auto">
          <a:xfrm rot="16200000" flipH="1">
            <a:off x="7339290" y="1905361"/>
            <a:ext cx="385603" cy="56641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Elbow Connector 14"/>
          <p:cNvCxnSpPr>
            <a:stCxn id="10" idx="2"/>
            <a:endCxn id="11" idx="0"/>
          </p:cNvCxnSpPr>
          <p:nvPr/>
        </p:nvCxnSpPr>
        <p:spPr bwMode="auto">
          <a:xfrm rot="5400000">
            <a:off x="7871136" y="1939931"/>
            <a:ext cx="385603" cy="4972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Elbow Connector 15"/>
          <p:cNvCxnSpPr>
            <a:stCxn id="11" idx="2"/>
            <a:endCxn id="12" idx="0"/>
          </p:cNvCxnSpPr>
          <p:nvPr/>
        </p:nvCxnSpPr>
        <p:spPr bwMode="auto">
          <a:xfrm rot="5400000">
            <a:off x="7331945" y="2722647"/>
            <a:ext cx="385603" cy="58110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6897270" y="2042007"/>
            <a:ext cx="483312" cy="2195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51%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8286218" y="2046253"/>
            <a:ext cx="483312" cy="2195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49%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753250" y="2849436"/>
            <a:ext cx="483312" cy="2195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100%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023676" y="3206002"/>
            <a:ext cx="961884" cy="4390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Newco Franchisados</a:t>
            </a:r>
          </a:p>
        </p:txBody>
      </p:sp>
      <p:cxnSp>
        <p:nvCxnSpPr>
          <p:cNvPr id="26" name="Elbow Connector 25"/>
          <p:cNvCxnSpPr>
            <a:stCxn id="11" idx="2"/>
            <a:endCxn id="25" idx="0"/>
          </p:cNvCxnSpPr>
          <p:nvPr/>
        </p:nvCxnSpPr>
        <p:spPr bwMode="auto">
          <a:xfrm rot="16200000" flipH="1">
            <a:off x="7967157" y="2668540"/>
            <a:ext cx="385603" cy="68931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8502248" y="2863453"/>
            <a:ext cx="483312" cy="2195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100%</a:t>
            </a:r>
          </a:p>
        </p:txBody>
      </p:sp>
      <p:pic>
        <p:nvPicPr>
          <p:cNvPr id="20" name="Picture 2" descr="http://www.sonae.pt/fotos/gca/lat1_12970865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390" y="188550"/>
            <a:ext cx="809913" cy="59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2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35A76B-BADB-46F9-A852-24C25807E528}" type="slidenum">
              <a:rPr lang="pt-PT" smtClean="0"/>
              <a:pPr>
                <a:defRPr/>
              </a:pPr>
              <a:t>26</a:t>
            </a:fld>
            <a:endParaRPr lang="pt-PT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 bwMode="auto">
          <a:xfrm>
            <a:off x="704849" y="1989139"/>
            <a:ext cx="9001125" cy="5757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pt-PT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pt-PT" sz="2400" dirty="0" smtClean="0">
                <a:solidFill>
                  <a:srgbClr val="00425E"/>
                </a:solidFill>
              </a:rPr>
              <a:t>Aquapura Douro Valley	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413" y="3228709"/>
            <a:ext cx="3125970" cy="400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AQUAPURA DOURO VALLEY</a:t>
            </a:r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 smtClean="0">
                <a:solidFill>
                  <a:srgbClr val="00425E"/>
                </a:solidFill>
              </a:rPr>
              <a:t>Empresa</a:t>
            </a:r>
          </a:p>
          <a:p>
            <a:r>
              <a:rPr lang="pt-PT" dirty="0" smtClean="0"/>
              <a:t>Hotel de 5 estrelas com 50 quartos, 21 </a:t>
            </a:r>
            <a:r>
              <a:rPr lang="pt-PT" dirty="0" err="1" smtClean="0"/>
              <a:t>villas</a:t>
            </a:r>
            <a:r>
              <a:rPr lang="pt-PT" dirty="0" smtClean="0"/>
              <a:t>, SPA, centro de negócios, restaurantes e bares (CAE#55123 – Apartamentos turísticos sem restaurante)</a:t>
            </a:r>
          </a:p>
          <a:p>
            <a:r>
              <a:rPr lang="pt-PT" dirty="0" smtClean="0"/>
              <a:t>Preço médio de 177€ em 2012</a:t>
            </a:r>
          </a:p>
          <a:p>
            <a:r>
              <a:rPr lang="pt-PT" dirty="0" smtClean="0"/>
              <a:t>Nº médio de funcionários: 81</a:t>
            </a:r>
          </a:p>
          <a:p>
            <a:r>
              <a:rPr lang="pt-PT" dirty="0" smtClean="0"/>
              <a:t>Situa-se na margem sul do Rio Douro em região vitivinícola, a 3 </a:t>
            </a:r>
            <a:r>
              <a:rPr lang="pt-PT" dirty="0" err="1" smtClean="0"/>
              <a:t>Kms</a:t>
            </a:r>
            <a:r>
              <a:rPr lang="pt-PT" dirty="0" smtClean="0"/>
              <a:t> do Peso da Régua, com boas acessibilidades</a:t>
            </a:r>
          </a:p>
          <a:p>
            <a:r>
              <a:rPr lang="pt-PT" dirty="0" smtClean="0"/>
              <a:t>Os quartos encontram-se no edifício principal cujos traços arquitectónicos exteriores foram conservados aquando da reabilitação total do conjunto edificado (2007) e alguns possuem vista para as paisagens do Douro</a:t>
            </a:r>
          </a:p>
          <a:p>
            <a:r>
              <a:rPr lang="pt-PT" dirty="0" smtClean="0"/>
              <a:t>Mercado cresceu 4% em 2011 e a região Norte tem 11% de quota no alojamento nacional</a:t>
            </a:r>
          </a:p>
          <a:p>
            <a:r>
              <a:rPr lang="pt-PT" dirty="0" smtClean="0"/>
              <a:t>Concorrência: Quinta da Romaneira (Boutique Hotel de 5 estrelas com 19 quartos situada no Pinhão); Hotel Casa da Calçada (boutique Hotel de 5* com 30 quartos situada em Amarante); Agua </a:t>
            </a:r>
            <a:r>
              <a:rPr lang="pt-PT" dirty="0" err="1" smtClean="0"/>
              <a:t>Hotels</a:t>
            </a:r>
            <a:r>
              <a:rPr lang="pt-PT" dirty="0" smtClean="0"/>
              <a:t> Douro </a:t>
            </a:r>
            <a:r>
              <a:rPr lang="pt-PT" dirty="0" err="1" smtClean="0"/>
              <a:t>Scala</a:t>
            </a:r>
            <a:r>
              <a:rPr lang="pt-PT" dirty="0" smtClean="0"/>
              <a:t> (5* com 45 quartos em Mesão Frio)</a:t>
            </a:r>
          </a:p>
          <a:p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>
                <a:solidFill>
                  <a:srgbClr val="00425E"/>
                </a:solidFill>
              </a:rPr>
              <a:t> Racional do investimento</a:t>
            </a:r>
          </a:p>
          <a:p>
            <a:r>
              <a:rPr lang="pt-PT" dirty="0" smtClean="0"/>
              <a:t>Unidade hoteleira de luxo</a:t>
            </a:r>
          </a:p>
          <a:p>
            <a:r>
              <a:rPr lang="pt-PT" dirty="0" smtClean="0"/>
              <a:t>Inserido no Douro vinhateiro, classificado como património mundial</a:t>
            </a:r>
          </a:p>
          <a:p>
            <a:r>
              <a:rPr lang="pt-PT" dirty="0" smtClean="0"/>
              <a:t>Capacidade de crescimento no mercado internacional</a:t>
            </a:r>
          </a:p>
          <a:p>
            <a:r>
              <a:rPr lang="pt-PT" dirty="0" smtClean="0"/>
              <a:t>Gestão integrada e sinergias de gama em gestão integrada com restantes participadas do Fundo Discovery Portugal Real Estate</a:t>
            </a:r>
          </a:p>
          <a:p>
            <a:r>
              <a:rPr lang="pt-PT" dirty="0" smtClean="0"/>
              <a:t>Investimento na infra-estrutura, melhoria do serviço e maior abrangência de actividades  permitirão melhorar a atractividade do hotel como boutique de luxo em ambiente rural</a:t>
            </a:r>
          </a:p>
          <a:p>
            <a:endParaRPr lang="pt-PT" dirty="0" smtClean="0"/>
          </a:p>
          <a:p>
            <a:pPr marL="0" indent="0">
              <a:buNone/>
            </a:pPr>
            <a:r>
              <a:rPr lang="pt-PT" b="1" dirty="0">
                <a:solidFill>
                  <a:srgbClr val="00425E"/>
                </a:solidFill>
              </a:rPr>
              <a:t>Destino do investimento</a:t>
            </a:r>
          </a:p>
          <a:p>
            <a:r>
              <a:rPr lang="pt-PT" dirty="0" smtClean="0"/>
              <a:t>Montante a investir condicionado à data de homologação do PER</a:t>
            </a:r>
          </a:p>
          <a:p>
            <a:pPr lvl="1"/>
            <a:r>
              <a:rPr lang="pt-PT" dirty="0" smtClean="0"/>
              <a:t>Homologação até 30/09/2013  - Investimento:4,5M€</a:t>
            </a:r>
          </a:p>
          <a:p>
            <a:pPr lvl="1"/>
            <a:r>
              <a:rPr lang="pt-PT" dirty="0"/>
              <a:t>Homologação </a:t>
            </a:r>
            <a:r>
              <a:rPr lang="pt-PT" dirty="0" smtClean="0"/>
              <a:t>depois de 30/09/2013  </a:t>
            </a:r>
            <a:r>
              <a:rPr lang="pt-PT" dirty="0"/>
              <a:t>- </a:t>
            </a:r>
            <a:r>
              <a:rPr lang="pt-PT" dirty="0" smtClean="0"/>
              <a:t>Investimento:3M€</a:t>
            </a:r>
            <a:endParaRPr lang="pt-PT" dirty="0"/>
          </a:p>
          <a:p>
            <a:r>
              <a:rPr lang="pt-PT" dirty="0"/>
              <a:t>Situação financeira obrigou a fortes reduções no investimento em acções comerciais</a:t>
            </a:r>
          </a:p>
          <a:p>
            <a:r>
              <a:rPr lang="pt-PT" dirty="0"/>
              <a:t>Iluminação e visível ausência de manutenção do hotel</a:t>
            </a:r>
          </a:p>
          <a:p>
            <a:r>
              <a:rPr lang="pt-PT" dirty="0"/>
              <a:t>Restaurante não é uma referência na </a:t>
            </a:r>
            <a:r>
              <a:rPr lang="pt-PT" dirty="0" smtClean="0"/>
              <a:t>área</a:t>
            </a:r>
          </a:p>
          <a:p>
            <a:r>
              <a:rPr lang="pt-PT" dirty="0" smtClean="0"/>
              <a:t>40% a 60% - Obras e equipamentos</a:t>
            </a:r>
          </a:p>
          <a:p>
            <a:r>
              <a:rPr lang="pt-PT" dirty="0" smtClean="0"/>
              <a:t>40% a 60% fundo maneio corrente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b="1" dirty="0">
                <a:solidFill>
                  <a:srgbClr val="00425E"/>
                </a:solidFill>
              </a:rPr>
              <a:t>Riscos</a:t>
            </a:r>
          </a:p>
          <a:p>
            <a:r>
              <a:rPr lang="pt-PT" dirty="0" smtClean="0"/>
              <a:t>Procura do hotel a nível nacional sob pressão e dificuldades de afirmação no mercado internacional</a:t>
            </a:r>
          </a:p>
          <a:p>
            <a:r>
              <a:rPr lang="pt-PT" dirty="0" smtClean="0"/>
              <a:t>Sazonalidade prejudica a taxa de ocupação (39%), mas média acima da taxa de ocupação nacional (30-32%)</a:t>
            </a:r>
          </a:p>
          <a:p>
            <a:r>
              <a:rPr lang="pt-PT" dirty="0" smtClean="0"/>
              <a:t>Atractividade de Portugal e da região do Douro como destinos turísticos</a:t>
            </a:r>
          </a:p>
          <a:p>
            <a:pPr lvl="1"/>
            <a:endParaRPr lang="pt-PT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6E550-96F7-46F5-A08B-D7A71DA6DB83}" type="slidenum">
              <a:rPr lang="pt-PT" smtClean="0"/>
              <a:pPr/>
              <a:t>27</a:t>
            </a:fld>
            <a:endParaRPr lang="pt-PT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smtClean="0"/>
              <a:t>Aumento de Capital</a:t>
            </a:r>
            <a:endParaRPr lang="pt-PT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smtClean="0"/>
              <a:t>Turismo – Hotelaria </a:t>
            </a:r>
            <a:endParaRPr lang="pt-PT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pt-PT" dirty="0" smtClean="0"/>
              <a:t>Fundo Discovery Portugal Real Estate</a:t>
            </a:r>
            <a:endParaRPr lang="pt-PT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PT" dirty="0" smtClean="0"/>
              <a:t>Até 4,5M€</a:t>
            </a:r>
            <a:endParaRPr lang="pt-PT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>
          <a:noFill/>
        </p:spPr>
        <p:txBody>
          <a:bodyPr/>
          <a:lstStyle/>
          <a:p>
            <a:r>
              <a:rPr lang="pt-PT" dirty="0" smtClean="0"/>
              <a:t>NBO</a:t>
            </a:r>
            <a:endParaRPr lang="pt-PT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29" y="364045"/>
            <a:ext cx="2002125" cy="25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2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Principais indicadores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9448D-16D2-4478-AABC-2A70AB79C640}" type="slidenum">
              <a:rPr lang="pt-PT" smtClean="0"/>
              <a:pPr>
                <a:defRPr/>
              </a:pPr>
              <a:t>28</a:t>
            </a:fld>
            <a:endParaRPr lang="pt-PT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29" y="364045"/>
            <a:ext cx="2002125" cy="25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663700"/>
            <a:ext cx="8542338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1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Entrada e estrutura da transacção</a:t>
            </a:r>
            <a:endParaRPr lang="pt-PT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 smtClean="0">
                <a:solidFill>
                  <a:srgbClr val="00425E"/>
                </a:solidFill>
              </a:rPr>
              <a:t>Entrada</a:t>
            </a:r>
          </a:p>
          <a:p>
            <a:r>
              <a:rPr lang="pt-PT" dirty="0" smtClean="0"/>
              <a:t>O investimento será realizado da seguinte forma:</a:t>
            </a:r>
          </a:p>
          <a:p>
            <a:pPr lvl="1"/>
            <a:r>
              <a:rPr lang="pt-PT" dirty="0" smtClean="0"/>
              <a:t>Montante: Até 4.500m€</a:t>
            </a:r>
          </a:p>
          <a:p>
            <a:pPr lvl="1"/>
            <a:r>
              <a:rPr lang="pt-PT" dirty="0" smtClean="0"/>
              <a:t>Calendário: Três entradas de 1.500m€ intercaladas por um período de 12 meses</a:t>
            </a:r>
          </a:p>
          <a:p>
            <a:r>
              <a:rPr lang="pt-PT" dirty="0" smtClean="0"/>
              <a:t>O capital será investido nos seguimentos instrumentos:</a:t>
            </a:r>
          </a:p>
          <a:p>
            <a:pPr lvl="1"/>
            <a:r>
              <a:rPr lang="pt-PT" dirty="0" smtClean="0"/>
              <a:t>Suprimentos no montante idêntico a 30% do capital investido </a:t>
            </a:r>
          </a:p>
          <a:p>
            <a:pPr lvl="1"/>
            <a:r>
              <a:rPr lang="pt-PT" dirty="0" smtClean="0"/>
              <a:t>Restante em aumento de capital</a:t>
            </a:r>
            <a:endParaRPr lang="pt-PT" b="1" dirty="0" smtClean="0">
              <a:solidFill>
                <a:srgbClr val="FF0000"/>
              </a:solidFill>
            </a:endParaRPr>
          </a:p>
          <a:p>
            <a:pPr lvl="1"/>
            <a:endParaRPr lang="pt-PT" dirty="0" smtClean="0"/>
          </a:p>
          <a:p>
            <a:pPr marL="0" indent="0">
              <a:buNone/>
            </a:pPr>
            <a:r>
              <a:rPr lang="pt-PT" b="1" dirty="0" smtClean="0">
                <a:solidFill>
                  <a:srgbClr val="00425E"/>
                </a:solidFill>
              </a:rPr>
              <a:t>Saída</a:t>
            </a:r>
          </a:p>
          <a:p>
            <a:r>
              <a:rPr lang="pt-PT" dirty="0" smtClean="0"/>
              <a:t>Antecipa-se como cenários de desinvestimento: </a:t>
            </a:r>
          </a:p>
          <a:p>
            <a:pPr lvl="1"/>
            <a:r>
              <a:rPr lang="pt-PT" dirty="0" smtClean="0"/>
              <a:t>Venda a player estratégico</a:t>
            </a:r>
          </a:p>
          <a:p>
            <a:pPr lvl="1"/>
            <a:r>
              <a:rPr lang="pt-PT" dirty="0" smtClean="0"/>
              <a:t>Venda a Fundo de Investimento Imobiliário</a:t>
            </a:r>
          </a:p>
          <a:p>
            <a:pPr lvl="1"/>
            <a:r>
              <a:rPr lang="pt-PT" dirty="0" smtClean="0"/>
              <a:t>Aquisição pelo accionista de referência (Fundo Discovery Real Estate Portugal)</a:t>
            </a:r>
          </a:p>
          <a:p>
            <a:pPr lvl="1"/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448D-16D2-4478-AABC-2A70AB79C640}" type="slidenum">
              <a:rPr lang="pt-PT" smtClean="0"/>
              <a:pPr/>
              <a:t>29</a:t>
            </a:fld>
            <a:endParaRPr lang="pt-PT" dirty="0"/>
          </a:p>
        </p:txBody>
      </p:sp>
      <p:grpSp>
        <p:nvGrpSpPr>
          <p:cNvPr id="37" name="Group 36"/>
          <p:cNvGrpSpPr/>
          <p:nvPr/>
        </p:nvGrpSpPr>
        <p:grpSpPr>
          <a:xfrm>
            <a:off x="2843721" y="4608061"/>
            <a:ext cx="2016279" cy="1923158"/>
            <a:chOff x="6503652" y="3738152"/>
            <a:chExt cx="2016279" cy="192315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577938" y="3738152"/>
              <a:ext cx="752632" cy="43902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Fundo Discovery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545608" y="3738152"/>
              <a:ext cx="806392" cy="43902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FRN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884819" y="4433656"/>
              <a:ext cx="1107627" cy="21951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Summer Crown II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918838" y="4874053"/>
              <a:ext cx="1073607" cy="21951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Aqua Summer</a:t>
              </a:r>
            </a:p>
          </p:txBody>
        </p:sp>
        <p:cxnSp>
          <p:nvCxnSpPr>
            <p:cNvPr id="14" name="Elbow Connector 13"/>
            <p:cNvCxnSpPr>
              <a:stCxn id="10" idx="2"/>
              <a:endCxn id="12" idx="0"/>
            </p:cNvCxnSpPr>
            <p:nvPr/>
          </p:nvCxnSpPr>
          <p:spPr bwMode="auto">
            <a:xfrm rot="16200000" flipH="1">
              <a:off x="7068205" y="4063228"/>
              <a:ext cx="256476" cy="484379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Elbow Connector 14"/>
            <p:cNvCxnSpPr>
              <a:stCxn id="11" idx="2"/>
              <a:endCxn id="12" idx="0"/>
            </p:cNvCxnSpPr>
            <p:nvPr/>
          </p:nvCxnSpPr>
          <p:spPr bwMode="auto">
            <a:xfrm rot="5400000">
              <a:off x="7565481" y="4050333"/>
              <a:ext cx="256476" cy="51017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Elbow Connector 15"/>
            <p:cNvCxnSpPr>
              <a:stCxn id="12" idx="2"/>
              <a:endCxn id="13" idx="0"/>
            </p:cNvCxnSpPr>
            <p:nvPr/>
          </p:nvCxnSpPr>
          <p:spPr bwMode="auto">
            <a:xfrm rot="16200000" flipH="1">
              <a:off x="7336696" y="4755106"/>
              <a:ext cx="220883" cy="1700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Rectangle 16"/>
            <p:cNvSpPr/>
            <p:nvPr/>
          </p:nvSpPr>
          <p:spPr bwMode="auto">
            <a:xfrm>
              <a:off x="6503652" y="4151408"/>
              <a:ext cx="611357" cy="21446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82,5%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7922446" y="4155654"/>
              <a:ext cx="597485" cy="21022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17,5%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825260" y="4653170"/>
              <a:ext cx="741562" cy="2195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100%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910637" y="5327238"/>
              <a:ext cx="1081807" cy="33407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AquaPura Douro Valley</a:t>
              </a:r>
            </a:p>
          </p:txBody>
        </p:sp>
        <p:cxnSp>
          <p:nvCxnSpPr>
            <p:cNvPr id="24" name="Elbow Connector 23"/>
            <p:cNvCxnSpPr>
              <a:stCxn id="13" idx="2"/>
              <a:endCxn id="23" idx="0"/>
            </p:cNvCxnSpPr>
            <p:nvPr/>
          </p:nvCxnSpPr>
          <p:spPr bwMode="auto">
            <a:xfrm rot="5400000">
              <a:off x="7336757" y="5208352"/>
              <a:ext cx="233671" cy="410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ectangle 25"/>
            <p:cNvSpPr/>
            <p:nvPr/>
          </p:nvSpPr>
          <p:spPr bwMode="auto">
            <a:xfrm>
              <a:off x="6840286" y="5085230"/>
              <a:ext cx="570348" cy="2195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100%</a:t>
              </a:r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29" y="364045"/>
            <a:ext cx="2002125" cy="25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190" y="1556740"/>
            <a:ext cx="2103438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357864" y="2917075"/>
            <a:ext cx="203818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pt-PT" sz="800" b="0" dirty="0" smtClean="0"/>
              <a:t>Estima-se uma participação final entre 15% </a:t>
            </a:r>
            <a:r>
              <a:rPr lang="pt-PT" sz="800" b="0" dirty="0"/>
              <a:t>e </a:t>
            </a:r>
            <a:r>
              <a:rPr lang="pt-PT" sz="800" b="0" dirty="0" smtClean="0"/>
              <a:t>20%.  </a:t>
            </a:r>
            <a:endParaRPr lang="pt-PT" sz="800" b="0" dirty="0"/>
          </a:p>
          <a:p>
            <a:endParaRPr lang="pt-PT" sz="8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634" y="4077593"/>
            <a:ext cx="3439239" cy="16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6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000" y="116488"/>
            <a:ext cx="7983786" cy="792162"/>
          </a:xfrm>
        </p:spPr>
        <p:txBody>
          <a:bodyPr/>
          <a:lstStyle/>
          <a:p>
            <a:r>
              <a:rPr lang="pt-PT" dirty="0" smtClean="0"/>
              <a:t>Funcionamento do Comité Consultivo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53763" y="1268413"/>
            <a:ext cx="9352211" cy="5257017"/>
          </a:xfrm>
        </p:spPr>
        <p:txBody>
          <a:bodyPr/>
          <a:lstStyle/>
          <a:p>
            <a:pPr marL="0" indent="0">
              <a:buNone/>
            </a:pPr>
            <a:r>
              <a:rPr lang="pt-PT" sz="1200" b="1" dirty="0" smtClean="0">
                <a:solidFill>
                  <a:srgbClr val="00425E"/>
                </a:solidFill>
              </a:rPr>
              <a:t>Composição do Comité Consultivo</a:t>
            </a:r>
          </a:p>
          <a:p>
            <a:endParaRPr lang="pt-PT" sz="1200" dirty="0" smtClean="0"/>
          </a:p>
          <a:p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  <a:p>
            <a:endParaRPr lang="pt-PT" sz="1200" dirty="0" smtClean="0"/>
          </a:p>
          <a:p>
            <a:endParaRPr lang="pt-PT" sz="1200" dirty="0"/>
          </a:p>
          <a:p>
            <a:r>
              <a:rPr lang="pt-PT" sz="1200" dirty="0" smtClean="0"/>
              <a:t>Quórum</a:t>
            </a:r>
          </a:p>
          <a:p>
            <a:r>
              <a:rPr lang="pt-PT" sz="1200" dirty="0" smtClean="0"/>
              <a:t>Composição revista a cada 2 anos</a:t>
            </a:r>
          </a:p>
          <a:p>
            <a:r>
              <a:rPr lang="pt-PT" sz="1200" dirty="0" smtClean="0"/>
              <a:t>Convocatória</a:t>
            </a:r>
          </a:p>
          <a:p>
            <a:r>
              <a:rPr lang="pt-PT" sz="1200" dirty="0" smtClean="0"/>
              <a:t>Substitutos do representante</a:t>
            </a:r>
          </a:p>
          <a:p>
            <a:r>
              <a:rPr lang="pt-PT" sz="1200" dirty="0" smtClean="0"/>
              <a:t>Acta</a:t>
            </a:r>
          </a:p>
          <a:p>
            <a:endParaRPr lang="pt-PT" sz="1200" dirty="0" smtClean="0"/>
          </a:p>
          <a:p>
            <a:endParaRPr lang="pt-PT" sz="1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C7A6-75A8-46C6-8290-9C232AA1261F}" type="slidenum">
              <a:rPr lang="pt-PT" smtClean="0"/>
              <a:pPr/>
              <a:t>3</a:t>
            </a:fld>
            <a:endParaRPr lang="pt-PT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416370" y="1628750"/>
          <a:ext cx="4395787" cy="2590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15387"/>
                <a:gridCol w="1800250"/>
                <a:gridCol w="1080150"/>
              </a:tblGrid>
              <a:tr h="216000">
                <a:tc>
                  <a:txBody>
                    <a:bodyPr/>
                    <a:lstStyle/>
                    <a:p>
                      <a:r>
                        <a:rPr lang="pt-PT" sz="1100" dirty="0" smtClean="0"/>
                        <a:t>Entidade</a:t>
                      </a:r>
                      <a:endParaRPr lang="pt-P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>
                          <a:effectLst/>
                        </a:rPr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Nº de votos</a:t>
                      </a:r>
                      <a:endParaRPr lang="pt-PT" sz="11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pt-PT" sz="1100" dirty="0" err="1" smtClean="0"/>
                        <a:t>Finova</a:t>
                      </a:r>
                      <a:endParaRPr lang="pt-P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dirty="0" smtClean="0"/>
                        <a:t>Rodrigo Paulino</a:t>
                      </a:r>
                      <a:endParaRPr lang="pt-P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7</a:t>
                      </a:r>
                      <a:endParaRPr lang="pt-PT" sz="11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>
                          <a:effectLst/>
                        </a:rPr>
                        <a:t>CGD</a:t>
                      </a:r>
                      <a:endParaRPr lang="pt-PT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>
                          <a:effectLst/>
                        </a:rPr>
                        <a:t>José Manuel Carrilho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pt-PT" sz="1100" dirty="0" smtClean="0">
                          <a:effectLst/>
                        </a:rPr>
                        <a:t>BES</a:t>
                      </a:r>
                      <a:endParaRPr lang="pt-P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dirty="0" smtClean="0">
                          <a:effectLst/>
                        </a:rPr>
                        <a:t>Luis Castro de Melo</a:t>
                      </a:r>
                      <a:endParaRPr lang="pt-P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pt-PT" sz="1100" dirty="0" smtClean="0">
                          <a:effectLst/>
                        </a:rPr>
                        <a:t>MBCP</a:t>
                      </a:r>
                      <a:endParaRPr lang="pt-P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>
                          <a:effectLst/>
                        </a:rPr>
                        <a:t>Miguel Magalhães Duarte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pt-PT" sz="1100" dirty="0" smtClean="0">
                          <a:effectLst/>
                        </a:rPr>
                        <a:t>Montepio</a:t>
                      </a:r>
                      <a:endParaRPr lang="pt-P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>
                          <a:effectLst/>
                        </a:rPr>
                        <a:t>João Neves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pt-PT" sz="1100" dirty="0" smtClean="0">
                          <a:effectLst/>
                        </a:rPr>
                        <a:t>Banif</a:t>
                      </a:r>
                      <a:endParaRPr lang="pt-P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>
                          <a:effectLst/>
                        </a:rPr>
                        <a:t>Luis Souto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r>
                        <a:rPr lang="pt-PT" sz="1100" dirty="0" smtClean="0">
                          <a:effectLst/>
                        </a:rPr>
                        <a:t>BPI</a:t>
                      </a:r>
                      <a:endParaRPr lang="pt-P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>
                          <a:effectLst/>
                        </a:rPr>
                        <a:t>Joaquim Araújo Pinheiro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>
                          <a:effectLst/>
                        </a:rPr>
                        <a:t>CCAM</a:t>
                      </a:r>
                      <a:endParaRPr lang="pt-PT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>
                          <a:effectLst/>
                        </a:rPr>
                        <a:t>Ricardo Pires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1</a:t>
                      </a:r>
                      <a:endParaRPr lang="pt-PT" sz="1100" dirty="0"/>
                    </a:p>
                  </a:txBody>
                  <a:tcPr/>
                </a:tc>
              </a:tr>
              <a:tr h="21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>
                          <a:effectLst/>
                        </a:rPr>
                        <a:t>Explorer </a:t>
                      </a:r>
                      <a:r>
                        <a:rPr lang="pt-PT" sz="1100" dirty="0" err="1" smtClean="0">
                          <a:effectLst/>
                        </a:rPr>
                        <a:t>Investments</a:t>
                      </a:r>
                      <a:endParaRPr lang="pt-PT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100" dirty="0" smtClean="0">
                          <a:effectLst/>
                        </a:rPr>
                        <a:t>Ana Leite</a:t>
                      </a:r>
                      <a:endParaRPr lang="pt-PT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100" dirty="0" smtClean="0"/>
                        <a:t>0</a:t>
                      </a:r>
                      <a:endParaRPr lang="pt-PT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35A76B-BADB-46F9-A852-24C25807E528}" type="slidenum">
              <a:rPr lang="pt-PT" smtClean="0"/>
              <a:pPr>
                <a:defRPr/>
              </a:pPr>
              <a:t>30</a:t>
            </a:fld>
            <a:endParaRPr lang="pt-PT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 bwMode="auto">
          <a:xfrm>
            <a:off x="704849" y="1989139"/>
            <a:ext cx="9001125" cy="5757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pt-PT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pt-PT" sz="2400" dirty="0" smtClean="0">
                <a:solidFill>
                  <a:srgbClr val="00425E"/>
                </a:solidFill>
              </a:rPr>
              <a:t>Grupo </a:t>
            </a:r>
            <a:r>
              <a:rPr lang="pt-PT" sz="2400" dirty="0" err="1" smtClean="0">
                <a:solidFill>
                  <a:srgbClr val="00425E"/>
                </a:solidFill>
              </a:rPr>
              <a:t>OpenLine</a:t>
            </a:r>
            <a:endParaRPr lang="pt-PT" sz="2400" dirty="0" smtClean="0">
              <a:solidFill>
                <a:srgbClr val="00425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609" t="21453" r="73555" b="69688"/>
          <a:stretch/>
        </p:blipFill>
        <p:spPr>
          <a:xfrm>
            <a:off x="3498512" y="3104955"/>
            <a:ext cx="300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Openline</a:t>
            </a:r>
            <a:endParaRPr lang="pt-PT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ts val="1200"/>
              </a:lnSpc>
              <a:buNone/>
            </a:pPr>
            <a:r>
              <a:rPr lang="pt-PT" b="1" dirty="0" smtClean="0">
                <a:solidFill>
                  <a:srgbClr val="00425E"/>
                </a:solidFill>
              </a:rPr>
              <a:t>Empresa</a:t>
            </a:r>
          </a:p>
          <a:p>
            <a:pPr>
              <a:lnSpc>
                <a:spcPts val="1200"/>
              </a:lnSpc>
            </a:pPr>
            <a:r>
              <a:rPr lang="pt-PT" dirty="0" smtClean="0"/>
              <a:t>Grupo constituído </a:t>
            </a:r>
            <a:r>
              <a:rPr lang="pt-PT" dirty="0" err="1" smtClean="0"/>
              <a:t>pelas</a:t>
            </a:r>
            <a:r>
              <a:rPr lang="pt-PT" dirty="0" smtClean="0"/>
              <a:t> Empresas </a:t>
            </a:r>
            <a:r>
              <a:rPr lang="pt-PT" dirty="0" err="1" smtClean="0"/>
              <a:t>Openline</a:t>
            </a:r>
            <a:r>
              <a:rPr lang="pt-PT" dirty="0" smtClean="0"/>
              <a:t> Portugal (“OPT”, CAE#4299 -Construção de outras obras de engenharia civil) que se dedica à requalificação de edifícios, </a:t>
            </a:r>
            <a:r>
              <a:rPr lang="pt-PT" dirty="0" err="1" smtClean="0"/>
              <a:t>Openline</a:t>
            </a:r>
            <a:r>
              <a:rPr lang="pt-PT" dirty="0" smtClean="0"/>
              <a:t> </a:t>
            </a:r>
            <a:r>
              <a:rPr lang="pt-PT" dirty="0" err="1" smtClean="0"/>
              <a:t>Facility</a:t>
            </a:r>
            <a:r>
              <a:rPr lang="pt-PT" dirty="0" smtClean="0"/>
              <a:t> </a:t>
            </a:r>
            <a:r>
              <a:rPr lang="pt-PT" dirty="0" err="1" smtClean="0"/>
              <a:t>Services</a:t>
            </a:r>
            <a:r>
              <a:rPr lang="pt-PT" dirty="0" smtClean="0"/>
              <a:t> (“OFS”, CAE#7112 - Actividades de engenharia e técnicas afins) que se dedica à manutenção preventiva de instalações e </a:t>
            </a:r>
            <a:r>
              <a:rPr lang="pt-PT" dirty="0" err="1" smtClean="0"/>
              <a:t>Openline</a:t>
            </a:r>
            <a:r>
              <a:rPr lang="pt-PT" dirty="0" smtClean="0"/>
              <a:t> </a:t>
            </a:r>
            <a:r>
              <a:rPr lang="pt-PT" dirty="0" err="1" smtClean="0"/>
              <a:t>Invest</a:t>
            </a:r>
            <a:r>
              <a:rPr lang="pt-PT" dirty="0" smtClean="0"/>
              <a:t> (“OIN”, CAE#6810 - Compra e venda de bens imobiliários) que consiste no centro de serviços partilhados do grupo</a:t>
            </a:r>
          </a:p>
          <a:p>
            <a:pPr>
              <a:lnSpc>
                <a:spcPts val="1200"/>
              </a:lnSpc>
            </a:pPr>
            <a:r>
              <a:rPr lang="pt-PT" dirty="0" smtClean="0"/>
              <a:t>O grupo assegura, através da OFS, a manutenção de escritórios, empreendimentos residenciais, redes de retalho, estabelecimentos de ensino, estabelecimentos de saúde, postos de abastecimento, instalações industriais, entre outros (37% v.n.; 41% EBITDA)</a:t>
            </a:r>
          </a:p>
          <a:p>
            <a:pPr>
              <a:lnSpc>
                <a:spcPts val="1200"/>
              </a:lnSpc>
            </a:pPr>
            <a:r>
              <a:rPr lang="pt-PT" dirty="0" smtClean="0"/>
              <a:t>O grupo, através da OPT, executa obras de reabilitação de edificado ou a sua adequação para redução de custos energéticos, dirigindo-se a projectos de média dimensão e de curta </a:t>
            </a:r>
            <a:r>
              <a:rPr lang="pt-PT" dirty="0"/>
              <a:t>duração </a:t>
            </a:r>
            <a:r>
              <a:rPr lang="pt-PT" dirty="0" smtClean="0"/>
              <a:t>(63% </a:t>
            </a:r>
            <a:r>
              <a:rPr lang="pt-PT" dirty="0"/>
              <a:t>v.n.; </a:t>
            </a:r>
            <a:r>
              <a:rPr lang="pt-PT" dirty="0" smtClean="0"/>
              <a:t>56% </a:t>
            </a:r>
            <a:r>
              <a:rPr lang="pt-PT" dirty="0"/>
              <a:t>EBITDA)</a:t>
            </a:r>
            <a:endParaRPr lang="pt-PT" dirty="0" smtClean="0"/>
          </a:p>
          <a:p>
            <a:pPr>
              <a:lnSpc>
                <a:spcPts val="1200"/>
              </a:lnSpc>
            </a:pPr>
            <a:r>
              <a:rPr lang="pt-PT" dirty="0" smtClean="0"/>
              <a:t>A sede do grupo localiza-se no Porto e detêm delegações na Madeira e Lisboa</a:t>
            </a:r>
          </a:p>
          <a:p>
            <a:pPr>
              <a:lnSpc>
                <a:spcPts val="1200"/>
              </a:lnSpc>
            </a:pPr>
            <a:r>
              <a:rPr lang="pt-PT" dirty="0" smtClean="0"/>
              <a:t> O grupo tem cerca de 60 colaboradores</a:t>
            </a:r>
          </a:p>
          <a:p>
            <a:pPr>
              <a:lnSpc>
                <a:spcPts val="1200"/>
              </a:lnSpc>
            </a:pPr>
            <a:r>
              <a:rPr lang="pt-PT" dirty="0" smtClean="0"/>
              <a:t>A carteira de clientes do grupo apresenta empresas como EDP, CGD, GALP, PT, SONAE, entre outros</a:t>
            </a:r>
          </a:p>
          <a:p>
            <a:pPr>
              <a:lnSpc>
                <a:spcPts val="1200"/>
              </a:lnSpc>
            </a:pPr>
            <a:r>
              <a:rPr lang="pt-PT" dirty="0" smtClean="0"/>
              <a:t>O Grupo distingue-se </a:t>
            </a:r>
            <a:r>
              <a:rPr lang="pt-PT" dirty="0" err="1" smtClean="0"/>
              <a:t>pela</a:t>
            </a:r>
            <a:r>
              <a:rPr lang="pt-PT" dirty="0" smtClean="0"/>
              <a:t> recorrência da sua base de clientes</a:t>
            </a:r>
            <a:endParaRPr lang="pt-PT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 smtClean="0">
                <a:solidFill>
                  <a:srgbClr val="00425E"/>
                </a:solidFill>
              </a:rPr>
              <a:t>Racional </a:t>
            </a:r>
            <a:r>
              <a:rPr lang="pt-PT" b="1" dirty="0">
                <a:solidFill>
                  <a:srgbClr val="00425E"/>
                </a:solidFill>
              </a:rPr>
              <a:t>do investimento</a:t>
            </a:r>
          </a:p>
          <a:p>
            <a:r>
              <a:rPr lang="pt-PT" dirty="0" smtClean="0"/>
              <a:t>Competências técnicas, comprovadas,  ao nível da electrotécnica, electromecânica,  climatização e eficiência energética</a:t>
            </a:r>
          </a:p>
          <a:p>
            <a:r>
              <a:rPr lang="pt-PT" dirty="0" smtClean="0"/>
              <a:t>Qualidade, diversidade e nível de recorrência da carteira de clientes</a:t>
            </a:r>
          </a:p>
          <a:p>
            <a:r>
              <a:rPr lang="pt-PT" dirty="0" smtClean="0"/>
              <a:t>Aumento do parque imobiliário junto de instituições financeiras</a:t>
            </a:r>
          </a:p>
          <a:p>
            <a:r>
              <a:rPr lang="pt-PT" dirty="0" smtClean="0"/>
              <a:t>Aumento das exigências ao nível da eficiência energética</a:t>
            </a:r>
          </a:p>
          <a:p>
            <a:r>
              <a:rPr lang="pt-PT" dirty="0" smtClean="0"/>
              <a:t>Maior penetração no mercado do centro e sul do país</a:t>
            </a:r>
          </a:p>
          <a:p>
            <a:r>
              <a:rPr lang="pt-PT" dirty="0" smtClean="0"/>
              <a:t>Alargamento da oferta para serviços de telemetria e monitorização</a:t>
            </a:r>
          </a:p>
          <a:p>
            <a:r>
              <a:rPr lang="pt-PT" dirty="0" smtClean="0"/>
              <a:t>Internacionalização para Angola e Ásia Menor</a:t>
            </a:r>
          </a:p>
          <a:p>
            <a:endParaRPr lang="pt-PT" dirty="0" smtClean="0"/>
          </a:p>
          <a:p>
            <a:pPr marL="0" indent="0">
              <a:buNone/>
            </a:pPr>
            <a:r>
              <a:rPr lang="pt-PT" b="1" dirty="0">
                <a:solidFill>
                  <a:srgbClr val="00425E"/>
                </a:solidFill>
              </a:rPr>
              <a:t>Destino do investimento</a:t>
            </a:r>
          </a:p>
          <a:p>
            <a:r>
              <a:rPr lang="pt-PT" dirty="0" smtClean="0"/>
              <a:t>Investimento em activos: 1M€ a 2M€</a:t>
            </a:r>
            <a:endParaRPr lang="pt-PT" dirty="0" smtClean="0">
              <a:solidFill>
                <a:srgbClr val="FF0000"/>
              </a:solidFill>
            </a:endParaRPr>
          </a:p>
          <a:p>
            <a:r>
              <a:rPr lang="pt-PT" dirty="0" smtClean="0"/>
              <a:t>Financiamento de investimento em fundo de maneio, corrente: 1,25M€ a 1,75M</a:t>
            </a:r>
          </a:p>
          <a:p>
            <a:r>
              <a:rPr lang="pt-PT" dirty="0" smtClean="0"/>
              <a:t>Reforço de estrutura comercial, marketing e arranque de área de negócio de telemetria: 0,5M€ a 1M€</a:t>
            </a:r>
          </a:p>
          <a:p>
            <a:endParaRPr lang="pt-PT" dirty="0" smtClean="0"/>
          </a:p>
          <a:p>
            <a:pPr marL="0" indent="0">
              <a:buNone/>
            </a:pPr>
            <a:r>
              <a:rPr lang="pt-PT" b="1" dirty="0" smtClean="0">
                <a:solidFill>
                  <a:srgbClr val="00425E"/>
                </a:solidFill>
              </a:rPr>
              <a:t>Riscos</a:t>
            </a:r>
            <a:endParaRPr lang="pt-PT" b="1" dirty="0">
              <a:solidFill>
                <a:srgbClr val="00425E"/>
              </a:solidFill>
            </a:endParaRPr>
          </a:p>
          <a:p>
            <a:r>
              <a:rPr lang="pt-PT" dirty="0" smtClean="0"/>
              <a:t>Diminuição do nível de encomendas da base de clientes estabelecida</a:t>
            </a:r>
          </a:p>
          <a:p>
            <a:r>
              <a:rPr lang="pt-PT" dirty="0" smtClean="0"/>
              <a:t>Agravamento dos prazos de recebimento por deterioração das condições económicas</a:t>
            </a:r>
          </a:p>
          <a:p>
            <a:r>
              <a:rPr lang="pt-PT" dirty="0" smtClean="0"/>
              <a:t>Subvalorização do investimento necessário para processo de internacionalização e alargamento orgânico do negócio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6E550-96F7-46F5-A08B-D7A71DA6DB83}" type="slidenum">
              <a:rPr lang="pt-PT" smtClean="0"/>
              <a:pPr/>
              <a:t>31</a:t>
            </a:fld>
            <a:endParaRPr lang="pt-PT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 smtClean="0"/>
              <a:t>Realização de instrumentos de capital próprio + capital alheio</a:t>
            </a:r>
            <a:endParaRPr lang="pt-PT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smtClean="0"/>
              <a:t>Reabilitação e manutenção de edifícios</a:t>
            </a:r>
            <a:endParaRPr lang="pt-PT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pt-PT" smtClean="0"/>
              <a:t>José Martins de Oliveira</a:t>
            </a:r>
            <a:endParaRPr lang="pt-PT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PT" smtClean="0"/>
              <a:t>4,5M€</a:t>
            </a:r>
            <a:endParaRPr lang="pt-PT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PT" dirty="0" smtClean="0"/>
              <a:t>Em negociação</a:t>
            </a:r>
            <a:endParaRPr lang="pt-PT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2609" t="21453" r="73555" b="69688"/>
          <a:stretch/>
        </p:blipFill>
        <p:spPr>
          <a:xfrm>
            <a:off x="7041290" y="271588"/>
            <a:ext cx="150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Principais indicadores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9448D-16D2-4478-AABC-2A70AB79C640}" type="slidenum">
              <a:rPr lang="pt-PT" smtClean="0"/>
              <a:pPr>
                <a:defRPr/>
              </a:pPr>
              <a:t>32</a:t>
            </a:fld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25" y="1268413"/>
            <a:ext cx="9172800" cy="34776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609" t="21453" r="73555" b="69688"/>
          <a:stretch/>
        </p:blipFill>
        <p:spPr>
          <a:xfrm>
            <a:off x="7041290" y="271588"/>
            <a:ext cx="150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Entrada e estrutura da transacção</a:t>
            </a:r>
            <a:endParaRPr lang="pt-PT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 smtClean="0">
                <a:solidFill>
                  <a:srgbClr val="00425E"/>
                </a:solidFill>
              </a:rPr>
              <a:t>Entrada</a:t>
            </a:r>
          </a:p>
          <a:p>
            <a:r>
              <a:rPr lang="pt-PT" dirty="0" smtClean="0"/>
              <a:t>O investimento será realizado da seguinte forma:</a:t>
            </a:r>
          </a:p>
          <a:p>
            <a:pPr lvl="1"/>
            <a:r>
              <a:rPr lang="pt-PT" dirty="0" smtClean="0"/>
              <a:t>Montante: Até 4.500m€</a:t>
            </a:r>
          </a:p>
          <a:p>
            <a:pPr lvl="1"/>
            <a:r>
              <a:rPr lang="pt-PT" dirty="0" smtClean="0"/>
              <a:t>Calendário: Três entradas de até 1.500m€ intercaladas por um período de 12 meses</a:t>
            </a:r>
          </a:p>
          <a:p>
            <a:r>
              <a:rPr lang="pt-PT" dirty="0" smtClean="0"/>
              <a:t>O capital será investido nos seguimentos instrumentos:</a:t>
            </a:r>
          </a:p>
          <a:p>
            <a:pPr lvl="1"/>
            <a:r>
              <a:rPr lang="pt-PT" dirty="0" smtClean="0"/>
              <a:t>Suprimentos até  ao montante máximo de 30%</a:t>
            </a:r>
          </a:p>
          <a:p>
            <a:pPr lvl="1"/>
            <a:r>
              <a:rPr lang="pt-PT" dirty="0" smtClean="0"/>
              <a:t>Aquisição de participação até ao montante máximo de 30% Restante capital investido em outros instrumentos de capital próprio</a:t>
            </a:r>
            <a:endParaRPr lang="pt-PT" b="1" dirty="0" smtClean="0">
              <a:solidFill>
                <a:srgbClr val="FF0000"/>
              </a:solidFill>
            </a:endParaRPr>
          </a:p>
          <a:p>
            <a:pPr lvl="1"/>
            <a:endParaRPr lang="pt-PT" dirty="0" smtClean="0"/>
          </a:p>
          <a:p>
            <a:pPr marL="0" indent="0">
              <a:buNone/>
            </a:pPr>
            <a:r>
              <a:rPr lang="pt-PT" b="1" dirty="0" smtClean="0">
                <a:solidFill>
                  <a:srgbClr val="00425E"/>
                </a:solidFill>
              </a:rPr>
              <a:t>Saída</a:t>
            </a:r>
          </a:p>
          <a:p>
            <a:r>
              <a:rPr lang="pt-PT" dirty="0" smtClean="0"/>
              <a:t>Antecipa-se como cenários de desinvestimento: </a:t>
            </a:r>
          </a:p>
          <a:p>
            <a:pPr lvl="1"/>
            <a:r>
              <a:rPr lang="pt-PT" dirty="0"/>
              <a:t>Venda a player financeiro</a:t>
            </a:r>
          </a:p>
          <a:p>
            <a:pPr lvl="1"/>
            <a:r>
              <a:rPr lang="pt-PT" dirty="0"/>
              <a:t>Venda a player do </a:t>
            </a:r>
            <a:r>
              <a:rPr lang="pt-PT" dirty="0" smtClean="0"/>
              <a:t>sector</a:t>
            </a:r>
          </a:p>
          <a:p>
            <a:pPr lvl="1"/>
            <a:r>
              <a:rPr lang="pt-PT" dirty="0" smtClean="0"/>
              <a:t>Venda </a:t>
            </a:r>
            <a:r>
              <a:rPr lang="pt-PT" dirty="0"/>
              <a:t>aos promotores</a:t>
            </a:r>
          </a:p>
          <a:p>
            <a:pPr lvl="1" algn="ctr"/>
            <a:endParaRPr lang="pt-PT" dirty="0" smtClean="0"/>
          </a:p>
          <a:p>
            <a:pPr algn="ctr"/>
            <a:endParaRPr lang="pt-PT" dirty="0" smtClean="0"/>
          </a:p>
          <a:p>
            <a:endParaRPr lang="pt-PT" dirty="0" smtClean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9448D-16D2-4478-AABC-2A70AB79C640}" type="slidenum">
              <a:rPr lang="pt-PT" smtClean="0"/>
              <a:pPr/>
              <a:t>33</a:t>
            </a:fld>
            <a:endParaRPr lang="pt-PT" dirty="0"/>
          </a:p>
        </p:txBody>
      </p:sp>
      <p:grpSp>
        <p:nvGrpSpPr>
          <p:cNvPr id="5" name="Group 4"/>
          <p:cNvGrpSpPr/>
          <p:nvPr/>
        </p:nvGrpSpPr>
        <p:grpSpPr>
          <a:xfrm>
            <a:off x="950181" y="4657485"/>
            <a:ext cx="3385189" cy="1811672"/>
            <a:chOff x="950181" y="4657485"/>
            <a:chExt cx="3385189" cy="1811672"/>
          </a:xfrm>
        </p:grpSpPr>
        <p:sp>
          <p:nvSpPr>
            <p:cNvPr id="16" name="Rectangle 15"/>
            <p:cNvSpPr/>
            <p:nvPr/>
          </p:nvSpPr>
          <p:spPr bwMode="auto">
            <a:xfrm>
              <a:off x="2217510" y="5343807"/>
              <a:ext cx="858029" cy="4390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SPV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588210" y="4657485"/>
              <a:ext cx="856800" cy="43902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José Martins de Oliveira</a:t>
              </a:r>
            </a:p>
          </p:txBody>
        </p:sp>
        <p:cxnSp>
          <p:nvCxnSpPr>
            <p:cNvPr id="18" name="Elbow Connector 17"/>
            <p:cNvCxnSpPr>
              <a:stCxn id="17" idx="2"/>
              <a:endCxn id="16" idx="0"/>
            </p:cNvCxnSpPr>
            <p:nvPr/>
          </p:nvCxnSpPr>
          <p:spPr bwMode="auto">
            <a:xfrm rot="16200000" flipH="1">
              <a:off x="2207920" y="4905202"/>
              <a:ext cx="247294" cy="62991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Rectangle 18"/>
            <p:cNvSpPr/>
            <p:nvPr/>
          </p:nvSpPr>
          <p:spPr bwMode="auto">
            <a:xfrm>
              <a:off x="950181" y="5126730"/>
              <a:ext cx="929676" cy="2195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100%  -</a:t>
              </a:r>
              <a:r>
                <a:rPr kumimoji="0" lang="pt-PT" sz="1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[% </a:t>
              </a:r>
              <a:r>
                <a:rPr kumimoji="0" lang="pt-PT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 definir ]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48039" y="4657485"/>
              <a:ext cx="856800" cy="43902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FRN</a:t>
              </a:r>
            </a:p>
          </p:txBody>
        </p:sp>
        <p:cxnSp>
          <p:nvCxnSpPr>
            <p:cNvPr id="21" name="Elbow Connector 20"/>
            <p:cNvCxnSpPr>
              <a:stCxn id="20" idx="2"/>
              <a:endCxn id="16" idx="0"/>
            </p:cNvCxnSpPr>
            <p:nvPr/>
          </p:nvCxnSpPr>
          <p:spPr bwMode="auto">
            <a:xfrm rot="5400000">
              <a:off x="2837835" y="4905203"/>
              <a:ext cx="247294" cy="62991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Rectangle 21"/>
            <p:cNvSpPr/>
            <p:nvPr/>
          </p:nvSpPr>
          <p:spPr bwMode="auto">
            <a:xfrm>
              <a:off x="2217511" y="6030129"/>
              <a:ext cx="858029" cy="4390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Openline</a:t>
              </a:r>
              <a:r>
                <a:rPr kumimoji="0" lang="pt-PT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pt-PT" sz="1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Facility</a:t>
              </a:r>
              <a:r>
                <a:rPr kumimoji="0" lang="pt-PT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pt-PT" sz="1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Services</a:t>
              </a:r>
              <a:endParaRPr kumimoji="0" lang="pt-PT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957681" y="6030129"/>
              <a:ext cx="858029" cy="4390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Openline</a:t>
              </a:r>
              <a:r>
                <a:rPr kumimoji="0" lang="pt-PT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Portugal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477341" y="6030129"/>
              <a:ext cx="858029" cy="4390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Openline</a:t>
              </a:r>
              <a:r>
                <a:rPr kumimoji="0" lang="pt-PT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</a:t>
              </a:r>
              <a:r>
                <a:rPr kumimoji="0" lang="pt-PT" sz="1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Invest</a:t>
              </a:r>
              <a:endParaRPr kumimoji="0" lang="pt-PT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25" name="Elbow Connector 24"/>
            <p:cNvCxnSpPr>
              <a:stCxn id="16" idx="2"/>
              <a:endCxn id="23" idx="0"/>
            </p:cNvCxnSpPr>
            <p:nvPr/>
          </p:nvCxnSpPr>
          <p:spPr bwMode="auto">
            <a:xfrm rot="5400000">
              <a:off x="1892964" y="5276568"/>
              <a:ext cx="247294" cy="125982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Elbow Connector 25"/>
            <p:cNvCxnSpPr>
              <a:stCxn id="16" idx="2"/>
              <a:endCxn id="24" idx="0"/>
            </p:cNvCxnSpPr>
            <p:nvPr/>
          </p:nvCxnSpPr>
          <p:spPr bwMode="auto">
            <a:xfrm rot="16200000" flipH="1">
              <a:off x="3152793" y="5276566"/>
              <a:ext cx="247294" cy="125983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Connector 26"/>
            <p:cNvCxnSpPr>
              <a:stCxn id="16" idx="2"/>
              <a:endCxn id="22" idx="0"/>
            </p:cNvCxnSpPr>
            <p:nvPr/>
          </p:nvCxnSpPr>
          <p:spPr bwMode="auto">
            <a:xfrm>
              <a:off x="2646525" y="5782835"/>
              <a:ext cx="1" cy="2472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Rectangle 27"/>
            <p:cNvSpPr/>
            <p:nvPr/>
          </p:nvSpPr>
          <p:spPr bwMode="auto">
            <a:xfrm>
              <a:off x="3352834" y="5126730"/>
              <a:ext cx="525453" cy="2195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[% </a:t>
              </a:r>
              <a:r>
                <a:rPr kumimoji="0" lang="pt-PT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 </a:t>
              </a:r>
              <a:r>
                <a:rPr lang="pt-PT" sz="1000" b="0" dirty="0">
                  <a:latin typeface="Calibri" pitchFamily="34" charset="0"/>
                </a:rPr>
                <a:t>definir</a:t>
              </a:r>
              <a:r>
                <a:rPr kumimoji="0" lang="pt-PT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 ]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498602" y="4986756"/>
              <a:ext cx="344025" cy="2195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100%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701086" y="5744397"/>
              <a:ext cx="344025" cy="2195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100%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712928" y="5747015"/>
              <a:ext cx="344025" cy="2195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100%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286066" y="5744397"/>
              <a:ext cx="344025" cy="2195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100%</a:t>
              </a: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l="12609" t="21453" r="73555" b="69688"/>
          <a:stretch/>
        </p:blipFill>
        <p:spPr>
          <a:xfrm>
            <a:off x="7041290" y="271588"/>
            <a:ext cx="1500000" cy="540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393200" y="2902787"/>
            <a:ext cx="214761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pt-PT" sz="800" b="0" dirty="0" smtClean="0"/>
              <a:t>Estima-se uma participação final entre 30% </a:t>
            </a:r>
            <a:r>
              <a:rPr lang="pt-PT" sz="800" b="0" dirty="0"/>
              <a:t>e </a:t>
            </a:r>
            <a:r>
              <a:rPr lang="pt-PT" sz="800" b="0" dirty="0" smtClean="0"/>
              <a:t>49%.  </a:t>
            </a:r>
            <a:endParaRPr lang="pt-PT" sz="800" b="0" dirty="0"/>
          </a:p>
          <a:p>
            <a:endParaRPr lang="pt-PT" sz="8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120" y="3960074"/>
            <a:ext cx="4165300" cy="106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587" y="1326958"/>
            <a:ext cx="2147614" cy="15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000" y="116488"/>
            <a:ext cx="7983786" cy="792162"/>
          </a:xfrm>
        </p:spPr>
        <p:txBody>
          <a:bodyPr/>
          <a:lstStyle/>
          <a:p>
            <a:r>
              <a:rPr lang="pt-PT" dirty="0" smtClean="0"/>
              <a:t>Funcionamento do Comité Consultivo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53763" y="1268413"/>
            <a:ext cx="4599237" cy="5257017"/>
          </a:xfrm>
        </p:spPr>
        <p:txBody>
          <a:bodyPr/>
          <a:lstStyle/>
          <a:p>
            <a:pPr marL="0" indent="0" algn="just">
              <a:buNone/>
            </a:pPr>
            <a:r>
              <a:rPr lang="pt-PT" sz="1200" b="1" dirty="0" smtClean="0">
                <a:solidFill>
                  <a:srgbClr val="00425E"/>
                </a:solidFill>
              </a:rPr>
              <a:t>Competências do CC</a:t>
            </a:r>
          </a:p>
          <a:p>
            <a:pPr marL="0" indent="0" algn="just">
              <a:buNone/>
            </a:pPr>
            <a:endParaRPr lang="pt-PT" sz="1200" dirty="0" smtClean="0"/>
          </a:p>
          <a:p>
            <a:pPr algn="just"/>
            <a:r>
              <a:rPr lang="pt-PT" sz="1200" dirty="0" smtClean="0"/>
              <a:t>Dar parecer favorável ou desfavorável</a:t>
            </a:r>
          </a:p>
          <a:p>
            <a:pPr algn="just"/>
            <a:r>
              <a:rPr lang="pt-PT" sz="1200" dirty="0" smtClean="0"/>
              <a:t>Sobre </a:t>
            </a:r>
            <a:r>
              <a:rPr lang="pt-PT" sz="1200" dirty="0"/>
              <a:t>o enquadramento </a:t>
            </a:r>
            <a:r>
              <a:rPr lang="pt-PT" sz="1200" dirty="0" smtClean="0"/>
              <a:t>das </a:t>
            </a:r>
            <a:r>
              <a:rPr lang="pt-PT" sz="1200" dirty="0"/>
              <a:t>operações de investimento e desinvestimento do </a:t>
            </a:r>
            <a:r>
              <a:rPr lang="pt-PT" sz="1200" dirty="0" smtClean="0"/>
              <a:t>Fundo</a:t>
            </a:r>
          </a:p>
          <a:p>
            <a:pPr algn="just"/>
            <a:r>
              <a:rPr lang="pt-PT" sz="1200" dirty="0" smtClean="0"/>
              <a:t>De teor consultivo </a:t>
            </a:r>
          </a:p>
          <a:p>
            <a:pPr algn="just"/>
            <a:endParaRPr lang="pt-PT" sz="1200" dirty="0" smtClean="0"/>
          </a:p>
          <a:p>
            <a:pPr algn="just"/>
            <a:r>
              <a:rPr lang="pt-PT" sz="1200" dirty="0" err="1" smtClean="0"/>
              <a:t>Due</a:t>
            </a:r>
            <a:r>
              <a:rPr lang="pt-PT" sz="1200" dirty="0" smtClean="0"/>
              <a:t> </a:t>
            </a:r>
            <a:r>
              <a:rPr lang="pt-PT" sz="1200" dirty="0" err="1" smtClean="0"/>
              <a:t>Diligences</a:t>
            </a:r>
            <a:endParaRPr lang="pt-PT" sz="1200" dirty="0" smtClean="0"/>
          </a:p>
          <a:p>
            <a:pPr marL="0" indent="0" algn="just">
              <a:buNone/>
            </a:pPr>
            <a:endParaRPr lang="pt-PT" sz="1200" dirty="0" smtClean="0"/>
          </a:p>
          <a:p>
            <a:pPr marL="0" indent="0" algn="just">
              <a:buNone/>
            </a:pPr>
            <a:r>
              <a:rPr lang="pt-PT" i="1" dirty="0" smtClean="0"/>
              <a:t>“As </a:t>
            </a:r>
            <a:r>
              <a:rPr lang="pt-PT" i="1" dirty="0"/>
              <a:t>decisões de investimento deverão ser tomadas com base em critérios de elevada diligência e competência profissional, baseando-se na política de investimento aqui prevista, em planos de negócios economicamente viáveis para criação ou expansão de empresas preparados relativamente a cada entidade beneficiária, e em informações sobre as mesmas (nomeadamente </a:t>
            </a:r>
            <a:r>
              <a:rPr lang="pt-PT" i="1" dirty="0" err="1"/>
              <a:t>respetivo</a:t>
            </a:r>
            <a:r>
              <a:rPr lang="pt-PT" i="1" dirty="0"/>
              <a:t> produto e vendas), incluindo sempre um exercício e relatório de </a:t>
            </a:r>
            <a:r>
              <a:rPr lang="pt-PT" i="1" dirty="0" err="1"/>
              <a:t>due</a:t>
            </a:r>
            <a:r>
              <a:rPr lang="pt-PT" i="1" dirty="0"/>
              <a:t> </a:t>
            </a:r>
            <a:r>
              <a:rPr lang="pt-PT" i="1" dirty="0" err="1"/>
              <a:t>diligence</a:t>
            </a:r>
            <a:r>
              <a:rPr lang="pt-PT" i="1" dirty="0"/>
              <a:t> que poderá envolver, nomeadamente, </a:t>
            </a:r>
            <a:r>
              <a:rPr lang="pt-PT" i="1" dirty="0" err="1"/>
              <a:t>aspetos</a:t>
            </a:r>
            <a:r>
              <a:rPr lang="pt-PT" i="1" dirty="0"/>
              <a:t> de natureza económico-financeira, legal, e, se aplicável, tecnológica, relativamente às sociedades a analisar em termos de investimento do Fundo. Um sumário do qual constem as conclusões do relatório de </a:t>
            </a:r>
            <a:r>
              <a:rPr lang="pt-PT" i="1" dirty="0" err="1"/>
              <a:t>due</a:t>
            </a:r>
            <a:r>
              <a:rPr lang="pt-PT" i="1" dirty="0"/>
              <a:t> </a:t>
            </a:r>
            <a:r>
              <a:rPr lang="pt-PT" i="1" dirty="0" err="1"/>
              <a:t>diligence</a:t>
            </a:r>
            <a:r>
              <a:rPr lang="pt-PT" i="1" dirty="0"/>
              <a:t> deverá ser incluído na documentação de suporte à apresentação da operação remetida ao Comité Consultivo, salvo se a </a:t>
            </a:r>
            <a:r>
              <a:rPr lang="pt-PT" i="1" dirty="0" err="1"/>
              <a:t>due</a:t>
            </a:r>
            <a:r>
              <a:rPr lang="pt-PT" i="1" dirty="0"/>
              <a:t> </a:t>
            </a:r>
            <a:r>
              <a:rPr lang="pt-PT" i="1" dirty="0" err="1"/>
              <a:t>diligence</a:t>
            </a:r>
            <a:r>
              <a:rPr lang="pt-PT" i="1" dirty="0"/>
              <a:t> apenas for efetuada após essa remissão. O Comité Consultivo pode dar parecer favorável a um investimento sujeito à condição de, após </a:t>
            </a:r>
            <a:r>
              <a:rPr lang="pt-PT" i="1" dirty="0" err="1"/>
              <a:t>receção</a:t>
            </a:r>
            <a:r>
              <a:rPr lang="pt-PT" i="1" dirty="0"/>
              <a:t> do sumário do qual constem as conclusões do relatório de </a:t>
            </a:r>
            <a:r>
              <a:rPr lang="pt-PT" i="1" dirty="0" err="1"/>
              <a:t>due</a:t>
            </a:r>
            <a:r>
              <a:rPr lang="pt-PT" i="1" dirty="0"/>
              <a:t> </a:t>
            </a:r>
            <a:r>
              <a:rPr lang="pt-PT" i="1" dirty="0" err="1"/>
              <a:t>diligence</a:t>
            </a:r>
            <a:r>
              <a:rPr lang="pt-PT" i="1" dirty="0"/>
              <a:t> em termos satisfatórios, o Comité Consultivo deliberar manter o parecer favorável</a:t>
            </a:r>
            <a:r>
              <a:rPr lang="pt-PT" i="1" dirty="0" smtClean="0"/>
              <a:t>.”</a:t>
            </a:r>
          </a:p>
          <a:p>
            <a:pPr algn="just"/>
            <a:endParaRPr lang="pt-PT" sz="1200" dirty="0" smtClean="0"/>
          </a:p>
          <a:p>
            <a:pPr algn="just"/>
            <a:endParaRPr lang="pt-PT" sz="1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C7A6-75A8-46C6-8290-9C232AA1261F}" type="slidenum">
              <a:rPr lang="pt-PT" smtClean="0"/>
              <a:pPr/>
              <a:t>4</a:t>
            </a:fld>
            <a:endParaRPr lang="pt-PT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5106423" y="1268700"/>
            <a:ext cx="4599237" cy="5257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150000"/>
              <a:buFont typeface="Arial" panose="020B0604020202020204" pitchFamily="34" charset="0"/>
              <a:buBlip>
                <a:blip r:embed="rId2"/>
              </a:buBlip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0975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+mn-lt"/>
                <a:cs typeface="+mn-cs"/>
              </a:defRPr>
            </a:lvl2pPr>
            <a:lvl3pPr marL="892175" indent="-84138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8BAFAB"/>
              </a:buClr>
              <a:buSzPct val="85000"/>
              <a:buChar char="•"/>
              <a:defRPr sz="1100">
                <a:solidFill>
                  <a:schemeClr val="tx1"/>
                </a:solidFill>
                <a:latin typeface="+mn-lt"/>
                <a:cs typeface="+mn-cs"/>
              </a:defRPr>
            </a:lvl3pPr>
            <a:lvl4pPr marL="1077913" indent="-635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" pitchFamily="18" charset="0"/>
              <a:buChar char="-"/>
              <a:defRPr sz="1100">
                <a:solidFill>
                  <a:schemeClr val="tx1"/>
                </a:solidFill>
                <a:latin typeface="+mn-lt"/>
                <a:cs typeface="+mn-cs"/>
              </a:defRPr>
            </a:lvl4pPr>
            <a:lvl5pPr marL="2112963" indent="-2286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+mn-lt"/>
                <a:cs typeface="+mn-cs"/>
              </a:defRPr>
            </a:lvl5pPr>
            <a:lvl6pPr marL="2570163" indent="-228600" algn="l" rtl="0" fontAlgn="base">
              <a:spcBef>
                <a:spcPct val="2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3027363" indent="-228600" algn="l" rtl="0" fontAlgn="base">
              <a:spcBef>
                <a:spcPct val="2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3484563" indent="-228600" algn="l" rtl="0" fontAlgn="base">
              <a:spcBef>
                <a:spcPct val="2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941763" indent="-228600" algn="l" rtl="0" fontAlgn="base">
              <a:spcBef>
                <a:spcPct val="2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pt-PT" sz="1200" b="0" i="1" kern="0" dirty="0" smtClean="0"/>
          </a:p>
          <a:p>
            <a:pPr marL="0" indent="0" algn="just">
              <a:buNone/>
            </a:pPr>
            <a:r>
              <a:rPr lang="pt-PT" b="0" i="1" kern="0" dirty="0" smtClean="0"/>
              <a:t>“Competirá </a:t>
            </a:r>
            <a:r>
              <a:rPr lang="pt-PT" b="0" i="1" kern="0" dirty="0"/>
              <a:t>ao Comité Consultivo apreciar e dar parecer consultivo à Entidade Gestora no âmbito do seu processo decisório relativamente ao Fundo e às </a:t>
            </a:r>
            <a:r>
              <a:rPr lang="pt-PT" b="0" i="1" kern="0" dirty="0" err="1"/>
              <a:t>respetivas</a:t>
            </a:r>
            <a:r>
              <a:rPr lang="pt-PT" b="0" i="1" kern="0" dirty="0"/>
              <a:t> operações, o que inclui necessariamente apreciar e emitir parecer consultivo sobre qualquer questão que lhe seja submetida pela Entidade Gestora, bem como dar parecer (em sentido favorável ou desfavorável, mas sempre de teor consultivo) sobre o enquadramento das operações de investimento e desinvestimento do Fundo (após a </a:t>
            </a:r>
            <a:r>
              <a:rPr lang="pt-PT" b="0" i="1" kern="0" dirty="0" err="1"/>
              <a:t>respetiva</a:t>
            </a:r>
            <a:r>
              <a:rPr lang="pt-PT" b="0" i="1" kern="0" dirty="0"/>
              <a:t> aprovação pela Entidade Gestora) no âmbito da legislação e regulamentação nacional e europeia aplicável e deste Regulamento de Gestão</a:t>
            </a:r>
            <a:r>
              <a:rPr lang="pt-PT" b="0" i="1" kern="0" dirty="0" smtClean="0"/>
              <a:t>.”</a:t>
            </a:r>
          </a:p>
          <a:p>
            <a:pPr marL="0" indent="0" algn="just">
              <a:buNone/>
            </a:pPr>
            <a:endParaRPr lang="pt-PT" b="0" i="1" kern="0" dirty="0" smtClean="0"/>
          </a:p>
          <a:p>
            <a:pPr marL="0" indent="0" algn="just">
              <a:buNone/>
            </a:pPr>
            <a:r>
              <a:rPr lang="pt-PT" b="0" i="1" kern="0" dirty="0" smtClean="0"/>
              <a:t>“Competirá </a:t>
            </a:r>
            <a:r>
              <a:rPr lang="pt-PT" b="0" i="1" kern="0" dirty="0"/>
              <a:t>igualmente ao Comité Consultivo apreciar, de forma consultiva, o acompanhamento das sociedades participadas pelo Fundo</a:t>
            </a:r>
            <a:r>
              <a:rPr lang="pt-PT" b="0" i="1" kern="0" dirty="0" smtClean="0"/>
              <a:t>.”</a:t>
            </a:r>
          </a:p>
          <a:p>
            <a:pPr marL="0" indent="0" algn="just">
              <a:buNone/>
            </a:pPr>
            <a:endParaRPr lang="pt-PT" b="0" i="1" kern="0" dirty="0"/>
          </a:p>
          <a:p>
            <a:pPr marL="0" indent="0" algn="just">
              <a:buNone/>
            </a:pPr>
            <a:r>
              <a:rPr lang="pt-PT" b="0" i="1" kern="0" dirty="0" smtClean="0"/>
              <a:t>“Conforme </a:t>
            </a:r>
            <a:r>
              <a:rPr lang="pt-PT" b="0" i="1" kern="0" dirty="0"/>
              <a:t>o disposto nos números anteriores, os pareceres emitidos pelo Comité Consultivo não têm natureza vinculativa, não </a:t>
            </a:r>
            <a:r>
              <a:rPr lang="pt-PT" b="0" i="1" kern="0" dirty="0" err="1"/>
              <a:t>afetando</a:t>
            </a:r>
            <a:r>
              <a:rPr lang="pt-PT" b="0" i="1" kern="0" dirty="0"/>
              <a:t> os poderes autónomos de decisão conferidos à Entidade Gestora ou à Assembleia de Participantes nos termos do presente Regulamento de Gestão</a:t>
            </a:r>
            <a:r>
              <a:rPr lang="pt-PT" b="0" i="1" kern="0" dirty="0" smtClean="0"/>
              <a:t>.”</a:t>
            </a:r>
            <a:endParaRPr lang="pt-PT" b="0" i="1" kern="0" dirty="0"/>
          </a:p>
          <a:p>
            <a:pPr algn="just"/>
            <a:endParaRPr lang="pt-PT" sz="1200" b="0" kern="0" dirty="0" smtClean="0"/>
          </a:p>
          <a:p>
            <a:pPr algn="just"/>
            <a:endParaRPr lang="pt-PT" sz="12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09378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000" y="116488"/>
            <a:ext cx="7983786" cy="792162"/>
          </a:xfrm>
        </p:spPr>
        <p:txBody>
          <a:bodyPr/>
          <a:lstStyle/>
          <a:p>
            <a:r>
              <a:rPr lang="pt-PT" dirty="0" smtClean="0"/>
              <a:t>Funcionamento do Comité Consultivo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53763" y="1052671"/>
            <a:ext cx="9135867" cy="5472760"/>
          </a:xfrm>
        </p:spPr>
        <p:txBody>
          <a:bodyPr/>
          <a:lstStyle/>
          <a:p>
            <a:pPr marL="0" indent="0" algn="just">
              <a:buNone/>
            </a:pPr>
            <a:r>
              <a:rPr lang="pt-PT" b="1" dirty="0" smtClean="0">
                <a:solidFill>
                  <a:srgbClr val="00425E"/>
                </a:solidFill>
              </a:rPr>
              <a:t>Síntese da política de investimentos</a:t>
            </a:r>
          </a:p>
          <a:p>
            <a:pPr marL="0" indent="0" algn="just">
              <a:buNone/>
            </a:pPr>
            <a:endParaRPr lang="pt-PT" dirty="0" smtClean="0"/>
          </a:p>
          <a:p>
            <a:pPr algn="just"/>
            <a:r>
              <a:rPr lang="pt-PT" dirty="0" smtClean="0"/>
              <a:t>Requisitos formais:</a:t>
            </a:r>
          </a:p>
          <a:p>
            <a:pPr lvl="1" algn="just"/>
            <a:r>
              <a:rPr lang="pt-PT" dirty="0" smtClean="0"/>
              <a:t>PME certificada</a:t>
            </a:r>
            <a:endParaRPr lang="pt-PT" dirty="0"/>
          </a:p>
          <a:p>
            <a:pPr lvl="1" algn="just"/>
            <a:r>
              <a:rPr lang="pt-PT" dirty="0" smtClean="0"/>
              <a:t>Sedeada na região NUTS </a:t>
            </a:r>
            <a:r>
              <a:rPr lang="pt-PT" dirty="0"/>
              <a:t>II </a:t>
            </a:r>
            <a:r>
              <a:rPr lang="pt-PT" dirty="0" smtClean="0"/>
              <a:t>Norte</a:t>
            </a:r>
          </a:p>
          <a:p>
            <a:pPr lvl="1" algn="just"/>
            <a:r>
              <a:rPr lang="pt-PT" dirty="0"/>
              <a:t>Sectores de actividade (exclui </a:t>
            </a:r>
            <a:r>
              <a:rPr lang="pt-PT" dirty="0" smtClean="0"/>
              <a:t>carvão</a:t>
            </a:r>
            <a:r>
              <a:rPr lang="pt-PT" dirty="0"/>
              <a:t>, siderúrgico, construção naval e fibras sintéticas</a:t>
            </a:r>
            <a:r>
              <a:rPr lang="pt-PT" dirty="0" smtClean="0"/>
              <a:t>):</a:t>
            </a:r>
            <a:endParaRPr lang="pt-PT" dirty="0"/>
          </a:p>
          <a:p>
            <a:pPr lvl="2" algn="just"/>
            <a:r>
              <a:rPr lang="pt-PT" dirty="0"/>
              <a:t>Indústria:05 a 33</a:t>
            </a:r>
          </a:p>
          <a:p>
            <a:pPr lvl="2" algn="just"/>
            <a:r>
              <a:rPr lang="pt-PT" dirty="0"/>
              <a:t>Energia:35 </a:t>
            </a:r>
          </a:p>
          <a:p>
            <a:pPr lvl="2" algn="just"/>
            <a:r>
              <a:rPr lang="pt-PT" dirty="0"/>
              <a:t>Construção:41 a 43</a:t>
            </a:r>
          </a:p>
          <a:p>
            <a:pPr lvl="2" algn="just"/>
            <a:r>
              <a:rPr lang="pt-PT" dirty="0"/>
              <a:t>Comércio:45 a 47</a:t>
            </a:r>
          </a:p>
          <a:p>
            <a:pPr lvl="2" algn="just"/>
            <a:r>
              <a:rPr lang="pt-PT" dirty="0"/>
              <a:t>Transportes e Logística:493, 494 e 52</a:t>
            </a:r>
          </a:p>
          <a:p>
            <a:pPr lvl="2" algn="just"/>
            <a:r>
              <a:rPr lang="pt-PT" dirty="0"/>
              <a:t>Turismo: 561, 563, 771 e 791 + Se declaradas de interesse para o turismo (77210, 90040, 91041, 91042, 93110, 93192, 93210, 93292, 93293, 93294 e 96040</a:t>
            </a:r>
          </a:p>
          <a:p>
            <a:pPr lvl="2" algn="just"/>
            <a:r>
              <a:rPr lang="pt-PT" dirty="0"/>
              <a:t>Serviços: 37 a 39, 58, 59, 62, 63, 69, 70 a 74 + 77(exclusão de 771 e 77210 se declarada de interesse para o turismo) + 78, 80 a 82, 90 (exclusão 90040) +  91  (exclusão  de  91041  e  91042)  +  95  +  016  +  022  +  024  +  799  +  </a:t>
            </a:r>
            <a:r>
              <a:rPr lang="pt-PT" dirty="0" smtClean="0"/>
              <a:t>64202</a:t>
            </a:r>
          </a:p>
          <a:p>
            <a:pPr lvl="1" algn="just"/>
            <a:r>
              <a:rPr lang="pt-PT" dirty="0"/>
              <a:t>Projectos de expansão, inovação e/ou modernização de PME</a:t>
            </a:r>
          </a:p>
          <a:p>
            <a:pPr lvl="1" algn="just"/>
            <a:r>
              <a:rPr lang="pt-PT" dirty="0"/>
              <a:t>Constituição e arranque de </a:t>
            </a:r>
            <a:r>
              <a:rPr lang="pt-PT" dirty="0" smtClean="0"/>
              <a:t>PME</a:t>
            </a:r>
            <a:endParaRPr lang="pt-PT" dirty="0"/>
          </a:p>
          <a:p>
            <a:pPr algn="just"/>
            <a:r>
              <a:rPr lang="pt-PT" dirty="0" smtClean="0"/>
              <a:t>Operações excluídas:</a:t>
            </a:r>
          </a:p>
          <a:p>
            <a:pPr lvl="1" algn="just"/>
            <a:r>
              <a:rPr lang="pt-PT" dirty="0"/>
              <a:t>Sociedades sujeitas a injunção de recuperação</a:t>
            </a:r>
          </a:p>
          <a:p>
            <a:pPr lvl="1" algn="just"/>
            <a:r>
              <a:rPr lang="pt-PT" dirty="0"/>
              <a:t>Operações de mera aquisição (compra) de participações</a:t>
            </a:r>
          </a:p>
          <a:p>
            <a:pPr lvl="1" algn="just"/>
            <a:r>
              <a:rPr lang="pt-PT" dirty="0" smtClean="0"/>
              <a:t>Operações </a:t>
            </a:r>
            <a:r>
              <a:rPr lang="pt-PT" dirty="0"/>
              <a:t>de aquisição de créditos</a:t>
            </a:r>
          </a:p>
          <a:p>
            <a:pPr lvl="1" algn="just"/>
            <a:r>
              <a:rPr lang="pt-PT" dirty="0" smtClean="0"/>
              <a:t>Empresas </a:t>
            </a:r>
            <a:r>
              <a:rPr lang="pt-PT" dirty="0"/>
              <a:t>em dificuldade ou que preencha as condições para processo colectivo de insolvência</a:t>
            </a:r>
          </a:p>
          <a:p>
            <a:pPr lvl="1" algn="just"/>
            <a:r>
              <a:rPr lang="pt-PT" dirty="0"/>
              <a:t>Investimento em activos fixos fora da região </a:t>
            </a:r>
            <a:r>
              <a:rPr lang="pt-PT" dirty="0" err="1"/>
              <a:t>NUTs</a:t>
            </a:r>
            <a:r>
              <a:rPr lang="pt-PT" dirty="0"/>
              <a:t> II </a:t>
            </a:r>
            <a:r>
              <a:rPr lang="pt-PT" dirty="0" smtClean="0"/>
              <a:t>Norte</a:t>
            </a:r>
          </a:p>
          <a:p>
            <a:pPr algn="just"/>
            <a:r>
              <a:rPr lang="pt-PT" dirty="0" smtClean="0"/>
              <a:t>Limites ao investimento:</a:t>
            </a:r>
          </a:p>
          <a:p>
            <a:pPr lvl="1" algn="just"/>
            <a:r>
              <a:rPr lang="pt-PT" dirty="0" smtClean="0"/>
              <a:t>Investimento não </a:t>
            </a:r>
            <a:r>
              <a:rPr lang="pt-PT" dirty="0"/>
              <a:t>poderá ultrapassar </a:t>
            </a:r>
            <a:r>
              <a:rPr lang="pt-PT" dirty="0" smtClean="0"/>
              <a:t>1,5 M€ </a:t>
            </a:r>
            <a:r>
              <a:rPr lang="pt-PT" dirty="0"/>
              <a:t>por cada período de 12 meses e até 30 de S</a:t>
            </a:r>
            <a:r>
              <a:rPr lang="pt-PT" dirty="0" smtClean="0"/>
              <a:t>etembro </a:t>
            </a:r>
            <a:r>
              <a:rPr lang="pt-PT" dirty="0"/>
              <a:t>de </a:t>
            </a:r>
            <a:r>
              <a:rPr lang="pt-PT" dirty="0" smtClean="0"/>
              <a:t>2015</a:t>
            </a:r>
            <a:endParaRPr lang="pt-PT" dirty="0"/>
          </a:p>
          <a:p>
            <a:pPr lvl="1" algn="just"/>
            <a:r>
              <a:rPr lang="pt-PT" dirty="0" smtClean="0"/>
              <a:t>70</a:t>
            </a:r>
            <a:r>
              <a:rPr lang="pt-PT" dirty="0"/>
              <a:t>% do investimento do Fundo deve ser aplicado em capital social ou instrumentos de quase </a:t>
            </a:r>
            <a:r>
              <a:rPr lang="pt-PT" dirty="0" smtClean="0"/>
              <a:t>capital</a:t>
            </a:r>
          </a:p>
          <a:p>
            <a:pPr lvl="1" algn="just"/>
            <a:r>
              <a:rPr lang="pt-PT" dirty="0"/>
              <a:t>Aquisição de participações sociais até 30% do valor do investimento total do </a:t>
            </a:r>
            <a:r>
              <a:rPr lang="pt-PT" dirty="0" smtClean="0"/>
              <a:t>Fundo</a:t>
            </a:r>
          </a:p>
          <a:p>
            <a:pPr algn="just"/>
            <a:endParaRPr lang="pt-PT" dirty="0" smtClean="0"/>
          </a:p>
          <a:p>
            <a:pPr algn="just"/>
            <a:endParaRPr lang="pt-PT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C7A6-75A8-46C6-8290-9C232AA1261F}" type="slidenum">
              <a:rPr lang="pt-PT" smtClean="0"/>
              <a:pPr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85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35A76B-BADB-46F9-A852-24C25807E528}" type="slidenum">
              <a:rPr lang="pt-PT" smtClean="0"/>
              <a:pPr>
                <a:defRPr/>
              </a:pPr>
              <a:t>6</a:t>
            </a:fld>
            <a:endParaRPr lang="pt-PT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 bwMode="auto">
          <a:xfrm>
            <a:off x="704849" y="1989139"/>
            <a:ext cx="9001125" cy="5757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pt-PT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00" b="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/>
            <a:r>
              <a:rPr lang="pt-PT" sz="2400" dirty="0" smtClean="0">
                <a:solidFill>
                  <a:srgbClr val="00425E"/>
                </a:solidFill>
              </a:rPr>
              <a:t>Sonafi</a:t>
            </a:r>
            <a:r>
              <a:rPr lang="pt-PT" sz="2400" dirty="0">
                <a:solidFill>
                  <a:srgbClr val="00425E"/>
                </a:solidFill>
              </a:rPr>
              <a:t> </a:t>
            </a:r>
            <a:r>
              <a:rPr lang="pt-PT" sz="2400" dirty="0" smtClean="0">
                <a:solidFill>
                  <a:srgbClr val="00425E"/>
                </a:solidFill>
              </a:rPr>
              <a:t>– Sociedade Nacional de Fundição Injectada, S.A.	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60" y="3205162"/>
            <a:ext cx="18859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02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Apresentação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 smtClean="0">
                <a:solidFill>
                  <a:srgbClr val="00425E"/>
                </a:solidFill>
              </a:rPr>
              <a:t>Empresa</a:t>
            </a:r>
          </a:p>
          <a:p>
            <a:r>
              <a:rPr lang="pt-PT" dirty="0" smtClean="0"/>
              <a:t>Fundada por grupo industrial Belga em 1951, tem sede no Porto</a:t>
            </a:r>
          </a:p>
          <a:p>
            <a:r>
              <a:rPr lang="pt-PT" dirty="0" smtClean="0"/>
              <a:t>Dedica-se à produção de componentes para indústria automóvel através de tecnologia de fundição injectada: filtros, válvulas, suportes (CAE: 24530 – Fundição de metais leves)</a:t>
            </a:r>
          </a:p>
          <a:p>
            <a:r>
              <a:rPr lang="pt-PT" dirty="0" smtClean="0"/>
              <a:t>Joaquim Macedo promoveu um MBO em 1986</a:t>
            </a:r>
          </a:p>
          <a:p>
            <a:r>
              <a:rPr lang="pt-PT" dirty="0" smtClean="0"/>
              <a:t>Em 2001 a Empresa foi integrada num grupo industrial holandês de grandes dimensões</a:t>
            </a:r>
          </a:p>
          <a:p>
            <a:r>
              <a:rPr lang="pt-PT" dirty="0" smtClean="0"/>
              <a:t>Em 2006, o insucesso do projecto obrigou os accionistas a recomprar a sua posição assumindo parte da dívida criada </a:t>
            </a:r>
            <a:r>
              <a:rPr lang="pt-PT" dirty="0" err="1" smtClean="0"/>
              <a:t>pelo</a:t>
            </a:r>
            <a:r>
              <a:rPr lang="pt-PT" dirty="0" smtClean="0"/>
              <a:t> grupo</a:t>
            </a:r>
          </a:p>
          <a:p>
            <a:r>
              <a:rPr lang="pt-PT" dirty="0" smtClean="0"/>
              <a:t>Utilização da quase totalidade da capacidade instalada (5x24), para o actual parque de máquinas instalado</a:t>
            </a:r>
          </a:p>
          <a:p>
            <a:r>
              <a:rPr lang="pt-PT" dirty="0" smtClean="0"/>
              <a:t>Equipa conta com 243 pessoas</a:t>
            </a:r>
          </a:p>
          <a:p>
            <a:r>
              <a:rPr lang="pt-PT" dirty="0" smtClean="0"/>
              <a:t>Empresa exporta 80% da sua produção e fornece as principais marcas automóveis em toda a Europa</a:t>
            </a:r>
          </a:p>
          <a:p>
            <a:r>
              <a:rPr lang="pt-PT" dirty="0" smtClean="0"/>
              <a:t>Maiores clientes são a Renault (27%), a Delphi (19%), a VW e a GM, com um peso global de 70% nas vendas em 2012</a:t>
            </a:r>
          </a:p>
          <a:p>
            <a:r>
              <a:rPr lang="pt-PT" dirty="0" smtClean="0"/>
              <a:t>O mercado automóvel europeu apresentou queda nas vendas de 8,2% em 2012 e 6% a Junho de 2013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ts val="1200"/>
              </a:lnSpc>
            </a:pPr>
            <a:r>
              <a:rPr lang="pt-PT" dirty="0" smtClean="0"/>
              <a:t>Coreia é o maior concorrente dos produtos mais sofisticados; China e Turquia concorrem nos produtos de volume</a:t>
            </a:r>
          </a:p>
          <a:p>
            <a:pPr lvl="1">
              <a:lnSpc>
                <a:spcPts val="1200"/>
              </a:lnSpc>
            </a:pPr>
            <a:r>
              <a:rPr lang="pt-PT" dirty="0" smtClean="0"/>
              <a:t>Concorrentes em Portugal: SLM (Schimdt Light Metal), Fundição de Évora, Fundiven, Nova Fundínio e Labina</a:t>
            </a:r>
          </a:p>
          <a:p>
            <a:pPr>
              <a:lnSpc>
                <a:spcPts val="1200"/>
              </a:lnSpc>
            </a:pPr>
            <a:endParaRPr lang="pt-PT" dirty="0" smtClean="0"/>
          </a:p>
          <a:p>
            <a:pPr marL="0" indent="0">
              <a:lnSpc>
                <a:spcPts val="1200"/>
              </a:lnSpc>
              <a:buNone/>
            </a:pPr>
            <a:r>
              <a:rPr lang="pt-PT" b="1" dirty="0">
                <a:solidFill>
                  <a:srgbClr val="00425E"/>
                </a:solidFill>
              </a:rPr>
              <a:t>Racional do investimento</a:t>
            </a:r>
          </a:p>
          <a:p>
            <a:pPr>
              <a:lnSpc>
                <a:spcPts val="1200"/>
              </a:lnSpc>
            </a:pPr>
            <a:r>
              <a:rPr lang="pt-PT" dirty="0" smtClean="0"/>
              <a:t>Perfil exportador, qualidade da equipa de gestão e relação de longa data com os principais clientes</a:t>
            </a:r>
          </a:p>
          <a:p>
            <a:pPr>
              <a:lnSpc>
                <a:spcPts val="1200"/>
              </a:lnSpc>
            </a:pPr>
            <a:r>
              <a:rPr lang="pt-PT" dirty="0" smtClean="0"/>
              <a:t>Possibilidade de aumentar a rentabilidade da Empresa por produção de peças de maior valor acrescentado</a:t>
            </a:r>
          </a:p>
          <a:p>
            <a:pPr>
              <a:lnSpc>
                <a:spcPts val="1200"/>
              </a:lnSpc>
            </a:pPr>
            <a:r>
              <a:rPr lang="pt-PT" dirty="0" smtClean="0"/>
              <a:t>Oportunidade de aumentar nível de vendas por expansão de capacidade instalada</a:t>
            </a:r>
          </a:p>
          <a:p>
            <a:pPr>
              <a:lnSpc>
                <a:spcPts val="1200"/>
              </a:lnSpc>
            </a:pPr>
            <a:r>
              <a:rPr lang="pt-PT" dirty="0" smtClean="0"/>
              <a:t>As políticas de fiscalidade sobre o automóvel na Europa têm vindo a penalizar crescentemente os veículos com elevadas emissões </a:t>
            </a:r>
            <a:r>
              <a:rPr lang="pt-PT" dirty="0" err="1" smtClean="0"/>
              <a:t>pelo</a:t>
            </a:r>
            <a:r>
              <a:rPr lang="pt-PT" dirty="0" smtClean="0"/>
              <a:t> que se perspectiva uma substituição desses veículos</a:t>
            </a:r>
          </a:p>
          <a:p>
            <a:pPr>
              <a:lnSpc>
                <a:spcPts val="1200"/>
              </a:lnSpc>
            </a:pPr>
            <a:endParaRPr lang="pt-PT" dirty="0" smtClean="0"/>
          </a:p>
          <a:p>
            <a:pPr marL="0" indent="0">
              <a:lnSpc>
                <a:spcPts val="1200"/>
              </a:lnSpc>
              <a:buNone/>
            </a:pPr>
            <a:r>
              <a:rPr lang="pt-PT" b="1" dirty="0">
                <a:solidFill>
                  <a:srgbClr val="00425E"/>
                </a:solidFill>
              </a:rPr>
              <a:t>Destino do investimento</a:t>
            </a:r>
          </a:p>
          <a:p>
            <a:pPr>
              <a:lnSpc>
                <a:spcPts val="1200"/>
              </a:lnSpc>
            </a:pPr>
            <a:r>
              <a:rPr lang="pt-PT" dirty="0" smtClean="0"/>
              <a:t>Accionistas procuram financiamento para investimento em activos fixos que permita aumentar a capacidade, complexidade e nível técnico dos produtos: 3M€ a 4M€</a:t>
            </a:r>
          </a:p>
          <a:p>
            <a:pPr>
              <a:lnSpc>
                <a:spcPts val="1200"/>
              </a:lnSpc>
            </a:pPr>
            <a:r>
              <a:rPr lang="pt-PT" dirty="0" smtClean="0"/>
              <a:t>Financiamento de Fundo de Maneio, corrente, de 0,5M€ a 1,5M€</a:t>
            </a:r>
          </a:p>
          <a:p>
            <a:pPr>
              <a:lnSpc>
                <a:spcPts val="1200"/>
              </a:lnSpc>
            </a:pPr>
            <a:endParaRPr lang="pt-PT" dirty="0" smtClean="0"/>
          </a:p>
          <a:p>
            <a:pPr marL="0" indent="0">
              <a:lnSpc>
                <a:spcPts val="1200"/>
              </a:lnSpc>
              <a:buNone/>
            </a:pPr>
            <a:r>
              <a:rPr lang="pt-PT" b="1" dirty="0">
                <a:solidFill>
                  <a:srgbClr val="00425E"/>
                </a:solidFill>
              </a:rPr>
              <a:t>Riscos</a:t>
            </a:r>
          </a:p>
          <a:p>
            <a:pPr>
              <a:lnSpc>
                <a:spcPts val="1200"/>
              </a:lnSpc>
            </a:pPr>
            <a:r>
              <a:rPr lang="pt-PT" dirty="0" smtClean="0"/>
              <a:t>Dependência de algumas peças (Top 10 de peças representa 70% do VN) </a:t>
            </a:r>
          </a:p>
          <a:p>
            <a:pPr>
              <a:lnSpc>
                <a:spcPts val="1200"/>
              </a:lnSpc>
            </a:pPr>
            <a:r>
              <a:rPr lang="pt-PT" dirty="0" smtClean="0"/>
              <a:t>Concentração da carteira de clientes (Top 4 com 70% do VN)</a:t>
            </a:r>
          </a:p>
          <a:p>
            <a:pPr>
              <a:lnSpc>
                <a:spcPts val="1200"/>
              </a:lnSpc>
            </a:pPr>
            <a:r>
              <a:rPr lang="pt-PT" dirty="0" smtClean="0"/>
              <a:t>Alterações nas quotas de mercado dos clientes de maior peso</a:t>
            </a:r>
          </a:p>
          <a:p>
            <a:pPr>
              <a:lnSpc>
                <a:spcPts val="1200"/>
              </a:lnSpc>
            </a:pPr>
            <a:r>
              <a:rPr lang="pt-PT" dirty="0" smtClean="0"/>
              <a:t>Aumento da capacidade instalada na Ásia e Europa de Leste</a:t>
            </a:r>
          </a:p>
          <a:p>
            <a:pPr>
              <a:lnSpc>
                <a:spcPts val="1200"/>
              </a:lnSpc>
            </a:pPr>
            <a:endParaRPr lang="pt-PT" dirty="0" smtClean="0"/>
          </a:p>
          <a:p>
            <a:pPr>
              <a:lnSpc>
                <a:spcPts val="1200"/>
              </a:lnSpc>
            </a:pPr>
            <a:endParaRPr lang="pt-PT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C7A6-75A8-46C6-8290-9C232AA1261F}" type="slidenum">
              <a:rPr lang="pt-PT" smtClean="0"/>
              <a:pPr/>
              <a:t>7</a:t>
            </a:fld>
            <a:endParaRPr lang="pt-PT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smtClean="0"/>
              <a:t>Aquisição de Capital e prestação de suprimentos/obrigações</a:t>
            </a:r>
            <a:endParaRPr lang="pt-PT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PT" smtClean="0"/>
              <a:t>Fabrico de componentes para automóvel - fundição injectada</a:t>
            </a:r>
            <a:endParaRPr lang="pt-P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smtClean="0"/>
              <a:t>Família Gali Macedo (66%); FACCE (33%)</a:t>
            </a:r>
            <a:endParaRPr lang="pt-PT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PT" smtClean="0"/>
              <a:t>4,5M€</a:t>
            </a:r>
            <a:endParaRPr lang="pt-PT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PT" dirty="0" smtClean="0"/>
              <a:t>NBO</a:t>
            </a:r>
            <a:endParaRPr lang="pt-P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260" y="328221"/>
            <a:ext cx="1535128" cy="36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47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Principais indicadores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9448D-16D2-4478-AABC-2A70AB79C640}" type="slidenum">
              <a:rPr lang="pt-PT" smtClean="0"/>
              <a:pPr>
                <a:defRPr/>
              </a:pPr>
              <a:t>8</a:t>
            </a:fld>
            <a:endParaRPr lang="pt-P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260" y="328221"/>
            <a:ext cx="1535128" cy="36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844780"/>
            <a:ext cx="9097787" cy="34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Entrada e estrutura da transacção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200" b="1" dirty="0" smtClean="0">
                <a:solidFill>
                  <a:srgbClr val="00425E"/>
                </a:solidFill>
              </a:rPr>
              <a:t>Entrada</a:t>
            </a:r>
          </a:p>
          <a:p>
            <a:r>
              <a:rPr lang="pt-PT" sz="1200" dirty="0" smtClean="0"/>
              <a:t>O investimento será realizado da seguinte forma:</a:t>
            </a:r>
          </a:p>
          <a:p>
            <a:pPr marL="361950" lvl="1"/>
            <a:r>
              <a:rPr lang="pt-PT" sz="1200" dirty="0" smtClean="0"/>
              <a:t>Montante: até 4.500m€</a:t>
            </a:r>
          </a:p>
          <a:p>
            <a:pPr marL="361950" lvl="1"/>
            <a:r>
              <a:rPr lang="pt-PT" sz="1200" dirty="0" smtClean="0"/>
              <a:t>Calendário: Três entradas de 1.500m€ intercaladas por um período de 12 meses cada</a:t>
            </a:r>
          </a:p>
          <a:p>
            <a:pPr marL="265113" indent="-265113"/>
            <a:r>
              <a:rPr lang="pt-PT" sz="1200" dirty="0" smtClean="0"/>
              <a:t>O capital será investido nos seguimentos instrumentos:</a:t>
            </a:r>
          </a:p>
          <a:p>
            <a:pPr marL="361950" lvl="1"/>
            <a:r>
              <a:rPr lang="pt-PT" sz="1200" dirty="0" smtClean="0"/>
              <a:t>30% para aquisição de participação na Sonafi, ficando a Explorer com uma participação final prevista de 21%</a:t>
            </a:r>
          </a:p>
          <a:p>
            <a:pPr marL="361950" lvl="1"/>
            <a:r>
              <a:rPr lang="pt-PT" sz="1200" dirty="0" smtClean="0"/>
              <a:t>Suprimentos no montante idêntico a 23% do capital investido</a:t>
            </a:r>
          </a:p>
          <a:p>
            <a:pPr marL="361950" lvl="1"/>
            <a:r>
              <a:rPr lang="pt-PT" sz="1200" dirty="0" smtClean="0"/>
              <a:t>Obrigações convertíveis no montante remanescente</a:t>
            </a:r>
            <a:endParaRPr lang="pt-PT" sz="1200" dirty="0" smtClean="0">
              <a:solidFill>
                <a:srgbClr val="00425E"/>
              </a:solidFill>
            </a:endParaRPr>
          </a:p>
          <a:p>
            <a:pPr marL="0" indent="0">
              <a:buNone/>
            </a:pPr>
            <a:endParaRPr lang="pt-PT" sz="1200" b="1" dirty="0" smtClean="0">
              <a:solidFill>
                <a:srgbClr val="00425E"/>
              </a:solidFill>
            </a:endParaRPr>
          </a:p>
          <a:p>
            <a:pPr marL="0" indent="0">
              <a:buNone/>
            </a:pPr>
            <a:r>
              <a:rPr lang="pt-PT" sz="1200" b="1" dirty="0" smtClean="0">
                <a:solidFill>
                  <a:srgbClr val="00425E"/>
                </a:solidFill>
              </a:rPr>
              <a:t>Saída</a:t>
            </a:r>
            <a:endParaRPr lang="pt-PT" sz="1200" b="1" dirty="0">
              <a:solidFill>
                <a:srgbClr val="00425E"/>
              </a:solidFill>
            </a:endParaRPr>
          </a:p>
          <a:p>
            <a:pPr marL="361950" lvl="1"/>
            <a:r>
              <a:rPr lang="pt-PT" sz="1200" i="1" dirty="0" smtClean="0"/>
              <a:t>Player </a:t>
            </a:r>
            <a:r>
              <a:rPr lang="pt-PT" sz="1200" dirty="0" smtClean="0"/>
              <a:t>estratégico</a:t>
            </a:r>
            <a:endParaRPr lang="pt-PT" sz="1200" dirty="0"/>
          </a:p>
          <a:p>
            <a:pPr marL="361950" lvl="1"/>
            <a:r>
              <a:rPr lang="pt-PT" sz="1200" dirty="0" smtClean="0"/>
              <a:t>Promotores</a:t>
            </a:r>
          </a:p>
          <a:p>
            <a:pPr marL="361950" lvl="1"/>
            <a:r>
              <a:rPr lang="pt-PT" sz="1200" i="1" dirty="0" smtClean="0"/>
              <a:t>Player</a:t>
            </a:r>
            <a:r>
              <a:rPr lang="pt-PT" sz="1200" dirty="0" smtClean="0"/>
              <a:t> financeiro</a:t>
            </a:r>
            <a:endParaRPr lang="pt-PT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9448D-16D2-4478-AABC-2A70AB79C640}" type="slidenum">
              <a:rPr lang="pt-PT" smtClean="0"/>
              <a:pPr>
                <a:defRPr/>
              </a:pPr>
              <a:t>9</a:t>
            </a:fld>
            <a:endParaRPr lang="pt-PT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260" y="328221"/>
            <a:ext cx="1535128" cy="36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2720690" y="3861060"/>
            <a:ext cx="2098923" cy="2078066"/>
            <a:chOff x="7689380" y="1268701"/>
            <a:chExt cx="2098923" cy="2078066"/>
          </a:xfrm>
        </p:grpSpPr>
        <p:sp>
          <p:nvSpPr>
            <p:cNvPr id="5" name="Rectangle 4"/>
            <p:cNvSpPr/>
            <p:nvPr/>
          </p:nvSpPr>
          <p:spPr bwMode="auto">
            <a:xfrm>
              <a:off x="7689380" y="1268701"/>
              <a:ext cx="752632" cy="43902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Família Gali Macedo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8657050" y="1268701"/>
              <a:ext cx="806392" cy="43902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Fundo FACCE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905410" y="2021321"/>
              <a:ext cx="858029" cy="4390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Macefusion, S.A.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456575" y="2907739"/>
              <a:ext cx="806392" cy="4390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Sonafi, S.A.</a:t>
              </a:r>
            </a:p>
          </p:txBody>
        </p:sp>
        <p:cxnSp>
          <p:nvCxnSpPr>
            <p:cNvPr id="12" name="Elbow Connector 11"/>
            <p:cNvCxnSpPr>
              <a:stCxn id="5" idx="2"/>
              <a:endCxn id="9" idx="0"/>
            </p:cNvCxnSpPr>
            <p:nvPr/>
          </p:nvCxnSpPr>
          <p:spPr bwMode="auto">
            <a:xfrm rot="16200000" flipH="1">
              <a:off x="8043264" y="1730160"/>
              <a:ext cx="313592" cy="268729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Elbow Connector 13"/>
            <p:cNvCxnSpPr>
              <a:stCxn id="8" idx="2"/>
              <a:endCxn id="9" idx="0"/>
            </p:cNvCxnSpPr>
            <p:nvPr/>
          </p:nvCxnSpPr>
          <p:spPr bwMode="auto">
            <a:xfrm rot="5400000">
              <a:off x="8540540" y="1501615"/>
              <a:ext cx="313592" cy="72582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Elbow Connector 17"/>
            <p:cNvCxnSpPr>
              <a:stCxn id="9" idx="2"/>
              <a:endCxn id="10" idx="0"/>
            </p:cNvCxnSpPr>
            <p:nvPr/>
          </p:nvCxnSpPr>
          <p:spPr bwMode="auto">
            <a:xfrm rot="16200000" flipH="1">
              <a:off x="8373403" y="2421371"/>
              <a:ext cx="447390" cy="52534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Rectangle 20"/>
            <p:cNvSpPr/>
            <p:nvPr/>
          </p:nvSpPr>
          <p:spPr bwMode="auto">
            <a:xfrm>
              <a:off x="7743139" y="1681957"/>
              <a:ext cx="483312" cy="2195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66%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9033889" y="1686203"/>
              <a:ext cx="483312" cy="2195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33%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926168" y="2442126"/>
              <a:ext cx="483312" cy="2195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79%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8919641" y="2021943"/>
              <a:ext cx="858029" cy="4390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FRN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9304991" y="2478753"/>
              <a:ext cx="483312" cy="2195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21%</a:t>
              </a:r>
            </a:p>
          </p:txBody>
        </p:sp>
        <p:cxnSp>
          <p:nvCxnSpPr>
            <p:cNvPr id="26" name="Elbow Connector 25"/>
            <p:cNvCxnSpPr>
              <a:stCxn id="24" idx="2"/>
              <a:endCxn id="10" idx="0"/>
            </p:cNvCxnSpPr>
            <p:nvPr/>
          </p:nvCxnSpPr>
          <p:spPr bwMode="auto">
            <a:xfrm rot="5400000">
              <a:off x="8880830" y="2439913"/>
              <a:ext cx="446768" cy="48888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120" y="1268413"/>
            <a:ext cx="32861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17120" y="2992438"/>
            <a:ext cx="32861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pt-PT" sz="800" b="0" dirty="0"/>
              <a:t>Participação definida em função da evolução dos resultados estimando-se, de acordo com o plano de negócios, uma participação final de entre 17% e 21%.  </a:t>
            </a:r>
          </a:p>
          <a:p>
            <a:endParaRPr lang="pt-PT" sz="8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581" y="3568231"/>
            <a:ext cx="3630308" cy="24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5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MLEFT" val="132"/>
  <p:tag name="GMTOP" val="96"/>
  <p:tag name="GMHEIGHT" val="159.75"/>
  <p:tag name="GMWIDTH" val="475.625"/>
  <p:tag name="GMSELECT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MLEFT" val="132"/>
  <p:tag name="GMTOP" val="96"/>
  <p:tag name="GMHEIGHT" val="159.75"/>
  <p:tag name="GMWIDTH" val="475.625"/>
  <p:tag name="GMSELECT" val="TRUE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rtim Sacavém" id="{C9422EFA-BB35-4400-AC41-D25C39FCEC8B}" vid="{929C992F-20AF-42C0-B25B-B557056B49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26003</TotalTime>
  <Words>4226</Words>
  <Application>Microsoft Office PowerPoint</Application>
  <PresentationFormat>A4 Paper (210x297 mm)</PresentationFormat>
  <Paragraphs>567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Times</vt:lpstr>
      <vt:lpstr>Times New Roman</vt:lpstr>
      <vt:lpstr>Wingdings</vt:lpstr>
      <vt:lpstr>Default Design</vt:lpstr>
      <vt:lpstr>PowerPoint Presentation</vt:lpstr>
      <vt:lpstr>PowerPoint Presentation</vt:lpstr>
      <vt:lpstr>Funcionamento do Comité Consultivo</vt:lpstr>
      <vt:lpstr>Funcionamento do Comité Consultivo</vt:lpstr>
      <vt:lpstr>Funcionamento do Comité Consultivo</vt:lpstr>
      <vt:lpstr>PowerPoint Presentation</vt:lpstr>
      <vt:lpstr>Apresentação</vt:lpstr>
      <vt:lpstr>Principais indicadores</vt:lpstr>
      <vt:lpstr>Entrada e estrutura da transacção</vt:lpstr>
      <vt:lpstr>PowerPoint Presentation</vt:lpstr>
      <vt:lpstr>Apresentação</vt:lpstr>
      <vt:lpstr>Principais indicadores</vt:lpstr>
      <vt:lpstr>Entrada e estrutura da transacção</vt:lpstr>
      <vt:lpstr>PowerPoint Presentation</vt:lpstr>
      <vt:lpstr>Apresentação</vt:lpstr>
      <vt:lpstr>Principais indicadores</vt:lpstr>
      <vt:lpstr>Entrada e estrutura da transacção</vt:lpstr>
      <vt:lpstr>PowerPoint Presentation</vt:lpstr>
      <vt:lpstr>Apresentação</vt:lpstr>
      <vt:lpstr>Principais indicadores</vt:lpstr>
      <vt:lpstr>Entrada e estrutura da transacção</vt:lpstr>
      <vt:lpstr>PowerPoint Presentation</vt:lpstr>
      <vt:lpstr>Apresentação</vt:lpstr>
      <vt:lpstr>Principais indicadores</vt:lpstr>
      <vt:lpstr>Entrada e estrutura da transacção</vt:lpstr>
      <vt:lpstr>PowerPoint Presentation</vt:lpstr>
      <vt:lpstr>AQUAPURA DOURO VALLEY</vt:lpstr>
      <vt:lpstr>Principais indicadores</vt:lpstr>
      <vt:lpstr>Entrada e estrutura da transacção</vt:lpstr>
      <vt:lpstr>PowerPoint Presentation</vt:lpstr>
      <vt:lpstr>Openline</vt:lpstr>
      <vt:lpstr>Principais indicadores</vt:lpstr>
      <vt:lpstr>Entrada e estrutura da transacção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mps@explorerinvestments.com</dc:creator>
  <cp:lastModifiedBy>Martim Pinto Sacavém</cp:lastModifiedBy>
  <cp:revision>872</cp:revision>
  <cp:lastPrinted>2013-08-27T20:50:23Z</cp:lastPrinted>
  <dcterms:created xsi:type="dcterms:W3CDTF">1601-01-01T00:00:00Z</dcterms:created>
  <dcterms:modified xsi:type="dcterms:W3CDTF">2013-09-09T07:45:40Z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