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546" r:id="rId2"/>
    <p:sldId id="525" r:id="rId3"/>
    <p:sldId id="548" r:id="rId4"/>
    <p:sldId id="480" r:id="rId5"/>
    <p:sldId id="547" r:id="rId6"/>
    <p:sldId id="545" r:id="rId7"/>
    <p:sldId id="280" r:id="rId8"/>
    <p:sldId id="549" r:id="rId9"/>
    <p:sldId id="540" r:id="rId10"/>
    <p:sldId id="541" r:id="rId11"/>
    <p:sldId id="405" r:id="rId12"/>
    <p:sldId id="274" r:id="rId13"/>
    <p:sldId id="411" r:id="rId14"/>
  </p:sldIdLst>
  <p:sldSz cx="9906000" cy="6858000" type="A4"/>
  <p:notesSz cx="6808788" cy="9940925"/>
  <p:defaultTextStyle>
    <a:defPPr>
      <a:defRPr lang="pt-PT"/>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754" userDrawn="1">
          <p15:clr>
            <a:srgbClr val="A4A3A4"/>
          </p15:clr>
        </p15:guide>
        <p15:guide id="2" orient="horz" pos="436">
          <p15:clr>
            <a:srgbClr val="A4A3A4"/>
          </p15:clr>
        </p15:guide>
        <p15:guide id="3" orient="horz" pos="618">
          <p15:clr>
            <a:srgbClr val="A4A3A4"/>
          </p15:clr>
        </p15:guide>
        <p15:guide id="4" orient="horz" pos="4065">
          <p15:clr>
            <a:srgbClr val="A4A3A4"/>
          </p15:clr>
        </p15:guide>
        <p15:guide id="5" orient="horz" pos="3657" userDrawn="1">
          <p15:clr>
            <a:srgbClr val="A4A3A4"/>
          </p15:clr>
        </p15:guide>
        <p15:guide id="6" orient="horz" pos="1661" userDrawn="1">
          <p15:clr>
            <a:srgbClr val="A4A3A4"/>
          </p15:clr>
        </p15:guide>
        <p15:guide id="7" pos="217" userDrawn="1">
          <p15:clr>
            <a:srgbClr val="A4A3A4"/>
          </p15:clr>
        </p15:guide>
        <p15:guide id="8" pos="5252">
          <p15:clr>
            <a:srgbClr val="A4A3A4"/>
          </p15:clr>
        </p15:guide>
        <p15:guide id="9" pos="444">
          <p15:clr>
            <a:srgbClr val="A4A3A4"/>
          </p15:clr>
        </p15:guide>
        <p15:guide id="10" pos="2984" userDrawn="1">
          <p15:clr>
            <a:srgbClr val="A4A3A4"/>
          </p15:clr>
        </p15:guide>
        <p15:guide id="11" pos="5524">
          <p15:clr>
            <a:srgbClr val="A4A3A4"/>
          </p15:clr>
        </p15:guide>
        <p15:guide id="12" pos="625">
          <p15:clr>
            <a:srgbClr val="A4A3A4"/>
          </p15:clr>
        </p15:guide>
        <p15:guide id="13" pos="6068" userDrawn="1">
          <p15:clr>
            <a:srgbClr val="A4A3A4"/>
          </p15:clr>
        </p15:guide>
        <p15:guide id="14" pos="852">
          <p15:clr>
            <a:srgbClr val="A4A3A4"/>
          </p15:clr>
        </p15:guide>
      </p15:sldGuideLst>
    </p:ext>
    <p:ext uri="{2D200454-40CA-4A62-9FC3-DE9A4176ACB9}">
      <p15:notesGuideLst xmlns:p15="http://schemas.microsoft.com/office/powerpoint/2012/main">
        <p15:guide id="1" orient="horz" pos="3132" userDrawn="1">
          <p15:clr>
            <a:srgbClr val="A4A3A4"/>
          </p15:clr>
        </p15:guide>
        <p15:guide id="2" pos="2145"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ogo Mourao" initials="DM" lastIdx="1" clrIdx="0">
    <p:extLst>
      <p:ext uri="{19B8F6BF-5375-455C-9EA6-DF929625EA0E}">
        <p15:presenceInfo xmlns:p15="http://schemas.microsoft.com/office/powerpoint/2012/main" userId="Diogo Moura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D7EE"/>
    <a:srgbClr val="BDD78A"/>
    <a:srgbClr val="BDEBB6"/>
    <a:srgbClr val="EAEAEA"/>
    <a:srgbClr val="00425E"/>
    <a:srgbClr val="FF0000"/>
    <a:srgbClr val="D4E1E8"/>
    <a:srgbClr val="B2B2B2"/>
    <a:srgbClr val="000058"/>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30" autoAdjust="0"/>
    <p:restoredTop sz="95268" autoAdjust="0"/>
  </p:normalViewPr>
  <p:slideViewPr>
    <p:cSldViewPr snapToObjects="1">
      <p:cViewPr varScale="1">
        <p:scale>
          <a:sx n="86" d="100"/>
          <a:sy n="86" d="100"/>
        </p:scale>
        <p:origin x="1230" y="60"/>
      </p:cViewPr>
      <p:guideLst>
        <p:guide orient="horz" pos="754"/>
        <p:guide orient="horz" pos="436"/>
        <p:guide orient="horz" pos="618"/>
        <p:guide orient="horz" pos="4065"/>
        <p:guide orient="horz" pos="3657"/>
        <p:guide orient="horz" pos="1661"/>
        <p:guide pos="217"/>
        <p:guide pos="5252"/>
        <p:guide pos="444"/>
        <p:guide pos="2984"/>
        <p:guide pos="5524"/>
        <p:guide pos="625"/>
        <p:guide pos="6068"/>
        <p:guide pos="852"/>
      </p:guideLst>
    </p:cSldViewPr>
  </p:slideViewPr>
  <p:notesTextViewPr>
    <p:cViewPr>
      <p:scale>
        <a:sx n="3" d="2"/>
        <a:sy n="3" d="2"/>
      </p:scale>
      <p:origin x="0" y="0"/>
    </p:cViewPr>
  </p:notesTextViewPr>
  <p:sorterViewPr>
    <p:cViewPr>
      <p:scale>
        <a:sx n="66" d="100"/>
        <a:sy n="66" d="100"/>
      </p:scale>
      <p:origin x="0" y="0"/>
    </p:cViewPr>
  </p:sorterViewPr>
  <p:notesViewPr>
    <p:cSldViewPr snapToObjects="1">
      <p:cViewPr>
        <p:scale>
          <a:sx n="200" d="100"/>
          <a:sy n="200" d="100"/>
        </p:scale>
        <p:origin x="294" y="4584"/>
      </p:cViewPr>
      <p:guideLst>
        <p:guide orient="horz" pos="3132"/>
        <p:guide pos="2145"/>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2951217" cy="497523"/>
          </a:xfrm>
          <a:prstGeom prst="rect">
            <a:avLst/>
          </a:prstGeom>
        </p:spPr>
        <p:txBody>
          <a:bodyPr vert="horz" lIns="91428" tIns="45714" rIns="91428" bIns="45714" rtlCol="0"/>
          <a:lstStyle>
            <a:lvl1pPr algn="l">
              <a:defRPr sz="1200"/>
            </a:lvl1pPr>
          </a:lstStyle>
          <a:p>
            <a:endParaRPr lang="pt-PT"/>
          </a:p>
        </p:txBody>
      </p:sp>
      <p:sp>
        <p:nvSpPr>
          <p:cNvPr id="3" name="Date Placeholder 2"/>
          <p:cNvSpPr>
            <a:spLocks noGrp="1"/>
          </p:cNvSpPr>
          <p:nvPr>
            <p:ph type="dt" sz="quarter" idx="1"/>
          </p:nvPr>
        </p:nvSpPr>
        <p:spPr>
          <a:xfrm>
            <a:off x="3855982" y="0"/>
            <a:ext cx="2951217" cy="497523"/>
          </a:xfrm>
          <a:prstGeom prst="rect">
            <a:avLst/>
          </a:prstGeom>
        </p:spPr>
        <p:txBody>
          <a:bodyPr vert="horz" lIns="91428" tIns="45714" rIns="91428" bIns="45714" rtlCol="0"/>
          <a:lstStyle>
            <a:lvl1pPr algn="r">
              <a:defRPr sz="1200"/>
            </a:lvl1pPr>
          </a:lstStyle>
          <a:p>
            <a:fld id="{1655C079-DB97-4E6D-A1BC-23C5A5D83CC2}" type="datetimeFigureOut">
              <a:rPr lang="pt-PT" smtClean="0"/>
              <a:pPr/>
              <a:t>25/03/2019</a:t>
            </a:fld>
            <a:endParaRPr lang="pt-PT"/>
          </a:p>
        </p:txBody>
      </p:sp>
      <p:sp>
        <p:nvSpPr>
          <p:cNvPr id="4" name="Footer Placeholder 3"/>
          <p:cNvSpPr>
            <a:spLocks noGrp="1"/>
          </p:cNvSpPr>
          <p:nvPr>
            <p:ph type="ftr" sz="quarter" idx="2"/>
          </p:nvPr>
        </p:nvSpPr>
        <p:spPr>
          <a:xfrm>
            <a:off x="2" y="9441813"/>
            <a:ext cx="2951217" cy="497523"/>
          </a:xfrm>
          <a:prstGeom prst="rect">
            <a:avLst/>
          </a:prstGeom>
        </p:spPr>
        <p:txBody>
          <a:bodyPr vert="horz" lIns="91428" tIns="45714" rIns="91428" bIns="45714" rtlCol="0" anchor="b"/>
          <a:lstStyle>
            <a:lvl1pPr algn="l">
              <a:defRPr sz="1200"/>
            </a:lvl1pPr>
          </a:lstStyle>
          <a:p>
            <a:endParaRPr lang="pt-PT"/>
          </a:p>
        </p:txBody>
      </p:sp>
      <p:sp>
        <p:nvSpPr>
          <p:cNvPr id="5" name="Slide Number Placeholder 4"/>
          <p:cNvSpPr>
            <a:spLocks noGrp="1"/>
          </p:cNvSpPr>
          <p:nvPr>
            <p:ph type="sldNum" sz="quarter" idx="3"/>
          </p:nvPr>
        </p:nvSpPr>
        <p:spPr>
          <a:xfrm>
            <a:off x="3855982" y="9441813"/>
            <a:ext cx="2951217" cy="497523"/>
          </a:xfrm>
          <a:prstGeom prst="rect">
            <a:avLst/>
          </a:prstGeom>
        </p:spPr>
        <p:txBody>
          <a:bodyPr vert="horz" lIns="91428" tIns="45714" rIns="91428" bIns="45714" rtlCol="0" anchor="b"/>
          <a:lstStyle>
            <a:lvl1pPr algn="r">
              <a:defRPr sz="1200"/>
            </a:lvl1pPr>
          </a:lstStyle>
          <a:p>
            <a:fld id="{A6CFABF2-5D60-48CB-B2DB-ACC0D582EFB8}" type="slidenum">
              <a:rPr lang="pt-PT" smtClean="0"/>
              <a:pPr/>
              <a:t>‹nº›</a:t>
            </a:fld>
            <a:endParaRPr lang="pt-PT"/>
          </a:p>
        </p:txBody>
      </p:sp>
    </p:spTree>
    <p:extLst>
      <p:ext uri="{BB962C8B-B14F-4D97-AF65-F5344CB8AC3E}">
        <p14:creationId xmlns:p14="http://schemas.microsoft.com/office/powerpoint/2010/main" val="2377055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2" y="0"/>
            <a:ext cx="2951217" cy="497523"/>
          </a:xfrm>
          <a:prstGeom prst="rect">
            <a:avLst/>
          </a:prstGeom>
          <a:noFill/>
          <a:ln w="9525">
            <a:noFill/>
            <a:miter lim="800000"/>
            <a:headEnd/>
            <a:tailEnd/>
          </a:ln>
          <a:effectLst/>
        </p:spPr>
        <p:txBody>
          <a:bodyPr vert="horz" wrap="square" lIns="95529" tIns="47764" rIns="95529" bIns="47764" numCol="1" anchor="t" anchorCtr="0" compatLnSpc="1">
            <a:prstTxWarp prst="textNoShape">
              <a:avLst/>
            </a:prstTxWarp>
          </a:bodyPr>
          <a:lstStyle>
            <a:lvl1pPr defTabSz="953963">
              <a:defRPr sz="1300" b="0"/>
            </a:lvl1pPr>
          </a:lstStyle>
          <a:p>
            <a:pPr>
              <a:defRPr/>
            </a:pPr>
            <a:endParaRPr lang="pt-PT"/>
          </a:p>
        </p:txBody>
      </p:sp>
      <p:sp>
        <p:nvSpPr>
          <p:cNvPr id="8195" name="Rectangle 3"/>
          <p:cNvSpPr>
            <a:spLocks noGrp="1" noChangeArrowheads="1"/>
          </p:cNvSpPr>
          <p:nvPr>
            <p:ph type="dt" idx="1"/>
          </p:nvPr>
        </p:nvSpPr>
        <p:spPr bwMode="auto">
          <a:xfrm>
            <a:off x="3854391" y="0"/>
            <a:ext cx="2952808" cy="497523"/>
          </a:xfrm>
          <a:prstGeom prst="rect">
            <a:avLst/>
          </a:prstGeom>
          <a:noFill/>
          <a:ln w="9525">
            <a:noFill/>
            <a:miter lim="800000"/>
            <a:headEnd/>
            <a:tailEnd/>
          </a:ln>
          <a:effectLst/>
        </p:spPr>
        <p:txBody>
          <a:bodyPr vert="horz" wrap="square" lIns="95529" tIns="47764" rIns="95529" bIns="47764" numCol="1" anchor="t" anchorCtr="0" compatLnSpc="1">
            <a:prstTxWarp prst="textNoShape">
              <a:avLst/>
            </a:prstTxWarp>
          </a:bodyPr>
          <a:lstStyle>
            <a:lvl1pPr algn="r" defTabSz="953963">
              <a:defRPr sz="1300" b="0"/>
            </a:lvl1pPr>
          </a:lstStyle>
          <a:p>
            <a:pPr>
              <a:defRPr/>
            </a:pPr>
            <a:endParaRPr lang="pt-PT"/>
          </a:p>
        </p:txBody>
      </p:sp>
      <p:sp>
        <p:nvSpPr>
          <p:cNvPr id="17412" name="Rectangle 4"/>
          <p:cNvSpPr>
            <a:spLocks noGrp="1" noRot="1" noChangeAspect="1" noChangeArrowheads="1" noTextEdit="1"/>
          </p:cNvSpPr>
          <p:nvPr>
            <p:ph type="sldImg" idx="2"/>
          </p:nvPr>
        </p:nvSpPr>
        <p:spPr bwMode="auto">
          <a:xfrm>
            <a:off x="715963" y="746125"/>
            <a:ext cx="5384800" cy="372745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82151" y="4722497"/>
            <a:ext cx="5444487" cy="4472940"/>
          </a:xfrm>
          <a:prstGeom prst="rect">
            <a:avLst/>
          </a:prstGeom>
          <a:noFill/>
          <a:ln w="9525">
            <a:noFill/>
            <a:miter lim="800000"/>
            <a:headEnd/>
            <a:tailEnd/>
          </a:ln>
          <a:effectLst/>
        </p:spPr>
        <p:txBody>
          <a:bodyPr vert="horz" wrap="square" lIns="95529" tIns="47764" rIns="95529" bIns="47764" numCol="1" anchor="t" anchorCtr="0" compatLnSpc="1">
            <a:prstTxWarp prst="textNoShape">
              <a:avLst/>
            </a:prstTxWarp>
          </a:bodyPr>
          <a:lstStyle/>
          <a:p>
            <a:pPr lvl="0"/>
            <a:r>
              <a:rPr lang="pt-PT" noProof="0"/>
              <a:t>Click to edit Master text styles</a:t>
            </a:r>
          </a:p>
          <a:p>
            <a:pPr lvl="1"/>
            <a:r>
              <a:rPr lang="pt-PT" noProof="0"/>
              <a:t>Second level</a:t>
            </a:r>
          </a:p>
          <a:p>
            <a:pPr lvl="2"/>
            <a:r>
              <a:rPr lang="pt-PT" noProof="0"/>
              <a:t>Third level</a:t>
            </a:r>
          </a:p>
          <a:p>
            <a:pPr lvl="3"/>
            <a:r>
              <a:rPr lang="pt-PT" noProof="0"/>
              <a:t>Fourth level</a:t>
            </a:r>
          </a:p>
          <a:p>
            <a:pPr lvl="4"/>
            <a:r>
              <a:rPr lang="pt-PT" noProof="0"/>
              <a:t>Fifth level</a:t>
            </a:r>
          </a:p>
        </p:txBody>
      </p:sp>
      <p:sp>
        <p:nvSpPr>
          <p:cNvPr id="8198" name="Rectangle 6"/>
          <p:cNvSpPr>
            <a:spLocks noGrp="1" noChangeArrowheads="1"/>
          </p:cNvSpPr>
          <p:nvPr>
            <p:ph type="ftr" sz="quarter" idx="4"/>
          </p:nvPr>
        </p:nvSpPr>
        <p:spPr bwMode="auto">
          <a:xfrm>
            <a:off x="2" y="9441813"/>
            <a:ext cx="2951217" cy="497523"/>
          </a:xfrm>
          <a:prstGeom prst="rect">
            <a:avLst/>
          </a:prstGeom>
          <a:noFill/>
          <a:ln w="9525">
            <a:noFill/>
            <a:miter lim="800000"/>
            <a:headEnd/>
            <a:tailEnd/>
          </a:ln>
          <a:effectLst/>
        </p:spPr>
        <p:txBody>
          <a:bodyPr vert="horz" wrap="square" lIns="95529" tIns="47764" rIns="95529" bIns="47764" numCol="1" anchor="b" anchorCtr="0" compatLnSpc="1">
            <a:prstTxWarp prst="textNoShape">
              <a:avLst/>
            </a:prstTxWarp>
          </a:bodyPr>
          <a:lstStyle>
            <a:lvl1pPr defTabSz="953963">
              <a:defRPr sz="1300" b="0"/>
            </a:lvl1pPr>
          </a:lstStyle>
          <a:p>
            <a:pPr>
              <a:defRPr/>
            </a:pPr>
            <a:endParaRPr lang="pt-PT"/>
          </a:p>
        </p:txBody>
      </p:sp>
      <p:sp>
        <p:nvSpPr>
          <p:cNvPr id="8199" name="Rectangle 7"/>
          <p:cNvSpPr>
            <a:spLocks noGrp="1" noChangeArrowheads="1"/>
          </p:cNvSpPr>
          <p:nvPr>
            <p:ph type="sldNum" sz="quarter" idx="5"/>
          </p:nvPr>
        </p:nvSpPr>
        <p:spPr bwMode="auto">
          <a:xfrm>
            <a:off x="3854391" y="9441813"/>
            <a:ext cx="2952808" cy="497523"/>
          </a:xfrm>
          <a:prstGeom prst="rect">
            <a:avLst/>
          </a:prstGeom>
          <a:noFill/>
          <a:ln w="9525">
            <a:noFill/>
            <a:miter lim="800000"/>
            <a:headEnd/>
            <a:tailEnd/>
          </a:ln>
          <a:effectLst/>
        </p:spPr>
        <p:txBody>
          <a:bodyPr vert="horz" wrap="square" lIns="95529" tIns="47764" rIns="95529" bIns="47764" numCol="1" anchor="b" anchorCtr="0" compatLnSpc="1">
            <a:prstTxWarp prst="textNoShape">
              <a:avLst/>
            </a:prstTxWarp>
          </a:bodyPr>
          <a:lstStyle>
            <a:lvl1pPr algn="r" defTabSz="953963">
              <a:defRPr sz="1300" b="0"/>
            </a:lvl1pPr>
          </a:lstStyle>
          <a:p>
            <a:pPr>
              <a:defRPr/>
            </a:pPr>
            <a:fld id="{B3317E2A-8436-47B1-A191-ADBE97023E6E}" type="slidenum">
              <a:rPr lang="pt-PT"/>
              <a:pPr>
                <a:defRPr/>
              </a:pPr>
              <a:t>‹nº›</a:t>
            </a:fld>
            <a:endParaRPr lang="pt-PT"/>
          </a:p>
        </p:txBody>
      </p:sp>
    </p:spTree>
    <p:extLst>
      <p:ext uri="{BB962C8B-B14F-4D97-AF65-F5344CB8AC3E}">
        <p14:creationId xmlns:p14="http://schemas.microsoft.com/office/powerpoint/2010/main" val="42888432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10"/>
          </p:nvPr>
        </p:nvSpPr>
        <p:spPr/>
        <p:txBody>
          <a:bodyPr/>
          <a:lstStyle/>
          <a:p>
            <a:pPr>
              <a:defRPr/>
            </a:pPr>
            <a:fld id="{B3317E2A-8436-47B1-A191-ADBE97023E6E}" type="slidenum">
              <a:rPr lang="pt-PT" smtClean="0"/>
              <a:pPr>
                <a:defRPr/>
              </a:pPr>
              <a:t>1</a:t>
            </a:fld>
            <a:endParaRPr lang="pt-PT"/>
          </a:p>
        </p:txBody>
      </p:sp>
    </p:spTree>
    <p:extLst>
      <p:ext uri="{BB962C8B-B14F-4D97-AF65-F5344CB8AC3E}">
        <p14:creationId xmlns:p14="http://schemas.microsoft.com/office/powerpoint/2010/main" val="24253355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10"/>
          </p:nvPr>
        </p:nvSpPr>
        <p:spPr/>
        <p:txBody>
          <a:bodyPr/>
          <a:lstStyle/>
          <a:p>
            <a:pPr>
              <a:defRPr/>
            </a:pPr>
            <a:fld id="{B3317E2A-8436-47B1-A191-ADBE97023E6E}" type="slidenum">
              <a:rPr lang="pt-PT" smtClean="0"/>
              <a:pPr>
                <a:defRPr/>
              </a:pPr>
              <a:t>13</a:t>
            </a:fld>
            <a:endParaRPr lang="pt-PT"/>
          </a:p>
        </p:txBody>
      </p:sp>
    </p:spTree>
    <p:extLst>
      <p:ext uri="{BB962C8B-B14F-4D97-AF65-F5344CB8AC3E}">
        <p14:creationId xmlns:p14="http://schemas.microsoft.com/office/powerpoint/2010/main" val="361501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pPr defTabSz="967760">
              <a:defRPr/>
            </a:pPr>
            <a:fld id="{92E07D4D-611D-41E0-B9DB-A80531AAE5CE}" type="slidenum">
              <a:rPr lang="pt-PT">
                <a:solidFill>
                  <a:srgbClr val="000000"/>
                </a:solidFill>
              </a:rPr>
              <a:pPr defTabSz="967760">
                <a:defRPr/>
              </a:pPr>
              <a:t>2</a:t>
            </a:fld>
            <a:endParaRPr lang="pt-PT" dirty="0">
              <a:solidFill>
                <a:srgbClr val="000000"/>
              </a:solidFill>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r>
              <a:rPr lang="en-GB" dirty="0" err="1"/>
              <a:t>Jjt</a:t>
            </a:r>
            <a:r>
              <a:rPr lang="en-GB" dirty="0"/>
              <a:t> TEVE DOIS MOMENTOS – Ate 2010 com </a:t>
            </a:r>
            <a:r>
              <a:rPr lang="en-GB" dirty="0" err="1"/>
              <a:t>dependencia</a:t>
            </a:r>
            <a:r>
              <a:rPr lang="en-GB" dirty="0"/>
              <a:t> de Portugal (+80%) e que </a:t>
            </a:r>
            <a:r>
              <a:rPr lang="en-GB" dirty="0" err="1"/>
              <a:t>sofreu</a:t>
            </a:r>
            <a:r>
              <a:rPr lang="en-GB" dirty="0"/>
              <a:t> com a </a:t>
            </a:r>
            <a:r>
              <a:rPr lang="en-GB" dirty="0" err="1"/>
              <a:t>crise</a:t>
            </a:r>
            <a:r>
              <a:rPr lang="en-GB" dirty="0"/>
              <a:t> de 2008 e </a:t>
            </a:r>
            <a:r>
              <a:rPr lang="en-GB" dirty="0" err="1"/>
              <a:t>teve</a:t>
            </a:r>
            <a:r>
              <a:rPr lang="en-GB" dirty="0"/>
              <a:t> que </a:t>
            </a:r>
            <a:r>
              <a:rPr lang="en-GB" dirty="0" err="1"/>
              <a:t>apresentar</a:t>
            </a:r>
            <a:r>
              <a:rPr lang="en-GB" dirty="0"/>
              <a:t> o </a:t>
            </a:r>
            <a:r>
              <a:rPr lang="en-GB" dirty="0" err="1"/>
              <a:t>plano</a:t>
            </a:r>
            <a:r>
              <a:rPr lang="en-GB" dirty="0"/>
              <a:t> de </a:t>
            </a:r>
            <a:r>
              <a:rPr lang="en-GB" dirty="0" err="1"/>
              <a:t>insolvencia</a:t>
            </a:r>
            <a:endParaRPr lang="en-GB" dirty="0"/>
          </a:p>
          <a:p>
            <a:r>
              <a:rPr lang="en-GB" dirty="0"/>
              <a:t>2011 e 2012 </a:t>
            </a:r>
            <a:r>
              <a:rPr lang="en-GB" dirty="0" err="1"/>
              <a:t>começa</a:t>
            </a:r>
            <a:r>
              <a:rPr lang="en-GB" dirty="0"/>
              <a:t> a </a:t>
            </a:r>
            <a:r>
              <a:rPr lang="en-GB" dirty="0" err="1"/>
              <a:t>entrar</a:t>
            </a:r>
            <a:r>
              <a:rPr lang="en-GB" dirty="0"/>
              <a:t> forte </a:t>
            </a:r>
            <a:r>
              <a:rPr lang="en-GB" dirty="0" err="1"/>
              <a:t>em</a:t>
            </a:r>
            <a:r>
              <a:rPr lang="en-GB" dirty="0"/>
              <a:t> Angola e </a:t>
            </a:r>
            <a:r>
              <a:rPr lang="en-GB" dirty="0" err="1"/>
              <a:t>aproveita</a:t>
            </a:r>
            <a:r>
              <a:rPr lang="en-GB" dirty="0"/>
              <a:t> ate o </a:t>
            </a:r>
            <a:r>
              <a:rPr lang="en-GB" dirty="0" err="1"/>
              <a:t>ano</a:t>
            </a:r>
            <a:r>
              <a:rPr lang="en-GB" dirty="0"/>
              <a:t> </a:t>
            </a:r>
            <a:r>
              <a:rPr lang="en-GB" dirty="0" err="1"/>
              <a:t>depois</a:t>
            </a:r>
            <a:r>
              <a:rPr lang="en-GB" dirty="0"/>
              <a:t> da </a:t>
            </a:r>
            <a:r>
              <a:rPr lang="en-GB" dirty="0" err="1"/>
              <a:t>crise</a:t>
            </a:r>
            <a:r>
              <a:rPr lang="en-GB" dirty="0"/>
              <a:t> do </a:t>
            </a:r>
            <a:r>
              <a:rPr lang="en-GB" dirty="0" err="1"/>
              <a:t>petroleo</a:t>
            </a:r>
            <a:r>
              <a:rPr lang="en-GB" dirty="0"/>
              <a:t> (2915) – que </a:t>
            </a:r>
            <a:r>
              <a:rPr lang="en-GB" dirty="0" err="1"/>
              <a:t>apesar</a:t>
            </a:r>
            <a:r>
              <a:rPr lang="en-GB" dirty="0"/>
              <a:t> de </a:t>
            </a:r>
            <a:r>
              <a:rPr lang="en-GB" dirty="0" err="1"/>
              <a:t>algumas</a:t>
            </a:r>
            <a:r>
              <a:rPr lang="en-GB" dirty="0"/>
              <a:t> </a:t>
            </a:r>
            <a:r>
              <a:rPr lang="en-GB" dirty="0" err="1"/>
              <a:t>imparidades</a:t>
            </a:r>
            <a:r>
              <a:rPr lang="en-GB" dirty="0"/>
              <a:t> </a:t>
            </a:r>
            <a:r>
              <a:rPr lang="en-GB" dirty="0" err="1"/>
              <a:t>deram</a:t>
            </a:r>
            <a:r>
              <a:rPr lang="en-GB" dirty="0"/>
              <a:t> um </a:t>
            </a:r>
            <a:r>
              <a:rPr lang="en-GB" dirty="0" err="1"/>
              <a:t>bosst</a:t>
            </a:r>
            <a:r>
              <a:rPr lang="en-GB" dirty="0"/>
              <a:t> à </a:t>
            </a:r>
            <a:r>
              <a:rPr lang="en-GB" dirty="0" err="1"/>
              <a:t>empresa</a:t>
            </a:r>
            <a:r>
              <a:rPr lang="en-GB" dirty="0"/>
              <a:t> – Angola </a:t>
            </a:r>
            <a:r>
              <a:rPr lang="en-GB" dirty="0" err="1"/>
              <a:t>chegou</a:t>
            </a:r>
            <a:r>
              <a:rPr lang="en-GB" dirty="0"/>
              <a:t> a </a:t>
            </a:r>
            <a:r>
              <a:rPr lang="en-GB" dirty="0" err="1"/>
              <a:t>pesar</a:t>
            </a:r>
            <a:r>
              <a:rPr lang="en-GB" dirty="0"/>
              <a:t> entre 2012 e 2014 </a:t>
            </a:r>
            <a:r>
              <a:rPr lang="en-GB" dirty="0" err="1"/>
              <a:t>mais</a:t>
            </a:r>
            <a:r>
              <a:rPr lang="en-GB" dirty="0"/>
              <a:t> de 70% da </a:t>
            </a:r>
            <a:r>
              <a:rPr lang="en-GB" dirty="0" err="1"/>
              <a:t>faturação</a:t>
            </a:r>
            <a:endParaRPr lang="en-GB" dirty="0"/>
          </a:p>
          <a:p>
            <a:r>
              <a:rPr lang="en-GB" dirty="0"/>
              <a:t>A </a:t>
            </a:r>
            <a:r>
              <a:rPr lang="en-GB" dirty="0" err="1"/>
              <a:t>partir</a:t>
            </a:r>
            <a:r>
              <a:rPr lang="en-GB" dirty="0"/>
              <a:t> de 2015 </a:t>
            </a:r>
            <a:r>
              <a:rPr lang="en-GB" dirty="0" err="1"/>
              <a:t>começa</a:t>
            </a:r>
            <a:r>
              <a:rPr lang="en-GB" dirty="0"/>
              <a:t> a </a:t>
            </a:r>
            <a:r>
              <a:rPr lang="en-GB" dirty="0" err="1"/>
              <a:t>cair</a:t>
            </a:r>
            <a:r>
              <a:rPr lang="en-GB" dirty="0"/>
              <a:t> Angola mas a </a:t>
            </a:r>
            <a:r>
              <a:rPr lang="en-GB" dirty="0" err="1"/>
              <a:t>empresa</a:t>
            </a:r>
            <a:r>
              <a:rPr lang="en-GB" dirty="0"/>
              <a:t> </a:t>
            </a:r>
            <a:r>
              <a:rPr lang="en-GB" dirty="0" err="1"/>
              <a:t>faz</a:t>
            </a:r>
            <a:r>
              <a:rPr lang="en-GB" dirty="0"/>
              <a:t> um </a:t>
            </a:r>
            <a:r>
              <a:rPr lang="en-GB" dirty="0" err="1"/>
              <a:t>grande</a:t>
            </a:r>
            <a:r>
              <a:rPr lang="en-GB" dirty="0"/>
              <a:t> </a:t>
            </a:r>
            <a:r>
              <a:rPr lang="en-GB" dirty="0" err="1"/>
              <a:t>esforço</a:t>
            </a:r>
            <a:r>
              <a:rPr lang="en-GB" dirty="0"/>
              <a:t> para </a:t>
            </a:r>
            <a:r>
              <a:rPr lang="en-GB" dirty="0" err="1"/>
              <a:t>começar</a:t>
            </a:r>
            <a:r>
              <a:rPr lang="en-GB" dirty="0"/>
              <a:t> a mudra de ,</a:t>
            </a:r>
            <a:r>
              <a:rPr lang="en-GB" dirty="0" err="1"/>
              <a:t>mercados</a:t>
            </a:r>
            <a:r>
              <a:rPr lang="en-GB" dirty="0"/>
              <a:t> para </a:t>
            </a:r>
            <a:r>
              <a:rPr lang="en-GB" dirty="0" err="1"/>
              <a:t>mercados</a:t>
            </a:r>
            <a:r>
              <a:rPr lang="en-GB" dirty="0"/>
              <a:t> </a:t>
            </a:r>
            <a:r>
              <a:rPr lang="en-GB" dirty="0" err="1"/>
              <a:t>mais</a:t>
            </a:r>
            <a:r>
              <a:rPr lang="en-GB" dirty="0"/>
              <a:t> </a:t>
            </a:r>
            <a:r>
              <a:rPr lang="en-GB" dirty="0" err="1"/>
              <a:t>solidos</a:t>
            </a:r>
            <a:r>
              <a:rPr lang="en-GB" dirty="0"/>
              <a:t> (UK; </a:t>
            </a:r>
            <a:r>
              <a:rPr lang="en-GB" dirty="0" err="1"/>
              <a:t>Frnaça</a:t>
            </a:r>
            <a:r>
              <a:rPr lang="en-GB" dirty="0"/>
              <a:t>; </a:t>
            </a:r>
            <a:r>
              <a:rPr lang="en-GB" dirty="0" err="1"/>
              <a:t>Espanha</a:t>
            </a:r>
            <a:r>
              <a:rPr lang="en-GB" dirty="0"/>
              <a:t>) – que </a:t>
            </a:r>
            <a:r>
              <a:rPr lang="en-GB" dirty="0" err="1"/>
              <a:t>pesam</a:t>
            </a:r>
            <a:r>
              <a:rPr lang="en-GB" dirty="0"/>
              <a:t> </a:t>
            </a:r>
            <a:r>
              <a:rPr lang="en-GB" dirty="0" err="1"/>
              <a:t>hoje</a:t>
            </a:r>
            <a:r>
              <a:rPr lang="en-GB" dirty="0"/>
              <a:t> </a:t>
            </a:r>
            <a:r>
              <a:rPr lang="en-GB" dirty="0" err="1"/>
              <a:t>cerca</a:t>
            </a:r>
            <a:r>
              <a:rPr lang="en-GB" dirty="0"/>
              <a:t> de 30% da </a:t>
            </a:r>
            <a:r>
              <a:rPr lang="en-GB" dirty="0" err="1"/>
              <a:t>faturação</a:t>
            </a:r>
            <a:r>
              <a:rPr lang="en-GB" dirty="0"/>
              <a:t> – </a:t>
            </a:r>
            <a:r>
              <a:rPr lang="en-GB" dirty="0" err="1"/>
              <a:t>pesando</a:t>
            </a:r>
            <a:r>
              <a:rPr lang="en-GB" dirty="0"/>
              <a:t> Angola e </a:t>
            </a:r>
            <a:r>
              <a:rPr lang="en-GB" dirty="0" err="1"/>
              <a:t>Moçambique</a:t>
            </a:r>
            <a:r>
              <a:rPr lang="en-GB" dirty="0"/>
              <a:t> outros ~25% e resto é Portugal</a:t>
            </a:r>
            <a:endParaRPr lang="pt-PT" dirty="0"/>
          </a:p>
          <a:p>
            <a:pPr eaLnBrk="1" hangingPunct="1"/>
            <a:endParaRPr lang="en-US" dirty="0">
              <a:latin typeface="Arial" pitchFamily="34" charset="0"/>
              <a:cs typeface="Arial" pitchFamily="34" charset="0"/>
            </a:endParaRPr>
          </a:p>
          <a:p>
            <a:pPr eaLnBrk="1" hangingPunct="1"/>
            <a:endParaRPr lang="en-US" dirty="0">
              <a:latin typeface="Arial" pitchFamily="34" charset="0"/>
              <a:cs typeface="Arial" pitchFamily="34"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pt-PT" sz="1200" b="0" dirty="0">
                <a:solidFill>
                  <a:srgbClr val="000000"/>
                </a:solidFill>
                <a:latin typeface="Arial" panose="020B0604020202020204" pitchFamily="34" charset="0"/>
                <a:cs typeface="Arial" panose="020B0604020202020204" pitchFamily="34" charset="0"/>
              </a:rPr>
              <a:t>A JJT emprega atualmente cerca de 240 pessoas e as suas instalações fabris ocupam uma área 50.000 m2 cobertos</a:t>
            </a:r>
          </a:p>
          <a:p>
            <a:pPr eaLnBrk="1" hangingPunct="1"/>
            <a:endParaRPr lang="en-US" dirty="0">
              <a:latin typeface="Arial" pitchFamily="34" charset="0"/>
              <a:cs typeface="Arial" pitchFamily="34" charset="0"/>
            </a:endParaRPr>
          </a:p>
        </p:txBody>
      </p:sp>
    </p:spTree>
    <p:extLst>
      <p:ext uri="{BB962C8B-B14F-4D97-AF65-F5344CB8AC3E}">
        <p14:creationId xmlns:p14="http://schemas.microsoft.com/office/powerpoint/2010/main" val="501132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pPr defTabSz="967760"/>
            <a:fld id="{92E07D4D-611D-41E0-B9DB-A80531AAE5CE}" type="slidenum">
              <a:rPr lang="pt-PT" smtClean="0">
                <a:solidFill>
                  <a:srgbClr val="000000"/>
                </a:solidFill>
              </a:rPr>
              <a:pPr defTabSz="967760"/>
              <a:t>3</a:t>
            </a:fld>
            <a:endParaRPr lang="pt-PT" dirty="0">
              <a:solidFill>
                <a:srgbClr val="000000"/>
              </a:solidFill>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GB" sz="1200" b="0" dirty="0"/>
              <a:t>C</a:t>
            </a:r>
            <a:r>
              <a:rPr lang="pt-PT" sz="1200" b="0" dirty="0" err="1"/>
              <a:t>apacidade</a:t>
            </a:r>
            <a:r>
              <a:rPr lang="pt-PT" sz="1200" b="0" dirty="0"/>
              <a:t> de produzir diferentes formatos e tipos de madeira (e.g. orlar carvalho vs. outros tipos de madeira sem necessidades de alterações de maquina) </a:t>
            </a:r>
            <a:r>
              <a:rPr lang="pt-PT" sz="1200" b="0" dirty="0">
                <a:solidFill>
                  <a:srgbClr val="000000"/>
                </a:solidFill>
              </a:rPr>
              <a:t>e automatização de todo o processo </a:t>
            </a:r>
            <a:r>
              <a:rPr lang="pt-PT" sz="1200" b="0" i="1" dirty="0">
                <a:solidFill>
                  <a:srgbClr val="000000"/>
                </a:solidFill>
              </a:rPr>
              <a:t>core </a:t>
            </a:r>
            <a:r>
              <a:rPr lang="pt-PT" sz="1200" b="0" dirty="0"/>
              <a:t>(e.g. maquina </a:t>
            </a:r>
            <a:r>
              <a:rPr lang="pt-PT" sz="1200" b="0" dirty="0" err="1"/>
              <a:t>Homag</a:t>
            </a:r>
            <a:r>
              <a:rPr lang="pt-PT" sz="1200" b="0" dirty="0"/>
              <a:t> substitui 5-6 maquinas/passos do processo </a:t>
            </a:r>
            <a:r>
              <a:rPr lang="pt-PT" sz="1200" b="0" i="1" dirty="0"/>
              <a:t>core – CNC</a:t>
            </a:r>
            <a:r>
              <a:rPr lang="pt-PT" sz="1200" b="0" dirty="0"/>
              <a:t>; orladura; embalamento; separação do material; furadora de cavilhas)</a:t>
            </a:r>
          </a:p>
          <a:p>
            <a:pPr eaLnBrk="1" hangingPunct="1"/>
            <a:endParaRPr lang="en-US" dirty="0">
              <a:latin typeface="Arial" pitchFamily="34" charset="0"/>
              <a:cs typeface="Arial" pitchFamily="34" charset="0"/>
            </a:endParaRPr>
          </a:p>
        </p:txBody>
      </p:sp>
    </p:spTree>
    <p:extLst>
      <p:ext uri="{BB962C8B-B14F-4D97-AF65-F5344CB8AC3E}">
        <p14:creationId xmlns:p14="http://schemas.microsoft.com/office/powerpoint/2010/main" val="2695022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a:t>OCDE - https://data.oecd.org/emp/employment-rate.htm</a:t>
            </a:r>
          </a:p>
          <a:p>
            <a:r>
              <a:rPr lang="pt-PT" dirty="0" err="1"/>
              <a:t>Market</a:t>
            </a:r>
            <a:r>
              <a:rPr lang="pt-PT" dirty="0"/>
              <a:t> Research - https://blog.marketresearch.com/5-top-trends-in-the-furniture-industry</a:t>
            </a:r>
          </a:p>
          <a:p>
            <a:r>
              <a:rPr lang="pt-PT" dirty="0"/>
              <a:t>Boeing - http://www.boeing.com/resources/boeingdotcom/commercial/market/current-market-outlook-2017/assets/downloads/2017-cmo-6-19.pdf</a:t>
            </a:r>
          </a:p>
          <a:p>
            <a:r>
              <a:rPr lang="pt-PT" dirty="0"/>
              <a:t>WTO - https://www.statista.com/statistics/209349/forecast-number-of-international-tourist-arrivals-worldwide-by-region/</a:t>
            </a:r>
          </a:p>
          <a:p>
            <a:r>
              <a:rPr lang="pt-PT" dirty="0"/>
              <a:t>ECO - https://eco.pt/2018/02/14/turismo-bate-recordes-em-2017-hospedes-aumentam-89/</a:t>
            </a:r>
          </a:p>
          <a:p>
            <a:r>
              <a:rPr lang="pt-PT" dirty="0"/>
              <a:t>TMR - https://www.transparencymarketresearch.com/pressrelease/luxury-furniture-market.htm</a:t>
            </a:r>
          </a:p>
          <a:p>
            <a:r>
              <a:rPr lang="pt-PT" dirty="0"/>
              <a:t>KBV Research - https://kbvresearch.com/europe-luxury-furniture-market/</a:t>
            </a:r>
          </a:p>
          <a:p>
            <a:r>
              <a:rPr lang="pt-PT" dirty="0" err="1"/>
              <a:t>Aritzon</a:t>
            </a:r>
            <a:r>
              <a:rPr lang="pt-PT" dirty="0"/>
              <a:t> - https://www.arizton.com/blog/luxury-wood-furniture-market-growth/</a:t>
            </a:r>
          </a:p>
          <a:p>
            <a:r>
              <a:rPr lang="pt-PT" dirty="0"/>
              <a:t>JLL - https://essensys.tech/2018-flexible-workspace-market-forecast/</a:t>
            </a:r>
          </a:p>
        </p:txBody>
      </p:sp>
      <p:sp>
        <p:nvSpPr>
          <p:cNvPr id="4" name="Slide Number Placeholder 3"/>
          <p:cNvSpPr>
            <a:spLocks noGrp="1"/>
          </p:cNvSpPr>
          <p:nvPr>
            <p:ph type="sldNum" sz="quarter" idx="10"/>
          </p:nvPr>
        </p:nvSpPr>
        <p:spPr/>
        <p:txBody>
          <a:bodyPr/>
          <a:lstStyle/>
          <a:p>
            <a:pPr>
              <a:defRPr/>
            </a:pPr>
            <a:fld id="{B3317E2A-8436-47B1-A191-ADBE97023E6E}" type="slidenum">
              <a:rPr lang="pt-PT" smtClean="0"/>
              <a:pPr>
                <a:defRPr/>
              </a:pPr>
              <a:t>4</a:t>
            </a:fld>
            <a:endParaRPr lang="pt-PT"/>
          </a:p>
        </p:txBody>
      </p:sp>
    </p:spTree>
    <p:extLst>
      <p:ext uri="{BB962C8B-B14F-4D97-AF65-F5344CB8AC3E}">
        <p14:creationId xmlns:p14="http://schemas.microsoft.com/office/powerpoint/2010/main" val="12474270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pPr defTabSz="967760"/>
            <a:fld id="{92E07D4D-611D-41E0-B9DB-A80531AAE5CE}" type="slidenum">
              <a:rPr lang="pt-PT" smtClean="0">
                <a:solidFill>
                  <a:srgbClr val="000000"/>
                </a:solidFill>
              </a:rPr>
              <a:pPr defTabSz="967760"/>
              <a:t>5</a:t>
            </a:fld>
            <a:endParaRPr lang="pt-PT" dirty="0">
              <a:solidFill>
                <a:srgbClr val="000000"/>
              </a:solidFill>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lvl="0"/>
            <a:r>
              <a:rPr lang="pt-PT" sz="1200" kern="1200" dirty="0">
                <a:solidFill>
                  <a:schemeClr val="tx1"/>
                </a:solidFill>
                <a:effectLst/>
                <a:latin typeface="Arial" charset="0"/>
                <a:ea typeface="+mn-ea"/>
                <a:cs typeface="Arial" charset="0"/>
              </a:rPr>
              <a:t>Concorrência internacional dos irlandeses para roupeiros e caixilharia e italianos nas cozinhas. Polacos é mais em preço (gamas mais baixos):</a:t>
            </a:r>
          </a:p>
          <a:p>
            <a:pPr lvl="1"/>
            <a:r>
              <a:rPr lang="pt-PT" sz="1200" kern="1200" dirty="0">
                <a:solidFill>
                  <a:schemeClr val="tx1"/>
                </a:solidFill>
                <a:effectLst/>
                <a:latin typeface="Arial" charset="0"/>
                <a:ea typeface="+mn-ea"/>
                <a:cs typeface="Arial" charset="0"/>
              </a:rPr>
              <a:t>Nos diferenciamos por fazer tudo (oferta holística)</a:t>
            </a:r>
          </a:p>
          <a:p>
            <a:pPr eaLnBrk="1" hangingPunct="1"/>
            <a:endParaRPr lang="en-US" dirty="0">
              <a:latin typeface="Arial" pitchFamily="34" charset="0"/>
              <a:cs typeface="Arial" pitchFamily="34" charset="0"/>
            </a:endParaRPr>
          </a:p>
        </p:txBody>
      </p:sp>
    </p:spTree>
    <p:extLst>
      <p:ext uri="{BB962C8B-B14F-4D97-AF65-F5344CB8AC3E}">
        <p14:creationId xmlns:p14="http://schemas.microsoft.com/office/powerpoint/2010/main" val="1801433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10"/>
          </p:nvPr>
        </p:nvSpPr>
        <p:spPr/>
        <p:txBody>
          <a:bodyPr/>
          <a:lstStyle/>
          <a:p>
            <a:pPr>
              <a:defRPr/>
            </a:pPr>
            <a:fld id="{B3317E2A-8436-47B1-A191-ADBE97023E6E}" type="slidenum">
              <a:rPr lang="pt-PT" smtClean="0"/>
              <a:pPr>
                <a:defRPr/>
              </a:pPr>
              <a:t>6</a:t>
            </a:fld>
            <a:endParaRPr lang="pt-PT"/>
          </a:p>
        </p:txBody>
      </p:sp>
    </p:spTree>
    <p:extLst>
      <p:ext uri="{BB962C8B-B14F-4D97-AF65-F5344CB8AC3E}">
        <p14:creationId xmlns:p14="http://schemas.microsoft.com/office/powerpoint/2010/main" val="2100426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GB" dirty="0" err="1"/>
              <a:t>Jjt</a:t>
            </a:r>
            <a:r>
              <a:rPr lang="en-GB" dirty="0"/>
              <a:t> TEVE DOIS MOMENTOS – Ate 2010 com </a:t>
            </a:r>
            <a:r>
              <a:rPr lang="en-GB" dirty="0" err="1"/>
              <a:t>dependencia</a:t>
            </a:r>
            <a:r>
              <a:rPr lang="en-GB" dirty="0"/>
              <a:t> de Portugal (+80%) e que </a:t>
            </a:r>
            <a:r>
              <a:rPr lang="en-GB" dirty="0" err="1"/>
              <a:t>sofreu</a:t>
            </a:r>
            <a:r>
              <a:rPr lang="en-GB" dirty="0"/>
              <a:t> com a </a:t>
            </a:r>
            <a:r>
              <a:rPr lang="en-GB" dirty="0" err="1"/>
              <a:t>crise</a:t>
            </a:r>
            <a:r>
              <a:rPr lang="en-GB" dirty="0"/>
              <a:t> de 2008 e </a:t>
            </a:r>
            <a:r>
              <a:rPr lang="en-GB" dirty="0" err="1"/>
              <a:t>teve</a:t>
            </a:r>
            <a:r>
              <a:rPr lang="en-GB" dirty="0"/>
              <a:t> que </a:t>
            </a:r>
            <a:r>
              <a:rPr lang="en-GB" dirty="0" err="1"/>
              <a:t>apresentar</a:t>
            </a:r>
            <a:r>
              <a:rPr lang="en-GB" dirty="0"/>
              <a:t> o </a:t>
            </a:r>
            <a:r>
              <a:rPr lang="en-GB" dirty="0" err="1"/>
              <a:t>plano</a:t>
            </a:r>
            <a:r>
              <a:rPr lang="en-GB" dirty="0"/>
              <a:t> de </a:t>
            </a:r>
            <a:r>
              <a:rPr lang="en-GB" dirty="0" err="1"/>
              <a:t>insolvencia</a:t>
            </a:r>
            <a:endParaRPr lang="en-GB" dirty="0"/>
          </a:p>
          <a:p>
            <a:r>
              <a:rPr lang="en-GB" dirty="0"/>
              <a:t>2011 e 2012 </a:t>
            </a:r>
            <a:r>
              <a:rPr lang="en-GB" dirty="0" err="1"/>
              <a:t>começa</a:t>
            </a:r>
            <a:r>
              <a:rPr lang="en-GB" dirty="0"/>
              <a:t> a </a:t>
            </a:r>
            <a:r>
              <a:rPr lang="en-GB" dirty="0" err="1"/>
              <a:t>entrar</a:t>
            </a:r>
            <a:r>
              <a:rPr lang="en-GB" dirty="0"/>
              <a:t> forte </a:t>
            </a:r>
            <a:r>
              <a:rPr lang="en-GB" dirty="0" err="1"/>
              <a:t>em</a:t>
            </a:r>
            <a:r>
              <a:rPr lang="en-GB" dirty="0"/>
              <a:t> Angola e </a:t>
            </a:r>
            <a:r>
              <a:rPr lang="en-GB" dirty="0" err="1"/>
              <a:t>aproveita</a:t>
            </a:r>
            <a:r>
              <a:rPr lang="en-GB" dirty="0"/>
              <a:t> ate o </a:t>
            </a:r>
            <a:r>
              <a:rPr lang="en-GB" dirty="0" err="1"/>
              <a:t>ano</a:t>
            </a:r>
            <a:r>
              <a:rPr lang="en-GB" dirty="0"/>
              <a:t> </a:t>
            </a:r>
            <a:r>
              <a:rPr lang="en-GB" dirty="0" err="1"/>
              <a:t>depois</a:t>
            </a:r>
            <a:r>
              <a:rPr lang="en-GB" dirty="0"/>
              <a:t> da </a:t>
            </a:r>
            <a:r>
              <a:rPr lang="en-GB" dirty="0" err="1"/>
              <a:t>crise</a:t>
            </a:r>
            <a:r>
              <a:rPr lang="en-GB" dirty="0"/>
              <a:t> do </a:t>
            </a:r>
            <a:r>
              <a:rPr lang="en-GB" dirty="0" err="1"/>
              <a:t>petroleo</a:t>
            </a:r>
            <a:r>
              <a:rPr lang="en-GB" dirty="0"/>
              <a:t> (2915) – que </a:t>
            </a:r>
            <a:r>
              <a:rPr lang="en-GB" dirty="0" err="1"/>
              <a:t>apesar</a:t>
            </a:r>
            <a:r>
              <a:rPr lang="en-GB" dirty="0"/>
              <a:t> de </a:t>
            </a:r>
            <a:r>
              <a:rPr lang="en-GB" dirty="0" err="1"/>
              <a:t>algumas</a:t>
            </a:r>
            <a:r>
              <a:rPr lang="en-GB" dirty="0"/>
              <a:t> </a:t>
            </a:r>
            <a:r>
              <a:rPr lang="en-GB" dirty="0" err="1"/>
              <a:t>imparidades</a:t>
            </a:r>
            <a:r>
              <a:rPr lang="en-GB" dirty="0"/>
              <a:t> </a:t>
            </a:r>
            <a:r>
              <a:rPr lang="en-GB" dirty="0" err="1"/>
              <a:t>deram</a:t>
            </a:r>
            <a:r>
              <a:rPr lang="en-GB" dirty="0"/>
              <a:t> um </a:t>
            </a:r>
            <a:r>
              <a:rPr lang="en-GB" dirty="0" err="1"/>
              <a:t>bosst</a:t>
            </a:r>
            <a:r>
              <a:rPr lang="en-GB" dirty="0"/>
              <a:t> à </a:t>
            </a:r>
            <a:r>
              <a:rPr lang="en-GB" dirty="0" err="1"/>
              <a:t>empresa</a:t>
            </a:r>
            <a:r>
              <a:rPr lang="en-GB" dirty="0"/>
              <a:t> – Angola </a:t>
            </a:r>
            <a:r>
              <a:rPr lang="en-GB" dirty="0" err="1"/>
              <a:t>chegou</a:t>
            </a:r>
            <a:r>
              <a:rPr lang="en-GB" dirty="0"/>
              <a:t> a </a:t>
            </a:r>
            <a:r>
              <a:rPr lang="en-GB" dirty="0" err="1"/>
              <a:t>pesar</a:t>
            </a:r>
            <a:r>
              <a:rPr lang="en-GB" dirty="0"/>
              <a:t> entre 2012 e 2014 </a:t>
            </a:r>
            <a:r>
              <a:rPr lang="en-GB" dirty="0" err="1"/>
              <a:t>mais</a:t>
            </a:r>
            <a:r>
              <a:rPr lang="en-GB" dirty="0"/>
              <a:t> de 70% da </a:t>
            </a:r>
            <a:r>
              <a:rPr lang="en-GB" dirty="0" err="1"/>
              <a:t>faturação</a:t>
            </a:r>
            <a:endParaRPr lang="en-GB" dirty="0"/>
          </a:p>
          <a:p>
            <a:r>
              <a:rPr lang="en-GB" dirty="0"/>
              <a:t>A </a:t>
            </a:r>
            <a:r>
              <a:rPr lang="en-GB" dirty="0" err="1"/>
              <a:t>partir</a:t>
            </a:r>
            <a:r>
              <a:rPr lang="en-GB" dirty="0"/>
              <a:t> de 2015 </a:t>
            </a:r>
            <a:r>
              <a:rPr lang="en-GB" dirty="0" err="1"/>
              <a:t>começa</a:t>
            </a:r>
            <a:r>
              <a:rPr lang="en-GB" dirty="0"/>
              <a:t> a </a:t>
            </a:r>
            <a:r>
              <a:rPr lang="en-GB" dirty="0" err="1"/>
              <a:t>cair</a:t>
            </a:r>
            <a:r>
              <a:rPr lang="en-GB" dirty="0"/>
              <a:t> Angola mas a </a:t>
            </a:r>
            <a:r>
              <a:rPr lang="en-GB" dirty="0" err="1"/>
              <a:t>empresa</a:t>
            </a:r>
            <a:r>
              <a:rPr lang="en-GB" dirty="0"/>
              <a:t> </a:t>
            </a:r>
            <a:r>
              <a:rPr lang="en-GB" dirty="0" err="1"/>
              <a:t>faz</a:t>
            </a:r>
            <a:r>
              <a:rPr lang="en-GB" dirty="0"/>
              <a:t> um </a:t>
            </a:r>
            <a:r>
              <a:rPr lang="en-GB" dirty="0" err="1"/>
              <a:t>grande</a:t>
            </a:r>
            <a:r>
              <a:rPr lang="en-GB" dirty="0"/>
              <a:t> </a:t>
            </a:r>
            <a:r>
              <a:rPr lang="en-GB" dirty="0" err="1"/>
              <a:t>esforço</a:t>
            </a:r>
            <a:r>
              <a:rPr lang="en-GB" dirty="0"/>
              <a:t> para </a:t>
            </a:r>
            <a:r>
              <a:rPr lang="en-GB" dirty="0" err="1"/>
              <a:t>começar</a:t>
            </a:r>
            <a:r>
              <a:rPr lang="en-GB" dirty="0"/>
              <a:t> a mudra de ,</a:t>
            </a:r>
            <a:r>
              <a:rPr lang="en-GB" dirty="0" err="1"/>
              <a:t>mercados</a:t>
            </a:r>
            <a:r>
              <a:rPr lang="en-GB" dirty="0"/>
              <a:t> para </a:t>
            </a:r>
            <a:r>
              <a:rPr lang="en-GB" dirty="0" err="1"/>
              <a:t>mercados</a:t>
            </a:r>
            <a:r>
              <a:rPr lang="en-GB" dirty="0"/>
              <a:t> </a:t>
            </a:r>
            <a:r>
              <a:rPr lang="en-GB" dirty="0" err="1"/>
              <a:t>mais</a:t>
            </a:r>
            <a:r>
              <a:rPr lang="en-GB" dirty="0"/>
              <a:t> </a:t>
            </a:r>
            <a:r>
              <a:rPr lang="en-GB" dirty="0" err="1"/>
              <a:t>solidos</a:t>
            </a:r>
            <a:r>
              <a:rPr lang="en-GB" dirty="0"/>
              <a:t> (UK; </a:t>
            </a:r>
            <a:r>
              <a:rPr lang="en-GB" dirty="0" err="1"/>
              <a:t>Frnaça</a:t>
            </a:r>
            <a:r>
              <a:rPr lang="en-GB" dirty="0"/>
              <a:t>; </a:t>
            </a:r>
            <a:r>
              <a:rPr lang="en-GB" dirty="0" err="1"/>
              <a:t>Espanha</a:t>
            </a:r>
            <a:r>
              <a:rPr lang="en-GB" dirty="0"/>
              <a:t>) – que </a:t>
            </a:r>
            <a:r>
              <a:rPr lang="en-GB" dirty="0" err="1"/>
              <a:t>pesam</a:t>
            </a:r>
            <a:r>
              <a:rPr lang="en-GB" dirty="0"/>
              <a:t> </a:t>
            </a:r>
            <a:r>
              <a:rPr lang="en-GB" dirty="0" err="1"/>
              <a:t>hoje</a:t>
            </a:r>
            <a:r>
              <a:rPr lang="en-GB" dirty="0"/>
              <a:t> </a:t>
            </a:r>
            <a:r>
              <a:rPr lang="en-GB" dirty="0" err="1"/>
              <a:t>cerca</a:t>
            </a:r>
            <a:r>
              <a:rPr lang="en-GB" dirty="0"/>
              <a:t> de 30% da </a:t>
            </a:r>
            <a:r>
              <a:rPr lang="en-GB" dirty="0" err="1"/>
              <a:t>faturação</a:t>
            </a:r>
            <a:r>
              <a:rPr lang="en-GB" dirty="0"/>
              <a:t> – </a:t>
            </a:r>
            <a:r>
              <a:rPr lang="en-GB" dirty="0" err="1"/>
              <a:t>pesando</a:t>
            </a:r>
            <a:r>
              <a:rPr lang="en-GB" dirty="0"/>
              <a:t> Angola e </a:t>
            </a:r>
            <a:r>
              <a:rPr lang="en-GB" dirty="0" err="1"/>
              <a:t>Moçambique</a:t>
            </a:r>
            <a:r>
              <a:rPr lang="en-GB" dirty="0"/>
              <a:t> outros ~25% e resto é Portugal</a:t>
            </a:r>
            <a:endParaRPr lang="pt-PT" dirty="0"/>
          </a:p>
        </p:txBody>
      </p:sp>
      <p:sp>
        <p:nvSpPr>
          <p:cNvPr id="4" name="Marcador de Posição do Número do Diapositivo 3"/>
          <p:cNvSpPr>
            <a:spLocks noGrp="1"/>
          </p:cNvSpPr>
          <p:nvPr>
            <p:ph type="sldNum" sz="quarter" idx="10"/>
          </p:nvPr>
        </p:nvSpPr>
        <p:spPr/>
        <p:txBody>
          <a:bodyPr/>
          <a:lstStyle/>
          <a:p>
            <a:pPr>
              <a:defRPr/>
            </a:pPr>
            <a:fld id="{B3317E2A-8436-47B1-A191-ADBE97023E6E}" type="slidenum">
              <a:rPr lang="pt-PT" smtClean="0"/>
              <a:pPr>
                <a:defRPr/>
              </a:pPr>
              <a:t>7</a:t>
            </a:fld>
            <a:endParaRPr lang="pt-PT"/>
          </a:p>
        </p:txBody>
      </p:sp>
    </p:spTree>
    <p:extLst>
      <p:ext uri="{BB962C8B-B14F-4D97-AF65-F5344CB8AC3E}">
        <p14:creationId xmlns:p14="http://schemas.microsoft.com/office/powerpoint/2010/main" val="1199041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GB" dirty="0" err="1"/>
              <a:t>Jjt</a:t>
            </a:r>
            <a:r>
              <a:rPr lang="en-GB" dirty="0"/>
              <a:t> TEVE</a:t>
            </a:r>
            <a:endParaRPr lang="pt-PT" dirty="0"/>
          </a:p>
        </p:txBody>
      </p:sp>
      <p:sp>
        <p:nvSpPr>
          <p:cNvPr id="4" name="Marcador de Posição do Número do Diapositivo 3"/>
          <p:cNvSpPr>
            <a:spLocks noGrp="1"/>
          </p:cNvSpPr>
          <p:nvPr>
            <p:ph type="sldNum" sz="quarter" idx="10"/>
          </p:nvPr>
        </p:nvSpPr>
        <p:spPr/>
        <p:txBody>
          <a:bodyPr/>
          <a:lstStyle/>
          <a:p>
            <a:pPr>
              <a:defRPr/>
            </a:pPr>
            <a:fld id="{B3317E2A-8436-47B1-A191-ADBE97023E6E}" type="slidenum">
              <a:rPr lang="pt-PT" smtClean="0"/>
              <a:pPr>
                <a:defRPr/>
              </a:pPr>
              <a:t>8</a:t>
            </a:fld>
            <a:endParaRPr lang="pt-PT"/>
          </a:p>
        </p:txBody>
      </p:sp>
    </p:spTree>
    <p:extLst>
      <p:ext uri="{BB962C8B-B14F-4D97-AF65-F5344CB8AC3E}">
        <p14:creationId xmlns:p14="http://schemas.microsoft.com/office/powerpoint/2010/main" val="2969904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B3317E2A-8436-47B1-A191-ADBE97023E6E}" type="slidenum">
              <a:rPr lang="pt-PT" smtClean="0"/>
              <a:pPr>
                <a:defRPr/>
              </a:pPr>
              <a:t>9</a:t>
            </a:fld>
            <a:endParaRPr lang="pt-PT"/>
          </a:p>
        </p:txBody>
      </p:sp>
    </p:spTree>
    <p:extLst>
      <p:ext uri="{BB962C8B-B14F-4D97-AF65-F5344CB8AC3E}">
        <p14:creationId xmlns:p14="http://schemas.microsoft.com/office/powerpoint/2010/main" val="2261004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00425E"/>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3008313" y="1628775"/>
            <a:ext cx="6769100" cy="936625"/>
          </a:xfrm>
        </p:spPr>
        <p:txBody>
          <a:bodyPr anchor="b"/>
          <a:lstStyle>
            <a:lvl1pPr>
              <a:defRPr sz="2800">
                <a:solidFill>
                  <a:schemeClr val="bg1"/>
                </a:solidFill>
              </a:defRPr>
            </a:lvl1pPr>
          </a:lstStyle>
          <a:p>
            <a:r>
              <a:rPr lang="pt-PT"/>
              <a:t>Click to edit Master title style</a:t>
            </a:r>
          </a:p>
        </p:txBody>
      </p:sp>
      <p:sp>
        <p:nvSpPr>
          <p:cNvPr id="6147" name="Rectangle 3"/>
          <p:cNvSpPr>
            <a:spLocks noGrp="1" noChangeArrowheads="1"/>
          </p:cNvSpPr>
          <p:nvPr>
            <p:ph type="subTitle" idx="1"/>
          </p:nvPr>
        </p:nvSpPr>
        <p:spPr>
          <a:xfrm>
            <a:off x="3008313" y="2708275"/>
            <a:ext cx="6769100" cy="720725"/>
          </a:xfrm>
          <a:ln algn="ctr"/>
        </p:spPr>
        <p:txBody>
          <a:bodyPr/>
          <a:lstStyle>
            <a:lvl1pPr>
              <a:defRPr sz="3300" b="1">
                <a:solidFill>
                  <a:schemeClr val="bg1"/>
                </a:solidFill>
              </a:defRPr>
            </a:lvl1pPr>
          </a:lstStyle>
          <a:p>
            <a:r>
              <a:rPr lang="pt-PT"/>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Rectangle 6"/>
          <p:cNvSpPr>
            <a:spLocks noGrp="1" noChangeArrowheads="1"/>
          </p:cNvSpPr>
          <p:nvPr>
            <p:ph type="sldNum" sz="quarter" idx="10"/>
          </p:nvPr>
        </p:nvSpPr>
        <p:spPr>
          <a:ln/>
        </p:spPr>
        <p:txBody>
          <a:bodyPr/>
          <a:lstStyle>
            <a:lvl1pPr>
              <a:defRPr/>
            </a:lvl1pPr>
          </a:lstStyle>
          <a:p>
            <a:pPr>
              <a:defRPr/>
            </a:pPr>
            <a:fld id="{36CA2CFC-ED38-4F89-AC42-CACFF3DD99AE}" type="slidenum">
              <a:rPr lang="pt-PT"/>
              <a:pPr>
                <a:defRPr/>
              </a:pPr>
              <a:t>‹nº›</a:t>
            </a:fld>
            <a:endParaRPr lang="pt-P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10463" y="115888"/>
            <a:ext cx="2266950" cy="6337300"/>
          </a:xfrm>
        </p:spPr>
        <p:txBody>
          <a:bodyPr vert="eaVert"/>
          <a:lstStyle/>
          <a:p>
            <a:r>
              <a:rPr lang="en-US"/>
              <a:t>Click to edit Master title style</a:t>
            </a:r>
            <a:endParaRPr lang="pt-PT"/>
          </a:p>
        </p:txBody>
      </p:sp>
      <p:sp>
        <p:nvSpPr>
          <p:cNvPr id="3" name="Vertical Text Placeholder 2"/>
          <p:cNvSpPr>
            <a:spLocks noGrp="1"/>
          </p:cNvSpPr>
          <p:nvPr>
            <p:ph type="body" orient="vert" idx="1"/>
          </p:nvPr>
        </p:nvSpPr>
        <p:spPr>
          <a:xfrm>
            <a:off x="704850" y="115888"/>
            <a:ext cx="6653213" cy="6337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Rectangle 6"/>
          <p:cNvSpPr>
            <a:spLocks noGrp="1" noChangeArrowheads="1"/>
          </p:cNvSpPr>
          <p:nvPr>
            <p:ph type="sldNum" sz="quarter" idx="10"/>
          </p:nvPr>
        </p:nvSpPr>
        <p:spPr>
          <a:ln/>
        </p:spPr>
        <p:txBody>
          <a:bodyPr/>
          <a:lstStyle>
            <a:lvl1pPr>
              <a:defRPr/>
            </a:lvl1pPr>
          </a:lstStyle>
          <a:p>
            <a:pPr>
              <a:defRPr/>
            </a:pPr>
            <a:fld id="{C27C55F6-C85E-4DB4-8C8A-CC9D256C8CCA}" type="slidenum">
              <a:rPr lang="pt-PT"/>
              <a:pPr>
                <a:defRPr/>
              </a:pPr>
              <a:t>‹nº›</a:t>
            </a:fld>
            <a:endParaRPr lang="pt-PT"/>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04850" y="115888"/>
            <a:ext cx="7632700" cy="792162"/>
          </a:xfrm>
        </p:spPr>
        <p:txBody>
          <a:bodyPr/>
          <a:lstStyle/>
          <a:p>
            <a:r>
              <a:rPr lang="en-US"/>
              <a:t>Click to edit Master title style</a:t>
            </a:r>
            <a:endParaRPr lang="pt-PT"/>
          </a:p>
        </p:txBody>
      </p:sp>
      <p:sp>
        <p:nvSpPr>
          <p:cNvPr id="3" name="Text Placeholder 2"/>
          <p:cNvSpPr>
            <a:spLocks noGrp="1"/>
          </p:cNvSpPr>
          <p:nvPr>
            <p:ph type="body" sz="half" idx="1"/>
          </p:nvPr>
        </p:nvSpPr>
        <p:spPr>
          <a:xfrm>
            <a:off x="704850" y="1341438"/>
            <a:ext cx="4459288"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Content Placeholder 3"/>
          <p:cNvSpPr>
            <a:spLocks noGrp="1"/>
          </p:cNvSpPr>
          <p:nvPr>
            <p:ph sz="half" idx="2"/>
          </p:nvPr>
        </p:nvSpPr>
        <p:spPr>
          <a:xfrm>
            <a:off x="5316538" y="1341438"/>
            <a:ext cx="4460875"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Rectangle 6"/>
          <p:cNvSpPr>
            <a:spLocks noGrp="1" noChangeArrowheads="1"/>
          </p:cNvSpPr>
          <p:nvPr>
            <p:ph type="sldNum" sz="quarter" idx="10"/>
          </p:nvPr>
        </p:nvSpPr>
        <p:spPr>
          <a:ln/>
        </p:spPr>
        <p:txBody>
          <a:bodyPr/>
          <a:lstStyle>
            <a:lvl1pPr>
              <a:defRPr/>
            </a:lvl1pPr>
          </a:lstStyle>
          <a:p>
            <a:pPr>
              <a:defRPr/>
            </a:pPr>
            <a:fld id="{F2C6E550-96F7-46F5-A08B-D7A71DA6DB83}" type="slidenum">
              <a:rPr lang="pt-PT"/>
              <a:pPr>
                <a:defRPr/>
              </a:pPr>
              <a:t>‹nº›</a:t>
            </a:fld>
            <a:endParaRPr lang="pt-PT"/>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04850" y="115888"/>
            <a:ext cx="7454900" cy="792162"/>
          </a:xfrm>
        </p:spPr>
        <p:txBody>
          <a:bodyPr/>
          <a:lstStyle/>
          <a:p>
            <a:r>
              <a:rPr lang="en-US"/>
              <a:t>Click to edit Master title style</a:t>
            </a:r>
            <a:endParaRPr lang="pt-PT"/>
          </a:p>
        </p:txBody>
      </p:sp>
      <p:sp>
        <p:nvSpPr>
          <p:cNvPr id="3" name="Table Placeholder 2"/>
          <p:cNvSpPr>
            <a:spLocks noGrp="1"/>
          </p:cNvSpPr>
          <p:nvPr>
            <p:ph type="tbl" idx="1"/>
          </p:nvPr>
        </p:nvSpPr>
        <p:spPr>
          <a:xfrm>
            <a:off x="704850" y="1341438"/>
            <a:ext cx="9072563" cy="5111750"/>
          </a:xfrm>
        </p:spPr>
        <p:txBody>
          <a:bodyPr/>
          <a:lstStyle/>
          <a:p>
            <a:pPr lvl="0"/>
            <a:endParaRPr lang="pt-PT" noProof="0"/>
          </a:p>
        </p:txBody>
      </p:sp>
      <p:sp>
        <p:nvSpPr>
          <p:cNvPr id="4" name="Rectangle 6"/>
          <p:cNvSpPr>
            <a:spLocks noGrp="1" noChangeArrowheads="1"/>
          </p:cNvSpPr>
          <p:nvPr>
            <p:ph type="sldNum" sz="quarter" idx="10"/>
          </p:nvPr>
        </p:nvSpPr>
        <p:spPr>
          <a:ln/>
        </p:spPr>
        <p:txBody>
          <a:bodyPr/>
          <a:lstStyle>
            <a:lvl1pPr>
              <a:defRPr/>
            </a:lvl1pPr>
          </a:lstStyle>
          <a:p>
            <a:pPr>
              <a:defRPr/>
            </a:pPr>
            <a:fld id="{317C307F-0417-4E2D-BDD7-8979986EB95A}" type="slidenum">
              <a:rPr lang="pt-PT"/>
              <a:pPr>
                <a:defRPr/>
              </a:pPr>
              <a:t>‹nº›</a:t>
            </a:fld>
            <a:endParaRPr lang="pt-PT"/>
          </a:p>
        </p:txBody>
      </p:sp>
    </p:spTree>
    <p:extLst>
      <p:ext uri="{BB962C8B-B14F-4D97-AF65-F5344CB8AC3E}">
        <p14:creationId xmlns:p14="http://schemas.microsoft.com/office/powerpoint/2010/main" val="35122321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Capa">
    <p:bg>
      <p:bgPr>
        <a:solidFill>
          <a:schemeClr val="bg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622176" y="4868864"/>
            <a:ext cx="4680000" cy="432397"/>
          </a:xfrm>
        </p:spPr>
        <p:txBody>
          <a:bodyPr/>
          <a:lstStyle>
            <a:lvl1pPr marL="0" indent="0" algn="ctr">
              <a:buFont typeface="Arial" panose="020B0604020202020204" pitchFamily="34" charset="0"/>
              <a:buNone/>
              <a:defRPr sz="2400" b="1">
                <a:solidFill>
                  <a:srgbClr val="00425E"/>
                </a:solidFill>
              </a:defRPr>
            </a:lvl1pPr>
            <a:lvl2pPr marL="441933" indent="0">
              <a:buNone/>
              <a:defRPr sz="2400">
                <a:solidFill>
                  <a:srgbClr val="00425E"/>
                </a:solidFill>
              </a:defRPr>
            </a:lvl2pPr>
            <a:lvl3pPr marL="797672" indent="0">
              <a:buNone/>
              <a:defRPr sz="2400">
                <a:solidFill>
                  <a:srgbClr val="00425E"/>
                </a:solidFill>
              </a:defRPr>
            </a:lvl3pPr>
            <a:lvl4pPr marL="1057819" indent="0">
              <a:buNone/>
              <a:defRPr sz="2400">
                <a:solidFill>
                  <a:srgbClr val="00425E"/>
                </a:solidFill>
              </a:defRPr>
            </a:lvl4pPr>
            <a:lvl5pPr marL="1860194" indent="0">
              <a:buFont typeface="Arial" panose="020B0604020202020204" pitchFamily="34" charset="0"/>
              <a:buNone/>
              <a:defRPr sz="2400">
                <a:solidFill>
                  <a:srgbClr val="00425E"/>
                </a:solidFill>
              </a:defRPr>
            </a:lvl5pPr>
          </a:lstStyle>
          <a:p>
            <a:pPr lvl="0"/>
            <a:r>
              <a:rPr lang="en-US" noProof="0"/>
              <a:t>Click to edit Master text styles</a:t>
            </a:r>
          </a:p>
        </p:txBody>
      </p:sp>
      <p:sp>
        <p:nvSpPr>
          <p:cNvPr id="9" name="Text Placeholder 8"/>
          <p:cNvSpPr>
            <a:spLocks noGrp="1"/>
          </p:cNvSpPr>
          <p:nvPr>
            <p:ph type="body" sz="quarter" idx="11"/>
          </p:nvPr>
        </p:nvSpPr>
        <p:spPr>
          <a:xfrm>
            <a:off x="3238012" y="5589589"/>
            <a:ext cx="3456142" cy="503237"/>
          </a:xfrm>
        </p:spPr>
        <p:txBody>
          <a:bodyPr/>
          <a:lstStyle>
            <a:lvl1pPr marL="0" indent="0" algn="ctr">
              <a:buFont typeface="Arial" panose="020B0604020202020204" pitchFamily="34" charset="0"/>
              <a:buNone/>
              <a:defRPr sz="2000">
                <a:solidFill>
                  <a:srgbClr val="00425E"/>
                </a:solidFill>
              </a:defRPr>
            </a:lvl1pPr>
            <a:lvl2pPr>
              <a:defRPr sz="2000">
                <a:solidFill>
                  <a:srgbClr val="00425E"/>
                </a:solidFill>
              </a:defRPr>
            </a:lvl2pPr>
            <a:lvl3pPr>
              <a:defRPr sz="2000">
                <a:solidFill>
                  <a:srgbClr val="00425E"/>
                </a:solidFill>
              </a:defRPr>
            </a:lvl3pPr>
            <a:lvl4pPr>
              <a:defRPr sz="2000">
                <a:solidFill>
                  <a:srgbClr val="00425E"/>
                </a:solidFill>
              </a:defRPr>
            </a:lvl4pPr>
            <a:lvl5pPr>
              <a:defRPr sz="2000">
                <a:solidFill>
                  <a:srgbClr val="00425E"/>
                </a:solidFill>
              </a:defRPr>
            </a:lvl5pPr>
          </a:lstStyle>
          <a:p>
            <a:pPr lvl="0"/>
            <a:r>
              <a:rPr lang="en-US" noProof="0"/>
              <a:t>Click to edit Master text styles</a:t>
            </a: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30358" y="616639"/>
            <a:ext cx="5723827" cy="1907598"/>
          </a:xfrm>
          <a:prstGeom prst="rect">
            <a:avLst/>
          </a:prstGeom>
        </p:spPr>
      </p:pic>
      <p:grpSp>
        <p:nvGrpSpPr>
          <p:cNvPr id="2" name="Group 3"/>
          <p:cNvGrpSpPr/>
          <p:nvPr userDrawn="1"/>
        </p:nvGrpSpPr>
        <p:grpSpPr>
          <a:xfrm>
            <a:off x="2282068" y="6226698"/>
            <a:ext cx="5426256" cy="419588"/>
            <a:chOff x="2800589" y="6536592"/>
            <a:chExt cx="5521911" cy="440470"/>
          </a:xfrm>
        </p:grpSpPr>
        <p:pic>
          <p:nvPicPr>
            <p:cNvPr id="6" name="Picture 5"/>
            <p:cNvPicPr/>
            <p:nvPr userDrawn="1"/>
          </p:nvPicPr>
          <p:blipFill>
            <a:blip r:embed="rId3" cstate="print">
              <a:extLst>
                <a:ext uri="{28A0092B-C50C-407E-A947-70E740481C1C}">
                  <a14:useLocalDpi xmlns:a14="http://schemas.microsoft.com/office/drawing/2010/main" val="0"/>
                </a:ext>
              </a:extLst>
            </a:blip>
            <a:stretch>
              <a:fillRect/>
            </a:stretch>
          </p:blipFill>
          <p:spPr>
            <a:xfrm>
              <a:off x="6098163" y="6536592"/>
              <a:ext cx="1140532" cy="398628"/>
            </a:xfrm>
            <a:prstGeom prst="rect">
              <a:avLst/>
            </a:prstGeom>
          </p:spPr>
        </p:pic>
        <p:pic>
          <p:nvPicPr>
            <p:cNvPr id="10" name="Picture 9"/>
            <p:cNvPicPr/>
            <p:nvPr userDrawn="1"/>
          </p:nvPicPr>
          <p:blipFill>
            <a:blip r:embed="rId4" cstate="print">
              <a:extLst>
                <a:ext uri="{28A0092B-C50C-407E-A947-70E740481C1C}">
                  <a14:useLocalDpi xmlns:a14="http://schemas.microsoft.com/office/drawing/2010/main" val="0"/>
                </a:ext>
              </a:extLst>
            </a:blip>
            <a:stretch>
              <a:fillRect/>
            </a:stretch>
          </p:blipFill>
          <p:spPr>
            <a:xfrm>
              <a:off x="5233540" y="6536592"/>
              <a:ext cx="776725" cy="403961"/>
            </a:xfrm>
            <a:prstGeom prst="rect">
              <a:avLst/>
            </a:prstGeom>
          </p:spPr>
        </p:pic>
        <p:pic>
          <p:nvPicPr>
            <p:cNvPr id="11" name="Picture 10"/>
            <p:cNvPicPr/>
            <p:nvPr userDrawn="1"/>
          </p:nvPicPr>
          <p:blipFill>
            <a:blip r:embed="rId5" cstate="print">
              <a:extLst>
                <a:ext uri="{28A0092B-C50C-407E-A947-70E740481C1C}">
                  <a14:useLocalDpi xmlns:a14="http://schemas.microsoft.com/office/drawing/2010/main" val="0"/>
                </a:ext>
              </a:extLst>
            </a:blip>
            <a:stretch>
              <a:fillRect/>
            </a:stretch>
          </p:blipFill>
          <p:spPr>
            <a:xfrm>
              <a:off x="4255833" y="6536592"/>
              <a:ext cx="889809" cy="393295"/>
            </a:xfrm>
            <a:prstGeom prst="rect">
              <a:avLst/>
            </a:prstGeom>
          </p:spPr>
        </p:pic>
        <p:pic>
          <p:nvPicPr>
            <p:cNvPr id="12" name="Picture 11"/>
            <p:cNvPicPr/>
            <p:nvPr userDrawn="1"/>
          </p:nvPicPr>
          <p:blipFill>
            <a:blip r:embed="rId6" cstate="print">
              <a:extLst>
                <a:ext uri="{28A0092B-C50C-407E-A947-70E740481C1C}">
                  <a14:useLocalDpi xmlns:a14="http://schemas.microsoft.com/office/drawing/2010/main" val="0"/>
                </a:ext>
              </a:extLst>
            </a:blip>
            <a:stretch>
              <a:fillRect/>
            </a:stretch>
          </p:blipFill>
          <p:spPr>
            <a:xfrm>
              <a:off x="2800589" y="6536592"/>
              <a:ext cx="1367346" cy="386629"/>
            </a:xfrm>
            <a:prstGeom prst="rect">
              <a:avLst/>
            </a:prstGeom>
          </p:spPr>
        </p:pic>
        <p:pic>
          <p:nvPicPr>
            <p:cNvPr id="14" name="Imagem 7" descr="Image002"/>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7438580" y="6634162"/>
              <a:ext cx="883920" cy="342900"/>
            </a:xfrm>
            <a:prstGeom prst="rect">
              <a:avLst/>
            </a:prstGeom>
            <a:noFill/>
            <a:ln>
              <a:noFill/>
            </a:ln>
          </p:spPr>
        </p:pic>
      </p:grpSp>
    </p:spTree>
    <p:extLst>
      <p:ext uri="{BB962C8B-B14F-4D97-AF65-F5344CB8AC3E}">
        <p14:creationId xmlns:p14="http://schemas.microsoft.com/office/powerpoint/2010/main" val="28078338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Capa">
    <p:bg>
      <p:bgPr>
        <a:solidFill>
          <a:schemeClr val="bg1"/>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94591" y="1988522"/>
            <a:ext cx="5723827" cy="1907598"/>
          </a:xfrm>
          <a:prstGeom prst="rect">
            <a:avLst/>
          </a:prstGeom>
        </p:spPr>
      </p:pic>
    </p:spTree>
    <p:extLst>
      <p:ext uri="{BB962C8B-B14F-4D97-AF65-F5344CB8AC3E}">
        <p14:creationId xmlns:p14="http://schemas.microsoft.com/office/powerpoint/2010/main" val="304038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Rectangle 6"/>
          <p:cNvSpPr>
            <a:spLocks noGrp="1" noChangeArrowheads="1"/>
          </p:cNvSpPr>
          <p:nvPr>
            <p:ph type="sldNum" sz="quarter" idx="10"/>
          </p:nvPr>
        </p:nvSpPr>
        <p:spPr>
          <a:ln/>
        </p:spPr>
        <p:txBody>
          <a:bodyPr/>
          <a:lstStyle>
            <a:lvl1pPr>
              <a:defRPr/>
            </a:lvl1pPr>
          </a:lstStyle>
          <a:p>
            <a:pPr>
              <a:defRPr/>
            </a:pPr>
            <a:fld id="{4919448D-16D2-4478-AABC-2A70AB79C640}" type="slidenum">
              <a:rPr lang="pt-PT"/>
              <a:pPr>
                <a:defRPr/>
              </a:pPr>
              <a:t>‹nº›</a:t>
            </a:fld>
            <a:endParaRPr lang="pt-P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a:t>Click to edit Master title style</a:t>
            </a:r>
            <a:endParaRPr lang="pt-PT"/>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658EAA6A-9B10-463E-8733-9BF0C490148C}" type="slidenum">
              <a:rPr lang="pt-PT"/>
              <a:pPr>
                <a:defRPr/>
              </a:pPr>
              <a:t>‹nº›</a:t>
            </a:fld>
            <a:endParaRPr lang="pt-P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
        <p:nvSpPr>
          <p:cNvPr id="3" name="Content Placeholder 2"/>
          <p:cNvSpPr>
            <a:spLocks noGrp="1"/>
          </p:cNvSpPr>
          <p:nvPr>
            <p:ph sz="half" idx="1"/>
          </p:nvPr>
        </p:nvSpPr>
        <p:spPr>
          <a:xfrm>
            <a:off x="704850" y="1341438"/>
            <a:ext cx="4459288"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Content Placeholder 3"/>
          <p:cNvSpPr>
            <a:spLocks noGrp="1"/>
          </p:cNvSpPr>
          <p:nvPr>
            <p:ph sz="half" idx="2"/>
          </p:nvPr>
        </p:nvSpPr>
        <p:spPr>
          <a:xfrm>
            <a:off x="5316538" y="1341438"/>
            <a:ext cx="4460875"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Rectangle 6"/>
          <p:cNvSpPr>
            <a:spLocks noGrp="1" noChangeArrowheads="1"/>
          </p:cNvSpPr>
          <p:nvPr>
            <p:ph type="sldNum" sz="quarter" idx="10"/>
          </p:nvPr>
        </p:nvSpPr>
        <p:spPr>
          <a:ln/>
        </p:spPr>
        <p:txBody>
          <a:bodyPr/>
          <a:lstStyle>
            <a:lvl1pPr>
              <a:defRPr/>
            </a:lvl1pPr>
          </a:lstStyle>
          <a:p>
            <a:pPr>
              <a:defRPr/>
            </a:pPr>
            <a:fld id="{C0A2F4A8-6510-4EA8-9265-025A8D23D849}" type="slidenum">
              <a:rPr lang="pt-PT"/>
              <a:pPr>
                <a:defRPr/>
              </a:pPr>
              <a:t>‹nº›</a:t>
            </a:fld>
            <a:endParaRPr lang="pt-P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a:t>Click to edit Master title style</a:t>
            </a:r>
            <a:endParaRPr lang="pt-PT"/>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7" name="Rectangle 6"/>
          <p:cNvSpPr>
            <a:spLocks noGrp="1" noChangeArrowheads="1"/>
          </p:cNvSpPr>
          <p:nvPr>
            <p:ph type="sldNum" sz="quarter" idx="10"/>
          </p:nvPr>
        </p:nvSpPr>
        <p:spPr>
          <a:ln/>
        </p:spPr>
        <p:txBody>
          <a:bodyPr/>
          <a:lstStyle>
            <a:lvl1pPr>
              <a:defRPr/>
            </a:lvl1pPr>
          </a:lstStyle>
          <a:p>
            <a:pPr>
              <a:defRPr/>
            </a:pPr>
            <a:fld id="{B53D231E-E5A5-4326-9BB8-45DE805FA168}" type="slidenum">
              <a:rPr lang="pt-PT"/>
              <a:pPr>
                <a:defRPr/>
              </a:pPr>
              <a:t>‹nº›</a:t>
            </a:fld>
            <a:endParaRPr lang="pt-P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
        <p:nvSpPr>
          <p:cNvPr id="3" name="Rectangle 6"/>
          <p:cNvSpPr>
            <a:spLocks noGrp="1" noChangeArrowheads="1"/>
          </p:cNvSpPr>
          <p:nvPr>
            <p:ph type="sldNum" sz="quarter" idx="10"/>
          </p:nvPr>
        </p:nvSpPr>
        <p:spPr>
          <a:ln/>
        </p:spPr>
        <p:txBody>
          <a:bodyPr/>
          <a:lstStyle>
            <a:lvl1pPr>
              <a:defRPr/>
            </a:lvl1pPr>
          </a:lstStyle>
          <a:p>
            <a:pPr>
              <a:defRPr/>
            </a:pPr>
            <a:fld id="{29385F13-9BCD-4986-BC20-B17F2595C9BA}" type="slidenum">
              <a:rPr lang="pt-PT"/>
              <a:pPr>
                <a:defRPr/>
              </a:pPr>
              <a:t>‹nº›</a:t>
            </a:fld>
            <a:endParaRPr lang="pt-P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7635A76B-BADB-46F9-A852-24C25807E528}" type="slidenum">
              <a:rPr lang="pt-PT"/>
              <a:pPr>
                <a:defRPr/>
              </a:pPr>
              <a:t>‹nº›</a:t>
            </a:fld>
            <a:endParaRPr lang="pt-P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a:t>Click to edit Master title style</a:t>
            </a:r>
            <a:endParaRPr lang="pt-PT"/>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A5FF6793-8BD3-4CD1-84B5-BF521BE94E60}" type="slidenum">
              <a:rPr lang="pt-PT"/>
              <a:pPr>
                <a:defRPr/>
              </a:pPr>
              <a:t>‹nº›</a:t>
            </a:fld>
            <a:endParaRPr lang="pt-P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a:t>Click to edit Master title style</a:t>
            </a:r>
            <a:endParaRPr lang="pt-PT"/>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PT" noProof="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F112CAE8-A981-4F53-9760-1B49BA481E36}" type="slidenum">
              <a:rPr lang="pt-PT"/>
              <a:pPr>
                <a:defRPr/>
              </a:pPr>
              <a:t>‹nº›</a:t>
            </a:fld>
            <a:endParaRPr lang="pt-P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27"/>
          <p:cNvSpPr>
            <a:spLocks noChangeArrowheads="1"/>
          </p:cNvSpPr>
          <p:nvPr/>
        </p:nvSpPr>
        <p:spPr bwMode="auto">
          <a:xfrm>
            <a:off x="0" y="0"/>
            <a:ext cx="9906000" cy="981075"/>
          </a:xfrm>
          <a:prstGeom prst="rect">
            <a:avLst/>
          </a:prstGeom>
          <a:solidFill>
            <a:srgbClr val="D4E1E8"/>
          </a:solidFill>
          <a:ln w="9525">
            <a:noFill/>
            <a:miter lim="800000"/>
            <a:headEnd/>
            <a:tailEnd/>
          </a:ln>
        </p:spPr>
        <p:txBody>
          <a:bodyPr wrap="none" anchor="ctr"/>
          <a:lstStyle/>
          <a:p>
            <a:endParaRPr lang="pt-PT"/>
          </a:p>
        </p:txBody>
      </p:sp>
      <p:sp>
        <p:nvSpPr>
          <p:cNvPr id="1027" name="Rectangle 2"/>
          <p:cNvSpPr>
            <a:spLocks noGrp="1" noChangeArrowheads="1"/>
          </p:cNvSpPr>
          <p:nvPr>
            <p:ph type="title"/>
          </p:nvPr>
        </p:nvSpPr>
        <p:spPr bwMode="auto">
          <a:xfrm>
            <a:off x="704850" y="115888"/>
            <a:ext cx="7632700" cy="792162"/>
          </a:xfrm>
          <a:prstGeom prst="rect">
            <a:avLst/>
          </a:prstGeom>
          <a:noFill/>
          <a:ln w="9525" algn="ctr">
            <a:noFill/>
            <a:miter lim="800000"/>
            <a:headEnd/>
            <a:tailEnd/>
          </a:ln>
        </p:spPr>
        <p:txBody>
          <a:bodyPr vert="horz" wrap="square" lIns="0" tIns="0" rIns="0" bIns="0" numCol="1" anchor="ctr" anchorCtr="0" compatLnSpc="1">
            <a:prstTxWarp prst="textNoShape">
              <a:avLst/>
            </a:prstTxWarp>
          </a:bodyPr>
          <a:lstStyle/>
          <a:p>
            <a:pPr lvl="0"/>
            <a:r>
              <a:rPr lang="pt-PT"/>
              <a:t>Click to edit Master title style</a:t>
            </a:r>
          </a:p>
        </p:txBody>
      </p:sp>
      <p:sp>
        <p:nvSpPr>
          <p:cNvPr id="1028" name="Rectangle 3"/>
          <p:cNvSpPr>
            <a:spLocks noGrp="1" noChangeArrowheads="1"/>
          </p:cNvSpPr>
          <p:nvPr>
            <p:ph type="body" idx="1"/>
          </p:nvPr>
        </p:nvSpPr>
        <p:spPr bwMode="auto">
          <a:xfrm>
            <a:off x="704850" y="1341438"/>
            <a:ext cx="9072563" cy="51117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pt-PT"/>
              <a:t>Click to edit Master text styles</a:t>
            </a:r>
          </a:p>
          <a:p>
            <a:pPr lvl="1"/>
            <a:r>
              <a:rPr lang="pt-PT"/>
              <a:t>Second level</a:t>
            </a:r>
          </a:p>
          <a:p>
            <a:pPr lvl="2"/>
            <a:r>
              <a:rPr lang="pt-PT"/>
              <a:t>Third level</a:t>
            </a:r>
          </a:p>
          <a:p>
            <a:pPr lvl="3"/>
            <a:r>
              <a:rPr lang="pt-PT"/>
              <a:t>Fourth level</a:t>
            </a:r>
          </a:p>
        </p:txBody>
      </p:sp>
      <p:sp>
        <p:nvSpPr>
          <p:cNvPr id="1030" name="Rectangle 6"/>
          <p:cNvSpPr>
            <a:spLocks noGrp="1" noChangeArrowheads="1"/>
          </p:cNvSpPr>
          <p:nvPr>
            <p:ph type="sldNum" sz="quarter" idx="4"/>
          </p:nvPr>
        </p:nvSpPr>
        <p:spPr bwMode="auto">
          <a:xfrm>
            <a:off x="377825" y="6556375"/>
            <a:ext cx="179388" cy="179388"/>
          </a:xfrm>
          <a:prstGeom prst="rect">
            <a:avLst/>
          </a:prstGeom>
          <a:solidFill>
            <a:srgbClr val="D4E1E8"/>
          </a:solidFill>
          <a:ln w="9525" algn="ctr">
            <a:noFill/>
            <a:miter lim="800000"/>
            <a:headEnd/>
            <a:tailEnd/>
          </a:ln>
          <a:effectLst/>
        </p:spPr>
        <p:txBody>
          <a:bodyPr vert="horz" wrap="square" lIns="0" tIns="0" rIns="0" bIns="0" numCol="1" anchor="ctr" anchorCtr="0" compatLnSpc="1">
            <a:prstTxWarp prst="textNoShape">
              <a:avLst/>
            </a:prstTxWarp>
          </a:bodyPr>
          <a:lstStyle>
            <a:lvl1pPr algn="ctr">
              <a:defRPr sz="900" b="0"/>
            </a:lvl1pPr>
          </a:lstStyle>
          <a:p>
            <a:pPr>
              <a:defRPr/>
            </a:pPr>
            <a:fld id="{7E25C7A6-75A8-46C6-8290-9C232AA1261F}" type="slidenum">
              <a:rPr lang="pt-PT"/>
              <a:pPr>
                <a:defRPr/>
              </a:pPr>
              <a:t>‹nº›</a:t>
            </a:fld>
            <a:endParaRPr lang="pt-PT"/>
          </a:p>
        </p:txBody>
      </p:sp>
      <p:pic>
        <p:nvPicPr>
          <p:cNvPr id="2" name="Picture 13" descr="Logo Explorer Inves"/>
          <p:cNvPicPr>
            <a:picLocks noChangeAspect="1" noChangeArrowheads="1"/>
          </p:cNvPicPr>
          <p:nvPr/>
        </p:nvPicPr>
        <p:blipFill>
          <a:blip r:embed="rId17" cstate="print">
            <a:clrChange>
              <a:clrFrom>
                <a:srgbClr val="FFFFFF"/>
              </a:clrFrom>
              <a:clrTo>
                <a:srgbClr val="FFFFFF">
                  <a:alpha val="0"/>
                </a:srgbClr>
              </a:clrTo>
            </a:clrChange>
          </a:blip>
          <a:srcRect/>
          <a:stretch>
            <a:fillRect/>
          </a:stretch>
        </p:blipFill>
        <p:spPr bwMode="auto">
          <a:xfrm>
            <a:off x="8624888" y="366713"/>
            <a:ext cx="1152525" cy="3952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 id="2147483740" r:id="rId14"/>
    <p:sldLayoutId id="2147483741" r:id="rId15"/>
  </p:sldLayoutIdLst>
  <p:hf hdr="0" ftr="0" dt="0"/>
  <p:txStyles>
    <p:title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cs typeface="Arial" charset="0"/>
        </a:defRPr>
      </a:lvl2pPr>
      <a:lvl3pPr algn="l" rtl="0" eaLnBrk="0" fontAlgn="base" hangingPunct="0">
        <a:spcBef>
          <a:spcPct val="0"/>
        </a:spcBef>
        <a:spcAft>
          <a:spcPct val="0"/>
        </a:spcAft>
        <a:defRPr sz="2000" b="1">
          <a:solidFill>
            <a:schemeClr val="tx1"/>
          </a:solidFill>
          <a:latin typeface="Arial" charset="0"/>
          <a:cs typeface="Arial" charset="0"/>
        </a:defRPr>
      </a:lvl3pPr>
      <a:lvl4pPr algn="l" rtl="0" eaLnBrk="0" fontAlgn="base" hangingPunct="0">
        <a:spcBef>
          <a:spcPct val="0"/>
        </a:spcBef>
        <a:spcAft>
          <a:spcPct val="0"/>
        </a:spcAft>
        <a:defRPr sz="2000" b="1">
          <a:solidFill>
            <a:schemeClr val="tx1"/>
          </a:solidFill>
          <a:latin typeface="Arial" charset="0"/>
          <a:cs typeface="Arial" charset="0"/>
        </a:defRPr>
      </a:lvl4pPr>
      <a:lvl5pPr algn="l" rtl="0" eaLnBrk="0" fontAlgn="base" hangingPunct="0">
        <a:spcBef>
          <a:spcPct val="0"/>
        </a:spcBef>
        <a:spcAft>
          <a:spcPct val="0"/>
        </a:spcAft>
        <a:defRPr sz="2000" b="1">
          <a:solidFill>
            <a:schemeClr val="tx1"/>
          </a:solidFill>
          <a:latin typeface="Arial" charset="0"/>
          <a:cs typeface="Arial" charset="0"/>
        </a:defRPr>
      </a:lvl5pPr>
      <a:lvl6pPr marL="457200" algn="l" rtl="0" fontAlgn="base">
        <a:spcBef>
          <a:spcPct val="0"/>
        </a:spcBef>
        <a:spcAft>
          <a:spcPct val="0"/>
        </a:spcAft>
        <a:defRPr sz="2000" b="1">
          <a:solidFill>
            <a:schemeClr val="tx1"/>
          </a:solidFill>
          <a:latin typeface="Arial" charset="0"/>
          <a:cs typeface="Arial" charset="0"/>
        </a:defRPr>
      </a:lvl6pPr>
      <a:lvl7pPr marL="914400" algn="l" rtl="0" fontAlgn="base">
        <a:spcBef>
          <a:spcPct val="0"/>
        </a:spcBef>
        <a:spcAft>
          <a:spcPct val="0"/>
        </a:spcAft>
        <a:defRPr sz="2000" b="1">
          <a:solidFill>
            <a:schemeClr val="tx1"/>
          </a:solidFill>
          <a:latin typeface="Arial" charset="0"/>
          <a:cs typeface="Arial" charset="0"/>
        </a:defRPr>
      </a:lvl7pPr>
      <a:lvl8pPr marL="1371600" algn="l" rtl="0" fontAlgn="base">
        <a:spcBef>
          <a:spcPct val="0"/>
        </a:spcBef>
        <a:spcAft>
          <a:spcPct val="0"/>
        </a:spcAft>
        <a:defRPr sz="2000" b="1">
          <a:solidFill>
            <a:schemeClr val="tx1"/>
          </a:solidFill>
          <a:latin typeface="Arial" charset="0"/>
          <a:cs typeface="Arial" charset="0"/>
        </a:defRPr>
      </a:lvl8pPr>
      <a:lvl9pPr marL="1828800" algn="l" rtl="0" fontAlgn="base">
        <a:spcBef>
          <a:spcPct val="0"/>
        </a:spcBef>
        <a:spcAft>
          <a:spcPct val="0"/>
        </a:spcAft>
        <a:defRPr sz="2000" b="1">
          <a:solidFill>
            <a:schemeClr val="tx1"/>
          </a:solidFill>
          <a:latin typeface="Arial" charset="0"/>
          <a:cs typeface="Arial" charset="0"/>
        </a:defRPr>
      </a:lvl9pPr>
    </p:titleStyle>
    <p:bodyStyle>
      <a:lvl1pPr marL="268288" indent="-268288" algn="just" rtl="0" eaLnBrk="0" fontAlgn="base" hangingPunct="0">
        <a:lnSpc>
          <a:spcPct val="115000"/>
        </a:lnSpc>
        <a:spcBef>
          <a:spcPct val="50000"/>
        </a:spcBef>
        <a:spcAft>
          <a:spcPct val="0"/>
        </a:spcAft>
        <a:buSzPct val="200000"/>
        <a:buBlip>
          <a:blip r:embed="rId18"/>
        </a:buBlip>
        <a:defRPr sz="2000">
          <a:solidFill>
            <a:schemeClr val="tx1"/>
          </a:solidFill>
          <a:latin typeface="+mn-lt"/>
          <a:ea typeface="+mn-ea"/>
          <a:cs typeface="+mn-cs"/>
        </a:defRPr>
      </a:lvl1pPr>
      <a:lvl2pPr marL="628650" indent="-180975" algn="just" rtl="0" eaLnBrk="0" fontAlgn="base" hangingPunct="0">
        <a:lnSpc>
          <a:spcPct val="115000"/>
        </a:lnSpc>
        <a:spcBef>
          <a:spcPct val="40000"/>
        </a:spcBef>
        <a:spcAft>
          <a:spcPct val="0"/>
        </a:spcAft>
        <a:buClr>
          <a:srgbClr val="FF0000"/>
        </a:buClr>
        <a:buFont typeface="Wingdings" pitchFamily="2" charset="2"/>
        <a:buChar char="§"/>
        <a:defRPr>
          <a:solidFill>
            <a:schemeClr val="tx1"/>
          </a:solidFill>
          <a:latin typeface="+mn-lt"/>
          <a:cs typeface="+mn-cs"/>
        </a:defRPr>
      </a:lvl2pPr>
      <a:lvl3pPr marL="892175" indent="-84138" algn="just" rtl="0" eaLnBrk="0" fontAlgn="base" hangingPunct="0">
        <a:spcBef>
          <a:spcPct val="40000"/>
        </a:spcBef>
        <a:spcAft>
          <a:spcPct val="0"/>
        </a:spcAft>
        <a:buClr>
          <a:srgbClr val="8BAFAB"/>
        </a:buClr>
        <a:buSzPct val="85000"/>
        <a:buChar char="•"/>
        <a:defRPr sz="1300">
          <a:solidFill>
            <a:schemeClr val="tx1"/>
          </a:solidFill>
          <a:latin typeface="+mn-lt"/>
          <a:cs typeface="+mn-cs"/>
        </a:defRPr>
      </a:lvl3pPr>
      <a:lvl4pPr marL="1077913" indent="-6350" algn="just" rtl="0" eaLnBrk="0" fontAlgn="base" hangingPunct="0">
        <a:spcBef>
          <a:spcPct val="40000"/>
        </a:spcBef>
        <a:spcAft>
          <a:spcPct val="0"/>
        </a:spcAft>
        <a:buClr>
          <a:schemeClr val="tx2"/>
        </a:buClr>
        <a:buSzPct val="85000"/>
        <a:buFont typeface="Times" pitchFamily="18" charset="0"/>
        <a:buChar char="-"/>
        <a:defRPr sz="1200">
          <a:solidFill>
            <a:schemeClr val="tx1"/>
          </a:solidFill>
          <a:latin typeface="+mn-lt"/>
          <a:cs typeface="+mn-cs"/>
        </a:defRPr>
      </a:lvl4pPr>
      <a:lvl5pPr marL="2112963" indent="-228600" algn="l" rtl="0" eaLnBrk="0" fontAlgn="base" hangingPunct="0">
        <a:spcBef>
          <a:spcPct val="20000"/>
        </a:spcBef>
        <a:spcAft>
          <a:spcPct val="0"/>
        </a:spcAft>
        <a:defRPr sz="2000">
          <a:solidFill>
            <a:schemeClr val="tx1"/>
          </a:solidFill>
          <a:latin typeface="+mn-lt"/>
          <a:cs typeface="+mn-cs"/>
        </a:defRPr>
      </a:lvl5pPr>
      <a:lvl6pPr marL="2570163" indent="-228600" algn="l" rtl="0" fontAlgn="base">
        <a:spcBef>
          <a:spcPct val="20000"/>
        </a:spcBef>
        <a:spcAft>
          <a:spcPct val="0"/>
        </a:spcAft>
        <a:defRPr sz="2000">
          <a:solidFill>
            <a:schemeClr val="tx1"/>
          </a:solidFill>
          <a:latin typeface="+mn-lt"/>
          <a:cs typeface="+mn-cs"/>
        </a:defRPr>
      </a:lvl6pPr>
      <a:lvl7pPr marL="3027363" indent="-228600" algn="l" rtl="0" fontAlgn="base">
        <a:spcBef>
          <a:spcPct val="20000"/>
        </a:spcBef>
        <a:spcAft>
          <a:spcPct val="0"/>
        </a:spcAft>
        <a:defRPr sz="2000">
          <a:solidFill>
            <a:schemeClr val="tx1"/>
          </a:solidFill>
          <a:latin typeface="+mn-lt"/>
          <a:cs typeface="+mn-cs"/>
        </a:defRPr>
      </a:lvl7pPr>
      <a:lvl8pPr marL="3484563" indent="-228600" algn="l" rtl="0" fontAlgn="base">
        <a:spcBef>
          <a:spcPct val="20000"/>
        </a:spcBef>
        <a:spcAft>
          <a:spcPct val="0"/>
        </a:spcAft>
        <a:defRPr sz="2000">
          <a:solidFill>
            <a:schemeClr val="tx1"/>
          </a:solidFill>
          <a:latin typeface="+mn-lt"/>
          <a:cs typeface="+mn-cs"/>
        </a:defRPr>
      </a:lvl8pPr>
      <a:lvl9pPr marL="3941763" indent="-228600" algn="l" rtl="0" fontAlgn="base">
        <a:spcBef>
          <a:spcPct val="20000"/>
        </a:spcBef>
        <a:spcAft>
          <a:spcPct val="0"/>
        </a:spcAft>
        <a:defRPr sz="2000">
          <a:solidFill>
            <a:schemeClr val="tx1"/>
          </a:solidFill>
          <a:latin typeface="+mn-lt"/>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2.emf"/><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2.xml"/><Relationship Id="rId7" Type="http://schemas.openxmlformats.org/officeDocument/2006/relationships/image" Target="../media/image11.png"/><Relationship Id="rId2" Type="http://schemas.openxmlformats.org/officeDocument/2006/relationships/slideLayout" Target="../slideLayouts/slideLayout12.xml"/><Relationship Id="rId1" Type="http://schemas.openxmlformats.org/officeDocument/2006/relationships/tags" Target="../tags/tag1.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2.emf"/><Relationship Id="rId9"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4.emf"/></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0"/>
          </p:nvPr>
        </p:nvSpPr>
        <p:spPr>
          <a:xfrm>
            <a:off x="1051208" y="3429000"/>
            <a:ext cx="7803584" cy="432397"/>
          </a:xfrm>
        </p:spPr>
        <p:txBody>
          <a:bodyPr/>
          <a:lstStyle/>
          <a:p>
            <a:r>
              <a:rPr lang="pt-PT" dirty="0"/>
              <a:t>Oportunidade de investimento</a:t>
            </a:r>
          </a:p>
          <a:p>
            <a:r>
              <a:rPr lang="pt-PT" dirty="0"/>
              <a:t>JJ Teixeira</a:t>
            </a:r>
          </a:p>
        </p:txBody>
      </p:sp>
      <p:sp>
        <p:nvSpPr>
          <p:cNvPr id="13" name="Text Placeholder 12"/>
          <p:cNvSpPr>
            <a:spLocks noGrp="1"/>
          </p:cNvSpPr>
          <p:nvPr>
            <p:ph type="body" sz="quarter" idx="11"/>
          </p:nvPr>
        </p:nvSpPr>
        <p:spPr/>
        <p:txBody>
          <a:bodyPr/>
          <a:lstStyle/>
          <a:p>
            <a:r>
              <a:rPr lang="pt-PT" dirty="0"/>
              <a:t>Fevereiro de 2019</a:t>
            </a:r>
          </a:p>
        </p:txBody>
      </p:sp>
    </p:spTree>
    <p:extLst>
      <p:ext uri="{BB962C8B-B14F-4D97-AF65-F5344CB8AC3E}">
        <p14:creationId xmlns:p14="http://schemas.microsoft.com/office/powerpoint/2010/main" val="4051877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p:txBody>
          <a:bodyPr/>
          <a:lstStyle/>
          <a:p>
            <a:fld id="{33958DE5-4E34-4B30-8975-6F1807FAF631}" type="slidenum">
              <a:rPr lang="pt-PT" smtClean="0"/>
              <a:pPr/>
              <a:t>10</a:t>
            </a:fld>
            <a:endParaRPr lang="pt-PT"/>
          </a:p>
        </p:txBody>
      </p:sp>
      <p:sp>
        <p:nvSpPr>
          <p:cNvPr id="16" name="Rectangle 15"/>
          <p:cNvSpPr/>
          <p:nvPr/>
        </p:nvSpPr>
        <p:spPr>
          <a:xfrm>
            <a:off x="307814" y="292510"/>
            <a:ext cx="7957646" cy="400110"/>
          </a:xfrm>
          <a:prstGeom prst="rect">
            <a:avLst/>
          </a:prstGeom>
        </p:spPr>
        <p:txBody>
          <a:bodyPr wrap="square">
            <a:spAutoFit/>
          </a:bodyPr>
          <a:lstStyle/>
          <a:p>
            <a:pPr marL="0" lvl="1">
              <a:buClr>
                <a:srgbClr val="FF0000"/>
              </a:buClr>
              <a:buSzPct val="100000"/>
            </a:pPr>
            <a:r>
              <a:rPr lang="pt-PT" dirty="0">
                <a:solidFill>
                  <a:srgbClr val="00425E"/>
                </a:solidFill>
              </a:rPr>
              <a:t>Entrada e estrutura da transação</a:t>
            </a:r>
            <a:endParaRPr lang="pt-PT" i="1" dirty="0">
              <a:solidFill>
                <a:srgbClr val="00425E"/>
              </a:solidFill>
            </a:endParaRPr>
          </a:p>
        </p:txBody>
      </p:sp>
      <p:sp>
        <p:nvSpPr>
          <p:cNvPr id="21" name="Content Placeholder 4"/>
          <p:cNvSpPr txBox="1">
            <a:spLocks/>
          </p:cNvSpPr>
          <p:nvPr/>
        </p:nvSpPr>
        <p:spPr bwMode="auto">
          <a:xfrm>
            <a:off x="353762" y="1168381"/>
            <a:ext cx="3447078" cy="50690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lvl="1" algn="just" eaLnBrk="0" hangingPunct="0">
              <a:lnSpc>
                <a:spcPct val="115000"/>
              </a:lnSpc>
              <a:spcBef>
                <a:spcPts val="194"/>
              </a:spcBef>
              <a:spcAft>
                <a:spcPts val="194"/>
              </a:spcAft>
              <a:buClr>
                <a:schemeClr val="tx1"/>
              </a:buClr>
              <a:buSzPct val="150000"/>
              <a:defRPr/>
            </a:pPr>
            <a:r>
              <a:rPr lang="pt-PT" sz="1100" kern="0" dirty="0">
                <a:solidFill>
                  <a:srgbClr val="00425E"/>
                </a:solidFill>
              </a:rPr>
              <a:t>Entrada:</a:t>
            </a:r>
          </a:p>
          <a:p>
            <a:pPr marL="172484" lvl="1" indent="-172484" algn="just" eaLnBrk="0" hangingPunct="0">
              <a:lnSpc>
                <a:spcPct val="115000"/>
              </a:lnSpc>
              <a:spcBef>
                <a:spcPts val="194"/>
              </a:spcBef>
              <a:spcAft>
                <a:spcPts val="300"/>
              </a:spcAft>
              <a:buClr>
                <a:srgbClr val="000000"/>
              </a:buClr>
              <a:buSzPct val="150000"/>
              <a:buBlip>
                <a:blip r:embed="rId2"/>
              </a:buBlip>
              <a:defRPr/>
            </a:pPr>
            <a:r>
              <a:rPr lang="pt-PT" sz="1100" b="0" kern="0" dirty="0">
                <a:solidFill>
                  <a:srgbClr val="000000"/>
                </a:solidFill>
                <a:latin typeface="Arial"/>
                <a:cs typeface="Arial"/>
              </a:rPr>
              <a:t>Investimento de 1.500k€ realizado através dos seguintes instrumentos:</a:t>
            </a:r>
          </a:p>
          <a:p>
            <a:pPr marL="360000" lvl="2" indent="-172484" algn="just" eaLnBrk="0" hangingPunct="0">
              <a:lnSpc>
                <a:spcPct val="115000"/>
              </a:lnSpc>
              <a:spcBef>
                <a:spcPts val="194"/>
              </a:spcBef>
              <a:spcAft>
                <a:spcPts val="194"/>
              </a:spcAft>
              <a:buClr>
                <a:srgbClr val="000000"/>
              </a:buClr>
              <a:buSzPct val="150000"/>
              <a:buBlip>
                <a:blip r:embed="rId2"/>
              </a:buBlip>
              <a:defRPr/>
            </a:pPr>
            <a:r>
              <a:rPr lang="pt-PT" sz="1100" b="0" kern="0" dirty="0">
                <a:solidFill>
                  <a:srgbClr val="000000"/>
                </a:solidFill>
                <a:latin typeface="Arial"/>
                <a:cs typeface="Arial"/>
              </a:rPr>
              <a:t>Aumento de Capital: 1050k€ para uma participação final de 27,6%</a:t>
            </a:r>
          </a:p>
          <a:p>
            <a:pPr marL="360000" lvl="2" indent="-172484" algn="just" eaLnBrk="0" hangingPunct="0">
              <a:lnSpc>
                <a:spcPct val="115000"/>
              </a:lnSpc>
              <a:spcBef>
                <a:spcPts val="194"/>
              </a:spcBef>
              <a:spcAft>
                <a:spcPts val="194"/>
              </a:spcAft>
              <a:buClr>
                <a:srgbClr val="000000"/>
              </a:buClr>
              <a:buSzPct val="150000"/>
              <a:buBlip>
                <a:blip r:embed="rId2"/>
              </a:buBlip>
              <a:defRPr/>
            </a:pPr>
            <a:r>
              <a:rPr lang="pt-PT" sz="1100" b="0" kern="0" dirty="0">
                <a:solidFill>
                  <a:srgbClr val="000000"/>
                </a:solidFill>
                <a:latin typeface="Arial"/>
                <a:cs typeface="Arial"/>
              </a:rPr>
              <a:t>Suprimentos: 500k€</a:t>
            </a:r>
          </a:p>
          <a:p>
            <a:pPr marL="534988" lvl="3" indent="-174625" algn="just" eaLnBrk="0" hangingPunct="0">
              <a:lnSpc>
                <a:spcPct val="115000"/>
              </a:lnSpc>
              <a:spcBef>
                <a:spcPts val="194"/>
              </a:spcBef>
              <a:spcAft>
                <a:spcPts val="194"/>
              </a:spcAft>
              <a:buClr>
                <a:srgbClr val="000000"/>
              </a:buClr>
              <a:buSzPct val="150000"/>
              <a:buBlip>
                <a:blip r:embed="rId2"/>
              </a:buBlip>
              <a:defRPr/>
            </a:pPr>
            <a:r>
              <a:rPr lang="pt-PT" sz="1100" b="0" kern="0" dirty="0" err="1">
                <a:solidFill>
                  <a:srgbClr val="000000"/>
                </a:solidFill>
                <a:latin typeface="Arial"/>
                <a:cs typeface="Arial"/>
              </a:rPr>
              <a:t>Bullet</a:t>
            </a:r>
            <a:r>
              <a:rPr lang="pt-PT" sz="1100" b="0" kern="0" dirty="0">
                <a:solidFill>
                  <a:srgbClr val="000000"/>
                </a:solidFill>
                <a:latin typeface="Arial"/>
                <a:cs typeface="Arial"/>
              </a:rPr>
              <a:t> de 100% com maturidade em Agosto de 2025, com possibilidade de reembolso antecipado (a partir de 2021) com o consentimento do FRN</a:t>
            </a:r>
          </a:p>
          <a:p>
            <a:pPr marL="534988" lvl="3" indent="-174625" algn="just" eaLnBrk="0" hangingPunct="0">
              <a:lnSpc>
                <a:spcPct val="115000"/>
              </a:lnSpc>
              <a:spcBef>
                <a:spcPts val="194"/>
              </a:spcBef>
              <a:spcAft>
                <a:spcPts val="194"/>
              </a:spcAft>
              <a:buClr>
                <a:srgbClr val="000000"/>
              </a:buClr>
              <a:buSzPct val="150000"/>
              <a:buBlip>
                <a:blip r:embed="rId2"/>
              </a:buBlip>
              <a:defRPr/>
            </a:pPr>
            <a:r>
              <a:rPr lang="pt-PT" sz="1100" b="0" kern="0" dirty="0">
                <a:latin typeface="Arial"/>
                <a:cs typeface="Arial"/>
              </a:rPr>
              <a:t>Remuneração fixa de 5%</a:t>
            </a:r>
            <a:endParaRPr lang="pt-PT" sz="1100" b="0" i="1" kern="0" dirty="0">
              <a:highlight>
                <a:srgbClr val="FFFF00"/>
              </a:highlight>
              <a:latin typeface="Arial"/>
              <a:cs typeface="Arial"/>
            </a:endParaRPr>
          </a:p>
        </p:txBody>
      </p:sp>
      <p:sp>
        <p:nvSpPr>
          <p:cNvPr id="10" name="Rectangle 9">
            <a:extLst>
              <a:ext uri="{FF2B5EF4-FFF2-40B4-BE49-F238E27FC236}">
                <a16:creationId xmlns:a16="http://schemas.microsoft.com/office/drawing/2014/main" id="{1BB0CDFA-52A2-4060-A211-BF513788A76F}"/>
              </a:ext>
            </a:extLst>
          </p:cNvPr>
          <p:cNvSpPr/>
          <p:nvPr/>
        </p:nvSpPr>
        <p:spPr bwMode="auto">
          <a:xfrm>
            <a:off x="4376920" y="1215544"/>
            <a:ext cx="5237481" cy="252000"/>
          </a:xfrm>
          <a:prstGeom prst="rect">
            <a:avLst/>
          </a:prstGeom>
          <a:solidFill>
            <a:srgbClr val="00425E"/>
          </a:solidFill>
          <a:ln w="9525" cap="flat" cmpd="sng" algn="ctr">
            <a:solidFill>
              <a:srgbClr val="00425E"/>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defPPr>
              <a:defRPr lang="pt-PT"/>
            </a:defPPr>
            <a:lvl1pPr algn="l" rtl="0" fontAlgn="base">
              <a:spcBef>
                <a:spcPct val="0"/>
              </a:spcBef>
              <a:spcAft>
                <a:spcPct val="0"/>
              </a:spcAft>
              <a:defRPr sz="2061" b="1" kern="1200">
                <a:solidFill>
                  <a:schemeClr val="tx1"/>
                </a:solidFill>
                <a:latin typeface="Arial" charset="0"/>
                <a:ea typeface="+mn-ea"/>
                <a:cs typeface="Arial" charset="0"/>
              </a:defRPr>
            </a:lvl1pPr>
            <a:lvl2pPr marL="471236" algn="l" rtl="0" fontAlgn="base">
              <a:spcBef>
                <a:spcPct val="0"/>
              </a:spcBef>
              <a:spcAft>
                <a:spcPct val="0"/>
              </a:spcAft>
              <a:defRPr sz="2061" b="1" kern="1200">
                <a:solidFill>
                  <a:schemeClr val="tx1"/>
                </a:solidFill>
                <a:latin typeface="Arial" charset="0"/>
                <a:ea typeface="+mn-ea"/>
                <a:cs typeface="Arial" charset="0"/>
              </a:defRPr>
            </a:lvl2pPr>
            <a:lvl3pPr marL="942472" algn="l" rtl="0" fontAlgn="base">
              <a:spcBef>
                <a:spcPct val="0"/>
              </a:spcBef>
              <a:spcAft>
                <a:spcPct val="0"/>
              </a:spcAft>
              <a:defRPr sz="2061" b="1" kern="1200">
                <a:solidFill>
                  <a:schemeClr val="tx1"/>
                </a:solidFill>
                <a:latin typeface="Arial" charset="0"/>
                <a:ea typeface="+mn-ea"/>
                <a:cs typeface="Arial" charset="0"/>
              </a:defRPr>
            </a:lvl3pPr>
            <a:lvl4pPr marL="1413708" algn="l" rtl="0" fontAlgn="base">
              <a:spcBef>
                <a:spcPct val="0"/>
              </a:spcBef>
              <a:spcAft>
                <a:spcPct val="0"/>
              </a:spcAft>
              <a:defRPr sz="2061" b="1" kern="1200">
                <a:solidFill>
                  <a:schemeClr val="tx1"/>
                </a:solidFill>
                <a:latin typeface="Arial" charset="0"/>
                <a:ea typeface="+mn-ea"/>
                <a:cs typeface="Arial" charset="0"/>
              </a:defRPr>
            </a:lvl4pPr>
            <a:lvl5pPr marL="1884944" algn="l" rtl="0" fontAlgn="base">
              <a:spcBef>
                <a:spcPct val="0"/>
              </a:spcBef>
              <a:spcAft>
                <a:spcPct val="0"/>
              </a:spcAft>
              <a:defRPr sz="2061" b="1" kern="1200">
                <a:solidFill>
                  <a:schemeClr val="tx1"/>
                </a:solidFill>
                <a:latin typeface="Arial" charset="0"/>
                <a:ea typeface="+mn-ea"/>
                <a:cs typeface="Arial" charset="0"/>
              </a:defRPr>
            </a:lvl5pPr>
            <a:lvl6pPr marL="2356180" algn="l" defTabSz="942472" rtl="0" eaLnBrk="1" latinLnBrk="0" hangingPunct="1">
              <a:defRPr sz="2061" b="1" kern="1200">
                <a:solidFill>
                  <a:schemeClr val="tx1"/>
                </a:solidFill>
                <a:latin typeface="Arial" charset="0"/>
                <a:ea typeface="+mn-ea"/>
                <a:cs typeface="Arial" charset="0"/>
              </a:defRPr>
            </a:lvl6pPr>
            <a:lvl7pPr marL="2827416" algn="l" defTabSz="942472" rtl="0" eaLnBrk="1" latinLnBrk="0" hangingPunct="1">
              <a:defRPr sz="2061" b="1" kern="1200">
                <a:solidFill>
                  <a:schemeClr val="tx1"/>
                </a:solidFill>
                <a:latin typeface="Arial" charset="0"/>
                <a:ea typeface="+mn-ea"/>
                <a:cs typeface="Arial" charset="0"/>
              </a:defRPr>
            </a:lvl7pPr>
            <a:lvl8pPr marL="3298652" algn="l" defTabSz="942472" rtl="0" eaLnBrk="1" latinLnBrk="0" hangingPunct="1">
              <a:defRPr sz="2061" b="1" kern="1200">
                <a:solidFill>
                  <a:schemeClr val="tx1"/>
                </a:solidFill>
                <a:latin typeface="Arial" charset="0"/>
                <a:ea typeface="+mn-ea"/>
                <a:cs typeface="Arial" charset="0"/>
              </a:defRPr>
            </a:lvl8pPr>
            <a:lvl9pPr marL="3769888" algn="l" defTabSz="942472" rtl="0" eaLnBrk="1" latinLnBrk="0" hangingPunct="1">
              <a:defRPr sz="2061" b="1" kern="1200">
                <a:solidFill>
                  <a:schemeClr val="tx1"/>
                </a:solidFill>
                <a:latin typeface="Arial" charset="0"/>
                <a:ea typeface="+mn-ea"/>
                <a:cs typeface="Arial" charset="0"/>
              </a:defRPr>
            </a:lvl9pPr>
          </a:lstStyle>
          <a:p>
            <a:pPr algn="ctr"/>
            <a:r>
              <a:rPr lang="pt-PT" sz="1200" dirty="0">
                <a:solidFill>
                  <a:schemeClr val="bg1"/>
                </a:solidFill>
                <a:latin typeface="Calibri" pitchFamily="34" charset="0"/>
              </a:rPr>
              <a:t>Valorização de referência (‘000 </a:t>
            </a:r>
            <a:r>
              <a:rPr lang="pt-PT" sz="1200" dirty="0" err="1">
                <a:solidFill>
                  <a:schemeClr val="bg1"/>
                </a:solidFill>
                <a:latin typeface="Calibri" pitchFamily="34" charset="0"/>
              </a:rPr>
              <a:t>Eur</a:t>
            </a:r>
            <a:r>
              <a:rPr lang="pt-PT" sz="1200" dirty="0">
                <a:solidFill>
                  <a:schemeClr val="bg1"/>
                </a:solidFill>
                <a:latin typeface="Calibri" pitchFamily="34" charset="0"/>
              </a:rPr>
              <a:t>)</a:t>
            </a:r>
          </a:p>
        </p:txBody>
      </p:sp>
      <p:sp>
        <p:nvSpPr>
          <p:cNvPr id="11" name="Rectangle 10">
            <a:extLst>
              <a:ext uri="{FF2B5EF4-FFF2-40B4-BE49-F238E27FC236}">
                <a16:creationId xmlns:a16="http://schemas.microsoft.com/office/drawing/2014/main" id="{70ABC5D9-EB00-48FC-AC09-A3AD7E9D8301}"/>
              </a:ext>
            </a:extLst>
          </p:cNvPr>
          <p:cNvSpPr/>
          <p:nvPr/>
        </p:nvSpPr>
        <p:spPr bwMode="auto">
          <a:xfrm>
            <a:off x="4376920" y="4077090"/>
            <a:ext cx="5237481" cy="252000"/>
          </a:xfrm>
          <a:prstGeom prst="rect">
            <a:avLst/>
          </a:prstGeom>
          <a:solidFill>
            <a:srgbClr val="00425E"/>
          </a:solidFill>
          <a:ln w="9525" cap="flat" cmpd="sng" algn="ctr">
            <a:solidFill>
              <a:srgbClr val="00425E"/>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defPPr>
              <a:defRPr lang="pt-PT"/>
            </a:defPPr>
            <a:lvl1pPr algn="l" rtl="0" fontAlgn="base">
              <a:spcBef>
                <a:spcPct val="0"/>
              </a:spcBef>
              <a:spcAft>
                <a:spcPct val="0"/>
              </a:spcAft>
              <a:defRPr sz="2061" b="1" kern="1200">
                <a:solidFill>
                  <a:schemeClr val="tx1"/>
                </a:solidFill>
                <a:latin typeface="Arial" charset="0"/>
                <a:ea typeface="+mn-ea"/>
                <a:cs typeface="Arial" charset="0"/>
              </a:defRPr>
            </a:lvl1pPr>
            <a:lvl2pPr marL="471236" algn="l" rtl="0" fontAlgn="base">
              <a:spcBef>
                <a:spcPct val="0"/>
              </a:spcBef>
              <a:spcAft>
                <a:spcPct val="0"/>
              </a:spcAft>
              <a:defRPr sz="2061" b="1" kern="1200">
                <a:solidFill>
                  <a:schemeClr val="tx1"/>
                </a:solidFill>
                <a:latin typeface="Arial" charset="0"/>
                <a:ea typeface="+mn-ea"/>
                <a:cs typeface="Arial" charset="0"/>
              </a:defRPr>
            </a:lvl2pPr>
            <a:lvl3pPr marL="942472" algn="l" rtl="0" fontAlgn="base">
              <a:spcBef>
                <a:spcPct val="0"/>
              </a:spcBef>
              <a:spcAft>
                <a:spcPct val="0"/>
              </a:spcAft>
              <a:defRPr sz="2061" b="1" kern="1200">
                <a:solidFill>
                  <a:schemeClr val="tx1"/>
                </a:solidFill>
                <a:latin typeface="Arial" charset="0"/>
                <a:ea typeface="+mn-ea"/>
                <a:cs typeface="Arial" charset="0"/>
              </a:defRPr>
            </a:lvl3pPr>
            <a:lvl4pPr marL="1413708" algn="l" rtl="0" fontAlgn="base">
              <a:spcBef>
                <a:spcPct val="0"/>
              </a:spcBef>
              <a:spcAft>
                <a:spcPct val="0"/>
              </a:spcAft>
              <a:defRPr sz="2061" b="1" kern="1200">
                <a:solidFill>
                  <a:schemeClr val="tx1"/>
                </a:solidFill>
                <a:latin typeface="Arial" charset="0"/>
                <a:ea typeface="+mn-ea"/>
                <a:cs typeface="Arial" charset="0"/>
              </a:defRPr>
            </a:lvl4pPr>
            <a:lvl5pPr marL="1884944" algn="l" rtl="0" fontAlgn="base">
              <a:spcBef>
                <a:spcPct val="0"/>
              </a:spcBef>
              <a:spcAft>
                <a:spcPct val="0"/>
              </a:spcAft>
              <a:defRPr sz="2061" b="1" kern="1200">
                <a:solidFill>
                  <a:schemeClr val="tx1"/>
                </a:solidFill>
                <a:latin typeface="Arial" charset="0"/>
                <a:ea typeface="+mn-ea"/>
                <a:cs typeface="Arial" charset="0"/>
              </a:defRPr>
            </a:lvl5pPr>
            <a:lvl6pPr marL="2356180" algn="l" defTabSz="942472" rtl="0" eaLnBrk="1" latinLnBrk="0" hangingPunct="1">
              <a:defRPr sz="2061" b="1" kern="1200">
                <a:solidFill>
                  <a:schemeClr val="tx1"/>
                </a:solidFill>
                <a:latin typeface="Arial" charset="0"/>
                <a:ea typeface="+mn-ea"/>
                <a:cs typeface="Arial" charset="0"/>
              </a:defRPr>
            </a:lvl6pPr>
            <a:lvl7pPr marL="2827416" algn="l" defTabSz="942472" rtl="0" eaLnBrk="1" latinLnBrk="0" hangingPunct="1">
              <a:defRPr sz="2061" b="1" kern="1200">
                <a:solidFill>
                  <a:schemeClr val="tx1"/>
                </a:solidFill>
                <a:latin typeface="Arial" charset="0"/>
                <a:ea typeface="+mn-ea"/>
                <a:cs typeface="Arial" charset="0"/>
              </a:defRPr>
            </a:lvl7pPr>
            <a:lvl8pPr marL="3298652" algn="l" defTabSz="942472" rtl="0" eaLnBrk="1" latinLnBrk="0" hangingPunct="1">
              <a:defRPr sz="2061" b="1" kern="1200">
                <a:solidFill>
                  <a:schemeClr val="tx1"/>
                </a:solidFill>
                <a:latin typeface="Arial" charset="0"/>
                <a:ea typeface="+mn-ea"/>
                <a:cs typeface="Arial" charset="0"/>
              </a:defRPr>
            </a:lvl8pPr>
            <a:lvl9pPr marL="3769888" algn="l" defTabSz="942472" rtl="0" eaLnBrk="1" latinLnBrk="0" hangingPunct="1">
              <a:defRPr sz="2061" b="1" kern="1200">
                <a:solidFill>
                  <a:schemeClr val="tx1"/>
                </a:solidFill>
                <a:latin typeface="Arial" charset="0"/>
                <a:ea typeface="+mn-ea"/>
                <a:cs typeface="Arial" charset="0"/>
              </a:defRPr>
            </a:lvl9pPr>
          </a:lstStyle>
          <a:p>
            <a:pPr algn="ctr"/>
            <a:r>
              <a:rPr lang="pt-PT" sz="1200" dirty="0">
                <a:solidFill>
                  <a:schemeClr val="bg1"/>
                </a:solidFill>
                <a:latin typeface="Calibri" pitchFamily="34" charset="0"/>
              </a:rPr>
              <a:t>Análise de sensibilidade</a:t>
            </a:r>
          </a:p>
        </p:txBody>
      </p:sp>
      <p:sp>
        <p:nvSpPr>
          <p:cNvPr id="18" name="Balão: Linha Com Barra de Destaque 17">
            <a:extLst>
              <a:ext uri="{FF2B5EF4-FFF2-40B4-BE49-F238E27FC236}">
                <a16:creationId xmlns:a16="http://schemas.microsoft.com/office/drawing/2014/main" id="{B3D8A120-5F39-44A5-8DEB-7F34ADB20459}"/>
              </a:ext>
            </a:extLst>
          </p:cNvPr>
          <p:cNvSpPr/>
          <p:nvPr/>
        </p:nvSpPr>
        <p:spPr bwMode="auto">
          <a:xfrm>
            <a:off x="4376920" y="3089935"/>
            <a:ext cx="5175318" cy="504070"/>
          </a:xfrm>
          <a:prstGeom prst="accentCallout1">
            <a:avLst>
              <a:gd name="adj1" fmla="val 18750"/>
              <a:gd name="adj2" fmla="val -8333"/>
              <a:gd name="adj3" fmla="val 57477"/>
              <a:gd name="adj4" fmla="val -21192"/>
            </a:avLst>
          </a:prstGeom>
          <a:solidFill>
            <a:schemeClr val="tx2">
              <a:lumMod val="65000"/>
              <a:lumOff val="3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GB" sz="1050" i="1" dirty="0">
                <a:solidFill>
                  <a:schemeClr val="bg1"/>
                </a:solidFill>
              </a:rPr>
              <a:t>Nota: O book value da </a:t>
            </a:r>
            <a:r>
              <a:rPr lang="en-GB" sz="1050" i="1" dirty="0" err="1">
                <a:solidFill>
                  <a:schemeClr val="bg1"/>
                </a:solidFill>
              </a:rPr>
              <a:t>empresa</a:t>
            </a:r>
            <a:r>
              <a:rPr lang="en-GB" sz="1050" i="1" dirty="0">
                <a:solidFill>
                  <a:schemeClr val="bg1"/>
                </a:solidFill>
              </a:rPr>
              <a:t> a </a:t>
            </a:r>
            <a:r>
              <a:rPr lang="en-GB" sz="1050" i="1" dirty="0" err="1">
                <a:solidFill>
                  <a:schemeClr val="bg1"/>
                </a:solidFill>
              </a:rPr>
              <a:t>fecho</a:t>
            </a:r>
            <a:r>
              <a:rPr lang="en-GB" sz="1050" i="1" dirty="0">
                <a:solidFill>
                  <a:schemeClr val="bg1"/>
                </a:solidFill>
              </a:rPr>
              <a:t> de 2018 é de 20M€ </a:t>
            </a:r>
            <a:r>
              <a:rPr lang="en-GB" sz="1050" b="0" i="1" dirty="0">
                <a:solidFill>
                  <a:schemeClr val="bg1"/>
                </a:solidFill>
              </a:rPr>
              <a:t>(</a:t>
            </a:r>
            <a:r>
              <a:rPr lang="en-GB" sz="1050" b="0" i="1" dirty="0" err="1">
                <a:solidFill>
                  <a:schemeClr val="bg1"/>
                </a:solidFill>
              </a:rPr>
              <a:t>em</a:t>
            </a:r>
            <a:r>
              <a:rPr lang="en-GB" sz="1050" b="0" i="1" dirty="0">
                <a:solidFill>
                  <a:schemeClr val="bg1"/>
                </a:solidFill>
              </a:rPr>
              <a:t> 2013 era de ~10M€ </a:t>
            </a:r>
            <a:r>
              <a:rPr lang="en-GB" sz="1050" b="0" i="1" dirty="0" err="1">
                <a:solidFill>
                  <a:schemeClr val="bg1"/>
                </a:solidFill>
              </a:rPr>
              <a:t>após</a:t>
            </a:r>
            <a:r>
              <a:rPr lang="en-GB" sz="1050" b="0" i="1" dirty="0">
                <a:solidFill>
                  <a:schemeClr val="bg1"/>
                </a:solidFill>
              </a:rPr>
              <a:t> </a:t>
            </a:r>
            <a:r>
              <a:rPr lang="en-GB" sz="1050" b="0" i="1" dirty="0" err="1">
                <a:solidFill>
                  <a:schemeClr val="bg1"/>
                </a:solidFill>
              </a:rPr>
              <a:t>aumento</a:t>
            </a:r>
            <a:r>
              <a:rPr lang="en-GB" sz="1050" b="0" i="1" dirty="0">
                <a:solidFill>
                  <a:schemeClr val="bg1"/>
                </a:solidFill>
              </a:rPr>
              <a:t> de capital do FRN)</a:t>
            </a:r>
            <a:endParaRPr kumimoji="0" lang="pt-PT" sz="1050" b="0" i="1" u="none" strike="noStrike" cap="none" normalizeH="0" baseline="0" dirty="0">
              <a:ln>
                <a:noFill/>
              </a:ln>
              <a:solidFill>
                <a:schemeClr val="bg1"/>
              </a:solidFill>
              <a:effectLst/>
            </a:endParaRPr>
          </a:p>
        </p:txBody>
      </p:sp>
      <p:graphicFrame>
        <p:nvGraphicFramePr>
          <p:cNvPr id="19" name="Table 3">
            <a:extLst>
              <a:ext uri="{FF2B5EF4-FFF2-40B4-BE49-F238E27FC236}">
                <a16:creationId xmlns:a16="http://schemas.microsoft.com/office/drawing/2014/main" id="{FC809A76-31B6-4D9C-B753-0DBFD21031D2}"/>
              </a:ext>
            </a:extLst>
          </p:cNvPr>
          <p:cNvGraphicFramePr>
            <a:graphicFrameLocks noGrp="1"/>
          </p:cNvGraphicFramePr>
          <p:nvPr>
            <p:extLst>
              <p:ext uri="{D42A27DB-BD31-4B8C-83A1-F6EECF244321}">
                <p14:modId xmlns:p14="http://schemas.microsoft.com/office/powerpoint/2010/main" val="1064884250"/>
              </p:ext>
            </p:extLst>
          </p:nvPr>
        </p:nvGraphicFramePr>
        <p:xfrm>
          <a:off x="4808980" y="4705789"/>
          <a:ext cx="4370400" cy="1476000"/>
        </p:xfrm>
        <a:graphic>
          <a:graphicData uri="http://schemas.openxmlformats.org/drawingml/2006/table">
            <a:tbl>
              <a:tblPr/>
              <a:tblGrid>
                <a:gridCol w="608056">
                  <a:extLst>
                    <a:ext uri="{9D8B030D-6E8A-4147-A177-3AD203B41FA5}">
                      <a16:colId xmlns:a16="http://schemas.microsoft.com/office/drawing/2014/main" val="2693597264"/>
                    </a:ext>
                  </a:extLst>
                </a:gridCol>
                <a:gridCol w="940586">
                  <a:extLst>
                    <a:ext uri="{9D8B030D-6E8A-4147-A177-3AD203B41FA5}">
                      <a16:colId xmlns:a16="http://schemas.microsoft.com/office/drawing/2014/main" val="2458591749"/>
                    </a:ext>
                  </a:extLst>
                </a:gridCol>
                <a:gridCol w="940586">
                  <a:extLst>
                    <a:ext uri="{9D8B030D-6E8A-4147-A177-3AD203B41FA5}">
                      <a16:colId xmlns:a16="http://schemas.microsoft.com/office/drawing/2014/main" val="3157828802"/>
                    </a:ext>
                  </a:extLst>
                </a:gridCol>
                <a:gridCol w="940586">
                  <a:extLst>
                    <a:ext uri="{9D8B030D-6E8A-4147-A177-3AD203B41FA5}">
                      <a16:colId xmlns:a16="http://schemas.microsoft.com/office/drawing/2014/main" val="2326720936"/>
                    </a:ext>
                  </a:extLst>
                </a:gridCol>
                <a:gridCol w="940586">
                  <a:extLst>
                    <a:ext uri="{9D8B030D-6E8A-4147-A177-3AD203B41FA5}">
                      <a16:colId xmlns:a16="http://schemas.microsoft.com/office/drawing/2014/main" val="2623317661"/>
                    </a:ext>
                  </a:extLst>
                </a:gridCol>
              </a:tblGrid>
              <a:tr h="295200">
                <a:tc>
                  <a:txBody>
                    <a:bodyPr/>
                    <a:lstStyle/>
                    <a:p>
                      <a:pPr algn="ctr" fontAlgn="b"/>
                      <a:r>
                        <a:rPr lang="pt-PT" sz="1050" b="0" i="0" u="none" strike="noStrike">
                          <a:solidFill>
                            <a:srgbClr val="000000"/>
                          </a:solidFill>
                          <a:effectLst/>
                          <a:latin typeface="+mj-lt"/>
                        </a:rPr>
                        <a:t> </a:t>
                      </a:r>
                    </a:p>
                  </a:txBody>
                  <a:tcPr marL="0" marR="0" marT="0" marB="0" anchor="ctr">
                    <a:lnL>
                      <a:noFill/>
                    </a:lnL>
                    <a:lnR>
                      <a:noFill/>
                    </a:lnR>
                    <a:lnT>
                      <a:noFill/>
                    </a:lnT>
                    <a:lnB>
                      <a:noFill/>
                    </a:lnB>
                  </a:tcPr>
                </a:tc>
                <a:tc gridSpan="2">
                  <a:txBody>
                    <a:bodyPr/>
                    <a:lstStyle/>
                    <a:p>
                      <a:pPr algn="ctr" fontAlgn="b"/>
                      <a:r>
                        <a:rPr lang="pt-PT" sz="1000" b="1" i="0" u="none" strike="noStrike" dirty="0">
                          <a:solidFill>
                            <a:srgbClr val="000000"/>
                          </a:solidFill>
                          <a:effectLst/>
                          <a:latin typeface="+mj-lt"/>
                        </a:rPr>
                        <a:t>Com investimento</a:t>
                      </a:r>
                    </a:p>
                  </a:txBody>
                  <a:tcPr marL="0" marR="0" marT="0" marB="0" anchor="ctr">
                    <a:lnL>
                      <a:noFill/>
                    </a:lnL>
                    <a:lnR>
                      <a:noFill/>
                    </a:lnR>
                    <a:lnT>
                      <a:noFill/>
                    </a:lnT>
                    <a:lnB w="6350" cap="flat" cmpd="sng" algn="ctr">
                      <a:solidFill>
                        <a:srgbClr val="000000"/>
                      </a:solidFill>
                      <a:prstDash val="solid"/>
                      <a:round/>
                      <a:headEnd type="none" w="med" len="med"/>
                      <a:tailEnd type="none" w="med" len="med"/>
                    </a:lnB>
                    <a:solidFill>
                      <a:srgbClr val="BDD7EE"/>
                    </a:solidFill>
                  </a:tcPr>
                </a:tc>
                <a:tc hMerge="1">
                  <a:txBody>
                    <a:bodyPr/>
                    <a:lstStyle/>
                    <a:p>
                      <a:endParaRPr lang="pt-PT"/>
                    </a:p>
                  </a:txBody>
                  <a:tcPr/>
                </a:tc>
                <a:tc gridSpan="2">
                  <a:txBody>
                    <a:bodyPr/>
                    <a:lstStyle/>
                    <a:p>
                      <a:pPr algn="ctr" fontAlgn="b"/>
                      <a:r>
                        <a:rPr lang="pt-PT" sz="1000" b="1" i="0" u="none" strike="noStrike" dirty="0">
                          <a:solidFill>
                            <a:srgbClr val="000000"/>
                          </a:solidFill>
                          <a:effectLst/>
                          <a:latin typeface="+mj-lt"/>
                        </a:rPr>
                        <a:t>Sem investimento </a:t>
                      </a:r>
                    </a:p>
                  </a:txBody>
                  <a:tcPr marL="0" marR="0" marT="0" marB="0" anchor="ctr">
                    <a:lnL>
                      <a:noFill/>
                    </a:lnL>
                    <a:lnR>
                      <a:noFill/>
                    </a:lnR>
                    <a:lnT>
                      <a:noFill/>
                    </a:lnT>
                    <a:lnB w="6350" cap="flat" cmpd="sng" algn="ctr">
                      <a:solidFill>
                        <a:srgbClr val="000000"/>
                      </a:solidFill>
                      <a:prstDash val="solid"/>
                      <a:round/>
                      <a:headEnd type="none" w="med" len="med"/>
                      <a:tailEnd type="none" w="med" len="med"/>
                    </a:lnB>
                    <a:solidFill>
                      <a:srgbClr val="BDD7EE"/>
                    </a:solidFill>
                  </a:tcPr>
                </a:tc>
                <a:tc hMerge="1">
                  <a:txBody>
                    <a:bodyPr/>
                    <a:lstStyle/>
                    <a:p>
                      <a:endParaRPr lang="pt-PT"/>
                    </a:p>
                  </a:txBody>
                  <a:tcPr>
                    <a:lnL w="12700" cmpd="sng">
                      <a:noFill/>
                      <a:prstDash val="solid"/>
                    </a:lnL>
                  </a:tcPr>
                </a:tc>
                <a:extLst>
                  <a:ext uri="{0D108BD9-81ED-4DB2-BD59-A6C34878D82A}">
                    <a16:rowId xmlns:a16="http://schemas.microsoft.com/office/drawing/2014/main" val="1452882289"/>
                  </a:ext>
                </a:extLst>
              </a:tr>
              <a:tr h="295200">
                <a:tc>
                  <a:txBody>
                    <a:bodyPr/>
                    <a:lstStyle/>
                    <a:p>
                      <a:pPr algn="ctr" fontAlgn="b"/>
                      <a:r>
                        <a:rPr lang="pt-PT" sz="1000" b="0" i="0" u="none" strike="noStrike">
                          <a:solidFill>
                            <a:srgbClr val="000000"/>
                          </a:solidFill>
                          <a:effectLst/>
                          <a:latin typeface="+mj-lt"/>
                        </a:rPr>
                        <a:t> </a:t>
                      </a:r>
                    </a:p>
                  </a:txBody>
                  <a:tcPr marL="0" marR="0" marT="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pt-PT" sz="1000" b="0" i="0" u="none" strike="noStrike">
                          <a:solidFill>
                            <a:srgbClr val="000000"/>
                          </a:solidFill>
                          <a:effectLst/>
                          <a:latin typeface="+mj-lt"/>
                        </a:rPr>
                        <a:t>TIR</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PT" sz="1000" b="0" i="0" u="none" strike="noStrike">
                          <a:solidFill>
                            <a:srgbClr val="000000"/>
                          </a:solidFill>
                          <a:effectLst/>
                          <a:latin typeface="+mj-lt"/>
                        </a:rPr>
                        <a:t>Cash x</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PT" sz="1000" b="0" i="0" u="none" strike="noStrike" dirty="0">
                          <a:solidFill>
                            <a:srgbClr val="000000"/>
                          </a:solidFill>
                          <a:effectLst/>
                          <a:latin typeface="+mj-lt"/>
                        </a:rPr>
                        <a:t>TIR</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PT" sz="1000" b="0" i="0" u="none" strike="noStrike" dirty="0">
                          <a:solidFill>
                            <a:srgbClr val="000000"/>
                          </a:solidFill>
                          <a:effectLst/>
                          <a:latin typeface="+mj-lt"/>
                        </a:rPr>
                        <a:t>Cash x</a:t>
                      </a:r>
                    </a:p>
                  </a:txBody>
                  <a:tcPr marL="0" marR="0" marT="0" marB="0" anchor="ctr">
                    <a:lnL w="635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3968745"/>
                  </a:ext>
                </a:extLst>
              </a:tr>
              <a:tr h="295200">
                <a:tc>
                  <a:txBody>
                    <a:bodyPr/>
                    <a:lstStyle/>
                    <a:p>
                      <a:pPr algn="ctr" fontAlgn="b"/>
                      <a:r>
                        <a:rPr lang="pt-PT" sz="1000" b="0" i="0" u="none" strike="noStrike" dirty="0">
                          <a:solidFill>
                            <a:srgbClr val="000000"/>
                          </a:solidFill>
                          <a:effectLst/>
                          <a:latin typeface="+mj-lt"/>
                        </a:rPr>
                        <a:t>2023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pt-PT" sz="1000" b="0" i="0" u="none" strike="noStrike" dirty="0">
                          <a:solidFill>
                            <a:srgbClr val="000000"/>
                          </a:solidFill>
                          <a:effectLst/>
                          <a:latin typeface="+mj-lt"/>
                        </a:rPr>
                        <a:t>13,3%</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BDD7EE"/>
                    </a:solidFill>
                  </a:tcPr>
                </a:tc>
                <a:tc>
                  <a:txBody>
                    <a:bodyPr/>
                    <a:lstStyle/>
                    <a:p>
                      <a:pPr algn="l" fontAlgn="ctr"/>
                      <a:r>
                        <a:rPr lang="pt-PT" sz="1000" b="0" i="0" u="none" strike="noStrike" dirty="0">
                          <a:solidFill>
                            <a:srgbClr val="000000"/>
                          </a:solidFill>
                          <a:effectLst/>
                          <a:latin typeface="+mj-lt"/>
                        </a:rPr>
                        <a:t>               2,6 </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BDD7EE"/>
                    </a:solidFill>
                  </a:tcPr>
                </a:tc>
                <a:tc>
                  <a:txBody>
                    <a:bodyPr/>
                    <a:lstStyle/>
                    <a:p>
                      <a:pPr marL="0" algn="ctr" defTabSz="914400" rtl="0" eaLnBrk="1" fontAlgn="b" latinLnBrk="0" hangingPunct="1"/>
                      <a:r>
                        <a:rPr lang="pt-PT" sz="1000" b="0" i="0" u="none" strike="noStrike" kern="1200" dirty="0">
                          <a:solidFill>
                            <a:srgbClr val="000000"/>
                          </a:solidFill>
                          <a:effectLst/>
                          <a:latin typeface="+mj-lt"/>
                          <a:ea typeface="+mn-ea"/>
                          <a:cs typeface="+mn-cs"/>
                        </a:rPr>
                        <a:t>11,2%</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marL="0" algn="ctr" defTabSz="914400" rtl="0" eaLnBrk="1" fontAlgn="b" latinLnBrk="0" hangingPunct="1"/>
                      <a:r>
                        <a:rPr lang="pt-PT" sz="1000" b="0" i="0" u="none" strike="noStrike" kern="1200" dirty="0">
                          <a:solidFill>
                            <a:srgbClr val="000000"/>
                          </a:solidFill>
                          <a:effectLst/>
                          <a:latin typeface="+mj-lt"/>
                          <a:ea typeface="+mn-ea"/>
                          <a:cs typeface="+mn-cs"/>
                        </a:rPr>
                        <a:t>2,3 </a:t>
                      </a:r>
                    </a:p>
                  </a:txBody>
                  <a:tcPr marL="0" marR="0" marT="0" marB="0" anchor="ctr">
                    <a:lnL w="635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858918727"/>
                  </a:ext>
                </a:extLst>
              </a:tr>
              <a:tr h="295200">
                <a:tc>
                  <a:txBody>
                    <a:bodyPr/>
                    <a:lstStyle/>
                    <a:p>
                      <a:pPr algn="ctr" fontAlgn="b"/>
                      <a:r>
                        <a:rPr lang="pt-PT" sz="1000" b="0" i="0" u="none" strike="noStrike" dirty="0">
                          <a:solidFill>
                            <a:srgbClr val="000000"/>
                          </a:solidFill>
                          <a:effectLst/>
                          <a:latin typeface="+mj-lt"/>
                        </a:rPr>
                        <a:t>2024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pt-PT" sz="1000" b="0" i="0" u="none" strike="noStrike" dirty="0">
                          <a:solidFill>
                            <a:srgbClr val="000000"/>
                          </a:solidFill>
                          <a:effectLst/>
                          <a:latin typeface="+mj-lt"/>
                        </a:rPr>
                        <a:t>13,6%</a:t>
                      </a:r>
                    </a:p>
                  </a:txBody>
                  <a:tcPr marL="0" marR="0" marT="0" marB="0" anchor="ctr">
                    <a:lnL w="6350" cap="flat" cmpd="sng" algn="ctr">
                      <a:solidFill>
                        <a:srgbClr val="000000"/>
                      </a:solidFill>
                      <a:prstDash val="solid"/>
                      <a:round/>
                      <a:headEnd type="none" w="med" len="med"/>
                      <a:tailEnd type="none" w="med" len="med"/>
                    </a:lnL>
                    <a:lnR>
                      <a:noFill/>
                    </a:lnR>
                    <a:lnT>
                      <a:noFill/>
                    </a:lnT>
                    <a:lnB>
                      <a:noFill/>
                    </a:lnB>
                    <a:solidFill>
                      <a:srgbClr val="BDD7EE"/>
                    </a:solidFill>
                  </a:tcPr>
                </a:tc>
                <a:tc>
                  <a:txBody>
                    <a:bodyPr/>
                    <a:lstStyle/>
                    <a:p>
                      <a:pPr algn="l" fontAlgn="ctr"/>
                      <a:r>
                        <a:rPr lang="pt-PT" sz="1000" b="0" i="0" u="none" strike="noStrike" dirty="0">
                          <a:solidFill>
                            <a:srgbClr val="000000"/>
                          </a:solidFill>
                          <a:effectLst/>
                          <a:latin typeface="+mj-lt"/>
                        </a:rPr>
                        <a:t>               3,0 </a:t>
                      </a:r>
                    </a:p>
                  </a:txBody>
                  <a:tcPr marL="0" marR="0" marT="0" marB="0" anchor="ctr">
                    <a:lnL>
                      <a:noFill/>
                    </a:lnL>
                    <a:lnR w="6350" cap="flat" cmpd="sng" algn="ctr">
                      <a:solidFill>
                        <a:srgbClr val="000000"/>
                      </a:solidFill>
                      <a:prstDash val="solid"/>
                      <a:round/>
                      <a:headEnd type="none" w="med" len="med"/>
                      <a:tailEnd type="none" w="med" len="med"/>
                    </a:lnR>
                    <a:lnT>
                      <a:noFill/>
                    </a:lnT>
                    <a:lnB>
                      <a:noFill/>
                    </a:lnB>
                    <a:solidFill>
                      <a:srgbClr val="BDD7EE"/>
                    </a:solidFill>
                  </a:tcPr>
                </a:tc>
                <a:tc>
                  <a:txBody>
                    <a:bodyPr/>
                    <a:lstStyle/>
                    <a:p>
                      <a:pPr marL="0" algn="ctr" defTabSz="914400" rtl="0" eaLnBrk="1" fontAlgn="b" latinLnBrk="0" hangingPunct="1"/>
                      <a:r>
                        <a:rPr lang="pt-PT" sz="1000" b="0" i="0" u="none" strike="noStrike" kern="1200" dirty="0">
                          <a:solidFill>
                            <a:srgbClr val="000000"/>
                          </a:solidFill>
                          <a:effectLst/>
                          <a:latin typeface="+mj-lt"/>
                          <a:ea typeface="+mn-ea"/>
                          <a:cs typeface="+mn-cs"/>
                        </a:rPr>
                        <a:t>11,8%</a:t>
                      </a: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marL="0" algn="ctr" defTabSz="914400" rtl="0" eaLnBrk="1" fontAlgn="b" latinLnBrk="0" hangingPunct="1"/>
                      <a:r>
                        <a:rPr lang="pt-PT" sz="1000" b="0" i="0" u="none" strike="noStrike" kern="1200" dirty="0">
                          <a:solidFill>
                            <a:srgbClr val="000000"/>
                          </a:solidFill>
                          <a:effectLst/>
                          <a:latin typeface="+mj-lt"/>
                          <a:ea typeface="+mn-ea"/>
                          <a:cs typeface="+mn-cs"/>
                        </a:rPr>
                        <a:t>2,6 </a:t>
                      </a:r>
                    </a:p>
                  </a:txBody>
                  <a:tcPr marL="0" marR="0" marT="0" marB="0" anchor="ctr">
                    <a:lnL w="635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749615466"/>
                  </a:ext>
                </a:extLst>
              </a:tr>
              <a:tr h="295200">
                <a:tc>
                  <a:txBody>
                    <a:bodyPr/>
                    <a:lstStyle/>
                    <a:p>
                      <a:pPr algn="ctr" fontAlgn="b"/>
                      <a:r>
                        <a:rPr lang="pt-PT" sz="1000" b="0" i="0" u="none" strike="noStrike" dirty="0">
                          <a:solidFill>
                            <a:srgbClr val="000000"/>
                          </a:solidFill>
                          <a:effectLst/>
                          <a:latin typeface="+mj-lt"/>
                        </a:rPr>
                        <a:t>2025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pt-PT" sz="1000" b="0" i="0" u="none" strike="noStrike" dirty="0">
                          <a:solidFill>
                            <a:srgbClr val="000000"/>
                          </a:solidFill>
                          <a:effectLst/>
                          <a:latin typeface="+mj-lt"/>
                        </a:rPr>
                        <a:t>13,6%</a:t>
                      </a:r>
                    </a:p>
                  </a:txBody>
                  <a:tcPr marL="0" marR="0" marT="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BDD7EE"/>
                    </a:solidFill>
                  </a:tcPr>
                </a:tc>
                <a:tc>
                  <a:txBody>
                    <a:bodyPr/>
                    <a:lstStyle/>
                    <a:p>
                      <a:pPr algn="l" fontAlgn="ctr"/>
                      <a:r>
                        <a:rPr lang="pt-PT" sz="1000" b="0" i="0" u="none" strike="noStrike" dirty="0">
                          <a:solidFill>
                            <a:srgbClr val="000000"/>
                          </a:solidFill>
                          <a:effectLst/>
                          <a:latin typeface="+mj-lt"/>
                        </a:rPr>
                        <a:t>               3,4 </a:t>
                      </a:r>
                    </a:p>
                  </a:txBody>
                  <a:tcPr marL="0" marR="0" marT="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BDD7EE"/>
                    </a:solidFill>
                  </a:tcPr>
                </a:tc>
                <a:tc>
                  <a:txBody>
                    <a:bodyPr/>
                    <a:lstStyle/>
                    <a:p>
                      <a:pPr marL="0" algn="ctr" defTabSz="914400" rtl="0" eaLnBrk="1" fontAlgn="b" latinLnBrk="0" hangingPunct="1"/>
                      <a:r>
                        <a:rPr lang="pt-PT" sz="1000" b="0" i="0" u="none" strike="noStrike" kern="1200" dirty="0">
                          <a:solidFill>
                            <a:srgbClr val="000000"/>
                          </a:solidFill>
                          <a:effectLst/>
                          <a:latin typeface="+mj-lt"/>
                          <a:ea typeface="+mn-ea"/>
                          <a:cs typeface="+mn-cs"/>
                        </a:rPr>
                        <a:t>11,9%</a:t>
                      </a:r>
                    </a:p>
                  </a:txBody>
                  <a:tcPr marL="0" marR="0" marT="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pt-PT" sz="1000" b="0" i="0" u="none" strike="noStrike" kern="1200" dirty="0">
                          <a:solidFill>
                            <a:srgbClr val="000000"/>
                          </a:solidFill>
                          <a:effectLst/>
                          <a:latin typeface="+mj-lt"/>
                          <a:ea typeface="+mn-ea"/>
                          <a:cs typeface="+mn-cs"/>
                        </a:rPr>
                        <a:t>2,9 </a:t>
                      </a:r>
                    </a:p>
                  </a:txBody>
                  <a:tcPr marL="0" marR="0" marT="0" marB="0" anchor="ctr">
                    <a:lnL w="635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144404"/>
                  </a:ext>
                </a:extLst>
              </a:tr>
            </a:tbl>
          </a:graphicData>
        </a:graphic>
      </p:graphicFrame>
      <p:sp>
        <p:nvSpPr>
          <p:cNvPr id="23" name="Retângulo 22">
            <a:extLst>
              <a:ext uri="{FF2B5EF4-FFF2-40B4-BE49-F238E27FC236}">
                <a16:creationId xmlns:a16="http://schemas.microsoft.com/office/drawing/2014/main" id="{7D891E58-F26D-42BD-BB32-9FBC27360CCD}"/>
              </a:ext>
            </a:extLst>
          </p:cNvPr>
          <p:cNvSpPr/>
          <p:nvPr/>
        </p:nvSpPr>
        <p:spPr bwMode="auto">
          <a:xfrm>
            <a:off x="4808980" y="6165380"/>
            <a:ext cx="3938340" cy="80604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pt-PT" sz="600" b="0" i="1" u="none" strike="noStrike" cap="none" normalizeH="0" baseline="0" dirty="0">
                <a:ln>
                  <a:noFill/>
                </a:ln>
                <a:solidFill>
                  <a:schemeClr val="tx1"/>
                </a:solidFill>
                <a:effectLst/>
                <a:latin typeface="Arial" charset="0"/>
                <a:cs typeface="Arial" charset="0"/>
              </a:rPr>
              <a:t>Nota: A TIR apresentada aquando do investimento inicial ronda</a:t>
            </a:r>
            <a:r>
              <a:rPr lang="pt-PT" sz="600" b="0" i="1" dirty="0"/>
              <a:t>va os 11%</a:t>
            </a:r>
            <a:endParaRPr kumimoji="0" lang="pt-PT" sz="600" b="0" i="1" u="none" strike="noStrike" cap="none" normalizeH="0" baseline="0" dirty="0">
              <a:ln>
                <a:noFill/>
              </a:ln>
              <a:solidFill>
                <a:schemeClr val="tx1"/>
              </a:solidFill>
              <a:effectLst/>
              <a:latin typeface="Arial" charset="0"/>
              <a:cs typeface="Arial" charset="0"/>
            </a:endParaRPr>
          </a:p>
        </p:txBody>
      </p:sp>
      <p:pic>
        <p:nvPicPr>
          <p:cNvPr id="4" name="Imagem 3">
            <a:extLst>
              <a:ext uri="{FF2B5EF4-FFF2-40B4-BE49-F238E27FC236}">
                <a16:creationId xmlns:a16="http://schemas.microsoft.com/office/drawing/2014/main" id="{08B8A24A-B4E7-4BBD-A3E6-412ACEE15F84}"/>
              </a:ext>
            </a:extLst>
          </p:cNvPr>
          <p:cNvPicPr>
            <a:picLocks noChangeAspect="1"/>
          </p:cNvPicPr>
          <p:nvPr/>
        </p:nvPicPr>
        <p:blipFill>
          <a:blip r:embed="rId3"/>
          <a:stretch>
            <a:fillRect/>
          </a:stretch>
        </p:blipFill>
        <p:spPr>
          <a:xfrm>
            <a:off x="4342285" y="1936727"/>
            <a:ext cx="5237481" cy="990408"/>
          </a:xfrm>
          <a:prstGeom prst="rect">
            <a:avLst/>
          </a:prstGeom>
        </p:spPr>
      </p:pic>
      <p:sp>
        <p:nvSpPr>
          <p:cNvPr id="3" name="Balão: Linha Com Barra de Destaque 2">
            <a:extLst>
              <a:ext uri="{FF2B5EF4-FFF2-40B4-BE49-F238E27FC236}">
                <a16:creationId xmlns:a16="http://schemas.microsoft.com/office/drawing/2014/main" id="{B025D797-FE92-49CA-BF96-E7EB9F4910BC}"/>
              </a:ext>
            </a:extLst>
          </p:cNvPr>
          <p:cNvSpPr/>
          <p:nvPr/>
        </p:nvSpPr>
        <p:spPr bwMode="auto">
          <a:xfrm>
            <a:off x="4342226" y="1624147"/>
            <a:ext cx="1052950" cy="512656"/>
          </a:xfrm>
          <a:prstGeom prst="accentCallout1">
            <a:avLst>
              <a:gd name="adj1" fmla="val 22394"/>
              <a:gd name="adj2" fmla="val 100094"/>
              <a:gd name="adj3" fmla="val 154186"/>
              <a:gd name="adj4" fmla="val 131273"/>
            </a:avLst>
          </a:prstGeom>
          <a:noFill/>
          <a:ln w="9525" cap="flat" cmpd="sng" algn="ctr">
            <a:solidFill>
              <a:schemeClr val="bg1">
                <a:lumMod val="75000"/>
              </a:schemeClr>
            </a:solidFill>
            <a:prstDash val="solid"/>
            <a:round/>
            <a:headEnd type="none" w="med" len="med"/>
            <a:tailEnd type="none" w="med" len="med"/>
          </a:ln>
          <a:effectLst/>
        </p:spPr>
        <p:txBody>
          <a:bodyPr vert="horz" wrap="square" lIns="36000" tIns="45720" rIns="36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700" b="0" i="1" u="none" strike="noStrike" cap="none" normalizeH="0" baseline="0" dirty="0" err="1">
                <a:ln>
                  <a:noFill/>
                </a:ln>
                <a:solidFill>
                  <a:schemeClr val="tx1"/>
                </a:solidFill>
                <a:effectLst/>
                <a:latin typeface="Arial" charset="0"/>
                <a:cs typeface="Arial" charset="0"/>
              </a:rPr>
              <a:t>Em</a:t>
            </a:r>
            <a:r>
              <a:rPr kumimoji="0" lang="en-GB" sz="700" b="0" i="1" u="none" strike="noStrike" cap="none" normalizeH="0" baseline="0" dirty="0">
                <a:ln>
                  <a:noFill/>
                </a:ln>
                <a:solidFill>
                  <a:schemeClr val="tx1"/>
                </a:solidFill>
                <a:effectLst/>
                <a:latin typeface="Arial" charset="0"/>
                <a:cs typeface="Arial" charset="0"/>
              </a:rPr>
              <a:t> 2013 </a:t>
            </a:r>
            <a:r>
              <a:rPr lang="en-GB" sz="700" b="0" i="1" dirty="0"/>
              <a:t>o EV de entrada </a:t>
            </a:r>
            <a:r>
              <a:rPr lang="en-GB" sz="700" b="0" i="1" dirty="0" err="1"/>
              <a:t>foi</a:t>
            </a:r>
            <a:r>
              <a:rPr lang="en-GB" sz="700" b="0" i="1" dirty="0"/>
              <a:t> de 17M€ (com base </a:t>
            </a:r>
            <a:r>
              <a:rPr lang="en-GB" sz="700" b="0" i="1" dirty="0" err="1"/>
              <a:t>num</a:t>
            </a:r>
            <a:r>
              <a:rPr lang="en-GB" sz="700" b="0" i="1" dirty="0"/>
              <a:t> </a:t>
            </a:r>
            <a:r>
              <a:rPr lang="en-GB" sz="700" b="0" i="1" dirty="0" err="1"/>
              <a:t>multiplo</a:t>
            </a:r>
            <a:r>
              <a:rPr lang="en-GB" sz="700" b="0" i="1" dirty="0"/>
              <a:t> de 5x)</a:t>
            </a:r>
            <a:endParaRPr kumimoji="0" lang="pt-PT" sz="700" b="0" i="1" u="none" strike="noStrike" cap="none" normalizeH="0" baseline="0" dirty="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596104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t-PT" dirty="0"/>
              <a:t>Anexos</a:t>
            </a:r>
          </a:p>
        </p:txBody>
      </p:sp>
    </p:spTree>
    <p:extLst>
      <p:ext uri="{BB962C8B-B14F-4D97-AF65-F5344CB8AC3E}">
        <p14:creationId xmlns:p14="http://schemas.microsoft.com/office/powerpoint/2010/main" val="3093016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764" y="115888"/>
            <a:ext cx="7983786" cy="792162"/>
          </a:xfrm>
        </p:spPr>
        <p:txBody>
          <a:bodyPr/>
          <a:lstStyle/>
          <a:p>
            <a:pPr lvl="1">
              <a:buClr>
                <a:srgbClr val="FF0000"/>
              </a:buClr>
              <a:buSzPct val="100000"/>
            </a:pPr>
            <a:r>
              <a:rPr lang="pt-PT" kern="1200" dirty="0">
                <a:solidFill>
                  <a:srgbClr val="00425E"/>
                </a:solidFill>
                <a:ea typeface="+mn-ea"/>
              </a:rPr>
              <a:t>JJT – Exemplos de produtos inovadores</a:t>
            </a:r>
          </a:p>
        </p:txBody>
      </p:sp>
      <p:sp>
        <p:nvSpPr>
          <p:cNvPr id="4" name="Slide Number Placeholder 3"/>
          <p:cNvSpPr>
            <a:spLocks noGrp="1"/>
          </p:cNvSpPr>
          <p:nvPr>
            <p:ph type="sldNum" sz="quarter" idx="10"/>
          </p:nvPr>
        </p:nvSpPr>
        <p:spPr>
          <a:xfrm>
            <a:off x="377825" y="6556375"/>
            <a:ext cx="179388" cy="179388"/>
          </a:xfrm>
        </p:spPr>
        <p:txBody>
          <a:bodyPr/>
          <a:lstStyle/>
          <a:p>
            <a:pPr>
              <a:defRPr/>
            </a:pPr>
            <a:fld id="{4919448D-16D2-4478-AABC-2A70AB79C640}" type="slidenum">
              <a:rPr lang="pt-PT" smtClean="0"/>
              <a:pPr>
                <a:defRPr/>
              </a:pPr>
              <a:t>12</a:t>
            </a:fld>
            <a:endParaRPr lang="pt-PT"/>
          </a:p>
        </p:txBody>
      </p:sp>
      <p:sp>
        <p:nvSpPr>
          <p:cNvPr id="6" name="Content Placeholder 4">
            <a:extLst>
              <a:ext uri="{FF2B5EF4-FFF2-40B4-BE49-F238E27FC236}">
                <a16:creationId xmlns:a16="http://schemas.microsoft.com/office/drawing/2014/main" id="{DB1A4C66-2538-4759-AFF2-57E99983A625}"/>
              </a:ext>
            </a:extLst>
          </p:cNvPr>
          <p:cNvSpPr>
            <a:spLocks noGrp="1"/>
          </p:cNvSpPr>
          <p:nvPr>
            <p:ph sz="half" idx="1"/>
          </p:nvPr>
        </p:nvSpPr>
        <p:spPr>
          <a:xfrm>
            <a:off x="226482" y="1124680"/>
            <a:ext cx="9407168" cy="1080150"/>
          </a:xfrm>
          <a:noFill/>
        </p:spPr>
        <p:txBody>
          <a:bodyPr/>
          <a:lstStyle/>
          <a:p>
            <a:pPr marL="0" indent="0">
              <a:buNone/>
            </a:pPr>
            <a:r>
              <a:rPr lang="en-GB" sz="1600" b="1" dirty="0" err="1"/>
              <a:t>Inovative</a:t>
            </a:r>
            <a:r>
              <a:rPr lang="en-GB" sz="1600" b="1" dirty="0"/>
              <a:t> floor</a:t>
            </a:r>
            <a:endParaRPr lang="pt-PT" sz="1600" b="1" dirty="0"/>
          </a:p>
          <a:p>
            <a:r>
              <a:rPr lang="pt-PT" sz="1000" dirty="0"/>
              <a:t>A JJT desenvolve desde sempre pisos diferenciados, dentro dos quais o </a:t>
            </a:r>
            <a:r>
              <a:rPr lang="pt-PT" sz="1000" dirty="0" err="1"/>
              <a:t>Nanopiso</a:t>
            </a:r>
            <a:r>
              <a:rPr lang="pt-PT" sz="1000" dirty="0"/>
              <a:t> (piso com vários padrões de design construído em reticulados de diferentes espécies de madeira, sozinhas ou combinadas entre si, com o objetivo de proporcionar uma estereotomia visual diferente), sendo uma referência internacional na oferta destes produtos.</a:t>
            </a:r>
          </a:p>
          <a:p>
            <a:r>
              <a:rPr lang="pt-PT" sz="1000" dirty="0"/>
              <a:t>A empresa, tendo como estratégia inovar nesta competitiva área dos pisos e reforçar a sua liderança em termos de inovação a nível internacional, desenvolveu a inovadora linha INCREDIBLE FLOOR, complementando a referida linha </a:t>
            </a:r>
            <a:r>
              <a:rPr lang="pt-PT" sz="1000" dirty="0" err="1"/>
              <a:t>Nanopiso</a:t>
            </a:r>
            <a:r>
              <a:rPr lang="pt-PT" sz="1000" dirty="0"/>
              <a:t>.</a:t>
            </a:r>
          </a:p>
          <a:p>
            <a:r>
              <a:rPr lang="pt-PT" sz="1000" dirty="0"/>
              <a:t>A combinação de vários efeitos na mesma peça traduz-se na obtenção de um piso diferenciado, com um design completamente novo para o mercado.</a:t>
            </a:r>
            <a:endParaRPr lang="pt-PT" b="1" dirty="0"/>
          </a:p>
          <a:p>
            <a:pPr marL="0" indent="0">
              <a:buNone/>
            </a:pPr>
            <a:endParaRPr lang="pt-PT" sz="600" b="1" dirty="0"/>
          </a:p>
          <a:p>
            <a:pPr marL="0" indent="0">
              <a:buNone/>
            </a:pPr>
            <a:r>
              <a:rPr lang="pt-PT" sz="1600" b="1" dirty="0" err="1"/>
              <a:t>Tech</a:t>
            </a:r>
            <a:r>
              <a:rPr lang="pt-PT" sz="1600" b="1" dirty="0"/>
              <a:t> </a:t>
            </a:r>
            <a:r>
              <a:rPr lang="pt-PT" sz="1600" b="1" dirty="0" err="1"/>
              <a:t>furniture</a:t>
            </a:r>
            <a:endParaRPr lang="pt-PT" sz="1600" b="1" dirty="0"/>
          </a:p>
          <a:p>
            <a:r>
              <a:rPr lang="pt-PT" sz="1000" dirty="0"/>
              <a:t>A JJT desenvolveu a linha TECH FURNITURE para os segmentos Residencial, HORECA, Empresarial e Comercial, nos subsegmentos médio/alto e alto, assente no conceito de mobiliário inovador, com design disruptivo, look contemporâneo com linhas direitas e curvas atenuadas, e conjugação de matérias-primas à base de madeira com metálicas, reforçando assim o efeito de modernidade e qualidade </a:t>
            </a:r>
            <a:r>
              <a:rPr lang="pt-PT" sz="1000" dirty="0" err="1"/>
              <a:t>up-market</a:t>
            </a:r>
            <a:r>
              <a:rPr lang="pt-PT" sz="1000" dirty="0"/>
              <a:t>.</a:t>
            </a:r>
          </a:p>
        </p:txBody>
      </p:sp>
      <p:pic>
        <p:nvPicPr>
          <p:cNvPr id="3" name="Imagem 2">
            <a:extLst>
              <a:ext uri="{FF2B5EF4-FFF2-40B4-BE49-F238E27FC236}">
                <a16:creationId xmlns:a16="http://schemas.microsoft.com/office/drawing/2014/main" id="{B471B489-0C48-4141-8732-28A268A335F7}"/>
              </a:ext>
            </a:extLst>
          </p:cNvPr>
          <p:cNvPicPr>
            <a:picLocks noChangeAspect="1"/>
          </p:cNvPicPr>
          <p:nvPr/>
        </p:nvPicPr>
        <p:blipFill>
          <a:blip r:embed="rId2"/>
          <a:stretch>
            <a:fillRect/>
          </a:stretch>
        </p:blipFill>
        <p:spPr>
          <a:xfrm>
            <a:off x="2156401" y="4752835"/>
            <a:ext cx="1368190" cy="1368190"/>
          </a:xfrm>
          <a:prstGeom prst="rect">
            <a:avLst/>
          </a:prstGeom>
        </p:spPr>
      </p:pic>
      <p:pic>
        <p:nvPicPr>
          <p:cNvPr id="7" name="Imagem 6">
            <a:extLst>
              <a:ext uri="{FF2B5EF4-FFF2-40B4-BE49-F238E27FC236}">
                <a16:creationId xmlns:a16="http://schemas.microsoft.com/office/drawing/2014/main" id="{A38F3398-1237-4212-B21F-18DD83F1BA20}"/>
              </a:ext>
            </a:extLst>
          </p:cNvPr>
          <p:cNvPicPr>
            <a:picLocks noChangeAspect="1"/>
          </p:cNvPicPr>
          <p:nvPr/>
        </p:nvPicPr>
        <p:blipFill>
          <a:blip r:embed="rId3"/>
          <a:stretch>
            <a:fillRect/>
          </a:stretch>
        </p:blipFill>
        <p:spPr>
          <a:xfrm>
            <a:off x="3690549" y="4309221"/>
            <a:ext cx="1977255" cy="1318169"/>
          </a:xfrm>
          <a:prstGeom prst="rect">
            <a:avLst/>
          </a:prstGeom>
        </p:spPr>
      </p:pic>
      <p:pic>
        <p:nvPicPr>
          <p:cNvPr id="10" name="Imagem 9" descr="Uma imagem com de madeira, chão, interior, mesa&#10;&#10;Descrição gerada com confiança muito alta">
            <a:extLst>
              <a:ext uri="{FF2B5EF4-FFF2-40B4-BE49-F238E27FC236}">
                <a16:creationId xmlns:a16="http://schemas.microsoft.com/office/drawing/2014/main" id="{E2192360-A74E-4358-A337-AFA5F7BF3DE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33762" y="5017389"/>
            <a:ext cx="1830002" cy="1220001"/>
          </a:xfrm>
          <a:prstGeom prst="rect">
            <a:avLst/>
          </a:prstGeom>
        </p:spPr>
      </p:pic>
      <p:pic>
        <p:nvPicPr>
          <p:cNvPr id="11" name="Imagem 10">
            <a:extLst>
              <a:ext uri="{FF2B5EF4-FFF2-40B4-BE49-F238E27FC236}">
                <a16:creationId xmlns:a16="http://schemas.microsoft.com/office/drawing/2014/main" id="{2763A6FA-F695-4F6D-AE74-75FF3B5E82A1}"/>
              </a:ext>
            </a:extLst>
          </p:cNvPr>
          <p:cNvPicPr>
            <a:picLocks noChangeAspect="1"/>
          </p:cNvPicPr>
          <p:nvPr/>
        </p:nvPicPr>
        <p:blipFill>
          <a:blip r:embed="rId5"/>
          <a:stretch>
            <a:fillRect/>
          </a:stretch>
        </p:blipFill>
        <p:spPr>
          <a:xfrm>
            <a:off x="370218" y="4309221"/>
            <a:ext cx="1620225" cy="1080150"/>
          </a:xfrm>
          <a:prstGeom prst="rect">
            <a:avLst/>
          </a:prstGeom>
        </p:spPr>
      </p:pic>
      <p:pic>
        <p:nvPicPr>
          <p:cNvPr id="12" name="Imagem 11">
            <a:extLst>
              <a:ext uri="{FF2B5EF4-FFF2-40B4-BE49-F238E27FC236}">
                <a16:creationId xmlns:a16="http://schemas.microsoft.com/office/drawing/2014/main" id="{CDE316CF-07DE-408B-BD75-EF3E83D6D58B}"/>
              </a:ext>
            </a:extLst>
          </p:cNvPr>
          <p:cNvPicPr>
            <a:picLocks noChangeAspect="1"/>
          </p:cNvPicPr>
          <p:nvPr/>
        </p:nvPicPr>
        <p:blipFill>
          <a:blip r:embed="rId6"/>
          <a:stretch>
            <a:fillRect/>
          </a:stretch>
        </p:blipFill>
        <p:spPr>
          <a:xfrm>
            <a:off x="7774958" y="4124579"/>
            <a:ext cx="1830002" cy="1220001"/>
          </a:xfrm>
          <a:prstGeom prst="rect">
            <a:avLst/>
          </a:prstGeom>
        </p:spPr>
      </p:pic>
    </p:spTree>
    <p:extLst>
      <p:ext uri="{BB962C8B-B14F-4D97-AF65-F5344CB8AC3E}">
        <p14:creationId xmlns:p14="http://schemas.microsoft.com/office/powerpoint/2010/main" val="185404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3"/>
          <p:cNvSpPr>
            <a:spLocks noChangeArrowheads="1"/>
          </p:cNvSpPr>
          <p:nvPr/>
        </p:nvSpPr>
        <p:spPr bwMode="auto">
          <a:xfrm>
            <a:off x="200025" y="5157240"/>
            <a:ext cx="3601948" cy="1384995"/>
          </a:xfrm>
          <a:prstGeom prst="rect">
            <a:avLst/>
          </a:prstGeom>
          <a:noFill/>
          <a:ln w="9525" algn="ctr">
            <a:noFill/>
            <a:miter lim="800000"/>
            <a:headEnd/>
            <a:tailEnd/>
          </a:ln>
        </p:spPr>
        <p:txBody>
          <a:bodyPr wrap="square" lIns="0" tIns="0" rIns="0" bIns="0">
            <a:spAutoFit/>
          </a:bodyPr>
          <a:lstStyle/>
          <a:p>
            <a:endParaRPr lang="pt-PT" sz="1000" b="0" dirty="0">
              <a:solidFill>
                <a:srgbClr val="00425E"/>
              </a:solidFill>
            </a:endParaRPr>
          </a:p>
          <a:p>
            <a:endParaRPr lang="pt-PT" sz="1000" b="0" dirty="0">
              <a:solidFill>
                <a:srgbClr val="00425E"/>
              </a:solidFill>
            </a:endParaRPr>
          </a:p>
          <a:p>
            <a:endParaRPr lang="pt-PT" sz="1000" b="0" dirty="0">
              <a:solidFill>
                <a:srgbClr val="00425E"/>
              </a:solidFill>
            </a:endParaRPr>
          </a:p>
          <a:p>
            <a:endParaRPr lang="pt-PT" sz="1000" b="0" dirty="0">
              <a:solidFill>
                <a:srgbClr val="00425E"/>
              </a:solidFill>
            </a:endParaRPr>
          </a:p>
          <a:p>
            <a:r>
              <a:rPr lang="pt-PT" sz="1000" b="0" dirty="0">
                <a:solidFill>
                  <a:srgbClr val="00425E"/>
                </a:solidFill>
              </a:rPr>
              <a:t>EXPLORER INVESTMENTS</a:t>
            </a:r>
          </a:p>
          <a:p>
            <a:r>
              <a:rPr lang="pt-PT" sz="1000" b="0" dirty="0">
                <a:solidFill>
                  <a:srgbClr val="00425E"/>
                </a:solidFill>
              </a:rPr>
              <a:t>AV. ENG.º DUARTE PACHECO, N.7 – 7ºA 1070-100 LISBOA</a:t>
            </a:r>
          </a:p>
          <a:p>
            <a:r>
              <a:rPr lang="pt-PT" sz="1000" b="0" dirty="0">
                <a:solidFill>
                  <a:srgbClr val="00425E"/>
                </a:solidFill>
              </a:rPr>
              <a:t>TEL: +351 213 241 820</a:t>
            </a:r>
          </a:p>
          <a:p>
            <a:r>
              <a:rPr lang="pt-PT" sz="1000" b="0" dirty="0">
                <a:solidFill>
                  <a:srgbClr val="00425E"/>
                </a:solidFill>
              </a:rPr>
              <a:t>FAX: +351 213 241 829</a:t>
            </a:r>
          </a:p>
          <a:p>
            <a:r>
              <a:rPr lang="pt-PT" sz="1000" b="0" dirty="0">
                <a:solidFill>
                  <a:srgbClr val="00425E"/>
                </a:solidFill>
              </a:rPr>
              <a:t>WEBSITE: WWW.EXPLORERINVESTMENTS.COM</a:t>
            </a:r>
          </a:p>
        </p:txBody>
      </p:sp>
    </p:spTree>
    <p:extLst>
      <p:ext uri="{BB962C8B-B14F-4D97-AF65-F5344CB8AC3E}">
        <p14:creationId xmlns:p14="http://schemas.microsoft.com/office/powerpoint/2010/main" val="686146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tângulo 30">
            <a:extLst>
              <a:ext uri="{FF2B5EF4-FFF2-40B4-BE49-F238E27FC236}">
                <a16:creationId xmlns:a16="http://schemas.microsoft.com/office/drawing/2014/main" id="{3E348F01-BB3A-4ABE-AA44-63B0C4E23906}"/>
              </a:ext>
            </a:extLst>
          </p:cNvPr>
          <p:cNvSpPr/>
          <p:nvPr/>
        </p:nvSpPr>
        <p:spPr bwMode="auto">
          <a:xfrm>
            <a:off x="5056946" y="4520800"/>
            <a:ext cx="4568709" cy="1869868"/>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sp>
        <p:nvSpPr>
          <p:cNvPr id="33" name="Retângulo 32">
            <a:extLst>
              <a:ext uri="{FF2B5EF4-FFF2-40B4-BE49-F238E27FC236}">
                <a16:creationId xmlns:a16="http://schemas.microsoft.com/office/drawing/2014/main" id="{B1065972-987D-4183-B922-078BCB120675}"/>
              </a:ext>
            </a:extLst>
          </p:cNvPr>
          <p:cNvSpPr/>
          <p:nvPr/>
        </p:nvSpPr>
        <p:spPr bwMode="auto">
          <a:xfrm>
            <a:off x="5064575" y="4520799"/>
            <a:ext cx="2840574" cy="28608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GB" sz="800" dirty="0"/>
              <a:t>E</a:t>
            </a:r>
            <a:r>
              <a:rPr lang="pt-PT" sz="800" dirty="0" err="1"/>
              <a:t>volução</a:t>
            </a:r>
            <a:r>
              <a:rPr lang="pt-PT" sz="800" dirty="0"/>
              <a:t> do volume de negócios 2015-19F (M€)</a:t>
            </a:r>
          </a:p>
        </p:txBody>
      </p:sp>
      <p:sp>
        <p:nvSpPr>
          <p:cNvPr id="30" name="Retângulo 29">
            <a:extLst>
              <a:ext uri="{FF2B5EF4-FFF2-40B4-BE49-F238E27FC236}">
                <a16:creationId xmlns:a16="http://schemas.microsoft.com/office/drawing/2014/main" id="{60290367-23FD-4313-8C36-267D078304C2}"/>
              </a:ext>
            </a:extLst>
          </p:cNvPr>
          <p:cNvSpPr/>
          <p:nvPr/>
        </p:nvSpPr>
        <p:spPr bwMode="auto">
          <a:xfrm>
            <a:off x="5056948" y="1105486"/>
            <a:ext cx="4568707" cy="134994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GB" sz="900" dirty="0"/>
              <a:t>E</a:t>
            </a:r>
            <a:r>
              <a:rPr lang="pt-PT" sz="900" dirty="0" err="1"/>
              <a:t>xemplos</a:t>
            </a:r>
            <a:r>
              <a:rPr lang="pt-PT" sz="900" dirty="0"/>
              <a:t> de projetos realizados</a:t>
            </a:r>
          </a:p>
        </p:txBody>
      </p:sp>
      <p:sp>
        <p:nvSpPr>
          <p:cNvPr id="14338" name="Slide Number Placeholder 4"/>
          <p:cNvSpPr>
            <a:spLocks noGrp="1"/>
          </p:cNvSpPr>
          <p:nvPr>
            <p:ph type="sldNum" sz="quarter" idx="10"/>
          </p:nvPr>
        </p:nvSpPr>
        <p:spPr>
          <a:xfrm>
            <a:off x="377825" y="6556375"/>
            <a:ext cx="179388" cy="179388"/>
          </a:xfr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9145E299-7583-4E6D-9863-A543ABE86F07}" type="slidenum">
              <a:rPr kumimoji="0" lang="pt-PT" sz="900" b="0" i="0" u="none" strike="noStrike" kern="1200" cap="none" spc="0" normalizeH="0" baseline="0" noProof="0" smtClean="0">
                <a:ln>
                  <a:noFill/>
                </a:ln>
                <a:solidFill>
                  <a:srgbClr val="000000"/>
                </a:solidFill>
                <a:effectLst/>
                <a:uLnTx/>
                <a:uFillTx/>
                <a:latin typeface="Arial" charset="0"/>
                <a:ea typeface="+mn-ea"/>
                <a:cs typeface="Arial" charset="0"/>
              </a:rPr>
              <a:pPr marL="0" marR="0" lvl="0" indent="0" algn="ctr" defTabSz="914400" rtl="0" eaLnBrk="1" fontAlgn="base" latinLnBrk="0" hangingPunct="1">
                <a:lnSpc>
                  <a:spcPct val="100000"/>
                </a:lnSpc>
                <a:spcBef>
                  <a:spcPct val="0"/>
                </a:spcBef>
                <a:spcAft>
                  <a:spcPct val="0"/>
                </a:spcAft>
                <a:buClrTx/>
                <a:buSzTx/>
                <a:buFontTx/>
                <a:buNone/>
                <a:tabLst/>
                <a:defRPr/>
              </a:pPr>
              <a:t>2</a:t>
            </a:fld>
            <a:endParaRPr kumimoji="0" lang="pt-PT" sz="900" b="0" i="0" u="none" strike="noStrike" kern="1200" cap="none" spc="0" normalizeH="0" baseline="0" noProof="0" dirty="0">
              <a:ln>
                <a:noFill/>
              </a:ln>
              <a:solidFill>
                <a:srgbClr val="000000"/>
              </a:solidFill>
              <a:effectLst/>
              <a:uLnTx/>
              <a:uFillTx/>
              <a:latin typeface="Arial" charset="0"/>
              <a:ea typeface="+mn-ea"/>
              <a:cs typeface="Arial" charset="0"/>
            </a:endParaRPr>
          </a:p>
        </p:txBody>
      </p:sp>
      <p:graphicFrame>
        <p:nvGraphicFramePr>
          <p:cNvPr id="10" name="Group 25"/>
          <p:cNvGraphicFramePr>
            <a:graphicFrameLocks noGrp="1"/>
          </p:cNvGraphicFramePr>
          <p:nvPr>
            <p:ph idx="4294967295"/>
            <p:custDataLst>
              <p:tags r:id="rId1"/>
            </p:custDataLst>
            <p:extLst>
              <p:ext uri="{D42A27DB-BD31-4B8C-83A1-F6EECF244321}">
                <p14:modId xmlns:p14="http://schemas.microsoft.com/office/powerpoint/2010/main" val="426601272"/>
              </p:ext>
            </p:extLst>
          </p:nvPr>
        </p:nvGraphicFramePr>
        <p:xfrm>
          <a:off x="344360" y="1105487"/>
          <a:ext cx="4392740" cy="1498800"/>
        </p:xfrm>
        <a:graphic>
          <a:graphicData uri="http://schemas.openxmlformats.org/drawingml/2006/table">
            <a:tbl>
              <a:tblPr/>
              <a:tblGrid>
                <a:gridCol w="1080150">
                  <a:extLst>
                    <a:ext uri="{9D8B030D-6E8A-4147-A177-3AD203B41FA5}">
                      <a16:colId xmlns:a16="http://schemas.microsoft.com/office/drawing/2014/main" val="20000"/>
                    </a:ext>
                  </a:extLst>
                </a:gridCol>
                <a:gridCol w="3312590">
                  <a:extLst>
                    <a:ext uri="{9D8B030D-6E8A-4147-A177-3AD203B41FA5}">
                      <a16:colId xmlns:a16="http://schemas.microsoft.com/office/drawing/2014/main" val="20001"/>
                    </a:ext>
                  </a:extLst>
                </a:gridCol>
              </a:tblGrid>
              <a:tr h="216030">
                <a:tc gridSpan="2">
                  <a:txBody>
                    <a:bodyPr/>
                    <a:lstStyle/>
                    <a:p>
                      <a:pPr marL="0" marR="0" lvl="0" indent="0" algn="just" defTabSz="762000" rtl="0" eaLnBrk="1" fontAlgn="base" latinLnBrk="0" hangingPunct="1">
                        <a:lnSpc>
                          <a:spcPct val="100000"/>
                        </a:lnSpc>
                        <a:spcBef>
                          <a:spcPct val="40000"/>
                        </a:spcBef>
                        <a:spcAft>
                          <a:spcPct val="0"/>
                        </a:spcAft>
                        <a:buClrTx/>
                        <a:buSzTx/>
                        <a:buFontTx/>
                        <a:buNone/>
                        <a:tabLst/>
                      </a:pPr>
                      <a:r>
                        <a:rPr kumimoji="0" lang="pt-PT" sz="1000" b="1" i="0" u="none" strike="noStrike" cap="none" normalizeH="0" baseline="0" dirty="0">
                          <a:ln>
                            <a:noFill/>
                          </a:ln>
                          <a:solidFill>
                            <a:schemeClr val="bg1"/>
                          </a:solidFill>
                          <a:effectLst/>
                          <a:latin typeface="Arial" charset="0"/>
                          <a:cs typeface="Arial" charset="0"/>
                        </a:rPr>
                        <a:t>Fevereiro 2019</a:t>
                      </a:r>
                    </a:p>
                  </a:txBody>
                  <a:tcPr marL="36000" marR="36000" marT="36000" marB="36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425E"/>
                      </a:solidFill>
                      <a:prstDash val="solid"/>
                      <a:round/>
                      <a:headEnd type="none" w="sm" len="sm"/>
                      <a:tailEnd type="none" w="sm" len="sm"/>
                    </a:lnT>
                    <a:lnB w="12700" cap="flat" cmpd="sng" algn="ctr">
                      <a:solidFill>
                        <a:schemeClr val="bg1"/>
                      </a:solidFill>
                      <a:prstDash val="solid"/>
                      <a:round/>
                      <a:headEnd type="none" w="med" len="med"/>
                      <a:tailEnd type="none" w="med" len="med"/>
                    </a:lnB>
                    <a:lnTlToBr>
                      <a:noFill/>
                    </a:lnTlToBr>
                    <a:lnBlToTr>
                      <a:noFill/>
                    </a:lnBlToTr>
                    <a:solidFill>
                      <a:srgbClr val="00425E"/>
                    </a:solidFill>
                  </a:tcPr>
                </a:tc>
                <a:tc hMerge="1">
                  <a:txBody>
                    <a:bodyPr/>
                    <a:lstStyle/>
                    <a:p>
                      <a:endParaRPr lang="pt-PT"/>
                    </a:p>
                  </a:txBody>
                  <a:tcPr/>
                </a:tc>
                <a:extLst>
                  <a:ext uri="{0D108BD9-81ED-4DB2-BD59-A6C34878D82A}">
                    <a16:rowId xmlns:a16="http://schemas.microsoft.com/office/drawing/2014/main" val="10000"/>
                  </a:ext>
                </a:extLst>
              </a:tr>
              <a:tr h="216030">
                <a:tc>
                  <a:txBody>
                    <a:bodyPr/>
                    <a:lstStyle/>
                    <a:p>
                      <a:pPr marL="0" marR="0" lvl="0" indent="0" algn="just" defTabSz="762000" rtl="0" eaLnBrk="0" fontAlgn="base" latinLnBrk="0" hangingPunct="0">
                        <a:lnSpc>
                          <a:spcPct val="100000"/>
                        </a:lnSpc>
                        <a:spcBef>
                          <a:spcPct val="35000"/>
                        </a:spcBef>
                        <a:spcAft>
                          <a:spcPct val="0"/>
                        </a:spcAft>
                        <a:buClrTx/>
                        <a:buSzTx/>
                        <a:buFontTx/>
                        <a:buNone/>
                        <a:tabLst/>
                      </a:pPr>
                      <a:r>
                        <a:rPr kumimoji="0" lang="pt-PT" sz="1000" b="1" i="0" u="none" strike="noStrike" cap="none" normalizeH="0" baseline="0" dirty="0">
                          <a:ln>
                            <a:noFill/>
                          </a:ln>
                          <a:solidFill>
                            <a:schemeClr val="tx1"/>
                          </a:solidFill>
                          <a:effectLst/>
                          <a:latin typeface="Arial" charset="0"/>
                          <a:cs typeface="Arial" charset="0"/>
                        </a:rPr>
                        <a:t>Transacção</a:t>
                      </a:r>
                      <a:r>
                        <a:rPr kumimoji="0" lang="pt-PT" sz="1000" b="0" i="0" u="none" strike="noStrike" cap="none" normalizeH="0" baseline="0" dirty="0">
                          <a:ln>
                            <a:noFill/>
                          </a:ln>
                          <a:solidFill>
                            <a:schemeClr val="tx1"/>
                          </a:solidFill>
                          <a:effectLst/>
                          <a:latin typeface="Arial" charset="0"/>
                          <a:cs typeface="Arial" charset="0"/>
                        </a:rPr>
                        <a:t>:</a:t>
                      </a:r>
                    </a:p>
                  </a:txBody>
                  <a:tcPr marL="36000" marR="36000" marT="36000" marB="36000" horzOverflow="overflow">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marL="0" marR="0" lvl="0" indent="0" algn="just" defTabSz="762000" rtl="0" eaLnBrk="0" fontAlgn="base" latinLnBrk="0" hangingPunct="0">
                        <a:lnSpc>
                          <a:spcPct val="100000"/>
                        </a:lnSpc>
                        <a:spcBef>
                          <a:spcPct val="35000"/>
                        </a:spcBef>
                        <a:spcAft>
                          <a:spcPct val="0"/>
                        </a:spcAft>
                        <a:buClrTx/>
                        <a:buSzTx/>
                        <a:buFontTx/>
                        <a:buNone/>
                        <a:tabLst/>
                      </a:pPr>
                      <a:r>
                        <a:rPr kumimoji="0" lang="pt-PT" sz="1000" b="0" i="0" u="none" strike="noStrike" cap="none" normalizeH="0" baseline="0" dirty="0">
                          <a:ln>
                            <a:noFill/>
                          </a:ln>
                          <a:solidFill>
                            <a:schemeClr val="tx1"/>
                          </a:solidFill>
                          <a:effectLst/>
                          <a:latin typeface="Arial" charset="0"/>
                          <a:cs typeface="Arial" charset="0"/>
                        </a:rPr>
                        <a:t>Aumento de capital e suprimentos</a:t>
                      </a:r>
                    </a:p>
                  </a:txBody>
                  <a:tcPr marL="36000" marR="36000" marT="36000" marB="36000" horzOverflow="overflow">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216030">
                <a:tc>
                  <a:txBody>
                    <a:bodyPr/>
                    <a:lstStyle/>
                    <a:p>
                      <a:pPr marL="0" marR="0" lvl="0" indent="0" algn="just" defTabSz="762000" rtl="0" eaLnBrk="0" fontAlgn="base" latinLnBrk="0" hangingPunct="0">
                        <a:lnSpc>
                          <a:spcPct val="100000"/>
                        </a:lnSpc>
                        <a:spcBef>
                          <a:spcPct val="35000"/>
                        </a:spcBef>
                        <a:spcAft>
                          <a:spcPct val="0"/>
                        </a:spcAft>
                        <a:buClr>
                          <a:schemeClr val="bg1"/>
                        </a:buClr>
                        <a:buSzTx/>
                        <a:buFontTx/>
                        <a:buNone/>
                        <a:tabLst>
                          <a:tab pos="893763" algn="l"/>
                        </a:tabLst>
                      </a:pPr>
                      <a:r>
                        <a:rPr kumimoji="0" lang="pt-PT" sz="1000" b="1" i="0" u="none" strike="noStrike" cap="none" normalizeH="0" baseline="0" dirty="0">
                          <a:ln>
                            <a:noFill/>
                          </a:ln>
                          <a:solidFill>
                            <a:schemeClr val="tx1"/>
                          </a:solidFill>
                          <a:effectLst/>
                          <a:latin typeface="Arial" charset="0"/>
                          <a:cs typeface="Arial" charset="0"/>
                        </a:rPr>
                        <a:t>Sector</a:t>
                      </a:r>
                      <a:r>
                        <a:rPr kumimoji="0" lang="pt-PT" sz="1000" b="0" i="0" u="none" strike="noStrike" cap="none" normalizeH="0" baseline="0" dirty="0">
                          <a:ln>
                            <a:noFill/>
                          </a:ln>
                          <a:solidFill>
                            <a:schemeClr val="tx1"/>
                          </a:solidFill>
                          <a:effectLst/>
                          <a:latin typeface="Arial" charset="0"/>
                          <a:cs typeface="Arial" charset="0"/>
                        </a:rPr>
                        <a:t>:</a:t>
                      </a:r>
                    </a:p>
                  </a:txBody>
                  <a:tcPr marL="36000" marR="36000" marT="36000" marB="3600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p>
                      <a:r>
                        <a:rPr lang="pt-PT" sz="1000" dirty="0"/>
                        <a:t>Carpintaria industrial</a:t>
                      </a:r>
                    </a:p>
                  </a:txBody>
                  <a:tcPr marL="36000" marR="36000" marT="36000" marB="3600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216030">
                <a:tc>
                  <a:txBody>
                    <a:bodyPr/>
                    <a:lstStyle/>
                    <a:p>
                      <a:pPr marL="0" marR="0" lvl="0" indent="0" algn="just" defTabSz="762000" rtl="0" eaLnBrk="0" fontAlgn="base" latinLnBrk="0" hangingPunct="0">
                        <a:lnSpc>
                          <a:spcPct val="100000"/>
                        </a:lnSpc>
                        <a:spcBef>
                          <a:spcPct val="35000"/>
                        </a:spcBef>
                        <a:spcAft>
                          <a:spcPct val="0"/>
                        </a:spcAft>
                        <a:buClrTx/>
                        <a:buSzTx/>
                        <a:buFontTx/>
                        <a:buNone/>
                        <a:tabLst/>
                      </a:pPr>
                      <a:r>
                        <a:rPr kumimoji="0" lang="pt-PT" sz="1000" b="1" i="0" u="none" strike="noStrike" cap="none" normalizeH="0" baseline="0" dirty="0">
                          <a:ln>
                            <a:noFill/>
                          </a:ln>
                          <a:solidFill>
                            <a:schemeClr val="tx1"/>
                          </a:solidFill>
                          <a:effectLst/>
                          <a:latin typeface="Arial" charset="0"/>
                          <a:cs typeface="Arial" charset="0"/>
                        </a:rPr>
                        <a:t>Acionistas</a:t>
                      </a:r>
                    </a:p>
                  </a:txBody>
                  <a:tcPr marL="36000" marR="36000" marT="36000" marB="3600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p>
                      <a:pPr defTabSz="739216">
                        <a:lnSpc>
                          <a:spcPct val="100000"/>
                        </a:lnSpc>
                        <a:spcBef>
                          <a:spcPct val="35000"/>
                        </a:spcBef>
                        <a:buSzTx/>
                      </a:pPr>
                      <a:r>
                        <a:rPr lang="pt-PT" sz="1000" dirty="0">
                          <a:latin typeface="Arial" charset="0"/>
                          <a:cs typeface="Arial" charset="0"/>
                        </a:rPr>
                        <a:t>Sr. João Teixeira e família e FRN</a:t>
                      </a:r>
                    </a:p>
                  </a:txBody>
                  <a:tcPr marL="36000" marR="36000" marT="36000" marB="3600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216030">
                <a:tc>
                  <a:txBody>
                    <a:bodyPr/>
                    <a:lstStyle/>
                    <a:p>
                      <a:pPr marL="0" marR="0" lvl="0" indent="0" algn="l" defTabSz="762000" rtl="0" eaLnBrk="0" fontAlgn="base" latinLnBrk="0" hangingPunct="0">
                        <a:lnSpc>
                          <a:spcPct val="100000"/>
                        </a:lnSpc>
                        <a:spcBef>
                          <a:spcPct val="35000"/>
                        </a:spcBef>
                        <a:spcAft>
                          <a:spcPct val="0"/>
                        </a:spcAft>
                        <a:buClrTx/>
                        <a:buSzTx/>
                        <a:buFontTx/>
                        <a:buNone/>
                        <a:tabLst/>
                      </a:pPr>
                      <a:r>
                        <a:rPr kumimoji="0" lang="en-GB" sz="1000" b="1" i="0" u="none" strike="noStrike" cap="none" normalizeH="0" baseline="0" dirty="0" err="1">
                          <a:ln>
                            <a:noFill/>
                          </a:ln>
                          <a:solidFill>
                            <a:schemeClr val="tx1"/>
                          </a:solidFill>
                          <a:effectLst/>
                          <a:latin typeface="Arial" charset="0"/>
                          <a:cs typeface="Arial" charset="0"/>
                        </a:rPr>
                        <a:t>Posição</a:t>
                      </a:r>
                      <a:r>
                        <a:rPr kumimoji="0" lang="en-GB" sz="1000" b="1" i="0" u="none" strike="noStrike" cap="none" normalizeH="0" baseline="0" dirty="0">
                          <a:ln>
                            <a:noFill/>
                          </a:ln>
                          <a:solidFill>
                            <a:schemeClr val="tx1"/>
                          </a:solidFill>
                          <a:effectLst/>
                          <a:latin typeface="Arial" charset="0"/>
                          <a:cs typeface="Arial" charset="0"/>
                        </a:rPr>
                        <a:t> </a:t>
                      </a:r>
                      <a:r>
                        <a:rPr kumimoji="0" lang="en-GB" sz="1000" b="1" i="0" u="none" strike="noStrike" cap="none" normalizeH="0" baseline="0" dirty="0" err="1">
                          <a:ln>
                            <a:noFill/>
                          </a:ln>
                          <a:solidFill>
                            <a:schemeClr val="tx1"/>
                          </a:solidFill>
                          <a:effectLst/>
                          <a:latin typeface="Arial" charset="0"/>
                          <a:cs typeface="Arial" charset="0"/>
                        </a:rPr>
                        <a:t>atual</a:t>
                      </a:r>
                      <a:r>
                        <a:rPr kumimoji="0" lang="en-GB" sz="1000" b="1" i="0" u="none" strike="noStrike" cap="none" normalizeH="0" baseline="0" dirty="0">
                          <a:ln>
                            <a:noFill/>
                          </a:ln>
                          <a:solidFill>
                            <a:schemeClr val="tx1"/>
                          </a:solidFill>
                          <a:effectLst/>
                          <a:latin typeface="Arial" charset="0"/>
                          <a:cs typeface="Arial" charset="0"/>
                        </a:rPr>
                        <a:t> FRN</a:t>
                      </a:r>
                      <a:endParaRPr kumimoji="0" lang="pt-PT" sz="1000" b="1" i="0" u="none" strike="noStrike" cap="none" normalizeH="0" baseline="0" dirty="0">
                        <a:ln>
                          <a:noFill/>
                        </a:ln>
                        <a:solidFill>
                          <a:schemeClr val="tx1"/>
                        </a:solidFill>
                        <a:effectLst/>
                        <a:latin typeface="Arial" charset="0"/>
                        <a:cs typeface="Arial" charset="0"/>
                      </a:endParaRPr>
                    </a:p>
                  </a:txBody>
                  <a:tcPr marL="36000" marR="36000" marT="36000" marB="36000" anchor="ctr"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p>
                      <a:pPr defTabSz="739216">
                        <a:lnSpc>
                          <a:spcPct val="100000"/>
                        </a:lnSpc>
                        <a:spcBef>
                          <a:spcPts val="0"/>
                        </a:spcBef>
                        <a:spcAft>
                          <a:spcPts val="0"/>
                        </a:spcAft>
                        <a:buSzTx/>
                      </a:pPr>
                      <a:r>
                        <a:rPr lang="pt-PT" sz="1000" noProof="0" dirty="0">
                          <a:latin typeface="Arial" charset="0"/>
                          <a:cs typeface="Arial" charset="0"/>
                        </a:rPr>
                        <a:t>Aumento de capital: 3,15M€ por 21,1% </a:t>
                      </a:r>
                    </a:p>
                    <a:p>
                      <a:pPr defTabSz="739216">
                        <a:lnSpc>
                          <a:spcPct val="100000"/>
                        </a:lnSpc>
                        <a:spcBef>
                          <a:spcPts val="0"/>
                        </a:spcBef>
                        <a:spcAft>
                          <a:spcPts val="0"/>
                        </a:spcAft>
                        <a:buSzTx/>
                      </a:pPr>
                      <a:r>
                        <a:rPr lang="pt-PT" sz="1000" noProof="0" dirty="0">
                          <a:latin typeface="Arial" charset="0"/>
                          <a:cs typeface="Arial" charset="0"/>
                        </a:rPr>
                        <a:t>Suprimentos: 1,35M€ a uma taxa de 5%</a:t>
                      </a:r>
                    </a:p>
                  </a:txBody>
                  <a:tcPr marL="36000" marR="36000" marT="36000" marB="3600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3287933724"/>
                  </a:ext>
                </a:extLst>
              </a:tr>
              <a:tr h="216030">
                <a:tc>
                  <a:txBody>
                    <a:bodyPr/>
                    <a:lstStyle/>
                    <a:p>
                      <a:pPr marL="0" marR="0" lvl="0" indent="0" algn="just" defTabSz="762000" rtl="0" eaLnBrk="0" fontAlgn="base" latinLnBrk="0" hangingPunct="0">
                        <a:lnSpc>
                          <a:spcPct val="100000"/>
                        </a:lnSpc>
                        <a:spcBef>
                          <a:spcPct val="35000"/>
                        </a:spcBef>
                        <a:spcAft>
                          <a:spcPct val="0"/>
                        </a:spcAft>
                        <a:buClr>
                          <a:schemeClr val="bg1"/>
                        </a:buClr>
                        <a:buSzTx/>
                        <a:buFontTx/>
                        <a:buNone/>
                        <a:tabLst/>
                      </a:pPr>
                      <a:r>
                        <a:rPr kumimoji="0" lang="pt-PT" sz="1000" b="1" i="0" u="none" strike="noStrike" cap="none" normalizeH="0" baseline="0" dirty="0">
                          <a:ln>
                            <a:noFill/>
                          </a:ln>
                          <a:solidFill>
                            <a:schemeClr val="tx1"/>
                          </a:solidFill>
                          <a:effectLst/>
                          <a:latin typeface="Arial" charset="0"/>
                          <a:cs typeface="Arial" charset="0"/>
                        </a:rPr>
                        <a:t>Investimento:</a:t>
                      </a:r>
                    </a:p>
                  </a:txBody>
                  <a:tcPr marL="36000" marR="36000" marT="36000" marB="36000" horzOverflow="overflow">
                    <a:lnL w="12700" cap="flat" cmpd="sng" algn="ctr">
                      <a:solidFill>
                        <a:schemeClr val="bg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762000" rtl="0" eaLnBrk="0" fontAlgn="base" latinLnBrk="0" hangingPunct="0">
                        <a:lnSpc>
                          <a:spcPct val="100000"/>
                        </a:lnSpc>
                        <a:spcBef>
                          <a:spcPct val="35000"/>
                        </a:spcBef>
                        <a:spcAft>
                          <a:spcPct val="0"/>
                        </a:spcAft>
                        <a:buClrTx/>
                        <a:buSzTx/>
                        <a:buFontTx/>
                        <a:buNone/>
                        <a:tabLst/>
                      </a:pPr>
                      <a:r>
                        <a:rPr kumimoji="0" lang="pt-PT" sz="1000" b="1" i="0" u="none" strike="noStrike" cap="none" normalizeH="0" baseline="0" dirty="0">
                          <a:ln>
                            <a:noFill/>
                          </a:ln>
                          <a:solidFill>
                            <a:schemeClr val="tx1"/>
                          </a:solidFill>
                          <a:effectLst/>
                          <a:latin typeface="Arial" charset="0"/>
                          <a:cs typeface="Arial" charset="0"/>
                        </a:rPr>
                        <a:t>1,5 M€</a:t>
                      </a:r>
                    </a:p>
                  </a:txBody>
                  <a:tcPr marL="36000" marR="36000" marT="36000" marB="36000" horzOverflow="overflow">
                    <a:lnL>
                      <a:noFill/>
                    </a:lnL>
                    <a:lnR w="12700" cap="flat" cmpd="sng" algn="ctr">
                      <a:solidFill>
                        <a:schemeClr val="bg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4"/>
                  </a:ext>
                </a:extLst>
              </a:tr>
            </a:tbl>
          </a:graphicData>
        </a:graphic>
      </p:graphicFrame>
      <p:sp>
        <p:nvSpPr>
          <p:cNvPr id="13" name="Rectangle 3"/>
          <p:cNvSpPr>
            <a:spLocks noChangeArrowheads="1"/>
          </p:cNvSpPr>
          <p:nvPr/>
        </p:nvSpPr>
        <p:spPr bwMode="auto">
          <a:xfrm>
            <a:off x="344359" y="2618607"/>
            <a:ext cx="4392741" cy="4169774"/>
          </a:xfrm>
          <a:prstGeom prst="rect">
            <a:avLst/>
          </a:prstGeom>
          <a:solidFill>
            <a:schemeClr val="bg1"/>
          </a:solidFill>
          <a:ln w="9525" algn="ctr">
            <a:noFill/>
            <a:miter lim="800000"/>
            <a:headEnd/>
            <a:tailEnd/>
          </a:ln>
        </p:spPr>
        <p:txBody>
          <a:bodyPr lIns="0" tIns="0" rIns="0" bIns="0"/>
          <a:lstStyle/>
          <a:p>
            <a:pPr marL="0" lvl="1" indent="0" algn="just">
              <a:spcBef>
                <a:spcPts val="194"/>
              </a:spcBef>
              <a:spcAft>
                <a:spcPts val="194"/>
              </a:spcAft>
              <a:buClr>
                <a:schemeClr val="tx1"/>
              </a:buClr>
              <a:buSzPct val="150000"/>
              <a:buNone/>
              <a:defRPr/>
            </a:pPr>
            <a:r>
              <a:rPr lang="pt-PT" sz="1100" dirty="0">
                <a:solidFill>
                  <a:srgbClr val="00425E"/>
                </a:solidFill>
              </a:rPr>
              <a:t>Empresa</a:t>
            </a:r>
          </a:p>
          <a:p>
            <a:pPr marL="177800" lvl="1" indent="-177800" algn="just">
              <a:spcBef>
                <a:spcPts val="200"/>
              </a:spcBef>
              <a:spcAft>
                <a:spcPts val="600"/>
              </a:spcAft>
              <a:buClr>
                <a:srgbClr val="000000"/>
              </a:buClr>
              <a:buSzPct val="150000"/>
              <a:buBlip>
                <a:blip r:embed="rId4"/>
              </a:buBlip>
              <a:defRPr/>
            </a:pPr>
            <a:r>
              <a:rPr lang="pt-PT" sz="1000" b="0" dirty="0">
                <a:solidFill>
                  <a:srgbClr val="000000"/>
                </a:solidFill>
                <a:latin typeface="Arial" panose="020B0604020202020204" pitchFamily="34" charset="0"/>
                <a:cs typeface="Arial" panose="020B0604020202020204" pitchFamily="34" charset="0"/>
              </a:rPr>
              <a:t>A JJ Teixeira (JJT) é uma empresa sediada em Gaia, de cariz familiar, fundada em 1980 pelo atual CEO, João Teixeira, que, em conjunto com a família detém 79%, sendo os restantes 21% do FRN</a:t>
            </a:r>
            <a:endParaRPr lang="pt-PT" sz="1000" b="0" dirty="0">
              <a:solidFill>
                <a:srgbClr val="000000"/>
              </a:solidFill>
            </a:endParaRPr>
          </a:p>
          <a:p>
            <a:pPr marL="172484" lvl="1" indent="-172484" algn="just" eaLnBrk="0" hangingPunct="0">
              <a:spcBef>
                <a:spcPts val="200"/>
              </a:spcBef>
              <a:spcAft>
                <a:spcPts val="400"/>
              </a:spcAft>
              <a:buClr>
                <a:srgbClr val="000000"/>
              </a:buClr>
              <a:buSzPct val="150000"/>
              <a:buBlip>
                <a:blip r:embed="rId4">
                  <a:extLst/>
                </a:blip>
              </a:buBlip>
              <a:defRPr/>
            </a:pPr>
            <a:r>
              <a:rPr lang="pt-PT" sz="1000" b="0" dirty="0">
                <a:solidFill>
                  <a:srgbClr val="000000"/>
                </a:solidFill>
              </a:rPr>
              <a:t>A entrada do FRN acontece em 2013 com o objetivo de “relançar” a empresa que vinha de um plano de insolvência</a:t>
            </a:r>
            <a:r>
              <a:rPr lang="pt-PT" sz="1000" b="0" baseline="30000" dirty="0">
                <a:solidFill>
                  <a:srgbClr val="000000"/>
                </a:solidFill>
              </a:rPr>
              <a:t>1</a:t>
            </a:r>
            <a:r>
              <a:rPr lang="pt-PT" sz="1000" b="0" dirty="0">
                <a:solidFill>
                  <a:srgbClr val="000000"/>
                </a:solidFill>
              </a:rPr>
              <a:t>, aprovado em 2011, decorrente, sobretudo, da crise do setor de construção</a:t>
            </a:r>
          </a:p>
          <a:p>
            <a:pPr marL="172484" lvl="1" indent="-172484" algn="just" eaLnBrk="0" hangingPunct="0">
              <a:spcBef>
                <a:spcPts val="200"/>
              </a:spcBef>
              <a:spcAft>
                <a:spcPts val="400"/>
              </a:spcAft>
              <a:buClr>
                <a:srgbClr val="000000"/>
              </a:buClr>
              <a:buSzPct val="150000"/>
              <a:buBlip>
                <a:blip r:embed="rId4">
                  <a:extLst/>
                </a:blip>
              </a:buBlip>
              <a:defRPr/>
            </a:pPr>
            <a:r>
              <a:rPr lang="pt-PT" sz="1000" b="0" dirty="0">
                <a:solidFill>
                  <a:srgbClr val="000000"/>
                </a:solidFill>
              </a:rPr>
              <a:t>Após este período, a empresa restruturou a gestão financeira, tendo implementado um conjunto de politicas de melhoria de gestão de fundo de maneio e cobertura de risco e iniciou um projeto de investimento e internacionalização </a:t>
            </a:r>
          </a:p>
          <a:p>
            <a:pPr marL="172484" lvl="1" indent="-172484" algn="just" eaLnBrk="0" hangingPunct="0">
              <a:spcBef>
                <a:spcPts val="200"/>
              </a:spcBef>
              <a:spcAft>
                <a:spcPts val="400"/>
              </a:spcAft>
              <a:buClr>
                <a:srgbClr val="000000"/>
              </a:buClr>
              <a:buSzPct val="150000"/>
              <a:buBlip>
                <a:blip r:embed="rId4">
                  <a:extLst/>
                </a:blip>
              </a:buBlip>
              <a:defRPr/>
            </a:pPr>
            <a:r>
              <a:rPr lang="pt-PT" sz="1000" b="0" dirty="0">
                <a:solidFill>
                  <a:srgbClr val="000000"/>
                </a:solidFill>
              </a:rPr>
              <a:t>Nos últimos 5 anos foi executado um plano de investimento estrutural (~30M€ em equipamentos, instalações) para automatização de toda a unidade fabril, fazendo da JJT uma das maiores carpintarias industriais da Europa (50.000m2 cobertos) e uma empresa de referência a nível europeu</a:t>
            </a:r>
          </a:p>
          <a:p>
            <a:pPr marL="172484" lvl="1" indent="-172484" algn="just" eaLnBrk="0" hangingPunct="0">
              <a:spcBef>
                <a:spcPts val="200"/>
              </a:spcBef>
              <a:spcAft>
                <a:spcPts val="200"/>
              </a:spcAft>
              <a:buClr>
                <a:srgbClr val="000000"/>
              </a:buClr>
              <a:buSzPct val="150000"/>
              <a:buBlip>
                <a:blip r:embed="rId4">
                  <a:extLst/>
                </a:blip>
              </a:buBlip>
              <a:defRPr/>
            </a:pPr>
            <a:r>
              <a:rPr lang="pt-PT" sz="1000" b="0" dirty="0">
                <a:solidFill>
                  <a:srgbClr val="000000"/>
                </a:solidFill>
              </a:rPr>
              <a:t>A JJT atua no setor de carpintaria industrial, estando vocacionada para a produção de produtos por medida e </a:t>
            </a:r>
            <a:r>
              <a:rPr lang="pt-PT" sz="1000" b="0" kern="0" dirty="0">
                <a:solidFill>
                  <a:srgbClr val="000000"/>
                </a:solidFill>
              </a:rPr>
              <a:t>sob encomenda: componentes estruturais de qualquer dimensão, interior ou exterior (chave-na-mão). A empresa atua sobretudo no segmento “</a:t>
            </a:r>
            <a:r>
              <a:rPr lang="pt-PT" sz="1000" b="0" i="1" kern="0" dirty="0">
                <a:solidFill>
                  <a:srgbClr val="000000"/>
                </a:solidFill>
              </a:rPr>
              <a:t>premium</a:t>
            </a:r>
            <a:r>
              <a:rPr lang="pt-PT" sz="1000" b="0" kern="0" dirty="0">
                <a:solidFill>
                  <a:srgbClr val="000000"/>
                </a:solidFill>
              </a:rPr>
              <a:t>”: </a:t>
            </a:r>
          </a:p>
          <a:p>
            <a:pPr marL="436009" lvl="1" indent="-172484" algn="just" eaLnBrk="0" hangingPunct="0">
              <a:spcBef>
                <a:spcPts val="200"/>
              </a:spcBef>
              <a:spcAft>
                <a:spcPts val="200"/>
              </a:spcAft>
              <a:buClr>
                <a:srgbClr val="000000"/>
              </a:buClr>
              <a:buSzPct val="150000"/>
              <a:buBlip>
                <a:blip r:embed="rId4">
                  <a:extLst/>
                </a:blip>
              </a:buBlip>
              <a:defRPr/>
            </a:pPr>
            <a:r>
              <a:rPr lang="pt-PT" sz="1000" b="0" kern="0" dirty="0">
                <a:solidFill>
                  <a:srgbClr val="000000"/>
                </a:solidFill>
              </a:rPr>
              <a:t>Hotéis: Monumental Porto (1,5M€); </a:t>
            </a:r>
            <a:r>
              <a:rPr lang="pt-PT" sz="1000" b="0" kern="0" dirty="0" err="1">
                <a:solidFill>
                  <a:srgbClr val="000000"/>
                </a:solidFill>
              </a:rPr>
              <a:t>Six</a:t>
            </a:r>
            <a:r>
              <a:rPr lang="pt-PT" sz="1000" b="0" kern="0" dirty="0">
                <a:solidFill>
                  <a:srgbClr val="000000"/>
                </a:solidFill>
              </a:rPr>
              <a:t> </a:t>
            </a:r>
            <a:r>
              <a:rPr lang="pt-PT" sz="1000" b="0" kern="0" dirty="0" err="1">
                <a:solidFill>
                  <a:srgbClr val="000000"/>
                </a:solidFill>
              </a:rPr>
              <a:t>Senses</a:t>
            </a:r>
            <a:r>
              <a:rPr lang="pt-PT" sz="1000" b="0" kern="0" dirty="0">
                <a:solidFill>
                  <a:srgbClr val="000000"/>
                </a:solidFill>
              </a:rPr>
              <a:t> (0,6M€); Hotel Cais Santarém (0,8M€); Edifícios: Palácio da Justiça – Paris (1,6M€); Apartamentos: Londres (800k€/</a:t>
            </a:r>
            <a:r>
              <a:rPr lang="pt-PT" sz="1000" b="0" kern="0" dirty="0" err="1">
                <a:solidFill>
                  <a:srgbClr val="000000"/>
                </a:solidFill>
              </a:rPr>
              <a:t>apart</a:t>
            </a:r>
            <a:r>
              <a:rPr lang="pt-PT" sz="1000" b="0" kern="0" dirty="0">
                <a:solidFill>
                  <a:srgbClr val="000000"/>
                </a:solidFill>
              </a:rPr>
              <a:t>); Melides (150k€/</a:t>
            </a:r>
            <a:r>
              <a:rPr lang="pt-PT" sz="1000" b="0" kern="0" dirty="0" err="1">
                <a:solidFill>
                  <a:srgbClr val="000000"/>
                </a:solidFill>
              </a:rPr>
              <a:t>apart</a:t>
            </a:r>
            <a:r>
              <a:rPr lang="pt-PT" sz="1000" b="0" kern="0" dirty="0">
                <a:solidFill>
                  <a:srgbClr val="000000"/>
                </a:solidFill>
              </a:rPr>
              <a:t>)</a:t>
            </a:r>
          </a:p>
          <a:p>
            <a:pPr marL="177800" lvl="1" indent="-177800" algn="just" eaLnBrk="0" hangingPunct="0">
              <a:spcBef>
                <a:spcPts val="200"/>
              </a:spcBef>
              <a:spcAft>
                <a:spcPts val="600"/>
              </a:spcAft>
              <a:buClr>
                <a:srgbClr val="000000"/>
              </a:buClr>
              <a:buSzPct val="150000"/>
              <a:buBlip>
                <a:blip r:embed="rId4"/>
              </a:buBlip>
              <a:defRPr/>
            </a:pPr>
            <a:r>
              <a:rPr lang="pt-PT" sz="1000" b="0" dirty="0">
                <a:solidFill>
                  <a:srgbClr val="000000"/>
                </a:solidFill>
              </a:rPr>
              <a:t>Atualmente o volume de negócios da JJT reparte-se da seguinte forma: hotéis (~50%), edifícios e apartamentos (~50%)</a:t>
            </a:r>
          </a:p>
          <a:p>
            <a:pPr marL="436009" lvl="1" indent="-172484" algn="just" eaLnBrk="0" hangingPunct="0">
              <a:spcBef>
                <a:spcPts val="200"/>
              </a:spcBef>
              <a:spcAft>
                <a:spcPts val="600"/>
              </a:spcAft>
              <a:buClr>
                <a:srgbClr val="000000"/>
              </a:buClr>
              <a:buSzPct val="150000"/>
              <a:buBlip>
                <a:blip r:embed="rId4">
                  <a:extLst/>
                </a:blip>
              </a:buBlip>
              <a:defRPr/>
            </a:pPr>
            <a:endParaRPr lang="pt-PT" sz="1050" b="0" kern="0" dirty="0">
              <a:solidFill>
                <a:srgbClr val="000000"/>
              </a:solidFill>
            </a:endParaRPr>
          </a:p>
        </p:txBody>
      </p:sp>
      <p:sp>
        <p:nvSpPr>
          <p:cNvPr id="9" name="Rectangle 5"/>
          <p:cNvSpPr>
            <a:spLocks noChangeArrowheads="1"/>
          </p:cNvSpPr>
          <p:nvPr/>
        </p:nvSpPr>
        <p:spPr bwMode="auto">
          <a:xfrm>
            <a:off x="344360" y="116540"/>
            <a:ext cx="7671370" cy="792162"/>
          </a:xfrm>
          <a:prstGeom prst="rect">
            <a:avLst/>
          </a:prstGeom>
          <a:noFill/>
          <a:ln w="9525" algn="ctr">
            <a:noFill/>
            <a:miter lim="800000"/>
            <a:headEnd/>
            <a:tailEnd/>
          </a:ln>
        </p:spPr>
        <p:txBody>
          <a:bodyPr lIns="0" tIns="0" rIns="0" bIns="0" anchor="ctr"/>
          <a:lstStyle/>
          <a:p>
            <a:pPr marL="0" lvl="1">
              <a:buClr>
                <a:srgbClr val="FF0000"/>
              </a:buClr>
              <a:buSzPct val="100000"/>
            </a:pPr>
            <a:r>
              <a:rPr lang="pt-PT" dirty="0">
                <a:solidFill>
                  <a:srgbClr val="00425E"/>
                </a:solidFill>
              </a:rPr>
              <a:t>Apresentação </a:t>
            </a:r>
            <a:r>
              <a:rPr lang="pt-PT" i="1" dirty="0">
                <a:solidFill>
                  <a:srgbClr val="00425E"/>
                </a:solidFill>
              </a:rPr>
              <a:t>target</a:t>
            </a:r>
          </a:p>
        </p:txBody>
      </p:sp>
      <p:sp>
        <p:nvSpPr>
          <p:cNvPr id="19" name="Content Placeholder 5">
            <a:extLst>
              <a:ext uri="{FF2B5EF4-FFF2-40B4-BE49-F238E27FC236}">
                <a16:creationId xmlns:a16="http://schemas.microsoft.com/office/drawing/2014/main" id="{675FFAD4-0400-41C2-8238-8CD74F56E0DC}"/>
              </a:ext>
            </a:extLst>
          </p:cNvPr>
          <p:cNvSpPr>
            <a:spLocks noGrp="1"/>
          </p:cNvSpPr>
          <p:nvPr>
            <p:ph sz="half" idx="2"/>
          </p:nvPr>
        </p:nvSpPr>
        <p:spPr>
          <a:xfrm>
            <a:off x="5041441" y="2527439"/>
            <a:ext cx="4584213" cy="1759434"/>
          </a:xfrm>
        </p:spPr>
        <p:txBody>
          <a:bodyPr/>
          <a:lstStyle/>
          <a:p>
            <a:pPr marL="0" lvl="2" indent="0">
              <a:spcBef>
                <a:spcPts val="194"/>
              </a:spcBef>
              <a:spcAft>
                <a:spcPts val="194"/>
              </a:spcAft>
              <a:buClr>
                <a:schemeClr val="tx2"/>
              </a:buClr>
              <a:buSzPct val="150000"/>
              <a:buNone/>
              <a:defRPr/>
            </a:pPr>
            <a:r>
              <a:rPr lang="pt-PT" sz="1050" b="1" dirty="0">
                <a:solidFill>
                  <a:srgbClr val="000000"/>
                </a:solidFill>
              </a:rPr>
              <a:t>Internacionalização e crescimento</a:t>
            </a:r>
          </a:p>
          <a:p>
            <a:pPr marL="172484" lvl="1" indent="-172484" algn="just">
              <a:spcBef>
                <a:spcPts val="194"/>
              </a:spcBef>
              <a:spcAft>
                <a:spcPts val="194"/>
              </a:spcAft>
              <a:buClr>
                <a:schemeClr val="tx2"/>
              </a:buClr>
              <a:buSzPct val="150000"/>
              <a:buBlip>
                <a:blip r:embed="rId4"/>
              </a:buBlip>
              <a:defRPr/>
            </a:pPr>
            <a:r>
              <a:rPr lang="pt-PT" sz="1000" dirty="0">
                <a:solidFill>
                  <a:srgbClr val="000000"/>
                </a:solidFill>
              </a:rPr>
              <a:t>A JJT tem vindo de forma sistemática a manter uma presença internacional </a:t>
            </a:r>
            <a:r>
              <a:rPr lang="pt-PT" sz="1000" dirty="0"/>
              <a:t>relevante (~60% da faturação), sendo de salientar que essa presença tem vindo a ser transferida de África (sobretudo Angola e Moçambique) para mercados mais desenvolvidos (e.g. UK; França; Espanha; Suíça – 30%)</a:t>
            </a:r>
          </a:p>
          <a:p>
            <a:pPr marL="172484" lvl="1" indent="-172484" algn="just">
              <a:spcBef>
                <a:spcPts val="194"/>
              </a:spcBef>
              <a:spcAft>
                <a:spcPts val="194"/>
              </a:spcAft>
              <a:buClr>
                <a:schemeClr val="tx2"/>
              </a:buClr>
              <a:buSzPct val="150000"/>
              <a:buBlip>
                <a:blip r:embed="rId4"/>
              </a:buBlip>
              <a:defRPr/>
            </a:pPr>
            <a:r>
              <a:rPr lang="en-GB" sz="1000" dirty="0"/>
              <a:t>De </a:t>
            </a:r>
            <a:r>
              <a:rPr lang="pt-PT" sz="1000" dirty="0"/>
              <a:t>salientar que esta transferência da presença de Angola para mercados mais sólidos (iniciado em 2015) tem sido realizado com um crescimento constante do volume de negócios (passou de um VN de 18-19M€ entre 2014-15, em que Angola representava 70%, para uma expetativa de 24M€ em 2019 distribuídos tal como demonstrado na figura abaixo)</a:t>
            </a:r>
          </a:p>
        </p:txBody>
      </p:sp>
      <p:pic>
        <p:nvPicPr>
          <p:cNvPr id="22" name="Imagem 21">
            <a:extLst>
              <a:ext uri="{FF2B5EF4-FFF2-40B4-BE49-F238E27FC236}">
                <a16:creationId xmlns:a16="http://schemas.microsoft.com/office/drawing/2014/main" id="{07D64054-33C3-4504-9869-A680A8D52464}"/>
              </a:ext>
            </a:extLst>
          </p:cNvPr>
          <p:cNvPicPr>
            <a:picLocks noChangeAspect="1"/>
          </p:cNvPicPr>
          <p:nvPr/>
        </p:nvPicPr>
        <p:blipFill rotWithShape="1">
          <a:blip r:embed="rId5"/>
          <a:srcRect l="26010" t="40308" r="41278" b="22861"/>
          <a:stretch/>
        </p:blipFill>
        <p:spPr>
          <a:xfrm>
            <a:off x="5178162" y="1412720"/>
            <a:ext cx="1379123" cy="748349"/>
          </a:xfrm>
          <a:prstGeom prst="rect">
            <a:avLst/>
          </a:prstGeom>
        </p:spPr>
      </p:pic>
      <p:sp>
        <p:nvSpPr>
          <p:cNvPr id="23" name="Retângulo 22">
            <a:extLst>
              <a:ext uri="{FF2B5EF4-FFF2-40B4-BE49-F238E27FC236}">
                <a16:creationId xmlns:a16="http://schemas.microsoft.com/office/drawing/2014/main" id="{665D331B-396C-4B09-AAA5-086F0808059E}"/>
              </a:ext>
            </a:extLst>
          </p:cNvPr>
          <p:cNvSpPr/>
          <p:nvPr/>
        </p:nvSpPr>
        <p:spPr bwMode="auto">
          <a:xfrm>
            <a:off x="5193785" y="2132820"/>
            <a:ext cx="1363500" cy="27740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900" b="0" i="1" u="none" strike="noStrike" cap="none" normalizeH="0" baseline="0" dirty="0">
                <a:ln>
                  <a:noFill/>
                </a:ln>
                <a:solidFill>
                  <a:schemeClr val="tx1"/>
                </a:solidFill>
                <a:effectLst/>
                <a:latin typeface="Arial" charset="0"/>
                <a:cs typeface="Arial" charset="0"/>
              </a:rPr>
              <a:t>Six Senses</a:t>
            </a:r>
            <a:endParaRPr kumimoji="0" lang="pt-PT" sz="900" b="0" i="1" u="none" strike="noStrike" cap="none" normalizeH="0" baseline="0" dirty="0">
              <a:ln>
                <a:noFill/>
              </a:ln>
              <a:solidFill>
                <a:schemeClr val="tx1"/>
              </a:solidFill>
              <a:effectLst/>
              <a:latin typeface="Arial" charset="0"/>
              <a:cs typeface="Arial" charset="0"/>
            </a:endParaRPr>
          </a:p>
        </p:txBody>
      </p:sp>
      <p:pic>
        <p:nvPicPr>
          <p:cNvPr id="24" name="Imagem 23" descr="Uma imagem com edifício, exterior, céu, grande&#10;&#10;Descrição gerada com confiança muito alta">
            <a:extLst>
              <a:ext uri="{FF2B5EF4-FFF2-40B4-BE49-F238E27FC236}">
                <a16:creationId xmlns:a16="http://schemas.microsoft.com/office/drawing/2014/main" id="{5299CAC6-57A3-4352-BDDB-96F1FE48304D}"/>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10923" b="25703"/>
          <a:stretch/>
        </p:blipFill>
        <p:spPr>
          <a:xfrm>
            <a:off x="8193713" y="1412720"/>
            <a:ext cx="1368000" cy="740425"/>
          </a:xfrm>
          <a:prstGeom prst="rect">
            <a:avLst/>
          </a:prstGeom>
        </p:spPr>
      </p:pic>
      <p:sp>
        <p:nvSpPr>
          <p:cNvPr id="25" name="Retângulo 24">
            <a:extLst>
              <a:ext uri="{FF2B5EF4-FFF2-40B4-BE49-F238E27FC236}">
                <a16:creationId xmlns:a16="http://schemas.microsoft.com/office/drawing/2014/main" id="{7CB225BB-D1AE-4DB5-A6E9-E27BFE322D3F}"/>
              </a:ext>
            </a:extLst>
          </p:cNvPr>
          <p:cNvSpPr/>
          <p:nvPr/>
        </p:nvSpPr>
        <p:spPr bwMode="auto">
          <a:xfrm>
            <a:off x="8128558" y="2132820"/>
            <a:ext cx="1577102" cy="48578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pt-PT" sz="900" b="0" i="1" u="none" strike="noStrike" cap="none" normalizeH="0" baseline="0" dirty="0">
                <a:ln>
                  <a:noFill/>
                </a:ln>
                <a:solidFill>
                  <a:schemeClr val="tx1"/>
                </a:solidFill>
                <a:effectLst/>
                <a:latin typeface="Arial" charset="0"/>
                <a:cs typeface="Arial" charset="0"/>
              </a:rPr>
              <a:t>Palácio da Justiça - Paris</a:t>
            </a:r>
          </a:p>
        </p:txBody>
      </p:sp>
      <p:pic>
        <p:nvPicPr>
          <p:cNvPr id="26" name="Imagem 25">
            <a:extLst>
              <a:ext uri="{FF2B5EF4-FFF2-40B4-BE49-F238E27FC236}">
                <a16:creationId xmlns:a16="http://schemas.microsoft.com/office/drawing/2014/main" id="{3FBB6791-4C6F-4606-A1B4-6CA335AB2B5A}"/>
              </a:ext>
            </a:extLst>
          </p:cNvPr>
          <p:cNvPicPr>
            <a:picLocks noChangeAspect="1"/>
          </p:cNvPicPr>
          <p:nvPr/>
        </p:nvPicPr>
        <p:blipFill rotWithShape="1">
          <a:blip r:embed="rId7"/>
          <a:srcRect l="31099" t="15106" r="27465" b="11789"/>
          <a:stretch/>
        </p:blipFill>
        <p:spPr>
          <a:xfrm>
            <a:off x="6685938" y="1412720"/>
            <a:ext cx="1379123" cy="740425"/>
          </a:xfrm>
          <a:prstGeom prst="rect">
            <a:avLst/>
          </a:prstGeom>
        </p:spPr>
      </p:pic>
      <p:sp>
        <p:nvSpPr>
          <p:cNvPr id="27" name="Retângulo 26">
            <a:extLst>
              <a:ext uri="{FF2B5EF4-FFF2-40B4-BE49-F238E27FC236}">
                <a16:creationId xmlns:a16="http://schemas.microsoft.com/office/drawing/2014/main" id="{C58870F0-EA4E-4C90-9AD0-8C439C3CE9D0}"/>
              </a:ext>
            </a:extLst>
          </p:cNvPr>
          <p:cNvSpPr/>
          <p:nvPr/>
        </p:nvSpPr>
        <p:spPr bwMode="auto">
          <a:xfrm>
            <a:off x="6645037" y="2132820"/>
            <a:ext cx="1484350" cy="67024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GB" sz="900" b="0" i="1" dirty="0"/>
              <a:t>Omar al </a:t>
            </a:r>
            <a:r>
              <a:rPr lang="en-GB" sz="900" b="0" i="1" dirty="0" err="1"/>
              <a:t>khawaja</a:t>
            </a:r>
            <a:r>
              <a:rPr lang="en-GB" sz="900" b="0" i="1" dirty="0"/>
              <a:t> house </a:t>
            </a:r>
            <a:endParaRPr kumimoji="0" lang="pt-PT" sz="900" b="0" i="1" u="none" strike="noStrike" cap="none" normalizeH="0" baseline="0" dirty="0">
              <a:ln>
                <a:noFill/>
              </a:ln>
              <a:solidFill>
                <a:schemeClr val="tx1"/>
              </a:solidFill>
              <a:effectLst/>
              <a:latin typeface="Arial" charset="0"/>
              <a:cs typeface="Arial" charset="0"/>
            </a:endParaRPr>
          </a:p>
        </p:txBody>
      </p:sp>
      <p:sp>
        <p:nvSpPr>
          <p:cNvPr id="28" name="Retângulo 27">
            <a:extLst>
              <a:ext uri="{FF2B5EF4-FFF2-40B4-BE49-F238E27FC236}">
                <a16:creationId xmlns:a16="http://schemas.microsoft.com/office/drawing/2014/main" id="{C672B02F-5390-4F63-9028-B4B6A492BB27}"/>
              </a:ext>
            </a:extLst>
          </p:cNvPr>
          <p:cNvSpPr/>
          <p:nvPr/>
        </p:nvSpPr>
        <p:spPr bwMode="auto">
          <a:xfrm>
            <a:off x="-2031970" y="4579207"/>
            <a:ext cx="1718377" cy="2482235"/>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GB" sz="1400" dirty="0" err="1"/>
              <a:t>Qual</a:t>
            </a:r>
            <a:r>
              <a:rPr lang="en-GB" sz="1400" dirty="0"/>
              <a:t> é o peso da </a:t>
            </a:r>
            <a:r>
              <a:rPr lang="en-GB" sz="1400" dirty="0" err="1"/>
              <a:t>carpintaria</a:t>
            </a:r>
            <a:r>
              <a:rPr lang="en-GB" sz="1400" dirty="0"/>
              <a:t> no </a:t>
            </a:r>
            <a:r>
              <a:rPr lang="en-GB" sz="1400" dirty="0" err="1"/>
              <a:t>valor</a:t>
            </a:r>
            <a:r>
              <a:rPr lang="en-GB" sz="1400" dirty="0"/>
              <a:t> total de </a:t>
            </a:r>
            <a:r>
              <a:rPr lang="en-GB" sz="1400" dirty="0" err="1"/>
              <a:t>uma</a:t>
            </a:r>
            <a:r>
              <a:rPr lang="en-GB" sz="1400" dirty="0"/>
              <a:t> </a:t>
            </a:r>
            <a:r>
              <a:rPr lang="en-GB" sz="1400" dirty="0" err="1"/>
              <a:t>obra</a:t>
            </a:r>
            <a:endParaRPr lang="en-GB" sz="1400" dirty="0"/>
          </a:p>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chemeClr val="tx1"/>
              </a:solidFill>
              <a:effectLst/>
              <a:latin typeface="Arial" charset="0"/>
              <a:cs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r>
              <a:rPr lang="en-GB" sz="1400" b="0" dirty="0"/>
              <a:t>Dos 5-10%</a:t>
            </a:r>
          </a:p>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dirty="0">
              <a:ln>
                <a:noFill/>
              </a:ln>
              <a:solidFill>
                <a:schemeClr val="tx1"/>
              </a:solidFill>
              <a:effectLst/>
              <a:latin typeface="Arial" charset="0"/>
              <a:cs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Arial" charset="0"/>
                <a:cs typeface="Arial" charset="0"/>
              </a:rPr>
              <a:t>Hot</a:t>
            </a:r>
            <a:r>
              <a:rPr lang="en-GB" sz="1400" b="0" dirty="0"/>
              <a:t>el Monumental 23M de </a:t>
            </a:r>
            <a:r>
              <a:rPr lang="en-GB" sz="1400" b="0" dirty="0" err="1"/>
              <a:t>contrução</a:t>
            </a:r>
            <a:r>
              <a:rPr lang="en-GB" sz="1400" b="0" dirty="0"/>
              <a:t> (</a:t>
            </a:r>
            <a:r>
              <a:rPr lang="en-GB" sz="1400" b="0" dirty="0" err="1"/>
              <a:t>carpintaria</a:t>
            </a:r>
            <a:r>
              <a:rPr lang="en-GB" sz="1400" b="0" dirty="0"/>
              <a:t> </a:t>
            </a:r>
            <a:r>
              <a:rPr lang="en-GB" sz="1400" b="0" dirty="0" err="1"/>
              <a:t>foi</a:t>
            </a:r>
            <a:r>
              <a:rPr lang="en-GB" sz="1400" b="0" dirty="0"/>
              <a:t> de 1,5M – 5%)</a:t>
            </a:r>
            <a:endParaRPr kumimoji="0" lang="pt-PT" sz="1400" b="0" i="0" u="none" strike="noStrike" cap="none" normalizeH="0" baseline="0" dirty="0">
              <a:ln>
                <a:noFill/>
              </a:ln>
              <a:solidFill>
                <a:schemeClr val="tx1"/>
              </a:solidFill>
              <a:effectLst/>
              <a:latin typeface="Arial" charset="0"/>
              <a:cs typeface="Arial" charset="0"/>
            </a:endParaRPr>
          </a:p>
        </p:txBody>
      </p:sp>
      <p:sp>
        <p:nvSpPr>
          <p:cNvPr id="29" name="Retângulo 28">
            <a:extLst>
              <a:ext uri="{FF2B5EF4-FFF2-40B4-BE49-F238E27FC236}">
                <a16:creationId xmlns:a16="http://schemas.microsoft.com/office/drawing/2014/main" id="{B2072EEA-33D5-41C4-A978-A7E6639EDBA0}"/>
              </a:ext>
            </a:extLst>
          </p:cNvPr>
          <p:cNvSpPr/>
          <p:nvPr/>
        </p:nvSpPr>
        <p:spPr bwMode="auto">
          <a:xfrm>
            <a:off x="-2031970" y="2374779"/>
            <a:ext cx="1718377" cy="172824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100" b="1" i="0" u="none" strike="noStrike" cap="none" normalizeH="0" baseline="0" dirty="0" err="1">
                <a:ln>
                  <a:noFill/>
                </a:ln>
                <a:solidFill>
                  <a:schemeClr val="tx1"/>
                </a:solidFill>
                <a:effectLst/>
                <a:latin typeface="Arial" charset="0"/>
                <a:cs typeface="Arial" charset="0"/>
              </a:rPr>
              <a:t>Quem</a:t>
            </a:r>
            <a:r>
              <a:rPr kumimoji="0" lang="en-GB" sz="1100" b="1" i="0" u="none" strike="noStrike" cap="none" normalizeH="0" baseline="0" dirty="0">
                <a:ln>
                  <a:noFill/>
                </a:ln>
                <a:solidFill>
                  <a:schemeClr val="tx1"/>
                </a:solidFill>
                <a:effectLst/>
                <a:latin typeface="Arial" charset="0"/>
                <a:cs typeface="Arial" charset="0"/>
              </a:rPr>
              <a:t> </a:t>
            </a:r>
            <a:r>
              <a:rPr kumimoji="0" lang="en-GB" sz="1100" b="1" i="0" u="none" strike="noStrike" cap="none" normalizeH="0" baseline="0" dirty="0" err="1">
                <a:ln>
                  <a:noFill/>
                </a:ln>
                <a:solidFill>
                  <a:schemeClr val="tx1"/>
                </a:solidFill>
                <a:effectLst/>
                <a:latin typeface="Arial" charset="0"/>
                <a:cs typeface="Arial" charset="0"/>
              </a:rPr>
              <a:t>foi</a:t>
            </a:r>
            <a:r>
              <a:rPr kumimoji="0" lang="en-GB" sz="1100" b="1" i="0" u="none" strike="noStrike" cap="none" normalizeH="0" baseline="0" dirty="0">
                <a:ln>
                  <a:noFill/>
                </a:ln>
                <a:solidFill>
                  <a:schemeClr val="tx1"/>
                </a:solidFill>
                <a:effectLst/>
                <a:latin typeface="Arial" charset="0"/>
                <a:cs typeface="Arial" charset="0"/>
              </a:rPr>
              <a:t> a </a:t>
            </a:r>
            <a:r>
              <a:rPr kumimoji="0" lang="en-GB" sz="1100" b="1" i="0" u="none" strike="noStrike" cap="none" normalizeH="0" baseline="0" dirty="0" err="1">
                <a:ln>
                  <a:noFill/>
                </a:ln>
                <a:solidFill>
                  <a:schemeClr val="tx1"/>
                </a:solidFill>
                <a:effectLst/>
                <a:latin typeface="Arial" charset="0"/>
                <a:cs typeface="Arial" charset="0"/>
              </a:rPr>
              <a:t>empresa</a:t>
            </a:r>
            <a:r>
              <a:rPr kumimoji="0" lang="en-GB" sz="1100" b="1" i="0" u="none" strike="noStrike" cap="none" normalizeH="0" baseline="0" dirty="0">
                <a:ln>
                  <a:noFill/>
                </a:ln>
                <a:solidFill>
                  <a:schemeClr val="tx1"/>
                </a:solidFill>
                <a:effectLst/>
                <a:latin typeface="Arial" charset="0"/>
                <a:cs typeface="Arial" charset="0"/>
              </a:rPr>
              <a:t> </a:t>
            </a:r>
            <a:r>
              <a:rPr kumimoji="0" lang="en-GB" sz="1100" b="1" i="0" u="none" strike="noStrike" cap="none" normalizeH="0" baseline="0" dirty="0" err="1">
                <a:ln>
                  <a:noFill/>
                </a:ln>
                <a:solidFill>
                  <a:schemeClr val="tx1"/>
                </a:solidFill>
                <a:effectLst/>
                <a:latin typeface="Arial" charset="0"/>
                <a:cs typeface="Arial" charset="0"/>
              </a:rPr>
              <a:t>espanhola</a:t>
            </a:r>
            <a:r>
              <a:rPr kumimoji="0" lang="en-GB" sz="1100" b="1" i="0" u="none" strike="noStrike" cap="none" normalizeH="0" baseline="0" dirty="0">
                <a:ln>
                  <a:noFill/>
                </a:ln>
                <a:solidFill>
                  <a:schemeClr val="tx1"/>
                </a:solidFill>
                <a:effectLst/>
                <a:latin typeface="Arial" charset="0"/>
                <a:cs typeface="Arial" charset="0"/>
              </a:rPr>
              <a:t> que </a:t>
            </a:r>
            <a:r>
              <a:rPr kumimoji="0" lang="en-GB" sz="1100" b="1" i="0" u="none" strike="noStrike" cap="none" normalizeH="0" baseline="0" dirty="0" err="1">
                <a:ln>
                  <a:noFill/>
                </a:ln>
                <a:solidFill>
                  <a:schemeClr val="tx1"/>
                </a:solidFill>
                <a:effectLst/>
                <a:latin typeface="Arial" charset="0"/>
                <a:cs typeface="Arial" charset="0"/>
              </a:rPr>
              <a:t>teve</a:t>
            </a:r>
            <a:r>
              <a:rPr kumimoji="0" lang="en-GB" sz="1100" b="1" i="0" u="none" strike="noStrike" cap="none" normalizeH="0" baseline="0" dirty="0">
                <a:ln>
                  <a:noFill/>
                </a:ln>
                <a:solidFill>
                  <a:schemeClr val="tx1"/>
                </a:solidFill>
                <a:effectLst/>
                <a:latin typeface="Arial" charset="0"/>
                <a:cs typeface="Arial" charset="0"/>
              </a:rPr>
              <a:t> </a:t>
            </a:r>
            <a:r>
              <a:rPr kumimoji="0" lang="en-GB" sz="1100" b="1" i="0" u="none" strike="noStrike" cap="none" normalizeH="0" baseline="0" dirty="0" err="1">
                <a:ln>
                  <a:noFill/>
                </a:ln>
                <a:solidFill>
                  <a:schemeClr val="tx1"/>
                </a:solidFill>
                <a:effectLst/>
                <a:latin typeface="Arial" charset="0"/>
                <a:cs typeface="Arial" charset="0"/>
              </a:rPr>
              <a:t>connosco</a:t>
            </a:r>
            <a:r>
              <a:rPr kumimoji="0" lang="en-GB" sz="1100" b="1" i="0" u="none" strike="noStrike" cap="none" normalizeH="0" baseline="0" dirty="0">
                <a:ln>
                  <a:noFill/>
                </a:ln>
                <a:solidFill>
                  <a:schemeClr val="tx1"/>
                </a:solidFill>
                <a:effectLst/>
                <a:latin typeface="Arial" charset="0"/>
                <a:cs typeface="Arial" charset="0"/>
              </a:rPr>
              <a:t> </a:t>
            </a:r>
            <a:r>
              <a:rPr kumimoji="0" lang="en-GB" sz="1100" b="1" i="0" u="none" strike="noStrike" cap="none" normalizeH="0" baseline="0" dirty="0" err="1">
                <a:ln>
                  <a:noFill/>
                </a:ln>
                <a:solidFill>
                  <a:schemeClr val="tx1"/>
                </a:solidFill>
                <a:effectLst/>
                <a:latin typeface="Arial" charset="0"/>
                <a:cs typeface="Arial" charset="0"/>
              </a:rPr>
              <a:t>na</a:t>
            </a:r>
            <a:r>
              <a:rPr kumimoji="0" lang="en-GB" sz="1100" b="1" i="0" u="none" strike="noStrike" cap="none" normalizeH="0" baseline="0" dirty="0">
                <a:ln>
                  <a:noFill/>
                </a:ln>
                <a:solidFill>
                  <a:schemeClr val="tx1"/>
                </a:solidFill>
                <a:effectLst/>
                <a:latin typeface="Arial" charset="0"/>
                <a:cs typeface="Arial" charset="0"/>
              </a:rPr>
              <a:t> </a:t>
            </a:r>
            <a:r>
              <a:rPr kumimoji="0" lang="en-GB" sz="1100" b="1" i="0" u="none" strike="noStrike" cap="none" normalizeH="0" baseline="0" dirty="0" err="1">
                <a:ln>
                  <a:noFill/>
                </a:ln>
                <a:solidFill>
                  <a:schemeClr val="tx1"/>
                </a:solidFill>
                <a:effectLst/>
                <a:latin typeface="Arial" charset="0"/>
                <a:cs typeface="Arial" charset="0"/>
              </a:rPr>
              <a:t>carpitaria</a:t>
            </a:r>
            <a:r>
              <a:rPr kumimoji="0" lang="en-GB" sz="1100" b="1" i="0" u="none" strike="noStrike" cap="none" normalizeH="0" baseline="0" dirty="0">
                <a:ln>
                  <a:noFill/>
                </a:ln>
                <a:solidFill>
                  <a:schemeClr val="tx1"/>
                </a:solidFill>
                <a:effectLst/>
                <a:latin typeface="Arial" charset="0"/>
                <a:cs typeface="Arial" charset="0"/>
              </a:rPr>
              <a:t> do Palacio da </a:t>
            </a:r>
            <a:r>
              <a:rPr kumimoji="0" lang="en-GB" sz="1100" b="1" i="0" u="none" strike="noStrike" cap="none" normalizeH="0" baseline="0" dirty="0" err="1">
                <a:ln>
                  <a:noFill/>
                </a:ln>
                <a:solidFill>
                  <a:schemeClr val="tx1"/>
                </a:solidFill>
                <a:effectLst/>
                <a:latin typeface="Arial" charset="0"/>
                <a:cs typeface="Arial" charset="0"/>
              </a:rPr>
              <a:t>Justiça</a:t>
            </a:r>
            <a:r>
              <a:rPr kumimoji="0" lang="en-GB" sz="1100" b="1" i="0" u="none" strike="noStrike" cap="none" normalizeH="0" baseline="0" dirty="0">
                <a:ln>
                  <a:noFill/>
                </a:ln>
                <a:solidFill>
                  <a:schemeClr val="tx1"/>
                </a:solidFill>
                <a:effectLst/>
                <a:latin typeface="Arial" charset="0"/>
                <a:cs typeface="Arial" charset="0"/>
              </a:rPr>
              <a:t> </a:t>
            </a:r>
            <a:r>
              <a:rPr kumimoji="0" lang="en-GB" sz="1100" b="1" i="0" u="none" strike="noStrike" cap="none" normalizeH="0" baseline="0" dirty="0" err="1">
                <a:ln>
                  <a:noFill/>
                </a:ln>
                <a:solidFill>
                  <a:schemeClr val="tx1"/>
                </a:solidFill>
                <a:effectLst/>
                <a:latin typeface="Arial" charset="0"/>
                <a:cs typeface="Arial" charset="0"/>
              </a:rPr>
              <a:t>em</a:t>
            </a:r>
            <a:r>
              <a:rPr kumimoji="0" lang="en-GB" sz="1100" b="1" i="0" u="none" strike="noStrike" cap="none" normalizeH="0" baseline="0" dirty="0">
                <a:ln>
                  <a:noFill/>
                </a:ln>
                <a:solidFill>
                  <a:schemeClr val="tx1"/>
                </a:solidFill>
                <a:effectLst/>
                <a:latin typeface="Arial" charset="0"/>
                <a:cs typeface="Arial" charset="0"/>
              </a:rPr>
              <a:t> Paris</a:t>
            </a:r>
          </a:p>
          <a:p>
            <a:pPr marL="0" marR="0" indent="0" algn="l" defTabSz="914400" rtl="0" eaLnBrk="1" fontAlgn="base" latinLnBrk="0" hangingPunct="1">
              <a:lnSpc>
                <a:spcPct val="100000"/>
              </a:lnSpc>
              <a:spcBef>
                <a:spcPct val="0"/>
              </a:spcBef>
              <a:spcAft>
                <a:spcPct val="0"/>
              </a:spcAft>
              <a:buClrTx/>
              <a:buSzTx/>
              <a:buFontTx/>
              <a:buNone/>
              <a:tabLst/>
            </a:pPr>
            <a:endParaRPr lang="en-GB" sz="1100" dirty="0"/>
          </a:p>
          <a:p>
            <a:pPr marL="0" marR="0" indent="0" algn="l" defTabSz="914400" rtl="0" eaLnBrk="1" fontAlgn="base" latinLnBrk="0" hangingPunct="1">
              <a:lnSpc>
                <a:spcPct val="100000"/>
              </a:lnSpc>
              <a:spcBef>
                <a:spcPct val="0"/>
              </a:spcBef>
              <a:spcAft>
                <a:spcPct val="0"/>
              </a:spcAft>
              <a:buClrTx/>
              <a:buSzTx/>
              <a:buFontTx/>
              <a:buNone/>
              <a:tabLst/>
            </a:pPr>
            <a:r>
              <a:rPr kumimoji="0" lang="en-GB" sz="1100" b="1" i="0" u="none" strike="noStrike" cap="none" normalizeH="0" baseline="0" dirty="0" err="1">
                <a:ln>
                  <a:noFill/>
                </a:ln>
                <a:solidFill>
                  <a:schemeClr val="tx1"/>
                </a:solidFill>
                <a:effectLst/>
                <a:latin typeface="Arial" charset="0"/>
                <a:cs typeface="Arial" charset="0"/>
              </a:rPr>
              <a:t>Frapont</a:t>
            </a:r>
            <a:endParaRPr kumimoji="0" lang="pt-PT" sz="1100" b="1" i="0" u="none" strike="noStrike" cap="none" normalizeH="0" baseline="0" dirty="0">
              <a:ln>
                <a:noFill/>
              </a:ln>
              <a:solidFill>
                <a:schemeClr val="tx1"/>
              </a:solidFill>
              <a:effectLst/>
              <a:latin typeface="Arial" charset="0"/>
              <a:cs typeface="Arial" charset="0"/>
            </a:endParaRPr>
          </a:p>
        </p:txBody>
      </p:sp>
      <p:grpSp>
        <p:nvGrpSpPr>
          <p:cNvPr id="2" name="Agrupar 1">
            <a:extLst>
              <a:ext uri="{FF2B5EF4-FFF2-40B4-BE49-F238E27FC236}">
                <a16:creationId xmlns:a16="http://schemas.microsoft.com/office/drawing/2014/main" id="{BEA32E7E-8BD8-45F4-B21E-B1A83414611F}"/>
              </a:ext>
            </a:extLst>
          </p:cNvPr>
          <p:cNvGrpSpPr/>
          <p:nvPr/>
        </p:nvGrpSpPr>
        <p:grpSpPr>
          <a:xfrm>
            <a:off x="4880727" y="4952835"/>
            <a:ext cx="2448000" cy="1320093"/>
            <a:chOff x="5867723" y="5017687"/>
            <a:chExt cx="2913687" cy="1320093"/>
          </a:xfrm>
        </p:grpSpPr>
        <p:pic>
          <p:nvPicPr>
            <p:cNvPr id="14342" name="Imagem 14341">
              <a:extLst>
                <a:ext uri="{FF2B5EF4-FFF2-40B4-BE49-F238E27FC236}">
                  <a16:creationId xmlns:a16="http://schemas.microsoft.com/office/drawing/2014/main" id="{17FC7719-4FEB-46A9-912D-DA6931FF8561}"/>
                </a:ext>
              </a:extLst>
            </p:cNvPr>
            <p:cNvPicPr>
              <a:picLocks noChangeAspect="1"/>
            </p:cNvPicPr>
            <p:nvPr/>
          </p:nvPicPr>
          <p:blipFill rotWithShape="1">
            <a:blip r:embed="rId8">
              <a:clrChange>
                <a:clrFrom>
                  <a:srgbClr val="FFFFFF"/>
                </a:clrFrom>
                <a:clrTo>
                  <a:srgbClr val="FFFFFF">
                    <a:alpha val="0"/>
                  </a:srgbClr>
                </a:clrTo>
              </a:clrChange>
            </a:blip>
            <a:srcRect b="10160"/>
            <a:stretch/>
          </p:blipFill>
          <p:spPr>
            <a:xfrm>
              <a:off x="5867723" y="5024397"/>
              <a:ext cx="2913687" cy="1313383"/>
            </a:xfrm>
            <a:prstGeom prst="rect">
              <a:avLst/>
            </a:prstGeom>
          </p:spPr>
        </p:pic>
        <p:cxnSp>
          <p:nvCxnSpPr>
            <p:cNvPr id="14345" name="Conexão reta unidirecional 14344">
              <a:extLst>
                <a:ext uri="{FF2B5EF4-FFF2-40B4-BE49-F238E27FC236}">
                  <a16:creationId xmlns:a16="http://schemas.microsoft.com/office/drawing/2014/main" id="{AC6DAFD6-42B6-47A0-A49D-9D0F1E70E4BB}"/>
                </a:ext>
              </a:extLst>
            </p:cNvPr>
            <p:cNvCxnSpPr/>
            <p:nvPr/>
          </p:nvCxnSpPr>
          <p:spPr bwMode="auto">
            <a:xfrm flipV="1">
              <a:off x="6808350" y="5036748"/>
              <a:ext cx="936130" cy="227991"/>
            </a:xfrm>
            <a:prstGeom prst="straightConnector1">
              <a:avLst/>
            </a:prstGeom>
            <a:solidFill>
              <a:schemeClr val="accent1"/>
            </a:solidFill>
            <a:ln w="9525" cap="flat" cmpd="sng" algn="ctr">
              <a:solidFill>
                <a:schemeClr val="bg2">
                  <a:lumMod val="60000"/>
                  <a:lumOff val="40000"/>
                </a:schemeClr>
              </a:solidFill>
              <a:prstDash val="solid"/>
              <a:round/>
              <a:headEnd type="none" w="med" len="med"/>
              <a:tailEnd type="triangle"/>
            </a:ln>
            <a:effectLst/>
          </p:spPr>
        </p:cxnSp>
        <p:sp>
          <p:nvSpPr>
            <p:cNvPr id="14346" name="Oval 14345">
              <a:extLst>
                <a:ext uri="{FF2B5EF4-FFF2-40B4-BE49-F238E27FC236}">
                  <a16:creationId xmlns:a16="http://schemas.microsoft.com/office/drawing/2014/main" id="{44D72E63-C006-45C3-94AA-472B6E554BDF}"/>
                </a:ext>
              </a:extLst>
            </p:cNvPr>
            <p:cNvSpPr/>
            <p:nvPr/>
          </p:nvSpPr>
          <p:spPr bwMode="auto">
            <a:xfrm>
              <a:off x="6990259" y="5017687"/>
              <a:ext cx="504064" cy="286087"/>
            </a:xfrm>
            <a:prstGeom prst="ellipse">
              <a:avLst/>
            </a:prstGeom>
            <a:solidFill>
              <a:schemeClr val="bg1"/>
            </a:solidFill>
            <a:ln w="9525" cap="flat" cmpd="sng" algn="ctr">
              <a:solidFill>
                <a:schemeClr val="bg2">
                  <a:lumMod val="60000"/>
                  <a:lumOff val="4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700" b="0" i="0" u="none" strike="noStrike" cap="none" normalizeH="0" baseline="0" dirty="0">
                  <a:ln>
                    <a:noFill/>
                  </a:ln>
                  <a:solidFill>
                    <a:schemeClr val="tx1"/>
                  </a:solidFill>
                  <a:effectLst/>
                  <a:latin typeface="Arial" charset="0"/>
                  <a:cs typeface="Arial" charset="0"/>
                </a:rPr>
                <a:t>CAGR: 8%</a:t>
              </a:r>
              <a:endParaRPr kumimoji="0" lang="pt-PT" sz="700" b="0" i="0" u="none" strike="noStrike" cap="none" normalizeH="0" baseline="0" dirty="0">
                <a:ln>
                  <a:noFill/>
                </a:ln>
                <a:solidFill>
                  <a:schemeClr val="tx1"/>
                </a:solidFill>
                <a:effectLst/>
                <a:latin typeface="Arial" charset="0"/>
                <a:cs typeface="Arial" charset="0"/>
              </a:endParaRPr>
            </a:p>
          </p:txBody>
        </p:sp>
      </p:grpSp>
      <p:sp>
        <p:nvSpPr>
          <p:cNvPr id="3" name="Retângulo 2">
            <a:extLst>
              <a:ext uri="{FF2B5EF4-FFF2-40B4-BE49-F238E27FC236}">
                <a16:creationId xmlns:a16="http://schemas.microsoft.com/office/drawing/2014/main" id="{73F4C732-7FDE-41BB-BAE0-C87359E9C925}"/>
              </a:ext>
            </a:extLst>
          </p:cNvPr>
          <p:cNvSpPr/>
          <p:nvPr/>
        </p:nvSpPr>
        <p:spPr bwMode="auto">
          <a:xfrm>
            <a:off x="6969017" y="5816979"/>
            <a:ext cx="1114886" cy="286086"/>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700" i="1" u="none" strike="noStrike" cap="none" normalizeH="0" baseline="0" dirty="0">
                <a:ln>
                  <a:noFill/>
                </a:ln>
                <a:solidFill>
                  <a:schemeClr val="tx1"/>
                </a:solidFill>
                <a:effectLst/>
                <a:latin typeface="Arial" charset="0"/>
                <a:cs typeface="Arial" charset="0"/>
              </a:rPr>
              <a:t>Portugal</a:t>
            </a:r>
            <a:endParaRPr kumimoji="0" lang="pt-PT" sz="700" i="1" u="none" strike="noStrike" cap="none" normalizeH="0" baseline="0" dirty="0">
              <a:ln>
                <a:noFill/>
              </a:ln>
              <a:solidFill>
                <a:schemeClr val="tx1"/>
              </a:solidFill>
              <a:effectLst/>
              <a:latin typeface="Arial" charset="0"/>
              <a:cs typeface="Arial" charset="0"/>
            </a:endParaRPr>
          </a:p>
        </p:txBody>
      </p:sp>
      <p:sp>
        <p:nvSpPr>
          <p:cNvPr id="34" name="Retângulo 33">
            <a:extLst>
              <a:ext uri="{FF2B5EF4-FFF2-40B4-BE49-F238E27FC236}">
                <a16:creationId xmlns:a16="http://schemas.microsoft.com/office/drawing/2014/main" id="{D5D44653-A93C-4117-A7D3-D286FEB918D6}"/>
              </a:ext>
            </a:extLst>
          </p:cNvPr>
          <p:cNvSpPr/>
          <p:nvPr/>
        </p:nvSpPr>
        <p:spPr bwMode="auto">
          <a:xfrm>
            <a:off x="6969017" y="5471923"/>
            <a:ext cx="1114886" cy="286086"/>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700" i="1" u="none" strike="noStrike" cap="none" normalizeH="0" baseline="0" dirty="0">
                <a:ln>
                  <a:noFill/>
                </a:ln>
                <a:solidFill>
                  <a:schemeClr val="tx1"/>
                </a:solidFill>
                <a:effectLst/>
                <a:latin typeface="Arial" charset="0"/>
                <a:cs typeface="Arial" charset="0"/>
              </a:rPr>
              <a:t>Europa </a:t>
            </a:r>
            <a:r>
              <a:rPr kumimoji="0" lang="en-GB" sz="700" b="0" i="1" u="none" strike="noStrike" cap="none" normalizeH="0" baseline="0" dirty="0">
                <a:ln>
                  <a:noFill/>
                </a:ln>
                <a:solidFill>
                  <a:schemeClr val="tx1"/>
                </a:solidFill>
                <a:effectLst/>
                <a:latin typeface="Arial" charset="0"/>
                <a:cs typeface="Arial" charset="0"/>
              </a:rPr>
              <a:t>(UK; </a:t>
            </a:r>
            <a:r>
              <a:rPr kumimoji="0" lang="en-GB" sz="700" b="0" i="1" u="none" strike="noStrike" cap="none" normalizeH="0" baseline="0" dirty="0" err="1">
                <a:ln>
                  <a:noFill/>
                </a:ln>
                <a:solidFill>
                  <a:schemeClr val="tx1"/>
                </a:solidFill>
                <a:effectLst/>
                <a:latin typeface="Arial" charset="0"/>
                <a:cs typeface="Arial" charset="0"/>
              </a:rPr>
              <a:t>França</a:t>
            </a:r>
            <a:r>
              <a:rPr kumimoji="0" lang="en-GB" sz="700" b="0" i="1" u="none" strike="noStrike" cap="none" normalizeH="0" baseline="0" dirty="0">
                <a:ln>
                  <a:noFill/>
                </a:ln>
                <a:solidFill>
                  <a:schemeClr val="tx1"/>
                </a:solidFill>
                <a:effectLst/>
                <a:latin typeface="Arial" charset="0"/>
                <a:cs typeface="Arial" charset="0"/>
              </a:rPr>
              <a:t>)</a:t>
            </a:r>
            <a:endParaRPr kumimoji="0" lang="pt-PT" sz="700" b="0" i="1" u="none" strike="noStrike" cap="none" normalizeH="0" baseline="0" dirty="0">
              <a:ln>
                <a:noFill/>
              </a:ln>
              <a:solidFill>
                <a:schemeClr val="tx1"/>
              </a:solidFill>
              <a:effectLst/>
              <a:latin typeface="Arial" charset="0"/>
              <a:cs typeface="Arial" charset="0"/>
            </a:endParaRPr>
          </a:p>
        </p:txBody>
      </p:sp>
      <p:sp>
        <p:nvSpPr>
          <p:cNvPr id="35" name="Retângulo 34">
            <a:extLst>
              <a:ext uri="{FF2B5EF4-FFF2-40B4-BE49-F238E27FC236}">
                <a16:creationId xmlns:a16="http://schemas.microsoft.com/office/drawing/2014/main" id="{834D09FF-D108-442F-8CD5-B9A078040238}"/>
              </a:ext>
            </a:extLst>
          </p:cNvPr>
          <p:cNvSpPr/>
          <p:nvPr/>
        </p:nvSpPr>
        <p:spPr bwMode="auto">
          <a:xfrm>
            <a:off x="6969016" y="5162257"/>
            <a:ext cx="1296443" cy="286086"/>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GB" sz="700" i="1" dirty="0"/>
              <a:t>Africa </a:t>
            </a:r>
            <a:r>
              <a:rPr kumimoji="0" lang="en-GB" sz="700" b="0" i="1" u="none" strike="noStrike" cap="none" normalizeH="0" baseline="0" dirty="0">
                <a:ln>
                  <a:noFill/>
                </a:ln>
                <a:solidFill>
                  <a:schemeClr val="tx1"/>
                </a:solidFill>
                <a:effectLst/>
                <a:latin typeface="Arial" charset="0"/>
                <a:cs typeface="Arial" charset="0"/>
              </a:rPr>
              <a:t>(Angola; </a:t>
            </a:r>
            <a:r>
              <a:rPr kumimoji="0" lang="en-GB" sz="700" b="0" i="1" u="none" strike="noStrike" cap="none" normalizeH="0" baseline="0" dirty="0" err="1">
                <a:ln>
                  <a:noFill/>
                </a:ln>
                <a:solidFill>
                  <a:schemeClr val="tx1"/>
                </a:solidFill>
                <a:effectLst/>
                <a:latin typeface="Arial" charset="0"/>
                <a:cs typeface="Arial" charset="0"/>
              </a:rPr>
              <a:t>Gana</a:t>
            </a:r>
            <a:r>
              <a:rPr kumimoji="0" lang="en-GB" sz="700" b="0" i="1" u="none" strike="noStrike" cap="none" normalizeH="0" baseline="0" dirty="0">
                <a:ln>
                  <a:noFill/>
                </a:ln>
                <a:solidFill>
                  <a:schemeClr val="tx1"/>
                </a:solidFill>
                <a:effectLst/>
                <a:latin typeface="Arial" charset="0"/>
                <a:cs typeface="Arial" charset="0"/>
              </a:rPr>
              <a:t>)</a:t>
            </a:r>
            <a:endParaRPr kumimoji="0" lang="pt-PT" sz="700" b="0" i="1" u="none" strike="noStrike" cap="none" normalizeH="0" baseline="0" dirty="0">
              <a:ln>
                <a:noFill/>
              </a:ln>
              <a:solidFill>
                <a:schemeClr val="tx1"/>
              </a:solidFill>
              <a:effectLst/>
              <a:latin typeface="Arial" charset="0"/>
              <a:cs typeface="Arial" charset="0"/>
            </a:endParaRPr>
          </a:p>
        </p:txBody>
      </p:sp>
      <p:sp>
        <p:nvSpPr>
          <p:cNvPr id="36" name="Retângulo 35">
            <a:extLst>
              <a:ext uri="{FF2B5EF4-FFF2-40B4-BE49-F238E27FC236}">
                <a16:creationId xmlns:a16="http://schemas.microsoft.com/office/drawing/2014/main" id="{7787CDB7-CA4C-4F8A-8B06-2235EB36F6F5}"/>
              </a:ext>
            </a:extLst>
          </p:cNvPr>
          <p:cNvSpPr/>
          <p:nvPr/>
        </p:nvSpPr>
        <p:spPr bwMode="auto">
          <a:xfrm>
            <a:off x="6969017" y="4987863"/>
            <a:ext cx="1296443" cy="286086"/>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700" i="1" u="none" strike="noStrike" cap="none" normalizeH="0" baseline="0" dirty="0">
                <a:ln>
                  <a:noFill/>
                </a:ln>
                <a:solidFill>
                  <a:schemeClr val="tx1"/>
                </a:solidFill>
                <a:effectLst/>
                <a:latin typeface="Arial" charset="0"/>
                <a:cs typeface="Arial" charset="0"/>
              </a:rPr>
              <a:t>O</a:t>
            </a:r>
            <a:r>
              <a:rPr lang="en-GB" sz="700" i="1" dirty="0"/>
              <a:t>utros </a:t>
            </a:r>
            <a:r>
              <a:rPr kumimoji="0" lang="en-GB" sz="700" b="0" i="1" u="none" strike="noStrike" cap="none" normalizeH="0" baseline="0" dirty="0">
                <a:ln>
                  <a:noFill/>
                </a:ln>
                <a:solidFill>
                  <a:schemeClr val="tx1"/>
                </a:solidFill>
                <a:effectLst/>
                <a:latin typeface="Arial" charset="0"/>
                <a:cs typeface="Arial" charset="0"/>
              </a:rPr>
              <a:t>(M.E.; </a:t>
            </a:r>
            <a:r>
              <a:rPr kumimoji="0" lang="en-GB" sz="700" b="0" i="1" u="none" strike="noStrike" cap="none" normalizeH="0" baseline="0" dirty="0" err="1">
                <a:ln>
                  <a:noFill/>
                </a:ln>
                <a:solidFill>
                  <a:schemeClr val="tx1"/>
                </a:solidFill>
                <a:effectLst/>
                <a:latin typeface="Arial" charset="0"/>
                <a:cs typeface="Arial" charset="0"/>
              </a:rPr>
              <a:t>Suécia</a:t>
            </a:r>
            <a:r>
              <a:rPr kumimoji="0" lang="en-GB" sz="700" b="0" i="1" u="none" strike="noStrike" cap="none" normalizeH="0" baseline="0" dirty="0">
                <a:ln>
                  <a:noFill/>
                </a:ln>
                <a:solidFill>
                  <a:schemeClr val="tx1"/>
                </a:solidFill>
                <a:effectLst/>
                <a:latin typeface="Arial" charset="0"/>
                <a:cs typeface="Arial" charset="0"/>
              </a:rPr>
              <a:t>)</a:t>
            </a:r>
            <a:endParaRPr kumimoji="0" lang="pt-PT" sz="700" b="0" i="1" u="none" strike="noStrike" cap="none" normalizeH="0" baseline="0" dirty="0">
              <a:ln>
                <a:noFill/>
              </a:ln>
              <a:solidFill>
                <a:schemeClr val="tx1"/>
              </a:solidFill>
              <a:effectLst/>
              <a:latin typeface="Arial" charset="0"/>
              <a:cs typeface="Arial" charset="0"/>
            </a:endParaRPr>
          </a:p>
        </p:txBody>
      </p:sp>
      <p:sp>
        <p:nvSpPr>
          <p:cNvPr id="4" name="Retângulo 3">
            <a:extLst>
              <a:ext uri="{FF2B5EF4-FFF2-40B4-BE49-F238E27FC236}">
                <a16:creationId xmlns:a16="http://schemas.microsoft.com/office/drawing/2014/main" id="{DA9D0867-994E-4354-B893-039BEAD8DD29}"/>
              </a:ext>
            </a:extLst>
          </p:cNvPr>
          <p:cNvSpPr/>
          <p:nvPr/>
        </p:nvSpPr>
        <p:spPr bwMode="auto">
          <a:xfrm>
            <a:off x="5097020" y="6494600"/>
            <a:ext cx="4392741" cy="174850"/>
          </a:xfrm>
          <a:prstGeom prst="rect">
            <a:avLst/>
          </a:prstGeom>
          <a:noFill/>
          <a:ln w="9525"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r>
              <a:rPr kumimoji="0" lang="en-GB" sz="600" b="0" i="0" u="none" strike="noStrike" cap="none" normalizeH="0" baseline="30000" dirty="0">
                <a:ln>
                  <a:noFill/>
                </a:ln>
                <a:solidFill>
                  <a:schemeClr val="tx1"/>
                </a:solidFill>
                <a:effectLst/>
                <a:latin typeface="Arial" charset="0"/>
                <a:cs typeface="Arial" charset="0"/>
              </a:rPr>
              <a:t>1 </a:t>
            </a:r>
            <a:r>
              <a:rPr kumimoji="0" lang="pt-PT" sz="600" b="0" i="0" u="none" strike="noStrike" cap="none" normalizeH="0" dirty="0">
                <a:ln>
                  <a:noFill/>
                </a:ln>
                <a:solidFill>
                  <a:srgbClr val="000000"/>
                </a:solidFill>
                <a:effectLst/>
                <a:latin typeface="Arial" charset="0"/>
                <a:cs typeface="Arial" charset="0"/>
              </a:rPr>
              <a:t>P</a:t>
            </a:r>
            <a:r>
              <a:rPr lang="pt-PT" sz="600" b="0" dirty="0">
                <a:solidFill>
                  <a:srgbClr val="000000"/>
                </a:solidFill>
              </a:rPr>
              <a:t>lano de insolvência foi aprovado em Julho de 2011 e previa a regularização de 16M€ de divida num período de 10 anos e com um spread médio de 0,5% (que está a ser cumprido tal como inicialmente aprovado)</a:t>
            </a:r>
          </a:p>
        </p:txBody>
      </p:sp>
      <p:pic>
        <p:nvPicPr>
          <p:cNvPr id="32" name="Imagem 12">
            <a:extLst>
              <a:ext uri="{FF2B5EF4-FFF2-40B4-BE49-F238E27FC236}">
                <a16:creationId xmlns:a16="http://schemas.microsoft.com/office/drawing/2014/main" id="{AD9F9942-6B29-4B8C-99AD-6C102E14F8B9}"/>
              </a:ext>
            </a:extLst>
          </p:cNvPr>
          <p:cNvPicPr>
            <a:picLocks noChangeAspect="1"/>
          </p:cNvPicPr>
          <p:nvPr/>
        </p:nvPicPr>
        <p:blipFill>
          <a:blip r:embed="rId9">
            <a:clrChange>
              <a:clrFrom>
                <a:srgbClr val="FFFFFF"/>
              </a:clrFrom>
              <a:clrTo>
                <a:srgbClr val="FFFFFF">
                  <a:alpha val="0"/>
                </a:srgbClr>
              </a:clrTo>
            </a:clrChange>
          </a:blip>
          <a:stretch>
            <a:fillRect/>
          </a:stretch>
        </p:blipFill>
        <p:spPr>
          <a:xfrm>
            <a:off x="7758392" y="4950468"/>
            <a:ext cx="2235308" cy="1344842"/>
          </a:xfrm>
          <a:prstGeom prst="rect">
            <a:avLst/>
          </a:prstGeom>
        </p:spPr>
      </p:pic>
      <p:cxnSp>
        <p:nvCxnSpPr>
          <p:cNvPr id="6" name="Conexão reta 5">
            <a:extLst>
              <a:ext uri="{FF2B5EF4-FFF2-40B4-BE49-F238E27FC236}">
                <a16:creationId xmlns:a16="http://schemas.microsoft.com/office/drawing/2014/main" id="{98526169-3865-44E1-BFD7-6DB441A9A60B}"/>
              </a:ext>
            </a:extLst>
          </p:cNvPr>
          <p:cNvCxnSpPr/>
          <p:nvPr/>
        </p:nvCxnSpPr>
        <p:spPr bwMode="auto">
          <a:xfrm>
            <a:off x="8049430" y="4520800"/>
            <a:ext cx="0" cy="1920489"/>
          </a:xfrm>
          <a:prstGeom prst="line">
            <a:avLst/>
          </a:prstGeom>
          <a:solidFill>
            <a:schemeClr val="accent1"/>
          </a:solidFill>
          <a:ln w="28575" cap="flat" cmpd="sng" algn="ctr">
            <a:solidFill>
              <a:schemeClr val="bg1"/>
            </a:solidFill>
            <a:prstDash val="solid"/>
            <a:round/>
            <a:headEnd type="none" w="med" len="med"/>
            <a:tailEnd type="none" w="med" len="med"/>
          </a:ln>
          <a:effectLst/>
        </p:spPr>
      </p:cxnSp>
      <p:sp>
        <p:nvSpPr>
          <p:cNvPr id="37" name="Retângulo 36">
            <a:extLst>
              <a:ext uri="{FF2B5EF4-FFF2-40B4-BE49-F238E27FC236}">
                <a16:creationId xmlns:a16="http://schemas.microsoft.com/office/drawing/2014/main" id="{7D4B2E01-04A1-4FE7-8356-A9CDB1B4A859}"/>
              </a:ext>
            </a:extLst>
          </p:cNvPr>
          <p:cNvSpPr/>
          <p:nvPr/>
        </p:nvSpPr>
        <p:spPr bwMode="auto">
          <a:xfrm>
            <a:off x="8047202" y="4533616"/>
            <a:ext cx="1514511" cy="28608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GB" sz="800" dirty="0" err="1"/>
              <a:t>Repartição</a:t>
            </a:r>
            <a:r>
              <a:rPr lang="en-GB" sz="800" dirty="0"/>
              <a:t> de VN por </a:t>
            </a:r>
            <a:r>
              <a:rPr lang="en-GB" sz="800" dirty="0" err="1"/>
              <a:t>país</a:t>
            </a:r>
            <a:r>
              <a:rPr lang="en-GB" sz="800" dirty="0"/>
              <a:t> 2019F (%)</a:t>
            </a:r>
            <a:endParaRPr lang="pt-PT" sz="800" dirty="0"/>
          </a:p>
        </p:txBody>
      </p:sp>
    </p:spTree>
    <p:extLst>
      <p:ext uri="{BB962C8B-B14F-4D97-AF65-F5344CB8AC3E}">
        <p14:creationId xmlns:p14="http://schemas.microsoft.com/office/powerpoint/2010/main" val="1892352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0"/>
          </p:nvPr>
        </p:nvSpPr>
        <p:spPr/>
        <p:txBody>
          <a:bodyPr/>
          <a:lstStyle/>
          <a:p>
            <a:fld id="{9145E299-7583-4E6D-9863-A543ABE86F07}" type="slidenum">
              <a:rPr lang="pt-PT" smtClean="0">
                <a:solidFill>
                  <a:srgbClr val="000000"/>
                </a:solidFill>
              </a:rPr>
              <a:pPr/>
              <a:t>3</a:t>
            </a:fld>
            <a:endParaRPr lang="pt-PT" dirty="0">
              <a:solidFill>
                <a:srgbClr val="000000"/>
              </a:solidFill>
            </a:endParaRPr>
          </a:p>
        </p:txBody>
      </p:sp>
      <p:sp>
        <p:nvSpPr>
          <p:cNvPr id="9" name="Rectangle 5"/>
          <p:cNvSpPr>
            <a:spLocks noChangeArrowheads="1"/>
          </p:cNvSpPr>
          <p:nvPr/>
        </p:nvSpPr>
        <p:spPr bwMode="auto">
          <a:xfrm>
            <a:off x="344360" y="116540"/>
            <a:ext cx="7671370" cy="792162"/>
          </a:xfrm>
          <a:prstGeom prst="rect">
            <a:avLst/>
          </a:prstGeom>
          <a:noFill/>
          <a:ln w="9525" algn="ctr">
            <a:noFill/>
            <a:miter lim="800000"/>
            <a:headEnd/>
            <a:tailEnd/>
          </a:ln>
        </p:spPr>
        <p:txBody>
          <a:bodyPr lIns="0" tIns="0" rIns="0" bIns="0" anchor="ctr"/>
          <a:lstStyle/>
          <a:p>
            <a:pPr marL="0" lvl="1">
              <a:buClr>
                <a:srgbClr val="FF0000"/>
              </a:buClr>
              <a:buSzPct val="100000"/>
            </a:pPr>
            <a:r>
              <a:rPr lang="pt-PT" dirty="0">
                <a:solidFill>
                  <a:srgbClr val="00425E"/>
                </a:solidFill>
              </a:rPr>
              <a:t>Apresentação </a:t>
            </a:r>
            <a:r>
              <a:rPr lang="pt-PT" i="1" dirty="0">
                <a:solidFill>
                  <a:srgbClr val="00425E"/>
                </a:solidFill>
              </a:rPr>
              <a:t>target</a:t>
            </a:r>
          </a:p>
        </p:txBody>
      </p:sp>
      <p:sp>
        <p:nvSpPr>
          <p:cNvPr id="58" name="Content Placeholder 4">
            <a:extLst>
              <a:ext uri="{FF2B5EF4-FFF2-40B4-BE49-F238E27FC236}">
                <a16:creationId xmlns:a16="http://schemas.microsoft.com/office/drawing/2014/main" id="{95FD50B6-614A-431E-A242-5DE5BB8DACF1}"/>
              </a:ext>
            </a:extLst>
          </p:cNvPr>
          <p:cNvSpPr txBox="1">
            <a:spLocks/>
          </p:cNvSpPr>
          <p:nvPr/>
        </p:nvSpPr>
        <p:spPr bwMode="auto">
          <a:xfrm>
            <a:off x="344358" y="1196711"/>
            <a:ext cx="4392000" cy="540072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lvl="1" algn="just">
              <a:spcBef>
                <a:spcPts val="194"/>
              </a:spcBef>
              <a:spcAft>
                <a:spcPts val="194"/>
              </a:spcAft>
              <a:buClr>
                <a:schemeClr val="tx1"/>
              </a:buClr>
              <a:buSzPct val="150000"/>
              <a:defRPr/>
            </a:pPr>
            <a:r>
              <a:rPr lang="pt-PT" sz="1100" dirty="0">
                <a:solidFill>
                  <a:srgbClr val="00425E"/>
                </a:solidFill>
              </a:rPr>
              <a:t>Estratégia para futuro</a:t>
            </a:r>
          </a:p>
          <a:p>
            <a:pPr marL="0" lvl="1" algn="just">
              <a:spcBef>
                <a:spcPts val="194"/>
              </a:spcBef>
              <a:spcAft>
                <a:spcPts val="194"/>
              </a:spcAft>
              <a:buClr>
                <a:schemeClr val="tx1"/>
              </a:buClr>
              <a:buSzPct val="150000"/>
              <a:defRPr/>
            </a:pPr>
            <a:r>
              <a:rPr lang="pt-PT" sz="1000" b="0" dirty="0">
                <a:solidFill>
                  <a:srgbClr val="000000"/>
                </a:solidFill>
              </a:rPr>
              <a:t>A estratégia para os próximos 5 anos passa por: i) capitalizar os fatores diferenciadores da empresa; e </a:t>
            </a:r>
            <a:r>
              <a:rPr lang="pt-PT" sz="1000" b="0" dirty="0" err="1">
                <a:solidFill>
                  <a:srgbClr val="000000"/>
                </a:solidFill>
              </a:rPr>
              <a:t>ii</a:t>
            </a:r>
            <a:r>
              <a:rPr lang="pt-PT" sz="1000" b="0" dirty="0">
                <a:solidFill>
                  <a:srgbClr val="000000"/>
                </a:solidFill>
              </a:rPr>
              <a:t>) aumentar a proatividade comercial  e promoção da marca JJT nos mercados internacionais (foco UK, França e Países Nórdicos), reduzindo a presença em Portugal de ~35% para 15%.</a:t>
            </a:r>
          </a:p>
          <a:p>
            <a:pPr marL="0" lvl="2" algn="just" eaLnBrk="0" hangingPunct="0">
              <a:spcBef>
                <a:spcPts val="194"/>
              </a:spcBef>
              <a:spcAft>
                <a:spcPts val="194"/>
              </a:spcAft>
              <a:buClr>
                <a:schemeClr val="tx2"/>
              </a:buClr>
              <a:buSzPct val="150000"/>
              <a:defRPr/>
            </a:pPr>
            <a:r>
              <a:rPr lang="pt-PT" sz="1000" dirty="0">
                <a:solidFill>
                  <a:srgbClr val="000000"/>
                </a:solidFill>
              </a:rPr>
              <a:t>I) Investir nos fatores diferenciadores da JJT</a:t>
            </a:r>
          </a:p>
          <a:p>
            <a:pPr marL="0" lvl="2" algn="just" eaLnBrk="0" hangingPunct="0">
              <a:spcBef>
                <a:spcPts val="194"/>
              </a:spcBef>
              <a:spcAft>
                <a:spcPts val="194"/>
              </a:spcAft>
              <a:buClr>
                <a:schemeClr val="tx2"/>
              </a:buClr>
              <a:buSzPct val="150000"/>
              <a:defRPr/>
            </a:pPr>
            <a:r>
              <a:rPr lang="pt-PT" sz="1000" b="0" u="sng" dirty="0">
                <a:solidFill>
                  <a:srgbClr val="000000"/>
                </a:solidFill>
              </a:rPr>
              <a:t>Produção </a:t>
            </a:r>
            <a:r>
              <a:rPr lang="pt-PT" sz="1000" b="0" i="1" u="sng" dirty="0" err="1">
                <a:solidFill>
                  <a:srgbClr val="000000"/>
                </a:solidFill>
              </a:rPr>
              <a:t>custom</a:t>
            </a:r>
            <a:r>
              <a:rPr lang="pt-PT" sz="1000" b="0" i="1" u="sng" dirty="0">
                <a:solidFill>
                  <a:srgbClr val="000000"/>
                </a:solidFill>
              </a:rPr>
              <a:t> </a:t>
            </a:r>
            <a:r>
              <a:rPr lang="pt-PT" sz="1000" b="0" i="1" u="sng" dirty="0" err="1">
                <a:solidFill>
                  <a:srgbClr val="000000"/>
                </a:solidFill>
              </a:rPr>
              <a:t>made</a:t>
            </a:r>
            <a:endParaRPr lang="pt-PT" sz="1000" b="0" i="1" u="sng" dirty="0">
              <a:solidFill>
                <a:srgbClr val="000000"/>
              </a:solidFill>
            </a:endParaRPr>
          </a:p>
          <a:p>
            <a:pPr marL="172484" lvl="1" indent="-172484" algn="just">
              <a:spcBef>
                <a:spcPts val="194"/>
              </a:spcBef>
              <a:spcAft>
                <a:spcPts val="194"/>
              </a:spcAft>
              <a:buClr>
                <a:schemeClr val="tx2"/>
              </a:buClr>
              <a:buSzPct val="150000"/>
              <a:buBlip>
                <a:blip r:embed="rId3"/>
              </a:buBlip>
              <a:defRPr/>
            </a:pPr>
            <a:r>
              <a:rPr lang="pt-PT" sz="1000" b="0" dirty="0">
                <a:solidFill>
                  <a:srgbClr val="000000"/>
                </a:solidFill>
              </a:rPr>
              <a:t>A produção da JJT é feita numa lógica de </a:t>
            </a:r>
            <a:r>
              <a:rPr lang="pt-PT" sz="1000" b="0" i="1" dirty="0" err="1">
                <a:solidFill>
                  <a:srgbClr val="000000"/>
                </a:solidFill>
              </a:rPr>
              <a:t>custom</a:t>
            </a:r>
            <a:r>
              <a:rPr lang="pt-PT" sz="1000" b="0" i="1" dirty="0">
                <a:solidFill>
                  <a:srgbClr val="000000"/>
                </a:solidFill>
              </a:rPr>
              <a:t> </a:t>
            </a:r>
            <a:r>
              <a:rPr lang="pt-PT" sz="1000" b="0" i="1" dirty="0" err="1">
                <a:solidFill>
                  <a:srgbClr val="000000"/>
                </a:solidFill>
              </a:rPr>
              <a:t>made</a:t>
            </a:r>
            <a:r>
              <a:rPr lang="pt-PT" sz="1000" b="0" dirty="0">
                <a:solidFill>
                  <a:srgbClr val="000000"/>
                </a:solidFill>
              </a:rPr>
              <a:t> tendo em conta o projeto do cliente, não havendo uma gama de produtos standard (a empresa apresenta baixos níveis de stocks: ~25-30 dias)</a:t>
            </a:r>
          </a:p>
          <a:p>
            <a:pPr marL="172484" lvl="1" indent="-172484" algn="just">
              <a:spcBef>
                <a:spcPts val="194"/>
              </a:spcBef>
              <a:spcAft>
                <a:spcPts val="194"/>
              </a:spcAft>
              <a:buClr>
                <a:schemeClr val="tx2"/>
              </a:buClr>
              <a:buSzPct val="150000"/>
              <a:buBlip>
                <a:blip r:embed="rId3"/>
              </a:buBlip>
              <a:defRPr/>
            </a:pPr>
            <a:r>
              <a:rPr lang="pt-PT" sz="1000" b="0" dirty="0">
                <a:solidFill>
                  <a:srgbClr val="000000"/>
                </a:solidFill>
              </a:rPr>
              <a:t>Este fator impõe a necessidade de um prémio de risco no preço praticado (margem por projeto ronda os 30%)</a:t>
            </a:r>
          </a:p>
          <a:p>
            <a:pPr marL="0" lvl="2" indent="0" algn="just" eaLnBrk="0" hangingPunct="0">
              <a:spcBef>
                <a:spcPts val="194"/>
              </a:spcBef>
              <a:spcAft>
                <a:spcPts val="194"/>
              </a:spcAft>
              <a:buClr>
                <a:schemeClr val="tx2"/>
              </a:buClr>
              <a:buSzPct val="150000"/>
              <a:buNone/>
              <a:defRPr/>
            </a:pPr>
            <a:r>
              <a:rPr lang="pt-PT" sz="1000" b="0" u="sng" dirty="0">
                <a:solidFill>
                  <a:srgbClr val="000000"/>
                </a:solidFill>
              </a:rPr>
              <a:t>Diferenciação nos produtos – Produtos de valor acrescentado</a:t>
            </a:r>
          </a:p>
          <a:p>
            <a:pPr marL="172484" lvl="1" indent="-172484" algn="just">
              <a:spcBef>
                <a:spcPts val="194"/>
              </a:spcBef>
              <a:spcAft>
                <a:spcPts val="194"/>
              </a:spcAft>
              <a:buClr>
                <a:schemeClr val="tx2"/>
              </a:buClr>
              <a:buSzPct val="150000"/>
              <a:buBlip>
                <a:blip r:embed="rId3"/>
              </a:buBlip>
              <a:defRPr/>
            </a:pPr>
            <a:r>
              <a:rPr lang="pt-PT" sz="1000" b="0" dirty="0">
                <a:solidFill>
                  <a:srgbClr val="000000"/>
                </a:solidFill>
              </a:rPr>
              <a:t>Na oferta da JJT podem-se encontrar produtos considerados como “típicos” na carpintaria tradicional (e.g. portas; armários de roupeiro; rodapés; caixilharia exterior; revestimentos de paredes) bem como produtos considerados diferenciados/</a:t>
            </a:r>
            <a:r>
              <a:rPr lang="pt-PT" sz="1000" b="0" i="1" dirty="0">
                <a:solidFill>
                  <a:srgbClr val="000000"/>
                </a:solidFill>
              </a:rPr>
              <a:t>premium </a:t>
            </a:r>
            <a:r>
              <a:rPr lang="pt-PT" sz="1000" b="0" dirty="0">
                <a:solidFill>
                  <a:srgbClr val="000000"/>
                </a:solidFill>
              </a:rPr>
              <a:t>(</a:t>
            </a:r>
            <a:r>
              <a:rPr lang="pt-PT" sz="1000" b="0" dirty="0"/>
              <a:t>e.g. trabalhos em madeira com inox/alumínio – pavimentos ou portas; tecidos em coberturas)</a:t>
            </a:r>
          </a:p>
          <a:p>
            <a:pPr marL="172484" lvl="1" indent="-172484" algn="just">
              <a:spcBef>
                <a:spcPts val="194"/>
              </a:spcBef>
              <a:spcAft>
                <a:spcPts val="600"/>
              </a:spcAft>
              <a:buClr>
                <a:schemeClr val="tx2"/>
              </a:buClr>
              <a:buSzPct val="150000"/>
              <a:buBlip>
                <a:blip r:embed="rId3"/>
              </a:buBlip>
              <a:defRPr/>
            </a:pPr>
            <a:r>
              <a:rPr lang="pt-PT" sz="1000" b="0" dirty="0">
                <a:solidFill>
                  <a:srgbClr val="000000"/>
                </a:solidFill>
              </a:rPr>
              <a:t>Adicionalmente, a JJT tem vindo a internalizar serviços de valor acrescentado (e.g. serviços de acabamento: lacagem – alto-brilho)</a:t>
            </a:r>
            <a:endParaRPr lang="pt-PT" sz="1000" b="0" i="1" dirty="0">
              <a:solidFill>
                <a:srgbClr val="000000"/>
              </a:solidFill>
            </a:endParaRPr>
          </a:p>
          <a:p>
            <a:pPr marL="0" lvl="2" algn="just" eaLnBrk="0" hangingPunct="0">
              <a:spcBef>
                <a:spcPts val="194"/>
              </a:spcBef>
              <a:spcAft>
                <a:spcPts val="194"/>
              </a:spcAft>
              <a:buClr>
                <a:schemeClr val="tx2"/>
              </a:buClr>
              <a:buSzPct val="150000"/>
              <a:defRPr/>
            </a:pPr>
            <a:r>
              <a:rPr lang="pt-PT" sz="1000" b="0" u="sng" dirty="0">
                <a:solidFill>
                  <a:srgbClr val="000000"/>
                </a:solidFill>
              </a:rPr>
              <a:t>Oferta “chave na mão” (com equipa interna)</a:t>
            </a:r>
          </a:p>
          <a:p>
            <a:pPr marL="172484" lvl="1" indent="-172484" algn="just">
              <a:spcBef>
                <a:spcPts val="194"/>
              </a:spcBef>
              <a:spcAft>
                <a:spcPts val="600"/>
              </a:spcAft>
              <a:buClr>
                <a:schemeClr val="tx2"/>
              </a:buClr>
              <a:buSzPct val="150000"/>
              <a:buBlip>
                <a:blip r:embed="rId3"/>
              </a:buBlip>
              <a:defRPr/>
            </a:pPr>
            <a:r>
              <a:rPr lang="pt-PT" sz="1000" b="0" dirty="0">
                <a:solidFill>
                  <a:srgbClr val="000000"/>
                </a:solidFill>
              </a:rPr>
              <a:t>A JJT trabalha os projetos chave na mão, desde o design e conceção à implementação, aspeto muito requisitado nos mercados desenvolvidos - equipa de design e software 3D tem sido chave no crescimento da presença no mercado de UK (2% do VN em 2015 e hoje pesa 15%, com parcerias chave como por ex. com “Berkeley Group” ou “</a:t>
            </a:r>
            <a:r>
              <a:rPr lang="pt-PT" sz="1000" b="0" dirty="0" err="1">
                <a:solidFill>
                  <a:srgbClr val="000000"/>
                </a:solidFill>
              </a:rPr>
              <a:t>Foster+Partners</a:t>
            </a:r>
            <a:r>
              <a:rPr lang="pt-PT" sz="1000" b="0" dirty="0">
                <a:solidFill>
                  <a:srgbClr val="000000"/>
                </a:solidFill>
              </a:rPr>
              <a:t>”)</a:t>
            </a:r>
            <a:endParaRPr lang="pt-PT" sz="1000" b="0" dirty="0"/>
          </a:p>
          <a:p>
            <a:pPr marL="0" lvl="2" indent="0" algn="just" eaLnBrk="0" hangingPunct="0">
              <a:spcBef>
                <a:spcPts val="194"/>
              </a:spcBef>
              <a:spcAft>
                <a:spcPts val="194"/>
              </a:spcAft>
              <a:buClr>
                <a:schemeClr val="tx2"/>
              </a:buClr>
              <a:buSzPct val="150000"/>
              <a:buNone/>
              <a:defRPr/>
            </a:pPr>
            <a:r>
              <a:rPr lang="pt-PT" sz="1000" b="0" u="sng" dirty="0">
                <a:solidFill>
                  <a:srgbClr val="000000"/>
                </a:solidFill>
              </a:rPr>
              <a:t>Flexibilidade e capacidade produtiva</a:t>
            </a:r>
          </a:p>
          <a:p>
            <a:pPr marL="172484" lvl="1" indent="-172484" algn="just">
              <a:spcBef>
                <a:spcPts val="194"/>
              </a:spcBef>
              <a:spcAft>
                <a:spcPts val="194"/>
              </a:spcAft>
              <a:buClr>
                <a:schemeClr val="tx2"/>
              </a:buClr>
              <a:buSzPct val="150000"/>
              <a:buBlip>
                <a:blip r:embed="rId3"/>
              </a:buBlip>
              <a:defRPr/>
            </a:pPr>
            <a:r>
              <a:rPr lang="pt-PT" sz="1000" b="0" dirty="0"/>
              <a:t>Capacidade de produzir diferentes formatos e tipos de madeira (e.g. orlar carvalho vs. outros tipos de madeira sem necessidades de alterações de maquina) </a:t>
            </a:r>
            <a:r>
              <a:rPr lang="pt-PT" sz="1000" b="0" dirty="0">
                <a:solidFill>
                  <a:srgbClr val="000000"/>
                </a:solidFill>
              </a:rPr>
              <a:t>e automatização de todo o processo </a:t>
            </a:r>
            <a:r>
              <a:rPr lang="pt-PT" sz="1000" b="0" i="1" dirty="0">
                <a:solidFill>
                  <a:srgbClr val="000000"/>
                </a:solidFill>
              </a:rPr>
              <a:t>core </a:t>
            </a:r>
          </a:p>
          <a:p>
            <a:pPr marL="172484" lvl="1" indent="-172484" algn="just">
              <a:spcBef>
                <a:spcPts val="194"/>
              </a:spcBef>
              <a:spcAft>
                <a:spcPts val="194"/>
              </a:spcAft>
              <a:buClr>
                <a:schemeClr val="tx2"/>
              </a:buClr>
              <a:buSzPct val="150000"/>
              <a:buBlip>
                <a:blip r:embed="rId3"/>
              </a:buBlip>
              <a:defRPr/>
            </a:pPr>
            <a:endParaRPr lang="pt-PT" sz="1000" b="0" dirty="0">
              <a:solidFill>
                <a:srgbClr val="000000"/>
              </a:solidFill>
            </a:endParaRPr>
          </a:p>
          <a:p>
            <a:pPr marL="0" lvl="1" algn="just" eaLnBrk="0" hangingPunct="0">
              <a:lnSpc>
                <a:spcPct val="115000"/>
              </a:lnSpc>
              <a:spcBef>
                <a:spcPts val="200"/>
              </a:spcBef>
              <a:spcAft>
                <a:spcPts val="600"/>
              </a:spcAft>
              <a:buClr>
                <a:srgbClr val="000000"/>
              </a:buClr>
              <a:buSzPct val="150000"/>
              <a:defRPr/>
            </a:pPr>
            <a:endParaRPr lang="pt-PT" sz="800" b="0" kern="0" dirty="0"/>
          </a:p>
          <a:p>
            <a:pPr marL="0" lvl="1" algn="just" eaLnBrk="0" hangingPunct="0">
              <a:lnSpc>
                <a:spcPct val="115000"/>
              </a:lnSpc>
              <a:spcBef>
                <a:spcPts val="200"/>
              </a:spcBef>
              <a:spcAft>
                <a:spcPts val="600"/>
              </a:spcAft>
              <a:buClr>
                <a:srgbClr val="000000"/>
              </a:buClr>
              <a:buSzPct val="150000"/>
              <a:defRPr/>
            </a:pPr>
            <a:endParaRPr lang="pt-PT" sz="900" b="0" kern="0" baseline="30000" dirty="0">
              <a:solidFill>
                <a:srgbClr val="000000"/>
              </a:solidFill>
            </a:endParaRPr>
          </a:p>
        </p:txBody>
      </p:sp>
      <p:sp>
        <p:nvSpPr>
          <p:cNvPr id="10" name="Content Placeholder 4">
            <a:extLst>
              <a:ext uri="{FF2B5EF4-FFF2-40B4-BE49-F238E27FC236}">
                <a16:creationId xmlns:a16="http://schemas.microsoft.com/office/drawing/2014/main" id="{2B1E7F14-2F06-43F2-AFFD-3F8E4C34BEB4}"/>
              </a:ext>
            </a:extLst>
          </p:cNvPr>
          <p:cNvSpPr txBox="1">
            <a:spLocks/>
          </p:cNvSpPr>
          <p:nvPr/>
        </p:nvSpPr>
        <p:spPr bwMode="auto">
          <a:xfrm>
            <a:off x="5025008" y="1196711"/>
            <a:ext cx="4644000" cy="555174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lvl="2" algn="just" eaLnBrk="0" hangingPunct="0">
              <a:spcBef>
                <a:spcPts val="194"/>
              </a:spcBef>
              <a:spcAft>
                <a:spcPts val="194"/>
              </a:spcAft>
              <a:buClr>
                <a:schemeClr val="tx2"/>
              </a:buClr>
              <a:buSzPct val="150000"/>
              <a:defRPr/>
            </a:pPr>
            <a:r>
              <a:rPr lang="pt-PT" sz="1000" b="0" dirty="0"/>
              <a:t>Atualmente estamos a cerca de 50% do </a:t>
            </a:r>
            <a:r>
              <a:rPr lang="pt-PT" sz="1000" b="0" i="1" dirty="0" err="1"/>
              <a:t>load</a:t>
            </a:r>
            <a:r>
              <a:rPr lang="pt-PT" sz="1000" b="0" i="1" dirty="0"/>
              <a:t> </a:t>
            </a:r>
            <a:r>
              <a:rPr lang="pt-PT" sz="1000" b="0" i="1" dirty="0" err="1"/>
              <a:t>factor</a:t>
            </a:r>
            <a:r>
              <a:rPr lang="pt-PT" sz="1000" b="0" i="1" dirty="0"/>
              <a:t> </a:t>
            </a:r>
            <a:r>
              <a:rPr lang="pt-PT" sz="1000" b="0" dirty="0"/>
              <a:t>e com um parque industrial tecnológico que permite uma resposta ~4 vezes mais rápida</a:t>
            </a:r>
            <a:endParaRPr lang="pt-PT" sz="1000" dirty="0">
              <a:solidFill>
                <a:srgbClr val="000000"/>
              </a:solidFill>
            </a:endParaRPr>
          </a:p>
          <a:p>
            <a:pPr marL="0" lvl="2" indent="0" algn="just" eaLnBrk="0" hangingPunct="0">
              <a:spcBef>
                <a:spcPts val="194"/>
              </a:spcBef>
              <a:spcAft>
                <a:spcPts val="194"/>
              </a:spcAft>
              <a:buClr>
                <a:schemeClr val="tx2"/>
              </a:buClr>
              <a:buSzPct val="150000"/>
              <a:buNone/>
              <a:defRPr/>
            </a:pPr>
            <a:r>
              <a:rPr lang="pt-PT" sz="1000" dirty="0">
                <a:solidFill>
                  <a:srgbClr val="000000"/>
                </a:solidFill>
              </a:rPr>
              <a:t>II) Aumentar a proatividade comercial e promoção da marca JJT</a:t>
            </a:r>
          </a:p>
          <a:p>
            <a:pPr marL="172484" lvl="1" indent="-172484" algn="just">
              <a:spcBef>
                <a:spcPts val="194"/>
              </a:spcBef>
              <a:spcAft>
                <a:spcPts val="194"/>
              </a:spcAft>
              <a:buClr>
                <a:schemeClr val="tx2"/>
              </a:buClr>
              <a:buSzPct val="150000"/>
              <a:buBlip>
                <a:blip r:embed="rId3"/>
              </a:buBlip>
              <a:defRPr/>
            </a:pPr>
            <a:r>
              <a:rPr lang="pt-PT" sz="1000" b="0" dirty="0">
                <a:solidFill>
                  <a:srgbClr val="000000"/>
                </a:solidFill>
              </a:rPr>
              <a:t>A oferta diferenciadora aliada a uma: i) presença sistemática em feiras internacionais; </a:t>
            </a:r>
            <a:r>
              <a:rPr lang="pt-PT" sz="1000" b="0" dirty="0" err="1">
                <a:solidFill>
                  <a:srgbClr val="000000"/>
                </a:solidFill>
              </a:rPr>
              <a:t>ii</a:t>
            </a:r>
            <a:r>
              <a:rPr lang="pt-PT" sz="1000" b="0" dirty="0">
                <a:solidFill>
                  <a:srgbClr val="000000"/>
                </a:solidFill>
              </a:rPr>
              <a:t>) presença cada vez maior da empresa em mercados desenvolvidos, tem aumentado de forma significativa a </a:t>
            </a:r>
            <a:r>
              <a:rPr lang="pt-PT" sz="1000" b="0" dirty="0"/>
              <a:t>notoriedade da marca </a:t>
            </a:r>
          </a:p>
          <a:p>
            <a:pPr marL="172484" lvl="1" indent="-172484" algn="just">
              <a:spcBef>
                <a:spcPts val="194"/>
              </a:spcBef>
              <a:spcAft>
                <a:spcPts val="194"/>
              </a:spcAft>
              <a:buClr>
                <a:schemeClr val="tx2"/>
              </a:buClr>
              <a:buSzPct val="150000"/>
              <a:buBlip>
                <a:blip r:embed="rId3"/>
              </a:buBlip>
              <a:defRPr/>
            </a:pPr>
            <a:r>
              <a:rPr lang="pt-PT" sz="1000" b="0" dirty="0">
                <a:solidFill>
                  <a:srgbClr val="000000"/>
                </a:solidFill>
              </a:rPr>
              <a:t>Este crescimento tem sido notório ao longo dos últimos anos, principalmente no aumento das vendas a clientes finais por contrapartida de grandes empreiteiros:</a:t>
            </a:r>
          </a:p>
          <a:p>
            <a:pPr marL="629684" lvl="2" indent="-172484" algn="just">
              <a:spcBef>
                <a:spcPts val="194"/>
              </a:spcBef>
              <a:spcAft>
                <a:spcPts val="194"/>
              </a:spcAft>
              <a:buClr>
                <a:schemeClr val="tx2"/>
              </a:buClr>
              <a:buSzPct val="150000"/>
              <a:buBlip>
                <a:blip r:embed="rId3"/>
              </a:buBlip>
              <a:defRPr/>
            </a:pPr>
            <a:r>
              <a:rPr lang="pt-PT" sz="1000" b="0" dirty="0">
                <a:solidFill>
                  <a:srgbClr val="000000"/>
                </a:solidFill>
              </a:rPr>
              <a:t>Em Portugal a representatividade de clientes finais na carteira de projetos passou de ~5% (2010-2011) para ~50-60% em 2018 (e.g. </a:t>
            </a:r>
            <a:r>
              <a:rPr lang="pt-PT" sz="1000" b="0" dirty="0" err="1">
                <a:solidFill>
                  <a:srgbClr val="000000"/>
                </a:solidFill>
              </a:rPr>
              <a:t>Six</a:t>
            </a:r>
            <a:r>
              <a:rPr lang="pt-PT" sz="1000" b="0" dirty="0">
                <a:solidFill>
                  <a:srgbClr val="000000"/>
                </a:solidFill>
              </a:rPr>
              <a:t> </a:t>
            </a:r>
            <a:r>
              <a:rPr lang="pt-PT" sz="1000" b="0" dirty="0" err="1">
                <a:solidFill>
                  <a:srgbClr val="000000"/>
                </a:solidFill>
              </a:rPr>
              <a:t>Senses</a:t>
            </a:r>
            <a:r>
              <a:rPr lang="pt-PT" sz="1000" b="0" dirty="0">
                <a:solidFill>
                  <a:srgbClr val="000000"/>
                </a:solidFill>
              </a:rPr>
              <a:t>; Comporta; Hotel Monumental Porto)</a:t>
            </a:r>
          </a:p>
          <a:p>
            <a:pPr marL="629684" lvl="2" indent="-172484" algn="just">
              <a:spcBef>
                <a:spcPts val="194"/>
              </a:spcBef>
              <a:spcAft>
                <a:spcPts val="600"/>
              </a:spcAft>
              <a:buClr>
                <a:schemeClr val="tx2"/>
              </a:buClr>
              <a:buSzPct val="150000"/>
              <a:buBlip>
                <a:blip r:embed="rId3"/>
              </a:buBlip>
              <a:defRPr/>
            </a:pPr>
            <a:r>
              <a:rPr lang="pt-PT" sz="1000" b="0" dirty="0">
                <a:solidFill>
                  <a:srgbClr val="000000"/>
                </a:solidFill>
              </a:rPr>
              <a:t>No mercado internacional, que tem vindo a ganhar cada vez maior solidez, +50% das vendas são para clientes finais </a:t>
            </a:r>
            <a:endParaRPr lang="pt-PT" sz="1000" b="0" dirty="0">
              <a:solidFill>
                <a:srgbClr val="000000"/>
              </a:solidFill>
              <a:highlight>
                <a:srgbClr val="FFFF00"/>
              </a:highlight>
            </a:endParaRPr>
          </a:p>
          <a:p>
            <a:pPr marL="172484" lvl="1" indent="-172484" algn="just">
              <a:spcBef>
                <a:spcPts val="194"/>
              </a:spcBef>
              <a:spcAft>
                <a:spcPts val="194"/>
              </a:spcAft>
              <a:buClr>
                <a:schemeClr val="tx2"/>
              </a:buClr>
              <a:buSzPct val="150000"/>
              <a:buBlip>
                <a:blip r:embed="rId3"/>
              </a:buBlip>
              <a:defRPr/>
            </a:pPr>
            <a:r>
              <a:rPr lang="pt-PT" sz="1000" b="0" dirty="0">
                <a:solidFill>
                  <a:srgbClr val="000000"/>
                </a:solidFill>
              </a:rPr>
              <a:t>Para os próximos anos o objetivo passa por continuar a aumentar a presença da JJT no mercado europeu (e africano) através de um reforço da equipa comercial própria e estabelecimento de parcerias com ateliers de arquitetura e design (e.g. </a:t>
            </a:r>
            <a:r>
              <a:rPr lang="pt-PT" sz="1000" b="0" dirty="0" err="1">
                <a:solidFill>
                  <a:srgbClr val="000000"/>
                </a:solidFill>
              </a:rPr>
              <a:t>Foster</a:t>
            </a:r>
            <a:r>
              <a:rPr lang="pt-PT" sz="1000" b="0" dirty="0">
                <a:solidFill>
                  <a:srgbClr val="000000"/>
                </a:solidFill>
              </a:rPr>
              <a:t> + </a:t>
            </a:r>
            <a:r>
              <a:rPr lang="pt-PT" sz="1000" b="0" dirty="0" err="1">
                <a:solidFill>
                  <a:srgbClr val="000000"/>
                </a:solidFill>
              </a:rPr>
              <a:t>Partners</a:t>
            </a:r>
            <a:r>
              <a:rPr lang="pt-PT" sz="1000" b="0" dirty="0">
                <a:solidFill>
                  <a:srgbClr val="000000"/>
                </a:solidFill>
              </a:rPr>
              <a:t>)</a:t>
            </a:r>
          </a:p>
          <a:p>
            <a:pPr marL="342900" lvl="1" indent="-342900" algn="just" eaLnBrk="0" hangingPunct="0">
              <a:lnSpc>
                <a:spcPts val="1300"/>
              </a:lnSpc>
              <a:spcBef>
                <a:spcPts val="400"/>
              </a:spcBef>
              <a:spcAft>
                <a:spcPts val="400"/>
              </a:spcAft>
              <a:buClr>
                <a:srgbClr val="000000"/>
              </a:buClr>
              <a:buSzPct val="150000"/>
              <a:defRPr/>
            </a:pPr>
            <a:r>
              <a:rPr lang="en-GB" sz="1200" dirty="0" err="1">
                <a:solidFill>
                  <a:srgbClr val="00425E"/>
                </a:solidFill>
              </a:rPr>
              <a:t>Projeto</a:t>
            </a:r>
            <a:r>
              <a:rPr lang="en-GB" sz="1200" dirty="0">
                <a:solidFill>
                  <a:srgbClr val="00425E"/>
                </a:solidFill>
              </a:rPr>
              <a:t> de </a:t>
            </a:r>
            <a:r>
              <a:rPr lang="en-GB" sz="1200" dirty="0" err="1">
                <a:solidFill>
                  <a:srgbClr val="00425E"/>
                </a:solidFill>
              </a:rPr>
              <a:t>investimento</a:t>
            </a:r>
            <a:endParaRPr lang="pt-PT" sz="1200" dirty="0">
              <a:solidFill>
                <a:srgbClr val="00425E"/>
              </a:solidFill>
            </a:endParaRPr>
          </a:p>
          <a:p>
            <a:pPr marL="172484" lvl="1" indent="-172484" algn="just">
              <a:spcBef>
                <a:spcPts val="194"/>
              </a:spcBef>
              <a:spcAft>
                <a:spcPts val="194"/>
              </a:spcAft>
              <a:buClr>
                <a:schemeClr val="tx2"/>
              </a:buClr>
              <a:buSzPct val="150000"/>
              <a:buBlip>
                <a:blip r:embed="rId3"/>
              </a:buBlip>
              <a:defRPr/>
            </a:pPr>
            <a:r>
              <a:rPr lang="en-GB" sz="1000" b="0" dirty="0">
                <a:solidFill>
                  <a:srgbClr val="000000"/>
                </a:solidFill>
              </a:rPr>
              <a:t>P</a:t>
            </a:r>
            <a:r>
              <a:rPr lang="pt-PT" sz="1000" b="0" dirty="0">
                <a:solidFill>
                  <a:srgbClr val="000000"/>
                </a:solidFill>
              </a:rPr>
              <a:t>ara os próximos anos o foco da empresa passará então por capitalizar os fatores distintivos e reforçar a aposta na internacionalização da marca, suportada pelo investimento realizado nos últimos 5 anos (~30M€) para aumento da capacidade e automatização de todo o processo produtivo </a:t>
            </a:r>
          </a:p>
          <a:p>
            <a:pPr marL="172484" lvl="1" indent="-172484" algn="just">
              <a:spcBef>
                <a:spcPts val="194"/>
              </a:spcBef>
              <a:spcAft>
                <a:spcPts val="194"/>
              </a:spcAft>
              <a:buClr>
                <a:schemeClr val="tx2"/>
              </a:buClr>
              <a:buSzPct val="150000"/>
              <a:buBlip>
                <a:blip r:embed="rId3"/>
              </a:buBlip>
              <a:defRPr/>
            </a:pPr>
            <a:r>
              <a:rPr lang="pt-PT" sz="1000" b="0" dirty="0">
                <a:solidFill>
                  <a:srgbClr val="000000"/>
                </a:solidFill>
              </a:rPr>
              <a:t>A continuidade da implementação da estratégia acarreta para 2019:</a:t>
            </a:r>
          </a:p>
          <a:p>
            <a:pPr marL="436009" lvl="1" indent="-172484" algn="just" eaLnBrk="0" hangingPunct="0">
              <a:spcBef>
                <a:spcPts val="200"/>
              </a:spcBef>
              <a:spcAft>
                <a:spcPts val="400"/>
              </a:spcAft>
              <a:buClr>
                <a:srgbClr val="000000"/>
              </a:buClr>
              <a:buSzPct val="150000"/>
              <a:buBlip>
                <a:blip r:embed="rId3">
                  <a:extLst/>
                </a:blip>
              </a:buBlip>
              <a:defRPr/>
            </a:pPr>
            <a:r>
              <a:rPr lang="pt-PT" sz="1000" b="0" kern="0" dirty="0">
                <a:solidFill>
                  <a:srgbClr val="000000"/>
                </a:solidFill>
              </a:rPr>
              <a:t>Reforço de CAPEX (~900k€): para aumentar o volume de trabalhos de valor acrescentado que são realizados</a:t>
            </a:r>
            <a:r>
              <a:rPr lang="pt-PT" sz="1000" b="0" i="1" kern="0" dirty="0">
                <a:solidFill>
                  <a:srgbClr val="000000"/>
                </a:solidFill>
              </a:rPr>
              <a:t> </a:t>
            </a:r>
            <a:r>
              <a:rPr lang="pt-PT" sz="1000" b="0" i="1" kern="0" dirty="0" err="1">
                <a:solidFill>
                  <a:srgbClr val="000000"/>
                </a:solidFill>
              </a:rPr>
              <a:t>in-house</a:t>
            </a:r>
            <a:r>
              <a:rPr lang="pt-PT" sz="1000" b="0" i="1" kern="0" dirty="0">
                <a:solidFill>
                  <a:srgbClr val="000000"/>
                </a:solidFill>
              </a:rPr>
              <a:t> </a:t>
            </a:r>
            <a:r>
              <a:rPr lang="pt-PT" sz="1000" b="0" kern="0" dirty="0">
                <a:solidFill>
                  <a:srgbClr val="000000"/>
                </a:solidFill>
              </a:rPr>
              <a:t>(investimento numa nova linha de acabamentos – foco no “alto-brilho”; aumento da capacidade de serralharia)</a:t>
            </a:r>
          </a:p>
          <a:p>
            <a:pPr marL="436009" lvl="1" indent="-172484" algn="just" eaLnBrk="0" hangingPunct="0">
              <a:spcBef>
                <a:spcPts val="200"/>
              </a:spcBef>
              <a:spcAft>
                <a:spcPts val="400"/>
              </a:spcAft>
              <a:buClr>
                <a:srgbClr val="000000"/>
              </a:buClr>
              <a:buSzPct val="150000"/>
              <a:buBlip>
                <a:blip r:embed="rId3">
                  <a:extLst/>
                </a:blip>
              </a:buBlip>
              <a:defRPr/>
            </a:pPr>
            <a:r>
              <a:rPr lang="pt-PT" sz="1000" b="0" kern="0" dirty="0">
                <a:solidFill>
                  <a:srgbClr val="000000"/>
                </a:solidFill>
              </a:rPr>
              <a:t>Investimento em fundo de maneio (~600k€): para suportar o crescimento inerente da atividade e fruto também do peso ainda relevante de Portugal (que apresenta PMR superiores vs. mercados europeus)</a:t>
            </a:r>
            <a:endParaRPr lang="en-GB" sz="1000" b="0" dirty="0">
              <a:solidFill>
                <a:srgbClr val="000000"/>
              </a:solidFill>
            </a:endParaRPr>
          </a:p>
          <a:p>
            <a:pPr marL="172484" lvl="1" indent="-172484" algn="just">
              <a:spcBef>
                <a:spcPts val="194"/>
              </a:spcBef>
              <a:spcAft>
                <a:spcPts val="600"/>
              </a:spcAft>
              <a:buClr>
                <a:schemeClr val="tx2"/>
              </a:buClr>
              <a:buSzPct val="150000"/>
              <a:buBlip>
                <a:blip r:embed="rId3"/>
              </a:buBlip>
              <a:defRPr/>
            </a:pPr>
            <a:endParaRPr lang="pt-PT" sz="1000" b="0" dirty="0">
              <a:highlight>
                <a:srgbClr val="FFFF00"/>
              </a:highlight>
            </a:endParaRPr>
          </a:p>
          <a:p>
            <a:pPr marL="0" lvl="1" algn="just" eaLnBrk="0" hangingPunct="0">
              <a:lnSpc>
                <a:spcPct val="110000"/>
              </a:lnSpc>
              <a:spcBef>
                <a:spcPts val="200"/>
              </a:spcBef>
              <a:spcAft>
                <a:spcPts val="600"/>
              </a:spcAft>
              <a:buClr>
                <a:schemeClr val="tx2"/>
              </a:buClr>
              <a:buSzPct val="150000"/>
              <a:defRPr/>
            </a:pPr>
            <a:endParaRPr lang="pt-PT" sz="900" b="0" kern="0" dirty="0">
              <a:solidFill>
                <a:srgbClr val="00425E"/>
              </a:solidFill>
            </a:endParaRPr>
          </a:p>
          <a:p>
            <a:pPr marL="0" lvl="1" algn="just" eaLnBrk="0" hangingPunct="0">
              <a:lnSpc>
                <a:spcPct val="110000"/>
              </a:lnSpc>
              <a:spcBef>
                <a:spcPts val="0"/>
              </a:spcBef>
              <a:spcAft>
                <a:spcPts val="300"/>
              </a:spcAft>
              <a:buClr>
                <a:schemeClr val="tx2"/>
              </a:buClr>
              <a:buSzPct val="150000"/>
              <a:defRPr/>
            </a:pPr>
            <a:endParaRPr lang="pt-PT" sz="1050" u="sng" kern="0" dirty="0">
              <a:solidFill>
                <a:srgbClr val="00425E"/>
              </a:solidFill>
            </a:endParaRPr>
          </a:p>
          <a:p>
            <a:pPr marL="0" lvl="1" algn="just" eaLnBrk="0" hangingPunct="0">
              <a:lnSpc>
                <a:spcPct val="110000"/>
              </a:lnSpc>
              <a:spcBef>
                <a:spcPts val="0"/>
              </a:spcBef>
              <a:spcAft>
                <a:spcPts val="300"/>
              </a:spcAft>
              <a:buClr>
                <a:schemeClr val="tx2"/>
              </a:buClr>
              <a:buSzPct val="150000"/>
              <a:defRPr/>
            </a:pPr>
            <a:endParaRPr lang="pt-PT" sz="900" b="0" u="sng" kern="0" dirty="0">
              <a:solidFill>
                <a:srgbClr val="00425E"/>
              </a:solidFill>
            </a:endParaRPr>
          </a:p>
          <a:p>
            <a:pPr marL="0" lvl="1" algn="just" eaLnBrk="0" hangingPunct="0">
              <a:lnSpc>
                <a:spcPct val="110000"/>
              </a:lnSpc>
              <a:spcBef>
                <a:spcPts val="0"/>
              </a:spcBef>
              <a:spcAft>
                <a:spcPts val="300"/>
              </a:spcAft>
              <a:buClr>
                <a:schemeClr val="tx2"/>
              </a:buClr>
              <a:buSzPct val="150000"/>
              <a:defRPr/>
            </a:pPr>
            <a:endParaRPr lang="pt-PT" sz="900" b="0" u="sng" kern="0" dirty="0">
              <a:solidFill>
                <a:srgbClr val="00425E"/>
              </a:solidFill>
            </a:endParaRPr>
          </a:p>
          <a:p>
            <a:pPr marL="0" lvl="1" algn="just" eaLnBrk="0" hangingPunct="0">
              <a:lnSpc>
                <a:spcPct val="110000"/>
              </a:lnSpc>
              <a:spcBef>
                <a:spcPts val="0"/>
              </a:spcBef>
              <a:spcAft>
                <a:spcPts val="300"/>
              </a:spcAft>
              <a:buClr>
                <a:schemeClr val="tx2"/>
              </a:buClr>
              <a:buSzPct val="150000"/>
              <a:defRPr/>
            </a:pPr>
            <a:endParaRPr lang="en-GB" sz="1000" b="0" u="sng" kern="0" dirty="0">
              <a:solidFill>
                <a:srgbClr val="00425E"/>
              </a:solidFill>
            </a:endParaRPr>
          </a:p>
          <a:p>
            <a:pPr marL="0" lvl="1" algn="just" eaLnBrk="0" hangingPunct="0">
              <a:lnSpc>
                <a:spcPct val="110000"/>
              </a:lnSpc>
              <a:spcBef>
                <a:spcPts val="0"/>
              </a:spcBef>
              <a:spcAft>
                <a:spcPts val="300"/>
              </a:spcAft>
              <a:buClr>
                <a:schemeClr val="tx2"/>
              </a:buClr>
              <a:buSzPct val="150000"/>
              <a:defRPr/>
            </a:pPr>
            <a:endParaRPr lang="pt-PT" sz="1000" b="0" u="sng" kern="0" dirty="0">
              <a:solidFill>
                <a:srgbClr val="00425E"/>
              </a:solidFill>
            </a:endParaRPr>
          </a:p>
          <a:p>
            <a:pPr marL="0" lvl="1" algn="just" eaLnBrk="0" hangingPunct="0">
              <a:lnSpc>
                <a:spcPct val="110000"/>
              </a:lnSpc>
              <a:spcBef>
                <a:spcPts val="0"/>
              </a:spcBef>
              <a:spcAft>
                <a:spcPts val="300"/>
              </a:spcAft>
              <a:buClr>
                <a:schemeClr val="tx2"/>
              </a:buClr>
              <a:buSzPct val="150000"/>
              <a:defRPr/>
            </a:pPr>
            <a:endParaRPr lang="pt-PT" sz="1000" b="0" u="sng" kern="0" dirty="0">
              <a:solidFill>
                <a:srgbClr val="00425E"/>
              </a:solidFill>
            </a:endParaRPr>
          </a:p>
          <a:p>
            <a:pPr marL="0" lvl="1" algn="just" eaLnBrk="0" hangingPunct="0">
              <a:lnSpc>
                <a:spcPct val="115000"/>
              </a:lnSpc>
              <a:spcBef>
                <a:spcPts val="194"/>
              </a:spcBef>
              <a:spcAft>
                <a:spcPts val="194"/>
              </a:spcAft>
              <a:buClr>
                <a:srgbClr val="000000"/>
              </a:buClr>
              <a:buSzPct val="150000"/>
              <a:defRPr/>
            </a:pPr>
            <a:endParaRPr lang="pt-PT" sz="1050" b="0" kern="0" baseline="30000" dirty="0">
              <a:solidFill>
                <a:srgbClr val="000000"/>
              </a:solidFill>
            </a:endParaRPr>
          </a:p>
        </p:txBody>
      </p:sp>
      <p:sp>
        <p:nvSpPr>
          <p:cNvPr id="4" name="Retângulo 3">
            <a:extLst>
              <a:ext uri="{FF2B5EF4-FFF2-40B4-BE49-F238E27FC236}">
                <a16:creationId xmlns:a16="http://schemas.microsoft.com/office/drawing/2014/main" id="{39A58E13-B54E-43E1-AE6A-95B16951AC6F}"/>
              </a:ext>
            </a:extLst>
          </p:cNvPr>
          <p:cNvSpPr/>
          <p:nvPr/>
        </p:nvSpPr>
        <p:spPr bwMode="auto">
          <a:xfrm>
            <a:off x="-2254048" y="-136217"/>
            <a:ext cx="2054589" cy="443444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lvl="1" indent="0" algn="just">
              <a:spcBef>
                <a:spcPts val="194"/>
              </a:spcBef>
              <a:spcAft>
                <a:spcPts val="194"/>
              </a:spcAft>
              <a:buClr>
                <a:schemeClr val="tx1"/>
              </a:buClr>
              <a:buSzPct val="150000"/>
              <a:buNone/>
              <a:defRPr/>
            </a:pPr>
            <a:r>
              <a:rPr lang="pt-PT" sz="1100" dirty="0">
                <a:solidFill>
                  <a:srgbClr val="00425E"/>
                </a:solidFill>
              </a:rPr>
              <a:t>Exemplos de orçamentos de projetos recentes</a:t>
            </a:r>
          </a:p>
          <a:p>
            <a:pPr marL="172484" lvl="1" indent="-172484" algn="just">
              <a:spcBef>
                <a:spcPts val="194"/>
              </a:spcBef>
              <a:spcAft>
                <a:spcPts val="194"/>
              </a:spcAft>
              <a:buClr>
                <a:schemeClr val="tx2"/>
              </a:buClr>
              <a:buSzPct val="150000"/>
              <a:buBlip>
                <a:blip r:embed="rId3"/>
              </a:buBlip>
              <a:defRPr/>
            </a:pPr>
            <a:r>
              <a:rPr lang="pt-PT" sz="1050" b="0" dirty="0">
                <a:solidFill>
                  <a:srgbClr val="000000"/>
                </a:solidFill>
              </a:rPr>
              <a:t>Um exemplo dos últimos projetos realizados concretizam a margem existente, sendo que a margem aplicada aos projetos não tem apenas em consideração o “valor do serviço” como um premio de risco associado ao conceito </a:t>
            </a:r>
            <a:r>
              <a:rPr lang="pt-PT" sz="1050" b="0" i="1" dirty="0" err="1">
                <a:solidFill>
                  <a:srgbClr val="000000"/>
                </a:solidFill>
              </a:rPr>
              <a:t>custom-made</a:t>
            </a:r>
            <a:endParaRPr lang="pt-PT" sz="1050" b="0" i="1" dirty="0">
              <a:solidFill>
                <a:srgbClr val="000000"/>
              </a:solidFill>
            </a:endParaRPr>
          </a:p>
          <a:p>
            <a:pPr marL="436009" lvl="2" indent="-172484" algn="just">
              <a:spcBef>
                <a:spcPts val="194"/>
              </a:spcBef>
              <a:spcAft>
                <a:spcPts val="194"/>
              </a:spcAft>
              <a:buClr>
                <a:schemeClr val="tx2"/>
              </a:buClr>
              <a:buSzPct val="150000"/>
              <a:buBlip>
                <a:blip r:embed="rId3"/>
              </a:buBlip>
              <a:defRPr/>
            </a:pPr>
            <a:r>
              <a:rPr lang="pt-PT" sz="1050" b="0" dirty="0">
                <a:solidFill>
                  <a:srgbClr val="000000"/>
                </a:solidFill>
              </a:rPr>
              <a:t>Hotel Monumental Porto 5* (projeto: 1.3M€): Margem prevista e final: 25% </a:t>
            </a:r>
          </a:p>
          <a:p>
            <a:pPr marL="436009" lvl="2" indent="-172484" algn="just">
              <a:spcBef>
                <a:spcPts val="194"/>
              </a:spcBef>
              <a:spcAft>
                <a:spcPts val="194"/>
              </a:spcAft>
              <a:buClr>
                <a:schemeClr val="tx2"/>
              </a:buClr>
              <a:buSzPct val="150000"/>
              <a:buBlip>
                <a:blip r:embed="rId3"/>
              </a:buBlip>
              <a:defRPr/>
            </a:pPr>
            <a:r>
              <a:rPr lang="pt-PT" sz="1050" b="0" dirty="0">
                <a:solidFill>
                  <a:srgbClr val="000000"/>
                </a:solidFill>
              </a:rPr>
              <a:t>Hotel Gana 5* (projeto: 1.5M€): Margem prevista: 40% </a:t>
            </a:r>
          </a:p>
          <a:p>
            <a:pPr marL="436009" lvl="2" indent="-172484" algn="just">
              <a:spcBef>
                <a:spcPts val="194"/>
              </a:spcBef>
              <a:spcAft>
                <a:spcPts val="600"/>
              </a:spcAft>
              <a:buClr>
                <a:schemeClr val="tx2"/>
              </a:buClr>
              <a:buSzPct val="150000"/>
              <a:buBlip>
                <a:blip r:embed="rId3"/>
              </a:buBlip>
              <a:defRPr/>
            </a:pPr>
            <a:r>
              <a:rPr lang="pt-PT" sz="1050" b="0" dirty="0">
                <a:solidFill>
                  <a:srgbClr val="000000"/>
                </a:solidFill>
              </a:rPr>
              <a:t>Hotel Cais Santarém 5* (projeto: 700k€): Margem prevista 25%; Margem real: 0%</a:t>
            </a:r>
            <a:endParaRPr lang="en-GB" sz="1000" b="0" dirty="0">
              <a:solidFill>
                <a:srgbClr val="000000"/>
              </a:solidFill>
            </a:endParaRPr>
          </a:p>
        </p:txBody>
      </p:sp>
      <p:sp>
        <p:nvSpPr>
          <p:cNvPr id="17" name="Retângulo 16">
            <a:extLst>
              <a:ext uri="{FF2B5EF4-FFF2-40B4-BE49-F238E27FC236}">
                <a16:creationId xmlns:a16="http://schemas.microsoft.com/office/drawing/2014/main" id="{3EB60779-7F5D-4D3A-B0C3-2A11D7B78089}"/>
              </a:ext>
            </a:extLst>
          </p:cNvPr>
          <p:cNvSpPr/>
          <p:nvPr/>
        </p:nvSpPr>
        <p:spPr bwMode="auto">
          <a:xfrm>
            <a:off x="-3381581" y="5020220"/>
            <a:ext cx="3182122" cy="172824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GB" sz="1100" dirty="0"/>
              <a:t>N</a:t>
            </a:r>
            <a:r>
              <a:rPr lang="pt-PT" sz="1100" dirty="0"/>
              <a:t>ota: </a:t>
            </a:r>
            <a:r>
              <a:rPr lang="pt-PT" sz="1100" dirty="0" err="1"/>
              <a:t>Load</a:t>
            </a:r>
            <a:r>
              <a:rPr lang="pt-PT" sz="1100" dirty="0"/>
              <a:t> </a:t>
            </a:r>
            <a:r>
              <a:rPr lang="pt-PT" sz="1100" dirty="0" err="1"/>
              <a:t>factor</a:t>
            </a:r>
            <a:r>
              <a:rPr lang="pt-PT" sz="1100" dirty="0"/>
              <a:t> (corta 10x mais a atual – 1800-2000 peças por dia no horário de trabalho, antes com 300 peças. Antes precisava de 15 pessoas   agora 5-6 pessoas) – </a:t>
            </a:r>
            <a:r>
              <a:rPr lang="pt-PT" sz="1100" dirty="0" err="1"/>
              <a:t>so</a:t>
            </a:r>
            <a:r>
              <a:rPr lang="pt-PT" sz="1100" dirty="0"/>
              <a:t> funcionam a 1 turno atualmente  - podíamos por mais 1 turno</a:t>
            </a:r>
          </a:p>
          <a:p>
            <a:pPr marL="0" marR="0" indent="0" algn="l" defTabSz="914400" rtl="0" eaLnBrk="1" fontAlgn="base" latinLnBrk="0" hangingPunct="1">
              <a:lnSpc>
                <a:spcPct val="100000"/>
              </a:lnSpc>
              <a:spcBef>
                <a:spcPct val="0"/>
              </a:spcBef>
              <a:spcAft>
                <a:spcPct val="0"/>
              </a:spcAft>
              <a:buClrTx/>
              <a:buSzTx/>
              <a:buFontTx/>
              <a:buNone/>
              <a:tabLst/>
            </a:pPr>
            <a:endParaRPr kumimoji="0" lang="pt-PT" sz="1100" b="1" i="0" u="none" strike="noStrike" cap="none" normalizeH="0" baseline="0" dirty="0">
              <a:ln>
                <a:noFill/>
              </a:ln>
              <a:effectLst/>
              <a:latin typeface="Arial" charset="0"/>
              <a:cs typeface="Arial" charset="0"/>
            </a:endParaRPr>
          </a:p>
        </p:txBody>
      </p:sp>
    </p:spTree>
    <p:extLst>
      <p:ext uri="{BB962C8B-B14F-4D97-AF65-F5344CB8AC3E}">
        <p14:creationId xmlns:p14="http://schemas.microsoft.com/office/powerpoint/2010/main" val="1859135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4">
            <a:extLst>
              <a:ext uri="{FF2B5EF4-FFF2-40B4-BE49-F238E27FC236}">
                <a16:creationId xmlns:a16="http://schemas.microsoft.com/office/drawing/2014/main" id="{51F37F31-28D6-4405-BBF9-8EF5AF0E4342}"/>
              </a:ext>
            </a:extLst>
          </p:cNvPr>
          <p:cNvSpPr txBox="1">
            <a:spLocks/>
          </p:cNvSpPr>
          <p:nvPr/>
        </p:nvSpPr>
        <p:spPr bwMode="auto">
          <a:xfrm>
            <a:off x="307814" y="1268700"/>
            <a:ext cx="4607373" cy="520996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42900" lvl="1" indent="-342900" algn="just" eaLnBrk="0" hangingPunct="0">
              <a:lnSpc>
                <a:spcPts val="1300"/>
              </a:lnSpc>
              <a:spcBef>
                <a:spcPts val="400"/>
              </a:spcBef>
              <a:spcAft>
                <a:spcPts val="400"/>
              </a:spcAft>
              <a:buClr>
                <a:srgbClr val="000000"/>
              </a:buClr>
              <a:buSzPct val="150000"/>
              <a:defRPr/>
            </a:pPr>
            <a:r>
              <a:rPr lang="pt-PT" sz="1200" dirty="0">
                <a:solidFill>
                  <a:srgbClr val="00425E"/>
                </a:solidFill>
              </a:rPr>
              <a:t>Sector</a:t>
            </a:r>
            <a:endParaRPr lang="pt-PT" sz="400" kern="0" dirty="0">
              <a:solidFill>
                <a:srgbClr val="00425E"/>
              </a:solidFill>
              <a:highlight>
                <a:srgbClr val="FFFF00"/>
              </a:highlight>
            </a:endParaRPr>
          </a:p>
          <a:p>
            <a:pPr marL="0" lvl="1" algn="just" eaLnBrk="0" hangingPunct="0">
              <a:lnSpc>
                <a:spcPct val="115000"/>
              </a:lnSpc>
              <a:spcBef>
                <a:spcPts val="194"/>
              </a:spcBef>
              <a:spcAft>
                <a:spcPts val="194"/>
              </a:spcAft>
              <a:buClr>
                <a:srgbClr val="000000"/>
              </a:buClr>
              <a:buSzPct val="150000"/>
              <a:defRPr/>
            </a:pPr>
            <a:r>
              <a:rPr lang="pt-PT" sz="1000" kern="0" dirty="0">
                <a:solidFill>
                  <a:srgbClr val="00425E"/>
                </a:solidFill>
              </a:rPr>
              <a:t>Mercado de mobiliário: </a:t>
            </a:r>
            <a:r>
              <a:rPr lang="pt-PT" sz="1000" b="0" kern="0" dirty="0"/>
              <a:t>O mercado do mobiliário a nível mundial está avaliado em 600 B$, sendo que se perspectiva um aumento para 850 B$ em 2025, devido aos seguintes fatores:</a:t>
            </a:r>
            <a:r>
              <a:rPr lang="pt-PT" sz="1000" b="0" kern="0" baseline="30000" dirty="0"/>
              <a:t> </a:t>
            </a:r>
          </a:p>
          <a:p>
            <a:pPr marL="182563" lvl="1" indent="-182563" algn="just" eaLnBrk="0" hangingPunct="0">
              <a:lnSpc>
                <a:spcPct val="115000"/>
              </a:lnSpc>
              <a:spcBef>
                <a:spcPts val="194"/>
              </a:spcBef>
              <a:spcAft>
                <a:spcPts val="194"/>
              </a:spcAft>
              <a:buClr>
                <a:srgbClr val="000000"/>
              </a:buClr>
              <a:buSzPct val="150000"/>
              <a:buBlip>
                <a:blip r:embed="rId3">
                  <a:extLst/>
                </a:blip>
              </a:buBlip>
              <a:defRPr/>
            </a:pPr>
            <a:r>
              <a:rPr lang="pt-PT" sz="1000" b="0" kern="0" dirty="0">
                <a:solidFill>
                  <a:srgbClr val="000000"/>
                </a:solidFill>
              </a:rPr>
              <a:t>Aceleração no setor construção pelo aumento da classe média, aliado à migração para zonas urbanas. A previsão de crescimento do setor da construção, até 2022, varia entre CAGR 3% na Europa e 14% em África</a:t>
            </a:r>
          </a:p>
          <a:p>
            <a:pPr marL="182563" lvl="2" indent="-182563" algn="just" eaLnBrk="0" hangingPunct="0">
              <a:lnSpc>
                <a:spcPct val="115000"/>
              </a:lnSpc>
              <a:spcBef>
                <a:spcPts val="194"/>
              </a:spcBef>
              <a:spcAft>
                <a:spcPts val="194"/>
              </a:spcAft>
              <a:buClr>
                <a:srgbClr val="000000"/>
              </a:buClr>
              <a:buSzPct val="150000"/>
              <a:buBlip>
                <a:blip r:embed="rId3"/>
              </a:buBlip>
              <a:defRPr/>
            </a:pPr>
            <a:r>
              <a:rPr lang="pt-PT" sz="1000" b="0" kern="0" dirty="0"/>
              <a:t>Aceleração no crescimento do turismo a nível mundial nas últimas décadas </a:t>
            </a:r>
            <a:r>
              <a:rPr lang="pt-PT" sz="1000" b="0" kern="0" baseline="30000" dirty="0"/>
              <a:t> </a:t>
            </a:r>
            <a:r>
              <a:rPr lang="pt-PT" sz="1000" b="0" kern="0" dirty="0"/>
              <a:t>potencia o desenvolvimento do sector hoteleiro</a:t>
            </a:r>
          </a:p>
          <a:p>
            <a:pPr marL="352425" lvl="2" indent="-169863" algn="just" eaLnBrk="0" hangingPunct="0">
              <a:lnSpc>
                <a:spcPct val="115000"/>
              </a:lnSpc>
              <a:spcBef>
                <a:spcPts val="194"/>
              </a:spcBef>
              <a:spcAft>
                <a:spcPts val="194"/>
              </a:spcAft>
              <a:buClr>
                <a:srgbClr val="000000"/>
              </a:buClr>
              <a:buSzPct val="150000"/>
              <a:buBlip>
                <a:blip r:embed="rId3"/>
              </a:buBlip>
              <a:defRPr/>
            </a:pPr>
            <a:r>
              <a:rPr lang="pt-PT" sz="1000" b="0" kern="0" dirty="0"/>
              <a:t>Entre 2013 e 2017, Portugal registou um CAGR de 9% no número de hóspedes no país, sendo expectável que esta tendência se mantenha</a:t>
            </a:r>
          </a:p>
          <a:p>
            <a:pPr marL="172484" lvl="1" indent="-172484" algn="just" eaLnBrk="0" hangingPunct="0">
              <a:lnSpc>
                <a:spcPct val="115000"/>
              </a:lnSpc>
              <a:spcBef>
                <a:spcPts val="194"/>
              </a:spcBef>
              <a:spcAft>
                <a:spcPts val="194"/>
              </a:spcAft>
              <a:buClr>
                <a:srgbClr val="000000"/>
              </a:buClr>
              <a:buSzPct val="150000"/>
              <a:buBlip>
                <a:blip r:embed="rId3">
                  <a:extLst/>
                </a:blip>
              </a:buBlip>
              <a:defRPr/>
            </a:pPr>
            <a:endParaRPr lang="pt-PT" sz="1050" b="0" kern="0" dirty="0">
              <a:solidFill>
                <a:srgbClr val="000000"/>
              </a:solidFill>
            </a:endParaRPr>
          </a:p>
        </p:txBody>
      </p:sp>
      <p:sp>
        <p:nvSpPr>
          <p:cNvPr id="26" name="Content Placeholder 4">
            <a:extLst>
              <a:ext uri="{FF2B5EF4-FFF2-40B4-BE49-F238E27FC236}">
                <a16:creationId xmlns:a16="http://schemas.microsoft.com/office/drawing/2014/main" id="{90F40E3F-623F-4BCF-BD01-A2F3C2B7966B}"/>
              </a:ext>
            </a:extLst>
          </p:cNvPr>
          <p:cNvSpPr txBox="1">
            <a:spLocks/>
          </p:cNvSpPr>
          <p:nvPr/>
        </p:nvSpPr>
        <p:spPr bwMode="auto">
          <a:xfrm>
            <a:off x="5097020" y="1029224"/>
            <a:ext cx="4608640" cy="504069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lvl="1" algn="just" eaLnBrk="0" hangingPunct="0">
              <a:lnSpc>
                <a:spcPct val="115000"/>
              </a:lnSpc>
              <a:spcBef>
                <a:spcPts val="194"/>
              </a:spcBef>
              <a:spcAft>
                <a:spcPts val="194"/>
              </a:spcAft>
              <a:buClr>
                <a:srgbClr val="000000"/>
              </a:buClr>
              <a:buSzPct val="150000"/>
              <a:defRPr/>
            </a:pPr>
            <a:endParaRPr lang="pt-PT" sz="1000" kern="0" dirty="0">
              <a:solidFill>
                <a:srgbClr val="00425E"/>
              </a:solidFill>
            </a:endParaRPr>
          </a:p>
          <a:p>
            <a:pPr marL="0" lvl="1" algn="just" eaLnBrk="0" hangingPunct="0">
              <a:lnSpc>
                <a:spcPct val="115000"/>
              </a:lnSpc>
              <a:spcBef>
                <a:spcPts val="194"/>
              </a:spcBef>
              <a:spcAft>
                <a:spcPts val="194"/>
              </a:spcAft>
              <a:buClr>
                <a:srgbClr val="000000"/>
              </a:buClr>
              <a:buSzPct val="150000"/>
              <a:defRPr/>
            </a:pPr>
            <a:endParaRPr lang="pt-PT" sz="1000" kern="0" dirty="0">
              <a:solidFill>
                <a:srgbClr val="00425E"/>
              </a:solidFill>
            </a:endParaRPr>
          </a:p>
          <a:p>
            <a:pPr marL="172484" lvl="1" indent="-172484" algn="just" eaLnBrk="0" hangingPunct="0">
              <a:lnSpc>
                <a:spcPct val="115000"/>
              </a:lnSpc>
              <a:spcBef>
                <a:spcPts val="194"/>
              </a:spcBef>
              <a:spcAft>
                <a:spcPts val="194"/>
              </a:spcAft>
              <a:buClr>
                <a:srgbClr val="000000"/>
              </a:buClr>
              <a:buSzPct val="150000"/>
              <a:buBlip>
                <a:blip r:embed="rId3">
                  <a:extLst/>
                </a:blip>
              </a:buBlip>
              <a:defRPr/>
            </a:pPr>
            <a:r>
              <a:rPr lang="pt-PT" sz="1000" b="0" kern="0" dirty="0">
                <a:solidFill>
                  <a:srgbClr val="000000"/>
                </a:solidFill>
              </a:rPr>
              <a:t>Maior procura por mobiliário moderno, confortável e </a:t>
            </a:r>
            <a:r>
              <a:rPr lang="pt-PT" sz="1000" b="0" dirty="0"/>
              <a:t>inovador, com design </a:t>
            </a:r>
            <a:r>
              <a:rPr lang="pt-PT" sz="1000" b="0" i="1" dirty="0"/>
              <a:t>“</a:t>
            </a:r>
            <a:r>
              <a:rPr lang="pt-PT" sz="1000" b="0" i="1" dirty="0" err="1"/>
              <a:t>custom</a:t>
            </a:r>
            <a:r>
              <a:rPr lang="pt-PT" sz="1000" b="0" i="1" dirty="0"/>
              <a:t> </a:t>
            </a:r>
            <a:r>
              <a:rPr lang="pt-PT" sz="1000" b="0" i="1" dirty="0" err="1"/>
              <a:t>made</a:t>
            </a:r>
            <a:r>
              <a:rPr lang="pt-PT" sz="1000" b="0" i="1" dirty="0"/>
              <a:t>”</a:t>
            </a:r>
            <a:r>
              <a:rPr lang="pt-PT" sz="1000" b="0" dirty="0">
                <a:highlight>
                  <a:srgbClr val="FFFF00"/>
                </a:highlight>
              </a:rPr>
              <a:t> </a:t>
            </a:r>
            <a:endParaRPr lang="pt-PT" sz="1000" b="0" kern="0" dirty="0">
              <a:solidFill>
                <a:srgbClr val="000000"/>
              </a:solidFill>
              <a:highlight>
                <a:srgbClr val="FFFF00"/>
              </a:highlight>
            </a:endParaRPr>
          </a:p>
          <a:p>
            <a:pPr marL="0" lvl="1" algn="just" eaLnBrk="0" hangingPunct="0">
              <a:lnSpc>
                <a:spcPct val="115000"/>
              </a:lnSpc>
              <a:spcBef>
                <a:spcPts val="194"/>
              </a:spcBef>
              <a:spcAft>
                <a:spcPts val="194"/>
              </a:spcAft>
              <a:buClr>
                <a:srgbClr val="000000"/>
              </a:buClr>
              <a:buSzPct val="150000"/>
              <a:defRPr/>
            </a:pPr>
            <a:r>
              <a:rPr lang="pt-PT" sz="1000" kern="0" dirty="0">
                <a:solidFill>
                  <a:srgbClr val="00425E"/>
                </a:solidFill>
              </a:rPr>
              <a:t>Mobiliário de luxo: </a:t>
            </a:r>
            <a:r>
              <a:rPr lang="pt-PT" sz="1000" b="0" kern="0" dirty="0"/>
              <a:t>O mercado do mobiliário de luxo a nível mundial está avaliado em cerca de 23 B$, sendo esperado um aumento para 30 B$ em 2022 (CAGR de 5%): </a:t>
            </a:r>
            <a:endParaRPr lang="pt-PT" sz="1000" b="0" kern="0" baseline="30000" dirty="0"/>
          </a:p>
          <a:p>
            <a:pPr marL="172484" lvl="1" indent="-172484" algn="just" eaLnBrk="0" hangingPunct="0">
              <a:lnSpc>
                <a:spcPct val="115000"/>
              </a:lnSpc>
              <a:spcBef>
                <a:spcPts val="194"/>
              </a:spcBef>
              <a:spcAft>
                <a:spcPts val="194"/>
              </a:spcAft>
              <a:buClr>
                <a:srgbClr val="000000"/>
              </a:buClr>
              <a:buSzPct val="150000"/>
              <a:buBlip>
                <a:blip r:embed="rId3">
                  <a:extLst/>
                </a:blip>
              </a:buBlip>
              <a:defRPr/>
            </a:pPr>
            <a:r>
              <a:rPr lang="pt-PT" sz="1000" b="0" kern="0" dirty="0">
                <a:solidFill>
                  <a:srgbClr val="000000"/>
                </a:solidFill>
              </a:rPr>
              <a:t>Em 2022 o mercado europeu representará aproximadamente 30% das vendas a nível mundial (9 B€)</a:t>
            </a:r>
          </a:p>
          <a:p>
            <a:pPr marL="172484" lvl="1" indent="-172484" algn="just" eaLnBrk="0" hangingPunct="0">
              <a:lnSpc>
                <a:spcPct val="115000"/>
              </a:lnSpc>
              <a:spcBef>
                <a:spcPts val="194"/>
              </a:spcBef>
              <a:spcAft>
                <a:spcPts val="194"/>
              </a:spcAft>
              <a:buClr>
                <a:srgbClr val="000000"/>
              </a:buClr>
              <a:buSzPct val="150000"/>
              <a:buBlip>
                <a:blip r:embed="rId3">
                  <a:extLst/>
                </a:blip>
              </a:buBlip>
              <a:defRPr/>
            </a:pPr>
            <a:r>
              <a:rPr lang="pt-PT" sz="1000" b="0" kern="0" dirty="0">
                <a:solidFill>
                  <a:srgbClr val="000000"/>
                </a:solidFill>
              </a:rPr>
              <a:t>O segmento da madeira é líder neste mercado – estima-se um </a:t>
            </a:r>
            <a:r>
              <a:rPr lang="pt-PT" sz="1000" b="0" i="1" kern="0" dirty="0" err="1">
                <a:solidFill>
                  <a:srgbClr val="000000"/>
                </a:solidFill>
              </a:rPr>
              <a:t>market</a:t>
            </a:r>
            <a:r>
              <a:rPr lang="pt-PT" sz="1000" b="0" i="1" kern="0" dirty="0">
                <a:solidFill>
                  <a:srgbClr val="000000"/>
                </a:solidFill>
              </a:rPr>
              <a:t> </a:t>
            </a:r>
            <a:r>
              <a:rPr lang="pt-PT" sz="1000" b="0" i="1" kern="0" dirty="0" err="1">
                <a:solidFill>
                  <a:srgbClr val="000000"/>
                </a:solidFill>
              </a:rPr>
              <a:t>value</a:t>
            </a:r>
            <a:r>
              <a:rPr lang="pt-PT" sz="1000" b="0" i="1" kern="0" dirty="0">
                <a:solidFill>
                  <a:srgbClr val="000000"/>
                </a:solidFill>
              </a:rPr>
              <a:t> </a:t>
            </a:r>
            <a:r>
              <a:rPr lang="pt-PT" sz="1000" b="0" kern="0" dirty="0">
                <a:solidFill>
                  <a:srgbClr val="000000"/>
                </a:solidFill>
              </a:rPr>
              <a:t>de 2 B€ na Europa, e um CAGR na ordem dos 6% até 2022 </a:t>
            </a:r>
            <a:endParaRPr lang="pt-PT" sz="1000" b="0" kern="0" baseline="30000" dirty="0">
              <a:solidFill>
                <a:srgbClr val="000000"/>
              </a:solidFill>
            </a:endParaRPr>
          </a:p>
          <a:p>
            <a:pPr marL="172484" lvl="1" indent="-172484" algn="just" eaLnBrk="0" hangingPunct="0">
              <a:lnSpc>
                <a:spcPct val="115000"/>
              </a:lnSpc>
              <a:spcBef>
                <a:spcPts val="194"/>
              </a:spcBef>
              <a:spcAft>
                <a:spcPts val="194"/>
              </a:spcAft>
              <a:buClr>
                <a:srgbClr val="000000"/>
              </a:buClr>
              <a:buSzPct val="150000"/>
              <a:buBlip>
                <a:blip r:embed="rId3">
                  <a:extLst/>
                </a:blip>
              </a:buBlip>
              <a:defRPr/>
            </a:pPr>
            <a:r>
              <a:rPr lang="pt-PT" sz="1000" b="0" i="1" kern="0" dirty="0">
                <a:solidFill>
                  <a:srgbClr val="000000"/>
                </a:solidFill>
              </a:rPr>
              <a:t>Drivers</a:t>
            </a:r>
            <a:r>
              <a:rPr lang="pt-PT" sz="1000" b="0" kern="0" dirty="0">
                <a:solidFill>
                  <a:srgbClr val="000000"/>
                </a:solidFill>
              </a:rPr>
              <a:t> de crescimento do mercado de mobiliário de luxo</a:t>
            </a:r>
            <a:r>
              <a:rPr lang="pt-PT" sz="1000" b="0" i="1" kern="0" dirty="0">
                <a:solidFill>
                  <a:srgbClr val="000000"/>
                </a:solidFill>
              </a:rPr>
              <a:t>:</a:t>
            </a:r>
          </a:p>
          <a:p>
            <a:pPr marL="357188" lvl="1" indent="-179388" algn="just" eaLnBrk="0" hangingPunct="0">
              <a:lnSpc>
                <a:spcPct val="115000"/>
              </a:lnSpc>
              <a:spcBef>
                <a:spcPts val="194"/>
              </a:spcBef>
              <a:spcAft>
                <a:spcPts val="194"/>
              </a:spcAft>
              <a:buClr>
                <a:srgbClr val="000000"/>
              </a:buClr>
              <a:buSzPct val="150000"/>
              <a:buBlip>
                <a:blip r:embed="rId3">
                  <a:extLst/>
                </a:blip>
              </a:buBlip>
              <a:defRPr/>
            </a:pPr>
            <a:r>
              <a:rPr lang="pt-PT" sz="1000" b="0" kern="0" dirty="0">
                <a:solidFill>
                  <a:srgbClr val="000000"/>
                </a:solidFill>
              </a:rPr>
              <a:t>Crescimento económico, do turismo e das classes média e alta potencia o mercado e a aquisição de bens de luxo</a:t>
            </a:r>
          </a:p>
          <a:p>
            <a:pPr marL="357188" lvl="1" indent="-179388" algn="just" eaLnBrk="0" hangingPunct="0">
              <a:lnSpc>
                <a:spcPct val="115000"/>
              </a:lnSpc>
              <a:spcBef>
                <a:spcPts val="194"/>
              </a:spcBef>
              <a:spcAft>
                <a:spcPts val="194"/>
              </a:spcAft>
              <a:buClr>
                <a:srgbClr val="000000"/>
              </a:buClr>
              <a:buSzPct val="150000"/>
              <a:buBlip>
                <a:blip r:embed="rId3">
                  <a:extLst/>
                </a:blip>
              </a:buBlip>
              <a:defRPr/>
            </a:pPr>
            <a:r>
              <a:rPr lang="pt-PT" sz="1000" b="0" kern="0" dirty="0">
                <a:solidFill>
                  <a:srgbClr val="000000"/>
                </a:solidFill>
              </a:rPr>
              <a:t>Maior procura por mobiliário personalizado e de design complexo e elegante a nível residencial (constitui 65% deste segmento) </a:t>
            </a:r>
            <a:endParaRPr lang="pt-PT" sz="1000" kern="0" baseline="30000" dirty="0"/>
          </a:p>
        </p:txBody>
      </p:sp>
      <p:sp>
        <p:nvSpPr>
          <p:cNvPr id="31746" name="Slide Number Placeholder 3"/>
          <p:cNvSpPr>
            <a:spLocks noGrp="1"/>
          </p:cNvSpPr>
          <p:nvPr>
            <p:ph type="sldNum" sz="quarter" idx="10"/>
          </p:nvPr>
        </p:nvSpPr>
        <p:spPr/>
        <p:txBody>
          <a:bodyPr/>
          <a:lstStyle/>
          <a:p>
            <a:fld id="{33958DE5-4E34-4B30-8975-6F1807FAF631}" type="slidenum">
              <a:rPr lang="pt-PT" smtClean="0">
                <a:solidFill>
                  <a:srgbClr val="000000"/>
                </a:solidFill>
              </a:rPr>
              <a:pPr/>
              <a:t>4</a:t>
            </a:fld>
            <a:endParaRPr lang="pt-PT" dirty="0">
              <a:solidFill>
                <a:srgbClr val="000000"/>
              </a:solidFill>
            </a:endParaRPr>
          </a:p>
        </p:txBody>
      </p:sp>
      <p:sp>
        <p:nvSpPr>
          <p:cNvPr id="22" name="Rectangle 5">
            <a:extLst>
              <a:ext uri="{FF2B5EF4-FFF2-40B4-BE49-F238E27FC236}">
                <a16:creationId xmlns:a16="http://schemas.microsoft.com/office/drawing/2014/main" id="{9EAF70DE-5190-4CF5-B936-DC70569FB02A}"/>
              </a:ext>
            </a:extLst>
          </p:cNvPr>
          <p:cNvSpPr>
            <a:spLocks noChangeArrowheads="1"/>
          </p:cNvSpPr>
          <p:nvPr/>
        </p:nvSpPr>
        <p:spPr bwMode="auto">
          <a:xfrm>
            <a:off x="344360" y="116540"/>
            <a:ext cx="7671370" cy="792162"/>
          </a:xfrm>
          <a:prstGeom prst="rect">
            <a:avLst/>
          </a:prstGeom>
          <a:noFill/>
          <a:ln w="9525" algn="ctr">
            <a:noFill/>
            <a:miter lim="800000"/>
            <a:headEnd/>
            <a:tailEnd/>
          </a:ln>
        </p:spPr>
        <p:txBody>
          <a:bodyPr lIns="0" tIns="0" rIns="0" bIns="0" anchor="ctr"/>
          <a:lstStyle/>
          <a:p>
            <a:pPr marL="0" lvl="1">
              <a:buClr>
                <a:srgbClr val="FF0000"/>
              </a:buClr>
              <a:buSzPct val="100000"/>
            </a:pPr>
            <a:r>
              <a:rPr lang="pt-PT" dirty="0">
                <a:solidFill>
                  <a:srgbClr val="00425E"/>
                </a:solidFill>
              </a:rPr>
              <a:t>Apresentação </a:t>
            </a:r>
            <a:r>
              <a:rPr lang="pt-PT" i="1" dirty="0">
                <a:solidFill>
                  <a:srgbClr val="00425E"/>
                </a:solidFill>
              </a:rPr>
              <a:t>target</a:t>
            </a:r>
          </a:p>
        </p:txBody>
      </p:sp>
      <p:sp>
        <p:nvSpPr>
          <p:cNvPr id="25" name="TextBox 24">
            <a:extLst>
              <a:ext uri="{FF2B5EF4-FFF2-40B4-BE49-F238E27FC236}">
                <a16:creationId xmlns:a16="http://schemas.microsoft.com/office/drawing/2014/main" id="{DC22006B-7E98-47DA-98B0-D437EE49C571}"/>
              </a:ext>
            </a:extLst>
          </p:cNvPr>
          <p:cNvSpPr txBox="1"/>
          <p:nvPr/>
        </p:nvSpPr>
        <p:spPr>
          <a:xfrm>
            <a:off x="660712" y="6558500"/>
            <a:ext cx="8728987" cy="200055"/>
          </a:xfrm>
          <a:prstGeom prst="rect">
            <a:avLst/>
          </a:prstGeom>
          <a:noFill/>
        </p:spPr>
        <p:txBody>
          <a:bodyPr wrap="square" rtlCol="0">
            <a:spAutoFit/>
          </a:bodyPr>
          <a:lstStyle/>
          <a:p>
            <a:r>
              <a:rPr lang="pt-PT" sz="700" b="0" dirty="0"/>
              <a:t>Fontes: </a:t>
            </a:r>
            <a:r>
              <a:rPr lang="pt-PT" sz="700" b="0" dirty="0" err="1"/>
              <a:t>Euromonitor</a:t>
            </a:r>
            <a:r>
              <a:rPr lang="pt-PT" sz="700" b="0" dirty="0"/>
              <a:t>; </a:t>
            </a:r>
            <a:r>
              <a:rPr lang="pt-PT" sz="700" b="0" dirty="0" err="1"/>
              <a:t>World</a:t>
            </a:r>
            <a:r>
              <a:rPr lang="pt-PT" sz="700" b="0" dirty="0"/>
              <a:t> </a:t>
            </a:r>
            <a:r>
              <a:rPr lang="pt-PT" sz="700" b="0" dirty="0" err="1"/>
              <a:t>Bank</a:t>
            </a:r>
            <a:r>
              <a:rPr lang="pt-PT" sz="700" b="0" dirty="0"/>
              <a:t>; Nações Unidas; WTO; INE</a:t>
            </a:r>
          </a:p>
        </p:txBody>
      </p:sp>
      <p:sp>
        <p:nvSpPr>
          <p:cNvPr id="21" name="Rectangle 20">
            <a:extLst>
              <a:ext uri="{FF2B5EF4-FFF2-40B4-BE49-F238E27FC236}">
                <a16:creationId xmlns:a16="http://schemas.microsoft.com/office/drawing/2014/main" id="{105F76FC-0B9D-4B8D-BFBA-6B351218C197}"/>
              </a:ext>
            </a:extLst>
          </p:cNvPr>
          <p:cNvSpPr/>
          <p:nvPr/>
        </p:nvSpPr>
        <p:spPr bwMode="auto">
          <a:xfrm>
            <a:off x="296370" y="3501010"/>
            <a:ext cx="4694446" cy="295241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grpSp>
        <p:nvGrpSpPr>
          <p:cNvPr id="4" name="Agrupar 3">
            <a:extLst>
              <a:ext uri="{FF2B5EF4-FFF2-40B4-BE49-F238E27FC236}">
                <a16:creationId xmlns:a16="http://schemas.microsoft.com/office/drawing/2014/main" id="{9034C7A9-3D4F-4BC3-B1C9-F87672FC1A89}"/>
              </a:ext>
            </a:extLst>
          </p:cNvPr>
          <p:cNvGrpSpPr/>
          <p:nvPr/>
        </p:nvGrpSpPr>
        <p:grpSpPr>
          <a:xfrm>
            <a:off x="307813" y="3861060"/>
            <a:ext cx="4607373" cy="2448340"/>
            <a:chOff x="562202" y="4134298"/>
            <a:chExt cx="4076972" cy="2247112"/>
          </a:xfrm>
        </p:grpSpPr>
        <p:pic>
          <p:nvPicPr>
            <p:cNvPr id="24" name="Picture 23">
              <a:extLst>
                <a:ext uri="{FF2B5EF4-FFF2-40B4-BE49-F238E27FC236}">
                  <a16:creationId xmlns:a16="http://schemas.microsoft.com/office/drawing/2014/main" id="{43F47101-6A08-4581-8B04-78500B225EC4}"/>
                </a:ext>
              </a:extLst>
            </p:cNvPr>
            <p:cNvPicPr>
              <a:picLocks noChangeAspect="1"/>
            </p:cNvPicPr>
            <p:nvPr/>
          </p:nvPicPr>
          <p:blipFill rotWithShape="1">
            <a:blip r:embed="rId4"/>
            <a:srcRect l="4831" t="6329" r="3288" b="4779"/>
            <a:stretch/>
          </p:blipFill>
          <p:spPr>
            <a:xfrm>
              <a:off x="562202" y="4639279"/>
              <a:ext cx="4076972" cy="1742131"/>
            </a:xfrm>
            <a:prstGeom prst="rect">
              <a:avLst/>
            </a:prstGeom>
          </p:spPr>
        </p:pic>
        <p:sp>
          <p:nvSpPr>
            <p:cNvPr id="27" name="Oval 26">
              <a:extLst>
                <a:ext uri="{FF2B5EF4-FFF2-40B4-BE49-F238E27FC236}">
                  <a16:creationId xmlns:a16="http://schemas.microsoft.com/office/drawing/2014/main" id="{BCB63D3B-E4FE-461D-A532-4DEC4B8BB8D4}"/>
                </a:ext>
              </a:extLst>
            </p:cNvPr>
            <p:cNvSpPr/>
            <p:nvPr/>
          </p:nvSpPr>
          <p:spPr bwMode="auto">
            <a:xfrm>
              <a:off x="776370" y="4697033"/>
              <a:ext cx="516168" cy="252000"/>
            </a:xfrm>
            <a:prstGeom prst="ellipse">
              <a:avLst/>
            </a:prstGeom>
            <a:solidFill>
              <a:schemeClr val="bg1">
                <a:lumMod val="95000"/>
              </a:scheme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pt-PT" sz="800" b="1" i="0" u="none" strike="noStrike" cap="none" normalizeH="0" baseline="0" dirty="0">
                  <a:ln>
                    <a:noFill/>
                  </a:ln>
                  <a:solidFill>
                    <a:schemeClr val="tx1"/>
                  </a:solidFill>
                  <a:effectLst/>
                  <a:latin typeface="Arial" charset="0"/>
                  <a:cs typeface="Arial" charset="0"/>
                </a:rPr>
                <a:t>587</a:t>
              </a:r>
            </a:p>
          </p:txBody>
        </p:sp>
        <p:sp>
          <p:nvSpPr>
            <p:cNvPr id="28" name="Oval 27">
              <a:extLst>
                <a:ext uri="{FF2B5EF4-FFF2-40B4-BE49-F238E27FC236}">
                  <a16:creationId xmlns:a16="http://schemas.microsoft.com/office/drawing/2014/main" id="{C08206AF-E87C-46A0-AF12-DD23ADE8BB52}"/>
                </a:ext>
              </a:extLst>
            </p:cNvPr>
            <p:cNvSpPr/>
            <p:nvPr/>
          </p:nvSpPr>
          <p:spPr bwMode="auto">
            <a:xfrm>
              <a:off x="1417182" y="4653170"/>
              <a:ext cx="516168" cy="252000"/>
            </a:xfrm>
            <a:prstGeom prst="ellipse">
              <a:avLst/>
            </a:prstGeom>
            <a:solidFill>
              <a:schemeClr val="bg1">
                <a:lumMod val="95000"/>
              </a:scheme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pt-PT" sz="800" b="1" i="0" u="none" strike="noStrike" cap="none" normalizeH="0" baseline="0" dirty="0">
                  <a:ln>
                    <a:noFill/>
                  </a:ln>
                  <a:solidFill>
                    <a:schemeClr val="tx1"/>
                  </a:solidFill>
                  <a:effectLst/>
                  <a:latin typeface="Arial" charset="0"/>
                  <a:cs typeface="Arial" charset="0"/>
                </a:rPr>
                <a:t>611</a:t>
              </a:r>
            </a:p>
          </p:txBody>
        </p:sp>
        <p:sp>
          <p:nvSpPr>
            <p:cNvPr id="29" name="Oval 28">
              <a:extLst>
                <a:ext uri="{FF2B5EF4-FFF2-40B4-BE49-F238E27FC236}">
                  <a16:creationId xmlns:a16="http://schemas.microsoft.com/office/drawing/2014/main" id="{F260A413-401E-415F-9C8C-8DDF26B180D0}"/>
                </a:ext>
              </a:extLst>
            </p:cNvPr>
            <p:cNvSpPr/>
            <p:nvPr/>
          </p:nvSpPr>
          <p:spPr bwMode="auto">
            <a:xfrm>
              <a:off x="4034709" y="4473180"/>
              <a:ext cx="516168" cy="252000"/>
            </a:xfrm>
            <a:prstGeom prst="ellipse">
              <a:avLst/>
            </a:prstGeom>
            <a:solidFill>
              <a:schemeClr val="bg1">
                <a:lumMod val="95000"/>
              </a:scheme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pt-PT" sz="800" dirty="0"/>
                <a:t>867</a:t>
              </a:r>
              <a:endParaRPr kumimoji="0" lang="pt-PT" sz="800" b="1" i="0" u="none" strike="noStrike" cap="none" normalizeH="0" baseline="0" dirty="0">
                <a:ln>
                  <a:noFill/>
                </a:ln>
                <a:solidFill>
                  <a:schemeClr val="tx1"/>
                </a:solidFill>
                <a:effectLst/>
                <a:latin typeface="Arial" charset="0"/>
                <a:cs typeface="Arial" charset="0"/>
              </a:endParaRPr>
            </a:p>
          </p:txBody>
        </p:sp>
        <p:cxnSp>
          <p:nvCxnSpPr>
            <p:cNvPr id="30" name="Straight Connector 29">
              <a:extLst>
                <a:ext uri="{FF2B5EF4-FFF2-40B4-BE49-F238E27FC236}">
                  <a16:creationId xmlns:a16="http://schemas.microsoft.com/office/drawing/2014/main" id="{A14647FE-BEB5-4B27-89F2-17C200A00147}"/>
                </a:ext>
              </a:extLst>
            </p:cNvPr>
            <p:cNvCxnSpPr>
              <a:cxnSpLocks/>
              <a:stCxn id="27" idx="6"/>
              <a:endCxn id="28" idx="2"/>
            </p:cNvCxnSpPr>
            <p:nvPr/>
          </p:nvCxnSpPr>
          <p:spPr bwMode="auto">
            <a:xfrm flipV="1">
              <a:off x="1292538" y="4779170"/>
              <a:ext cx="124644" cy="43863"/>
            </a:xfrm>
            <a:prstGeom prst="line">
              <a:avLst/>
            </a:prstGeom>
            <a:solidFill>
              <a:schemeClr val="accent1"/>
            </a:solidFill>
            <a:ln w="9525" cap="flat" cmpd="sng" algn="ctr">
              <a:solidFill>
                <a:schemeClr val="bg2"/>
              </a:solidFill>
              <a:prstDash val="solid"/>
              <a:round/>
              <a:headEnd type="none" w="med" len="med"/>
              <a:tailEnd type="none" w="med" len="med"/>
            </a:ln>
            <a:effectLst/>
          </p:spPr>
        </p:cxnSp>
        <p:sp>
          <p:nvSpPr>
            <p:cNvPr id="32" name="Oval 31">
              <a:extLst>
                <a:ext uri="{FF2B5EF4-FFF2-40B4-BE49-F238E27FC236}">
                  <a16:creationId xmlns:a16="http://schemas.microsoft.com/office/drawing/2014/main" id="{87C47809-7CAE-4C28-8CBC-445D3A098DCB}"/>
                </a:ext>
              </a:extLst>
            </p:cNvPr>
            <p:cNvSpPr/>
            <p:nvPr/>
          </p:nvSpPr>
          <p:spPr bwMode="auto">
            <a:xfrm>
              <a:off x="2073925" y="4607003"/>
              <a:ext cx="516168" cy="252000"/>
            </a:xfrm>
            <a:prstGeom prst="ellipse">
              <a:avLst/>
            </a:prstGeom>
            <a:solidFill>
              <a:schemeClr val="bg1">
                <a:lumMod val="95000"/>
              </a:scheme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pt-PT" sz="800" b="1" i="0" u="none" strike="noStrike" cap="none" normalizeH="0" baseline="0" dirty="0">
                  <a:ln>
                    <a:noFill/>
                  </a:ln>
                  <a:solidFill>
                    <a:schemeClr val="tx1"/>
                  </a:solidFill>
                  <a:effectLst/>
                  <a:latin typeface="Arial" charset="0"/>
                  <a:cs typeface="Arial" charset="0"/>
                </a:rPr>
                <a:t>680</a:t>
              </a:r>
            </a:p>
          </p:txBody>
        </p:sp>
        <p:sp>
          <p:nvSpPr>
            <p:cNvPr id="35" name="Oval 34">
              <a:extLst>
                <a:ext uri="{FF2B5EF4-FFF2-40B4-BE49-F238E27FC236}">
                  <a16:creationId xmlns:a16="http://schemas.microsoft.com/office/drawing/2014/main" id="{41119897-A2ED-4AA1-B734-99CF92C9918A}"/>
                </a:ext>
              </a:extLst>
            </p:cNvPr>
            <p:cNvSpPr/>
            <p:nvPr/>
          </p:nvSpPr>
          <p:spPr bwMode="auto">
            <a:xfrm>
              <a:off x="2730668" y="4559399"/>
              <a:ext cx="516168" cy="252000"/>
            </a:xfrm>
            <a:prstGeom prst="ellipse">
              <a:avLst/>
            </a:prstGeom>
            <a:solidFill>
              <a:schemeClr val="bg1">
                <a:lumMod val="95000"/>
              </a:scheme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pt-PT" sz="800" b="1" i="0" u="none" strike="noStrike" cap="none" normalizeH="0" baseline="0" dirty="0">
                  <a:ln>
                    <a:noFill/>
                  </a:ln>
                  <a:solidFill>
                    <a:schemeClr val="tx1"/>
                  </a:solidFill>
                  <a:effectLst/>
                  <a:latin typeface="Arial" charset="0"/>
                  <a:cs typeface="Arial" charset="0"/>
                </a:rPr>
                <a:t>736</a:t>
              </a:r>
            </a:p>
          </p:txBody>
        </p:sp>
        <p:sp>
          <p:nvSpPr>
            <p:cNvPr id="36" name="Oval 35">
              <a:extLst>
                <a:ext uri="{FF2B5EF4-FFF2-40B4-BE49-F238E27FC236}">
                  <a16:creationId xmlns:a16="http://schemas.microsoft.com/office/drawing/2014/main" id="{7D93CD17-DCEA-4577-B307-A68AB9C905DB}"/>
                </a:ext>
              </a:extLst>
            </p:cNvPr>
            <p:cNvSpPr/>
            <p:nvPr/>
          </p:nvSpPr>
          <p:spPr bwMode="auto">
            <a:xfrm>
              <a:off x="3376131" y="4509150"/>
              <a:ext cx="516168" cy="252000"/>
            </a:xfrm>
            <a:prstGeom prst="ellipse">
              <a:avLst/>
            </a:prstGeom>
            <a:solidFill>
              <a:schemeClr val="bg1">
                <a:lumMod val="95000"/>
              </a:scheme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pt-PT" sz="800" b="1" i="0" u="none" strike="noStrike" cap="none" normalizeH="0" baseline="0" dirty="0">
                  <a:ln>
                    <a:noFill/>
                  </a:ln>
                  <a:solidFill>
                    <a:schemeClr val="tx1"/>
                  </a:solidFill>
                  <a:effectLst/>
                  <a:latin typeface="Arial" charset="0"/>
                  <a:cs typeface="Arial" charset="0"/>
                </a:rPr>
                <a:t>798</a:t>
              </a:r>
            </a:p>
          </p:txBody>
        </p:sp>
        <p:cxnSp>
          <p:nvCxnSpPr>
            <p:cNvPr id="5" name="Connector: Elbow 4">
              <a:extLst>
                <a:ext uri="{FF2B5EF4-FFF2-40B4-BE49-F238E27FC236}">
                  <a16:creationId xmlns:a16="http://schemas.microsoft.com/office/drawing/2014/main" id="{BAE8A3E5-ECEF-4489-9402-1CD71EDDA936}"/>
                </a:ext>
              </a:extLst>
            </p:cNvPr>
            <p:cNvCxnSpPr>
              <a:cxnSpLocks/>
              <a:stCxn id="28" idx="0"/>
              <a:endCxn id="29" idx="0"/>
            </p:cNvCxnSpPr>
            <p:nvPr/>
          </p:nvCxnSpPr>
          <p:spPr bwMode="auto">
            <a:xfrm rot="5400000" flipH="1" flipV="1">
              <a:off x="2894034" y="3254412"/>
              <a:ext cx="179990" cy="2617528"/>
            </a:xfrm>
            <a:prstGeom prst="bentConnector3">
              <a:avLst>
                <a:gd name="adj1" fmla="val 227007"/>
              </a:avLst>
            </a:prstGeom>
            <a:solidFill>
              <a:schemeClr val="accent1"/>
            </a:solidFill>
            <a:ln w="9525" cap="flat" cmpd="sng" algn="ctr">
              <a:solidFill>
                <a:schemeClr val="bg1">
                  <a:lumMod val="50000"/>
                </a:schemeClr>
              </a:solidFill>
              <a:prstDash val="solid"/>
              <a:round/>
              <a:headEnd type="none" w="med" len="med"/>
              <a:tailEnd type="triangle"/>
            </a:ln>
            <a:effectLst/>
          </p:spPr>
        </p:cxnSp>
        <p:cxnSp>
          <p:nvCxnSpPr>
            <p:cNvPr id="37" name="Straight Connector 36">
              <a:extLst>
                <a:ext uri="{FF2B5EF4-FFF2-40B4-BE49-F238E27FC236}">
                  <a16:creationId xmlns:a16="http://schemas.microsoft.com/office/drawing/2014/main" id="{7B84BA0D-4833-4B3B-A8ED-251EE7862E0A}"/>
                </a:ext>
              </a:extLst>
            </p:cNvPr>
            <p:cNvCxnSpPr>
              <a:cxnSpLocks/>
              <a:stCxn id="28" idx="6"/>
              <a:endCxn id="32" idx="2"/>
            </p:cNvCxnSpPr>
            <p:nvPr/>
          </p:nvCxnSpPr>
          <p:spPr bwMode="auto">
            <a:xfrm flipV="1">
              <a:off x="1933349" y="4733003"/>
              <a:ext cx="140576" cy="46167"/>
            </a:xfrm>
            <a:prstGeom prst="line">
              <a:avLst/>
            </a:prstGeom>
            <a:solidFill>
              <a:schemeClr val="accent1"/>
            </a:solidFill>
            <a:ln w="9525" cap="flat" cmpd="sng" algn="ctr">
              <a:solidFill>
                <a:schemeClr val="bg2"/>
              </a:solidFill>
              <a:prstDash val="solid"/>
              <a:round/>
              <a:headEnd type="none" w="med" len="med"/>
              <a:tailEnd type="none" w="med" len="med"/>
            </a:ln>
            <a:effectLst/>
          </p:spPr>
        </p:cxnSp>
        <p:cxnSp>
          <p:nvCxnSpPr>
            <p:cNvPr id="39" name="Straight Connector 38">
              <a:extLst>
                <a:ext uri="{FF2B5EF4-FFF2-40B4-BE49-F238E27FC236}">
                  <a16:creationId xmlns:a16="http://schemas.microsoft.com/office/drawing/2014/main" id="{58C050D6-74F5-420A-B24A-9E42409540BE}"/>
                </a:ext>
              </a:extLst>
            </p:cNvPr>
            <p:cNvCxnSpPr>
              <a:cxnSpLocks/>
              <a:stCxn id="32" idx="6"/>
              <a:endCxn id="35" idx="2"/>
            </p:cNvCxnSpPr>
            <p:nvPr/>
          </p:nvCxnSpPr>
          <p:spPr bwMode="auto">
            <a:xfrm flipV="1">
              <a:off x="2590093" y="4685399"/>
              <a:ext cx="140576" cy="47604"/>
            </a:xfrm>
            <a:prstGeom prst="line">
              <a:avLst/>
            </a:prstGeom>
            <a:solidFill>
              <a:schemeClr val="accent1"/>
            </a:solidFill>
            <a:ln w="9525" cap="flat" cmpd="sng" algn="ctr">
              <a:solidFill>
                <a:schemeClr val="bg2"/>
              </a:solidFill>
              <a:prstDash val="solid"/>
              <a:round/>
              <a:headEnd type="none" w="med" len="med"/>
              <a:tailEnd type="none" w="med" len="med"/>
            </a:ln>
            <a:effectLst/>
          </p:spPr>
        </p:cxnSp>
        <p:cxnSp>
          <p:nvCxnSpPr>
            <p:cNvPr id="41" name="Straight Connector 40">
              <a:extLst>
                <a:ext uri="{FF2B5EF4-FFF2-40B4-BE49-F238E27FC236}">
                  <a16:creationId xmlns:a16="http://schemas.microsoft.com/office/drawing/2014/main" id="{57582D04-5146-4078-A1DD-317CAFCA94B4}"/>
                </a:ext>
              </a:extLst>
            </p:cNvPr>
            <p:cNvCxnSpPr>
              <a:cxnSpLocks/>
              <a:endCxn id="36" idx="2"/>
            </p:cNvCxnSpPr>
            <p:nvPr/>
          </p:nvCxnSpPr>
          <p:spPr bwMode="auto">
            <a:xfrm flipV="1">
              <a:off x="3256544" y="4635150"/>
              <a:ext cx="119587" cy="28902"/>
            </a:xfrm>
            <a:prstGeom prst="line">
              <a:avLst/>
            </a:prstGeom>
            <a:solidFill>
              <a:schemeClr val="accent1"/>
            </a:solidFill>
            <a:ln w="9525" cap="flat" cmpd="sng" algn="ctr">
              <a:solidFill>
                <a:schemeClr val="bg2"/>
              </a:solidFill>
              <a:prstDash val="solid"/>
              <a:round/>
              <a:headEnd type="none" w="med" len="med"/>
              <a:tailEnd type="none" w="med" len="med"/>
            </a:ln>
            <a:effectLst/>
          </p:spPr>
        </p:cxnSp>
        <p:cxnSp>
          <p:nvCxnSpPr>
            <p:cNvPr id="45" name="Straight Connector 44">
              <a:extLst>
                <a:ext uri="{FF2B5EF4-FFF2-40B4-BE49-F238E27FC236}">
                  <a16:creationId xmlns:a16="http://schemas.microsoft.com/office/drawing/2014/main" id="{33FA24E6-0EB4-49F6-B6B8-DD5164657292}"/>
                </a:ext>
              </a:extLst>
            </p:cNvPr>
            <p:cNvCxnSpPr>
              <a:cxnSpLocks/>
              <a:stCxn id="36" idx="6"/>
              <a:endCxn id="29" idx="2"/>
            </p:cNvCxnSpPr>
            <p:nvPr/>
          </p:nvCxnSpPr>
          <p:spPr bwMode="auto">
            <a:xfrm flipV="1">
              <a:off x="3892298" y="4599180"/>
              <a:ext cx="142411" cy="35970"/>
            </a:xfrm>
            <a:prstGeom prst="line">
              <a:avLst/>
            </a:prstGeom>
            <a:solidFill>
              <a:schemeClr val="accent1"/>
            </a:solidFill>
            <a:ln w="9525" cap="flat" cmpd="sng" algn="ctr">
              <a:solidFill>
                <a:schemeClr val="bg2"/>
              </a:solidFill>
              <a:prstDash val="solid"/>
              <a:round/>
              <a:headEnd type="none" w="med" len="med"/>
              <a:tailEnd type="none" w="med" len="med"/>
            </a:ln>
            <a:effectLst/>
          </p:spPr>
        </p:cxnSp>
        <p:sp>
          <p:nvSpPr>
            <p:cNvPr id="33" name="TextBox 32">
              <a:extLst>
                <a:ext uri="{FF2B5EF4-FFF2-40B4-BE49-F238E27FC236}">
                  <a16:creationId xmlns:a16="http://schemas.microsoft.com/office/drawing/2014/main" id="{0E98798D-87BD-404E-9DCD-20775034DAE3}"/>
                </a:ext>
              </a:extLst>
            </p:cNvPr>
            <p:cNvSpPr txBox="1"/>
            <p:nvPr/>
          </p:nvSpPr>
          <p:spPr>
            <a:xfrm>
              <a:off x="2325016" y="4134298"/>
              <a:ext cx="1327472" cy="216000"/>
            </a:xfrm>
            <a:prstGeom prst="rect">
              <a:avLst/>
            </a:prstGeom>
            <a:solidFill>
              <a:schemeClr val="bg1">
                <a:lumMod val="95000"/>
              </a:schemeClr>
            </a:solidFill>
            <a:ln>
              <a:solidFill>
                <a:schemeClr val="bg1">
                  <a:lumMod val="50000"/>
                </a:schemeClr>
              </a:solidFill>
            </a:ln>
          </p:spPr>
          <p:txBody>
            <a:bodyPr wrap="square" rtlCol="0">
              <a:spAutoFit/>
            </a:bodyPr>
            <a:lstStyle/>
            <a:p>
              <a:pPr algn="ctr"/>
              <a:r>
                <a:rPr lang="pt-PT" sz="900" dirty="0"/>
                <a:t>CAGR = 4,5%</a:t>
              </a:r>
            </a:p>
          </p:txBody>
        </p:sp>
      </p:grpSp>
      <p:sp>
        <p:nvSpPr>
          <p:cNvPr id="3" name="Rectangle 2">
            <a:extLst>
              <a:ext uri="{FF2B5EF4-FFF2-40B4-BE49-F238E27FC236}">
                <a16:creationId xmlns:a16="http://schemas.microsoft.com/office/drawing/2014/main" id="{0256123A-523C-418F-BCD1-72D2D0947CBA}"/>
              </a:ext>
            </a:extLst>
          </p:cNvPr>
          <p:cNvSpPr/>
          <p:nvPr/>
        </p:nvSpPr>
        <p:spPr bwMode="auto">
          <a:xfrm>
            <a:off x="283229" y="3501010"/>
            <a:ext cx="3204595" cy="30224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pt-PT" sz="900" i="0" u="none" strike="noStrike" cap="none" normalizeH="0" baseline="0" dirty="0">
                <a:ln>
                  <a:noFill/>
                </a:ln>
                <a:effectLst/>
                <a:latin typeface="Arial" charset="0"/>
                <a:cs typeface="Arial" charset="0"/>
              </a:rPr>
              <a:t>Evolução do mercado de mobiliário (B$)</a:t>
            </a:r>
          </a:p>
        </p:txBody>
      </p:sp>
    </p:spTree>
    <p:extLst>
      <p:ext uri="{BB962C8B-B14F-4D97-AF65-F5344CB8AC3E}">
        <p14:creationId xmlns:p14="http://schemas.microsoft.com/office/powerpoint/2010/main" val="3917656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0"/>
          </p:nvPr>
        </p:nvSpPr>
        <p:spPr/>
        <p:txBody>
          <a:bodyPr/>
          <a:lstStyle/>
          <a:p>
            <a:fld id="{9145E299-7583-4E6D-9863-A543ABE86F07}" type="slidenum">
              <a:rPr lang="pt-PT" smtClean="0">
                <a:solidFill>
                  <a:srgbClr val="000000"/>
                </a:solidFill>
              </a:rPr>
              <a:pPr/>
              <a:t>5</a:t>
            </a:fld>
            <a:endParaRPr lang="pt-PT" dirty="0">
              <a:solidFill>
                <a:srgbClr val="000000"/>
              </a:solidFill>
            </a:endParaRPr>
          </a:p>
        </p:txBody>
      </p:sp>
      <p:sp>
        <p:nvSpPr>
          <p:cNvPr id="9" name="Rectangle 5"/>
          <p:cNvSpPr>
            <a:spLocks noChangeArrowheads="1"/>
          </p:cNvSpPr>
          <p:nvPr/>
        </p:nvSpPr>
        <p:spPr bwMode="auto">
          <a:xfrm>
            <a:off x="344360" y="116540"/>
            <a:ext cx="7671370" cy="792162"/>
          </a:xfrm>
          <a:prstGeom prst="rect">
            <a:avLst/>
          </a:prstGeom>
          <a:noFill/>
          <a:ln w="9525" algn="ctr">
            <a:noFill/>
            <a:miter lim="800000"/>
            <a:headEnd/>
            <a:tailEnd/>
          </a:ln>
        </p:spPr>
        <p:txBody>
          <a:bodyPr lIns="0" tIns="0" rIns="0" bIns="0" anchor="ctr"/>
          <a:lstStyle/>
          <a:p>
            <a:pPr marL="0" lvl="1">
              <a:buClr>
                <a:srgbClr val="FF0000"/>
              </a:buClr>
              <a:buSzPct val="100000"/>
            </a:pPr>
            <a:r>
              <a:rPr lang="pt-PT" dirty="0">
                <a:solidFill>
                  <a:srgbClr val="00425E"/>
                </a:solidFill>
              </a:rPr>
              <a:t>Apresentação </a:t>
            </a:r>
            <a:r>
              <a:rPr lang="pt-PT" i="1" dirty="0">
                <a:solidFill>
                  <a:srgbClr val="00425E"/>
                </a:solidFill>
              </a:rPr>
              <a:t>target</a:t>
            </a:r>
          </a:p>
        </p:txBody>
      </p:sp>
      <p:sp>
        <p:nvSpPr>
          <p:cNvPr id="58" name="Content Placeholder 4">
            <a:extLst>
              <a:ext uri="{FF2B5EF4-FFF2-40B4-BE49-F238E27FC236}">
                <a16:creationId xmlns:a16="http://schemas.microsoft.com/office/drawing/2014/main" id="{95FD50B6-614A-431E-A242-5DE5BB8DACF1}"/>
              </a:ext>
            </a:extLst>
          </p:cNvPr>
          <p:cNvSpPr txBox="1">
            <a:spLocks/>
          </p:cNvSpPr>
          <p:nvPr/>
        </p:nvSpPr>
        <p:spPr bwMode="auto">
          <a:xfrm>
            <a:off x="344359" y="1196711"/>
            <a:ext cx="4383417" cy="528197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lvl="1" algn="just">
              <a:spcBef>
                <a:spcPts val="194"/>
              </a:spcBef>
              <a:spcAft>
                <a:spcPts val="194"/>
              </a:spcAft>
              <a:buClr>
                <a:schemeClr val="tx1"/>
              </a:buClr>
              <a:buSzPct val="150000"/>
              <a:defRPr/>
            </a:pPr>
            <a:r>
              <a:rPr lang="en-GB" sz="1100" dirty="0" err="1">
                <a:solidFill>
                  <a:srgbClr val="00425E"/>
                </a:solidFill>
              </a:rPr>
              <a:t>Estratégia</a:t>
            </a:r>
            <a:r>
              <a:rPr lang="en-GB" sz="1100" dirty="0">
                <a:solidFill>
                  <a:srgbClr val="00425E"/>
                </a:solidFill>
              </a:rPr>
              <a:t> da </a:t>
            </a:r>
            <a:r>
              <a:rPr lang="en-GB" sz="1100" dirty="0" err="1">
                <a:solidFill>
                  <a:srgbClr val="00425E"/>
                </a:solidFill>
              </a:rPr>
              <a:t>empresa</a:t>
            </a:r>
            <a:endParaRPr lang="pt-PT" sz="1100" dirty="0">
              <a:solidFill>
                <a:srgbClr val="00425E"/>
              </a:solidFill>
            </a:endParaRPr>
          </a:p>
          <a:p>
            <a:pPr marL="0" lvl="2" algn="just" eaLnBrk="0" hangingPunct="0">
              <a:spcBef>
                <a:spcPts val="194"/>
              </a:spcBef>
              <a:spcAft>
                <a:spcPts val="194"/>
              </a:spcAft>
              <a:buClr>
                <a:schemeClr val="tx2"/>
              </a:buClr>
              <a:buSzPct val="150000"/>
              <a:defRPr/>
            </a:pPr>
            <a:r>
              <a:rPr lang="en-GB" sz="1050" dirty="0">
                <a:solidFill>
                  <a:srgbClr val="000000"/>
                </a:solidFill>
                <a:latin typeface="+mn-lt"/>
                <a:cs typeface="+mn-cs"/>
              </a:rPr>
              <a:t>xxx</a:t>
            </a:r>
            <a:endParaRPr lang="pt-PT" sz="1100" b="0" dirty="0"/>
          </a:p>
          <a:p>
            <a:pPr marL="0" lvl="1" algn="just" eaLnBrk="0" hangingPunct="0">
              <a:lnSpc>
                <a:spcPct val="110000"/>
              </a:lnSpc>
              <a:spcBef>
                <a:spcPts val="200"/>
              </a:spcBef>
              <a:spcAft>
                <a:spcPts val="600"/>
              </a:spcAft>
              <a:buClr>
                <a:schemeClr val="tx2"/>
              </a:buClr>
              <a:buSzPct val="150000"/>
              <a:defRPr/>
            </a:pPr>
            <a:endParaRPr lang="pt-PT" sz="900" b="0" kern="0" dirty="0">
              <a:solidFill>
                <a:srgbClr val="00425E"/>
              </a:solidFill>
            </a:endParaRPr>
          </a:p>
          <a:p>
            <a:pPr marL="0" lvl="1" algn="just" eaLnBrk="0" hangingPunct="0">
              <a:lnSpc>
                <a:spcPct val="110000"/>
              </a:lnSpc>
              <a:spcBef>
                <a:spcPts val="200"/>
              </a:spcBef>
              <a:spcAft>
                <a:spcPts val="600"/>
              </a:spcAft>
              <a:buClr>
                <a:schemeClr val="tx2"/>
              </a:buClr>
              <a:buSzPct val="150000"/>
              <a:defRPr/>
            </a:pPr>
            <a:endParaRPr lang="pt-PT" sz="900" b="0" u="sng" kern="0" dirty="0">
              <a:solidFill>
                <a:srgbClr val="00425E"/>
              </a:solidFill>
            </a:endParaRPr>
          </a:p>
          <a:p>
            <a:pPr marL="0" lvl="1" algn="just" eaLnBrk="0" hangingPunct="0">
              <a:lnSpc>
                <a:spcPct val="110000"/>
              </a:lnSpc>
              <a:spcBef>
                <a:spcPts val="200"/>
              </a:spcBef>
              <a:spcAft>
                <a:spcPts val="600"/>
              </a:spcAft>
              <a:buClr>
                <a:schemeClr val="tx2"/>
              </a:buClr>
              <a:buSzPct val="150000"/>
              <a:defRPr/>
            </a:pPr>
            <a:endParaRPr lang="pt-PT" sz="900" b="0" u="sng" kern="0" dirty="0">
              <a:solidFill>
                <a:srgbClr val="00425E"/>
              </a:solidFill>
            </a:endParaRPr>
          </a:p>
          <a:p>
            <a:pPr marL="0" lvl="1" algn="just" eaLnBrk="0" hangingPunct="0">
              <a:lnSpc>
                <a:spcPct val="110000"/>
              </a:lnSpc>
              <a:spcBef>
                <a:spcPts val="200"/>
              </a:spcBef>
              <a:spcAft>
                <a:spcPts val="600"/>
              </a:spcAft>
              <a:buClr>
                <a:schemeClr val="tx2"/>
              </a:buClr>
              <a:buSzPct val="150000"/>
              <a:defRPr/>
            </a:pPr>
            <a:endParaRPr lang="pt-PT" sz="900" b="0" u="sng" kern="0" dirty="0">
              <a:solidFill>
                <a:srgbClr val="00425E"/>
              </a:solidFill>
            </a:endParaRPr>
          </a:p>
          <a:p>
            <a:pPr marL="0" lvl="1" algn="just" eaLnBrk="0" hangingPunct="0">
              <a:lnSpc>
                <a:spcPct val="115000"/>
              </a:lnSpc>
              <a:spcBef>
                <a:spcPts val="200"/>
              </a:spcBef>
              <a:spcAft>
                <a:spcPts val="600"/>
              </a:spcAft>
              <a:buClr>
                <a:srgbClr val="000000"/>
              </a:buClr>
              <a:buSzPct val="150000"/>
              <a:defRPr/>
            </a:pPr>
            <a:endParaRPr lang="pt-PT" sz="800" b="0" kern="0" dirty="0"/>
          </a:p>
          <a:p>
            <a:pPr marL="0" lvl="1" algn="just" eaLnBrk="0" hangingPunct="0">
              <a:lnSpc>
                <a:spcPct val="115000"/>
              </a:lnSpc>
              <a:spcBef>
                <a:spcPts val="200"/>
              </a:spcBef>
              <a:spcAft>
                <a:spcPts val="600"/>
              </a:spcAft>
              <a:buClr>
                <a:srgbClr val="000000"/>
              </a:buClr>
              <a:buSzPct val="150000"/>
              <a:defRPr/>
            </a:pPr>
            <a:endParaRPr lang="pt-PT" sz="900" b="0" kern="0" baseline="30000" dirty="0">
              <a:solidFill>
                <a:srgbClr val="000000"/>
              </a:solidFill>
            </a:endParaRPr>
          </a:p>
        </p:txBody>
      </p:sp>
      <p:sp>
        <p:nvSpPr>
          <p:cNvPr id="10" name="Content Placeholder 4">
            <a:extLst>
              <a:ext uri="{FF2B5EF4-FFF2-40B4-BE49-F238E27FC236}">
                <a16:creationId xmlns:a16="http://schemas.microsoft.com/office/drawing/2014/main" id="{2B1E7F14-2F06-43F2-AFFD-3F8E4C34BEB4}"/>
              </a:ext>
            </a:extLst>
          </p:cNvPr>
          <p:cNvSpPr txBox="1">
            <a:spLocks/>
          </p:cNvSpPr>
          <p:nvPr/>
        </p:nvSpPr>
        <p:spPr bwMode="auto">
          <a:xfrm>
            <a:off x="5025010" y="1196711"/>
            <a:ext cx="4536631" cy="528197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lvl="1" algn="just" eaLnBrk="0" hangingPunct="0">
              <a:lnSpc>
                <a:spcPts val="1300"/>
              </a:lnSpc>
              <a:spcBef>
                <a:spcPts val="100"/>
              </a:spcBef>
              <a:spcAft>
                <a:spcPts val="100"/>
              </a:spcAft>
              <a:buClr>
                <a:schemeClr val="tx2"/>
              </a:buClr>
              <a:buSzPct val="150000"/>
              <a:defRPr/>
            </a:pPr>
            <a:r>
              <a:rPr lang="pt-PT" sz="1050" kern="0" dirty="0">
                <a:solidFill>
                  <a:srgbClr val="00425E"/>
                </a:solidFill>
              </a:rPr>
              <a:t>Análise SWOT</a:t>
            </a:r>
            <a:endParaRPr lang="pt-PT" sz="1050" b="0" u="sng" kern="0" dirty="0">
              <a:solidFill>
                <a:srgbClr val="00425E"/>
              </a:solidFill>
            </a:endParaRPr>
          </a:p>
          <a:p>
            <a:pPr marL="0" lvl="1" algn="just" eaLnBrk="0" hangingPunct="0">
              <a:lnSpc>
                <a:spcPts val="1300"/>
              </a:lnSpc>
              <a:spcBef>
                <a:spcPts val="100"/>
              </a:spcBef>
              <a:spcAft>
                <a:spcPts val="100"/>
              </a:spcAft>
              <a:buClr>
                <a:schemeClr val="tx2"/>
              </a:buClr>
              <a:buSzPct val="150000"/>
              <a:defRPr/>
            </a:pPr>
            <a:r>
              <a:rPr lang="pt-PT" sz="1050" b="0" u="sng" kern="0" dirty="0">
                <a:solidFill>
                  <a:srgbClr val="00425E"/>
                </a:solidFill>
              </a:rPr>
              <a:t>Pontos fortes</a:t>
            </a:r>
            <a:r>
              <a:rPr lang="pt-PT" sz="1050" b="0" kern="0" dirty="0">
                <a:solidFill>
                  <a:srgbClr val="00425E"/>
                </a:solidFill>
              </a:rPr>
              <a:t> [+]:</a:t>
            </a:r>
          </a:p>
          <a:p>
            <a:pPr marL="357188" indent="-179388" algn="just" eaLnBrk="0" hangingPunct="0">
              <a:lnSpc>
                <a:spcPts val="1300"/>
              </a:lnSpc>
              <a:spcBef>
                <a:spcPts val="100"/>
              </a:spcBef>
              <a:spcAft>
                <a:spcPts val="100"/>
              </a:spcAft>
              <a:buClr>
                <a:schemeClr val="tx2"/>
              </a:buClr>
              <a:buSzPct val="150000"/>
              <a:buBlip>
                <a:blip r:embed="rId3"/>
              </a:buBlip>
              <a:defRPr/>
            </a:pPr>
            <a:r>
              <a:rPr lang="pt-PT" sz="1050" b="0" kern="0" dirty="0"/>
              <a:t>Equipa de gestão com experiência e </a:t>
            </a:r>
            <a:r>
              <a:rPr lang="pt-PT" sz="1050" b="0" i="1" kern="0" dirty="0"/>
              <a:t>know-how</a:t>
            </a:r>
            <a:r>
              <a:rPr lang="pt-PT" sz="1050" b="0" kern="0" dirty="0"/>
              <a:t> comprovado </a:t>
            </a:r>
          </a:p>
          <a:p>
            <a:pPr marL="357188" indent="-179388" algn="just" eaLnBrk="0" hangingPunct="0">
              <a:lnSpc>
                <a:spcPts val="1300"/>
              </a:lnSpc>
              <a:spcBef>
                <a:spcPts val="100"/>
              </a:spcBef>
              <a:spcAft>
                <a:spcPts val="100"/>
              </a:spcAft>
              <a:buClr>
                <a:schemeClr val="tx2"/>
              </a:buClr>
              <a:buSzPct val="150000"/>
              <a:buBlip>
                <a:blip r:embed="rId3"/>
              </a:buBlip>
              <a:defRPr/>
            </a:pPr>
            <a:r>
              <a:rPr lang="pt-PT" sz="1050" b="0" kern="0" dirty="0"/>
              <a:t>Qualidade e inovação dos produtos (ver anexo)</a:t>
            </a:r>
          </a:p>
          <a:p>
            <a:pPr marL="357188" indent="-179388" algn="just" eaLnBrk="0" hangingPunct="0">
              <a:lnSpc>
                <a:spcPts val="1300"/>
              </a:lnSpc>
              <a:spcBef>
                <a:spcPts val="100"/>
              </a:spcBef>
              <a:spcAft>
                <a:spcPts val="100"/>
              </a:spcAft>
              <a:buClr>
                <a:schemeClr val="tx2"/>
              </a:buClr>
              <a:buSzPct val="150000"/>
              <a:buBlip>
                <a:blip r:embed="rId3"/>
              </a:buBlip>
              <a:defRPr/>
            </a:pPr>
            <a:r>
              <a:rPr lang="pt-PT" sz="1050" b="0" kern="0" dirty="0"/>
              <a:t>Marca reconhecida como “referência” no setor (credibilidade acumulada em 30 anos), com elevado cariz de internacionalização</a:t>
            </a:r>
          </a:p>
          <a:p>
            <a:pPr marL="357188" lvl="1" indent="-179388" algn="just" eaLnBrk="0" hangingPunct="0">
              <a:lnSpc>
                <a:spcPts val="1300"/>
              </a:lnSpc>
              <a:spcBef>
                <a:spcPts val="100"/>
              </a:spcBef>
              <a:spcAft>
                <a:spcPts val="100"/>
              </a:spcAft>
              <a:buClr>
                <a:schemeClr val="tx2"/>
              </a:buClr>
              <a:buSzPct val="150000"/>
              <a:buBlip>
                <a:blip r:embed="rId3"/>
              </a:buBlip>
              <a:defRPr/>
            </a:pPr>
            <a:r>
              <a:rPr lang="pt-PT" sz="1050" b="0" kern="0" dirty="0"/>
              <a:t>Estratégia alinhada com as tendências do setor (produto em escala mas “</a:t>
            </a:r>
            <a:r>
              <a:rPr lang="pt-PT" sz="1050" b="0" i="1" kern="0" dirty="0" err="1"/>
              <a:t>custom-made</a:t>
            </a:r>
            <a:r>
              <a:rPr lang="pt-PT" sz="1050" b="0" kern="0" dirty="0"/>
              <a:t>”)</a:t>
            </a:r>
          </a:p>
          <a:p>
            <a:pPr marL="357188" lvl="1" indent="-179388" algn="just" eaLnBrk="0" hangingPunct="0">
              <a:lnSpc>
                <a:spcPts val="1300"/>
              </a:lnSpc>
              <a:spcBef>
                <a:spcPts val="100"/>
              </a:spcBef>
              <a:spcAft>
                <a:spcPts val="300"/>
              </a:spcAft>
              <a:buClr>
                <a:schemeClr val="tx2"/>
              </a:buClr>
              <a:buSzPct val="150000"/>
              <a:buBlip>
                <a:blip r:embed="rId3"/>
              </a:buBlip>
              <a:defRPr/>
            </a:pPr>
            <a:r>
              <a:rPr lang="pt-PT" sz="1050" b="0" kern="0" dirty="0"/>
              <a:t>Parque industrial tecnologicamente moderno, com a capacidade e flexibilidade necessárias para responder às exigências do mercado</a:t>
            </a:r>
          </a:p>
          <a:p>
            <a:pPr algn="just" eaLnBrk="0" hangingPunct="0">
              <a:lnSpc>
                <a:spcPts val="1300"/>
              </a:lnSpc>
              <a:spcBef>
                <a:spcPts val="100"/>
              </a:spcBef>
              <a:spcAft>
                <a:spcPts val="100"/>
              </a:spcAft>
              <a:buClr>
                <a:schemeClr val="tx2"/>
              </a:buClr>
              <a:buSzPct val="150000"/>
              <a:defRPr/>
            </a:pPr>
            <a:r>
              <a:rPr lang="pt-PT" sz="1050" b="0" u="sng" kern="0" dirty="0">
                <a:solidFill>
                  <a:srgbClr val="00425E"/>
                </a:solidFill>
              </a:rPr>
              <a:t>Pontos fracos</a:t>
            </a:r>
            <a:r>
              <a:rPr lang="pt-PT" sz="1050" b="0" kern="0" dirty="0">
                <a:solidFill>
                  <a:srgbClr val="00425E"/>
                </a:solidFill>
              </a:rPr>
              <a:t> [–]:</a:t>
            </a:r>
          </a:p>
          <a:p>
            <a:pPr marL="357188" lvl="1" indent="-179388" algn="just" eaLnBrk="0" hangingPunct="0">
              <a:lnSpc>
                <a:spcPts val="1300"/>
              </a:lnSpc>
              <a:spcBef>
                <a:spcPts val="100"/>
              </a:spcBef>
              <a:spcAft>
                <a:spcPts val="100"/>
              </a:spcAft>
              <a:buClr>
                <a:schemeClr val="tx2"/>
              </a:buClr>
              <a:buSzPct val="150000"/>
              <a:buBlip>
                <a:blip r:embed="rId3"/>
              </a:buBlip>
              <a:defRPr/>
            </a:pPr>
            <a:r>
              <a:rPr lang="pt-PT" sz="1050" b="0" kern="0" dirty="0"/>
              <a:t>Rácio de divida elevado (&gt;5x/EBITDA). No entanto importa salientar que do total de 22M€ em divida: i) 18,2M€ da divida não têm encargos (IAPMEI); </a:t>
            </a:r>
            <a:r>
              <a:rPr lang="pt-PT" sz="1050" b="0" kern="0" dirty="0" err="1"/>
              <a:t>ii</a:t>
            </a:r>
            <a:r>
              <a:rPr lang="pt-PT" sz="1050" b="0" kern="0" dirty="0"/>
              <a:t>) 7,5M€ poderão ser não reembolsáveis (prémio IAPMEI)</a:t>
            </a:r>
          </a:p>
          <a:p>
            <a:pPr marL="357188" lvl="1" indent="-179388" algn="just" eaLnBrk="0" hangingPunct="0">
              <a:lnSpc>
                <a:spcPts val="1300"/>
              </a:lnSpc>
              <a:spcBef>
                <a:spcPts val="100"/>
              </a:spcBef>
              <a:spcAft>
                <a:spcPts val="100"/>
              </a:spcAft>
              <a:buClr>
                <a:schemeClr val="tx2"/>
              </a:buClr>
              <a:buSzPct val="150000"/>
              <a:buBlip>
                <a:blip r:embed="rId3"/>
              </a:buBlip>
              <a:defRPr/>
            </a:pPr>
            <a:r>
              <a:rPr lang="pt-PT" sz="1050" b="0" kern="0" dirty="0"/>
              <a:t>Necessidade de investimento em fundo de maneio para suportar a atividade e os elevados PMR (típico do sector, sobretudo em PT)</a:t>
            </a:r>
          </a:p>
          <a:p>
            <a:pPr marL="357188" lvl="1" indent="-179388" algn="just" eaLnBrk="0" hangingPunct="0">
              <a:lnSpc>
                <a:spcPts val="1300"/>
              </a:lnSpc>
              <a:spcBef>
                <a:spcPts val="100"/>
              </a:spcBef>
              <a:spcAft>
                <a:spcPts val="100"/>
              </a:spcAft>
              <a:buClr>
                <a:schemeClr val="tx2"/>
              </a:buClr>
              <a:buSzPct val="150000"/>
              <a:buBlip>
                <a:blip r:embed="rId3"/>
              </a:buBlip>
              <a:defRPr/>
            </a:pPr>
            <a:r>
              <a:rPr lang="pt-PT" sz="1050" b="0" kern="0" dirty="0"/>
              <a:t>Dependência de grandes obras para rentabilização da atividade</a:t>
            </a:r>
          </a:p>
          <a:p>
            <a:pPr marL="0" lvl="1" algn="just" eaLnBrk="0" hangingPunct="0">
              <a:lnSpc>
                <a:spcPts val="1300"/>
              </a:lnSpc>
              <a:spcBef>
                <a:spcPts val="100"/>
              </a:spcBef>
              <a:spcAft>
                <a:spcPts val="100"/>
              </a:spcAft>
              <a:buClr>
                <a:schemeClr val="tx2"/>
              </a:buClr>
              <a:buSzPct val="150000"/>
              <a:defRPr/>
            </a:pPr>
            <a:r>
              <a:rPr lang="pt-PT" sz="1050" b="0" u="sng" kern="0" dirty="0">
                <a:solidFill>
                  <a:srgbClr val="00425E"/>
                </a:solidFill>
              </a:rPr>
              <a:t>Oportunidades</a:t>
            </a:r>
            <a:r>
              <a:rPr lang="pt-PT" sz="1050" b="0" kern="0" dirty="0">
                <a:solidFill>
                  <a:srgbClr val="00425E"/>
                </a:solidFill>
              </a:rPr>
              <a:t> [+]:</a:t>
            </a:r>
          </a:p>
          <a:p>
            <a:pPr marL="357188" lvl="1" indent="-179388" algn="just" eaLnBrk="0" hangingPunct="0">
              <a:lnSpc>
                <a:spcPts val="1300"/>
              </a:lnSpc>
              <a:spcBef>
                <a:spcPts val="100"/>
              </a:spcBef>
              <a:spcAft>
                <a:spcPts val="100"/>
              </a:spcAft>
              <a:buClr>
                <a:schemeClr val="tx2"/>
              </a:buClr>
              <a:buSzPct val="150000"/>
              <a:buBlip>
                <a:blip r:embed="rId3"/>
              </a:buBlip>
              <a:defRPr/>
            </a:pPr>
            <a:r>
              <a:rPr lang="pt-PT" sz="1050" b="0" kern="0" dirty="0"/>
              <a:t>Melhoria dos níveis de rentabilidade do parque industrial</a:t>
            </a:r>
          </a:p>
          <a:p>
            <a:pPr marL="357188" lvl="1" indent="-179388" algn="just" eaLnBrk="0" hangingPunct="0">
              <a:lnSpc>
                <a:spcPts val="1300"/>
              </a:lnSpc>
              <a:spcBef>
                <a:spcPts val="100"/>
              </a:spcBef>
              <a:spcAft>
                <a:spcPts val="100"/>
              </a:spcAft>
              <a:buClr>
                <a:schemeClr val="tx2"/>
              </a:buClr>
              <a:buSzPct val="150000"/>
              <a:buBlip>
                <a:blip r:embed="rId3"/>
              </a:buBlip>
              <a:defRPr/>
            </a:pPr>
            <a:r>
              <a:rPr lang="pt-PT" sz="1050" b="0" kern="0" dirty="0"/>
              <a:t>Valorização da empresa inerente à amortização da divida</a:t>
            </a:r>
          </a:p>
          <a:p>
            <a:pPr marL="357188" lvl="1" indent="-179388" algn="just" eaLnBrk="0" hangingPunct="0">
              <a:lnSpc>
                <a:spcPts val="1300"/>
              </a:lnSpc>
              <a:spcBef>
                <a:spcPts val="100"/>
              </a:spcBef>
              <a:spcAft>
                <a:spcPts val="300"/>
              </a:spcAft>
              <a:buClr>
                <a:schemeClr val="tx2"/>
              </a:buClr>
              <a:buSzPct val="150000"/>
              <a:buBlip>
                <a:blip r:embed="rId3"/>
              </a:buBlip>
              <a:defRPr/>
            </a:pPr>
            <a:r>
              <a:rPr lang="pt-PT" sz="1050" b="0" kern="0" dirty="0"/>
              <a:t>Grande flexibilidade técnica permite responder a quaisquer  necessidades de arquitetos, projetistas e designers (tendência de mercado cada vez mais para </a:t>
            </a:r>
            <a:r>
              <a:rPr lang="pt-PT" sz="1050" b="0" i="1" kern="0" dirty="0" err="1"/>
              <a:t>custom</a:t>
            </a:r>
            <a:r>
              <a:rPr lang="pt-PT" sz="1050" b="0" i="1" kern="0" dirty="0"/>
              <a:t> </a:t>
            </a:r>
            <a:r>
              <a:rPr lang="pt-PT" sz="1050" b="0" i="1" kern="0" dirty="0" err="1"/>
              <a:t>made</a:t>
            </a:r>
            <a:r>
              <a:rPr lang="pt-PT" sz="1050" b="0" i="1" kern="0" dirty="0"/>
              <a:t>)</a:t>
            </a:r>
          </a:p>
          <a:p>
            <a:pPr marL="357188" lvl="1" indent="-179388" algn="just" eaLnBrk="0" hangingPunct="0">
              <a:lnSpc>
                <a:spcPts val="1300"/>
              </a:lnSpc>
              <a:spcBef>
                <a:spcPts val="100"/>
              </a:spcBef>
              <a:spcAft>
                <a:spcPts val="300"/>
              </a:spcAft>
              <a:buClr>
                <a:schemeClr val="tx2"/>
              </a:buClr>
              <a:buSzPct val="150000"/>
              <a:buBlip>
                <a:blip r:embed="rId3"/>
              </a:buBlip>
              <a:defRPr/>
            </a:pPr>
            <a:r>
              <a:rPr lang="pt-PT" sz="1050" b="0" kern="0" dirty="0"/>
              <a:t>Crescimento do mercado de mobiliário e respetiva internacionalização</a:t>
            </a:r>
          </a:p>
          <a:p>
            <a:pPr algn="just" eaLnBrk="0" hangingPunct="0">
              <a:lnSpc>
                <a:spcPts val="1300"/>
              </a:lnSpc>
              <a:spcBef>
                <a:spcPts val="100"/>
              </a:spcBef>
              <a:spcAft>
                <a:spcPts val="100"/>
              </a:spcAft>
              <a:buClr>
                <a:schemeClr val="tx2"/>
              </a:buClr>
              <a:buSzPct val="150000"/>
              <a:defRPr/>
            </a:pPr>
            <a:r>
              <a:rPr lang="pt-PT" sz="1050" b="0" u="sng" kern="0" dirty="0">
                <a:solidFill>
                  <a:srgbClr val="00425E"/>
                </a:solidFill>
              </a:rPr>
              <a:t>Ameaças</a:t>
            </a:r>
            <a:r>
              <a:rPr lang="pt-PT" sz="1050" b="0" kern="0" dirty="0">
                <a:solidFill>
                  <a:srgbClr val="00425E"/>
                </a:solidFill>
              </a:rPr>
              <a:t> [–]:</a:t>
            </a:r>
          </a:p>
          <a:p>
            <a:pPr marL="357188" lvl="1" indent="-179388" algn="just" eaLnBrk="0" hangingPunct="0">
              <a:lnSpc>
                <a:spcPts val="1300"/>
              </a:lnSpc>
              <a:spcBef>
                <a:spcPts val="100"/>
              </a:spcBef>
              <a:spcAft>
                <a:spcPts val="100"/>
              </a:spcAft>
              <a:buClr>
                <a:schemeClr val="tx2"/>
              </a:buClr>
              <a:buSzPct val="150000"/>
              <a:buBlip>
                <a:blip r:embed="rId3"/>
              </a:buBlip>
              <a:defRPr/>
            </a:pPr>
            <a:r>
              <a:rPr lang="pt-PT" sz="1050" b="0" kern="0" dirty="0"/>
              <a:t>Curva de aprendizagem com novo equipamento adquirido (embora mais estabilizado) e constrangimentos operacionais </a:t>
            </a:r>
          </a:p>
          <a:p>
            <a:pPr marL="357188" lvl="1" indent="-179388" algn="just" eaLnBrk="0" hangingPunct="0">
              <a:lnSpc>
                <a:spcPts val="1300"/>
              </a:lnSpc>
              <a:spcBef>
                <a:spcPts val="100"/>
              </a:spcBef>
              <a:spcAft>
                <a:spcPts val="100"/>
              </a:spcAft>
              <a:buClr>
                <a:schemeClr val="tx2"/>
              </a:buClr>
              <a:buSzPct val="150000"/>
              <a:buBlip>
                <a:blip r:embed="rId3"/>
              </a:buBlip>
              <a:defRPr/>
            </a:pPr>
            <a:r>
              <a:rPr lang="pt-PT" sz="1050" b="0" kern="0" dirty="0"/>
              <a:t>Associação ao sector da construção civil (cada vez menor) e eventual impacto de uma nova crise do sector</a:t>
            </a:r>
          </a:p>
          <a:p>
            <a:pPr marL="0" lvl="1" algn="just" eaLnBrk="0" hangingPunct="0">
              <a:lnSpc>
                <a:spcPct val="110000"/>
              </a:lnSpc>
              <a:spcBef>
                <a:spcPts val="0"/>
              </a:spcBef>
              <a:spcAft>
                <a:spcPts val="300"/>
              </a:spcAft>
              <a:buClr>
                <a:schemeClr val="tx2"/>
              </a:buClr>
              <a:buSzPct val="150000"/>
              <a:defRPr/>
            </a:pPr>
            <a:endParaRPr lang="pt-PT" sz="1050" u="sng" kern="0" dirty="0">
              <a:solidFill>
                <a:srgbClr val="00425E"/>
              </a:solidFill>
            </a:endParaRPr>
          </a:p>
          <a:p>
            <a:pPr marL="0" lvl="1" algn="just" eaLnBrk="0" hangingPunct="0">
              <a:lnSpc>
                <a:spcPct val="110000"/>
              </a:lnSpc>
              <a:spcBef>
                <a:spcPts val="0"/>
              </a:spcBef>
              <a:spcAft>
                <a:spcPts val="300"/>
              </a:spcAft>
              <a:buClr>
                <a:schemeClr val="tx2"/>
              </a:buClr>
              <a:buSzPct val="150000"/>
              <a:defRPr/>
            </a:pPr>
            <a:endParaRPr lang="pt-PT" sz="1050" u="sng" kern="0" dirty="0">
              <a:solidFill>
                <a:srgbClr val="00425E"/>
              </a:solidFill>
            </a:endParaRPr>
          </a:p>
          <a:p>
            <a:pPr marL="0" lvl="1" algn="just" eaLnBrk="0" hangingPunct="0">
              <a:lnSpc>
                <a:spcPct val="110000"/>
              </a:lnSpc>
              <a:spcBef>
                <a:spcPts val="0"/>
              </a:spcBef>
              <a:spcAft>
                <a:spcPts val="300"/>
              </a:spcAft>
              <a:buClr>
                <a:schemeClr val="tx2"/>
              </a:buClr>
              <a:buSzPct val="150000"/>
              <a:defRPr/>
            </a:pPr>
            <a:endParaRPr lang="pt-PT" sz="1050" u="sng" kern="0" dirty="0">
              <a:solidFill>
                <a:srgbClr val="00425E"/>
              </a:solidFill>
            </a:endParaRPr>
          </a:p>
          <a:p>
            <a:pPr marL="0" lvl="1" algn="just" eaLnBrk="0" hangingPunct="0">
              <a:lnSpc>
                <a:spcPct val="110000"/>
              </a:lnSpc>
              <a:spcBef>
                <a:spcPts val="0"/>
              </a:spcBef>
              <a:spcAft>
                <a:spcPts val="300"/>
              </a:spcAft>
              <a:buClr>
                <a:schemeClr val="tx2"/>
              </a:buClr>
              <a:buSzPct val="150000"/>
              <a:defRPr/>
            </a:pPr>
            <a:endParaRPr lang="pt-PT" sz="900" b="0" u="sng" kern="0" dirty="0">
              <a:solidFill>
                <a:srgbClr val="00425E"/>
              </a:solidFill>
            </a:endParaRPr>
          </a:p>
          <a:p>
            <a:pPr marL="0" lvl="1" algn="just" eaLnBrk="0" hangingPunct="0">
              <a:lnSpc>
                <a:spcPct val="110000"/>
              </a:lnSpc>
              <a:spcBef>
                <a:spcPts val="0"/>
              </a:spcBef>
              <a:spcAft>
                <a:spcPts val="300"/>
              </a:spcAft>
              <a:buClr>
                <a:schemeClr val="tx2"/>
              </a:buClr>
              <a:buSzPct val="150000"/>
              <a:defRPr/>
            </a:pPr>
            <a:endParaRPr lang="pt-PT" sz="900" b="0" u="sng" kern="0" dirty="0">
              <a:solidFill>
                <a:srgbClr val="00425E"/>
              </a:solidFill>
            </a:endParaRPr>
          </a:p>
          <a:p>
            <a:pPr marL="0" lvl="1" algn="just" eaLnBrk="0" hangingPunct="0">
              <a:lnSpc>
                <a:spcPct val="110000"/>
              </a:lnSpc>
              <a:spcBef>
                <a:spcPts val="0"/>
              </a:spcBef>
              <a:spcAft>
                <a:spcPts val="300"/>
              </a:spcAft>
              <a:buClr>
                <a:schemeClr val="tx2"/>
              </a:buClr>
              <a:buSzPct val="150000"/>
              <a:defRPr/>
            </a:pPr>
            <a:endParaRPr lang="en-GB" sz="1000" b="0" u="sng" kern="0" dirty="0">
              <a:solidFill>
                <a:srgbClr val="00425E"/>
              </a:solidFill>
            </a:endParaRPr>
          </a:p>
          <a:p>
            <a:pPr marL="0" lvl="1" algn="just" eaLnBrk="0" hangingPunct="0">
              <a:lnSpc>
                <a:spcPct val="110000"/>
              </a:lnSpc>
              <a:spcBef>
                <a:spcPts val="0"/>
              </a:spcBef>
              <a:spcAft>
                <a:spcPts val="300"/>
              </a:spcAft>
              <a:buClr>
                <a:schemeClr val="tx2"/>
              </a:buClr>
              <a:buSzPct val="150000"/>
              <a:defRPr/>
            </a:pPr>
            <a:endParaRPr lang="pt-PT" sz="1000" b="0" u="sng" kern="0" dirty="0">
              <a:solidFill>
                <a:srgbClr val="00425E"/>
              </a:solidFill>
            </a:endParaRPr>
          </a:p>
          <a:p>
            <a:pPr marL="0" lvl="1" algn="just" eaLnBrk="0" hangingPunct="0">
              <a:lnSpc>
                <a:spcPct val="110000"/>
              </a:lnSpc>
              <a:spcBef>
                <a:spcPts val="0"/>
              </a:spcBef>
              <a:spcAft>
                <a:spcPts val="300"/>
              </a:spcAft>
              <a:buClr>
                <a:schemeClr val="tx2"/>
              </a:buClr>
              <a:buSzPct val="150000"/>
              <a:defRPr/>
            </a:pPr>
            <a:endParaRPr lang="pt-PT" sz="1000" b="0" u="sng" kern="0" dirty="0">
              <a:solidFill>
                <a:srgbClr val="00425E"/>
              </a:solidFill>
            </a:endParaRPr>
          </a:p>
          <a:p>
            <a:pPr marL="0" lvl="1" algn="just" eaLnBrk="0" hangingPunct="0">
              <a:lnSpc>
                <a:spcPct val="115000"/>
              </a:lnSpc>
              <a:spcBef>
                <a:spcPts val="194"/>
              </a:spcBef>
              <a:spcAft>
                <a:spcPts val="194"/>
              </a:spcAft>
              <a:buClr>
                <a:srgbClr val="000000"/>
              </a:buClr>
              <a:buSzPct val="150000"/>
              <a:defRPr/>
            </a:pPr>
            <a:r>
              <a:rPr lang="en-GB" sz="1050" b="0" kern="0" baseline="30000" dirty="0">
                <a:solidFill>
                  <a:srgbClr val="000000"/>
                </a:solidFill>
              </a:rPr>
              <a:t>x</a:t>
            </a:r>
            <a:endParaRPr lang="pt-PT" sz="1050" b="0" kern="0" baseline="30000" dirty="0">
              <a:solidFill>
                <a:srgbClr val="000000"/>
              </a:solidFill>
            </a:endParaRPr>
          </a:p>
        </p:txBody>
      </p:sp>
      <p:sp>
        <p:nvSpPr>
          <p:cNvPr id="4" name="Retângulo 3">
            <a:extLst>
              <a:ext uri="{FF2B5EF4-FFF2-40B4-BE49-F238E27FC236}">
                <a16:creationId xmlns:a16="http://schemas.microsoft.com/office/drawing/2014/main" id="{39A58E13-B54E-43E1-AE6A-95B16951AC6F}"/>
              </a:ext>
            </a:extLst>
          </p:cNvPr>
          <p:cNvSpPr/>
          <p:nvPr/>
        </p:nvSpPr>
        <p:spPr bwMode="auto">
          <a:xfrm>
            <a:off x="-2267240" y="87950"/>
            <a:ext cx="2054589" cy="443444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lvl="1" indent="0" algn="just">
              <a:spcBef>
                <a:spcPts val="194"/>
              </a:spcBef>
              <a:spcAft>
                <a:spcPts val="194"/>
              </a:spcAft>
              <a:buClr>
                <a:schemeClr val="tx1"/>
              </a:buClr>
              <a:buSzPct val="150000"/>
              <a:buNone/>
              <a:defRPr/>
            </a:pPr>
            <a:r>
              <a:rPr lang="pt-PT" sz="1100" dirty="0">
                <a:solidFill>
                  <a:srgbClr val="00425E"/>
                </a:solidFill>
              </a:rPr>
              <a:t>Exemplos de orçamentos de projetos recentes</a:t>
            </a:r>
          </a:p>
          <a:p>
            <a:pPr marL="172484" lvl="1" indent="-172484" algn="just">
              <a:spcBef>
                <a:spcPts val="194"/>
              </a:spcBef>
              <a:spcAft>
                <a:spcPts val="194"/>
              </a:spcAft>
              <a:buClr>
                <a:schemeClr val="tx2"/>
              </a:buClr>
              <a:buSzPct val="150000"/>
              <a:buBlip>
                <a:blip r:embed="rId3"/>
              </a:buBlip>
              <a:defRPr/>
            </a:pPr>
            <a:r>
              <a:rPr lang="pt-PT" sz="1050" b="0" dirty="0">
                <a:solidFill>
                  <a:srgbClr val="000000"/>
                </a:solidFill>
              </a:rPr>
              <a:t>Um exemplo dos últimos projetos realizados concretizam a margem existente, sendo que a margem aplicada aos projetos não tem apenas em consideração o “valor do serviço” como um premio de risco associado ao conceito </a:t>
            </a:r>
            <a:r>
              <a:rPr lang="pt-PT" sz="1050" b="0" i="1" dirty="0" err="1">
                <a:solidFill>
                  <a:srgbClr val="000000"/>
                </a:solidFill>
              </a:rPr>
              <a:t>custom-made</a:t>
            </a:r>
            <a:endParaRPr lang="pt-PT" sz="1050" b="0" i="1" dirty="0">
              <a:solidFill>
                <a:srgbClr val="000000"/>
              </a:solidFill>
            </a:endParaRPr>
          </a:p>
          <a:p>
            <a:pPr marL="436009" lvl="2" indent="-172484" algn="just">
              <a:spcBef>
                <a:spcPts val="194"/>
              </a:spcBef>
              <a:spcAft>
                <a:spcPts val="194"/>
              </a:spcAft>
              <a:buClr>
                <a:schemeClr val="tx2"/>
              </a:buClr>
              <a:buSzPct val="150000"/>
              <a:buBlip>
                <a:blip r:embed="rId3"/>
              </a:buBlip>
              <a:defRPr/>
            </a:pPr>
            <a:r>
              <a:rPr lang="pt-PT" sz="1050" b="0" dirty="0">
                <a:solidFill>
                  <a:srgbClr val="000000"/>
                </a:solidFill>
              </a:rPr>
              <a:t>Hotel Monumental Porto 5* (projeto: 1.3M€): Margem prevista e final: 25% </a:t>
            </a:r>
          </a:p>
          <a:p>
            <a:pPr marL="436009" lvl="2" indent="-172484" algn="just">
              <a:spcBef>
                <a:spcPts val="194"/>
              </a:spcBef>
              <a:spcAft>
                <a:spcPts val="194"/>
              </a:spcAft>
              <a:buClr>
                <a:schemeClr val="tx2"/>
              </a:buClr>
              <a:buSzPct val="150000"/>
              <a:buBlip>
                <a:blip r:embed="rId3"/>
              </a:buBlip>
              <a:defRPr/>
            </a:pPr>
            <a:r>
              <a:rPr lang="pt-PT" sz="1050" b="0" dirty="0">
                <a:solidFill>
                  <a:srgbClr val="000000"/>
                </a:solidFill>
              </a:rPr>
              <a:t>Hotel Gana 5* (projeto: 1.5M€): Margem prevista: 40% </a:t>
            </a:r>
          </a:p>
          <a:p>
            <a:pPr marL="436009" lvl="2" indent="-172484" algn="just">
              <a:spcBef>
                <a:spcPts val="194"/>
              </a:spcBef>
              <a:spcAft>
                <a:spcPts val="600"/>
              </a:spcAft>
              <a:buClr>
                <a:schemeClr val="tx2"/>
              </a:buClr>
              <a:buSzPct val="150000"/>
              <a:buBlip>
                <a:blip r:embed="rId3"/>
              </a:buBlip>
              <a:defRPr/>
            </a:pPr>
            <a:r>
              <a:rPr lang="pt-PT" sz="1050" b="0" dirty="0">
                <a:solidFill>
                  <a:srgbClr val="000000"/>
                </a:solidFill>
              </a:rPr>
              <a:t>Hotel Cais Santarém 5* (projeto: 700k€): Margem prevista 25%; Margem real: 0%</a:t>
            </a:r>
            <a:endParaRPr lang="en-GB" sz="1000" b="0" dirty="0">
              <a:solidFill>
                <a:srgbClr val="000000"/>
              </a:solidFill>
            </a:endParaRPr>
          </a:p>
        </p:txBody>
      </p:sp>
      <p:sp>
        <p:nvSpPr>
          <p:cNvPr id="8" name="Retângulo 7">
            <a:extLst>
              <a:ext uri="{FF2B5EF4-FFF2-40B4-BE49-F238E27FC236}">
                <a16:creationId xmlns:a16="http://schemas.microsoft.com/office/drawing/2014/main" id="{4A5095F1-4061-49A6-B706-E692A8294E35}"/>
              </a:ext>
            </a:extLst>
          </p:cNvPr>
          <p:cNvSpPr/>
          <p:nvPr/>
        </p:nvSpPr>
        <p:spPr bwMode="auto">
          <a:xfrm>
            <a:off x="205471" y="1143671"/>
            <a:ext cx="4654508" cy="5592091"/>
          </a:xfrm>
          <a:prstGeom prst="rect">
            <a:avLst/>
          </a:prstGeom>
          <a:solidFill>
            <a:schemeClr val="bg1">
              <a:lumMod val="9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GB" sz="1050" dirty="0" err="1"/>
              <a:t>Concorrência</a:t>
            </a:r>
            <a:endParaRPr lang="pt-PT" sz="1050" dirty="0">
              <a:highlight>
                <a:srgbClr val="FFFF00"/>
              </a:highlight>
            </a:endParaRPr>
          </a:p>
        </p:txBody>
      </p:sp>
      <p:sp>
        <p:nvSpPr>
          <p:cNvPr id="12" name="Retângulo 11">
            <a:extLst>
              <a:ext uri="{FF2B5EF4-FFF2-40B4-BE49-F238E27FC236}">
                <a16:creationId xmlns:a16="http://schemas.microsoft.com/office/drawing/2014/main" id="{132EE099-F1A2-4953-BFEB-4FC11A413B4C}"/>
              </a:ext>
            </a:extLst>
          </p:cNvPr>
          <p:cNvSpPr/>
          <p:nvPr/>
        </p:nvSpPr>
        <p:spPr bwMode="auto">
          <a:xfrm>
            <a:off x="205470" y="5661310"/>
            <a:ext cx="4426945" cy="67903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pt-PT" sz="700" b="0" i="0" u="none" strike="noStrike" cap="none" normalizeH="0" baseline="0" dirty="0">
                <a:ln>
                  <a:noFill/>
                </a:ln>
                <a:solidFill>
                  <a:schemeClr val="tx1"/>
                </a:solidFill>
                <a:effectLst/>
                <a:latin typeface="Arial" charset="0"/>
                <a:cs typeface="Arial" charset="0"/>
              </a:rPr>
              <a:t>Notas: </a:t>
            </a:r>
          </a:p>
          <a:p>
            <a:pPr marL="228600" marR="0" indent="-228600" algn="l" defTabSz="914400" rtl="0" eaLnBrk="1" fontAlgn="base" latinLnBrk="0" hangingPunct="1">
              <a:lnSpc>
                <a:spcPct val="100000"/>
              </a:lnSpc>
              <a:spcBef>
                <a:spcPct val="0"/>
              </a:spcBef>
              <a:spcAft>
                <a:spcPct val="0"/>
              </a:spcAft>
              <a:buClrTx/>
              <a:buSzTx/>
              <a:buFontTx/>
              <a:buAutoNum type="arabicParenR"/>
              <a:tabLst/>
            </a:pPr>
            <a:r>
              <a:rPr kumimoji="0" lang="pt-PT" sz="700" b="0" i="0" u="none" strike="noStrike" cap="none" normalizeH="0" baseline="0" dirty="0">
                <a:ln>
                  <a:noFill/>
                </a:ln>
                <a:solidFill>
                  <a:schemeClr val="tx1"/>
                </a:solidFill>
                <a:effectLst/>
                <a:latin typeface="Arial" charset="0"/>
                <a:cs typeface="Arial" charset="0"/>
              </a:rPr>
              <a:t>Ano referência 2017 (</a:t>
            </a:r>
            <a:r>
              <a:rPr kumimoji="0" lang="pt-PT" sz="700" b="0" i="0" u="none" strike="noStrike" cap="none" normalizeH="0" baseline="0" dirty="0" err="1">
                <a:ln>
                  <a:noFill/>
                </a:ln>
                <a:solidFill>
                  <a:schemeClr val="tx1"/>
                </a:solidFill>
                <a:effectLst/>
                <a:latin typeface="Arial" charset="0"/>
                <a:cs typeface="Arial" charset="0"/>
              </a:rPr>
              <a:t>Sabi</a:t>
            </a:r>
            <a:r>
              <a:rPr kumimoji="0" lang="pt-PT" sz="700" b="0" i="0" u="none" strike="noStrike" cap="none" normalizeH="0" baseline="0" dirty="0">
                <a:ln>
                  <a:noFill/>
                </a:ln>
                <a:solidFill>
                  <a:schemeClr val="tx1"/>
                </a:solidFill>
                <a:effectLst/>
                <a:latin typeface="Arial" charset="0"/>
                <a:cs typeface="Arial" charset="0"/>
              </a:rPr>
              <a:t>)</a:t>
            </a:r>
          </a:p>
          <a:p>
            <a:pPr marL="228600" indent="-228600">
              <a:buFontTx/>
              <a:buAutoNum type="arabicParenR"/>
            </a:pPr>
            <a:r>
              <a:rPr lang="pt-PT" sz="700" b="0" dirty="0"/>
              <a:t>As empresas da primeira metade do quadro foram selecionadas por serem consideradas concorrentes ao nível da atividade desenvolvida e segmento alvo (</a:t>
            </a:r>
            <a:r>
              <a:rPr lang="pt-PT" sz="700" b="0" dirty="0" err="1"/>
              <a:t>premium</a:t>
            </a:r>
            <a:r>
              <a:rPr lang="pt-PT" sz="700" b="0" dirty="0"/>
              <a:t>)</a:t>
            </a:r>
          </a:p>
          <a:p>
            <a:pPr marL="228600" indent="-228600">
              <a:buFontTx/>
              <a:buAutoNum type="arabicParenR"/>
            </a:pPr>
            <a:r>
              <a:rPr kumimoji="0" lang="pt-PT" sz="700" b="0" i="0" u="none" strike="noStrike" cap="none" normalizeH="0" baseline="0" dirty="0">
                <a:ln>
                  <a:noFill/>
                </a:ln>
                <a:solidFill>
                  <a:schemeClr val="tx1"/>
                </a:solidFill>
                <a:effectLst/>
                <a:latin typeface="Arial" charset="0"/>
                <a:cs typeface="Arial" charset="0"/>
              </a:rPr>
              <a:t>A segunda metade do quadro indica empresas de carpintaria com uma </a:t>
            </a:r>
            <a:r>
              <a:rPr lang="pt-PT" sz="700" b="0" dirty="0"/>
              <a:t>proposta de valor diferente da JJT - produção em série de mobiliário / estruturas em madeira</a:t>
            </a:r>
            <a:endParaRPr kumimoji="0" lang="pt-PT" sz="700" b="0" i="0" u="none" strike="noStrike" cap="none" normalizeH="0" baseline="0" dirty="0">
              <a:ln>
                <a:noFill/>
              </a:ln>
              <a:solidFill>
                <a:schemeClr val="tx1"/>
              </a:solidFill>
              <a:effectLst/>
              <a:latin typeface="Arial" charset="0"/>
              <a:cs typeface="Arial" charset="0"/>
            </a:endParaRPr>
          </a:p>
        </p:txBody>
      </p:sp>
      <p:graphicFrame>
        <p:nvGraphicFramePr>
          <p:cNvPr id="13" name="Table 10">
            <a:extLst>
              <a:ext uri="{FF2B5EF4-FFF2-40B4-BE49-F238E27FC236}">
                <a16:creationId xmlns:a16="http://schemas.microsoft.com/office/drawing/2014/main" id="{4EB4B953-382B-4663-9ACC-98889441E5FA}"/>
              </a:ext>
            </a:extLst>
          </p:cNvPr>
          <p:cNvGraphicFramePr>
            <a:graphicFrameLocks noGrp="1"/>
          </p:cNvGraphicFramePr>
          <p:nvPr>
            <p:extLst>
              <p:ext uri="{D42A27DB-BD31-4B8C-83A1-F6EECF244321}">
                <p14:modId xmlns:p14="http://schemas.microsoft.com/office/powerpoint/2010/main" val="2003981041"/>
              </p:ext>
            </p:extLst>
          </p:nvPr>
        </p:nvGraphicFramePr>
        <p:xfrm>
          <a:off x="372558" y="1484730"/>
          <a:ext cx="4343401" cy="4158615"/>
        </p:xfrm>
        <a:graphic>
          <a:graphicData uri="http://schemas.openxmlformats.org/drawingml/2006/table">
            <a:tbl>
              <a:tblPr/>
              <a:tblGrid>
                <a:gridCol w="924397">
                  <a:extLst>
                    <a:ext uri="{9D8B030D-6E8A-4147-A177-3AD203B41FA5}">
                      <a16:colId xmlns:a16="http://schemas.microsoft.com/office/drawing/2014/main" val="3194913293"/>
                    </a:ext>
                  </a:extLst>
                </a:gridCol>
                <a:gridCol w="522348">
                  <a:extLst>
                    <a:ext uri="{9D8B030D-6E8A-4147-A177-3AD203B41FA5}">
                      <a16:colId xmlns:a16="http://schemas.microsoft.com/office/drawing/2014/main" val="2693158911"/>
                    </a:ext>
                  </a:extLst>
                </a:gridCol>
                <a:gridCol w="522348">
                  <a:extLst>
                    <a:ext uri="{9D8B030D-6E8A-4147-A177-3AD203B41FA5}">
                      <a16:colId xmlns:a16="http://schemas.microsoft.com/office/drawing/2014/main" val="3208455291"/>
                    </a:ext>
                  </a:extLst>
                </a:gridCol>
                <a:gridCol w="522348">
                  <a:extLst>
                    <a:ext uri="{9D8B030D-6E8A-4147-A177-3AD203B41FA5}">
                      <a16:colId xmlns:a16="http://schemas.microsoft.com/office/drawing/2014/main" val="1098609132"/>
                    </a:ext>
                  </a:extLst>
                </a:gridCol>
                <a:gridCol w="1851960">
                  <a:extLst>
                    <a:ext uri="{9D8B030D-6E8A-4147-A177-3AD203B41FA5}">
                      <a16:colId xmlns:a16="http://schemas.microsoft.com/office/drawing/2014/main" val="10493163"/>
                    </a:ext>
                  </a:extLst>
                </a:gridCol>
              </a:tblGrid>
              <a:tr h="0">
                <a:tc>
                  <a:txBody>
                    <a:bodyPr/>
                    <a:lstStyle/>
                    <a:p>
                      <a:pPr algn="ctr" rtl="0" fontAlgn="ctr"/>
                      <a:r>
                        <a:rPr lang="pt-PT" sz="800" b="1" i="0" u="none" strike="noStrike">
                          <a:solidFill>
                            <a:srgbClr val="FFFFFF"/>
                          </a:solidFill>
                          <a:effectLst/>
                          <a:latin typeface="Calibri" panose="020F0502020204030204" pitchFamily="34" charset="0"/>
                        </a:rPr>
                        <a:t>Empresa</a:t>
                      </a:r>
                    </a:p>
                  </a:txBody>
                  <a:tcPr marL="9525" marR="9525" marT="9525"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00425E"/>
                    </a:solidFill>
                  </a:tcPr>
                </a:tc>
                <a:tc>
                  <a:txBody>
                    <a:bodyPr/>
                    <a:lstStyle/>
                    <a:p>
                      <a:pPr algn="ctr" rtl="0" fontAlgn="ctr"/>
                      <a:r>
                        <a:rPr lang="pt-PT" sz="800" b="1" i="0" u="none" strike="noStrike" dirty="0">
                          <a:solidFill>
                            <a:srgbClr val="FFFFFF"/>
                          </a:solidFill>
                          <a:effectLst/>
                          <a:latin typeface="Calibri" panose="020F0502020204030204" pitchFamily="34" charset="0"/>
                        </a:rPr>
                        <a:t>País</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00425E"/>
                    </a:solidFill>
                  </a:tcPr>
                </a:tc>
                <a:tc>
                  <a:txBody>
                    <a:bodyPr/>
                    <a:lstStyle/>
                    <a:p>
                      <a:pPr algn="ctr" rtl="0" fontAlgn="ctr"/>
                      <a:r>
                        <a:rPr lang="pt-PT" sz="800" b="1" i="0" u="none" strike="noStrike" dirty="0">
                          <a:solidFill>
                            <a:srgbClr val="FFFFFF"/>
                          </a:solidFill>
                          <a:effectLst/>
                          <a:latin typeface="Calibri" panose="020F0502020204030204" pitchFamily="34" charset="0"/>
                        </a:rPr>
                        <a:t>VN</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00425E"/>
                    </a:solidFill>
                  </a:tcPr>
                </a:tc>
                <a:tc>
                  <a:txBody>
                    <a:bodyPr/>
                    <a:lstStyle/>
                    <a:p>
                      <a:pPr algn="ctr" rtl="0" fontAlgn="ctr"/>
                      <a:r>
                        <a:rPr lang="pt-PT" sz="800" b="1" i="0" u="none" strike="noStrike">
                          <a:solidFill>
                            <a:srgbClr val="FFFFFF"/>
                          </a:solidFill>
                          <a:effectLst/>
                          <a:latin typeface="Calibri" panose="020F0502020204030204" pitchFamily="34" charset="0"/>
                        </a:rPr>
                        <a:t>Margem Ebitda</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00425E"/>
                    </a:solidFill>
                  </a:tcPr>
                </a:tc>
                <a:tc>
                  <a:txBody>
                    <a:bodyPr/>
                    <a:lstStyle/>
                    <a:p>
                      <a:pPr algn="ctr" rtl="0" fontAlgn="ctr"/>
                      <a:r>
                        <a:rPr lang="pt-PT" sz="800" b="1" i="0" u="none" strike="noStrike" dirty="0">
                          <a:solidFill>
                            <a:srgbClr val="FFFFFF"/>
                          </a:solidFill>
                          <a:effectLst/>
                          <a:latin typeface="Calibri" panose="020F0502020204030204" pitchFamily="34" charset="0"/>
                        </a:rPr>
                        <a:t>Comentários</a:t>
                      </a:r>
                    </a:p>
                  </a:txBody>
                  <a:tcPr marL="9525" marR="9525" marT="9525"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a:noFill/>
                    </a:lnB>
                    <a:solidFill>
                      <a:srgbClr val="00425E"/>
                    </a:solidFill>
                  </a:tcPr>
                </a:tc>
                <a:extLst>
                  <a:ext uri="{0D108BD9-81ED-4DB2-BD59-A6C34878D82A}">
                    <a16:rowId xmlns:a16="http://schemas.microsoft.com/office/drawing/2014/main" val="1068810586"/>
                  </a:ext>
                </a:extLst>
              </a:tr>
              <a:tr h="171450">
                <a:tc gridSpan="5">
                  <a:txBody>
                    <a:bodyPr/>
                    <a:lstStyle/>
                    <a:p>
                      <a:pPr algn="l" rtl="0" fontAlgn="ctr"/>
                      <a:r>
                        <a:rPr lang="pt-PT" sz="800" b="1" i="0" u="none" strike="noStrike" dirty="0">
                          <a:solidFill>
                            <a:srgbClr val="000000"/>
                          </a:solidFill>
                          <a:effectLst/>
                          <a:latin typeface="Calibri" panose="020F0502020204030204" pitchFamily="34" charset="0"/>
                        </a:rPr>
                        <a:t>Produção </a:t>
                      </a:r>
                      <a:r>
                        <a:rPr lang="pt-PT" sz="800" b="1" i="0" u="none" strike="noStrike" dirty="0" err="1">
                          <a:solidFill>
                            <a:srgbClr val="000000"/>
                          </a:solidFill>
                          <a:effectLst/>
                          <a:latin typeface="Calibri" panose="020F0502020204030204" pitchFamily="34" charset="0"/>
                        </a:rPr>
                        <a:t>custom-made</a:t>
                      </a:r>
                      <a:r>
                        <a:rPr lang="pt-PT" sz="800" b="1" i="0" u="none" strike="noStrike" dirty="0">
                          <a:solidFill>
                            <a:srgbClr val="000000"/>
                          </a:solidFill>
                          <a:effectLst/>
                          <a:latin typeface="Calibri" panose="020F0502020204030204" pitchFamily="34" charset="0"/>
                        </a:rPr>
                        <a:t> / design de autor</a:t>
                      </a:r>
                    </a:p>
                  </a:txBody>
                  <a:tcPr marL="9525" marR="9525" marT="9525" marB="0" anchor="ctr">
                    <a:lnL>
                      <a:noFill/>
                    </a:lnL>
                    <a:lnR>
                      <a:noFill/>
                    </a:lnR>
                    <a:lnT>
                      <a:noFill/>
                    </a:lnT>
                    <a:lnB w="12700" cap="flat" cmpd="sng" algn="ctr">
                      <a:solidFill>
                        <a:schemeClr val="bg1">
                          <a:lumMod val="75000"/>
                        </a:schemeClr>
                      </a:solidFill>
                      <a:prstDash val="solid"/>
                      <a:round/>
                      <a:headEnd type="none" w="med" len="med"/>
                      <a:tailEnd type="none" w="med" len="med"/>
                    </a:lnB>
                    <a:solidFill>
                      <a:srgbClr val="9EDAD7"/>
                    </a:solidFill>
                  </a:tcPr>
                </a:tc>
                <a:tc hMerge="1">
                  <a:txBody>
                    <a:bodyPr/>
                    <a:lstStyle/>
                    <a:p>
                      <a:endParaRPr lang="pt-PT"/>
                    </a:p>
                  </a:txBody>
                  <a:tcPr/>
                </a:tc>
                <a:tc hMerge="1">
                  <a:txBody>
                    <a:bodyPr/>
                    <a:lstStyle/>
                    <a:p>
                      <a:endParaRPr lang="pt-PT"/>
                    </a:p>
                  </a:txBody>
                  <a:tcPr/>
                </a:tc>
                <a:tc hMerge="1">
                  <a:txBody>
                    <a:bodyPr/>
                    <a:lstStyle/>
                    <a:p>
                      <a:endParaRPr lang="pt-PT"/>
                    </a:p>
                  </a:txBody>
                  <a:tcPr>
                    <a:lnL w="12700" cmpd="sng">
                      <a:noFill/>
                      <a:prstDash val="solid"/>
                    </a:lnL>
                    <a:lnT w="12700" cmpd="sng">
                      <a:noFill/>
                      <a:prstDash val="solid"/>
                    </a:lnT>
                  </a:tcPr>
                </a:tc>
                <a:tc hMerge="1">
                  <a:txBody>
                    <a:bodyPr/>
                    <a:lstStyle/>
                    <a:p>
                      <a:endParaRPr lang="pt-PT"/>
                    </a:p>
                  </a:txBody>
                  <a:tcPr/>
                </a:tc>
                <a:extLst>
                  <a:ext uri="{0D108BD9-81ED-4DB2-BD59-A6C34878D82A}">
                    <a16:rowId xmlns:a16="http://schemas.microsoft.com/office/drawing/2014/main" val="2482207417"/>
                  </a:ext>
                </a:extLst>
              </a:tr>
              <a:tr h="323850">
                <a:tc>
                  <a:txBody>
                    <a:bodyPr/>
                    <a:lstStyle/>
                    <a:p>
                      <a:pPr algn="l" rtl="0" fontAlgn="ctr"/>
                      <a:r>
                        <a:rPr lang="pt-PT" sz="800" b="1" i="0" u="none" strike="noStrike" dirty="0" err="1">
                          <a:solidFill>
                            <a:srgbClr val="000000"/>
                          </a:solidFill>
                          <a:effectLst/>
                          <a:latin typeface="Calibri" panose="020F0502020204030204" pitchFamily="34" charset="0"/>
                        </a:rPr>
                        <a:t>Actiu</a:t>
                      </a:r>
                      <a:r>
                        <a:rPr lang="pt-PT" sz="800" b="1" i="0" u="none" strike="noStrike" dirty="0">
                          <a:solidFill>
                            <a:srgbClr val="000000"/>
                          </a:solidFill>
                          <a:effectLst/>
                          <a:latin typeface="Calibri" panose="020F0502020204030204" pitchFamily="34" charset="0"/>
                        </a:rPr>
                        <a:t> </a:t>
                      </a:r>
                      <a:r>
                        <a:rPr lang="pt-PT" sz="800" b="1" i="0" u="none" strike="noStrike" dirty="0" err="1">
                          <a:solidFill>
                            <a:srgbClr val="000000"/>
                          </a:solidFill>
                          <a:effectLst/>
                          <a:latin typeface="Calibri" panose="020F0502020204030204" pitchFamily="34" charset="0"/>
                        </a:rPr>
                        <a:t>Berbegal</a:t>
                      </a:r>
                      <a:endParaRPr lang="pt-PT" sz="800" b="1" i="0" u="none" strike="noStrike" dirty="0">
                        <a:solidFill>
                          <a:srgbClr val="000000"/>
                        </a:solidFill>
                        <a:effectLst/>
                        <a:latin typeface="Calibri" panose="020F0502020204030204" pitchFamily="34" charset="0"/>
                      </a:endParaRPr>
                    </a:p>
                  </a:txBody>
                  <a:tcPr marL="9525" marR="9525" marT="9525" marB="0" anchor="ctr">
                    <a:lnL>
                      <a:noFill/>
                    </a:lnL>
                    <a:lnR w="12700" cap="flat" cmpd="sng" algn="ctr">
                      <a:solidFill>
                        <a:srgbClr val="A6A6A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a:txBody>
                    <a:bodyPr/>
                    <a:lstStyle/>
                    <a:p>
                      <a:pPr algn="ctr" rtl="0" fontAlgn="ctr"/>
                      <a:r>
                        <a:rPr lang="pt-PT" sz="750" b="0" i="0" u="none" strike="noStrike">
                          <a:solidFill>
                            <a:srgbClr val="000000"/>
                          </a:solidFill>
                          <a:effectLst/>
                          <a:latin typeface="Calibri" panose="020F0502020204030204" pitchFamily="34" charset="0"/>
                        </a:rPr>
                        <a:t>ESP</a:t>
                      </a:r>
                    </a:p>
                  </a:txBody>
                  <a:tcPr marL="9525" marR="9525" marT="9525" marB="0" anchor="ctr">
                    <a:lnL w="12700" cap="flat" cmpd="sng" algn="ctr">
                      <a:solidFill>
                        <a:srgbClr val="A6A6A6"/>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a:txBody>
                    <a:bodyPr/>
                    <a:lstStyle/>
                    <a:p>
                      <a:pPr algn="ctr" rtl="0" fontAlgn="ctr"/>
                      <a:r>
                        <a:rPr lang="pt-PT" sz="750" b="0" i="0" u="none" strike="noStrike">
                          <a:solidFill>
                            <a:srgbClr val="000000"/>
                          </a:solidFill>
                          <a:effectLst/>
                          <a:latin typeface="Calibri" panose="020F0502020204030204" pitchFamily="34" charset="0"/>
                        </a:rPr>
                        <a:t>81 592</a:t>
                      </a:r>
                    </a:p>
                  </a:txBody>
                  <a:tcPr marL="9525" marR="9525" marT="9525" marB="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a:txBody>
                    <a:bodyPr/>
                    <a:lstStyle/>
                    <a:p>
                      <a:pPr algn="ctr" rtl="0" fontAlgn="ctr"/>
                      <a:r>
                        <a:rPr lang="pt-PT" sz="750" b="0" i="0" u="none" strike="noStrike">
                          <a:solidFill>
                            <a:srgbClr val="000000"/>
                          </a:solidFill>
                          <a:effectLst/>
                          <a:latin typeface="Calibri" panose="020F0502020204030204" pitchFamily="34" charset="0"/>
                        </a:rPr>
                        <a:t>24%</a:t>
                      </a:r>
                    </a:p>
                  </a:txBody>
                  <a:tcPr marL="9525" marR="9525" marT="9525" marB="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a:txBody>
                    <a:bodyPr/>
                    <a:lstStyle/>
                    <a:p>
                      <a:pPr algn="l" rtl="0" fontAlgn="ctr"/>
                      <a:r>
                        <a:rPr lang="pt-PT" sz="700" b="0" i="0" u="none" strike="noStrike">
                          <a:solidFill>
                            <a:srgbClr val="000000"/>
                          </a:solidFill>
                          <a:effectLst/>
                          <a:latin typeface="Calibri" panose="020F0502020204030204" pitchFamily="34" charset="0"/>
                        </a:rPr>
                        <a:t>Serviços de carpintaria para escritório</a:t>
                      </a:r>
                    </a:p>
                  </a:txBody>
                  <a:tcPr marL="9525" marR="9525" marT="9525" marB="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extLst>
                  <a:ext uri="{0D108BD9-81ED-4DB2-BD59-A6C34878D82A}">
                    <a16:rowId xmlns:a16="http://schemas.microsoft.com/office/drawing/2014/main" val="2116559573"/>
                  </a:ext>
                </a:extLst>
              </a:tr>
              <a:tr h="323850">
                <a:tc>
                  <a:txBody>
                    <a:bodyPr/>
                    <a:lstStyle/>
                    <a:p>
                      <a:pPr algn="l" rtl="0" fontAlgn="ctr"/>
                      <a:r>
                        <a:rPr lang="pt-PT" sz="800" b="1" i="0" u="none" strike="noStrike" dirty="0">
                          <a:solidFill>
                            <a:srgbClr val="000000"/>
                          </a:solidFill>
                          <a:effectLst/>
                          <a:latin typeface="Calibri" panose="020F0502020204030204" pitchFamily="34" charset="0"/>
                        </a:rPr>
                        <a:t>Fresno Noroeste</a:t>
                      </a:r>
                    </a:p>
                  </a:txBody>
                  <a:tcPr marL="9525" marR="9525" marT="9525" marB="0" anchor="ctr">
                    <a:lnL>
                      <a:noFill/>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a:txBody>
                    <a:bodyPr/>
                    <a:lstStyle/>
                    <a:p>
                      <a:pPr algn="ctr" rtl="0" fontAlgn="ctr"/>
                      <a:r>
                        <a:rPr lang="en-GB" sz="750" b="0" i="0" u="none" strike="noStrike" dirty="0">
                          <a:solidFill>
                            <a:srgbClr val="000000"/>
                          </a:solidFill>
                          <a:effectLst/>
                          <a:latin typeface="Calibri" panose="020F0502020204030204" pitchFamily="34" charset="0"/>
                        </a:rPr>
                        <a:t>E</a:t>
                      </a:r>
                      <a:r>
                        <a:rPr lang="pt-PT" sz="750" b="0" i="0" u="none" strike="noStrike" dirty="0">
                          <a:solidFill>
                            <a:srgbClr val="000000"/>
                          </a:solidFill>
                          <a:effectLst/>
                          <a:latin typeface="Calibri" panose="020F0502020204030204" pitchFamily="34" charset="0"/>
                        </a:rPr>
                        <a:t>SP</a:t>
                      </a:r>
                    </a:p>
                  </a:txBody>
                  <a:tcPr marL="9525" marR="9525" marT="9525" marB="0" anchor="ctr">
                    <a:lnL w="12700" cap="flat" cmpd="sng" algn="ctr">
                      <a:solidFill>
                        <a:srgbClr val="A6A6A6"/>
                      </a:solidFill>
                      <a:prstDash val="solid"/>
                      <a:round/>
                      <a:headEnd type="none" w="med" len="med"/>
                      <a:tailEnd type="none" w="med" len="med"/>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a:txBody>
                    <a:bodyPr/>
                    <a:lstStyle/>
                    <a:p>
                      <a:pPr algn="ctr" rtl="0" fontAlgn="ctr"/>
                      <a:r>
                        <a:rPr lang="pt-PT" sz="750" b="0" i="0" u="none" strike="noStrike" dirty="0">
                          <a:solidFill>
                            <a:srgbClr val="000000"/>
                          </a:solidFill>
                          <a:effectLst/>
                          <a:latin typeface="Calibri" panose="020F0502020204030204" pitchFamily="34" charset="0"/>
                        </a:rPr>
                        <a:t>23 998</a:t>
                      </a:r>
                    </a:p>
                  </a:txBody>
                  <a:tcPr marL="9525" marR="9525" marT="9525" marB="0" anchor="ctr">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a:txBody>
                    <a:bodyPr/>
                    <a:lstStyle/>
                    <a:p>
                      <a:pPr algn="ctr" rtl="0" fontAlgn="ctr"/>
                      <a:r>
                        <a:rPr lang="pt-PT" sz="750" b="0" i="0" u="none" strike="noStrike" dirty="0">
                          <a:solidFill>
                            <a:srgbClr val="000000"/>
                          </a:solidFill>
                          <a:effectLst/>
                          <a:latin typeface="Calibri" panose="020F0502020204030204" pitchFamily="34" charset="0"/>
                        </a:rPr>
                        <a:t>27%</a:t>
                      </a:r>
                    </a:p>
                  </a:txBody>
                  <a:tcPr marL="9525" marR="9525" marT="9525" marB="0" anchor="ctr">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a:txBody>
                    <a:bodyPr/>
                    <a:lstStyle/>
                    <a:p>
                      <a:pPr algn="l" rtl="0" fontAlgn="ctr"/>
                      <a:r>
                        <a:rPr lang="pt-PT" sz="700" b="0" i="0" u="none" strike="noStrike" dirty="0">
                          <a:solidFill>
                            <a:srgbClr val="000000"/>
                          </a:solidFill>
                          <a:effectLst/>
                          <a:latin typeface="Calibri" panose="020F0502020204030204" pitchFamily="34" charset="0"/>
                        </a:rPr>
                        <a:t>Serviços de carpintaria para comércio (</a:t>
                      </a:r>
                      <a:r>
                        <a:rPr lang="pt-PT" sz="700" b="0" i="0" u="none" strike="noStrike" dirty="0" err="1">
                          <a:solidFill>
                            <a:srgbClr val="000000"/>
                          </a:solidFill>
                          <a:effectLst/>
                          <a:latin typeface="Calibri" panose="020F0502020204030204" pitchFamily="34" charset="0"/>
                        </a:rPr>
                        <a:t>shopfitting</a:t>
                      </a:r>
                      <a:r>
                        <a:rPr lang="pt-PT" sz="700" b="0" i="0" u="none" strike="noStrike" dirty="0">
                          <a:solidFill>
                            <a:srgbClr val="000000"/>
                          </a:solidFill>
                          <a:effectLst/>
                          <a:latin typeface="Calibri" panose="020F0502020204030204" pitchFamily="34" charset="0"/>
                        </a:rPr>
                        <a:t>)</a:t>
                      </a:r>
                    </a:p>
                  </a:txBody>
                  <a:tcPr marL="9525" marR="9525" marT="9525" marB="0" anchor="ctr">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extLst>
                  <a:ext uri="{0D108BD9-81ED-4DB2-BD59-A6C34878D82A}">
                    <a16:rowId xmlns:a16="http://schemas.microsoft.com/office/drawing/2014/main" val="2460593514"/>
                  </a:ext>
                </a:extLst>
              </a:tr>
              <a:tr h="323850">
                <a:tc>
                  <a:txBody>
                    <a:bodyPr/>
                    <a:lstStyle/>
                    <a:p>
                      <a:pPr algn="l" rtl="0" fontAlgn="ctr"/>
                      <a:r>
                        <a:rPr lang="pt-PT" sz="800" b="1" i="0" u="none" strike="noStrike" dirty="0">
                          <a:solidFill>
                            <a:srgbClr val="000000"/>
                          </a:solidFill>
                          <a:effectLst/>
                          <a:latin typeface="Calibri" panose="020F0502020204030204" pitchFamily="34" charset="0"/>
                        </a:rPr>
                        <a:t>J.&amp; </a:t>
                      </a:r>
                      <a:r>
                        <a:rPr lang="pt-PT" sz="800" b="1" i="0" u="none" strike="noStrike" dirty="0" err="1">
                          <a:solidFill>
                            <a:srgbClr val="000000"/>
                          </a:solidFill>
                          <a:effectLst/>
                          <a:latin typeface="Calibri" panose="020F0502020204030204" pitchFamily="34" charset="0"/>
                        </a:rPr>
                        <a:t>J.Teixeira</a:t>
                      </a:r>
                      <a:endParaRPr lang="pt-PT" sz="800" b="1" i="0" u="none" strike="noStrike" dirty="0">
                        <a:solidFill>
                          <a:srgbClr val="000000"/>
                        </a:solidFill>
                        <a:effectLst/>
                        <a:latin typeface="Calibri" panose="020F0502020204030204" pitchFamily="34" charset="0"/>
                      </a:endParaRPr>
                    </a:p>
                  </a:txBody>
                  <a:tcPr marL="9525" marR="9525" marT="9525" marB="0" anchor="ctr">
                    <a:lnL>
                      <a:noFill/>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9D9D9"/>
                    </a:solidFill>
                  </a:tcPr>
                </a:tc>
                <a:tc>
                  <a:txBody>
                    <a:bodyPr/>
                    <a:lstStyle/>
                    <a:p>
                      <a:pPr algn="ctr" rtl="0" fontAlgn="ctr"/>
                      <a:r>
                        <a:rPr lang="pt-PT" sz="750" b="0" i="0" u="none" strike="noStrike" dirty="0">
                          <a:solidFill>
                            <a:srgbClr val="000000"/>
                          </a:solidFill>
                          <a:effectLst/>
                          <a:latin typeface="Calibri" panose="020F0502020204030204" pitchFamily="34" charset="0"/>
                        </a:rPr>
                        <a:t>PT</a:t>
                      </a:r>
                    </a:p>
                  </a:txBody>
                  <a:tcPr marL="9525" marR="9525" marT="9525" marB="0" anchor="ctr">
                    <a:lnL w="12700" cap="flat" cmpd="sng" algn="ctr">
                      <a:solidFill>
                        <a:srgbClr val="A6A6A6"/>
                      </a:solidFill>
                      <a:prstDash val="solid"/>
                      <a:round/>
                      <a:headEnd type="none" w="med" len="med"/>
                      <a:tailEnd type="none" w="med" len="med"/>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9D9D9"/>
                    </a:solidFill>
                  </a:tcPr>
                </a:tc>
                <a:tc>
                  <a:txBody>
                    <a:bodyPr/>
                    <a:lstStyle/>
                    <a:p>
                      <a:pPr algn="ctr" rtl="0" fontAlgn="ctr"/>
                      <a:r>
                        <a:rPr lang="pt-PT" sz="750" b="0" i="0" u="none" strike="noStrike" dirty="0">
                          <a:solidFill>
                            <a:srgbClr val="000000"/>
                          </a:solidFill>
                          <a:effectLst/>
                          <a:latin typeface="Calibri" panose="020F0502020204030204" pitchFamily="34" charset="0"/>
                        </a:rPr>
                        <a:t>21 263</a:t>
                      </a:r>
                    </a:p>
                  </a:txBody>
                  <a:tcPr marL="9525" marR="9525" marT="9525" marB="0" anchor="ctr">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9D9D9"/>
                    </a:solidFill>
                  </a:tcPr>
                </a:tc>
                <a:tc>
                  <a:txBody>
                    <a:bodyPr/>
                    <a:lstStyle/>
                    <a:p>
                      <a:pPr algn="ctr" rtl="0" fontAlgn="ctr"/>
                      <a:r>
                        <a:rPr lang="pt-PT" sz="750" b="0" i="0" u="none" strike="noStrike" dirty="0">
                          <a:solidFill>
                            <a:srgbClr val="000000"/>
                          </a:solidFill>
                          <a:effectLst/>
                          <a:latin typeface="Calibri" panose="020F0502020204030204" pitchFamily="34" charset="0"/>
                        </a:rPr>
                        <a:t>21%</a:t>
                      </a:r>
                    </a:p>
                  </a:txBody>
                  <a:tcPr marL="9525" marR="9525" marT="9525" marB="0" anchor="ctr">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9D9D9"/>
                    </a:solidFill>
                  </a:tcPr>
                </a:tc>
                <a:tc>
                  <a:txBody>
                    <a:bodyPr/>
                    <a:lstStyle/>
                    <a:p>
                      <a:pPr algn="l" rtl="0" fontAlgn="ctr"/>
                      <a:r>
                        <a:rPr lang="pt-PT" sz="700" b="0" i="0" u="none" strike="noStrike" dirty="0">
                          <a:solidFill>
                            <a:srgbClr val="000000"/>
                          </a:solidFill>
                          <a:effectLst/>
                          <a:latin typeface="Calibri" panose="020F0502020204030204" pitchFamily="34" charset="0"/>
                        </a:rPr>
                        <a:t>-</a:t>
                      </a:r>
                    </a:p>
                  </a:txBody>
                  <a:tcPr marL="9525" marR="9525" marT="9525" marB="0" anchor="ctr">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9D9D9"/>
                    </a:solidFill>
                  </a:tcPr>
                </a:tc>
                <a:extLst>
                  <a:ext uri="{0D108BD9-81ED-4DB2-BD59-A6C34878D82A}">
                    <a16:rowId xmlns:a16="http://schemas.microsoft.com/office/drawing/2014/main" val="2787472448"/>
                  </a:ext>
                </a:extLst>
              </a:tr>
              <a:tr h="323850">
                <a:tc>
                  <a:txBody>
                    <a:bodyPr/>
                    <a:lstStyle/>
                    <a:p>
                      <a:pPr algn="l" rtl="0" fontAlgn="ctr"/>
                      <a:r>
                        <a:rPr lang="pt-PT" sz="800" b="1" i="0" u="none" strike="noStrike" dirty="0" err="1">
                          <a:solidFill>
                            <a:srgbClr val="000000"/>
                          </a:solidFill>
                          <a:effectLst/>
                          <a:latin typeface="Calibri" panose="020F0502020204030204" pitchFamily="34" charset="0"/>
                        </a:rPr>
                        <a:t>Movecho</a:t>
                      </a:r>
                      <a:endParaRPr lang="pt-PT" sz="800" b="1" i="0" u="none" strike="noStrike" dirty="0">
                        <a:solidFill>
                          <a:srgbClr val="000000"/>
                        </a:solidFill>
                        <a:effectLst/>
                        <a:latin typeface="Calibri" panose="020F0502020204030204" pitchFamily="34" charset="0"/>
                      </a:endParaRPr>
                    </a:p>
                  </a:txBody>
                  <a:tcPr marL="9525" marR="9525" marT="9525" marB="0" anchor="ctr">
                    <a:lnL>
                      <a:noFill/>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a:txBody>
                    <a:bodyPr/>
                    <a:lstStyle/>
                    <a:p>
                      <a:pPr algn="ctr" rtl="0" fontAlgn="ctr"/>
                      <a:r>
                        <a:rPr lang="pt-PT" sz="750" b="0" i="0" u="none" strike="noStrike" dirty="0">
                          <a:solidFill>
                            <a:srgbClr val="000000"/>
                          </a:solidFill>
                          <a:effectLst/>
                          <a:latin typeface="Calibri" panose="020F0502020204030204" pitchFamily="34" charset="0"/>
                        </a:rPr>
                        <a:t>PT</a:t>
                      </a:r>
                    </a:p>
                  </a:txBody>
                  <a:tcPr marL="9525" marR="9525" marT="9525" marB="0" anchor="ctr">
                    <a:lnL w="12700" cap="flat" cmpd="sng" algn="ctr">
                      <a:solidFill>
                        <a:srgbClr val="A6A6A6"/>
                      </a:solidFill>
                      <a:prstDash val="solid"/>
                      <a:round/>
                      <a:headEnd type="none" w="med" len="med"/>
                      <a:tailEnd type="none" w="med" len="med"/>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a:txBody>
                    <a:bodyPr/>
                    <a:lstStyle/>
                    <a:p>
                      <a:pPr algn="ctr" rtl="0" fontAlgn="ctr"/>
                      <a:r>
                        <a:rPr lang="pt-PT" sz="750" b="0" i="0" u="none" strike="noStrike" dirty="0">
                          <a:solidFill>
                            <a:srgbClr val="000000"/>
                          </a:solidFill>
                          <a:effectLst/>
                          <a:latin typeface="Calibri" panose="020F0502020204030204" pitchFamily="34" charset="0"/>
                        </a:rPr>
                        <a:t>15 043</a:t>
                      </a:r>
                    </a:p>
                  </a:txBody>
                  <a:tcPr marL="9525" marR="9525" marT="9525" marB="0" anchor="ctr">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a:txBody>
                    <a:bodyPr/>
                    <a:lstStyle/>
                    <a:p>
                      <a:pPr algn="ctr" rtl="0" fontAlgn="ctr"/>
                      <a:r>
                        <a:rPr lang="pt-PT" sz="750" b="0" i="0" u="none" strike="noStrike">
                          <a:solidFill>
                            <a:srgbClr val="000000"/>
                          </a:solidFill>
                          <a:effectLst/>
                          <a:latin typeface="Calibri" panose="020F0502020204030204" pitchFamily="34" charset="0"/>
                        </a:rPr>
                        <a:t>23%</a:t>
                      </a:r>
                    </a:p>
                  </a:txBody>
                  <a:tcPr marL="9525" marR="9525" marT="9525" marB="0" anchor="ctr">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a:txBody>
                    <a:bodyPr/>
                    <a:lstStyle/>
                    <a:p>
                      <a:pPr algn="l" rtl="0" fontAlgn="ctr"/>
                      <a:r>
                        <a:rPr lang="pt-PT" sz="700" b="0" i="0" u="none" strike="noStrike">
                          <a:solidFill>
                            <a:srgbClr val="000000"/>
                          </a:solidFill>
                          <a:effectLst/>
                          <a:latin typeface="Calibri" panose="020F0502020204030204" pitchFamily="34" charset="0"/>
                        </a:rPr>
                        <a:t>Serviços de carpintaria para escritório e comércio (shopfitting)</a:t>
                      </a:r>
                    </a:p>
                  </a:txBody>
                  <a:tcPr marL="9525" marR="9525" marT="9525" marB="0" anchor="ctr">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extLst>
                  <a:ext uri="{0D108BD9-81ED-4DB2-BD59-A6C34878D82A}">
                    <a16:rowId xmlns:a16="http://schemas.microsoft.com/office/drawing/2014/main" val="2039063146"/>
                  </a:ext>
                </a:extLst>
              </a:tr>
              <a:tr h="323850">
                <a:tc>
                  <a:txBody>
                    <a:bodyPr/>
                    <a:lstStyle/>
                    <a:p>
                      <a:pPr algn="l" rtl="0" fontAlgn="ctr"/>
                      <a:r>
                        <a:rPr lang="pt-PT" sz="800" b="1" i="0" u="none" strike="noStrike" dirty="0" err="1">
                          <a:solidFill>
                            <a:srgbClr val="000000"/>
                          </a:solidFill>
                          <a:effectLst/>
                          <a:latin typeface="Calibri" panose="020F0502020204030204" pitchFamily="34" charset="0"/>
                        </a:rPr>
                        <a:t>Inclass</a:t>
                      </a:r>
                      <a:r>
                        <a:rPr lang="pt-PT" sz="800" b="1" i="0" u="none" strike="noStrike" dirty="0">
                          <a:solidFill>
                            <a:srgbClr val="000000"/>
                          </a:solidFill>
                          <a:effectLst/>
                          <a:latin typeface="Calibri" panose="020F0502020204030204" pitchFamily="34" charset="0"/>
                        </a:rPr>
                        <a:t> </a:t>
                      </a:r>
                      <a:r>
                        <a:rPr lang="pt-PT" sz="800" b="1" i="0" u="none" strike="noStrike" dirty="0" err="1">
                          <a:solidFill>
                            <a:srgbClr val="000000"/>
                          </a:solidFill>
                          <a:effectLst/>
                          <a:latin typeface="Calibri" panose="020F0502020204030204" pitchFamily="34" charset="0"/>
                        </a:rPr>
                        <a:t>Mobles</a:t>
                      </a:r>
                      <a:endParaRPr lang="pt-PT" sz="800" b="1" i="0" u="none" strike="noStrike" dirty="0">
                        <a:solidFill>
                          <a:srgbClr val="000000"/>
                        </a:solidFill>
                        <a:effectLst/>
                        <a:latin typeface="Calibri" panose="020F0502020204030204" pitchFamily="34" charset="0"/>
                      </a:endParaRPr>
                    </a:p>
                  </a:txBody>
                  <a:tcPr marL="9525" marR="9525" marT="9525" marB="0" anchor="ctr">
                    <a:lnL>
                      <a:noFill/>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a:txBody>
                    <a:bodyPr/>
                    <a:lstStyle/>
                    <a:p>
                      <a:pPr algn="ctr" rtl="0" fontAlgn="ctr"/>
                      <a:r>
                        <a:rPr lang="pt-PT" sz="750" b="0" i="0" u="none" strike="noStrike" dirty="0">
                          <a:solidFill>
                            <a:srgbClr val="000000"/>
                          </a:solidFill>
                          <a:effectLst/>
                          <a:latin typeface="Calibri" panose="020F0502020204030204" pitchFamily="34" charset="0"/>
                        </a:rPr>
                        <a:t>ESP</a:t>
                      </a:r>
                    </a:p>
                  </a:txBody>
                  <a:tcPr marL="9525" marR="9525" marT="9525" marB="0" anchor="ctr">
                    <a:lnL w="12700" cap="flat" cmpd="sng" algn="ctr">
                      <a:solidFill>
                        <a:srgbClr val="A6A6A6"/>
                      </a:solidFill>
                      <a:prstDash val="solid"/>
                      <a:round/>
                      <a:headEnd type="none" w="med" len="med"/>
                      <a:tailEnd type="none" w="med" len="med"/>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a:txBody>
                    <a:bodyPr/>
                    <a:lstStyle/>
                    <a:p>
                      <a:pPr algn="ctr" rtl="0" fontAlgn="ctr"/>
                      <a:r>
                        <a:rPr lang="pt-PT" sz="750" b="0" i="0" u="none" strike="noStrike" dirty="0">
                          <a:solidFill>
                            <a:srgbClr val="000000"/>
                          </a:solidFill>
                          <a:effectLst/>
                          <a:latin typeface="Calibri" panose="020F0502020204030204" pitchFamily="34" charset="0"/>
                        </a:rPr>
                        <a:t>13 193</a:t>
                      </a:r>
                    </a:p>
                  </a:txBody>
                  <a:tcPr marL="9525" marR="9525" marT="9525" marB="0" anchor="ctr">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a:txBody>
                    <a:bodyPr/>
                    <a:lstStyle/>
                    <a:p>
                      <a:pPr algn="ctr" rtl="0" fontAlgn="ctr"/>
                      <a:r>
                        <a:rPr lang="pt-PT" sz="750" b="0" i="0" u="none" strike="noStrike" dirty="0">
                          <a:solidFill>
                            <a:srgbClr val="000000"/>
                          </a:solidFill>
                          <a:effectLst/>
                          <a:latin typeface="Calibri" panose="020F0502020204030204" pitchFamily="34" charset="0"/>
                        </a:rPr>
                        <a:t>21%</a:t>
                      </a:r>
                    </a:p>
                  </a:txBody>
                  <a:tcPr marL="9525" marR="9525" marT="9525" marB="0" anchor="ctr">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a:txBody>
                    <a:bodyPr/>
                    <a:lstStyle/>
                    <a:p>
                      <a:pPr algn="l" rtl="0" fontAlgn="ctr"/>
                      <a:r>
                        <a:rPr lang="pt-PT" sz="700" b="0" i="0" u="none" strike="noStrike" dirty="0">
                          <a:solidFill>
                            <a:srgbClr val="000000"/>
                          </a:solidFill>
                          <a:effectLst/>
                          <a:latin typeface="Calibri" panose="020F0502020204030204" pitchFamily="34" charset="0"/>
                        </a:rPr>
                        <a:t>Fabrico de mobiliário de design / </a:t>
                      </a:r>
                      <a:r>
                        <a:rPr lang="pt-PT" sz="700" b="0" i="0" u="none" strike="noStrike" dirty="0" err="1">
                          <a:solidFill>
                            <a:srgbClr val="000000"/>
                          </a:solidFill>
                          <a:effectLst/>
                          <a:latin typeface="Calibri" panose="020F0502020204030204" pitchFamily="34" charset="0"/>
                        </a:rPr>
                        <a:t>premium</a:t>
                      </a:r>
                      <a:endParaRPr lang="pt-PT" sz="700" b="0" i="0" u="none" strike="noStrike" dirty="0">
                        <a:solidFill>
                          <a:srgbClr val="000000"/>
                        </a:solidFill>
                        <a:effectLst/>
                        <a:latin typeface="Calibri" panose="020F0502020204030204" pitchFamily="34" charset="0"/>
                      </a:endParaRPr>
                    </a:p>
                  </a:txBody>
                  <a:tcPr marL="9525" marR="9525" marT="9525" marB="0" anchor="ctr">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extLst>
                  <a:ext uri="{0D108BD9-81ED-4DB2-BD59-A6C34878D82A}">
                    <a16:rowId xmlns:a16="http://schemas.microsoft.com/office/drawing/2014/main" val="3105744362"/>
                  </a:ext>
                </a:extLst>
              </a:tr>
              <a:tr h="323850">
                <a:tc>
                  <a:txBody>
                    <a:bodyPr/>
                    <a:lstStyle/>
                    <a:p>
                      <a:pPr algn="l" rtl="0" fontAlgn="ctr"/>
                      <a:r>
                        <a:rPr lang="pt-PT" sz="800" b="1" i="0" u="none" strike="noStrike">
                          <a:solidFill>
                            <a:srgbClr val="000000"/>
                          </a:solidFill>
                          <a:effectLst/>
                          <a:latin typeface="Calibri" panose="020F0502020204030204" pitchFamily="34" charset="0"/>
                        </a:rPr>
                        <a:t>Carpintaria S.José</a:t>
                      </a:r>
                    </a:p>
                  </a:txBody>
                  <a:tcPr marL="9525" marR="9525" marT="9525" marB="0" anchor="ctr">
                    <a:lnL>
                      <a:noFill/>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a:txBody>
                    <a:bodyPr/>
                    <a:lstStyle/>
                    <a:p>
                      <a:pPr algn="ctr" rtl="0" fontAlgn="ctr"/>
                      <a:r>
                        <a:rPr lang="pt-PT" sz="750" b="0" i="0" u="none" strike="noStrike" dirty="0">
                          <a:solidFill>
                            <a:srgbClr val="000000"/>
                          </a:solidFill>
                          <a:effectLst/>
                          <a:latin typeface="Calibri" panose="020F0502020204030204" pitchFamily="34" charset="0"/>
                        </a:rPr>
                        <a:t>PT</a:t>
                      </a:r>
                    </a:p>
                  </a:txBody>
                  <a:tcPr marL="9525" marR="9525" marT="9525" marB="0" anchor="ctr">
                    <a:lnL w="12700" cap="flat" cmpd="sng" algn="ctr">
                      <a:solidFill>
                        <a:srgbClr val="A6A6A6"/>
                      </a:solidFill>
                      <a:prstDash val="solid"/>
                      <a:round/>
                      <a:headEnd type="none" w="med" len="med"/>
                      <a:tailEnd type="none" w="med" len="med"/>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a:txBody>
                    <a:bodyPr/>
                    <a:lstStyle/>
                    <a:p>
                      <a:pPr algn="ctr" rtl="0" fontAlgn="ctr"/>
                      <a:r>
                        <a:rPr lang="pt-PT" sz="750" b="0" i="0" u="none" strike="noStrike" dirty="0">
                          <a:solidFill>
                            <a:srgbClr val="000000"/>
                          </a:solidFill>
                          <a:effectLst/>
                          <a:latin typeface="Calibri" panose="020F0502020204030204" pitchFamily="34" charset="0"/>
                        </a:rPr>
                        <a:t>9 591</a:t>
                      </a:r>
                    </a:p>
                  </a:txBody>
                  <a:tcPr marL="9525" marR="9525" marT="9525" marB="0" anchor="ctr">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a:txBody>
                    <a:bodyPr/>
                    <a:lstStyle/>
                    <a:p>
                      <a:pPr algn="ctr" rtl="0" fontAlgn="ctr"/>
                      <a:r>
                        <a:rPr lang="pt-PT" sz="750" b="0" i="0" u="none" strike="noStrike" dirty="0">
                          <a:solidFill>
                            <a:srgbClr val="000000"/>
                          </a:solidFill>
                          <a:effectLst/>
                          <a:latin typeface="Calibri" panose="020F0502020204030204" pitchFamily="34" charset="0"/>
                        </a:rPr>
                        <a:t>25%</a:t>
                      </a:r>
                    </a:p>
                  </a:txBody>
                  <a:tcPr marL="9525" marR="9525" marT="9525" marB="0" anchor="ctr">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a:txBody>
                    <a:bodyPr/>
                    <a:lstStyle/>
                    <a:p>
                      <a:pPr algn="l" rtl="0" fontAlgn="ctr"/>
                      <a:r>
                        <a:rPr lang="pt-PT" sz="700" b="0" i="0" u="none" strike="noStrike">
                          <a:solidFill>
                            <a:srgbClr val="000000"/>
                          </a:solidFill>
                          <a:effectLst/>
                          <a:latin typeface="Calibri" panose="020F0502020204030204" pitchFamily="34" charset="0"/>
                        </a:rPr>
                        <a:t>Serviços de carpintaria para comércio (shopfitting)</a:t>
                      </a:r>
                    </a:p>
                  </a:txBody>
                  <a:tcPr marL="9525" marR="9525" marT="9525" marB="0" anchor="ctr">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extLst>
                  <a:ext uri="{0D108BD9-81ED-4DB2-BD59-A6C34878D82A}">
                    <a16:rowId xmlns:a16="http://schemas.microsoft.com/office/drawing/2014/main" val="3654618328"/>
                  </a:ext>
                </a:extLst>
              </a:tr>
              <a:tr h="323850">
                <a:tc>
                  <a:txBody>
                    <a:bodyPr/>
                    <a:lstStyle/>
                    <a:p>
                      <a:pPr algn="l" rtl="0" fontAlgn="ctr"/>
                      <a:r>
                        <a:rPr lang="pt-PT" sz="800" b="1" i="0" u="none" strike="noStrike">
                          <a:solidFill>
                            <a:srgbClr val="000000"/>
                          </a:solidFill>
                          <a:effectLst/>
                          <a:latin typeface="Calibri" panose="020F0502020204030204" pitchFamily="34" charset="0"/>
                        </a:rPr>
                        <a:t>Jetclass</a:t>
                      </a:r>
                    </a:p>
                  </a:txBody>
                  <a:tcPr marL="9525" marR="9525" marT="9525" marB="0" anchor="ctr">
                    <a:lnL>
                      <a:noFill/>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a:txBody>
                    <a:bodyPr/>
                    <a:lstStyle/>
                    <a:p>
                      <a:pPr algn="ctr" rtl="0" fontAlgn="ctr"/>
                      <a:r>
                        <a:rPr lang="pt-PT" sz="750" b="0" i="0" u="none" strike="noStrike">
                          <a:solidFill>
                            <a:srgbClr val="000000"/>
                          </a:solidFill>
                          <a:effectLst/>
                          <a:latin typeface="Calibri" panose="020F0502020204030204" pitchFamily="34" charset="0"/>
                        </a:rPr>
                        <a:t>PT</a:t>
                      </a:r>
                    </a:p>
                  </a:txBody>
                  <a:tcPr marL="9525" marR="9525" marT="9525" marB="0" anchor="ctr">
                    <a:lnL w="12700" cap="flat" cmpd="sng" algn="ctr">
                      <a:solidFill>
                        <a:srgbClr val="A6A6A6"/>
                      </a:solidFill>
                      <a:prstDash val="solid"/>
                      <a:round/>
                      <a:headEnd type="none" w="med" len="med"/>
                      <a:tailEnd type="none" w="med" len="med"/>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a:txBody>
                    <a:bodyPr/>
                    <a:lstStyle/>
                    <a:p>
                      <a:pPr algn="ctr" rtl="0" fontAlgn="ctr"/>
                      <a:r>
                        <a:rPr lang="pt-PT" sz="750" b="0" i="0" u="none" strike="noStrike" dirty="0">
                          <a:solidFill>
                            <a:srgbClr val="000000"/>
                          </a:solidFill>
                          <a:effectLst/>
                          <a:latin typeface="Calibri" panose="020F0502020204030204" pitchFamily="34" charset="0"/>
                        </a:rPr>
                        <a:t>4 630</a:t>
                      </a:r>
                    </a:p>
                  </a:txBody>
                  <a:tcPr marL="9525" marR="9525" marT="9525" marB="0" anchor="ctr">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a:txBody>
                    <a:bodyPr/>
                    <a:lstStyle/>
                    <a:p>
                      <a:pPr algn="ctr" rtl="0" fontAlgn="ctr"/>
                      <a:r>
                        <a:rPr lang="pt-PT" sz="750" b="0" i="0" u="none" strike="noStrike" dirty="0">
                          <a:solidFill>
                            <a:srgbClr val="000000"/>
                          </a:solidFill>
                          <a:effectLst/>
                          <a:latin typeface="Calibri" panose="020F0502020204030204" pitchFamily="34" charset="0"/>
                        </a:rPr>
                        <a:t>25%</a:t>
                      </a:r>
                    </a:p>
                  </a:txBody>
                  <a:tcPr marL="9525" marR="9525" marT="9525" marB="0" anchor="ctr">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a:txBody>
                    <a:bodyPr/>
                    <a:lstStyle/>
                    <a:p>
                      <a:pPr algn="l" rtl="0" fontAlgn="ctr"/>
                      <a:r>
                        <a:rPr lang="pt-PT" sz="700" b="0" i="0" u="none" strike="noStrike" dirty="0">
                          <a:solidFill>
                            <a:srgbClr val="000000"/>
                          </a:solidFill>
                          <a:effectLst/>
                          <a:latin typeface="Calibri" panose="020F0502020204030204" pitchFamily="34" charset="0"/>
                        </a:rPr>
                        <a:t>Fabrico de mobiliário de design / </a:t>
                      </a:r>
                      <a:r>
                        <a:rPr lang="pt-PT" sz="700" b="0" i="0" u="none" strike="noStrike" dirty="0" err="1">
                          <a:solidFill>
                            <a:srgbClr val="000000"/>
                          </a:solidFill>
                          <a:effectLst/>
                          <a:latin typeface="Calibri" panose="020F0502020204030204" pitchFamily="34" charset="0"/>
                        </a:rPr>
                        <a:t>premium</a:t>
                      </a:r>
                      <a:endParaRPr lang="pt-PT" sz="700" b="0" i="0" u="none" strike="noStrike" dirty="0">
                        <a:solidFill>
                          <a:srgbClr val="000000"/>
                        </a:solidFill>
                        <a:effectLst/>
                        <a:latin typeface="Calibri" panose="020F0502020204030204" pitchFamily="34" charset="0"/>
                      </a:endParaRPr>
                    </a:p>
                  </a:txBody>
                  <a:tcPr marL="9525" marR="9525" marT="9525" marB="0" anchor="ctr">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extLst>
                  <a:ext uri="{0D108BD9-81ED-4DB2-BD59-A6C34878D82A}">
                    <a16:rowId xmlns:a16="http://schemas.microsoft.com/office/drawing/2014/main" val="952702460"/>
                  </a:ext>
                </a:extLst>
              </a:tr>
              <a:tr h="323850">
                <a:tc>
                  <a:txBody>
                    <a:bodyPr/>
                    <a:lstStyle/>
                    <a:p>
                      <a:pPr algn="l" rtl="0" fontAlgn="ctr"/>
                      <a:r>
                        <a:rPr lang="pt-PT" sz="800" b="1" i="0" u="none" strike="noStrike">
                          <a:solidFill>
                            <a:srgbClr val="000000"/>
                          </a:solidFill>
                          <a:effectLst/>
                          <a:latin typeface="Calibri" panose="020F0502020204030204" pitchFamily="34" charset="0"/>
                        </a:rPr>
                        <a:t>MAOS</a:t>
                      </a:r>
                    </a:p>
                  </a:txBody>
                  <a:tcPr marL="9525" marR="9525" marT="9525" marB="0" anchor="ctr">
                    <a:lnL>
                      <a:noFill/>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a:txBody>
                    <a:bodyPr/>
                    <a:lstStyle/>
                    <a:p>
                      <a:pPr algn="ctr" rtl="0" fontAlgn="ctr"/>
                      <a:r>
                        <a:rPr lang="pt-PT" sz="750" b="0" i="0" u="none" strike="noStrike">
                          <a:solidFill>
                            <a:srgbClr val="000000"/>
                          </a:solidFill>
                          <a:effectLst/>
                          <a:latin typeface="Calibri" panose="020F0502020204030204" pitchFamily="34" charset="0"/>
                        </a:rPr>
                        <a:t>PT</a:t>
                      </a:r>
                    </a:p>
                  </a:txBody>
                  <a:tcPr marL="9525" marR="9525" marT="9525" marB="0" anchor="ctr">
                    <a:lnL w="12700" cap="flat" cmpd="sng" algn="ctr">
                      <a:solidFill>
                        <a:srgbClr val="A6A6A6"/>
                      </a:solidFill>
                      <a:prstDash val="solid"/>
                      <a:round/>
                      <a:headEnd type="none" w="med" len="med"/>
                      <a:tailEnd type="none" w="med" len="med"/>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a:txBody>
                    <a:bodyPr/>
                    <a:lstStyle/>
                    <a:p>
                      <a:pPr algn="ctr" rtl="0" fontAlgn="ctr"/>
                      <a:r>
                        <a:rPr lang="pt-PT" sz="750" b="0" i="0" u="none" strike="noStrike">
                          <a:solidFill>
                            <a:srgbClr val="000000"/>
                          </a:solidFill>
                          <a:effectLst/>
                          <a:latin typeface="Calibri" panose="020F0502020204030204" pitchFamily="34" charset="0"/>
                        </a:rPr>
                        <a:t>4 249</a:t>
                      </a:r>
                    </a:p>
                  </a:txBody>
                  <a:tcPr marL="9525" marR="9525" marT="9525" marB="0" anchor="ctr">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a:txBody>
                    <a:bodyPr/>
                    <a:lstStyle/>
                    <a:p>
                      <a:pPr algn="ctr" rtl="0" fontAlgn="ctr"/>
                      <a:r>
                        <a:rPr lang="pt-PT" sz="750" b="0" i="0" u="none" strike="noStrike" dirty="0">
                          <a:solidFill>
                            <a:srgbClr val="000000"/>
                          </a:solidFill>
                          <a:effectLst/>
                          <a:latin typeface="Calibri" panose="020F0502020204030204" pitchFamily="34" charset="0"/>
                        </a:rPr>
                        <a:t>21%</a:t>
                      </a:r>
                    </a:p>
                  </a:txBody>
                  <a:tcPr marL="9525" marR="9525" marT="9525" marB="0" anchor="ctr">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a:txBody>
                    <a:bodyPr/>
                    <a:lstStyle/>
                    <a:p>
                      <a:pPr algn="l" rtl="0" fontAlgn="ctr"/>
                      <a:r>
                        <a:rPr lang="pt-PT" sz="700" b="0" i="0" u="none" strike="noStrike" dirty="0">
                          <a:solidFill>
                            <a:srgbClr val="000000"/>
                          </a:solidFill>
                          <a:effectLst/>
                          <a:latin typeface="Calibri" panose="020F0502020204030204" pitchFamily="34" charset="0"/>
                        </a:rPr>
                        <a:t>Serviços de carpintaria para comércio (</a:t>
                      </a:r>
                      <a:r>
                        <a:rPr lang="pt-PT" sz="700" b="0" i="0" u="none" strike="noStrike" dirty="0" err="1">
                          <a:solidFill>
                            <a:srgbClr val="000000"/>
                          </a:solidFill>
                          <a:effectLst/>
                          <a:latin typeface="Calibri" panose="020F0502020204030204" pitchFamily="34" charset="0"/>
                        </a:rPr>
                        <a:t>shopfitting</a:t>
                      </a:r>
                      <a:r>
                        <a:rPr lang="pt-PT" sz="700" b="0" i="0" u="none" strike="noStrike" dirty="0">
                          <a:solidFill>
                            <a:srgbClr val="000000"/>
                          </a:solidFill>
                          <a:effectLst/>
                          <a:latin typeface="Calibri" panose="020F0502020204030204" pitchFamily="34" charset="0"/>
                        </a:rPr>
                        <a:t>)</a:t>
                      </a:r>
                    </a:p>
                  </a:txBody>
                  <a:tcPr marL="9525" marR="9525" marT="9525" marB="0" anchor="ctr">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extLst>
                  <a:ext uri="{0D108BD9-81ED-4DB2-BD59-A6C34878D82A}">
                    <a16:rowId xmlns:a16="http://schemas.microsoft.com/office/drawing/2014/main" val="1958015536"/>
                  </a:ext>
                </a:extLst>
              </a:tr>
              <a:tr h="171450">
                <a:tc gridSpan="5">
                  <a:txBody>
                    <a:bodyPr/>
                    <a:lstStyle/>
                    <a:p>
                      <a:pPr algn="l" rtl="0" fontAlgn="ctr"/>
                      <a:r>
                        <a:rPr lang="pt-PT" sz="800" b="1" i="0" u="none" strike="noStrike" dirty="0">
                          <a:solidFill>
                            <a:srgbClr val="000000"/>
                          </a:solidFill>
                          <a:effectLst/>
                          <a:latin typeface="Calibri" panose="020F0502020204030204" pitchFamily="34" charset="0"/>
                        </a:rPr>
                        <a:t>Produção em série</a:t>
                      </a:r>
                    </a:p>
                  </a:txBody>
                  <a:tcPr marL="9525" marR="9525" marT="9525" marB="0" anchor="ctr">
                    <a:lnL>
                      <a:noFill/>
                    </a:lnL>
                    <a:lnR>
                      <a:noFill/>
                    </a:lnR>
                    <a:lnT w="12700" cap="flat" cmpd="sng" algn="ctr">
                      <a:solidFill>
                        <a:srgbClr val="A6A6A6"/>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9EDAD7"/>
                    </a:solidFill>
                  </a:tcPr>
                </a:tc>
                <a:tc hMerge="1">
                  <a:txBody>
                    <a:bodyPr/>
                    <a:lstStyle/>
                    <a:p>
                      <a:endParaRPr lang="pt-PT"/>
                    </a:p>
                  </a:txBody>
                  <a:tcPr/>
                </a:tc>
                <a:tc hMerge="1">
                  <a:txBody>
                    <a:bodyPr/>
                    <a:lstStyle/>
                    <a:p>
                      <a:endParaRPr lang="pt-PT"/>
                    </a:p>
                  </a:txBody>
                  <a:tcPr/>
                </a:tc>
                <a:tc hMerge="1">
                  <a:txBody>
                    <a:bodyPr/>
                    <a:lstStyle/>
                    <a:p>
                      <a:endParaRPr lang="pt-PT"/>
                    </a:p>
                  </a:txBody>
                  <a:tcPr>
                    <a:lnL w="12700" cmpd="sng">
                      <a:noFill/>
                      <a:prstDash val="solid"/>
                    </a:lnL>
                    <a:lnT w="12700" cap="flat" cmpd="sng" algn="ctr">
                      <a:solidFill>
                        <a:srgbClr val="A6A6A6"/>
                      </a:solidFill>
                      <a:prstDash val="solid"/>
                      <a:round/>
                      <a:headEnd type="none" w="med" len="med"/>
                      <a:tailEnd type="none" w="med" len="med"/>
                    </a:lnT>
                  </a:tcPr>
                </a:tc>
                <a:tc hMerge="1">
                  <a:txBody>
                    <a:bodyPr/>
                    <a:lstStyle/>
                    <a:p>
                      <a:endParaRPr lang="pt-PT"/>
                    </a:p>
                  </a:txBody>
                  <a:tcPr/>
                </a:tc>
                <a:extLst>
                  <a:ext uri="{0D108BD9-81ED-4DB2-BD59-A6C34878D82A}">
                    <a16:rowId xmlns:a16="http://schemas.microsoft.com/office/drawing/2014/main" val="1639147776"/>
                  </a:ext>
                </a:extLst>
              </a:tr>
              <a:tr h="323850">
                <a:tc>
                  <a:txBody>
                    <a:bodyPr/>
                    <a:lstStyle/>
                    <a:p>
                      <a:pPr algn="l" rtl="0" fontAlgn="ctr"/>
                      <a:r>
                        <a:rPr lang="pt-PT" sz="800" b="1" i="0" u="none" strike="noStrike" dirty="0" err="1">
                          <a:solidFill>
                            <a:srgbClr val="000000"/>
                          </a:solidFill>
                          <a:effectLst/>
                          <a:latin typeface="Calibri" panose="020F0502020204030204" pitchFamily="34" charset="0"/>
                        </a:rPr>
                        <a:t>Vicaima</a:t>
                      </a:r>
                      <a:endParaRPr lang="pt-PT" sz="800" b="1" i="0" u="none" strike="noStrike" dirty="0">
                        <a:solidFill>
                          <a:srgbClr val="000000"/>
                        </a:solidFill>
                        <a:effectLst/>
                        <a:latin typeface="Calibri" panose="020F0502020204030204" pitchFamily="34" charset="0"/>
                      </a:endParaRPr>
                    </a:p>
                  </a:txBody>
                  <a:tcPr marL="9525" marR="9525" marT="9525" marB="0" anchor="ctr">
                    <a:lnL>
                      <a:noFill/>
                    </a:lnL>
                    <a:lnR w="12700" cap="flat" cmpd="sng" algn="ctr">
                      <a:solidFill>
                        <a:srgbClr val="A6A6A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a:txBody>
                    <a:bodyPr/>
                    <a:lstStyle/>
                    <a:p>
                      <a:pPr algn="ctr" rtl="0" fontAlgn="ctr"/>
                      <a:r>
                        <a:rPr lang="pt-PT" sz="750" b="0" i="0" u="none" strike="noStrike">
                          <a:solidFill>
                            <a:srgbClr val="000000"/>
                          </a:solidFill>
                          <a:effectLst/>
                          <a:latin typeface="Calibri" panose="020F0502020204030204" pitchFamily="34" charset="0"/>
                        </a:rPr>
                        <a:t>PT</a:t>
                      </a:r>
                    </a:p>
                  </a:txBody>
                  <a:tcPr marL="9525" marR="9525" marT="9525" marB="0" anchor="ctr">
                    <a:lnL w="12700" cap="flat" cmpd="sng" algn="ctr">
                      <a:solidFill>
                        <a:srgbClr val="A6A6A6"/>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a:txBody>
                    <a:bodyPr/>
                    <a:lstStyle/>
                    <a:p>
                      <a:pPr algn="ctr" rtl="0" fontAlgn="ctr"/>
                      <a:r>
                        <a:rPr lang="pt-PT" sz="750" b="0" i="0" u="none" strike="noStrike">
                          <a:solidFill>
                            <a:srgbClr val="000000"/>
                          </a:solidFill>
                          <a:effectLst/>
                          <a:latin typeface="Calibri" panose="020F0502020204030204" pitchFamily="34" charset="0"/>
                        </a:rPr>
                        <a:t>52 294</a:t>
                      </a:r>
                    </a:p>
                  </a:txBody>
                  <a:tcPr marL="9525" marR="9525" marT="9525" marB="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a:txBody>
                    <a:bodyPr/>
                    <a:lstStyle/>
                    <a:p>
                      <a:pPr algn="ctr" rtl="0" fontAlgn="ctr"/>
                      <a:r>
                        <a:rPr lang="pt-PT" sz="750" b="0" i="0" u="none" strike="noStrike" dirty="0">
                          <a:solidFill>
                            <a:srgbClr val="000000"/>
                          </a:solidFill>
                          <a:effectLst/>
                          <a:latin typeface="Calibri" panose="020F0502020204030204" pitchFamily="34" charset="0"/>
                        </a:rPr>
                        <a:t>13%</a:t>
                      </a:r>
                    </a:p>
                  </a:txBody>
                  <a:tcPr marL="9525" marR="9525" marT="9525" marB="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a:txBody>
                    <a:bodyPr/>
                    <a:lstStyle/>
                    <a:p>
                      <a:pPr algn="l" rtl="0" fontAlgn="ctr"/>
                      <a:r>
                        <a:rPr lang="pt-PT" sz="700" b="0" i="0" u="none" strike="noStrike" dirty="0">
                          <a:solidFill>
                            <a:srgbClr val="000000"/>
                          </a:solidFill>
                          <a:effectLst/>
                          <a:latin typeface="Calibri" panose="020F0502020204030204" pitchFamily="34" charset="0"/>
                        </a:rPr>
                        <a:t>Fabrico de mobiliário de madeira em massa</a:t>
                      </a:r>
                    </a:p>
                  </a:txBody>
                  <a:tcPr marL="9525" marR="9525" marT="9525" marB="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extLst>
                  <a:ext uri="{0D108BD9-81ED-4DB2-BD59-A6C34878D82A}">
                    <a16:rowId xmlns:a16="http://schemas.microsoft.com/office/drawing/2014/main" val="4258416474"/>
                  </a:ext>
                </a:extLst>
              </a:tr>
              <a:tr h="323850">
                <a:tc>
                  <a:txBody>
                    <a:bodyPr/>
                    <a:lstStyle/>
                    <a:p>
                      <a:pPr algn="l" rtl="0" fontAlgn="ctr"/>
                      <a:r>
                        <a:rPr lang="pt-PT" sz="800" b="1" i="0" u="none" strike="noStrike" dirty="0">
                          <a:solidFill>
                            <a:srgbClr val="000000"/>
                          </a:solidFill>
                          <a:effectLst/>
                          <a:latin typeface="Calibri" panose="020F0502020204030204" pitchFamily="34" charset="0"/>
                        </a:rPr>
                        <a:t>J.J. Louro</a:t>
                      </a:r>
                    </a:p>
                  </a:txBody>
                  <a:tcPr marL="9525" marR="9525" marT="9525" marB="0" anchor="ctr">
                    <a:lnL>
                      <a:noFill/>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a:txBody>
                    <a:bodyPr/>
                    <a:lstStyle/>
                    <a:p>
                      <a:pPr algn="ctr" rtl="0" fontAlgn="ctr"/>
                      <a:r>
                        <a:rPr lang="pt-PT" sz="750" b="0" i="0" u="none" strike="noStrike" dirty="0">
                          <a:solidFill>
                            <a:srgbClr val="000000"/>
                          </a:solidFill>
                          <a:effectLst/>
                          <a:latin typeface="Calibri" panose="020F0502020204030204" pitchFamily="34" charset="0"/>
                        </a:rPr>
                        <a:t>PT</a:t>
                      </a:r>
                    </a:p>
                  </a:txBody>
                  <a:tcPr marL="9525" marR="9525" marT="9525" marB="0" anchor="ctr">
                    <a:lnL w="12700" cap="flat" cmpd="sng" algn="ctr">
                      <a:solidFill>
                        <a:srgbClr val="A6A6A6"/>
                      </a:solidFill>
                      <a:prstDash val="solid"/>
                      <a:round/>
                      <a:headEnd type="none" w="med" len="med"/>
                      <a:tailEnd type="none" w="med" len="med"/>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a:txBody>
                    <a:bodyPr/>
                    <a:lstStyle/>
                    <a:p>
                      <a:pPr algn="ctr" rtl="0" fontAlgn="ctr"/>
                      <a:r>
                        <a:rPr lang="pt-PT" sz="750" b="0" i="0" u="none" strike="noStrike">
                          <a:solidFill>
                            <a:srgbClr val="000000"/>
                          </a:solidFill>
                          <a:effectLst/>
                          <a:latin typeface="Calibri" panose="020F0502020204030204" pitchFamily="34" charset="0"/>
                        </a:rPr>
                        <a:t>37 635</a:t>
                      </a:r>
                    </a:p>
                  </a:txBody>
                  <a:tcPr marL="9525" marR="9525" marT="9525" marB="0" anchor="ctr">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a:txBody>
                    <a:bodyPr/>
                    <a:lstStyle/>
                    <a:p>
                      <a:pPr algn="ctr" rtl="0" fontAlgn="ctr"/>
                      <a:r>
                        <a:rPr lang="pt-PT" sz="750" b="0" i="0" u="none" strike="noStrike">
                          <a:solidFill>
                            <a:srgbClr val="000000"/>
                          </a:solidFill>
                          <a:effectLst/>
                          <a:latin typeface="Calibri" panose="020F0502020204030204" pitchFamily="34" charset="0"/>
                        </a:rPr>
                        <a:t>9%</a:t>
                      </a:r>
                    </a:p>
                  </a:txBody>
                  <a:tcPr marL="9525" marR="9525" marT="9525" marB="0" anchor="ctr">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a:txBody>
                    <a:bodyPr/>
                    <a:lstStyle/>
                    <a:p>
                      <a:pPr algn="l" rtl="0" fontAlgn="ctr"/>
                      <a:r>
                        <a:rPr lang="pt-PT" sz="700" b="0" i="0" u="none" strike="noStrike" dirty="0">
                          <a:solidFill>
                            <a:srgbClr val="000000"/>
                          </a:solidFill>
                          <a:effectLst/>
                          <a:latin typeface="Calibri" panose="020F0502020204030204" pitchFamily="34" charset="0"/>
                        </a:rPr>
                        <a:t>Fabrico de mobiliário de madeira em massa</a:t>
                      </a:r>
                    </a:p>
                  </a:txBody>
                  <a:tcPr marL="9525" marR="9525" marT="9525" marB="0" anchor="ctr">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extLst>
                  <a:ext uri="{0D108BD9-81ED-4DB2-BD59-A6C34878D82A}">
                    <a16:rowId xmlns:a16="http://schemas.microsoft.com/office/drawing/2014/main" val="3092358853"/>
                  </a:ext>
                </a:extLst>
              </a:tr>
              <a:tr h="323850">
                <a:tc>
                  <a:txBody>
                    <a:bodyPr/>
                    <a:lstStyle/>
                    <a:p>
                      <a:pPr algn="l" rtl="0" fontAlgn="ctr"/>
                      <a:r>
                        <a:rPr lang="pt-PT" sz="800" b="1" i="0" u="none" strike="noStrike">
                          <a:solidFill>
                            <a:srgbClr val="000000"/>
                          </a:solidFill>
                          <a:effectLst/>
                          <a:latin typeface="Calibri" panose="020F0502020204030204" pitchFamily="34" charset="0"/>
                        </a:rPr>
                        <a:t>M.M. Mingela</a:t>
                      </a:r>
                    </a:p>
                  </a:txBody>
                  <a:tcPr marL="9525" marR="9525" marT="9525" marB="0" anchor="ctr">
                    <a:lnL>
                      <a:noFill/>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a:txBody>
                    <a:bodyPr/>
                    <a:lstStyle/>
                    <a:p>
                      <a:pPr algn="ctr" rtl="0" fontAlgn="ctr"/>
                      <a:r>
                        <a:rPr lang="pt-PT" sz="750" b="0" i="0" u="none" strike="noStrike" dirty="0">
                          <a:solidFill>
                            <a:srgbClr val="000000"/>
                          </a:solidFill>
                          <a:effectLst/>
                          <a:latin typeface="Calibri" panose="020F0502020204030204" pitchFamily="34" charset="0"/>
                        </a:rPr>
                        <a:t>ESP</a:t>
                      </a:r>
                    </a:p>
                  </a:txBody>
                  <a:tcPr marL="9525" marR="9525" marT="9525" marB="0" anchor="ctr">
                    <a:lnL w="12700" cap="flat" cmpd="sng" algn="ctr">
                      <a:solidFill>
                        <a:srgbClr val="A6A6A6"/>
                      </a:solidFill>
                      <a:prstDash val="solid"/>
                      <a:round/>
                      <a:headEnd type="none" w="med" len="med"/>
                      <a:tailEnd type="none" w="med" len="med"/>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a:txBody>
                    <a:bodyPr/>
                    <a:lstStyle/>
                    <a:p>
                      <a:pPr algn="ctr" rtl="0" fontAlgn="ctr"/>
                      <a:r>
                        <a:rPr lang="pt-PT" sz="750" b="0" i="0" u="none" strike="noStrike" dirty="0">
                          <a:solidFill>
                            <a:srgbClr val="000000"/>
                          </a:solidFill>
                          <a:effectLst/>
                          <a:latin typeface="Calibri" panose="020F0502020204030204" pitchFamily="34" charset="0"/>
                        </a:rPr>
                        <a:t>17 594</a:t>
                      </a:r>
                    </a:p>
                  </a:txBody>
                  <a:tcPr marL="9525" marR="9525" marT="9525" marB="0" anchor="ctr">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a:txBody>
                    <a:bodyPr/>
                    <a:lstStyle/>
                    <a:p>
                      <a:pPr algn="ctr" rtl="0" fontAlgn="ctr"/>
                      <a:r>
                        <a:rPr lang="pt-PT" sz="750" b="0" i="0" u="none" strike="noStrike" dirty="0">
                          <a:solidFill>
                            <a:srgbClr val="000000"/>
                          </a:solidFill>
                          <a:effectLst/>
                          <a:latin typeface="Calibri" panose="020F0502020204030204" pitchFamily="34" charset="0"/>
                        </a:rPr>
                        <a:t>7%</a:t>
                      </a:r>
                    </a:p>
                  </a:txBody>
                  <a:tcPr marL="9525" marR="9525" marT="9525" marB="0" anchor="ctr">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a:txBody>
                    <a:bodyPr/>
                    <a:lstStyle/>
                    <a:p>
                      <a:pPr algn="l" rtl="0" fontAlgn="ctr"/>
                      <a:r>
                        <a:rPr lang="pt-PT" sz="700" b="0" i="0" u="none" strike="noStrike" dirty="0">
                          <a:solidFill>
                            <a:srgbClr val="000000"/>
                          </a:solidFill>
                          <a:effectLst/>
                          <a:latin typeface="Calibri" panose="020F0502020204030204" pitchFamily="34" charset="0"/>
                        </a:rPr>
                        <a:t>Fabrico de mobiliário de madeira em massa</a:t>
                      </a:r>
                    </a:p>
                  </a:txBody>
                  <a:tcPr marL="9525" marR="9525" marT="9525" marB="0" anchor="ctr">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extLst>
                  <a:ext uri="{0D108BD9-81ED-4DB2-BD59-A6C34878D82A}">
                    <a16:rowId xmlns:a16="http://schemas.microsoft.com/office/drawing/2014/main" val="2732976846"/>
                  </a:ext>
                </a:extLst>
              </a:tr>
            </a:tbl>
          </a:graphicData>
        </a:graphic>
      </p:graphicFrame>
      <p:sp>
        <p:nvSpPr>
          <p:cNvPr id="15" name="Retângulo 14">
            <a:extLst>
              <a:ext uri="{FF2B5EF4-FFF2-40B4-BE49-F238E27FC236}">
                <a16:creationId xmlns:a16="http://schemas.microsoft.com/office/drawing/2014/main" id="{0B5FA8B1-B07A-4971-B925-EB67E954DAAC}"/>
              </a:ext>
            </a:extLst>
          </p:cNvPr>
          <p:cNvSpPr/>
          <p:nvPr/>
        </p:nvSpPr>
        <p:spPr bwMode="auto">
          <a:xfrm>
            <a:off x="-2251567" y="4667406"/>
            <a:ext cx="1875827" cy="14259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lvl="1" indent="0" algn="just">
              <a:spcBef>
                <a:spcPts val="194"/>
              </a:spcBef>
              <a:spcAft>
                <a:spcPts val="194"/>
              </a:spcAft>
              <a:buClr>
                <a:schemeClr val="tx1"/>
              </a:buClr>
              <a:buSzPct val="150000"/>
              <a:buNone/>
              <a:defRPr/>
            </a:pPr>
            <a:r>
              <a:rPr lang="en-GB" sz="1050" b="0" dirty="0" err="1">
                <a:solidFill>
                  <a:srgbClr val="000000"/>
                </a:solidFill>
              </a:rPr>
              <a:t>Pedir</a:t>
            </a:r>
            <a:r>
              <a:rPr lang="en-GB" sz="1050" b="0" dirty="0">
                <a:solidFill>
                  <a:srgbClr val="000000"/>
                </a:solidFill>
              </a:rPr>
              <a:t> </a:t>
            </a:r>
            <a:r>
              <a:rPr lang="en-GB" sz="1050" b="0" dirty="0" err="1">
                <a:solidFill>
                  <a:srgbClr val="000000"/>
                </a:solidFill>
              </a:rPr>
              <a:t>ao</a:t>
            </a:r>
            <a:r>
              <a:rPr lang="en-GB" sz="1050" b="0" dirty="0">
                <a:solidFill>
                  <a:srgbClr val="000000"/>
                </a:solidFill>
              </a:rPr>
              <a:t> Pedro </a:t>
            </a:r>
            <a:r>
              <a:rPr lang="en-GB" sz="1050" b="0" dirty="0" err="1">
                <a:solidFill>
                  <a:srgbClr val="000000"/>
                </a:solidFill>
              </a:rPr>
              <a:t>alguns</a:t>
            </a:r>
            <a:r>
              <a:rPr lang="en-GB" sz="1050" b="0" dirty="0">
                <a:solidFill>
                  <a:srgbClr val="000000"/>
                </a:solidFill>
              </a:rPr>
              <a:t> </a:t>
            </a:r>
            <a:r>
              <a:rPr lang="en-GB" sz="1050" b="0" dirty="0" err="1">
                <a:solidFill>
                  <a:srgbClr val="000000"/>
                </a:solidFill>
              </a:rPr>
              <a:t>concorrentes</a:t>
            </a:r>
            <a:r>
              <a:rPr lang="en-GB" sz="1050" b="0" dirty="0">
                <a:solidFill>
                  <a:srgbClr val="000000"/>
                </a:solidFill>
              </a:rPr>
              <a:t> </a:t>
            </a:r>
            <a:r>
              <a:rPr lang="en-GB" sz="1050" b="0" dirty="0" err="1">
                <a:solidFill>
                  <a:srgbClr val="000000"/>
                </a:solidFill>
              </a:rPr>
              <a:t>internacionais</a:t>
            </a:r>
            <a:r>
              <a:rPr lang="en-GB" sz="1050" b="0" dirty="0">
                <a:solidFill>
                  <a:srgbClr val="000000"/>
                </a:solidFill>
              </a:rPr>
              <a:t> (for a </a:t>
            </a:r>
            <a:r>
              <a:rPr lang="en-GB" sz="1050" b="0" dirty="0" err="1">
                <a:solidFill>
                  <a:srgbClr val="000000"/>
                </a:solidFill>
              </a:rPr>
              <a:t>Espanha</a:t>
            </a:r>
            <a:r>
              <a:rPr lang="en-GB" sz="1050" b="0" dirty="0">
                <a:solidFill>
                  <a:srgbClr val="000000"/>
                </a:solidFill>
              </a:rPr>
              <a:t> para </a:t>
            </a:r>
            <a:r>
              <a:rPr lang="en-GB" sz="1050" b="0" dirty="0" err="1">
                <a:solidFill>
                  <a:srgbClr val="000000"/>
                </a:solidFill>
              </a:rPr>
              <a:t>vermos</a:t>
            </a:r>
            <a:r>
              <a:rPr lang="en-GB" sz="1050" b="0" dirty="0">
                <a:solidFill>
                  <a:srgbClr val="000000"/>
                </a:solidFill>
              </a:rPr>
              <a:t>) – Polonia e </a:t>
            </a:r>
            <a:r>
              <a:rPr lang="en-GB" sz="1050" b="0" dirty="0" err="1">
                <a:solidFill>
                  <a:srgbClr val="000000"/>
                </a:solidFill>
              </a:rPr>
              <a:t>Irlanda</a:t>
            </a:r>
            <a:r>
              <a:rPr lang="en-GB" sz="1050" b="0" dirty="0">
                <a:solidFill>
                  <a:srgbClr val="000000"/>
                </a:solidFill>
              </a:rPr>
              <a:t>?</a:t>
            </a:r>
            <a:endParaRPr lang="en-GB" sz="1000" b="0" dirty="0">
              <a:solidFill>
                <a:srgbClr val="000000"/>
              </a:solidFill>
            </a:endParaRPr>
          </a:p>
        </p:txBody>
      </p:sp>
    </p:spTree>
    <p:extLst>
      <p:ext uri="{BB962C8B-B14F-4D97-AF65-F5344CB8AC3E}">
        <p14:creationId xmlns:p14="http://schemas.microsoft.com/office/powerpoint/2010/main" val="975027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p:txBody>
          <a:bodyPr/>
          <a:lstStyle/>
          <a:p>
            <a:fld id="{33958DE5-4E34-4B30-8975-6F1807FAF631}" type="slidenum">
              <a:rPr lang="pt-PT" smtClean="0"/>
              <a:pPr/>
              <a:t>6</a:t>
            </a:fld>
            <a:endParaRPr lang="pt-PT" dirty="0"/>
          </a:p>
        </p:txBody>
      </p:sp>
      <p:sp>
        <p:nvSpPr>
          <p:cNvPr id="75" name="Content Placeholder 4"/>
          <p:cNvSpPr txBox="1">
            <a:spLocks/>
          </p:cNvSpPr>
          <p:nvPr/>
        </p:nvSpPr>
        <p:spPr bwMode="auto">
          <a:xfrm>
            <a:off x="353765" y="3566673"/>
            <a:ext cx="9207876" cy="2886306"/>
          </a:xfrm>
          <a:prstGeom prst="rect">
            <a:avLst/>
          </a:prstGeom>
          <a:noFill/>
          <a:ln w="9525">
            <a:solidFill>
              <a:srgbClr val="002060"/>
            </a:solidFill>
            <a:miter lim="800000"/>
            <a:headEnd/>
            <a:tailEnd/>
          </a:ln>
          <a:scene3d>
            <a:camera prst="orthographicFront"/>
            <a:lightRig rig="threePt" dir="t"/>
          </a:scene3d>
          <a:sp3d>
            <a:bevelT/>
          </a:sp3d>
        </p:spPr>
        <p:txBody>
          <a:bodyPr vert="horz" wrap="square" lIns="108000" tIns="108000" rIns="0" bIns="0" numCol="1" anchor="t" anchorCtr="0" compatLnSpc="1">
            <a:prstTxWarp prst="textNoShape">
              <a:avLst/>
            </a:prstTxWarp>
          </a:bodyPr>
          <a:lstStyle/>
          <a:p>
            <a:pPr marL="0" lvl="1" indent="-471236" algn="just" eaLnBrk="0" hangingPunct="0">
              <a:lnSpc>
                <a:spcPct val="115000"/>
              </a:lnSpc>
              <a:spcBef>
                <a:spcPts val="200"/>
              </a:spcBef>
              <a:spcAft>
                <a:spcPts val="200"/>
              </a:spcAft>
              <a:buClr>
                <a:schemeClr val="tx2"/>
              </a:buClr>
              <a:buSzPct val="150000"/>
              <a:defRPr/>
            </a:pPr>
            <a:endParaRPr lang="pt-PT" sz="1200" baseline="30000" dirty="0">
              <a:solidFill>
                <a:srgbClr val="00425E"/>
              </a:solidFill>
            </a:endParaRPr>
          </a:p>
        </p:txBody>
      </p:sp>
      <p:sp>
        <p:nvSpPr>
          <p:cNvPr id="27" name="Content Placeholder 4"/>
          <p:cNvSpPr txBox="1">
            <a:spLocks/>
          </p:cNvSpPr>
          <p:nvPr/>
        </p:nvSpPr>
        <p:spPr bwMode="auto">
          <a:xfrm>
            <a:off x="353764" y="1168378"/>
            <a:ext cx="3879135" cy="2291161"/>
          </a:xfrm>
          <a:prstGeom prst="rect">
            <a:avLst/>
          </a:prstGeom>
          <a:noFill/>
          <a:ln w="9525">
            <a:solidFill>
              <a:srgbClr val="002060"/>
            </a:solidFill>
            <a:miter lim="800000"/>
            <a:headEnd/>
            <a:tailEnd/>
          </a:ln>
          <a:scene3d>
            <a:camera prst="orthographicFront"/>
            <a:lightRig rig="threePt" dir="t"/>
          </a:scene3d>
          <a:sp3d>
            <a:bevelT/>
          </a:sp3d>
        </p:spPr>
        <p:txBody>
          <a:bodyPr vert="horz" wrap="square" lIns="108000" tIns="108000" rIns="0" bIns="0" numCol="1" anchor="t" anchorCtr="0" compatLnSpc="1">
            <a:prstTxWarp prst="textNoShape">
              <a:avLst/>
            </a:prstTxWarp>
          </a:bodyPr>
          <a:lstStyle/>
          <a:p>
            <a:pPr marL="0" lvl="1" indent="-471236" algn="just" eaLnBrk="0" hangingPunct="0">
              <a:lnSpc>
                <a:spcPct val="115000"/>
              </a:lnSpc>
              <a:spcBef>
                <a:spcPts val="200"/>
              </a:spcBef>
              <a:spcAft>
                <a:spcPts val="200"/>
              </a:spcAft>
              <a:buClr>
                <a:schemeClr val="tx2"/>
              </a:buClr>
              <a:buSzPct val="150000"/>
              <a:defRPr/>
            </a:pPr>
            <a:r>
              <a:rPr lang="pt-PT" sz="1200" dirty="0">
                <a:solidFill>
                  <a:srgbClr val="00425E"/>
                </a:solidFill>
              </a:rPr>
              <a:t>Projeto de investimento</a:t>
            </a:r>
            <a:endParaRPr lang="pt-PT" sz="800" b="0" dirty="0">
              <a:solidFill>
                <a:srgbClr val="00425E"/>
              </a:solidFill>
            </a:endParaRPr>
          </a:p>
        </p:txBody>
      </p:sp>
      <p:sp>
        <p:nvSpPr>
          <p:cNvPr id="28" name="Content Placeholder 4"/>
          <p:cNvSpPr txBox="1">
            <a:spLocks/>
          </p:cNvSpPr>
          <p:nvPr/>
        </p:nvSpPr>
        <p:spPr bwMode="auto">
          <a:xfrm>
            <a:off x="4376920" y="1168378"/>
            <a:ext cx="5184721" cy="2291161"/>
          </a:xfrm>
          <a:prstGeom prst="rect">
            <a:avLst/>
          </a:prstGeom>
          <a:noFill/>
          <a:ln w="9525">
            <a:solidFill>
              <a:srgbClr val="002060"/>
            </a:solidFill>
            <a:miter lim="800000"/>
            <a:headEnd/>
            <a:tailEnd/>
          </a:ln>
          <a:scene3d>
            <a:camera prst="orthographicFront"/>
            <a:lightRig rig="threePt" dir="t"/>
          </a:scene3d>
          <a:sp3d>
            <a:bevelT/>
          </a:sp3d>
        </p:spPr>
        <p:txBody>
          <a:bodyPr vert="horz" wrap="square" lIns="108000" tIns="108000" rIns="180000" bIns="0" numCol="1" anchor="t" anchorCtr="0" compatLnSpc="1">
            <a:prstTxWarp prst="textNoShape">
              <a:avLst/>
            </a:prstTxWarp>
          </a:bodyPr>
          <a:lstStyle/>
          <a:p>
            <a:pPr marL="0" lvl="1" indent="-471236" algn="just" eaLnBrk="0" hangingPunct="0">
              <a:lnSpc>
                <a:spcPct val="115000"/>
              </a:lnSpc>
              <a:spcBef>
                <a:spcPts val="200"/>
              </a:spcBef>
              <a:spcAft>
                <a:spcPts val="600"/>
              </a:spcAft>
              <a:buClr>
                <a:schemeClr val="tx2"/>
              </a:buClr>
              <a:buSzPct val="150000"/>
              <a:defRPr/>
            </a:pPr>
            <a:r>
              <a:rPr lang="pt-PT" sz="1200" dirty="0">
                <a:solidFill>
                  <a:srgbClr val="00425E"/>
                </a:solidFill>
              </a:rPr>
              <a:t>Racional de investimento</a:t>
            </a:r>
          </a:p>
          <a:p>
            <a:pPr marL="172484" lvl="1" indent="-172484" algn="just" eaLnBrk="0" hangingPunct="0">
              <a:spcBef>
                <a:spcPts val="0"/>
              </a:spcBef>
              <a:spcAft>
                <a:spcPts val="500"/>
              </a:spcAft>
              <a:buClr>
                <a:srgbClr val="000000"/>
              </a:buClr>
              <a:buSzPct val="150000"/>
              <a:buBlip>
                <a:blip r:embed="rId3"/>
              </a:buBlip>
              <a:defRPr/>
            </a:pPr>
            <a:r>
              <a:rPr lang="pt-PT" sz="1050" b="0" dirty="0">
                <a:solidFill>
                  <a:srgbClr val="000000"/>
                </a:solidFill>
              </a:rPr>
              <a:t>Reforço numa empresa em crescimento, com excelentes margens e créditos firmados no setor</a:t>
            </a:r>
          </a:p>
          <a:p>
            <a:pPr marL="172484" lvl="1" indent="-172484" algn="just" eaLnBrk="0" hangingPunct="0">
              <a:spcBef>
                <a:spcPts val="0"/>
              </a:spcBef>
              <a:spcAft>
                <a:spcPts val="500"/>
              </a:spcAft>
              <a:buClr>
                <a:srgbClr val="000000"/>
              </a:buClr>
              <a:buSzPct val="150000"/>
              <a:buBlip>
                <a:blip r:embed="rId3"/>
              </a:buBlip>
              <a:defRPr/>
            </a:pPr>
            <a:r>
              <a:rPr lang="pt-PT" sz="1050" b="0" dirty="0">
                <a:solidFill>
                  <a:srgbClr val="000000"/>
                </a:solidFill>
              </a:rPr>
              <a:t>Empresa com uma exposição internacional cada vez mais sólida, com presença firme em mercados de elevado valor acrescentado (UK; França)</a:t>
            </a:r>
          </a:p>
          <a:p>
            <a:pPr marL="172484" lvl="1" indent="-172484" algn="just" eaLnBrk="0" hangingPunct="0">
              <a:spcBef>
                <a:spcPts val="0"/>
              </a:spcBef>
              <a:spcAft>
                <a:spcPts val="500"/>
              </a:spcAft>
              <a:buClr>
                <a:srgbClr val="000000"/>
              </a:buClr>
              <a:buSzPct val="150000"/>
              <a:buBlip>
                <a:blip r:embed="rId3"/>
              </a:buBlip>
              <a:defRPr/>
            </a:pPr>
            <a:r>
              <a:rPr lang="en-GB" sz="1050" b="0" dirty="0">
                <a:solidFill>
                  <a:srgbClr val="000000"/>
                </a:solidFill>
              </a:rPr>
              <a:t>E</a:t>
            </a:r>
            <a:r>
              <a:rPr lang="pt-PT" sz="1050" b="0" dirty="0" err="1">
                <a:solidFill>
                  <a:srgbClr val="000000"/>
                </a:solidFill>
              </a:rPr>
              <a:t>stratégia</a:t>
            </a:r>
            <a:r>
              <a:rPr lang="pt-PT" sz="1050" b="0" dirty="0">
                <a:solidFill>
                  <a:srgbClr val="000000"/>
                </a:solidFill>
              </a:rPr>
              <a:t> alinhada com as exigências do mercado e tendências do sector</a:t>
            </a:r>
          </a:p>
          <a:p>
            <a:pPr marL="172484" lvl="1" indent="-172484" algn="just" eaLnBrk="0" hangingPunct="0">
              <a:spcBef>
                <a:spcPts val="0"/>
              </a:spcBef>
              <a:spcAft>
                <a:spcPts val="500"/>
              </a:spcAft>
              <a:buClr>
                <a:srgbClr val="000000"/>
              </a:buClr>
              <a:buSzPct val="150000"/>
              <a:buBlip>
                <a:blip r:embed="rId3"/>
              </a:buBlip>
              <a:defRPr/>
            </a:pPr>
            <a:r>
              <a:rPr lang="pt-PT" sz="1050" b="0" dirty="0">
                <a:solidFill>
                  <a:srgbClr val="000000"/>
                </a:solidFill>
              </a:rPr>
              <a:t>Capacidade de produção adequada ao aumento da atividade e desafios do sector (flexibilidade, “</a:t>
            </a:r>
            <a:r>
              <a:rPr lang="pt-PT" sz="1050" b="0" i="1" dirty="0" err="1">
                <a:solidFill>
                  <a:srgbClr val="000000"/>
                </a:solidFill>
              </a:rPr>
              <a:t>custom</a:t>
            </a:r>
            <a:r>
              <a:rPr lang="pt-PT" sz="1050" b="0" i="1" dirty="0">
                <a:solidFill>
                  <a:srgbClr val="000000"/>
                </a:solidFill>
              </a:rPr>
              <a:t> </a:t>
            </a:r>
            <a:r>
              <a:rPr lang="pt-PT" sz="1050" b="0" i="1" dirty="0" err="1">
                <a:solidFill>
                  <a:srgbClr val="000000"/>
                </a:solidFill>
              </a:rPr>
              <a:t>made</a:t>
            </a:r>
            <a:r>
              <a:rPr lang="pt-PT" sz="1050" b="0" i="1" dirty="0">
                <a:solidFill>
                  <a:srgbClr val="000000"/>
                </a:solidFill>
              </a:rPr>
              <a:t>”, </a:t>
            </a:r>
            <a:r>
              <a:rPr lang="pt-PT" sz="1050" b="0" dirty="0">
                <a:solidFill>
                  <a:srgbClr val="000000"/>
                </a:solidFill>
              </a:rPr>
              <a:t>inovação e design)</a:t>
            </a:r>
            <a:endParaRPr lang="pt-PT" sz="1050" b="0" dirty="0">
              <a:solidFill>
                <a:srgbClr val="000000"/>
              </a:solidFill>
              <a:highlight>
                <a:srgbClr val="FFFF00"/>
              </a:highlight>
            </a:endParaRPr>
          </a:p>
          <a:p>
            <a:pPr marL="172484" lvl="1" indent="-172484" algn="just" eaLnBrk="0" hangingPunct="0">
              <a:spcBef>
                <a:spcPts val="0"/>
              </a:spcBef>
              <a:spcAft>
                <a:spcPts val="500"/>
              </a:spcAft>
              <a:buClr>
                <a:srgbClr val="000000"/>
              </a:buClr>
              <a:buSzPct val="150000"/>
              <a:buBlip>
                <a:blip r:embed="rId3"/>
              </a:buBlip>
              <a:defRPr/>
            </a:pPr>
            <a:r>
              <a:rPr lang="pt-PT" sz="1050" b="0" i="1" dirty="0" err="1">
                <a:solidFill>
                  <a:srgbClr val="000000"/>
                </a:solidFill>
              </a:rPr>
              <a:t>know</a:t>
            </a:r>
            <a:r>
              <a:rPr lang="pt-PT" sz="1050" b="0" i="1" dirty="0">
                <a:solidFill>
                  <a:srgbClr val="000000"/>
                </a:solidFill>
              </a:rPr>
              <a:t> </a:t>
            </a:r>
            <a:r>
              <a:rPr lang="pt-PT" sz="1050" b="0" i="1" dirty="0" err="1">
                <a:solidFill>
                  <a:srgbClr val="000000"/>
                </a:solidFill>
              </a:rPr>
              <a:t>how</a:t>
            </a:r>
            <a:r>
              <a:rPr lang="pt-PT" sz="1050" b="0" dirty="0">
                <a:solidFill>
                  <a:srgbClr val="000000"/>
                </a:solidFill>
              </a:rPr>
              <a:t> da equipa de gestão que tem vindo a demonstrar capacidade em reposicionar-se no mercado (comprovada pelo percurso da empresa nos últimos anos)</a:t>
            </a:r>
          </a:p>
          <a:p>
            <a:pPr marL="172484" lvl="1" indent="-172484" algn="just" eaLnBrk="0" hangingPunct="0">
              <a:spcBef>
                <a:spcPts val="194"/>
              </a:spcBef>
              <a:spcAft>
                <a:spcPts val="194"/>
              </a:spcAft>
              <a:buClr>
                <a:srgbClr val="000000"/>
              </a:buClr>
              <a:buSzPct val="150000"/>
              <a:buBlip>
                <a:blip r:embed="rId3"/>
              </a:buBlip>
              <a:defRPr/>
            </a:pPr>
            <a:endParaRPr lang="pt-PT" sz="1050" b="0" kern="0" dirty="0">
              <a:solidFill>
                <a:srgbClr val="000000"/>
              </a:solidFill>
            </a:endParaRPr>
          </a:p>
        </p:txBody>
      </p:sp>
      <p:grpSp>
        <p:nvGrpSpPr>
          <p:cNvPr id="15" name="Group 14">
            <a:extLst>
              <a:ext uri="{FF2B5EF4-FFF2-40B4-BE49-F238E27FC236}">
                <a16:creationId xmlns:a16="http://schemas.microsoft.com/office/drawing/2014/main" id="{568D128A-3540-4107-B658-285A0D6511F0}"/>
              </a:ext>
            </a:extLst>
          </p:cNvPr>
          <p:cNvGrpSpPr/>
          <p:nvPr/>
        </p:nvGrpSpPr>
        <p:grpSpPr>
          <a:xfrm>
            <a:off x="6913978" y="3961259"/>
            <a:ext cx="2431632" cy="907941"/>
            <a:chOff x="7689380" y="4437140"/>
            <a:chExt cx="2431632" cy="907941"/>
          </a:xfrm>
        </p:grpSpPr>
        <p:sp>
          <p:nvSpPr>
            <p:cNvPr id="48" name="TextBox 59">
              <a:extLst>
                <a:ext uri="{FF2B5EF4-FFF2-40B4-BE49-F238E27FC236}">
                  <a16:creationId xmlns:a16="http://schemas.microsoft.com/office/drawing/2014/main" id="{FA0F84B2-1E59-4133-925B-95028FD5A90A}"/>
                </a:ext>
              </a:extLst>
            </p:cNvPr>
            <p:cNvSpPr txBox="1"/>
            <p:nvPr/>
          </p:nvSpPr>
          <p:spPr>
            <a:xfrm>
              <a:off x="7689380" y="4698750"/>
              <a:ext cx="2431632" cy="646331"/>
            </a:xfrm>
            <a:prstGeom prst="rect">
              <a:avLst/>
            </a:prstGeom>
            <a:noFill/>
          </p:spPr>
          <p:txBody>
            <a:bodyPr wrap="square" rtlCol="0">
              <a:spAutoFit/>
            </a:bodyPr>
            <a:lstStyle/>
            <a:p>
              <a:pPr marL="0" lvl="1" algn="just" eaLnBrk="0" hangingPunct="0">
                <a:lnSpc>
                  <a:spcPct val="115000"/>
                </a:lnSpc>
                <a:spcBef>
                  <a:spcPts val="194"/>
                </a:spcBef>
                <a:spcAft>
                  <a:spcPts val="194"/>
                </a:spcAft>
                <a:buClr>
                  <a:srgbClr val="000000"/>
                </a:buClr>
                <a:buSzPct val="150000"/>
                <a:defRPr/>
              </a:pPr>
              <a:r>
                <a:rPr lang="en-GB" sz="1000" b="0" u="sng" kern="0" dirty="0">
                  <a:solidFill>
                    <a:srgbClr val="00425E"/>
                  </a:solidFill>
                </a:rPr>
                <a:t>Jo</a:t>
              </a:r>
              <a:r>
                <a:rPr lang="pt-PT" sz="1000" b="0" u="sng" kern="0" dirty="0" err="1">
                  <a:solidFill>
                    <a:srgbClr val="00425E"/>
                  </a:solidFill>
                </a:rPr>
                <a:t>ão</a:t>
              </a:r>
              <a:r>
                <a:rPr lang="pt-PT" sz="1000" b="0" u="sng" kern="0" dirty="0">
                  <a:solidFill>
                    <a:srgbClr val="00425E"/>
                  </a:solidFill>
                </a:rPr>
                <a:t> Teixeira</a:t>
              </a:r>
              <a:r>
                <a:rPr lang="pt-PT" sz="1000" b="0" kern="0" dirty="0"/>
                <a:t>: CEO</a:t>
              </a:r>
            </a:p>
            <a:p>
              <a:pPr marL="0" lvl="1" algn="just" eaLnBrk="0" hangingPunct="0">
                <a:lnSpc>
                  <a:spcPct val="115000"/>
                </a:lnSpc>
                <a:spcBef>
                  <a:spcPts val="194"/>
                </a:spcBef>
                <a:spcAft>
                  <a:spcPts val="194"/>
                </a:spcAft>
                <a:buClr>
                  <a:srgbClr val="000000"/>
                </a:buClr>
                <a:buSzPct val="150000"/>
                <a:defRPr/>
              </a:pPr>
              <a:r>
                <a:rPr lang="en-GB" sz="1000" b="0" u="sng" kern="0" dirty="0">
                  <a:solidFill>
                    <a:srgbClr val="00425E"/>
                  </a:solidFill>
                </a:rPr>
                <a:t>P</a:t>
              </a:r>
              <a:r>
                <a:rPr lang="pt-PT" sz="1000" b="0" u="sng" kern="0" dirty="0" err="1">
                  <a:solidFill>
                    <a:srgbClr val="00425E"/>
                  </a:solidFill>
                </a:rPr>
                <a:t>edro</a:t>
              </a:r>
              <a:r>
                <a:rPr lang="pt-PT" sz="1000" b="0" u="sng" kern="0" dirty="0">
                  <a:solidFill>
                    <a:srgbClr val="00425E"/>
                  </a:solidFill>
                </a:rPr>
                <a:t> Azevedo</a:t>
              </a:r>
              <a:r>
                <a:rPr lang="pt-PT" sz="1000" b="0" kern="0" dirty="0">
                  <a:solidFill>
                    <a:srgbClr val="00425E"/>
                  </a:solidFill>
                </a:rPr>
                <a:t>: </a:t>
              </a:r>
              <a:r>
                <a:rPr lang="pt-PT" sz="1000" b="0" kern="0" dirty="0"/>
                <a:t>Diretor Financeiro</a:t>
              </a:r>
            </a:p>
            <a:p>
              <a:pPr marL="190500" indent="-190500" algn="r">
                <a:spcBef>
                  <a:spcPts val="0"/>
                </a:spcBef>
              </a:pPr>
              <a:endParaRPr lang="pt-PT" sz="800" b="0" dirty="0"/>
            </a:p>
          </p:txBody>
        </p:sp>
        <p:sp>
          <p:nvSpPr>
            <p:cNvPr id="49" name="TextBox 59">
              <a:extLst>
                <a:ext uri="{FF2B5EF4-FFF2-40B4-BE49-F238E27FC236}">
                  <a16:creationId xmlns:a16="http://schemas.microsoft.com/office/drawing/2014/main" id="{F28A8538-B82A-4758-B03F-47D71B10F2D0}"/>
                </a:ext>
              </a:extLst>
            </p:cNvPr>
            <p:cNvSpPr txBox="1"/>
            <p:nvPr/>
          </p:nvSpPr>
          <p:spPr>
            <a:xfrm>
              <a:off x="7689380" y="4437140"/>
              <a:ext cx="2431632" cy="261610"/>
            </a:xfrm>
            <a:prstGeom prst="rect">
              <a:avLst/>
            </a:prstGeom>
            <a:noFill/>
          </p:spPr>
          <p:txBody>
            <a:bodyPr wrap="square" rtlCol="0">
              <a:spAutoFit/>
            </a:bodyPr>
            <a:lstStyle/>
            <a:p>
              <a:pPr marL="190500" indent="-190500">
                <a:spcBef>
                  <a:spcPts val="0"/>
                </a:spcBef>
              </a:pPr>
              <a:r>
                <a:rPr lang="pt-PT" sz="1050" dirty="0">
                  <a:solidFill>
                    <a:srgbClr val="00425E"/>
                  </a:solidFill>
                </a:rPr>
                <a:t>Pessoas chave</a:t>
              </a:r>
            </a:p>
          </p:txBody>
        </p:sp>
      </p:grpSp>
      <p:sp>
        <p:nvSpPr>
          <p:cNvPr id="50" name="TextBox 49">
            <a:extLst>
              <a:ext uri="{FF2B5EF4-FFF2-40B4-BE49-F238E27FC236}">
                <a16:creationId xmlns:a16="http://schemas.microsoft.com/office/drawing/2014/main" id="{444CDF8A-05BD-4105-9A21-CDE2D114B8BB}"/>
              </a:ext>
            </a:extLst>
          </p:cNvPr>
          <p:cNvSpPr txBox="1"/>
          <p:nvPr/>
        </p:nvSpPr>
        <p:spPr>
          <a:xfrm>
            <a:off x="344360" y="3580715"/>
            <a:ext cx="2619080" cy="276999"/>
          </a:xfrm>
          <a:prstGeom prst="rect">
            <a:avLst/>
          </a:prstGeom>
          <a:noFill/>
        </p:spPr>
        <p:txBody>
          <a:bodyPr wrap="square" rtlCol="0" anchor="ctr">
            <a:spAutoFit/>
          </a:bodyPr>
          <a:lstStyle/>
          <a:p>
            <a:pPr>
              <a:spcBef>
                <a:spcPts val="600"/>
              </a:spcBef>
            </a:pPr>
            <a:r>
              <a:rPr lang="pt-PT" sz="1200" dirty="0">
                <a:solidFill>
                  <a:srgbClr val="00425E"/>
                </a:solidFill>
              </a:rPr>
              <a:t>Estrutura acionista</a:t>
            </a:r>
            <a:endParaRPr lang="pt-PT" sz="1200" dirty="0"/>
          </a:p>
        </p:txBody>
      </p:sp>
      <p:sp>
        <p:nvSpPr>
          <p:cNvPr id="30" name="Rectangle 5">
            <a:extLst>
              <a:ext uri="{FF2B5EF4-FFF2-40B4-BE49-F238E27FC236}">
                <a16:creationId xmlns:a16="http://schemas.microsoft.com/office/drawing/2014/main" id="{AD03EDCE-0F20-4B9E-815D-A3710A3798BA}"/>
              </a:ext>
            </a:extLst>
          </p:cNvPr>
          <p:cNvSpPr>
            <a:spLocks noChangeArrowheads="1"/>
          </p:cNvSpPr>
          <p:nvPr/>
        </p:nvSpPr>
        <p:spPr bwMode="auto">
          <a:xfrm>
            <a:off x="344360" y="116540"/>
            <a:ext cx="7671370" cy="792162"/>
          </a:xfrm>
          <a:prstGeom prst="rect">
            <a:avLst/>
          </a:prstGeom>
          <a:noFill/>
          <a:ln w="9525" algn="ctr">
            <a:noFill/>
            <a:miter lim="800000"/>
            <a:headEnd/>
            <a:tailEnd/>
          </a:ln>
        </p:spPr>
        <p:txBody>
          <a:bodyPr lIns="0" tIns="0" rIns="0" bIns="0" anchor="ctr"/>
          <a:lstStyle/>
          <a:p>
            <a:pPr marL="0" lvl="1">
              <a:buClr>
                <a:srgbClr val="FF0000"/>
              </a:buClr>
              <a:buSzPct val="100000"/>
            </a:pPr>
            <a:r>
              <a:rPr lang="pt-PT" dirty="0">
                <a:solidFill>
                  <a:srgbClr val="00425E"/>
                </a:solidFill>
              </a:rPr>
              <a:t>Apresentação </a:t>
            </a:r>
            <a:r>
              <a:rPr lang="pt-PT" i="1" dirty="0">
                <a:solidFill>
                  <a:srgbClr val="00425E"/>
                </a:solidFill>
              </a:rPr>
              <a:t>target</a:t>
            </a:r>
          </a:p>
        </p:txBody>
      </p:sp>
      <p:grpSp>
        <p:nvGrpSpPr>
          <p:cNvPr id="39" name="Grupo 1">
            <a:extLst>
              <a:ext uri="{FF2B5EF4-FFF2-40B4-BE49-F238E27FC236}">
                <a16:creationId xmlns:a16="http://schemas.microsoft.com/office/drawing/2014/main" id="{48E8328D-3A9D-463E-91BF-B6E38490DA07}"/>
              </a:ext>
            </a:extLst>
          </p:cNvPr>
          <p:cNvGrpSpPr/>
          <p:nvPr/>
        </p:nvGrpSpPr>
        <p:grpSpPr>
          <a:xfrm>
            <a:off x="920440" y="3939533"/>
            <a:ext cx="4032560" cy="2225847"/>
            <a:chOff x="3556266" y="4063012"/>
            <a:chExt cx="4032560" cy="1961168"/>
          </a:xfrm>
        </p:grpSpPr>
        <p:sp>
          <p:nvSpPr>
            <p:cNvPr id="41" name="Rounded Rectangle 127">
              <a:extLst>
                <a:ext uri="{FF2B5EF4-FFF2-40B4-BE49-F238E27FC236}">
                  <a16:creationId xmlns:a16="http://schemas.microsoft.com/office/drawing/2014/main" id="{8246DD5C-865F-4357-81A6-4E09DD91AF7D}"/>
                </a:ext>
              </a:extLst>
            </p:cNvPr>
            <p:cNvSpPr/>
            <p:nvPr/>
          </p:nvSpPr>
          <p:spPr bwMode="auto">
            <a:xfrm>
              <a:off x="5377842" y="5605413"/>
              <a:ext cx="2210984" cy="418767"/>
            </a:xfrm>
            <a:prstGeom prst="roundRect">
              <a:avLst/>
            </a:prstGeom>
            <a:solidFill>
              <a:srgbClr val="00425E"/>
            </a:solidFill>
            <a:ln w="9525" cap="flat" cmpd="sng" algn="ctr">
              <a:solidFill>
                <a:srgbClr val="00425E"/>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pt-PT" sz="1200" dirty="0">
                  <a:solidFill>
                    <a:schemeClr val="bg1"/>
                  </a:solidFill>
                  <a:latin typeface="Calibri" pitchFamily="34" charset="0"/>
                </a:rPr>
                <a:t>J&amp;J Teixeira, S.A.</a:t>
              </a:r>
              <a:endParaRPr kumimoji="0" lang="pt-PT" sz="1200" b="1" i="0" u="none" strike="noStrike" cap="none" normalizeH="0" baseline="0" dirty="0">
                <a:ln>
                  <a:noFill/>
                </a:ln>
                <a:solidFill>
                  <a:schemeClr val="bg1"/>
                </a:solidFill>
                <a:effectLst/>
                <a:latin typeface="Calibri" pitchFamily="34" charset="0"/>
              </a:endParaRPr>
            </a:p>
          </p:txBody>
        </p:sp>
        <p:cxnSp>
          <p:nvCxnSpPr>
            <p:cNvPr id="43" name="Straight Connector 42">
              <a:extLst>
                <a:ext uri="{FF2B5EF4-FFF2-40B4-BE49-F238E27FC236}">
                  <a16:creationId xmlns:a16="http://schemas.microsoft.com/office/drawing/2014/main" id="{F740B647-5128-4446-B537-B6865464311A}"/>
                </a:ext>
              </a:extLst>
            </p:cNvPr>
            <p:cNvCxnSpPr>
              <a:cxnSpLocks/>
              <a:stCxn id="45" idx="2"/>
              <a:endCxn id="41" idx="0"/>
            </p:cNvCxnSpPr>
            <p:nvPr/>
          </p:nvCxnSpPr>
          <p:spPr bwMode="auto">
            <a:xfrm rot="16200000" flipH="1">
              <a:off x="5405940" y="4528018"/>
              <a:ext cx="331175" cy="1823613"/>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w="med" len="med"/>
            </a:ln>
            <a:effectLst/>
          </p:spPr>
        </p:cxnSp>
        <p:sp>
          <p:nvSpPr>
            <p:cNvPr id="44" name="TextBox 43">
              <a:extLst>
                <a:ext uri="{FF2B5EF4-FFF2-40B4-BE49-F238E27FC236}">
                  <a16:creationId xmlns:a16="http://schemas.microsoft.com/office/drawing/2014/main" id="{93BFCA9F-3259-4903-B56D-6DA6B9175D38}"/>
                </a:ext>
              </a:extLst>
            </p:cNvPr>
            <p:cNvSpPr txBox="1"/>
            <p:nvPr/>
          </p:nvSpPr>
          <p:spPr>
            <a:xfrm>
              <a:off x="3611374" y="4184212"/>
              <a:ext cx="2321222" cy="1030478"/>
            </a:xfrm>
            <a:prstGeom prst="rect">
              <a:avLst/>
            </a:prstGeom>
            <a:noFill/>
          </p:spPr>
          <p:txBody>
            <a:bodyPr wrap="square" rtlCol="0">
              <a:spAutoFit/>
            </a:bodyPr>
            <a:lstStyle/>
            <a:p>
              <a:pPr marL="190500" indent="-190500">
                <a:spcBef>
                  <a:spcPts val="0"/>
                </a:spcBef>
              </a:pPr>
              <a:endParaRPr lang="pt-PT" sz="1000" b="0" dirty="0"/>
            </a:p>
            <a:p>
              <a:pPr marL="190500" indent="-190500">
                <a:spcBef>
                  <a:spcPts val="0"/>
                </a:spcBef>
              </a:pPr>
              <a:r>
                <a:rPr lang="en-GB" sz="1000" b="0" dirty="0"/>
                <a:t>J</a:t>
              </a:r>
              <a:r>
                <a:rPr lang="pt-PT" sz="1000" b="0" dirty="0" err="1"/>
                <a:t>oão</a:t>
              </a:r>
              <a:r>
                <a:rPr lang="pt-PT" sz="1000" b="0" dirty="0"/>
                <a:t> Teixeira</a:t>
              </a:r>
            </a:p>
            <a:p>
              <a:pPr marL="190500" indent="-190500">
                <a:spcBef>
                  <a:spcPts val="0"/>
                </a:spcBef>
              </a:pPr>
              <a:r>
                <a:rPr lang="en-GB" sz="1000" b="0" dirty="0"/>
                <a:t>M</a:t>
              </a:r>
              <a:r>
                <a:rPr lang="pt-PT" sz="1000" b="0" dirty="0"/>
                <a:t>aria Rocha de Sousa</a:t>
              </a:r>
            </a:p>
            <a:p>
              <a:pPr marL="190500" indent="-190500">
                <a:spcBef>
                  <a:spcPts val="0"/>
                </a:spcBef>
              </a:pPr>
              <a:r>
                <a:rPr lang="en-GB" sz="1000" b="0" dirty="0"/>
                <a:t>F</a:t>
              </a:r>
              <a:r>
                <a:rPr lang="pt-PT" sz="1000" b="0" dirty="0"/>
                <a:t>RN</a:t>
              </a:r>
            </a:p>
            <a:p>
              <a:pPr marL="190500" indent="-190500">
                <a:spcBef>
                  <a:spcPts val="0"/>
                </a:spcBef>
              </a:pPr>
              <a:r>
                <a:rPr lang="en-GB" sz="1000" b="0" dirty="0"/>
                <a:t>Jo</a:t>
              </a:r>
              <a:r>
                <a:rPr lang="pt-PT" sz="1000" b="0" dirty="0" err="1"/>
                <a:t>ão</a:t>
              </a:r>
              <a:r>
                <a:rPr lang="pt-PT" sz="1000" b="0" dirty="0"/>
                <a:t> Miguel Teixeira</a:t>
              </a:r>
            </a:p>
            <a:p>
              <a:pPr marL="190500" indent="-190500">
                <a:spcBef>
                  <a:spcPts val="0"/>
                </a:spcBef>
              </a:pPr>
              <a:r>
                <a:rPr lang="en-GB" sz="1000" b="0" dirty="0"/>
                <a:t>J</a:t>
              </a:r>
              <a:r>
                <a:rPr lang="pt-PT" sz="1000" b="0" dirty="0" err="1"/>
                <a:t>oaquim</a:t>
              </a:r>
              <a:r>
                <a:rPr lang="pt-PT" sz="1000" b="0" dirty="0"/>
                <a:t> Teixeira</a:t>
              </a:r>
            </a:p>
            <a:p>
              <a:pPr marL="190500" indent="-190500">
                <a:spcBef>
                  <a:spcPts val="0"/>
                </a:spcBef>
              </a:pPr>
              <a:r>
                <a:rPr lang="en-GB" sz="1000" b="0" dirty="0"/>
                <a:t>J</a:t>
              </a:r>
              <a:r>
                <a:rPr lang="pt-PT" sz="1000" b="0" dirty="0" err="1"/>
                <a:t>oana</a:t>
              </a:r>
              <a:r>
                <a:rPr lang="pt-PT" sz="1000" b="0" dirty="0"/>
                <a:t> Teixeira</a:t>
              </a:r>
            </a:p>
          </p:txBody>
        </p:sp>
        <p:sp>
          <p:nvSpPr>
            <p:cNvPr id="45" name="Rounded Rectangle 126">
              <a:extLst>
                <a:ext uri="{FF2B5EF4-FFF2-40B4-BE49-F238E27FC236}">
                  <a16:creationId xmlns:a16="http://schemas.microsoft.com/office/drawing/2014/main" id="{E06A86D7-2108-4B28-B83A-B9A8CF8FEA64}"/>
                </a:ext>
              </a:extLst>
            </p:cNvPr>
            <p:cNvSpPr/>
            <p:nvPr/>
          </p:nvSpPr>
          <p:spPr bwMode="auto">
            <a:xfrm>
              <a:off x="3556266" y="4195786"/>
              <a:ext cx="2206909" cy="1078452"/>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pt-PT" sz="800" b="1" i="0" u="none" strike="noStrike" cap="none" normalizeH="0" baseline="0" dirty="0">
                <a:ln>
                  <a:noFill/>
                </a:ln>
                <a:solidFill>
                  <a:schemeClr val="bg1"/>
                </a:solidFill>
                <a:effectLst/>
                <a:latin typeface="Calibri" pitchFamily="34" charset="0"/>
              </a:endParaRPr>
            </a:p>
          </p:txBody>
        </p:sp>
        <p:sp>
          <p:nvSpPr>
            <p:cNvPr id="53" name="Rectangle 52">
              <a:extLst>
                <a:ext uri="{FF2B5EF4-FFF2-40B4-BE49-F238E27FC236}">
                  <a16:creationId xmlns:a16="http://schemas.microsoft.com/office/drawing/2014/main" id="{8EF5CAE8-4676-4D88-9576-3AC9A08BDDBF}"/>
                </a:ext>
              </a:extLst>
            </p:cNvPr>
            <p:cNvSpPr/>
            <p:nvPr/>
          </p:nvSpPr>
          <p:spPr>
            <a:xfrm>
              <a:off x="3573517" y="4063012"/>
              <a:ext cx="626763" cy="246221"/>
            </a:xfrm>
            <a:prstGeom prst="rect">
              <a:avLst/>
            </a:prstGeom>
            <a:solidFill>
              <a:schemeClr val="bg1"/>
            </a:solidFill>
          </p:spPr>
          <p:txBody>
            <a:bodyPr wrap="square">
              <a:spAutoFit/>
            </a:bodyPr>
            <a:lstStyle/>
            <a:p>
              <a:r>
                <a:rPr lang="pt-PT" sz="1000" dirty="0">
                  <a:solidFill>
                    <a:srgbClr val="00425E"/>
                  </a:solidFill>
                </a:rPr>
                <a:t>Atual:</a:t>
              </a:r>
              <a:endParaRPr lang="pt-PT" sz="1000" dirty="0"/>
            </a:p>
          </p:txBody>
        </p:sp>
        <p:sp>
          <p:nvSpPr>
            <p:cNvPr id="54" name="TextBox 53">
              <a:extLst>
                <a:ext uri="{FF2B5EF4-FFF2-40B4-BE49-F238E27FC236}">
                  <a16:creationId xmlns:a16="http://schemas.microsoft.com/office/drawing/2014/main" id="{57820F65-B905-43FE-B86B-5A8A7AE26C86}"/>
                </a:ext>
              </a:extLst>
            </p:cNvPr>
            <p:cNvSpPr txBox="1"/>
            <p:nvPr/>
          </p:nvSpPr>
          <p:spPr>
            <a:xfrm>
              <a:off x="5140486" y="4184212"/>
              <a:ext cx="628922" cy="1030478"/>
            </a:xfrm>
            <a:prstGeom prst="rect">
              <a:avLst/>
            </a:prstGeom>
            <a:noFill/>
          </p:spPr>
          <p:txBody>
            <a:bodyPr wrap="square" rtlCol="0">
              <a:spAutoFit/>
            </a:bodyPr>
            <a:lstStyle/>
            <a:p>
              <a:pPr marL="190500" indent="-190500" algn="r">
                <a:spcBef>
                  <a:spcPts val="0"/>
                </a:spcBef>
              </a:pPr>
              <a:endParaRPr lang="pt-PT" sz="1000" b="0" dirty="0"/>
            </a:p>
            <a:p>
              <a:pPr marL="190500" indent="-190500" algn="r">
                <a:spcBef>
                  <a:spcPts val="0"/>
                </a:spcBef>
              </a:pPr>
              <a:r>
                <a:rPr lang="en-GB" sz="1000" b="0" dirty="0"/>
                <a:t>33,5%</a:t>
              </a:r>
            </a:p>
            <a:p>
              <a:pPr marL="190500" indent="-190500" algn="r">
                <a:spcBef>
                  <a:spcPts val="0"/>
                </a:spcBef>
              </a:pPr>
              <a:r>
                <a:rPr lang="en-GB" sz="1000" b="0" dirty="0"/>
                <a:t>33,5%</a:t>
              </a:r>
            </a:p>
            <a:p>
              <a:pPr marL="190500" indent="-190500" algn="r">
                <a:spcBef>
                  <a:spcPts val="0"/>
                </a:spcBef>
              </a:pPr>
              <a:r>
                <a:rPr lang="en-GB" sz="1000" b="0" dirty="0"/>
                <a:t>21,1%</a:t>
              </a:r>
            </a:p>
            <a:p>
              <a:pPr marL="190500" indent="-190500" algn="r">
                <a:spcBef>
                  <a:spcPts val="0"/>
                </a:spcBef>
              </a:pPr>
              <a:r>
                <a:rPr lang="en-GB" sz="1000" b="0" dirty="0"/>
                <a:t>3,9%</a:t>
              </a:r>
            </a:p>
            <a:p>
              <a:pPr marL="190500" indent="-190500" algn="r">
                <a:spcBef>
                  <a:spcPts val="0"/>
                </a:spcBef>
              </a:pPr>
              <a:r>
                <a:rPr lang="en-GB" sz="1000" b="0" dirty="0"/>
                <a:t>3,9%</a:t>
              </a:r>
            </a:p>
            <a:p>
              <a:pPr marL="190500" indent="-190500" algn="r">
                <a:spcBef>
                  <a:spcPts val="0"/>
                </a:spcBef>
              </a:pPr>
              <a:r>
                <a:rPr lang="en-GB" sz="1000" b="0" dirty="0"/>
                <a:t>3,9%</a:t>
              </a:r>
              <a:endParaRPr lang="pt-PT" sz="1000" b="0" dirty="0"/>
            </a:p>
          </p:txBody>
        </p:sp>
      </p:grpSp>
      <p:grpSp>
        <p:nvGrpSpPr>
          <p:cNvPr id="55" name="Grupo 1">
            <a:extLst>
              <a:ext uri="{FF2B5EF4-FFF2-40B4-BE49-F238E27FC236}">
                <a16:creationId xmlns:a16="http://schemas.microsoft.com/office/drawing/2014/main" id="{4B2C9678-EF68-448A-B6DA-5B84CA38D243}"/>
              </a:ext>
            </a:extLst>
          </p:cNvPr>
          <p:cNvGrpSpPr/>
          <p:nvPr/>
        </p:nvGrpSpPr>
        <p:grpSpPr>
          <a:xfrm>
            <a:off x="4533355" y="3939531"/>
            <a:ext cx="2380817" cy="1427971"/>
            <a:chOff x="3556266" y="4063012"/>
            <a:chExt cx="2380817" cy="1258169"/>
          </a:xfrm>
        </p:grpSpPr>
        <p:sp>
          <p:nvSpPr>
            <p:cNvPr id="61" name="TextBox 60">
              <a:extLst>
                <a:ext uri="{FF2B5EF4-FFF2-40B4-BE49-F238E27FC236}">
                  <a16:creationId xmlns:a16="http://schemas.microsoft.com/office/drawing/2014/main" id="{97DE6B14-5EB5-4DBB-9DE9-C14CCF7D1DA9}"/>
                </a:ext>
              </a:extLst>
            </p:cNvPr>
            <p:cNvSpPr txBox="1"/>
            <p:nvPr/>
          </p:nvSpPr>
          <p:spPr>
            <a:xfrm>
              <a:off x="3615861" y="4290703"/>
              <a:ext cx="2321222" cy="894889"/>
            </a:xfrm>
            <a:prstGeom prst="rect">
              <a:avLst/>
            </a:prstGeom>
            <a:noFill/>
          </p:spPr>
          <p:txBody>
            <a:bodyPr wrap="square" rtlCol="0">
              <a:spAutoFit/>
            </a:bodyPr>
            <a:lstStyle/>
            <a:p>
              <a:pPr marL="190500" indent="-190500">
                <a:spcBef>
                  <a:spcPts val="0"/>
                </a:spcBef>
              </a:pPr>
              <a:r>
                <a:rPr lang="en-GB" sz="1000" b="0" dirty="0"/>
                <a:t>J</a:t>
              </a:r>
              <a:r>
                <a:rPr lang="pt-PT" sz="1000" b="0" dirty="0" err="1"/>
                <a:t>oão</a:t>
              </a:r>
              <a:r>
                <a:rPr lang="pt-PT" sz="1000" b="0" dirty="0"/>
                <a:t> Teixeira</a:t>
              </a:r>
            </a:p>
            <a:p>
              <a:pPr marL="190500" indent="-190500">
                <a:spcBef>
                  <a:spcPts val="0"/>
                </a:spcBef>
              </a:pPr>
              <a:r>
                <a:rPr lang="en-GB" sz="1000" b="0" dirty="0"/>
                <a:t>M</a:t>
              </a:r>
              <a:r>
                <a:rPr lang="pt-PT" sz="1000" b="0" dirty="0"/>
                <a:t>aria Rocha de Sousa</a:t>
              </a:r>
            </a:p>
            <a:p>
              <a:pPr marL="190500" indent="-190500">
                <a:spcBef>
                  <a:spcPts val="0"/>
                </a:spcBef>
              </a:pPr>
              <a:r>
                <a:rPr lang="en-GB" sz="1000" b="0" dirty="0"/>
                <a:t>F</a:t>
              </a:r>
              <a:r>
                <a:rPr lang="pt-PT" sz="1000" b="0" dirty="0"/>
                <a:t>RN</a:t>
              </a:r>
            </a:p>
            <a:p>
              <a:pPr marL="190500" indent="-190500">
                <a:spcBef>
                  <a:spcPts val="0"/>
                </a:spcBef>
              </a:pPr>
              <a:r>
                <a:rPr lang="en-GB" sz="1000" b="0" dirty="0"/>
                <a:t>Jo</a:t>
              </a:r>
              <a:r>
                <a:rPr lang="pt-PT" sz="1000" b="0" dirty="0" err="1"/>
                <a:t>ão</a:t>
              </a:r>
              <a:r>
                <a:rPr lang="pt-PT" sz="1000" b="0" dirty="0"/>
                <a:t> Miguel Teixeira</a:t>
              </a:r>
            </a:p>
            <a:p>
              <a:pPr marL="190500" indent="-190500">
                <a:spcBef>
                  <a:spcPts val="0"/>
                </a:spcBef>
              </a:pPr>
              <a:r>
                <a:rPr lang="en-GB" sz="1000" b="0" dirty="0"/>
                <a:t>J</a:t>
              </a:r>
              <a:r>
                <a:rPr lang="pt-PT" sz="1000" b="0" dirty="0" err="1"/>
                <a:t>oaquim</a:t>
              </a:r>
              <a:r>
                <a:rPr lang="pt-PT" sz="1000" b="0" dirty="0"/>
                <a:t> Teixeira</a:t>
              </a:r>
            </a:p>
            <a:p>
              <a:pPr marL="190500" indent="-190500">
                <a:spcBef>
                  <a:spcPts val="0"/>
                </a:spcBef>
              </a:pPr>
              <a:r>
                <a:rPr lang="en-GB" sz="1000" b="0" dirty="0"/>
                <a:t>J</a:t>
              </a:r>
              <a:r>
                <a:rPr lang="pt-PT" sz="1000" b="0" dirty="0" err="1"/>
                <a:t>oana</a:t>
              </a:r>
              <a:r>
                <a:rPr lang="pt-PT" sz="1000" b="0" dirty="0"/>
                <a:t> Teixeira</a:t>
              </a:r>
            </a:p>
          </p:txBody>
        </p:sp>
        <p:sp>
          <p:nvSpPr>
            <p:cNvPr id="64" name="Rounded Rectangle 126">
              <a:extLst>
                <a:ext uri="{FF2B5EF4-FFF2-40B4-BE49-F238E27FC236}">
                  <a16:creationId xmlns:a16="http://schemas.microsoft.com/office/drawing/2014/main" id="{07F4FB95-1B86-403C-98D4-A52876FDD85C}"/>
                </a:ext>
              </a:extLst>
            </p:cNvPr>
            <p:cNvSpPr/>
            <p:nvPr/>
          </p:nvSpPr>
          <p:spPr bwMode="auto">
            <a:xfrm>
              <a:off x="3556266" y="4179291"/>
              <a:ext cx="2206909" cy="1078452"/>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pt-PT" sz="800" b="1" i="0" u="none" strike="noStrike" cap="none" normalizeH="0" baseline="0" dirty="0">
                <a:ln>
                  <a:noFill/>
                </a:ln>
                <a:solidFill>
                  <a:schemeClr val="bg1"/>
                </a:solidFill>
                <a:effectLst/>
                <a:latin typeface="Calibri" pitchFamily="34" charset="0"/>
              </a:endParaRPr>
            </a:p>
          </p:txBody>
        </p:sp>
        <p:sp>
          <p:nvSpPr>
            <p:cNvPr id="65" name="Rectangle 64">
              <a:extLst>
                <a:ext uri="{FF2B5EF4-FFF2-40B4-BE49-F238E27FC236}">
                  <a16:creationId xmlns:a16="http://schemas.microsoft.com/office/drawing/2014/main" id="{16E0D334-8F3E-4843-8F73-059C2FC1CD8E}"/>
                </a:ext>
              </a:extLst>
            </p:cNvPr>
            <p:cNvSpPr/>
            <p:nvPr/>
          </p:nvSpPr>
          <p:spPr>
            <a:xfrm>
              <a:off x="3573517" y="4063012"/>
              <a:ext cx="626763" cy="246221"/>
            </a:xfrm>
            <a:prstGeom prst="rect">
              <a:avLst/>
            </a:prstGeom>
            <a:solidFill>
              <a:schemeClr val="bg1"/>
            </a:solidFill>
          </p:spPr>
          <p:txBody>
            <a:bodyPr wrap="square">
              <a:spAutoFit/>
            </a:bodyPr>
            <a:lstStyle/>
            <a:p>
              <a:r>
                <a:rPr lang="pt-PT" sz="1000" dirty="0">
                  <a:solidFill>
                    <a:srgbClr val="00425E"/>
                  </a:solidFill>
                </a:rPr>
                <a:t>Futura:</a:t>
              </a:r>
              <a:endParaRPr lang="pt-PT" sz="1000" dirty="0"/>
            </a:p>
          </p:txBody>
        </p:sp>
        <p:sp>
          <p:nvSpPr>
            <p:cNvPr id="66" name="TextBox 65">
              <a:extLst>
                <a:ext uri="{FF2B5EF4-FFF2-40B4-BE49-F238E27FC236}">
                  <a16:creationId xmlns:a16="http://schemas.microsoft.com/office/drawing/2014/main" id="{B93AB53C-CEC5-4E77-AF06-2EFA57F1A27B}"/>
                </a:ext>
              </a:extLst>
            </p:cNvPr>
            <p:cNvSpPr txBox="1"/>
            <p:nvPr/>
          </p:nvSpPr>
          <p:spPr>
            <a:xfrm>
              <a:off x="5128071" y="4290703"/>
              <a:ext cx="628922" cy="1030478"/>
            </a:xfrm>
            <a:prstGeom prst="rect">
              <a:avLst/>
            </a:prstGeom>
            <a:noFill/>
          </p:spPr>
          <p:txBody>
            <a:bodyPr wrap="square" rtlCol="0">
              <a:spAutoFit/>
            </a:bodyPr>
            <a:lstStyle/>
            <a:p>
              <a:pPr marL="190500" indent="-190500" algn="r">
                <a:spcBef>
                  <a:spcPts val="0"/>
                </a:spcBef>
              </a:pPr>
              <a:r>
                <a:rPr lang="pt-PT" sz="1000" b="0" dirty="0"/>
                <a:t>30,8%</a:t>
              </a:r>
            </a:p>
            <a:p>
              <a:pPr marL="190500" indent="-190500" algn="r">
                <a:spcBef>
                  <a:spcPts val="0"/>
                </a:spcBef>
              </a:pPr>
              <a:r>
                <a:rPr lang="en-GB" sz="1000" b="0" dirty="0"/>
                <a:t>3</a:t>
              </a:r>
              <a:r>
                <a:rPr lang="pt-PT" sz="1000" b="0" dirty="0"/>
                <a:t>0,8%</a:t>
              </a:r>
            </a:p>
            <a:p>
              <a:pPr marL="190500" indent="-190500" algn="r">
                <a:spcBef>
                  <a:spcPts val="0"/>
                </a:spcBef>
              </a:pPr>
              <a:r>
                <a:rPr lang="en-GB" sz="1000" b="0" dirty="0"/>
                <a:t>2</a:t>
              </a:r>
              <a:r>
                <a:rPr lang="pt-PT" sz="1000" b="0" dirty="0"/>
                <a:t>7,6%</a:t>
              </a:r>
            </a:p>
            <a:p>
              <a:pPr marL="190500" indent="-190500" algn="r">
                <a:spcBef>
                  <a:spcPts val="0"/>
                </a:spcBef>
              </a:pPr>
              <a:r>
                <a:rPr lang="en-GB" sz="1000" b="0" dirty="0"/>
                <a:t>3</a:t>
              </a:r>
              <a:r>
                <a:rPr lang="pt-PT" sz="1000" b="0" dirty="0"/>
                <a:t>,6%</a:t>
              </a:r>
            </a:p>
            <a:p>
              <a:pPr marL="190500" indent="-190500" algn="r">
                <a:spcBef>
                  <a:spcPts val="0"/>
                </a:spcBef>
              </a:pPr>
              <a:r>
                <a:rPr lang="en-GB" sz="1000" b="0" dirty="0"/>
                <a:t>3,6%</a:t>
              </a:r>
            </a:p>
            <a:p>
              <a:pPr marL="190500" indent="-190500" algn="r">
                <a:spcBef>
                  <a:spcPts val="0"/>
                </a:spcBef>
              </a:pPr>
              <a:r>
                <a:rPr lang="en-GB" sz="1000" b="0" dirty="0"/>
                <a:t>3,6%</a:t>
              </a:r>
            </a:p>
            <a:p>
              <a:pPr marL="190500" indent="-190500" algn="r">
                <a:spcBef>
                  <a:spcPts val="0"/>
                </a:spcBef>
              </a:pPr>
              <a:endParaRPr lang="pt-PT" sz="1000" b="0" dirty="0"/>
            </a:p>
          </p:txBody>
        </p:sp>
      </p:grpSp>
      <p:sp>
        <p:nvSpPr>
          <p:cNvPr id="67" name="Arrow: Right 66">
            <a:extLst>
              <a:ext uri="{FF2B5EF4-FFF2-40B4-BE49-F238E27FC236}">
                <a16:creationId xmlns:a16="http://schemas.microsoft.com/office/drawing/2014/main" id="{913A901F-A4AA-446B-9EA6-F57DF3A98956}"/>
              </a:ext>
            </a:extLst>
          </p:cNvPr>
          <p:cNvSpPr/>
          <p:nvPr/>
        </p:nvSpPr>
        <p:spPr bwMode="auto">
          <a:xfrm>
            <a:off x="3368780" y="4365170"/>
            <a:ext cx="921695" cy="288000"/>
          </a:xfrm>
          <a:prstGeom prst="rightArrow">
            <a:avLst/>
          </a:prstGeom>
          <a:solidFill>
            <a:srgbClr val="00425E"/>
          </a:solidFill>
          <a:ln w="9525" cap="flat" cmpd="sng" algn="ctr">
            <a:solidFill>
              <a:srgbClr val="00425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t-PT" sz="2000" b="1" i="0" u="none" strike="noStrike" cap="none" normalizeH="0" baseline="0">
              <a:ln>
                <a:noFill/>
              </a:ln>
              <a:solidFill>
                <a:schemeClr val="tx1"/>
              </a:solidFill>
              <a:effectLst/>
              <a:latin typeface="Arial" charset="0"/>
              <a:cs typeface="Arial" charset="0"/>
            </a:endParaRPr>
          </a:p>
        </p:txBody>
      </p:sp>
      <p:cxnSp>
        <p:nvCxnSpPr>
          <p:cNvPr id="23" name="Connector: Elbow 22">
            <a:extLst>
              <a:ext uri="{FF2B5EF4-FFF2-40B4-BE49-F238E27FC236}">
                <a16:creationId xmlns:a16="http://schemas.microsoft.com/office/drawing/2014/main" id="{96D3E012-6F8F-4613-BF16-23842A30B416}"/>
              </a:ext>
            </a:extLst>
          </p:cNvPr>
          <p:cNvCxnSpPr>
            <a:stCxn id="64" idx="2"/>
            <a:endCxn id="41" idx="0"/>
          </p:cNvCxnSpPr>
          <p:nvPr/>
        </p:nvCxnSpPr>
        <p:spPr bwMode="auto">
          <a:xfrm rot="5400000">
            <a:off x="4536959" y="4606049"/>
            <a:ext cx="410400" cy="1789302"/>
          </a:xfrm>
          <a:prstGeom prst="bentConnector3">
            <a:avLst/>
          </a:prstGeom>
          <a:solidFill>
            <a:schemeClr val="accent1"/>
          </a:solidFill>
          <a:ln w="9525" cap="flat" cmpd="sng" algn="ctr">
            <a:solidFill>
              <a:schemeClr val="tx1"/>
            </a:solidFill>
            <a:prstDash val="solid"/>
            <a:round/>
            <a:headEnd type="none" w="med" len="med"/>
            <a:tailEnd type="triangle"/>
          </a:ln>
          <a:effectLst/>
        </p:spPr>
      </p:cxnSp>
      <p:graphicFrame>
        <p:nvGraphicFramePr>
          <p:cNvPr id="25" name="Table 28">
            <a:extLst>
              <a:ext uri="{FF2B5EF4-FFF2-40B4-BE49-F238E27FC236}">
                <a16:creationId xmlns:a16="http://schemas.microsoft.com/office/drawing/2014/main" id="{0B546012-7BF0-440C-BBE8-2AFC563B32D8}"/>
              </a:ext>
            </a:extLst>
          </p:cNvPr>
          <p:cNvGraphicFramePr>
            <a:graphicFrameLocks noGrp="1"/>
          </p:cNvGraphicFramePr>
          <p:nvPr>
            <p:extLst>
              <p:ext uri="{D42A27DB-BD31-4B8C-83A1-F6EECF244321}">
                <p14:modId xmlns:p14="http://schemas.microsoft.com/office/powerpoint/2010/main" val="3761406948"/>
              </p:ext>
            </p:extLst>
          </p:nvPr>
        </p:nvGraphicFramePr>
        <p:xfrm>
          <a:off x="469546" y="1628750"/>
          <a:ext cx="3475313" cy="864120"/>
        </p:xfrm>
        <a:graphic>
          <a:graphicData uri="http://schemas.openxmlformats.org/drawingml/2006/table">
            <a:tbl>
              <a:tblPr/>
              <a:tblGrid>
                <a:gridCol w="2276929">
                  <a:extLst>
                    <a:ext uri="{9D8B030D-6E8A-4147-A177-3AD203B41FA5}">
                      <a16:colId xmlns:a16="http://schemas.microsoft.com/office/drawing/2014/main" val="20000"/>
                    </a:ext>
                  </a:extLst>
                </a:gridCol>
                <a:gridCol w="599192">
                  <a:extLst>
                    <a:ext uri="{9D8B030D-6E8A-4147-A177-3AD203B41FA5}">
                      <a16:colId xmlns:a16="http://schemas.microsoft.com/office/drawing/2014/main" val="20001"/>
                    </a:ext>
                  </a:extLst>
                </a:gridCol>
                <a:gridCol w="599192">
                  <a:extLst>
                    <a:ext uri="{9D8B030D-6E8A-4147-A177-3AD203B41FA5}">
                      <a16:colId xmlns:a16="http://schemas.microsoft.com/office/drawing/2014/main" val="20004"/>
                    </a:ext>
                  </a:extLst>
                </a:gridCol>
              </a:tblGrid>
              <a:tr h="216030">
                <a:tc>
                  <a:txBody>
                    <a:bodyPr/>
                    <a:lstStyle/>
                    <a:p>
                      <a:pPr algn="l" rtl="0" fontAlgn="ctr"/>
                      <a:r>
                        <a:rPr lang="pt-PT" sz="1000" b="1" i="0" u="none" strike="noStrike" noProof="0" dirty="0">
                          <a:solidFill>
                            <a:srgbClr val="FFFFFF"/>
                          </a:solidFill>
                          <a:effectLst/>
                          <a:latin typeface="Calibri" panose="020F0502020204030204" pitchFamily="34" charset="0"/>
                        </a:rPr>
                        <a:t> Tabela resumo (milhares de euros)</a:t>
                      </a:r>
                    </a:p>
                  </a:txBody>
                  <a:tcPr marL="0" marR="0" marT="0" marB="0" anchor="ctr">
                    <a:lnL>
                      <a:noFill/>
                    </a:lnL>
                    <a:lnR>
                      <a:noFill/>
                    </a:lnR>
                    <a:lnT w="63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425E"/>
                    </a:solidFill>
                  </a:tcPr>
                </a:tc>
                <a:tc>
                  <a:txBody>
                    <a:bodyPr/>
                    <a:lstStyle/>
                    <a:p>
                      <a:pPr algn="r" rtl="0" fontAlgn="ctr"/>
                      <a:endParaRPr lang="pt-PT" sz="1000" b="1" i="0" u="none" strike="noStrike" noProof="0" dirty="0">
                        <a:solidFill>
                          <a:srgbClr val="FFFFFF"/>
                        </a:solidFill>
                        <a:effectLst/>
                        <a:latin typeface="Calibri" panose="020F0502020204030204"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425E"/>
                    </a:solidFill>
                  </a:tcPr>
                </a:tc>
                <a:tc>
                  <a:txBody>
                    <a:bodyPr/>
                    <a:lstStyle/>
                    <a:p>
                      <a:pPr algn="r" rtl="0" fontAlgn="ctr"/>
                      <a:r>
                        <a:rPr lang="pt-PT" sz="1000" b="1" i="0" u="none" strike="noStrike" noProof="0" dirty="0">
                          <a:solidFill>
                            <a:srgbClr val="FFFFFF"/>
                          </a:solidFill>
                          <a:effectLst/>
                          <a:latin typeface="Calibri" panose="020F0502020204030204" pitchFamily="34" charset="0"/>
                        </a:rPr>
                        <a:t>TOTAL</a:t>
                      </a:r>
                    </a:p>
                  </a:txBody>
                  <a:tcPr marL="0" marR="0" marT="0" marB="0" anchor="ctr">
                    <a:lnL>
                      <a:noFill/>
                    </a:lnL>
                    <a:lnR>
                      <a:noFill/>
                    </a:lnR>
                    <a:lnT w="63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9BC2E6"/>
                    </a:solidFill>
                  </a:tcPr>
                </a:tc>
                <a:extLst>
                  <a:ext uri="{0D108BD9-81ED-4DB2-BD59-A6C34878D82A}">
                    <a16:rowId xmlns:a16="http://schemas.microsoft.com/office/drawing/2014/main" val="10000"/>
                  </a:ext>
                </a:extLst>
              </a:tr>
              <a:tr h="216030">
                <a:tc>
                  <a:txBody>
                    <a:bodyPr/>
                    <a:lstStyle/>
                    <a:p>
                      <a:pPr algn="l" rtl="0" fontAlgn="b"/>
                      <a:r>
                        <a:rPr lang="pt-PT" sz="1050" b="0" i="0" u="none" strike="noStrike" noProof="0" dirty="0">
                          <a:solidFill>
                            <a:srgbClr val="000000"/>
                          </a:solidFill>
                          <a:effectLst/>
                          <a:latin typeface="Calibri" panose="020F0502020204030204" pitchFamily="34" charset="0"/>
                        </a:rPr>
                        <a:t>CAPEX </a:t>
                      </a:r>
                      <a:r>
                        <a:rPr lang="pt-PT" sz="1050" b="0" i="0" u="none" strike="noStrike" baseline="30000" noProof="0" dirty="0">
                          <a:solidFill>
                            <a:srgbClr val="000000"/>
                          </a:solidFill>
                          <a:effectLst/>
                          <a:latin typeface="Calibri" panose="020F0502020204030204" pitchFamily="34" charset="0"/>
                        </a:rPr>
                        <a:t>1</a:t>
                      </a:r>
                    </a:p>
                  </a:txBody>
                  <a:tcPr marL="0" marR="0" marT="0" marB="0" anchor="b">
                    <a:lnL>
                      <a:noFill/>
                    </a:lnL>
                    <a:lnR>
                      <a:noFill/>
                    </a:lnR>
                    <a:lnT w="19050" cap="flat" cmpd="sng" algn="ctr">
                      <a:solidFill>
                        <a:srgbClr val="FFFFFF"/>
                      </a:solidFill>
                      <a:prstDash val="solid"/>
                      <a:round/>
                      <a:headEnd type="none" w="med" len="med"/>
                      <a:tailEnd type="none" w="med" len="med"/>
                    </a:lnT>
                    <a:lnB>
                      <a:noFill/>
                    </a:lnB>
                  </a:tcPr>
                </a:tc>
                <a:tc>
                  <a:txBody>
                    <a:bodyPr/>
                    <a:lstStyle/>
                    <a:p>
                      <a:pPr algn="r" rtl="0" fontAlgn="ctr"/>
                      <a:endParaRPr lang="pt-PT" sz="1000" b="0" i="0" u="none" strike="noStrike" noProof="0" dirty="0">
                        <a:solidFill>
                          <a:srgbClr val="000000"/>
                        </a:solidFill>
                        <a:effectLst/>
                        <a:latin typeface="Calibri" panose="020F0502020204030204" pitchFamily="34" charset="0"/>
                      </a:endParaRPr>
                    </a:p>
                  </a:txBody>
                  <a:tcPr marL="0" marR="0" marT="0" marB="0" anchor="ctr">
                    <a:lnL>
                      <a:noFill/>
                    </a:lnL>
                    <a:lnR w="63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r" rtl="0" fontAlgn="ctr"/>
                      <a:r>
                        <a:rPr lang="en-GB" sz="1000" b="0" i="0" u="none" strike="noStrike" noProof="0" dirty="0">
                          <a:solidFill>
                            <a:srgbClr val="000000"/>
                          </a:solidFill>
                          <a:effectLst/>
                          <a:latin typeface="Calibri" panose="020F0502020204030204" pitchFamily="34" charset="0"/>
                        </a:rPr>
                        <a:t>900</a:t>
                      </a:r>
                      <a:endParaRPr lang="pt-PT" sz="1000" b="0" i="0" u="none" strike="noStrike" noProof="0" dirty="0">
                        <a:solidFill>
                          <a:srgbClr val="000000"/>
                        </a:solidFill>
                        <a:effectLst/>
                        <a:latin typeface="Calibri" panose="020F0502020204030204" pitchFamily="34" charset="0"/>
                      </a:endParaRP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216030">
                <a:tc>
                  <a:txBody>
                    <a:bodyPr/>
                    <a:lstStyle/>
                    <a:p>
                      <a:pPr algn="l" rtl="0" fontAlgn="b"/>
                      <a:r>
                        <a:rPr lang="en-GB" sz="1050" b="0" i="0" u="none" strike="noStrike" baseline="0" noProof="0" dirty="0">
                          <a:solidFill>
                            <a:srgbClr val="000000"/>
                          </a:solidFill>
                          <a:effectLst/>
                          <a:latin typeface="Calibri" panose="020F0502020204030204" pitchFamily="34" charset="0"/>
                        </a:rPr>
                        <a:t>Fundo de </a:t>
                      </a:r>
                      <a:r>
                        <a:rPr lang="en-GB" sz="1050" b="0" i="0" u="none" strike="noStrike" baseline="0" noProof="0" dirty="0" err="1">
                          <a:solidFill>
                            <a:srgbClr val="000000"/>
                          </a:solidFill>
                          <a:effectLst/>
                          <a:latin typeface="Calibri" panose="020F0502020204030204" pitchFamily="34" charset="0"/>
                        </a:rPr>
                        <a:t>maneio</a:t>
                      </a:r>
                      <a:endParaRPr lang="pt-PT" sz="1050" b="0" i="0" u="none" strike="noStrike" baseline="0" noProof="0" dirty="0">
                        <a:solidFill>
                          <a:srgbClr val="000000"/>
                        </a:solidFill>
                        <a:effectLst/>
                        <a:latin typeface="Calibri" panose="020F0502020204030204" pitchFamily="34" charset="0"/>
                      </a:endParaRPr>
                    </a:p>
                  </a:txBody>
                  <a:tcPr marL="0" marR="0" marT="0" marB="0" anchor="b">
                    <a:lnL>
                      <a:noFill/>
                    </a:lnL>
                    <a:lnR>
                      <a:noFill/>
                    </a:lnR>
                    <a:lnT w="19050" cap="flat" cmpd="sng" algn="ctr">
                      <a:noFill/>
                      <a:prstDash val="solid"/>
                      <a:round/>
                      <a:headEnd type="none" w="med" len="med"/>
                      <a:tailEnd type="none" w="med" len="med"/>
                    </a:lnT>
                    <a:lnB>
                      <a:noFill/>
                    </a:lnB>
                  </a:tcPr>
                </a:tc>
                <a:tc>
                  <a:txBody>
                    <a:bodyPr/>
                    <a:lstStyle/>
                    <a:p>
                      <a:pPr algn="r" rtl="0" fontAlgn="ctr"/>
                      <a:endParaRPr lang="pt-PT" sz="1000" b="0" i="0" u="none" strike="noStrike" noProof="0" dirty="0">
                        <a:solidFill>
                          <a:srgbClr val="000000"/>
                        </a:solidFill>
                        <a:effectLst/>
                        <a:latin typeface="Calibri" panose="020F0502020204030204" pitchFamily="34" charset="0"/>
                      </a:endParaRPr>
                    </a:p>
                  </a:txBody>
                  <a:tcPr marL="0" marR="0" marT="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r" rtl="0" fontAlgn="ctr"/>
                      <a:r>
                        <a:rPr lang="en-GB" sz="1000" b="0" i="0" u="none" strike="noStrike" noProof="0" dirty="0">
                          <a:solidFill>
                            <a:srgbClr val="000000"/>
                          </a:solidFill>
                          <a:effectLst/>
                          <a:latin typeface="Calibri" panose="020F0502020204030204" pitchFamily="34" charset="0"/>
                        </a:rPr>
                        <a:t>600</a:t>
                      </a:r>
                      <a:endParaRPr lang="pt-PT" sz="1000" b="0" i="0" u="none" strike="noStrike" noProof="0" dirty="0">
                        <a:solidFill>
                          <a:srgbClr val="000000"/>
                        </a:solidFill>
                        <a:effectLst/>
                        <a:latin typeface="Calibri" panose="020F0502020204030204" pitchFamily="34" charset="0"/>
                      </a:endParaRPr>
                    </a:p>
                  </a:txBody>
                  <a:tcPr marL="0" marR="0" marT="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386948868"/>
                  </a:ext>
                </a:extLst>
              </a:tr>
              <a:tr h="216030">
                <a:tc>
                  <a:txBody>
                    <a:bodyPr/>
                    <a:lstStyle/>
                    <a:p>
                      <a:pPr algn="l" rtl="0" fontAlgn="b"/>
                      <a:r>
                        <a:rPr lang="pt-PT" sz="1000" b="1" i="0" u="none" strike="noStrike" noProof="0" dirty="0">
                          <a:solidFill>
                            <a:srgbClr val="00425E"/>
                          </a:solidFill>
                          <a:effectLst/>
                          <a:latin typeface="Calibri" panose="020F0502020204030204" pitchFamily="34" charset="0"/>
                        </a:rPr>
                        <a:t>TOTAL</a:t>
                      </a:r>
                    </a:p>
                  </a:txBody>
                  <a:tcPr marL="0" marR="0" marT="0" marB="0" anchor="b">
                    <a:lnL>
                      <a:noFill/>
                    </a:lnL>
                    <a:lnR>
                      <a:noFill/>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endParaRPr kumimoji="0" lang="pt-PT" sz="1000" b="1" i="0" u="none" strike="noStrike" kern="1200" cap="none" spc="0" normalizeH="0" baseline="0" noProof="0" dirty="0">
                        <a:ln>
                          <a:noFill/>
                        </a:ln>
                        <a:solidFill>
                          <a:srgbClr val="00425E"/>
                        </a:solidFill>
                        <a:effectLst/>
                        <a:uLnTx/>
                        <a:uFillTx/>
                        <a:latin typeface="Calibri" panose="020F0502020204030204" pitchFamily="34" charset="0"/>
                        <a:ea typeface="+mn-ea"/>
                        <a:cs typeface="Arial"/>
                      </a:endParaRPr>
                    </a:p>
                  </a:txBody>
                  <a:tcPr marL="0" marR="0" marT="0" marB="0" anchor="b">
                    <a:lnL>
                      <a:noFill/>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pt-PT" sz="1000" b="1" i="0" u="none" strike="noStrike" kern="1200" cap="none" spc="0" normalizeH="0" baseline="0" noProof="0" dirty="0">
                          <a:ln>
                            <a:noFill/>
                          </a:ln>
                          <a:solidFill>
                            <a:srgbClr val="00425E"/>
                          </a:solidFill>
                          <a:effectLst/>
                          <a:uLnTx/>
                          <a:uFillTx/>
                          <a:latin typeface="Calibri" panose="020F0502020204030204" pitchFamily="34" charset="0"/>
                          <a:ea typeface="+mn-ea"/>
                          <a:cs typeface="Arial"/>
                        </a:rPr>
                        <a:t>1.500</a:t>
                      </a:r>
                    </a:p>
                  </a:txBody>
                  <a:tcPr marL="0"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0004"/>
                  </a:ext>
                </a:extLst>
              </a:tr>
            </a:tbl>
          </a:graphicData>
        </a:graphic>
      </p:graphicFrame>
      <p:sp>
        <p:nvSpPr>
          <p:cNvPr id="26" name="Rectangle 31">
            <a:extLst>
              <a:ext uri="{FF2B5EF4-FFF2-40B4-BE49-F238E27FC236}">
                <a16:creationId xmlns:a16="http://schemas.microsoft.com/office/drawing/2014/main" id="{CE3E2008-1C25-4259-9A45-FA08A6F26FDB}"/>
              </a:ext>
            </a:extLst>
          </p:cNvPr>
          <p:cNvSpPr/>
          <p:nvPr/>
        </p:nvSpPr>
        <p:spPr bwMode="auto">
          <a:xfrm>
            <a:off x="377825" y="2561562"/>
            <a:ext cx="3663104" cy="51253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a:spcBef>
                <a:spcPts val="0"/>
              </a:spcBef>
              <a:spcAft>
                <a:spcPts val="200"/>
              </a:spcAft>
            </a:pPr>
            <a:r>
              <a:rPr kumimoji="0" lang="pt-PT" sz="1100" b="0" i="0" u="none" strike="noStrike" cap="none" normalizeH="0" baseline="30000" dirty="0">
                <a:ln>
                  <a:noFill/>
                </a:ln>
                <a:solidFill>
                  <a:schemeClr val="tx1"/>
                </a:solidFill>
                <a:effectLst/>
              </a:rPr>
              <a:t>1 </a:t>
            </a:r>
            <a:r>
              <a:rPr lang="pt-PT" sz="800" b="0" dirty="0">
                <a:solidFill>
                  <a:srgbClr val="000000"/>
                </a:solidFill>
              </a:rPr>
              <a:t>O investimento em CAPEX irá ser dividido da seguinte forma: i) 500k€ de investimento de reposição; </a:t>
            </a:r>
            <a:r>
              <a:rPr lang="pt-PT" sz="800" b="0" dirty="0" err="1">
                <a:solidFill>
                  <a:srgbClr val="000000"/>
                </a:solidFill>
              </a:rPr>
              <a:t>ii</a:t>
            </a:r>
            <a:r>
              <a:rPr lang="pt-PT" sz="800" b="0" dirty="0">
                <a:solidFill>
                  <a:srgbClr val="000000"/>
                </a:solidFill>
              </a:rPr>
              <a:t>)</a:t>
            </a:r>
            <a:r>
              <a:rPr lang="pt-PT" sz="800" b="0" kern="0" dirty="0">
                <a:solidFill>
                  <a:srgbClr val="000000"/>
                </a:solidFill>
              </a:rPr>
              <a:t> 400k€ equipamentos para aumentar o volume de trabalhos de valor acrescentado que são realizados</a:t>
            </a:r>
            <a:r>
              <a:rPr lang="pt-PT" sz="800" b="0" i="1" kern="0" dirty="0">
                <a:solidFill>
                  <a:srgbClr val="000000"/>
                </a:solidFill>
              </a:rPr>
              <a:t> </a:t>
            </a:r>
            <a:r>
              <a:rPr lang="pt-PT" sz="800" b="0" i="1" kern="0" dirty="0" err="1">
                <a:solidFill>
                  <a:srgbClr val="000000"/>
                </a:solidFill>
              </a:rPr>
              <a:t>in-house</a:t>
            </a:r>
            <a:r>
              <a:rPr lang="pt-PT" sz="800" b="0" i="1" kern="0" dirty="0">
                <a:solidFill>
                  <a:srgbClr val="000000"/>
                </a:solidFill>
              </a:rPr>
              <a:t>, </a:t>
            </a:r>
            <a:r>
              <a:rPr lang="pt-PT" sz="800" b="0" kern="0" dirty="0">
                <a:solidFill>
                  <a:srgbClr val="000000"/>
                </a:solidFill>
              </a:rPr>
              <a:t>nomeadamente de acabamento e serralharia (e.g. prensa; calandra; linha de acabamentos)</a:t>
            </a:r>
          </a:p>
        </p:txBody>
      </p:sp>
    </p:spTree>
    <p:extLst>
      <p:ext uri="{BB962C8B-B14F-4D97-AF65-F5344CB8AC3E}">
        <p14:creationId xmlns:p14="http://schemas.microsoft.com/office/powerpoint/2010/main" val="230649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764" y="115888"/>
            <a:ext cx="7983786" cy="792162"/>
          </a:xfrm>
        </p:spPr>
        <p:txBody>
          <a:bodyPr/>
          <a:lstStyle/>
          <a:p>
            <a:pPr marL="0" lvl="1">
              <a:buClr>
                <a:srgbClr val="FF0000"/>
              </a:buClr>
              <a:buSzPct val="100000"/>
            </a:pPr>
            <a:r>
              <a:rPr lang="pt-PT" dirty="0">
                <a:solidFill>
                  <a:srgbClr val="00425E"/>
                </a:solidFill>
              </a:rPr>
              <a:t>Demonstração de resultados</a:t>
            </a:r>
            <a:endParaRPr lang="pt-PT" i="1" dirty="0">
              <a:solidFill>
                <a:srgbClr val="00425E"/>
              </a:solidFill>
            </a:endParaRPr>
          </a:p>
        </p:txBody>
      </p:sp>
      <p:sp>
        <p:nvSpPr>
          <p:cNvPr id="4" name="Slide Number Placeholder 3"/>
          <p:cNvSpPr>
            <a:spLocks noGrp="1"/>
          </p:cNvSpPr>
          <p:nvPr>
            <p:ph type="sldNum" sz="quarter" idx="10"/>
          </p:nvPr>
        </p:nvSpPr>
        <p:spPr/>
        <p:txBody>
          <a:bodyPr/>
          <a:lstStyle/>
          <a:p>
            <a:pPr>
              <a:defRPr/>
            </a:pPr>
            <a:fld id="{4919448D-16D2-4478-AABC-2A70AB79C640}" type="slidenum">
              <a:rPr lang="pt-PT" smtClean="0"/>
              <a:pPr>
                <a:defRPr/>
              </a:pPr>
              <a:t>7</a:t>
            </a:fld>
            <a:endParaRPr lang="pt-PT"/>
          </a:p>
        </p:txBody>
      </p:sp>
      <p:sp>
        <p:nvSpPr>
          <p:cNvPr id="5" name="TextBox 9">
            <a:extLst>
              <a:ext uri="{FF2B5EF4-FFF2-40B4-BE49-F238E27FC236}">
                <a16:creationId xmlns:a16="http://schemas.microsoft.com/office/drawing/2014/main" id="{762773E7-BE9A-4BED-9F6B-2C8333DD8F2D}"/>
              </a:ext>
            </a:extLst>
          </p:cNvPr>
          <p:cNvSpPr txBox="1"/>
          <p:nvPr/>
        </p:nvSpPr>
        <p:spPr>
          <a:xfrm>
            <a:off x="289162" y="4941210"/>
            <a:ext cx="9360470" cy="1754486"/>
          </a:xfrm>
          <a:prstGeom prst="rect">
            <a:avLst/>
          </a:prstGeom>
          <a:noFill/>
        </p:spPr>
        <p:txBody>
          <a:bodyPr wrap="square" rtlCol="0">
            <a:noAutofit/>
          </a:bodyPr>
          <a:lstStyle>
            <a:defPPr>
              <a:defRPr lang="pt-PT"/>
            </a:defPPr>
            <a:lvl1pPr algn="l" rtl="0" fontAlgn="base">
              <a:spcBef>
                <a:spcPct val="0"/>
              </a:spcBef>
              <a:spcAft>
                <a:spcPct val="0"/>
              </a:spcAft>
              <a:defRPr sz="2061" b="1" kern="1200">
                <a:solidFill>
                  <a:schemeClr val="tx1"/>
                </a:solidFill>
                <a:latin typeface="Arial" charset="0"/>
                <a:ea typeface="+mn-ea"/>
                <a:cs typeface="Arial" charset="0"/>
              </a:defRPr>
            </a:lvl1pPr>
            <a:lvl2pPr marL="471236" algn="l" rtl="0" fontAlgn="base">
              <a:spcBef>
                <a:spcPct val="0"/>
              </a:spcBef>
              <a:spcAft>
                <a:spcPct val="0"/>
              </a:spcAft>
              <a:defRPr sz="2061" b="1" kern="1200">
                <a:solidFill>
                  <a:schemeClr val="tx1"/>
                </a:solidFill>
                <a:latin typeface="Arial" charset="0"/>
                <a:ea typeface="+mn-ea"/>
                <a:cs typeface="Arial" charset="0"/>
              </a:defRPr>
            </a:lvl2pPr>
            <a:lvl3pPr marL="942472" algn="l" rtl="0" fontAlgn="base">
              <a:spcBef>
                <a:spcPct val="0"/>
              </a:spcBef>
              <a:spcAft>
                <a:spcPct val="0"/>
              </a:spcAft>
              <a:defRPr sz="2061" b="1" kern="1200">
                <a:solidFill>
                  <a:schemeClr val="tx1"/>
                </a:solidFill>
                <a:latin typeface="Arial" charset="0"/>
                <a:ea typeface="+mn-ea"/>
                <a:cs typeface="Arial" charset="0"/>
              </a:defRPr>
            </a:lvl3pPr>
            <a:lvl4pPr marL="1413708" algn="l" rtl="0" fontAlgn="base">
              <a:spcBef>
                <a:spcPct val="0"/>
              </a:spcBef>
              <a:spcAft>
                <a:spcPct val="0"/>
              </a:spcAft>
              <a:defRPr sz="2061" b="1" kern="1200">
                <a:solidFill>
                  <a:schemeClr val="tx1"/>
                </a:solidFill>
                <a:latin typeface="Arial" charset="0"/>
                <a:ea typeface="+mn-ea"/>
                <a:cs typeface="Arial" charset="0"/>
              </a:defRPr>
            </a:lvl4pPr>
            <a:lvl5pPr marL="1884944" algn="l" rtl="0" fontAlgn="base">
              <a:spcBef>
                <a:spcPct val="0"/>
              </a:spcBef>
              <a:spcAft>
                <a:spcPct val="0"/>
              </a:spcAft>
              <a:defRPr sz="2061" b="1" kern="1200">
                <a:solidFill>
                  <a:schemeClr val="tx1"/>
                </a:solidFill>
                <a:latin typeface="Arial" charset="0"/>
                <a:ea typeface="+mn-ea"/>
                <a:cs typeface="Arial" charset="0"/>
              </a:defRPr>
            </a:lvl5pPr>
            <a:lvl6pPr marL="2356180" algn="l" defTabSz="942472" rtl="0" eaLnBrk="1" latinLnBrk="0" hangingPunct="1">
              <a:defRPr sz="2061" b="1" kern="1200">
                <a:solidFill>
                  <a:schemeClr val="tx1"/>
                </a:solidFill>
                <a:latin typeface="Arial" charset="0"/>
                <a:ea typeface="+mn-ea"/>
                <a:cs typeface="Arial" charset="0"/>
              </a:defRPr>
            </a:lvl6pPr>
            <a:lvl7pPr marL="2827416" algn="l" defTabSz="942472" rtl="0" eaLnBrk="1" latinLnBrk="0" hangingPunct="1">
              <a:defRPr sz="2061" b="1" kern="1200">
                <a:solidFill>
                  <a:schemeClr val="tx1"/>
                </a:solidFill>
                <a:latin typeface="Arial" charset="0"/>
                <a:ea typeface="+mn-ea"/>
                <a:cs typeface="Arial" charset="0"/>
              </a:defRPr>
            </a:lvl7pPr>
            <a:lvl8pPr marL="3298652" algn="l" defTabSz="942472" rtl="0" eaLnBrk="1" latinLnBrk="0" hangingPunct="1">
              <a:defRPr sz="2061" b="1" kern="1200">
                <a:solidFill>
                  <a:schemeClr val="tx1"/>
                </a:solidFill>
                <a:latin typeface="Arial" charset="0"/>
                <a:ea typeface="+mn-ea"/>
                <a:cs typeface="Arial" charset="0"/>
              </a:defRPr>
            </a:lvl8pPr>
            <a:lvl9pPr marL="3769888" algn="l" defTabSz="942472" rtl="0" eaLnBrk="1" latinLnBrk="0" hangingPunct="1">
              <a:defRPr sz="2061" b="1" kern="1200">
                <a:solidFill>
                  <a:schemeClr val="tx1"/>
                </a:solidFill>
                <a:latin typeface="Arial" charset="0"/>
                <a:ea typeface="+mn-ea"/>
                <a:cs typeface="Arial" charset="0"/>
              </a:defRPr>
            </a:lvl9pPr>
          </a:lstStyle>
          <a:p>
            <a:pPr marL="357188" indent="-268288" algn="just">
              <a:spcBef>
                <a:spcPts val="600"/>
              </a:spcBef>
              <a:buFont typeface="Wingdings" pitchFamily="2" charset="2"/>
              <a:buChar char="§"/>
            </a:pPr>
            <a:r>
              <a:rPr lang="pt-PT" sz="900" b="0" dirty="0"/>
              <a:t>A evolução do volume de negócios está associada ao aumento do numero de projetos no mercado internacional (UK; França; Países Nórdicos e África), suportados pelo aumento da notoriedade da marca, trabalho comercial (refira-se o </a:t>
            </a:r>
            <a:r>
              <a:rPr lang="pt-PT" sz="900" b="0" dirty="0">
                <a:solidFill>
                  <a:srgbClr val="000000"/>
                </a:solidFill>
              </a:rPr>
              <a:t>aumento da equipa comercial própria) e estabelecimento de parcerias com ateliers de arquitetura e design (e.g. </a:t>
            </a:r>
            <a:r>
              <a:rPr lang="pt-PT" sz="900" b="0" dirty="0" err="1">
                <a:solidFill>
                  <a:srgbClr val="000000"/>
                </a:solidFill>
              </a:rPr>
              <a:t>Foster</a:t>
            </a:r>
            <a:r>
              <a:rPr lang="pt-PT" sz="900" b="0" dirty="0">
                <a:solidFill>
                  <a:srgbClr val="000000"/>
                </a:solidFill>
              </a:rPr>
              <a:t> + </a:t>
            </a:r>
            <a:r>
              <a:rPr lang="pt-PT" sz="900" b="0" dirty="0" err="1">
                <a:solidFill>
                  <a:srgbClr val="000000"/>
                </a:solidFill>
              </a:rPr>
              <a:t>Partners</a:t>
            </a:r>
            <a:r>
              <a:rPr lang="pt-PT" sz="900" b="0" dirty="0">
                <a:solidFill>
                  <a:srgbClr val="000000"/>
                </a:solidFill>
              </a:rPr>
              <a:t>; Berkeley Group). Importante referir que a </a:t>
            </a:r>
            <a:r>
              <a:rPr lang="pt-PT" sz="900" b="0" dirty="0"/>
              <a:t>capacidade atualmente instalada suporta o crescimento previsto (</a:t>
            </a:r>
            <a:r>
              <a:rPr lang="pt-PT" sz="900" b="0" i="1" dirty="0" err="1"/>
              <a:t>load</a:t>
            </a:r>
            <a:r>
              <a:rPr lang="pt-PT" sz="900" b="0" i="1" dirty="0"/>
              <a:t> </a:t>
            </a:r>
            <a:r>
              <a:rPr lang="pt-PT" sz="900" b="0" i="1" dirty="0" err="1"/>
              <a:t>factor</a:t>
            </a:r>
            <a:r>
              <a:rPr lang="pt-PT" sz="900" b="0" dirty="0"/>
              <a:t> em 2018 foi de ~50%) e que o pipeline de encomendas já adjudicadas para 2019 é de 16M€</a:t>
            </a:r>
          </a:p>
          <a:p>
            <a:pPr marL="357188" indent="-268288" algn="just">
              <a:spcBef>
                <a:spcPts val="600"/>
              </a:spcBef>
              <a:buFont typeface="Wingdings" pitchFamily="2" charset="2"/>
              <a:buChar char="§"/>
            </a:pPr>
            <a:r>
              <a:rPr lang="pt-PT" sz="900" b="0" dirty="0"/>
              <a:t>Ao nível da margem bruta prevê-se uma manutenção nos próximos anos, por conservadorismo, uma vez que a maior presença internacional poderá aumentar a respetiva margem. Atualmente praticamos uma margem bruta de 70-75% em Portugal, ao passo que nos restantes mercados Europeus e Africanos a margem bruta é de 75%-80%</a:t>
            </a:r>
          </a:p>
          <a:p>
            <a:pPr marL="357188" indent="-268288" algn="just">
              <a:spcBef>
                <a:spcPts val="600"/>
              </a:spcBef>
              <a:buFont typeface="Wingdings" pitchFamily="2" charset="2"/>
              <a:buChar char="§"/>
            </a:pPr>
            <a:r>
              <a:rPr lang="pt-PT" sz="900" b="0" dirty="0"/>
              <a:t>O aumento do custo absoluto dos </a:t>
            </a:r>
            <a:r>
              <a:rPr lang="pt-PT" sz="900" b="0" dirty="0" err="1"/>
              <a:t>FSEs</a:t>
            </a:r>
            <a:r>
              <a:rPr lang="pt-PT" sz="900" b="0" dirty="0"/>
              <a:t> está diretamente associado às principais rubricas de custos variáveis (que em ano cruzeiro representam ~85% dos </a:t>
            </a:r>
            <a:r>
              <a:rPr lang="pt-PT" sz="900" b="0" dirty="0" err="1"/>
              <a:t>FSE’s</a:t>
            </a:r>
            <a:r>
              <a:rPr lang="pt-PT" sz="900" b="0" dirty="0"/>
              <a:t>): i) aumento do volume de subcontratos para montagem de projetos em obra; </a:t>
            </a:r>
            <a:r>
              <a:rPr lang="pt-PT" sz="900" b="0" dirty="0" err="1"/>
              <a:t>ii</a:t>
            </a:r>
            <a:r>
              <a:rPr lang="pt-PT" sz="900" b="0" dirty="0"/>
              <a:t>) maiores custos energéticos e de manutenção </a:t>
            </a:r>
            <a:r>
              <a:rPr lang="pt-PT" sz="900" b="0" dirty="0" err="1"/>
              <a:t>iii</a:t>
            </a:r>
            <a:r>
              <a:rPr lang="pt-PT" sz="900" b="0" dirty="0"/>
              <a:t>) transporte de mercadorias; </a:t>
            </a:r>
            <a:r>
              <a:rPr lang="pt-PT" sz="900" b="0" dirty="0" err="1"/>
              <a:t>iv</a:t>
            </a:r>
            <a:r>
              <a:rPr lang="pt-PT" sz="900" b="0" dirty="0"/>
              <a:t>) maior aposta na vertente comercial - participação em feiras/publicidade</a:t>
            </a:r>
          </a:p>
          <a:p>
            <a:pPr marL="357188" indent="-268288" algn="just">
              <a:spcBef>
                <a:spcPts val="600"/>
              </a:spcBef>
              <a:buFont typeface="Wingdings" pitchFamily="2" charset="2"/>
              <a:buChar char="§"/>
            </a:pPr>
            <a:r>
              <a:rPr lang="pt-PT" sz="900" b="0" dirty="0"/>
              <a:t>De acordo com o modelo atual, a administração da JJT definiu que a estrutura </a:t>
            </a:r>
            <a:r>
              <a:rPr lang="pt-PT" sz="900" b="0" dirty="0" err="1"/>
              <a:t>actual</a:t>
            </a:r>
            <a:r>
              <a:rPr lang="pt-PT" sz="900" b="0" dirty="0"/>
              <a:t> permite atingir os ~30M€ de receitas, prevendo-se apenas a contratação de + 1 comercial (para integrar a equipa internacional que dispõe atualmente de 5 elementos), verificando-se por isso a respetiva diluição destes custos</a:t>
            </a:r>
            <a:endParaRPr lang="pt-PT" sz="900" b="0" dirty="0">
              <a:highlight>
                <a:srgbClr val="FFFF00"/>
              </a:highlight>
            </a:endParaRPr>
          </a:p>
        </p:txBody>
      </p:sp>
      <p:sp>
        <p:nvSpPr>
          <p:cNvPr id="6" name="Oval 5">
            <a:extLst>
              <a:ext uri="{FF2B5EF4-FFF2-40B4-BE49-F238E27FC236}">
                <a16:creationId xmlns:a16="http://schemas.microsoft.com/office/drawing/2014/main" id="{F76214E1-7B34-4DDE-9C55-729FD0BF2FA6}"/>
              </a:ext>
            </a:extLst>
          </p:cNvPr>
          <p:cNvSpPr/>
          <p:nvPr/>
        </p:nvSpPr>
        <p:spPr bwMode="auto">
          <a:xfrm>
            <a:off x="344360" y="4968546"/>
            <a:ext cx="216000" cy="216000"/>
          </a:xfrm>
          <a:prstGeom prst="ellipse">
            <a:avLst/>
          </a:prstGeom>
          <a:solidFill>
            <a:schemeClr val="accent1">
              <a:lumMod val="90000"/>
            </a:schemeClr>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800" i="0" u="none" strike="noStrike" cap="none" normalizeH="0" baseline="0" dirty="0">
                <a:ln>
                  <a:noFill/>
                </a:ln>
                <a:solidFill>
                  <a:schemeClr val="tx1"/>
                </a:solidFill>
                <a:effectLst/>
                <a:latin typeface="Arial" charset="0"/>
                <a:cs typeface="Arial" charset="0"/>
              </a:rPr>
              <a:t>1</a:t>
            </a:r>
          </a:p>
        </p:txBody>
      </p:sp>
      <p:sp>
        <p:nvSpPr>
          <p:cNvPr id="7" name="Oval 6">
            <a:extLst>
              <a:ext uri="{FF2B5EF4-FFF2-40B4-BE49-F238E27FC236}">
                <a16:creationId xmlns:a16="http://schemas.microsoft.com/office/drawing/2014/main" id="{2D8C6372-926E-4384-849C-7145912C65DC}"/>
              </a:ext>
            </a:extLst>
          </p:cNvPr>
          <p:cNvSpPr/>
          <p:nvPr/>
        </p:nvSpPr>
        <p:spPr bwMode="auto">
          <a:xfrm>
            <a:off x="348176" y="5589330"/>
            <a:ext cx="216000" cy="216000"/>
          </a:xfrm>
          <a:prstGeom prst="ellipse">
            <a:avLst/>
          </a:prstGeom>
          <a:solidFill>
            <a:schemeClr val="accent1">
              <a:lumMod val="90000"/>
            </a:schemeClr>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800" i="0" u="none" strike="noStrike" cap="none" normalizeH="0" baseline="0" dirty="0">
                <a:ln>
                  <a:noFill/>
                </a:ln>
                <a:solidFill>
                  <a:schemeClr val="tx1"/>
                </a:solidFill>
                <a:effectLst/>
                <a:latin typeface="Arial" charset="0"/>
                <a:cs typeface="Arial" charset="0"/>
              </a:rPr>
              <a:t>2</a:t>
            </a:r>
          </a:p>
        </p:txBody>
      </p:sp>
      <p:sp>
        <p:nvSpPr>
          <p:cNvPr id="8" name="Oval 7">
            <a:extLst>
              <a:ext uri="{FF2B5EF4-FFF2-40B4-BE49-F238E27FC236}">
                <a16:creationId xmlns:a16="http://schemas.microsoft.com/office/drawing/2014/main" id="{99E5B619-782D-4FE0-B44C-A13D54F94DE6}"/>
              </a:ext>
            </a:extLst>
          </p:cNvPr>
          <p:cNvSpPr/>
          <p:nvPr/>
        </p:nvSpPr>
        <p:spPr bwMode="auto">
          <a:xfrm>
            <a:off x="348176" y="5949350"/>
            <a:ext cx="216000" cy="216000"/>
          </a:xfrm>
          <a:prstGeom prst="ellipse">
            <a:avLst/>
          </a:prstGeom>
          <a:solidFill>
            <a:schemeClr val="accent1">
              <a:lumMod val="90000"/>
            </a:schemeClr>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800" i="0" u="none" strike="noStrike" cap="none" normalizeH="0" baseline="0" dirty="0">
                <a:ln>
                  <a:noFill/>
                </a:ln>
                <a:solidFill>
                  <a:schemeClr val="tx1"/>
                </a:solidFill>
                <a:effectLst/>
                <a:latin typeface="Arial" charset="0"/>
                <a:cs typeface="Arial" charset="0"/>
              </a:rPr>
              <a:t>3</a:t>
            </a:r>
          </a:p>
        </p:txBody>
      </p:sp>
      <p:sp>
        <p:nvSpPr>
          <p:cNvPr id="9" name="Oval 8">
            <a:extLst>
              <a:ext uri="{FF2B5EF4-FFF2-40B4-BE49-F238E27FC236}">
                <a16:creationId xmlns:a16="http://schemas.microsoft.com/office/drawing/2014/main" id="{A4ED784A-D320-41B3-9C3C-2B20BFD51F9D}"/>
              </a:ext>
            </a:extLst>
          </p:cNvPr>
          <p:cNvSpPr/>
          <p:nvPr/>
        </p:nvSpPr>
        <p:spPr bwMode="auto">
          <a:xfrm>
            <a:off x="348176" y="6381410"/>
            <a:ext cx="216000" cy="216000"/>
          </a:xfrm>
          <a:prstGeom prst="ellipse">
            <a:avLst/>
          </a:prstGeom>
          <a:solidFill>
            <a:schemeClr val="accent1">
              <a:lumMod val="90000"/>
            </a:schemeClr>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800" dirty="0"/>
              <a:t>4</a:t>
            </a:r>
          </a:p>
        </p:txBody>
      </p:sp>
      <p:graphicFrame>
        <p:nvGraphicFramePr>
          <p:cNvPr id="10" name="Table 1">
            <a:extLst>
              <a:ext uri="{FF2B5EF4-FFF2-40B4-BE49-F238E27FC236}">
                <a16:creationId xmlns:a16="http://schemas.microsoft.com/office/drawing/2014/main" id="{6F1A734C-D3C2-43E6-A0FF-1AD7520C0606}"/>
              </a:ext>
            </a:extLst>
          </p:cNvPr>
          <p:cNvGraphicFramePr>
            <a:graphicFrameLocks noGrp="1"/>
          </p:cNvGraphicFramePr>
          <p:nvPr>
            <p:extLst>
              <p:ext uri="{D42A27DB-BD31-4B8C-83A1-F6EECF244321}">
                <p14:modId xmlns:p14="http://schemas.microsoft.com/office/powerpoint/2010/main" val="2019170831"/>
              </p:ext>
            </p:extLst>
          </p:nvPr>
        </p:nvGraphicFramePr>
        <p:xfrm>
          <a:off x="344360" y="1196690"/>
          <a:ext cx="9259202" cy="3668010"/>
        </p:xfrm>
        <a:graphic>
          <a:graphicData uri="http://schemas.openxmlformats.org/drawingml/2006/table">
            <a:tbl>
              <a:tblPr/>
              <a:tblGrid>
                <a:gridCol w="2408477">
                  <a:extLst>
                    <a:ext uri="{9D8B030D-6E8A-4147-A177-3AD203B41FA5}">
                      <a16:colId xmlns:a16="http://schemas.microsoft.com/office/drawing/2014/main" val="1887612669"/>
                    </a:ext>
                  </a:extLst>
                </a:gridCol>
                <a:gridCol w="720627">
                  <a:extLst>
                    <a:ext uri="{9D8B030D-6E8A-4147-A177-3AD203B41FA5}">
                      <a16:colId xmlns:a16="http://schemas.microsoft.com/office/drawing/2014/main" val="1385906701"/>
                    </a:ext>
                  </a:extLst>
                </a:gridCol>
                <a:gridCol w="720627">
                  <a:extLst>
                    <a:ext uri="{9D8B030D-6E8A-4147-A177-3AD203B41FA5}">
                      <a16:colId xmlns:a16="http://schemas.microsoft.com/office/drawing/2014/main" val="3904015680"/>
                    </a:ext>
                  </a:extLst>
                </a:gridCol>
                <a:gridCol w="720627">
                  <a:extLst>
                    <a:ext uri="{9D8B030D-6E8A-4147-A177-3AD203B41FA5}">
                      <a16:colId xmlns:a16="http://schemas.microsoft.com/office/drawing/2014/main" val="322952964"/>
                    </a:ext>
                  </a:extLst>
                </a:gridCol>
                <a:gridCol w="781474">
                  <a:extLst>
                    <a:ext uri="{9D8B030D-6E8A-4147-A177-3AD203B41FA5}">
                      <a16:colId xmlns:a16="http://schemas.microsoft.com/office/drawing/2014/main" val="965266511"/>
                    </a:ext>
                  </a:extLst>
                </a:gridCol>
                <a:gridCol w="781474">
                  <a:extLst>
                    <a:ext uri="{9D8B030D-6E8A-4147-A177-3AD203B41FA5}">
                      <a16:colId xmlns:a16="http://schemas.microsoft.com/office/drawing/2014/main" val="582573978"/>
                    </a:ext>
                  </a:extLst>
                </a:gridCol>
                <a:gridCol w="781474">
                  <a:extLst>
                    <a:ext uri="{9D8B030D-6E8A-4147-A177-3AD203B41FA5}">
                      <a16:colId xmlns:a16="http://schemas.microsoft.com/office/drawing/2014/main" val="4138729615"/>
                    </a:ext>
                  </a:extLst>
                </a:gridCol>
                <a:gridCol w="781474">
                  <a:extLst>
                    <a:ext uri="{9D8B030D-6E8A-4147-A177-3AD203B41FA5}">
                      <a16:colId xmlns:a16="http://schemas.microsoft.com/office/drawing/2014/main" val="1414535329"/>
                    </a:ext>
                  </a:extLst>
                </a:gridCol>
                <a:gridCol w="781474">
                  <a:extLst>
                    <a:ext uri="{9D8B030D-6E8A-4147-A177-3AD203B41FA5}">
                      <a16:colId xmlns:a16="http://schemas.microsoft.com/office/drawing/2014/main" val="2383759828"/>
                    </a:ext>
                  </a:extLst>
                </a:gridCol>
                <a:gridCol w="781474">
                  <a:extLst>
                    <a:ext uri="{9D8B030D-6E8A-4147-A177-3AD203B41FA5}">
                      <a16:colId xmlns:a16="http://schemas.microsoft.com/office/drawing/2014/main" val="1585656293"/>
                    </a:ext>
                  </a:extLst>
                </a:gridCol>
              </a:tblGrid>
              <a:tr h="122267">
                <a:tc>
                  <a:txBody>
                    <a:bodyPr/>
                    <a:lstStyle/>
                    <a:p>
                      <a:pPr algn="l" fontAlgn="ctr"/>
                      <a:r>
                        <a:rPr lang="pt-PT" sz="800" b="1" i="0" u="none" strike="noStrike" dirty="0">
                          <a:solidFill>
                            <a:srgbClr val="FFFFFF"/>
                          </a:solidFill>
                          <a:effectLst/>
                          <a:latin typeface="Calibri" panose="020F0502020204030204" pitchFamily="34" charset="0"/>
                        </a:rPr>
                        <a:t>P&amp;L (</a:t>
                      </a:r>
                      <a:r>
                        <a:rPr lang="pt-PT" sz="800" b="1" i="0" u="none" strike="noStrike" dirty="0" err="1">
                          <a:solidFill>
                            <a:srgbClr val="FFFFFF"/>
                          </a:solidFill>
                          <a:effectLst/>
                          <a:latin typeface="Calibri" panose="020F0502020204030204" pitchFamily="34" charset="0"/>
                        </a:rPr>
                        <a:t>Unid</a:t>
                      </a:r>
                      <a:r>
                        <a:rPr lang="pt-PT" sz="800" b="1" i="0" u="none" strike="noStrike" dirty="0">
                          <a:solidFill>
                            <a:srgbClr val="FFFFFF"/>
                          </a:solidFill>
                          <a:effectLst/>
                          <a:latin typeface="Calibri" panose="020F0502020204030204" pitchFamily="34" charset="0"/>
                        </a:rPr>
                        <a:t>: Milhares de Euros)</a:t>
                      </a:r>
                    </a:p>
                  </a:txBody>
                  <a:tcPr marL="0" marR="0" marT="0" marB="0" anchor="ctr">
                    <a:lnL>
                      <a:noFill/>
                    </a:lnL>
                    <a:lnR>
                      <a:noFill/>
                    </a:lnR>
                    <a:lnT>
                      <a:noFill/>
                    </a:lnT>
                    <a:lnB>
                      <a:noFill/>
                    </a:lnB>
                    <a:solidFill>
                      <a:srgbClr val="00425E"/>
                    </a:solidFill>
                  </a:tcPr>
                </a:tc>
                <a:tc>
                  <a:txBody>
                    <a:bodyPr/>
                    <a:lstStyle/>
                    <a:p>
                      <a:pPr algn="r" fontAlgn="ctr"/>
                      <a:r>
                        <a:rPr lang="pt-PT" sz="800" b="1" i="0" u="none" strike="noStrike">
                          <a:solidFill>
                            <a:srgbClr val="FFFFFF"/>
                          </a:solidFill>
                          <a:effectLst/>
                          <a:latin typeface="Calibri" panose="020F0502020204030204" pitchFamily="34" charset="0"/>
                        </a:rPr>
                        <a:t>2015 R</a:t>
                      </a:r>
                    </a:p>
                  </a:txBody>
                  <a:tcPr marL="0" marR="0" marT="0" marB="0" anchor="ctr">
                    <a:lnL>
                      <a:noFill/>
                    </a:lnL>
                    <a:lnR>
                      <a:noFill/>
                    </a:lnR>
                    <a:lnT>
                      <a:noFill/>
                    </a:lnT>
                    <a:lnB>
                      <a:noFill/>
                    </a:lnB>
                    <a:solidFill>
                      <a:srgbClr val="00425E"/>
                    </a:solidFill>
                  </a:tcPr>
                </a:tc>
                <a:tc>
                  <a:txBody>
                    <a:bodyPr/>
                    <a:lstStyle/>
                    <a:p>
                      <a:pPr algn="r" fontAlgn="ctr"/>
                      <a:r>
                        <a:rPr lang="pt-PT" sz="800" b="1" i="0" u="none" strike="noStrike">
                          <a:solidFill>
                            <a:srgbClr val="FFFFFF"/>
                          </a:solidFill>
                          <a:effectLst/>
                          <a:latin typeface="Calibri" panose="020F0502020204030204" pitchFamily="34" charset="0"/>
                        </a:rPr>
                        <a:t>2016 R</a:t>
                      </a:r>
                    </a:p>
                  </a:txBody>
                  <a:tcPr marL="0" marR="0" marT="0" marB="0" anchor="ctr">
                    <a:lnL>
                      <a:noFill/>
                    </a:lnL>
                    <a:lnR>
                      <a:noFill/>
                    </a:lnR>
                    <a:lnT>
                      <a:noFill/>
                    </a:lnT>
                    <a:lnB>
                      <a:noFill/>
                    </a:lnB>
                    <a:solidFill>
                      <a:srgbClr val="00425E"/>
                    </a:solidFill>
                  </a:tcPr>
                </a:tc>
                <a:tc>
                  <a:txBody>
                    <a:bodyPr/>
                    <a:lstStyle/>
                    <a:p>
                      <a:pPr algn="r" fontAlgn="ctr"/>
                      <a:r>
                        <a:rPr lang="pt-PT" sz="800" b="1" i="0" u="none" strike="noStrike">
                          <a:solidFill>
                            <a:srgbClr val="FFFFFF"/>
                          </a:solidFill>
                          <a:effectLst/>
                          <a:latin typeface="Calibri" panose="020F0502020204030204" pitchFamily="34" charset="0"/>
                        </a:rPr>
                        <a:t>2017 R</a:t>
                      </a:r>
                    </a:p>
                  </a:txBody>
                  <a:tcPr marL="0" marR="0" marT="0" marB="0" anchor="ctr">
                    <a:lnL>
                      <a:noFill/>
                    </a:lnL>
                    <a:lnR>
                      <a:noFill/>
                    </a:lnR>
                    <a:lnT>
                      <a:noFill/>
                    </a:lnT>
                    <a:lnB>
                      <a:noFill/>
                    </a:lnB>
                    <a:solidFill>
                      <a:srgbClr val="00425E"/>
                    </a:solidFill>
                  </a:tcPr>
                </a:tc>
                <a:tc>
                  <a:txBody>
                    <a:bodyPr/>
                    <a:lstStyle/>
                    <a:p>
                      <a:pPr algn="r" fontAlgn="ctr"/>
                      <a:r>
                        <a:rPr lang="pt-PT" sz="800" b="1" i="0" u="none" strike="noStrike">
                          <a:solidFill>
                            <a:srgbClr val="FFFFFF"/>
                          </a:solidFill>
                          <a:effectLst/>
                          <a:latin typeface="Calibri" panose="020F0502020204030204" pitchFamily="34" charset="0"/>
                        </a:rPr>
                        <a:t>dez-2018 F</a:t>
                      </a:r>
                    </a:p>
                  </a:txBody>
                  <a:tcPr marL="0" marR="0" marT="0" marB="0" anchor="ctr">
                    <a:lnL>
                      <a:noFill/>
                    </a:lnL>
                    <a:lnR>
                      <a:noFill/>
                    </a:lnR>
                    <a:lnT>
                      <a:noFill/>
                    </a:lnT>
                    <a:lnB>
                      <a:noFill/>
                    </a:lnB>
                    <a:solidFill>
                      <a:srgbClr val="ACB9CA"/>
                    </a:solidFill>
                  </a:tcPr>
                </a:tc>
                <a:tc>
                  <a:txBody>
                    <a:bodyPr/>
                    <a:lstStyle/>
                    <a:p>
                      <a:pPr algn="r" fontAlgn="ctr"/>
                      <a:r>
                        <a:rPr lang="pt-PT" sz="800" b="1" i="0" u="none" strike="noStrike">
                          <a:solidFill>
                            <a:srgbClr val="FFFFFF"/>
                          </a:solidFill>
                          <a:effectLst/>
                          <a:latin typeface="Calibri" panose="020F0502020204030204" pitchFamily="34" charset="0"/>
                        </a:rPr>
                        <a:t>dez-2019 F</a:t>
                      </a:r>
                    </a:p>
                  </a:txBody>
                  <a:tcPr marL="0" marR="0" marT="0" marB="0" anchor="ctr">
                    <a:lnL>
                      <a:noFill/>
                    </a:lnL>
                    <a:lnR>
                      <a:noFill/>
                    </a:lnR>
                    <a:lnT>
                      <a:noFill/>
                    </a:lnT>
                    <a:lnB>
                      <a:noFill/>
                    </a:lnB>
                    <a:solidFill>
                      <a:srgbClr val="ACB9CA"/>
                    </a:solidFill>
                  </a:tcPr>
                </a:tc>
                <a:tc>
                  <a:txBody>
                    <a:bodyPr/>
                    <a:lstStyle/>
                    <a:p>
                      <a:pPr algn="r" fontAlgn="ctr"/>
                      <a:r>
                        <a:rPr lang="pt-PT" sz="800" b="1" i="0" u="none" strike="noStrike">
                          <a:solidFill>
                            <a:srgbClr val="FFFFFF"/>
                          </a:solidFill>
                          <a:effectLst/>
                          <a:latin typeface="Calibri" panose="020F0502020204030204" pitchFamily="34" charset="0"/>
                        </a:rPr>
                        <a:t>dez-2020 F</a:t>
                      </a:r>
                    </a:p>
                  </a:txBody>
                  <a:tcPr marL="0" marR="0" marT="0" marB="0" anchor="ctr">
                    <a:lnL>
                      <a:noFill/>
                    </a:lnL>
                    <a:lnR>
                      <a:noFill/>
                    </a:lnR>
                    <a:lnT>
                      <a:noFill/>
                    </a:lnT>
                    <a:lnB>
                      <a:noFill/>
                    </a:lnB>
                    <a:solidFill>
                      <a:srgbClr val="ACB9CA"/>
                    </a:solidFill>
                  </a:tcPr>
                </a:tc>
                <a:tc>
                  <a:txBody>
                    <a:bodyPr/>
                    <a:lstStyle/>
                    <a:p>
                      <a:pPr algn="r" fontAlgn="ctr"/>
                      <a:r>
                        <a:rPr lang="pt-PT" sz="800" b="1" i="0" u="none" strike="noStrike">
                          <a:solidFill>
                            <a:srgbClr val="FFFFFF"/>
                          </a:solidFill>
                          <a:effectLst/>
                          <a:latin typeface="Calibri" panose="020F0502020204030204" pitchFamily="34" charset="0"/>
                        </a:rPr>
                        <a:t>dez-2021 F</a:t>
                      </a:r>
                    </a:p>
                  </a:txBody>
                  <a:tcPr marL="0" marR="0" marT="0" marB="0" anchor="ctr">
                    <a:lnL>
                      <a:noFill/>
                    </a:lnL>
                    <a:lnR>
                      <a:noFill/>
                    </a:lnR>
                    <a:lnT>
                      <a:noFill/>
                    </a:lnT>
                    <a:lnB>
                      <a:noFill/>
                    </a:lnB>
                    <a:solidFill>
                      <a:srgbClr val="ACB9CA"/>
                    </a:solidFill>
                  </a:tcPr>
                </a:tc>
                <a:tc>
                  <a:txBody>
                    <a:bodyPr/>
                    <a:lstStyle/>
                    <a:p>
                      <a:pPr algn="r" fontAlgn="ctr"/>
                      <a:r>
                        <a:rPr lang="pt-PT" sz="800" b="1" i="0" u="none" strike="noStrike">
                          <a:solidFill>
                            <a:srgbClr val="FFFFFF"/>
                          </a:solidFill>
                          <a:effectLst/>
                          <a:latin typeface="Calibri" panose="020F0502020204030204" pitchFamily="34" charset="0"/>
                        </a:rPr>
                        <a:t>dez-2022 F</a:t>
                      </a:r>
                    </a:p>
                  </a:txBody>
                  <a:tcPr marL="0" marR="0" marT="0" marB="0" anchor="ctr">
                    <a:lnL>
                      <a:noFill/>
                    </a:lnL>
                    <a:lnR>
                      <a:noFill/>
                    </a:lnR>
                    <a:lnT>
                      <a:noFill/>
                    </a:lnT>
                    <a:lnB>
                      <a:noFill/>
                    </a:lnB>
                    <a:solidFill>
                      <a:srgbClr val="ACB9CA"/>
                    </a:solidFill>
                  </a:tcPr>
                </a:tc>
                <a:tc>
                  <a:txBody>
                    <a:bodyPr/>
                    <a:lstStyle/>
                    <a:p>
                      <a:pPr algn="r" fontAlgn="ctr"/>
                      <a:r>
                        <a:rPr lang="pt-PT" sz="800" b="1" i="0" u="none" strike="noStrike">
                          <a:solidFill>
                            <a:srgbClr val="FFFFFF"/>
                          </a:solidFill>
                          <a:effectLst/>
                          <a:latin typeface="Calibri" panose="020F0502020204030204" pitchFamily="34" charset="0"/>
                        </a:rPr>
                        <a:t>dez-2023 F</a:t>
                      </a:r>
                    </a:p>
                  </a:txBody>
                  <a:tcPr marL="0" marR="0" marT="0" marB="0" anchor="ctr">
                    <a:lnL>
                      <a:noFill/>
                    </a:lnL>
                    <a:lnR>
                      <a:noFill/>
                    </a:lnR>
                    <a:lnT>
                      <a:noFill/>
                    </a:lnT>
                    <a:lnB>
                      <a:noFill/>
                    </a:lnB>
                    <a:solidFill>
                      <a:srgbClr val="ACB9CA"/>
                    </a:solidFill>
                  </a:tcPr>
                </a:tc>
                <a:extLst>
                  <a:ext uri="{0D108BD9-81ED-4DB2-BD59-A6C34878D82A}">
                    <a16:rowId xmlns:a16="http://schemas.microsoft.com/office/drawing/2014/main" val="2094625798"/>
                  </a:ext>
                </a:extLst>
              </a:tr>
              <a:tr h="122267">
                <a:tc>
                  <a:txBody>
                    <a:bodyPr/>
                    <a:lstStyle/>
                    <a:p>
                      <a:pPr algn="l" fontAlgn="ctr"/>
                      <a:r>
                        <a:rPr lang="pt-PT" sz="800" b="0" i="0" u="none" strike="noStrike" dirty="0">
                          <a:solidFill>
                            <a:srgbClr val="000000"/>
                          </a:solidFill>
                          <a:effectLst/>
                          <a:latin typeface="Calibri" panose="020F0502020204030204" pitchFamily="34" charset="0"/>
                        </a:rPr>
                        <a:t>Volume de Negócios</a:t>
                      </a:r>
                    </a:p>
                  </a:txBody>
                  <a:tcPr marL="0" marR="0" marT="0" marB="0" anchor="ctr">
                    <a:lnL>
                      <a:noFill/>
                    </a:lnL>
                    <a:lnR>
                      <a:noFill/>
                    </a:lnR>
                    <a:lnT>
                      <a:noFill/>
                    </a:lnT>
                    <a:lnB>
                      <a:noFill/>
                    </a:lnB>
                  </a:tcPr>
                </a:tc>
                <a:tc>
                  <a:txBody>
                    <a:bodyPr/>
                    <a:lstStyle/>
                    <a:p>
                      <a:pPr algn="r" fontAlgn="ctr"/>
                      <a:r>
                        <a:rPr lang="pt-PT" sz="800" b="0" i="0" u="none" strike="noStrike" dirty="0">
                          <a:solidFill>
                            <a:srgbClr val="000000"/>
                          </a:solidFill>
                          <a:effectLst/>
                          <a:latin typeface="Calibri" panose="020F0502020204030204" pitchFamily="34" charset="0"/>
                        </a:rPr>
                        <a:t>19.074</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17.088</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18.124</a:t>
                      </a:r>
                    </a:p>
                  </a:txBody>
                  <a:tcPr marL="0" marR="0" marT="0" marB="0" anchor="ctr">
                    <a:lnL>
                      <a:noFill/>
                    </a:lnL>
                    <a:lnR>
                      <a:noFill/>
                    </a:lnR>
                    <a:lnT>
                      <a:noFill/>
                    </a:lnT>
                    <a:lnB>
                      <a:noFill/>
                    </a:lnB>
                  </a:tcPr>
                </a:tc>
                <a:tc>
                  <a:txBody>
                    <a:bodyPr/>
                    <a:lstStyle/>
                    <a:p>
                      <a:pPr algn="r" fontAlgn="ctr"/>
                      <a:r>
                        <a:rPr lang="pt-PT" sz="800" b="0" i="0" u="none" strike="noStrike" dirty="0">
                          <a:solidFill>
                            <a:srgbClr val="000000"/>
                          </a:solidFill>
                          <a:effectLst/>
                          <a:latin typeface="Calibri" panose="020F0502020204030204" pitchFamily="34" charset="0"/>
                        </a:rPr>
                        <a:t>21.263</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24.500</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27.314</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29.500</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31.859</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32.815</a:t>
                      </a:r>
                    </a:p>
                  </a:txBody>
                  <a:tcPr marL="0" marR="0" marT="0" marB="0" anchor="ctr">
                    <a:lnL>
                      <a:noFill/>
                    </a:lnL>
                    <a:lnR>
                      <a:noFill/>
                    </a:lnR>
                    <a:lnT>
                      <a:noFill/>
                    </a:lnT>
                    <a:lnB>
                      <a:noFill/>
                    </a:lnB>
                  </a:tcPr>
                </a:tc>
                <a:extLst>
                  <a:ext uri="{0D108BD9-81ED-4DB2-BD59-A6C34878D82A}">
                    <a16:rowId xmlns:a16="http://schemas.microsoft.com/office/drawing/2014/main" val="123786901"/>
                  </a:ext>
                </a:extLst>
              </a:tr>
              <a:tr h="122267">
                <a:tc>
                  <a:txBody>
                    <a:bodyPr/>
                    <a:lstStyle/>
                    <a:p>
                      <a:pPr algn="l" fontAlgn="ctr"/>
                      <a:r>
                        <a:rPr lang="pt-PT" sz="800" b="0" i="0" u="none" strike="noStrike">
                          <a:solidFill>
                            <a:srgbClr val="000000"/>
                          </a:solidFill>
                          <a:effectLst/>
                          <a:latin typeface="Calibri" panose="020F0502020204030204" pitchFamily="34" charset="0"/>
                        </a:rPr>
                        <a:t>Custo das Mercadorias Vendidas</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(4.977)</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(4.282)</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(5.535)</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(5.228)</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(5.839)</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(6.715)</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(7.253)</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(7.833)</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(8.068)</a:t>
                      </a:r>
                    </a:p>
                  </a:txBody>
                  <a:tcPr marL="0" marR="0" marT="0" marB="0" anchor="ctr">
                    <a:lnL>
                      <a:noFill/>
                    </a:lnL>
                    <a:lnR>
                      <a:noFill/>
                    </a:lnR>
                    <a:lnT>
                      <a:noFill/>
                    </a:lnT>
                    <a:lnB>
                      <a:noFill/>
                    </a:lnB>
                  </a:tcPr>
                </a:tc>
                <a:extLst>
                  <a:ext uri="{0D108BD9-81ED-4DB2-BD59-A6C34878D82A}">
                    <a16:rowId xmlns:a16="http://schemas.microsoft.com/office/drawing/2014/main" val="2440034633"/>
                  </a:ext>
                </a:extLst>
              </a:tr>
              <a:tr h="122267">
                <a:tc>
                  <a:txBody>
                    <a:bodyPr/>
                    <a:lstStyle/>
                    <a:p>
                      <a:pPr algn="l" fontAlgn="ctr"/>
                      <a:r>
                        <a:rPr lang="pt-PT" sz="800" b="0" i="0" u="none" strike="noStrike">
                          <a:solidFill>
                            <a:srgbClr val="000000"/>
                          </a:solidFill>
                          <a:effectLst/>
                          <a:latin typeface="Calibri" panose="020F0502020204030204" pitchFamily="34" charset="0"/>
                        </a:rPr>
                        <a:t>Variação da Produção</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65</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81</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7</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4985667"/>
                  </a:ext>
                </a:extLst>
              </a:tr>
              <a:tr h="122267">
                <a:tc>
                  <a:txBody>
                    <a:bodyPr/>
                    <a:lstStyle/>
                    <a:p>
                      <a:pPr algn="l" fontAlgn="ctr"/>
                      <a:r>
                        <a:rPr lang="pt-PT" sz="800" b="1" i="0" u="none" strike="noStrike">
                          <a:solidFill>
                            <a:srgbClr val="000000"/>
                          </a:solidFill>
                          <a:effectLst/>
                          <a:latin typeface="Calibri" panose="020F0502020204030204" pitchFamily="34" charset="0"/>
                        </a:rPr>
                        <a:t>Margem Bruta</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800" b="1" i="0" u="none" strike="noStrike">
                          <a:solidFill>
                            <a:srgbClr val="000000"/>
                          </a:solidFill>
                          <a:effectLst/>
                          <a:latin typeface="Calibri" panose="020F0502020204030204" pitchFamily="34" charset="0"/>
                        </a:rPr>
                        <a:t>14.162</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800" b="1" i="0" u="none" strike="noStrike">
                          <a:solidFill>
                            <a:srgbClr val="000000"/>
                          </a:solidFill>
                          <a:effectLst/>
                          <a:latin typeface="Calibri" panose="020F0502020204030204" pitchFamily="34" charset="0"/>
                        </a:rPr>
                        <a:t>12.886</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800" b="1" i="0" u="none" strike="noStrike">
                          <a:solidFill>
                            <a:srgbClr val="000000"/>
                          </a:solidFill>
                          <a:effectLst/>
                          <a:latin typeface="Calibri" panose="020F0502020204030204" pitchFamily="34" charset="0"/>
                        </a:rPr>
                        <a:t>12.597</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800" b="1" i="0" u="none" strike="noStrike">
                          <a:solidFill>
                            <a:srgbClr val="000000"/>
                          </a:solidFill>
                          <a:effectLst/>
                          <a:latin typeface="Calibri" panose="020F0502020204030204" pitchFamily="34" charset="0"/>
                        </a:rPr>
                        <a:t>16.036</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800" b="1" i="0" u="none" strike="noStrike">
                          <a:solidFill>
                            <a:srgbClr val="000000"/>
                          </a:solidFill>
                          <a:effectLst/>
                          <a:latin typeface="Calibri" panose="020F0502020204030204" pitchFamily="34" charset="0"/>
                        </a:rPr>
                        <a:t>18.661</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800" b="1" i="0" u="none" strike="noStrike">
                          <a:solidFill>
                            <a:srgbClr val="000000"/>
                          </a:solidFill>
                          <a:effectLst/>
                          <a:latin typeface="Calibri" panose="020F0502020204030204" pitchFamily="34" charset="0"/>
                        </a:rPr>
                        <a:t>20.599</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800" b="1" i="0" u="none" strike="noStrike">
                          <a:solidFill>
                            <a:srgbClr val="000000"/>
                          </a:solidFill>
                          <a:effectLst/>
                          <a:latin typeface="Calibri" panose="020F0502020204030204" pitchFamily="34" charset="0"/>
                        </a:rPr>
                        <a:t>22.247</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800" b="1" i="0" u="none" strike="noStrike">
                          <a:solidFill>
                            <a:srgbClr val="000000"/>
                          </a:solidFill>
                          <a:effectLst/>
                          <a:latin typeface="Calibri" panose="020F0502020204030204" pitchFamily="34" charset="0"/>
                        </a:rPr>
                        <a:t>24.027</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800" b="1" i="0" u="none" strike="noStrike">
                          <a:solidFill>
                            <a:srgbClr val="000000"/>
                          </a:solidFill>
                          <a:effectLst/>
                          <a:latin typeface="Calibri" panose="020F0502020204030204" pitchFamily="34" charset="0"/>
                        </a:rPr>
                        <a:t>24.748</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142605630"/>
                  </a:ext>
                </a:extLst>
              </a:tr>
              <a:tr h="122267">
                <a:tc>
                  <a:txBody>
                    <a:bodyPr/>
                    <a:lstStyle/>
                    <a:p>
                      <a:pPr algn="l" fontAlgn="ctr"/>
                      <a:r>
                        <a:rPr lang="pt-PT" sz="800" b="0" i="0" u="none" strike="noStrike">
                          <a:solidFill>
                            <a:srgbClr val="808080"/>
                          </a:solidFill>
                          <a:effectLst/>
                          <a:latin typeface="Calibri" panose="020F0502020204030204" pitchFamily="34" charset="0"/>
                        </a:rPr>
                        <a:t>% do volume de negócios</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800" b="0" i="0" u="none" strike="noStrike">
                          <a:solidFill>
                            <a:srgbClr val="808080"/>
                          </a:solidFill>
                          <a:effectLst/>
                          <a:latin typeface="Calibri" panose="020F0502020204030204" pitchFamily="34" charset="0"/>
                        </a:rPr>
                        <a:t>74,2%</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800" b="0" i="0" u="none" strike="noStrike">
                          <a:solidFill>
                            <a:srgbClr val="808080"/>
                          </a:solidFill>
                          <a:effectLst/>
                          <a:latin typeface="Calibri" panose="020F0502020204030204" pitchFamily="34" charset="0"/>
                        </a:rPr>
                        <a:t>75%</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800" b="0" i="0" u="none" strike="noStrike">
                          <a:solidFill>
                            <a:srgbClr val="808080"/>
                          </a:solidFill>
                          <a:effectLst/>
                          <a:latin typeface="Calibri" panose="020F0502020204030204" pitchFamily="34" charset="0"/>
                        </a:rPr>
                        <a:t>69,5%</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800" b="0" i="0" u="none" strike="noStrike">
                          <a:solidFill>
                            <a:srgbClr val="808080"/>
                          </a:solidFill>
                          <a:effectLst/>
                          <a:latin typeface="Calibri" panose="020F0502020204030204" pitchFamily="34" charset="0"/>
                        </a:rPr>
                        <a:t>75,4%</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800" b="0" i="0" u="none" strike="noStrike">
                          <a:solidFill>
                            <a:srgbClr val="808080"/>
                          </a:solidFill>
                          <a:effectLst/>
                          <a:latin typeface="Calibri" panose="020F0502020204030204" pitchFamily="34" charset="0"/>
                        </a:rPr>
                        <a:t>76,2%</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800" b="0" i="0" u="none" strike="noStrike">
                          <a:solidFill>
                            <a:srgbClr val="808080"/>
                          </a:solidFill>
                          <a:effectLst/>
                          <a:latin typeface="Calibri" panose="020F0502020204030204" pitchFamily="34" charset="0"/>
                        </a:rPr>
                        <a:t>75,4%</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800" b="0" i="0" u="none" strike="noStrike">
                          <a:solidFill>
                            <a:srgbClr val="808080"/>
                          </a:solidFill>
                          <a:effectLst/>
                          <a:latin typeface="Calibri" panose="020F0502020204030204" pitchFamily="34" charset="0"/>
                        </a:rPr>
                        <a:t>75,4%</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800" b="0" i="0" u="none" strike="noStrike">
                          <a:solidFill>
                            <a:srgbClr val="808080"/>
                          </a:solidFill>
                          <a:effectLst/>
                          <a:latin typeface="Calibri" panose="020F0502020204030204" pitchFamily="34" charset="0"/>
                        </a:rPr>
                        <a:t>75,4%</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800" b="0" i="0" u="none" strike="noStrike">
                          <a:solidFill>
                            <a:srgbClr val="808080"/>
                          </a:solidFill>
                          <a:effectLst/>
                          <a:latin typeface="Calibri" panose="020F0502020204030204" pitchFamily="34" charset="0"/>
                        </a:rPr>
                        <a:t>75,4%</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7533580"/>
                  </a:ext>
                </a:extLst>
              </a:tr>
              <a:tr h="122267">
                <a:tc>
                  <a:txBody>
                    <a:bodyPr/>
                    <a:lstStyle/>
                    <a:p>
                      <a:pPr algn="l" fontAlgn="ctr"/>
                      <a:r>
                        <a:rPr lang="pt-PT" sz="800" b="0" i="0" u="none" strike="noStrike" dirty="0">
                          <a:solidFill>
                            <a:srgbClr val="000000"/>
                          </a:solidFill>
                          <a:effectLst/>
                          <a:latin typeface="Calibri" panose="020F0502020204030204" pitchFamily="34" charset="0"/>
                        </a:rPr>
                        <a:t>Fornecimentos e Serviços Externos</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800" b="0" i="0" u="none" strike="noStrike">
                          <a:solidFill>
                            <a:srgbClr val="000000"/>
                          </a:solidFill>
                          <a:effectLst/>
                          <a:latin typeface="Calibri" panose="020F0502020204030204" pitchFamily="34" charset="0"/>
                        </a:rPr>
                        <a:t>(3.533)</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800" b="0" i="0" u="none" strike="noStrike">
                          <a:solidFill>
                            <a:srgbClr val="000000"/>
                          </a:solidFill>
                          <a:effectLst/>
                          <a:latin typeface="Calibri" panose="020F0502020204030204" pitchFamily="34" charset="0"/>
                        </a:rPr>
                        <a:t>(4.839)</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800" b="0" i="0" u="none" strike="noStrike">
                          <a:solidFill>
                            <a:srgbClr val="000000"/>
                          </a:solidFill>
                          <a:effectLst/>
                          <a:latin typeface="Calibri" panose="020F0502020204030204" pitchFamily="34" charset="0"/>
                        </a:rPr>
                        <a:t>(5.436)</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800" b="0" i="0" u="none" strike="noStrike">
                          <a:solidFill>
                            <a:srgbClr val="000000"/>
                          </a:solidFill>
                          <a:effectLst/>
                          <a:latin typeface="Calibri" panose="020F0502020204030204" pitchFamily="34" charset="0"/>
                        </a:rPr>
                        <a:t>(7.103)</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800" b="0" i="0" u="none" strike="noStrike">
                          <a:solidFill>
                            <a:srgbClr val="000000"/>
                          </a:solidFill>
                          <a:effectLst/>
                          <a:latin typeface="Calibri" panose="020F0502020204030204" pitchFamily="34" charset="0"/>
                        </a:rPr>
                        <a:t>(7.889)</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800" b="0" i="0" u="none" strike="noStrike">
                          <a:solidFill>
                            <a:srgbClr val="000000"/>
                          </a:solidFill>
                          <a:effectLst/>
                          <a:latin typeface="Calibri" panose="020F0502020204030204" pitchFamily="34" charset="0"/>
                        </a:rPr>
                        <a:t>(8.720)</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800" b="0" i="0" u="none" strike="noStrike">
                          <a:solidFill>
                            <a:srgbClr val="000000"/>
                          </a:solidFill>
                          <a:effectLst/>
                          <a:latin typeface="Calibri" panose="020F0502020204030204" pitchFamily="34" charset="0"/>
                        </a:rPr>
                        <a:t>(9.412)</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800" b="0" i="0" u="none" strike="noStrike">
                          <a:solidFill>
                            <a:srgbClr val="000000"/>
                          </a:solidFill>
                          <a:effectLst/>
                          <a:latin typeface="Calibri" panose="020F0502020204030204" pitchFamily="34" charset="0"/>
                        </a:rPr>
                        <a:t>(10.167)</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800" b="0" i="0" u="none" strike="noStrike">
                          <a:solidFill>
                            <a:srgbClr val="000000"/>
                          </a:solidFill>
                          <a:effectLst/>
                          <a:latin typeface="Calibri" panose="020F0502020204030204" pitchFamily="34" charset="0"/>
                        </a:rPr>
                        <a:t>(10.450)</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215484628"/>
                  </a:ext>
                </a:extLst>
              </a:tr>
              <a:tr h="122267">
                <a:tc>
                  <a:txBody>
                    <a:bodyPr/>
                    <a:lstStyle/>
                    <a:p>
                      <a:pPr algn="l" fontAlgn="ctr"/>
                      <a:r>
                        <a:rPr lang="pt-PT" sz="800" b="0" i="0" u="none" strike="noStrike">
                          <a:solidFill>
                            <a:srgbClr val="808080"/>
                          </a:solidFill>
                          <a:effectLst/>
                          <a:latin typeface="Calibri" panose="020F0502020204030204" pitchFamily="34" charset="0"/>
                        </a:rPr>
                        <a:t>% do volume de negócios</a:t>
                      </a:r>
                    </a:p>
                  </a:txBody>
                  <a:tcPr marL="0" marR="0" marT="0" marB="0" anchor="ctr">
                    <a:lnL>
                      <a:noFill/>
                    </a:lnL>
                    <a:lnR>
                      <a:noFill/>
                    </a:lnR>
                    <a:lnT>
                      <a:noFill/>
                    </a:lnT>
                    <a:lnB>
                      <a:noFill/>
                    </a:lnB>
                  </a:tcPr>
                </a:tc>
                <a:tc>
                  <a:txBody>
                    <a:bodyPr/>
                    <a:lstStyle/>
                    <a:p>
                      <a:pPr algn="r" fontAlgn="ctr"/>
                      <a:r>
                        <a:rPr lang="pt-PT" sz="800" b="0" i="1" u="none" strike="noStrike">
                          <a:solidFill>
                            <a:srgbClr val="A6A6A6"/>
                          </a:solidFill>
                          <a:effectLst/>
                          <a:latin typeface="Calibri" panose="020F0502020204030204" pitchFamily="34" charset="0"/>
                        </a:rPr>
                        <a:t>-18,5%</a:t>
                      </a:r>
                    </a:p>
                  </a:txBody>
                  <a:tcPr marL="0" marR="0" marT="0" marB="0" anchor="ctr">
                    <a:lnL>
                      <a:noFill/>
                    </a:lnL>
                    <a:lnR>
                      <a:noFill/>
                    </a:lnR>
                    <a:lnT>
                      <a:noFill/>
                    </a:lnT>
                    <a:lnB>
                      <a:noFill/>
                    </a:lnB>
                  </a:tcPr>
                </a:tc>
                <a:tc>
                  <a:txBody>
                    <a:bodyPr/>
                    <a:lstStyle/>
                    <a:p>
                      <a:pPr algn="r" fontAlgn="ctr"/>
                      <a:r>
                        <a:rPr lang="pt-PT" sz="800" b="0" i="1" u="none" strike="noStrike">
                          <a:solidFill>
                            <a:srgbClr val="A6A6A6"/>
                          </a:solidFill>
                          <a:effectLst/>
                          <a:latin typeface="Calibri" panose="020F0502020204030204" pitchFamily="34" charset="0"/>
                        </a:rPr>
                        <a:t>-28,3%</a:t>
                      </a:r>
                    </a:p>
                  </a:txBody>
                  <a:tcPr marL="0" marR="0" marT="0" marB="0" anchor="ctr">
                    <a:lnL>
                      <a:noFill/>
                    </a:lnL>
                    <a:lnR>
                      <a:noFill/>
                    </a:lnR>
                    <a:lnT>
                      <a:noFill/>
                    </a:lnT>
                    <a:lnB>
                      <a:noFill/>
                    </a:lnB>
                  </a:tcPr>
                </a:tc>
                <a:tc>
                  <a:txBody>
                    <a:bodyPr/>
                    <a:lstStyle/>
                    <a:p>
                      <a:pPr algn="r" fontAlgn="ctr"/>
                      <a:r>
                        <a:rPr lang="pt-PT" sz="800" b="0" i="1" u="none" strike="noStrike">
                          <a:solidFill>
                            <a:srgbClr val="A6A6A6"/>
                          </a:solidFill>
                          <a:effectLst/>
                          <a:latin typeface="Calibri" panose="020F0502020204030204" pitchFamily="34" charset="0"/>
                        </a:rPr>
                        <a:t>-30,0%</a:t>
                      </a:r>
                    </a:p>
                  </a:txBody>
                  <a:tcPr marL="0" marR="0" marT="0" marB="0" anchor="ctr">
                    <a:lnL>
                      <a:noFill/>
                    </a:lnL>
                    <a:lnR>
                      <a:noFill/>
                    </a:lnR>
                    <a:lnT>
                      <a:noFill/>
                    </a:lnT>
                    <a:lnB>
                      <a:noFill/>
                    </a:lnB>
                  </a:tcPr>
                </a:tc>
                <a:tc>
                  <a:txBody>
                    <a:bodyPr/>
                    <a:lstStyle/>
                    <a:p>
                      <a:pPr algn="r" fontAlgn="ctr"/>
                      <a:r>
                        <a:rPr lang="pt-PT" sz="800" b="0" i="1" u="none" strike="noStrike">
                          <a:solidFill>
                            <a:srgbClr val="A6A6A6"/>
                          </a:solidFill>
                          <a:effectLst/>
                          <a:latin typeface="Calibri" panose="020F0502020204030204" pitchFamily="34" charset="0"/>
                        </a:rPr>
                        <a:t>-33,4%</a:t>
                      </a:r>
                    </a:p>
                  </a:txBody>
                  <a:tcPr marL="0" marR="0" marT="0" marB="0" anchor="ctr">
                    <a:lnL>
                      <a:noFill/>
                    </a:lnL>
                    <a:lnR>
                      <a:noFill/>
                    </a:lnR>
                    <a:lnT>
                      <a:noFill/>
                    </a:lnT>
                    <a:lnB>
                      <a:noFill/>
                    </a:lnB>
                  </a:tcPr>
                </a:tc>
                <a:tc>
                  <a:txBody>
                    <a:bodyPr/>
                    <a:lstStyle/>
                    <a:p>
                      <a:pPr algn="r" fontAlgn="ctr"/>
                      <a:r>
                        <a:rPr lang="pt-PT" sz="800" b="0" i="1" u="none" strike="noStrike">
                          <a:solidFill>
                            <a:srgbClr val="A6A6A6"/>
                          </a:solidFill>
                          <a:effectLst/>
                          <a:latin typeface="Calibri" panose="020F0502020204030204" pitchFamily="34" charset="0"/>
                        </a:rPr>
                        <a:t>-32,2%</a:t>
                      </a:r>
                    </a:p>
                  </a:txBody>
                  <a:tcPr marL="0" marR="0" marT="0" marB="0" anchor="ctr">
                    <a:lnL>
                      <a:noFill/>
                    </a:lnL>
                    <a:lnR>
                      <a:noFill/>
                    </a:lnR>
                    <a:lnT>
                      <a:noFill/>
                    </a:lnT>
                    <a:lnB>
                      <a:noFill/>
                    </a:lnB>
                  </a:tcPr>
                </a:tc>
                <a:tc>
                  <a:txBody>
                    <a:bodyPr/>
                    <a:lstStyle/>
                    <a:p>
                      <a:pPr algn="r" fontAlgn="ctr"/>
                      <a:r>
                        <a:rPr lang="pt-PT" sz="800" b="0" i="1" u="none" strike="noStrike">
                          <a:solidFill>
                            <a:srgbClr val="A6A6A6"/>
                          </a:solidFill>
                          <a:effectLst/>
                          <a:latin typeface="Calibri" panose="020F0502020204030204" pitchFamily="34" charset="0"/>
                        </a:rPr>
                        <a:t>-31,9%</a:t>
                      </a:r>
                    </a:p>
                  </a:txBody>
                  <a:tcPr marL="0" marR="0" marT="0" marB="0" anchor="ctr">
                    <a:lnL>
                      <a:noFill/>
                    </a:lnL>
                    <a:lnR>
                      <a:noFill/>
                    </a:lnR>
                    <a:lnT>
                      <a:noFill/>
                    </a:lnT>
                    <a:lnB>
                      <a:noFill/>
                    </a:lnB>
                  </a:tcPr>
                </a:tc>
                <a:tc>
                  <a:txBody>
                    <a:bodyPr/>
                    <a:lstStyle/>
                    <a:p>
                      <a:pPr algn="r" fontAlgn="ctr"/>
                      <a:r>
                        <a:rPr lang="pt-PT" sz="800" b="0" i="1" u="none" strike="noStrike">
                          <a:solidFill>
                            <a:srgbClr val="A6A6A6"/>
                          </a:solidFill>
                          <a:effectLst/>
                          <a:latin typeface="Calibri" panose="020F0502020204030204" pitchFamily="34" charset="0"/>
                        </a:rPr>
                        <a:t>-31,9%</a:t>
                      </a:r>
                    </a:p>
                  </a:txBody>
                  <a:tcPr marL="0" marR="0" marT="0" marB="0" anchor="ctr">
                    <a:lnL>
                      <a:noFill/>
                    </a:lnL>
                    <a:lnR>
                      <a:noFill/>
                    </a:lnR>
                    <a:lnT>
                      <a:noFill/>
                    </a:lnT>
                    <a:lnB>
                      <a:noFill/>
                    </a:lnB>
                  </a:tcPr>
                </a:tc>
                <a:tc>
                  <a:txBody>
                    <a:bodyPr/>
                    <a:lstStyle/>
                    <a:p>
                      <a:pPr algn="r" fontAlgn="ctr"/>
                      <a:r>
                        <a:rPr lang="pt-PT" sz="800" b="0" i="1" u="none" strike="noStrike">
                          <a:solidFill>
                            <a:srgbClr val="A6A6A6"/>
                          </a:solidFill>
                          <a:effectLst/>
                          <a:latin typeface="Calibri" panose="020F0502020204030204" pitchFamily="34" charset="0"/>
                        </a:rPr>
                        <a:t>-31,9%</a:t>
                      </a:r>
                    </a:p>
                  </a:txBody>
                  <a:tcPr marL="0" marR="0" marT="0" marB="0" anchor="ctr">
                    <a:lnL>
                      <a:noFill/>
                    </a:lnL>
                    <a:lnR>
                      <a:noFill/>
                    </a:lnR>
                    <a:lnT>
                      <a:noFill/>
                    </a:lnT>
                    <a:lnB>
                      <a:noFill/>
                    </a:lnB>
                  </a:tcPr>
                </a:tc>
                <a:tc>
                  <a:txBody>
                    <a:bodyPr/>
                    <a:lstStyle/>
                    <a:p>
                      <a:pPr algn="r" fontAlgn="ctr"/>
                      <a:r>
                        <a:rPr lang="pt-PT" sz="800" b="0" i="1" u="none" strike="noStrike">
                          <a:solidFill>
                            <a:srgbClr val="A6A6A6"/>
                          </a:solidFill>
                          <a:effectLst/>
                          <a:latin typeface="Calibri" panose="020F0502020204030204" pitchFamily="34" charset="0"/>
                        </a:rPr>
                        <a:t>-31,8%</a:t>
                      </a:r>
                    </a:p>
                  </a:txBody>
                  <a:tcPr marL="0" marR="0" marT="0" marB="0" anchor="ctr">
                    <a:lnL>
                      <a:noFill/>
                    </a:lnL>
                    <a:lnR>
                      <a:noFill/>
                    </a:lnR>
                    <a:lnT>
                      <a:noFill/>
                    </a:lnT>
                    <a:lnB>
                      <a:noFill/>
                    </a:lnB>
                  </a:tcPr>
                </a:tc>
                <a:extLst>
                  <a:ext uri="{0D108BD9-81ED-4DB2-BD59-A6C34878D82A}">
                    <a16:rowId xmlns:a16="http://schemas.microsoft.com/office/drawing/2014/main" val="862385607"/>
                  </a:ext>
                </a:extLst>
              </a:tr>
              <a:tr h="122267">
                <a:tc>
                  <a:txBody>
                    <a:bodyPr/>
                    <a:lstStyle/>
                    <a:p>
                      <a:pPr algn="l" fontAlgn="ctr"/>
                      <a:r>
                        <a:rPr lang="pt-PT" sz="800" b="0" i="0" u="none" strike="noStrike">
                          <a:solidFill>
                            <a:srgbClr val="000000"/>
                          </a:solidFill>
                          <a:effectLst/>
                          <a:latin typeface="Calibri" panose="020F0502020204030204" pitchFamily="34" charset="0"/>
                        </a:rPr>
                        <a:t>Gastos com Pessoal</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(4.704)</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(4.317)</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(4.635)</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(4.551)</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(4.778)</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(4.990)</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(5.170)</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(5.358)</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(5.443)</a:t>
                      </a:r>
                    </a:p>
                  </a:txBody>
                  <a:tcPr marL="0" marR="0" marT="0" marB="0" anchor="ctr">
                    <a:lnL>
                      <a:noFill/>
                    </a:lnL>
                    <a:lnR>
                      <a:noFill/>
                    </a:lnR>
                    <a:lnT>
                      <a:noFill/>
                    </a:lnT>
                    <a:lnB>
                      <a:noFill/>
                    </a:lnB>
                  </a:tcPr>
                </a:tc>
                <a:extLst>
                  <a:ext uri="{0D108BD9-81ED-4DB2-BD59-A6C34878D82A}">
                    <a16:rowId xmlns:a16="http://schemas.microsoft.com/office/drawing/2014/main" val="1783078470"/>
                  </a:ext>
                </a:extLst>
              </a:tr>
              <a:tr h="122267">
                <a:tc>
                  <a:txBody>
                    <a:bodyPr/>
                    <a:lstStyle/>
                    <a:p>
                      <a:pPr algn="l" fontAlgn="ctr"/>
                      <a:r>
                        <a:rPr lang="pt-PT" sz="800" b="0" i="0" u="none" strike="noStrike">
                          <a:solidFill>
                            <a:srgbClr val="808080"/>
                          </a:solidFill>
                          <a:effectLst/>
                          <a:latin typeface="Calibri" panose="020F0502020204030204" pitchFamily="34" charset="0"/>
                        </a:rPr>
                        <a:t>% do volume de negócios</a:t>
                      </a:r>
                    </a:p>
                  </a:txBody>
                  <a:tcPr marL="0" marR="0" marT="0" marB="0" anchor="ctr">
                    <a:lnL>
                      <a:noFill/>
                    </a:lnL>
                    <a:lnR>
                      <a:noFill/>
                    </a:lnR>
                    <a:lnT>
                      <a:noFill/>
                    </a:lnT>
                    <a:lnB>
                      <a:noFill/>
                    </a:lnB>
                  </a:tcPr>
                </a:tc>
                <a:tc>
                  <a:txBody>
                    <a:bodyPr/>
                    <a:lstStyle/>
                    <a:p>
                      <a:pPr algn="r" fontAlgn="ctr"/>
                      <a:r>
                        <a:rPr lang="pt-PT" sz="800" b="0" i="1" u="none" strike="noStrike">
                          <a:solidFill>
                            <a:srgbClr val="A6A6A6"/>
                          </a:solidFill>
                          <a:effectLst/>
                          <a:latin typeface="Calibri" panose="020F0502020204030204" pitchFamily="34" charset="0"/>
                        </a:rPr>
                        <a:t>-24,66%</a:t>
                      </a:r>
                    </a:p>
                  </a:txBody>
                  <a:tcPr marL="0" marR="0" marT="0" marB="0" anchor="ctr">
                    <a:lnL>
                      <a:noFill/>
                    </a:lnL>
                    <a:lnR>
                      <a:noFill/>
                    </a:lnR>
                    <a:lnT>
                      <a:noFill/>
                    </a:lnT>
                    <a:lnB>
                      <a:noFill/>
                    </a:lnB>
                  </a:tcPr>
                </a:tc>
                <a:tc>
                  <a:txBody>
                    <a:bodyPr/>
                    <a:lstStyle/>
                    <a:p>
                      <a:pPr algn="r" fontAlgn="ctr"/>
                      <a:r>
                        <a:rPr lang="pt-PT" sz="800" b="0" i="1" u="none" strike="noStrike">
                          <a:solidFill>
                            <a:srgbClr val="A6A6A6"/>
                          </a:solidFill>
                          <a:effectLst/>
                          <a:latin typeface="Calibri" panose="020F0502020204030204" pitchFamily="34" charset="0"/>
                        </a:rPr>
                        <a:t>-25,26%</a:t>
                      </a:r>
                    </a:p>
                  </a:txBody>
                  <a:tcPr marL="0" marR="0" marT="0" marB="0" anchor="ctr">
                    <a:lnL>
                      <a:noFill/>
                    </a:lnL>
                    <a:lnR>
                      <a:noFill/>
                    </a:lnR>
                    <a:lnT>
                      <a:noFill/>
                    </a:lnT>
                    <a:lnB>
                      <a:noFill/>
                    </a:lnB>
                  </a:tcPr>
                </a:tc>
                <a:tc>
                  <a:txBody>
                    <a:bodyPr/>
                    <a:lstStyle/>
                    <a:p>
                      <a:pPr algn="r" fontAlgn="ctr"/>
                      <a:r>
                        <a:rPr lang="pt-PT" sz="800" b="0" i="1" u="none" strike="noStrike">
                          <a:solidFill>
                            <a:srgbClr val="A6A6A6"/>
                          </a:solidFill>
                          <a:effectLst/>
                          <a:latin typeface="Calibri" panose="020F0502020204030204" pitchFamily="34" charset="0"/>
                        </a:rPr>
                        <a:t>-25,57%</a:t>
                      </a:r>
                    </a:p>
                  </a:txBody>
                  <a:tcPr marL="0" marR="0" marT="0" marB="0" anchor="ctr">
                    <a:lnL>
                      <a:noFill/>
                    </a:lnL>
                    <a:lnR>
                      <a:noFill/>
                    </a:lnR>
                    <a:lnT>
                      <a:noFill/>
                    </a:lnT>
                    <a:lnB>
                      <a:noFill/>
                    </a:lnB>
                  </a:tcPr>
                </a:tc>
                <a:tc>
                  <a:txBody>
                    <a:bodyPr/>
                    <a:lstStyle/>
                    <a:p>
                      <a:pPr algn="r" fontAlgn="ctr"/>
                      <a:r>
                        <a:rPr lang="pt-PT" sz="800" b="0" i="1" u="none" strike="noStrike">
                          <a:solidFill>
                            <a:srgbClr val="A6A6A6"/>
                          </a:solidFill>
                          <a:effectLst/>
                          <a:latin typeface="Calibri" panose="020F0502020204030204" pitchFamily="34" charset="0"/>
                        </a:rPr>
                        <a:t>-21,40%</a:t>
                      </a:r>
                    </a:p>
                  </a:txBody>
                  <a:tcPr marL="0" marR="0" marT="0" marB="0" anchor="ctr">
                    <a:lnL>
                      <a:noFill/>
                    </a:lnL>
                    <a:lnR>
                      <a:noFill/>
                    </a:lnR>
                    <a:lnT>
                      <a:noFill/>
                    </a:lnT>
                    <a:lnB>
                      <a:noFill/>
                    </a:lnB>
                  </a:tcPr>
                </a:tc>
                <a:tc>
                  <a:txBody>
                    <a:bodyPr/>
                    <a:lstStyle/>
                    <a:p>
                      <a:pPr algn="r" fontAlgn="ctr"/>
                      <a:r>
                        <a:rPr lang="pt-PT" sz="800" b="0" i="1" u="none" strike="noStrike">
                          <a:solidFill>
                            <a:srgbClr val="A6A6A6"/>
                          </a:solidFill>
                          <a:effectLst/>
                          <a:latin typeface="Calibri" panose="020F0502020204030204" pitchFamily="34" charset="0"/>
                        </a:rPr>
                        <a:t>-19,5%</a:t>
                      </a:r>
                    </a:p>
                  </a:txBody>
                  <a:tcPr marL="0" marR="0" marT="0" marB="0" anchor="ctr">
                    <a:lnL>
                      <a:noFill/>
                    </a:lnL>
                    <a:lnR>
                      <a:noFill/>
                    </a:lnR>
                    <a:lnT>
                      <a:noFill/>
                    </a:lnT>
                    <a:lnB>
                      <a:noFill/>
                    </a:lnB>
                  </a:tcPr>
                </a:tc>
                <a:tc>
                  <a:txBody>
                    <a:bodyPr/>
                    <a:lstStyle/>
                    <a:p>
                      <a:pPr algn="r" fontAlgn="ctr"/>
                      <a:r>
                        <a:rPr lang="pt-PT" sz="800" b="0" i="1" u="none" strike="noStrike">
                          <a:solidFill>
                            <a:srgbClr val="A6A6A6"/>
                          </a:solidFill>
                          <a:effectLst/>
                          <a:latin typeface="Calibri" panose="020F0502020204030204" pitchFamily="34" charset="0"/>
                        </a:rPr>
                        <a:t>-18,3%</a:t>
                      </a:r>
                    </a:p>
                  </a:txBody>
                  <a:tcPr marL="0" marR="0" marT="0" marB="0" anchor="ctr">
                    <a:lnL>
                      <a:noFill/>
                    </a:lnL>
                    <a:lnR>
                      <a:noFill/>
                    </a:lnR>
                    <a:lnT>
                      <a:noFill/>
                    </a:lnT>
                    <a:lnB>
                      <a:noFill/>
                    </a:lnB>
                  </a:tcPr>
                </a:tc>
                <a:tc>
                  <a:txBody>
                    <a:bodyPr/>
                    <a:lstStyle/>
                    <a:p>
                      <a:pPr algn="r" fontAlgn="ctr"/>
                      <a:r>
                        <a:rPr lang="pt-PT" sz="800" b="0" i="1" u="none" strike="noStrike">
                          <a:solidFill>
                            <a:srgbClr val="A6A6A6"/>
                          </a:solidFill>
                          <a:effectLst/>
                          <a:latin typeface="Calibri" panose="020F0502020204030204" pitchFamily="34" charset="0"/>
                        </a:rPr>
                        <a:t>-17,5%</a:t>
                      </a:r>
                    </a:p>
                  </a:txBody>
                  <a:tcPr marL="0" marR="0" marT="0" marB="0" anchor="ctr">
                    <a:lnL>
                      <a:noFill/>
                    </a:lnL>
                    <a:lnR>
                      <a:noFill/>
                    </a:lnR>
                    <a:lnT>
                      <a:noFill/>
                    </a:lnT>
                    <a:lnB>
                      <a:noFill/>
                    </a:lnB>
                  </a:tcPr>
                </a:tc>
                <a:tc>
                  <a:txBody>
                    <a:bodyPr/>
                    <a:lstStyle/>
                    <a:p>
                      <a:pPr algn="r" fontAlgn="ctr"/>
                      <a:r>
                        <a:rPr lang="pt-PT" sz="800" b="0" i="1" u="none" strike="noStrike">
                          <a:solidFill>
                            <a:srgbClr val="A6A6A6"/>
                          </a:solidFill>
                          <a:effectLst/>
                          <a:latin typeface="Calibri" panose="020F0502020204030204" pitchFamily="34" charset="0"/>
                        </a:rPr>
                        <a:t>-16,8%</a:t>
                      </a:r>
                    </a:p>
                  </a:txBody>
                  <a:tcPr marL="0" marR="0" marT="0" marB="0" anchor="ctr">
                    <a:lnL>
                      <a:noFill/>
                    </a:lnL>
                    <a:lnR>
                      <a:noFill/>
                    </a:lnR>
                    <a:lnT>
                      <a:noFill/>
                    </a:lnT>
                    <a:lnB>
                      <a:noFill/>
                    </a:lnB>
                  </a:tcPr>
                </a:tc>
                <a:tc>
                  <a:txBody>
                    <a:bodyPr/>
                    <a:lstStyle/>
                    <a:p>
                      <a:pPr algn="r" fontAlgn="ctr"/>
                      <a:r>
                        <a:rPr lang="pt-PT" sz="800" b="0" i="1" u="none" strike="noStrike">
                          <a:solidFill>
                            <a:srgbClr val="A6A6A6"/>
                          </a:solidFill>
                          <a:effectLst/>
                          <a:latin typeface="Calibri" panose="020F0502020204030204" pitchFamily="34" charset="0"/>
                        </a:rPr>
                        <a:t>-16,6%</a:t>
                      </a:r>
                    </a:p>
                  </a:txBody>
                  <a:tcPr marL="0" marR="0" marT="0" marB="0" anchor="ctr">
                    <a:lnL>
                      <a:noFill/>
                    </a:lnL>
                    <a:lnR>
                      <a:noFill/>
                    </a:lnR>
                    <a:lnT>
                      <a:noFill/>
                    </a:lnT>
                    <a:lnB>
                      <a:noFill/>
                    </a:lnB>
                  </a:tcPr>
                </a:tc>
                <a:extLst>
                  <a:ext uri="{0D108BD9-81ED-4DB2-BD59-A6C34878D82A}">
                    <a16:rowId xmlns:a16="http://schemas.microsoft.com/office/drawing/2014/main" val="1600177925"/>
                  </a:ext>
                </a:extLst>
              </a:tr>
              <a:tr h="122267">
                <a:tc>
                  <a:txBody>
                    <a:bodyPr/>
                    <a:lstStyle/>
                    <a:p>
                      <a:pPr algn="l" fontAlgn="ctr"/>
                      <a:r>
                        <a:rPr lang="pt-PT" sz="800" b="0" i="0" u="none" strike="noStrike">
                          <a:solidFill>
                            <a:srgbClr val="000000"/>
                          </a:solidFill>
                          <a:effectLst/>
                          <a:latin typeface="Calibri" panose="020F0502020204030204" pitchFamily="34" charset="0"/>
                        </a:rPr>
                        <a:t>Outros Rendimentos e Ganhos</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16</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15</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26</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171</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24</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24</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24</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24</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24</a:t>
                      </a:r>
                    </a:p>
                  </a:txBody>
                  <a:tcPr marL="0" marR="0" marT="0" marB="0" anchor="ctr">
                    <a:lnL>
                      <a:noFill/>
                    </a:lnL>
                    <a:lnR>
                      <a:noFill/>
                    </a:lnR>
                    <a:lnT>
                      <a:noFill/>
                    </a:lnT>
                    <a:lnB>
                      <a:noFill/>
                    </a:lnB>
                  </a:tcPr>
                </a:tc>
                <a:extLst>
                  <a:ext uri="{0D108BD9-81ED-4DB2-BD59-A6C34878D82A}">
                    <a16:rowId xmlns:a16="http://schemas.microsoft.com/office/drawing/2014/main" val="3290490094"/>
                  </a:ext>
                </a:extLst>
              </a:tr>
              <a:tr h="122267">
                <a:tc>
                  <a:txBody>
                    <a:bodyPr/>
                    <a:lstStyle/>
                    <a:p>
                      <a:pPr algn="l" fontAlgn="ctr"/>
                      <a:r>
                        <a:rPr lang="pt-PT" sz="800" b="0" i="0" u="none" strike="noStrike" dirty="0">
                          <a:solidFill>
                            <a:srgbClr val="000000"/>
                          </a:solidFill>
                          <a:effectLst/>
                          <a:latin typeface="Calibri" panose="020F0502020204030204" pitchFamily="34" charset="0"/>
                        </a:rPr>
                        <a:t>Outros Gastos e Perdas</a:t>
                      </a:r>
                    </a:p>
                  </a:txBody>
                  <a:tcPr marL="0" marR="0" marT="0" marB="0" anchor="ctr">
                    <a:lnL>
                      <a:noFill/>
                    </a:lnL>
                    <a:lnR>
                      <a:noFill/>
                    </a:lnR>
                    <a:lnT>
                      <a:noFill/>
                    </a:lnT>
                    <a:lnB w="12700" cap="flat" cmpd="sng" algn="ctr">
                      <a:no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(376)</a:t>
                      </a:r>
                    </a:p>
                  </a:txBody>
                  <a:tcPr marL="0" marR="0" marT="0" marB="0" anchor="ctr">
                    <a:lnL>
                      <a:noFill/>
                    </a:lnL>
                    <a:lnR>
                      <a:noFill/>
                    </a:lnR>
                    <a:lnT>
                      <a:noFill/>
                    </a:lnT>
                    <a:lnB w="12700" cap="flat" cmpd="sng" algn="ctr">
                      <a:no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(110)</a:t>
                      </a:r>
                    </a:p>
                  </a:txBody>
                  <a:tcPr marL="0" marR="0" marT="0" marB="0" anchor="ctr">
                    <a:lnL>
                      <a:noFill/>
                    </a:lnL>
                    <a:lnR>
                      <a:noFill/>
                    </a:lnR>
                    <a:lnT>
                      <a:noFill/>
                    </a:lnT>
                    <a:lnB w="12700" cap="flat" cmpd="sng" algn="ctr">
                      <a:no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(206)</a:t>
                      </a:r>
                    </a:p>
                  </a:txBody>
                  <a:tcPr marL="0" marR="0" marT="0" marB="0" anchor="ctr">
                    <a:lnL>
                      <a:noFill/>
                    </a:lnL>
                    <a:lnR>
                      <a:noFill/>
                    </a:lnR>
                    <a:lnT>
                      <a:noFill/>
                    </a:lnT>
                    <a:lnB w="12700" cap="flat" cmpd="sng" algn="ctr">
                      <a:no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(171)</a:t>
                      </a:r>
                    </a:p>
                  </a:txBody>
                  <a:tcPr marL="0" marR="0" marT="0" marB="0" anchor="ctr">
                    <a:lnL>
                      <a:noFill/>
                    </a:lnL>
                    <a:lnR>
                      <a:noFill/>
                    </a:lnR>
                    <a:lnT>
                      <a:noFill/>
                    </a:lnT>
                    <a:lnB w="12700" cap="flat" cmpd="sng" algn="ctr">
                      <a:no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(175)</a:t>
                      </a:r>
                    </a:p>
                  </a:txBody>
                  <a:tcPr marL="0" marR="0" marT="0" marB="0" anchor="ctr">
                    <a:lnL>
                      <a:noFill/>
                    </a:lnL>
                    <a:lnR>
                      <a:noFill/>
                    </a:lnR>
                    <a:lnT>
                      <a:noFill/>
                    </a:lnT>
                    <a:lnB w="12700" cap="flat" cmpd="sng" algn="ctr">
                      <a:no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(174)</a:t>
                      </a:r>
                    </a:p>
                  </a:txBody>
                  <a:tcPr marL="0" marR="0" marT="0" marB="0" anchor="ctr">
                    <a:lnL>
                      <a:noFill/>
                    </a:lnL>
                    <a:lnR>
                      <a:noFill/>
                    </a:lnR>
                    <a:lnT>
                      <a:noFill/>
                    </a:lnT>
                    <a:lnB w="12700" cap="flat" cmpd="sng" algn="ctr">
                      <a:no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(174)</a:t>
                      </a:r>
                    </a:p>
                  </a:txBody>
                  <a:tcPr marL="0" marR="0" marT="0" marB="0" anchor="ctr">
                    <a:lnL>
                      <a:noFill/>
                    </a:lnL>
                    <a:lnR>
                      <a:noFill/>
                    </a:lnR>
                    <a:lnT>
                      <a:noFill/>
                    </a:lnT>
                    <a:lnB w="12700" cap="flat" cmpd="sng" algn="ctr">
                      <a:no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(174)</a:t>
                      </a:r>
                    </a:p>
                  </a:txBody>
                  <a:tcPr marL="0" marR="0" marT="0" marB="0" anchor="ctr">
                    <a:lnL>
                      <a:noFill/>
                    </a:lnL>
                    <a:lnR>
                      <a:noFill/>
                    </a:lnR>
                    <a:lnT>
                      <a:noFill/>
                    </a:lnT>
                    <a:lnB w="12700" cap="flat" cmpd="sng" algn="ctr">
                      <a:no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(174)</a:t>
                      </a:r>
                    </a:p>
                  </a:txBody>
                  <a:tcPr marL="0" marR="0" marT="0" marB="0" anchor="ctr">
                    <a:lnL>
                      <a:noFill/>
                    </a:lnL>
                    <a:lnR>
                      <a:noFill/>
                    </a:lnR>
                    <a:lnT>
                      <a:noFill/>
                    </a:lnT>
                    <a:lnB w="12700" cap="flat" cmpd="sng" algn="ctr">
                      <a:noFill/>
                      <a:prstDash val="solid"/>
                      <a:round/>
                      <a:headEnd type="none" w="med" len="med"/>
                      <a:tailEnd type="none" w="med" len="med"/>
                    </a:lnB>
                  </a:tcPr>
                </a:tc>
                <a:extLst>
                  <a:ext uri="{0D108BD9-81ED-4DB2-BD59-A6C34878D82A}">
                    <a16:rowId xmlns:a16="http://schemas.microsoft.com/office/drawing/2014/main" val="559762297"/>
                  </a:ext>
                </a:extLst>
              </a:tr>
              <a:tr h="122267">
                <a:tc>
                  <a:txBody>
                    <a:bodyPr/>
                    <a:lstStyle/>
                    <a:p>
                      <a:pPr algn="l" fontAlgn="ctr"/>
                      <a:r>
                        <a:rPr lang="en-GB" sz="800" b="0" i="0" u="none" strike="noStrike" dirty="0" err="1">
                          <a:solidFill>
                            <a:srgbClr val="000000"/>
                          </a:solidFill>
                          <a:effectLst/>
                          <a:latin typeface="Calibri" panose="020F0502020204030204" pitchFamily="34" charset="0"/>
                        </a:rPr>
                        <a:t>Trabalhos</a:t>
                      </a:r>
                      <a:r>
                        <a:rPr lang="en-GB" sz="800" b="0" i="0" u="none" strike="noStrike" dirty="0">
                          <a:solidFill>
                            <a:srgbClr val="000000"/>
                          </a:solidFill>
                          <a:effectLst/>
                          <a:latin typeface="Calibri" panose="020F0502020204030204" pitchFamily="34" charset="0"/>
                        </a:rPr>
                        <a:t> para a propria </a:t>
                      </a:r>
                      <a:r>
                        <a:rPr lang="en-GB" sz="800" b="0" i="0" u="none" strike="noStrike" dirty="0" err="1">
                          <a:solidFill>
                            <a:srgbClr val="000000"/>
                          </a:solidFill>
                          <a:effectLst/>
                          <a:latin typeface="Calibri" panose="020F0502020204030204" pitchFamily="34" charset="0"/>
                        </a:rPr>
                        <a:t>empresa</a:t>
                      </a:r>
                      <a:endParaRPr lang="pt-PT" sz="800" b="0" i="0" u="none" strike="noStrike" dirty="0">
                        <a:solidFill>
                          <a:srgbClr val="000000"/>
                        </a:solidFill>
                        <a:effectLst/>
                        <a:latin typeface="Calibri" panose="020F0502020204030204" pitchFamily="34" charset="0"/>
                      </a:endParaRPr>
                    </a:p>
                  </a:txBody>
                  <a:tcPr marL="0" marR="0" marT="0" marB="0" anchor="ctr">
                    <a:lnL>
                      <a:noFill/>
                    </a:lnL>
                    <a:lnR>
                      <a:noFill/>
                    </a:lnR>
                    <a:lnT w="1270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a:t>
                      </a:r>
                    </a:p>
                  </a:txBody>
                  <a:tcPr marL="0" marR="0" marT="0" marB="0" anchor="ctr">
                    <a:lnL>
                      <a:noFill/>
                    </a:lnL>
                    <a:lnR>
                      <a:noFill/>
                    </a:lnR>
                    <a:lnT w="1270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a:t>
                      </a:r>
                    </a:p>
                  </a:txBody>
                  <a:tcPr marL="0" marR="0" marT="0" marB="0" anchor="ctr">
                    <a:lnL>
                      <a:noFill/>
                    </a:lnL>
                    <a:lnR>
                      <a:noFill/>
                    </a:lnR>
                    <a:lnT w="1270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466</a:t>
                      </a:r>
                    </a:p>
                  </a:txBody>
                  <a:tcPr marL="0" marR="0" marT="0" marB="0" anchor="ctr">
                    <a:lnL>
                      <a:noFill/>
                    </a:lnL>
                    <a:lnR>
                      <a:noFill/>
                    </a:lnR>
                    <a:lnT w="1270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1</a:t>
                      </a:r>
                    </a:p>
                  </a:txBody>
                  <a:tcPr marL="0" marR="0" marT="0" marB="0" anchor="ctr">
                    <a:lnL>
                      <a:noFill/>
                    </a:lnL>
                    <a:lnR>
                      <a:noFill/>
                    </a:lnR>
                    <a:lnT w="1270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a:t>
                      </a:r>
                    </a:p>
                  </a:txBody>
                  <a:tcPr marL="0" marR="0" marT="0" marB="0" anchor="ctr">
                    <a:lnL>
                      <a:noFill/>
                    </a:lnL>
                    <a:lnR>
                      <a:noFill/>
                    </a:lnR>
                    <a:lnT w="1270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a:t>
                      </a:r>
                    </a:p>
                  </a:txBody>
                  <a:tcPr marL="0" marR="0" marT="0" marB="0" anchor="ctr">
                    <a:lnL>
                      <a:noFill/>
                    </a:lnL>
                    <a:lnR>
                      <a:noFill/>
                    </a:lnR>
                    <a:lnT w="1270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a:t>
                      </a:r>
                    </a:p>
                  </a:txBody>
                  <a:tcPr marL="0" marR="0" marT="0" marB="0" anchor="ctr">
                    <a:lnL>
                      <a:noFill/>
                    </a:lnL>
                    <a:lnR>
                      <a:noFill/>
                    </a:lnR>
                    <a:lnT w="1270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a:t>
                      </a:r>
                    </a:p>
                  </a:txBody>
                  <a:tcPr marL="0" marR="0" marT="0" marB="0" anchor="ctr">
                    <a:lnL>
                      <a:noFill/>
                    </a:lnL>
                    <a:lnR>
                      <a:noFill/>
                    </a:lnR>
                    <a:lnT w="1270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a:t>
                      </a:r>
                    </a:p>
                  </a:txBody>
                  <a:tcPr marL="0" marR="0" marT="0" marB="0" anchor="ctr">
                    <a:lnL>
                      <a:noFill/>
                    </a:lnL>
                    <a:lnR>
                      <a:noFill/>
                    </a:lnR>
                    <a:lnT w="1270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1903695"/>
                  </a:ext>
                </a:extLst>
              </a:tr>
              <a:tr h="122267">
                <a:tc>
                  <a:txBody>
                    <a:bodyPr/>
                    <a:lstStyle/>
                    <a:p>
                      <a:pPr algn="l" fontAlgn="ctr"/>
                      <a:r>
                        <a:rPr lang="pt-PT" sz="800" b="1" i="0" u="none" strike="noStrike" dirty="0">
                          <a:solidFill>
                            <a:srgbClr val="000000"/>
                          </a:solidFill>
                          <a:effectLst/>
                          <a:latin typeface="Calibri" panose="020F0502020204030204" pitchFamily="34" charset="0"/>
                        </a:rPr>
                        <a:t>EBITDA Recorrente</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800" b="1" i="0" u="none" strike="noStrike">
                          <a:solidFill>
                            <a:srgbClr val="000000"/>
                          </a:solidFill>
                          <a:effectLst/>
                          <a:latin typeface="Calibri" panose="020F0502020204030204" pitchFamily="34" charset="0"/>
                        </a:rPr>
                        <a:t>5.566</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800" b="1" i="0" u="none" strike="noStrike">
                          <a:solidFill>
                            <a:srgbClr val="000000"/>
                          </a:solidFill>
                          <a:effectLst/>
                          <a:latin typeface="Calibri" panose="020F0502020204030204" pitchFamily="34" charset="0"/>
                        </a:rPr>
                        <a:t>3.635</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800" b="1" i="0" u="none" strike="noStrike">
                          <a:solidFill>
                            <a:srgbClr val="000000"/>
                          </a:solidFill>
                          <a:effectLst/>
                          <a:latin typeface="Calibri" panose="020F0502020204030204" pitchFamily="34" charset="0"/>
                        </a:rPr>
                        <a:t>2.812</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800" b="1" i="0" u="none" strike="noStrike">
                          <a:solidFill>
                            <a:srgbClr val="000000"/>
                          </a:solidFill>
                          <a:effectLst/>
                          <a:latin typeface="Calibri" panose="020F0502020204030204" pitchFamily="34" charset="0"/>
                        </a:rPr>
                        <a:t>4.382</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800" b="1" i="0" u="none" strike="noStrike">
                          <a:solidFill>
                            <a:srgbClr val="000000"/>
                          </a:solidFill>
                          <a:effectLst/>
                          <a:latin typeface="Calibri" panose="020F0502020204030204" pitchFamily="34" charset="0"/>
                        </a:rPr>
                        <a:t>5.842</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800" b="1" i="0" u="none" strike="noStrike">
                          <a:solidFill>
                            <a:srgbClr val="000000"/>
                          </a:solidFill>
                          <a:effectLst/>
                          <a:latin typeface="Calibri" panose="020F0502020204030204" pitchFamily="34" charset="0"/>
                        </a:rPr>
                        <a:t>6.739</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800" b="1" i="0" u="none" strike="noStrike">
                          <a:solidFill>
                            <a:srgbClr val="000000"/>
                          </a:solidFill>
                          <a:effectLst/>
                          <a:latin typeface="Calibri" panose="020F0502020204030204" pitchFamily="34" charset="0"/>
                        </a:rPr>
                        <a:t>7.514</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800" b="1" i="0" u="none" strike="noStrike">
                          <a:solidFill>
                            <a:srgbClr val="000000"/>
                          </a:solidFill>
                          <a:effectLst/>
                          <a:latin typeface="Calibri" panose="020F0502020204030204" pitchFamily="34" charset="0"/>
                        </a:rPr>
                        <a:t>8.352</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800" b="1" i="0" u="none" strike="noStrike">
                          <a:solidFill>
                            <a:srgbClr val="000000"/>
                          </a:solidFill>
                          <a:effectLst/>
                          <a:latin typeface="Calibri" panose="020F0502020204030204" pitchFamily="34" charset="0"/>
                        </a:rPr>
                        <a:t>8.704</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129563334"/>
                  </a:ext>
                </a:extLst>
              </a:tr>
              <a:tr h="122267">
                <a:tc>
                  <a:txBody>
                    <a:bodyPr/>
                    <a:lstStyle/>
                    <a:p>
                      <a:pPr algn="l" fontAlgn="ctr"/>
                      <a:r>
                        <a:rPr lang="pt-PT" sz="800" b="0" i="0" u="none" strike="noStrike">
                          <a:solidFill>
                            <a:srgbClr val="808080"/>
                          </a:solidFill>
                          <a:effectLst/>
                          <a:latin typeface="Calibri" panose="020F0502020204030204" pitchFamily="34" charset="0"/>
                        </a:rPr>
                        <a:t>% do volume de negócios</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800" b="1" i="0" u="none" strike="noStrike">
                          <a:solidFill>
                            <a:srgbClr val="808080"/>
                          </a:solidFill>
                          <a:effectLst/>
                          <a:latin typeface="Calibri" panose="020F0502020204030204" pitchFamily="34" charset="0"/>
                        </a:rPr>
                        <a:t>29,2%</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800" b="1" i="0" u="none" strike="noStrike">
                          <a:solidFill>
                            <a:srgbClr val="808080"/>
                          </a:solidFill>
                          <a:effectLst/>
                          <a:latin typeface="Calibri" panose="020F0502020204030204" pitchFamily="34" charset="0"/>
                        </a:rPr>
                        <a:t>21,3%</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800" b="1" i="0" u="none" strike="noStrike">
                          <a:solidFill>
                            <a:srgbClr val="808080"/>
                          </a:solidFill>
                          <a:effectLst/>
                          <a:latin typeface="Calibri" panose="020F0502020204030204" pitchFamily="34" charset="0"/>
                        </a:rPr>
                        <a:t>15,5%</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800" b="1" i="0" u="none" strike="noStrike">
                          <a:solidFill>
                            <a:srgbClr val="808080"/>
                          </a:solidFill>
                          <a:effectLst/>
                          <a:latin typeface="Calibri" panose="020F0502020204030204" pitchFamily="34" charset="0"/>
                        </a:rPr>
                        <a:t>20,6%</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800" b="1" i="0" u="none" strike="noStrike">
                          <a:solidFill>
                            <a:srgbClr val="808080"/>
                          </a:solidFill>
                          <a:effectLst/>
                          <a:latin typeface="Calibri" panose="020F0502020204030204" pitchFamily="34" charset="0"/>
                        </a:rPr>
                        <a:t>23,8%</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800" b="1" i="0" u="none" strike="noStrike">
                          <a:solidFill>
                            <a:srgbClr val="808080"/>
                          </a:solidFill>
                          <a:effectLst/>
                          <a:latin typeface="Calibri" panose="020F0502020204030204" pitchFamily="34" charset="0"/>
                        </a:rPr>
                        <a:t>24,7%</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800" b="1" i="0" u="none" strike="noStrike">
                          <a:solidFill>
                            <a:srgbClr val="808080"/>
                          </a:solidFill>
                          <a:effectLst/>
                          <a:latin typeface="Calibri" panose="020F0502020204030204" pitchFamily="34" charset="0"/>
                        </a:rPr>
                        <a:t>25,5%</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800" b="1" i="0" u="none" strike="noStrike">
                          <a:solidFill>
                            <a:srgbClr val="808080"/>
                          </a:solidFill>
                          <a:effectLst/>
                          <a:latin typeface="Calibri" panose="020F0502020204030204" pitchFamily="34" charset="0"/>
                        </a:rPr>
                        <a:t>26,2%</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800" b="1" i="0" u="none" strike="noStrike" dirty="0">
                          <a:solidFill>
                            <a:srgbClr val="808080"/>
                          </a:solidFill>
                          <a:effectLst/>
                          <a:latin typeface="Calibri" panose="020F0502020204030204" pitchFamily="34" charset="0"/>
                        </a:rPr>
                        <a:t>26,5%</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0791666"/>
                  </a:ext>
                </a:extLst>
              </a:tr>
              <a:tr h="122267">
                <a:tc>
                  <a:txBody>
                    <a:bodyPr/>
                    <a:lstStyle/>
                    <a:p>
                      <a:pPr algn="l" fontAlgn="ctr"/>
                      <a:r>
                        <a:rPr lang="pt-PT" sz="800" b="0" i="0" u="none" strike="noStrike" dirty="0">
                          <a:solidFill>
                            <a:srgbClr val="000000"/>
                          </a:solidFill>
                          <a:effectLst/>
                          <a:latin typeface="Calibri" panose="020F0502020204030204" pitchFamily="34" charset="0"/>
                        </a:rPr>
                        <a:t>Fornecimentos e Serviços Externos</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800" b="0" i="0" u="none" strike="noStrike" dirty="0">
                          <a:solidFill>
                            <a:srgbClr val="000000"/>
                          </a:solidFill>
                          <a:effectLst/>
                          <a:latin typeface="Calibri" panose="020F0502020204030204" pitchFamily="34" charset="0"/>
                        </a:rPr>
                        <a:t>(30)</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800" b="0" i="0" u="none" strike="noStrike">
                          <a:solidFill>
                            <a:srgbClr val="000000"/>
                          </a:solidFill>
                          <a:effectLst/>
                          <a:latin typeface="Calibri" panose="020F0502020204030204" pitchFamily="34" charset="0"/>
                        </a:rPr>
                        <a:t>(30)</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800" b="0" i="0" u="none" strike="noStrike">
                          <a:solidFill>
                            <a:srgbClr val="000000"/>
                          </a:solidFill>
                          <a:effectLst/>
                          <a:latin typeface="Calibri" panose="020F0502020204030204" pitchFamily="34" charset="0"/>
                        </a:rPr>
                        <a:t>(381)</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800" b="0" i="0" u="none" strike="noStrike">
                          <a:solidFill>
                            <a:srgbClr val="000000"/>
                          </a:solidFill>
                          <a:effectLst/>
                          <a:latin typeface="Calibri" panose="020F0502020204030204" pitchFamily="34" charset="0"/>
                        </a:rPr>
                        <a:t>(30)</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800" b="0" i="0" u="none" strike="noStrike">
                          <a:solidFill>
                            <a:srgbClr val="000000"/>
                          </a:solidFill>
                          <a:effectLst/>
                          <a:latin typeface="Calibri" panose="020F0502020204030204" pitchFamily="34" charset="0"/>
                        </a:rPr>
                        <a:t>-</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800" b="0" i="0" u="none" strike="noStrike">
                          <a:solidFill>
                            <a:srgbClr val="000000"/>
                          </a:solidFill>
                          <a:effectLst/>
                          <a:latin typeface="Calibri" panose="020F0502020204030204" pitchFamily="34" charset="0"/>
                        </a:rPr>
                        <a:t>-</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800" b="0" i="0" u="none" strike="noStrike">
                          <a:solidFill>
                            <a:srgbClr val="000000"/>
                          </a:solidFill>
                          <a:effectLst/>
                          <a:latin typeface="Calibri" panose="020F0502020204030204" pitchFamily="34" charset="0"/>
                        </a:rPr>
                        <a:t>-</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800" b="0" i="0" u="none" strike="noStrike">
                          <a:solidFill>
                            <a:srgbClr val="000000"/>
                          </a:solidFill>
                          <a:effectLst/>
                          <a:latin typeface="Calibri" panose="020F0502020204030204" pitchFamily="34" charset="0"/>
                        </a:rPr>
                        <a:t>-</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800" b="0" i="0" u="none" strike="noStrike">
                          <a:solidFill>
                            <a:srgbClr val="000000"/>
                          </a:solidFill>
                          <a:effectLst/>
                          <a:latin typeface="Calibri" panose="020F0502020204030204" pitchFamily="34" charset="0"/>
                        </a:rPr>
                        <a:t>-</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04964338"/>
                  </a:ext>
                </a:extLst>
              </a:tr>
              <a:tr h="122267">
                <a:tc>
                  <a:txBody>
                    <a:bodyPr/>
                    <a:lstStyle/>
                    <a:p>
                      <a:pPr algn="l" fontAlgn="ctr"/>
                      <a:r>
                        <a:rPr lang="pt-PT" sz="800" b="0" i="0" u="none" strike="noStrike">
                          <a:solidFill>
                            <a:srgbClr val="000000"/>
                          </a:solidFill>
                          <a:effectLst/>
                          <a:latin typeface="Calibri" panose="020F0502020204030204" pitchFamily="34" charset="0"/>
                        </a:rPr>
                        <a:t>Gastos com Pessoal</a:t>
                      </a:r>
                    </a:p>
                  </a:txBody>
                  <a:tcPr marL="0" marR="0" marT="0" marB="0" anchor="ctr">
                    <a:lnL>
                      <a:noFill/>
                    </a:lnL>
                    <a:lnR>
                      <a:noFill/>
                    </a:lnR>
                    <a:lnT>
                      <a:noFill/>
                    </a:lnT>
                    <a:lnB>
                      <a:noFill/>
                    </a:lnB>
                  </a:tcPr>
                </a:tc>
                <a:tc>
                  <a:txBody>
                    <a:bodyPr/>
                    <a:lstStyle/>
                    <a:p>
                      <a:pPr algn="r" fontAlgn="ctr"/>
                      <a:r>
                        <a:rPr lang="pt-PT" sz="800" b="0" i="0" u="none" strike="noStrike" dirty="0">
                          <a:solidFill>
                            <a:srgbClr val="000000"/>
                          </a:solidFill>
                          <a:effectLst/>
                          <a:latin typeface="Calibri" panose="020F0502020204030204" pitchFamily="34" charset="0"/>
                        </a:rPr>
                        <a:t>-</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(5)</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(0)</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a:t>
                      </a:r>
                    </a:p>
                  </a:txBody>
                  <a:tcPr marL="0" marR="0" marT="0" marB="0" anchor="ctr">
                    <a:lnL>
                      <a:noFill/>
                    </a:lnL>
                    <a:lnR>
                      <a:noFill/>
                    </a:lnR>
                    <a:lnT>
                      <a:noFill/>
                    </a:lnT>
                    <a:lnB>
                      <a:noFill/>
                    </a:lnB>
                  </a:tcPr>
                </a:tc>
                <a:extLst>
                  <a:ext uri="{0D108BD9-81ED-4DB2-BD59-A6C34878D82A}">
                    <a16:rowId xmlns:a16="http://schemas.microsoft.com/office/drawing/2014/main" val="1694258126"/>
                  </a:ext>
                </a:extLst>
              </a:tr>
              <a:tr h="122267">
                <a:tc>
                  <a:txBody>
                    <a:bodyPr/>
                    <a:lstStyle/>
                    <a:p>
                      <a:pPr algn="l" fontAlgn="ctr"/>
                      <a:r>
                        <a:rPr lang="pt-PT" sz="800" b="0" i="0" u="none" strike="noStrike">
                          <a:solidFill>
                            <a:srgbClr val="000000"/>
                          </a:solidFill>
                          <a:effectLst/>
                          <a:latin typeface="Calibri" panose="020F0502020204030204" pitchFamily="34" charset="0"/>
                        </a:rPr>
                        <a:t>Outros Rendimentos e Ganhos</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608</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428</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1.439</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43</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a:t>
                      </a:r>
                    </a:p>
                  </a:txBody>
                  <a:tcPr marL="0" marR="0" marT="0" marB="0" anchor="ctr">
                    <a:lnL>
                      <a:noFill/>
                    </a:lnL>
                    <a:lnR>
                      <a:noFill/>
                    </a:lnR>
                    <a:lnT>
                      <a:noFill/>
                    </a:lnT>
                    <a:lnB>
                      <a:noFill/>
                    </a:lnB>
                  </a:tcPr>
                </a:tc>
                <a:tc>
                  <a:txBody>
                    <a:bodyPr/>
                    <a:lstStyle/>
                    <a:p>
                      <a:pPr algn="r" fontAlgn="ctr"/>
                      <a:r>
                        <a:rPr lang="pt-PT" sz="800" b="0" i="0" u="none" strike="noStrike" dirty="0">
                          <a:solidFill>
                            <a:srgbClr val="000000"/>
                          </a:solidFill>
                          <a:effectLst/>
                          <a:latin typeface="Calibri" panose="020F0502020204030204" pitchFamily="34" charset="0"/>
                        </a:rPr>
                        <a:t>-</a:t>
                      </a:r>
                    </a:p>
                  </a:txBody>
                  <a:tcPr marL="0" marR="0" marT="0" marB="0" anchor="ctr">
                    <a:lnL>
                      <a:noFill/>
                    </a:lnL>
                    <a:lnR>
                      <a:noFill/>
                    </a:lnR>
                    <a:lnT>
                      <a:noFill/>
                    </a:lnT>
                    <a:lnB>
                      <a:noFill/>
                    </a:lnB>
                  </a:tcPr>
                </a:tc>
                <a:extLst>
                  <a:ext uri="{0D108BD9-81ED-4DB2-BD59-A6C34878D82A}">
                    <a16:rowId xmlns:a16="http://schemas.microsoft.com/office/drawing/2014/main" val="2955425150"/>
                  </a:ext>
                </a:extLst>
              </a:tr>
              <a:tr h="122267">
                <a:tc>
                  <a:txBody>
                    <a:bodyPr/>
                    <a:lstStyle/>
                    <a:p>
                      <a:pPr algn="l" fontAlgn="ctr"/>
                      <a:r>
                        <a:rPr lang="pt-PT" sz="800" b="0" i="0" u="none" strike="noStrike">
                          <a:solidFill>
                            <a:srgbClr val="000000"/>
                          </a:solidFill>
                          <a:effectLst/>
                          <a:latin typeface="Calibri" panose="020F0502020204030204" pitchFamily="34" charset="0"/>
                        </a:rPr>
                        <a:t>Outros Gastos e Perdas</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(65)</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(67)</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(218)</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(285)</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a:t>
                      </a:r>
                    </a:p>
                  </a:txBody>
                  <a:tcPr marL="0" marR="0" marT="0" marB="0" anchor="ctr">
                    <a:lnL>
                      <a:noFill/>
                    </a:lnL>
                    <a:lnR>
                      <a:noFill/>
                    </a:lnR>
                    <a:lnT>
                      <a:noFill/>
                    </a:lnT>
                    <a:lnB>
                      <a:noFill/>
                    </a:lnB>
                  </a:tcPr>
                </a:tc>
                <a:extLst>
                  <a:ext uri="{0D108BD9-81ED-4DB2-BD59-A6C34878D82A}">
                    <a16:rowId xmlns:a16="http://schemas.microsoft.com/office/drawing/2014/main" val="2732615385"/>
                  </a:ext>
                </a:extLst>
              </a:tr>
              <a:tr h="122267">
                <a:tc>
                  <a:txBody>
                    <a:bodyPr/>
                    <a:lstStyle/>
                    <a:p>
                      <a:pPr algn="l" fontAlgn="ctr"/>
                      <a:r>
                        <a:rPr lang="pt-PT" sz="800" b="0" i="0" u="none" strike="noStrike">
                          <a:solidFill>
                            <a:srgbClr val="000000"/>
                          </a:solidFill>
                          <a:effectLst/>
                          <a:latin typeface="Calibri" panose="020F0502020204030204" pitchFamily="34" charset="0"/>
                        </a:rPr>
                        <a:t>Subsídios</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240</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289</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327</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a:t>
                      </a:r>
                    </a:p>
                  </a:txBody>
                  <a:tcPr marL="0" marR="0" marT="0" marB="0" anchor="ctr">
                    <a:lnL>
                      <a:noFill/>
                    </a:lnL>
                    <a:lnR>
                      <a:noFill/>
                    </a:lnR>
                    <a:lnT>
                      <a:noFill/>
                    </a:lnT>
                    <a:lnB>
                      <a:noFill/>
                    </a:lnB>
                  </a:tcPr>
                </a:tc>
                <a:tc>
                  <a:txBody>
                    <a:bodyPr/>
                    <a:lstStyle/>
                    <a:p>
                      <a:pPr algn="r" fontAlgn="ctr"/>
                      <a:r>
                        <a:rPr lang="pt-PT" sz="800" b="0" i="0" u="none" strike="noStrike" dirty="0">
                          <a:solidFill>
                            <a:srgbClr val="000000"/>
                          </a:solidFill>
                          <a:effectLst/>
                          <a:latin typeface="Calibri" panose="020F0502020204030204" pitchFamily="34" charset="0"/>
                        </a:rPr>
                        <a:t>-</a:t>
                      </a:r>
                    </a:p>
                  </a:txBody>
                  <a:tcPr marL="0" marR="0" marT="0" marB="0" anchor="ctr">
                    <a:lnL>
                      <a:noFill/>
                    </a:lnL>
                    <a:lnR>
                      <a:noFill/>
                    </a:lnR>
                    <a:lnT>
                      <a:noFill/>
                    </a:lnT>
                    <a:lnB>
                      <a:noFill/>
                    </a:lnB>
                  </a:tcPr>
                </a:tc>
                <a:extLst>
                  <a:ext uri="{0D108BD9-81ED-4DB2-BD59-A6C34878D82A}">
                    <a16:rowId xmlns:a16="http://schemas.microsoft.com/office/drawing/2014/main" val="2275810323"/>
                  </a:ext>
                </a:extLst>
              </a:tr>
              <a:tr h="122267">
                <a:tc>
                  <a:txBody>
                    <a:bodyPr/>
                    <a:lstStyle/>
                    <a:p>
                      <a:pPr algn="l" fontAlgn="ctr"/>
                      <a:r>
                        <a:rPr lang="pt-PT" sz="800" b="0" i="0" u="none" strike="noStrike">
                          <a:solidFill>
                            <a:srgbClr val="000000"/>
                          </a:solidFill>
                          <a:effectLst/>
                          <a:latin typeface="Calibri" panose="020F0502020204030204" pitchFamily="34" charset="0"/>
                        </a:rPr>
                        <a:t>Aumentos/reduções de justo valor</a:t>
                      </a:r>
                    </a:p>
                  </a:txBody>
                  <a:tcPr marL="0" marR="0" marT="0" marB="0" anchor="ctr">
                    <a:lnL>
                      <a:noFill/>
                    </a:lnL>
                    <a:lnR>
                      <a:noFill/>
                    </a:lnR>
                    <a:lnT>
                      <a:noFill/>
                    </a:lnT>
                    <a:lnB>
                      <a:noFill/>
                    </a:lnB>
                  </a:tcPr>
                </a:tc>
                <a:tc>
                  <a:txBody>
                    <a:bodyPr/>
                    <a:lstStyle/>
                    <a:p>
                      <a:pPr algn="r" fontAlgn="ctr"/>
                      <a:r>
                        <a:rPr lang="pt-PT" sz="800" b="0" i="0" u="none" strike="noStrike" dirty="0">
                          <a:solidFill>
                            <a:srgbClr val="000000"/>
                          </a:solidFill>
                          <a:effectLst/>
                          <a:latin typeface="Calibri" panose="020F0502020204030204" pitchFamily="34" charset="0"/>
                        </a:rPr>
                        <a:t>(21)</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(23)</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(2)</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a:t>
                      </a:r>
                    </a:p>
                  </a:txBody>
                  <a:tcPr marL="0" marR="0" marT="0" marB="0" anchor="ctr">
                    <a:lnL>
                      <a:noFill/>
                    </a:lnL>
                    <a:lnR>
                      <a:noFill/>
                    </a:lnR>
                    <a:lnT>
                      <a:noFill/>
                    </a:lnT>
                    <a:lnB>
                      <a:noFill/>
                    </a:lnB>
                  </a:tcPr>
                </a:tc>
                <a:tc>
                  <a:txBody>
                    <a:bodyPr/>
                    <a:lstStyle/>
                    <a:p>
                      <a:pPr algn="r" fontAlgn="ctr"/>
                      <a:r>
                        <a:rPr lang="pt-PT" sz="800" b="0" i="0" u="none" strike="noStrike" dirty="0">
                          <a:solidFill>
                            <a:srgbClr val="000000"/>
                          </a:solidFill>
                          <a:effectLst/>
                          <a:latin typeface="Calibri" panose="020F0502020204030204" pitchFamily="34" charset="0"/>
                        </a:rPr>
                        <a:t>-</a:t>
                      </a:r>
                    </a:p>
                  </a:txBody>
                  <a:tcPr marL="0" marR="0" marT="0" marB="0" anchor="ctr">
                    <a:lnL>
                      <a:noFill/>
                    </a:lnL>
                    <a:lnR>
                      <a:noFill/>
                    </a:lnR>
                    <a:lnT>
                      <a:noFill/>
                    </a:lnT>
                    <a:lnB>
                      <a:noFill/>
                    </a:lnB>
                  </a:tcPr>
                </a:tc>
                <a:extLst>
                  <a:ext uri="{0D108BD9-81ED-4DB2-BD59-A6C34878D82A}">
                    <a16:rowId xmlns:a16="http://schemas.microsoft.com/office/drawing/2014/main" val="3828059433"/>
                  </a:ext>
                </a:extLst>
              </a:tr>
              <a:tr h="122267">
                <a:tc>
                  <a:txBody>
                    <a:bodyPr/>
                    <a:lstStyle/>
                    <a:p>
                      <a:pPr algn="l" fontAlgn="ctr"/>
                      <a:r>
                        <a:rPr lang="pt-PT" sz="800" b="0" i="0" u="none" strike="noStrike" dirty="0">
                          <a:solidFill>
                            <a:srgbClr val="000000"/>
                          </a:solidFill>
                          <a:effectLst/>
                          <a:latin typeface="Calibri" panose="020F0502020204030204" pitchFamily="34" charset="0"/>
                        </a:rPr>
                        <a:t>Imparidade de dívidas a receber (perdas/reversões)</a:t>
                      </a:r>
                    </a:p>
                  </a:txBody>
                  <a:tcPr marL="0" marR="0" marT="0" marB="0" anchor="ctr">
                    <a:lnL>
                      <a:noFill/>
                    </a:lnL>
                    <a:lnR>
                      <a:noFill/>
                    </a:lnR>
                    <a:lnT>
                      <a:noFill/>
                    </a:lnT>
                    <a:lnB w="12700" cap="flat" cmpd="sng" algn="ctr">
                      <a:solidFill>
                        <a:schemeClr val="bg1">
                          <a:lumMod val="50000"/>
                        </a:schemeClr>
                      </a:solidFill>
                      <a:prstDash val="solid"/>
                      <a:round/>
                      <a:headEnd type="none" w="med" len="med"/>
                      <a:tailEnd type="none" w="med" len="med"/>
                    </a:lnB>
                  </a:tcPr>
                </a:tc>
                <a:tc>
                  <a:txBody>
                    <a:bodyPr/>
                    <a:lstStyle/>
                    <a:p>
                      <a:pPr algn="r" fontAlgn="ctr"/>
                      <a:r>
                        <a:rPr lang="pt-PT" sz="800" b="0" i="0" u="none" strike="noStrike" dirty="0">
                          <a:solidFill>
                            <a:srgbClr val="000000"/>
                          </a:solidFill>
                          <a:effectLst/>
                          <a:latin typeface="Calibri" panose="020F0502020204030204" pitchFamily="34" charset="0"/>
                        </a:rPr>
                        <a:t>(828)</a:t>
                      </a:r>
                    </a:p>
                  </a:txBody>
                  <a:tcPr marL="0" marR="0" marT="0" marB="0" anchor="ctr">
                    <a:lnL>
                      <a:noFill/>
                    </a:lnL>
                    <a:lnR>
                      <a:noFill/>
                    </a:lnR>
                    <a:lnT>
                      <a:noFill/>
                    </a:lnT>
                    <a:lnB w="12700" cap="flat" cmpd="sng" algn="ctr">
                      <a:solidFill>
                        <a:schemeClr val="bg1">
                          <a:lumMod val="50000"/>
                        </a:schemeClr>
                      </a:solid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(231)</a:t>
                      </a:r>
                    </a:p>
                  </a:txBody>
                  <a:tcPr marL="0" marR="0" marT="0" marB="0" anchor="ctr">
                    <a:lnL>
                      <a:noFill/>
                    </a:lnL>
                    <a:lnR>
                      <a:noFill/>
                    </a:lnR>
                    <a:lnT>
                      <a:noFill/>
                    </a:lnT>
                    <a:lnB w="12700" cap="flat" cmpd="sng" algn="ctr">
                      <a:solidFill>
                        <a:schemeClr val="bg1">
                          <a:lumMod val="50000"/>
                        </a:schemeClr>
                      </a:solidFill>
                      <a:prstDash val="solid"/>
                      <a:round/>
                      <a:headEnd type="none" w="med" len="med"/>
                      <a:tailEnd type="none" w="med" len="med"/>
                    </a:lnB>
                  </a:tcPr>
                </a:tc>
                <a:tc>
                  <a:txBody>
                    <a:bodyPr/>
                    <a:lstStyle/>
                    <a:p>
                      <a:pPr algn="r" fontAlgn="ctr"/>
                      <a:r>
                        <a:rPr lang="pt-PT" sz="800" b="0" i="0" u="none" strike="noStrike" dirty="0">
                          <a:solidFill>
                            <a:srgbClr val="000000"/>
                          </a:solidFill>
                          <a:effectLst/>
                          <a:latin typeface="Calibri" panose="020F0502020204030204" pitchFamily="34" charset="0"/>
                        </a:rPr>
                        <a:t>582</a:t>
                      </a:r>
                    </a:p>
                  </a:txBody>
                  <a:tcPr marL="0" marR="0" marT="0" marB="0" anchor="ctr">
                    <a:lnL>
                      <a:noFill/>
                    </a:lnL>
                    <a:lnR>
                      <a:noFill/>
                    </a:lnR>
                    <a:lnT>
                      <a:noFill/>
                    </a:lnT>
                    <a:lnB w="12700" cap="flat" cmpd="sng" algn="ctr">
                      <a:solidFill>
                        <a:schemeClr val="bg1">
                          <a:lumMod val="50000"/>
                        </a:schemeClr>
                      </a:solid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a:t>
                      </a:r>
                    </a:p>
                  </a:txBody>
                  <a:tcPr marL="0" marR="0" marT="0" marB="0" anchor="ctr">
                    <a:lnL>
                      <a:noFill/>
                    </a:lnL>
                    <a:lnR>
                      <a:noFill/>
                    </a:lnR>
                    <a:lnT>
                      <a:noFill/>
                    </a:lnT>
                    <a:lnB w="12700" cap="flat" cmpd="sng" algn="ctr">
                      <a:solidFill>
                        <a:schemeClr val="bg1">
                          <a:lumMod val="50000"/>
                        </a:schemeClr>
                      </a:solid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a:t>
                      </a:r>
                    </a:p>
                  </a:txBody>
                  <a:tcPr marL="0" marR="0" marT="0" marB="0" anchor="ctr">
                    <a:lnL>
                      <a:noFill/>
                    </a:lnL>
                    <a:lnR>
                      <a:noFill/>
                    </a:lnR>
                    <a:lnT>
                      <a:noFill/>
                    </a:lnT>
                    <a:lnB w="12700" cap="flat" cmpd="sng" algn="ctr">
                      <a:solidFill>
                        <a:schemeClr val="bg1">
                          <a:lumMod val="50000"/>
                        </a:schemeClr>
                      </a:solid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a:t>
                      </a:r>
                    </a:p>
                  </a:txBody>
                  <a:tcPr marL="0" marR="0" marT="0" marB="0" anchor="ctr">
                    <a:lnL>
                      <a:noFill/>
                    </a:lnL>
                    <a:lnR>
                      <a:noFill/>
                    </a:lnR>
                    <a:lnT>
                      <a:noFill/>
                    </a:lnT>
                    <a:lnB w="12700" cap="flat" cmpd="sng" algn="ctr">
                      <a:solidFill>
                        <a:schemeClr val="bg1">
                          <a:lumMod val="50000"/>
                        </a:schemeClr>
                      </a:solid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a:t>
                      </a:r>
                    </a:p>
                  </a:txBody>
                  <a:tcPr marL="0" marR="0" marT="0" marB="0" anchor="ctr">
                    <a:lnL>
                      <a:noFill/>
                    </a:lnL>
                    <a:lnR>
                      <a:noFill/>
                    </a:lnR>
                    <a:lnT>
                      <a:noFill/>
                    </a:lnT>
                    <a:lnB w="12700" cap="flat" cmpd="sng" algn="ctr">
                      <a:solidFill>
                        <a:schemeClr val="bg1">
                          <a:lumMod val="50000"/>
                        </a:schemeClr>
                      </a:solid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a:t>
                      </a:r>
                    </a:p>
                  </a:txBody>
                  <a:tcPr marL="0" marR="0" marT="0" marB="0" anchor="ctr">
                    <a:lnL>
                      <a:noFill/>
                    </a:lnL>
                    <a:lnR>
                      <a:noFill/>
                    </a:lnR>
                    <a:lnT>
                      <a:noFill/>
                    </a:lnT>
                    <a:lnB w="12700" cap="flat" cmpd="sng" algn="ctr">
                      <a:solidFill>
                        <a:schemeClr val="bg1">
                          <a:lumMod val="50000"/>
                        </a:schemeClr>
                      </a:solidFill>
                      <a:prstDash val="solid"/>
                      <a:round/>
                      <a:headEnd type="none" w="med" len="med"/>
                      <a:tailEnd type="none" w="med" len="med"/>
                    </a:lnB>
                  </a:tcPr>
                </a:tc>
                <a:tc>
                  <a:txBody>
                    <a:bodyPr/>
                    <a:lstStyle/>
                    <a:p>
                      <a:pPr algn="r" fontAlgn="ctr"/>
                      <a:r>
                        <a:rPr lang="pt-PT" sz="800" b="0" i="0" u="none" strike="noStrike" dirty="0">
                          <a:solidFill>
                            <a:srgbClr val="000000"/>
                          </a:solidFill>
                          <a:effectLst/>
                          <a:latin typeface="Calibri" panose="020F0502020204030204" pitchFamily="34" charset="0"/>
                        </a:rPr>
                        <a:t>-</a:t>
                      </a:r>
                    </a:p>
                  </a:txBody>
                  <a:tcPr marL="0" marR="0" marT="0" marB="0" anchor="ctr">
                    <a:lnL>
                      <a:noFill/>
                    </a:lnL>
                    <a:lnR>
                      <a:noFill/>
                    </a:lnR>
                    <a:lnT>
                      <a:noFill/>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879823526"/>
                  </a:ext>
                </a:extLst>
              </a:tr>
              <a:tr h="122267">
                <a:tc>
                  <a:txBody>
                    <a:bodyPr/>
                    <a:lstStyle/>
                    <a:p>
                      <a:pPr algn="l" fontAlgn="ctr"/>
                      <a:r>
                        <a:rPr lang="pt-PT" sz="800" b="1" i="0" u="none" strike="noStrike" dirty="0">
                          <a:solidFill>
                            <a:srgbClr val="000000"/>
                          </a:solidFill>
                          <a:effectLst/>
                          <a:latin typeface="Calibri" panose="020F0502020204030204" pitchFamily="34" charset="0"/>
                        </a:rPr>
                        <a:t>EBITDA</a:t>
                      </a:r>
                    </a:p>
                  </a:txBody>
                  <a:tcPr marL="0" marR="0" marT="0" marB="0" anchor="ctr">
                    <a:lnL>
                      <a:noFill/>
                    </a:lnL>
                    <a:lnR>
                      <a:noFill/>
                    </a:lnR>
                    <a:lnT w="12700" cap="flat" cmpd="sng" algn="ctr">
                      <a:solidFill>
                        <a:schemeClr val="bg1">
                          <a:lumMod val="50000"/>
                        </a:schemeClr>
                      </a:solidFill>
                      <a:prstDash val="solid"/>
                      <a:round/>
                      <a:headEnd type="none" w="med" len="med"/>
                      <a:tailEnd type="none" w="med" len="med"/>
                    </a:lnT>
                    <a:lnB>
                      <a:noFill/>
                    </a:lnB>
                  </a:tcPr>
                </a:tc>
                <a:tc>
                  <a:txBody>
                    <a:bodyPr/>
                    <a:lstStyle/>
                    <a:p>
                      <a:pPr algn="r" fontAlgn="ctr"/>
                      <a:r>
                        <a:rPr lang="pt-PT" sz="800" b="1" i="0" u="none" strike="noStrike" dirty="0">
                          <a:solidFill>
                            <a:srgbClr val="000000"/>
                          </a:solidFill>
                          <a:effectLst/>
                          <a:latin typeface="Calibri" panose="020F0502020204030204" pitchFamily="34" charset="0"/>
                        </a:rPr>
                        <a:t>5.470</a:t>
                      </a:r>
                    </a:p>
                  </a:txBody>
                  <a:tcPr marL="0" marR="0" marT="0" marB="0" anchor="ctr">
                    <a:lnL>
                      <a:noFill/>
                    </a:lnL>
                    <a:lnR>
                      <a:noFill/>
                    </a:lnR>
                    <a:lnT w="12700" cap="flat" cmpd="sng" algn="ctr">
                      <a:solidFill>
                        <a:schemeClr val="bg1">
                          <a:lumMod val="50000"/>
                        </a:schemeClr>
                      </a:solidFill>
                      <a:prstDash val="solid"/>
                      <a:round/>
                      <a:headEnd type="none" w="med" len="med"/>
                      <a:tailEnd type="none" w="med" len="med"/>
                    </a:lnT>
                    <a:lnB>
                      <a:noFill/>
                    </a:lnB>
                  </a:tcPr>
                </a:tc>
                <a:tc>
                  <a:txBody>
                    <a:bodyPr/>
                    <a:lstStyle/>
                    <a:p>
                      <a:pPr algn="r" fontAlgn="ctr"/>
                      <a:r>
                        <a:rPr lang="pt-PT" sz="800" b="1" i="0" u="none" strike="noStrike">
                          <a:solidFill>
                            <a:srgbClr val="000000"/>
                          </a:solidFill>
                          <a:effectLst/>
                          <a:latin typeface="Calibri" panose="020F0502020204030204" pitchFamily="34" charset="0"/>
                        </a:rPr>
                        <a:t>3.999</a:t>
                      </a:r>
                    </a:p>
                  </a:txBody>
                  <a:tcPr marL="0" marR="0" marT="0" marB="0" anchor="ctr">
                    <a:lnL>
                      <a:noFill/>
                    </a:lnL>
                    <a:lnR>
                      <a:noFill/>
                    </a:lnR>
                    <a:lnT w="12700" cap="flat" cmpd="sng" algn="ctr">
                      <a:solidFill>
                        <a:schemeClr val="bg1">
                          <a:lumMod val="50000"/>
                        </a:schemeClr>
                      </a:solidFill>
                      <a:prstDash val="solid"/>
                      <a:round/>
                      <a:headEnd type="none" w="med" len="med"/>
                      <a:tailEnd type="none" w="med" len="med"/>
                    </a:lnT>
                    <a:lnB>
                      <a:noFill/>
                    </a:lnB>
                  </a:tcPr>
                </a:tc>
                <a:tc>
                  <a:txBody>
                    <a:bodyPr/>
                    <a:lstStyle/>
                    <a:p>
                      <a:pPr algn="r" fontAlgn="ctr"/>
                      <a:r>
                        <a:rPr lang="pt-PT" sz="800" b="1" i="0" u="none" strike="noStrike">
                          <a:solidFill>
                            <a:srgbClr val="000000"/>
                          </a:solidFill>
                          <a:effectLst/>
                          <a:latin typeface="Calibri" panose="020F0502020204030204" pitchFamily="34" charset="0"/>
                        </a:rPr>
                        <a:t>4.554</a:t>
                      </a:r>
                    </a:p>
                  </a:txBody>
                  <a:tcPr marL="0" marR="0" marT="0" marB="0" anchor="ctr">
                    <a:lnL>
                      <a:noFill/>
                    </a:lnL>
                    <a:lnR>
                      <a:noFill/>
                    </a:lnR>
                    <a:lnT w="12700" cap="flat" cmpd="sng" algn="ctr">
                      <a:solidFill>
                        <a:schemeClr val="bg1">
                          <a:lumMod val="50000"/>
                        </a:schemeClr>
                      </a:solidFill>
                      <a:prstDash val="solid"/>
                      <a:round/>
                      <a:headEnd type="none" w="med" len="med"/>
                      <a:tailEnd type="none" w="med" len="med"/>
                    </a:lnT>
                    <a:lnB>
                      <a:noFill/>
                    </a:lnB>
                  </a:tcPr>
                </a:tc>
                <a:tc>
                  <a:txBody>
                    <a:bodyPr/>
                    <a:lstStyle/>
                    <a:p>
                      <a:pPr algn="r" fontAlgn="ctr"/>
                      <a:r>
                        <a:rPr lang="pt-PT" sz="800" b="1" i="0" u="none" strike="noStrike">
                          <a:solidFill>
                            <a:srgbClr val="000000"/>
                          </a:solidFill>
                          <a:effectLst/>
                          <a:latin typeface="Calibri" panose="020F0502020204030204" pitchFamily="34" charset="0"/>
                        </a:rPr>
                        <a:t>4.110</a:t>
                      </a:r>
                    </a:p>
                  </a:txBody>
                  <a:tcPr marL="0" marR="0" marT="0" marB="0" anchor="ctr">
                    <a:lnL>
                      <a:noFill/>
                    </a:lnL>
                    <a:lnR>
                      <a:noFill/>
                    </a:lnR>
                    <a:lnT w="12700" cap="flat" cmpd="sng" algn="ctr">
                      <a:solidFill>
                        <a:schemeClr val="bg1">
                          <a:lumMod val="50000"/>
                        </a:schemeClr>
                      </a:solidFill>
                      <a:prstDash val="solid"/>
                      <a:round/>
                      <a:headEnd type="none" w="med" len="med"/>
                      <a:tailEnd type="none" w="med" len="med"/>
                    </a:lnT>
                    <a:lnB>
                      <a:noFill/>
                    </a:lnB>
                  </a:tcPr>
                </a:tc>
                <a:tc>
                  <a:txBody>
                    <a:bodyPr/>
                    <a:lstStyle/>
                    <a:p>
                      <a:pPr algn="r" fontAlgn="ctr"/>
                      <a:r>
                        <a:rPr lang="pt-PT" sz="800" b="1" i="0" u="none" strike="noStrike" dirty="0">
                          <a:solidFill>
                            <a:srgbClr val="000000"/>
                          </a:solidFill>
                          <a:effectLst/>
                          <a:latin typeface="Calibri" panose="020F0502020204030204" pitchFamily="34" charset="0"/>
                        </a:rPr>
                        <a:t>5.842</a:t>
                      </a:r>
                    </a:p>
                  </a:txBody>
                  <a:tcPr marL="0" marR="0" marT="0" marB="0" anchor="ctr">
                    <a:lnL>
                      <a:noFill/>
                    </a:lnL>
                    <a:lnR>
                      <a:noFill/>
                    </a:lnR>
                    <a:lnT w="12700" cap="flat" cmpd="sng" algn="ctr">
                      <a:solidFill>
                        <a:schemeClr val="bg1">
                          <a:lumMod val="50000"/>
                        </a:schemeClr>
                      </a:solidFill>
                      <a:prstDash val="solid"/>
                      <a:round/>
                      <a:headEnd type="none" w="med" len="med"/>
                      <a:tailEnd type="none" w="med" len="med"/>
                    </a:lnT>
                    <a:lnB>
                      <a:noFill/>
                    </a:lnB>
                  </a:tcPr>
                </a:tc>
                <a:tc>
                  <a:txBody>
                    <a:bodyPr/>
                    <a:lstStyle/>
                    <a:p>
                      <a:pPr algn="r" fontAlgn="ctr"/>
                      <a:r>
                        <a:rPr lang="pt-PT" sz="800" b="1" i="0" u="none" strike="noStrike">
                          <a:solidFill>
                            <a:srgbClr val="000000"/>
                          </a:solidFill>
                          <a:effectLst/>
                          <a:latin typeface="Calibri" panose="020F0502020204030204" pitchFamily="34" charset="0"/>
                        </a:rPr>
                        <a:t>6.739</a:t>
                      </a:r>
                    </a:p>
                  </a:txBody>
                  <a:tcPr marL="0" marR="0" marT="0" marB="0" anchor="ctr">
                    <a:lnL>
                      <a:noFill/>
                    </a:lnL>
                    <a:lnR>
                      <a:noFill/>
                    </a:lnR>
                    <a:lnT w="12700" cap="flat" cmpd="sng" algn="ctr">
                      <a:solidFill>
                        <a:schemeClr val="bg1">
                          <a:lumMod val="50000"/>
                        </a:schemeClr>
                      </a:solidFill>
                      <a:prstDash val="solid"/>
                      <a:round/>
                      <a:headEnd type="none" w="med" len="med"/>
                      <a:tailEnd type="none" w="med" len="med"/>
                    </a:lnT>
                    <a:lnB>
                      <a:noFill/>
                    </a:lnB>
                  </a:tcPr>
                </a:tc>
                <a:tc>
                  <a:txBody>
                    <a:bodyPr/>
                    <a:lstStyle/>
                    <a:p>
                      <a:pPr algn="r" fontAlgn="ctr"/>
                      <a:r>
                        <a:rPr lang="pt-PT" sz="800" b="1" i="0" u="none" strike="noStrike">
                          <a:solidFill>
                            <a:srgbClr val="000000"/>
                          </a:solidFill>
                          <a:effectLst/>
                          <a:latin typeface="Calibri" panose="020F0502020204030204" pitchFamily="34" charset="0"/>
                        </a:rPr>
                        <a:t>7.514</a:t>
                      </a:r>
                    </a:p>
                  </a:txBody>
                  <a:tcPr marL="0" marR="0" marT="0" marB="0" anchor="ctr">
                    <a:lnL>
                      <a:noFill/>
                    </a:lnL>
                    <a:lnR>
                      <a:noFill/>
                    </a:lnR>
                    <a:lnT w="12700" cap="flat" cmpd="sng" algn="ctr">
                      <a:solidFill>
                        <a:schemeClr val="bg1">
                          <a:lumMod val="50000"/>
                        </a:schemeClr>
                      </a:solidFill>
                      <a:prstDash val="solid"/>
                      <a:round/>
                      <a:headEnd type="none" w="med" len="med"/>
                      <a:tailEnd type="none" w="med" len="med"/>
                    </a:lnT>
                    <a:lnB>
                      <a:noFill/>
                    </a:lnB>
                  </a:tcPr>
                </a:tc>
                <a:tc>
                  <a:txBody>
                    <a:bodyPr/>
                    <a:lstStyle/>
                    <a:p>
                      <a:pPr algn="r" fontAlgn="ctr"/>
                      <a:r>
                        <a:rPr lang="pt-PT" sz="800" b="1" i="0" u="none" strike="noStrike">
                          <a:solidFill>
                            <a:srgbClr val="000000"/>
                          </a:solidFill>
                          <a:effectLst/>
                          <a:latin typeface="Calibri" panose="020F0502020204030204" pitchFamily="34" charset="0"/>
                        </a:rPr>
                        <a:t>8.352</a:t>
                      </a:r>
                    </a:p>
                  </a:txBody>
                  <a:tcPr marL="0" marR="0" marT="0" marB="0" anchor="ctr">
                    <a:lnL>
                      <a:noFill/>
                    </a:lnL>
                    <a:lnR>
                      <a:noFill/>
                    </a:lnR>
                    <a:lnT w="12700" cap="flat" cmpd="sng" algn="ctr">
                      <a:solidFill>
                        <a:schemeClr val="bg1">
                          <a:lumMod val="50000"/>
                        </a:schemeClr>
                      </a:solidFill>
                      <a:prstDash val="solid"/>
                      <a:round/>
                      <a:headEnd type="none" w="med" len="med"/>
                      <a:tailEnd type="none" w="med" len="med"/>
                    </a:lnT>
                    <a:lnB>
                      <a:noFill/>
                    </a:lnB>
                  </a:tcPr>
                </a:tc>
                <a:tc>
                  <a:txBody>
                    <a:bodyPr/>
                    <a:lstStyle/>
                    <a:p>
                      <a:pPr algn="r" fontAlgn="ctr"/>
                      <a:r>
                        <a:rPr lang="pt-PT" sz="800" b="1" i="0" u="none" strike="noStrike">
                          <a:solidFill>
                            <a:srgbClr val="000000"/>
                          </a:solidFill>
                          <a:effectLst/>
                          <a:latin typeface="Calibri" panose="020F0502020204030204" pitchFamily="34" charset="0"/>
                        </a:rPr>
                        <a:t>8.704</a:t>
                      </a:r>
                    </a:p>
                  </a:txBody>
                  <a:tcPr marL="0" marR="0" marT="0" marB="0" anchor="ctr">
                    <a:lnL>
                      <a:noFill/>
                    </a:lnL>
                    <a:lnR>
                      <a:noFill/>
                    </a:lnR>
                    <a:lnT w="12700" cap="flat" cmpd="sng" algn="ctr">
                      <a:solidFill>
                        <a:schemeClr val="bg1">
                          <a:lumMod val="50000"/>
                        </a:schemeClr>
                      </a:solidFill>
                      <a:prstDash val="solid"/>
                      <a:round/>
                      <a:headEnd type="none" w="med" len="med"/>
                      <a:tailEnd type="none" w="med" len="med"/>
                    </a:lnT>
                    <a:lnB>
                      <a:noFill/>
                    </a:lnB>
                  </a:tcPr>
                </a:tc>
                <a:extLst>
                  <a:ext uri="{0D108BD9-81ED-4DB2-BD59-A6C34878D82A}">
                    <a16:rowId xmlns:a16="http://schemas.microsoft.com/office/drawing/2014/main" val="3191736435"/>
                  </a:ext>
                </a:extLst>
              </a:tr>
              <a:tr h="122267">
                <a:tc>
                  <a:txBody>
                    <a:bodyPr/>
                    <a:lstStyle/>
                    <a:p>
                      <a:pPr algn="l" fontAlgn="ctr"/>
                      <a:r>
                        <a:rPr lang="pt-PT" sz="800" b="0" i="0" u="none" strike="noStrike">
                          <a:solidFill>
                            <a:srgbClr val="808080"/>
                          </a:solidFill>
                          <a:effectLst/>
                          <a:latin typeface="Calibri" panose="020F0502020204030204" pitchFamily="34" charset="0"/>
                        </a:rPr>
                        <a:t>% do volume de negócios</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800" b="0" i="0" u="none" strike="noStrike">
                          <a:solidFill>
                            <a:srgbClr val="808080"/>
                          </a:solidFill>
                          <a:effectLst/>
                          <a:latin typeface="Calibri" panose="020F0502020204030204" pitchFamily="34" charset="0"/>
                        </a:rPr>
                        <a:t>28,7%</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800" b="0" i="0" u="none" strike="noStrike">
                          <a:solidFill>
                            <a:srgbClr val="808080"/>
                          </a:solidFill>
                          <a:effectLst/>
                          <a:latin typeface="Calibri" panose="020F0502020204030204" pitchFamily="34" charset="0"/>
                        </a:rPr>
                        <a:t>23,4%</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800" b="0" i="0" u="none" strike="noStrike">
                          <a:solidFill>
                            <a:srgbClr val="808080"/>
                          </a:solidFill>
                          <a:effectLst/>
                          <a:latin typeface="Calibri" panose="020F0502020204030204" pitchFamily="34" charset="0"/>
                        </a:rPr>
                        <a:t>25,1%</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800" b="0" i="0" u="none" strike="noStrike">
                          <a:solidFill>
                            <a:srgbClr val="808080"/>
                          </a:solidFill>
                          <a:effectLst/>
                          <a:latin typeface="Calibri" panose="020F0502020204030204" pitchFamily="34" charset="0"/>
                        </a:rPr>
                        <a:t>19,3%</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800" b="0" i="0" u="none" strike="noStrike">
                          <a:solidFill>
                            <a:srgbClr val="808080"/>
                          </a:solidFill>
                          <a:effectLst/>
                          <a:latin typeface="Calibri" panose="020F0502020204030204" pitchFamily="34" charset="0"/>
                        </a:rPr>
                        <a:t>23,8%</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800" b="0" i="0" u="none" strike="noStrike">
                          <a:solidFill>
                            <a:srgbClr val="808080"/>
                          </a:solidFill>
                          <a:effectLst/>
                          <a:latin typeface="Calibri" panose="020F0502020204030204" pitchFamily="34" charset="0"/>
                        </a:rPr>
                        <a:t>24,7%</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800" b="0" i="0" u="none" strike="noStrike">
                          <a:solidFill>
                            <a:srgbClr val="808080"/>
                          </a:solidFill>
                          <a:effectLst/>
                          <a:latin typeface="Calibri" panose="020F0502020204030204" pitchFamily="34" charset="0"/>
                        </a:rPr>
                        <a:t>25,5%</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800" b="0" i="0" u="none" strike="noStrike">
                          <a:solidFill>
                            <a:srgbClr val="808080"/>
                          </a:solidFill>
                          <a:effectLst/>
                          <a:latin typeface="Calibri" panose="020F0502020204030204" pitchFamily="34" charset="0"/>
                        </a:rPr>
                        <a:t>26,2%</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800" b="0" i="0" u="none" strike="noStrike">
                          <a:solidFill>
                            <a:srgbClr val="808080"/>
                          </a:solidFill>
                          <a:effectLst/>
                          <a:latin typeface="Calibri" panose="020F0502020204030204" pitchFamily="34" charset="0"/>
                        </a:rPr>
                        <a:t>26,5%</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6598216"/>
                  </a:ext>
                </a:extLst>
              </a:tr>
              <a:tr h="122267">
                <a:tc>
                  <a:txBody>
                    <a:bodyPr/>
                    <a:lstStyle/>
                    <a:p>
                      <a:pPr algn="l" fontAlgn="ctr"/>
                      <a:r>
                        <a:rPr lang="pt-PT" sz="800" b="0" i="0" u="none" strike="noStrike">
                          <a:solidFill>
                            <a:srgbClr val="000000"/>
                          </a:solidFill>
                          <a:effectLst/>
                          <a:latin typeface="Calibri" panose="020F0502020204030204" pitchFamily="34" charset="0"/>
                        </a:rPr>
                        <a:t>Amortizações</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(3.241)</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(4.037)</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(3.025)</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(3.422)</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(3.467)</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(3.397)</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(3.420)</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(3.442)</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(3.461)</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6409125"/>
                  </a:ext>
                </a:extLst>
              </a:tr>
              <a:tr h="122267">
                <a:tc>
                  <a:txBody>
                    <a:bodyPr/>
                    <a:lstStyle/>
                    <a:p>
                      <a:pPr algn="l" fontAlgn="ctr"/>
                      <a:r>
                        <a:rPr lang="pt-PT" sz="800" b="1" i="0" u="none" strike="noStrike">
                          <a:solidFill>
                            <a:srgbClr val="000000"/>
                          </a:solidFill>
                          <a:effectLst/>
                          <a:latin typeface="Calibri" panose="020F0502020204030204" pitchFamily="34" charset="0"/>
                        </a:rPr>
                        <a:t>EBIT</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800" b="1" i="0" u="none" strike="noStrike">
                          <a:solidFill>
                            <a:srgbClr val="000000"/>
                          </a:solidFill>
                          <a:effectLst/>
                          <a:latin typeface="Calibri" panose="020F0502020204030204" pitchFamily="34" charset="0"/>
                        </a:rPr>
                        <a:t>2.228</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800" b="1" i="0" u="none" strike="noStrike">
                          <a:solidFill>
                            <a:srgbClr val="000000"/>
                          </a:solidFill>
                          <a:effectLst/>
                          <a:latin typeface="Calibri" panose="020F0502020204030204" pitchFamily="34" charset="0"/>
                        </a:rPr>
                        <a:t>(38)</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800" b="1" i="0" u="none" strike="noStrike">
                          <a:solidFill>
                            <a:srgbClr val="000000"/>
                          </a:solidFill>
                          <a:effectLst/>
                          <a:latin typeface="Calibri" panose="020F0502020204030204" pitchFamily="34" charset="0"/>
                        </a:rPr>
                        <a:t>1.528</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800" b="1" i="0" u="none" strike="noStrike">
                          <a:solidFill>
                            <a:srgbClr val="000000"/>
                          </a:solidFill>
                          <a:effectLst/>
                          <a:latin typeface="Calibri" panose="020F0502020204030204" pitchFamily="34" charset="0"/>
                        </a:rPr>
                        <a:t>688</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800" b="1" i="0" u="none" strike="noStrike">
                          <a:solidFill>
                            <a:srgbClr val="000000"/>
                          </a:solidFill>
                          <a:effectLst/>
                          <a:latin typeface="Calibri" panose="020F0502020204030204" pitchFamily="34" charset="0"/>
                        </a:rPr>
                        <a:t>2.375</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800" b="1" i="0" u="none" strike="noStrike">
                          <a:solidFill>
                            <a:srgbClr val="000000"/>
                          </a:solidFill>
                          <a:effectLst/>
                          <a:latin typeface="Calibri" panose="020F0502020204030204" pitchFamily="34" charset="0"/>
                        </a:rPr>
                        <a:t>3.342</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800" b="1" i="0" u="none" strike="noStrike">
                          <a:solidFill>
                            <a:srgbClr val="000000"/>
                          </a:solidFill>
                          <a:effectLst/>
                          <a:latin typeface="Calibri" panose="020F0502020204030204" pitchFamily="34" charset="0"/>
                        </a:rPr>
                        <a:t>4.094</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800" b="1" i="0" u="none" strike="noStrike">
                          <a:solidFill>
                            <a:srgbClr val="000000"/>
                          </a:solidFill>
                          <a:effectLst/>
                          <a:latin typeface="Calibri" panose="020F0502020204030204" pitchFamily="34" charset="0"/>
                        </a:rPr>
                        <a:t>4.910</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800" b="1" i="0" u="none" strike="noStrike">
                          <a:solidFill>
                            <a:srgbClr val="000000"/>
                          </a:solidFill>
                          <a:effectLst/>
                          <a:latin typeface="Calibri" panose="020F0502020204030204" pitchFamily="34" charset="0"/>
                        </a:rPr>
                        <a:t>5.242</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27458736"/>
                  </a:ext>
                </a:extLst>
              </a:tr>
              <a:tr h="122267">
                <a:tc>
                  <a:txBody>
                    <a:bodyPr/>
                    <a:lstStyle/>
                    <a:p>
                      <a:pPr algn="l" fontAlgn="ctr"/>
                      <a:r>
                        <a:rPr lang="pt-PT" sz="800" b="0" i="0" u="none" strike="noStrike">
                          <a:solidFill>
                            <a:srgbClr val="808080"/>
                          </a:solidFill>
                          <a:effectLst/>
                          <a:latin typeface="Calibri" panose="020F0502020204030204" pitchFamily="34" charset="0"/>
                        </a:rPr>
                        <a:t>% do volume de negócios</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800" b="0" i="0" u="none" strike="noStrike">
                          <a:solidFill>
                            <a:srgbClr val="808080"/>
                          </a:solidFill>
                          <a:effectLst/>
                          <a:latin typeface="Calibri" panose="020F0502020204030204" pitchFamily="34" charset="0"/>
                        </a:rPr>
                        <a:t>12%</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800" b="0" i="0" u="none" strike="noStrike">
                          <a:solidFill>
                            <a:srgbClr val="808080"/>
                          </a:solidFill>
                          <a:effectLst/>
                          <a:latin typeface="Calibri" panose="020F0502020204030204" pitchFamily="34" charset="0"/>
                        </a:rPr>
                        <a:t>(0)</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800" b="0" i="0" u="none" strike="noStrike">
                          <a:solidFill>
                            <a:srgbClr val="808080"/>
                          </a:solidFill>
                          <a:effectLst/>
                          <a:latin typeface="Calibri" panose="020F0502020204030204" pitchFamily="34" charset="0"/>
                        </a:rPr>
                        <a:t>8%</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800" b="0" i="0" u="none" strike="noStrike">
                          <a:solidFill>
                            <a:srgbClr val="808080"/>
                          </a:solidFill>
                          <a:effectLst/>
                          <a:latin typeface="Calibri" panose="020F0502020204030204" pitchFamily="34" charset="0"/>
                        </a:rPr>
                        <a:t>3%</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800" b="0" i="0" u="none" strike="noStrike">
                          <a:solidFill>
                            <a:srgbClr val="808080"/>
                          </a:solidFill>
                          <a:effectLst/>
                          <a:latin typeface="Calibri" panose="020F0502020204030204" pitchFamily="34" charset="0"/>
                        </a:rPr>
                        <a:t>10%</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800" b="0" i="0" u="none" strike="noStrike">
                          <a:solidFill>
                            <a:srgbClr val="808080"/>
                          </a:solidFill>
                          <a:effectLst/>
                          <a:latin typeface="Calibri" panose="020F0502020204030204" pitchFamily="34" charset="0"/>
                        </a:rPr>
                        <a:t>12%</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800" b="0" i="0" u="none" strike="noStrike">
                          <a:solidFill>
                            <a:srgbClr val="808080"/>
                          </a:solidFill>
                          <a:effectLst/>
                          <a:latin typeface="Calibri" panose="020F0502020204030204" pitchFamily="34" charset="0"/>
                        </a:rPr>
                        <a:t>14%</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800" b="0" i="0" u="none" strike="noStrike">
                          <a:solidFill>
                            <a:srgbClr val="808080"/>
                          </a:solidFill>
                          <a:effectLst/>
                          <a:latin typeface="Calibri" panose="020F0502020204030204" pitchFamily="34" charset="0"/>
                        </a:rPr>
                        <a:t>15%</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800" b="0" i="0" u="none" strike="noStrike">
                          <a:solidFill>
                            <a:srgbClr val="808080"/>
                          </a:solidFill>
                          <a:effectLst/>
                          <a:latin typeface="Calibri" panose="020F0502020204030204" pitchFamily="34" charset="0"/>
                        </a:rPr>
                        <a:t>16%</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7432938"/>
                  </a:ext>
                </a:extLst>
              </a:tr>
              <a:tr h="122267">
                <a:tc>
                  <a:txBody>
                    <a:bodyPr/>
                    <a:lstStyle/>
                    <a:p>
                      <a:pPr algn="l" fontAlgn="ctr"/>
                      <a:r>
                        <a:rPr lang="pt-PT" sz="800" b="0" i="0" u="none" strike="noStrike">
                          <a:solidFill>
                            <a:srgbClr val="000000"/>
                          </a:solidFill>
                          <a:effectLst/>
                          <a:latin typeface="Calibri" panose="020F0502020204030204" pitchFamily="34" charset="0"/>
                        </a:rPr>
                        <a:t>Rendimentos e ganhos de financiamento</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800" b="0" i="0" u="none" strike="noStrike">
                          <a:solidFill>
                            <a:srgbClr val="000000"/>
                          </a:solidFill>
                          <a:effectLst/>
                          <a:latin typeface="Calibri" panose="020F0502020204030204" pitchFamily="34" charset="0"/>
                        </a:rPr>
                        <a:t>41</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800" b="0" i="0" u="none" strike="noStrike">
                          <a:solidFill>
                            <a:srgbClr val="000000"/>
                          </a:solidFill>
                          <a:effectLst/>
                          <a:latin typeface="Calibri" panose="020F0502020204030204" pitchFamily="34" charset="0"/>
                        </a:rPr>
                        <a:t>11</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800" b="0" i="0" u="none" strike="noStrike">
                          <a:solidFill>
                            <a:srgbClr val="000000"/>
                          </a:solidFill>
                          <a:effectLst/>
                          <a:latin typeface="Calibri" panose="020F0502020204030204" pitchFamily="34" charset="0"/>
                        </a:rPr>
                        <a:t>34</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800" b="0" i="0" u="none" strike="noStrike">
                          <a:solidFill>
                            <a:srgbClr val="000000"/>
                          </a:solidFill>
                          <a:effectLst/>
                          <a:latin typeface="Calibri" panose="020F0502020204030204" pitchFamily="34" charset="0"/>
                        </a:rPr>
                        <a:t>4</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800" b="0" i="0" u="none" strike="noStrike">
                          <a:solidFill>
                            <a:srgbClr val="000000"/>
                          </a:solidFill>
                          <a:effectLst/>
                          <a:latin typeface="Calibri" panose="020F0502020204030204" pitchFamily="34" charset="0"/>
                        </a:rPr>
                        <a:t>4</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800" b="0" i="0" u="none" strike="noStrike">
                          <a:solidFill>
                            <a:srgbClr val="000000"/>
                          </a:solidFill>
                          <a:effectLst/>
                          <a:latin typeface="Calibri" panose="020F0502020204030204" pitchFamily="34" charset="0"/>
                        </a:rPr>
                        <a:t>13</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800" b="0" i="0" u="none" strike="noStrike">
                          <a:solidFill>
                            <a:srgbClr val="000000"/>
                          </a:solidFill>
                          <a:effectLst/>
                          <a:latin typeface="Calibri" panose="020F0502020204030204" pitchFamily="34" charset="0"/>
                        </a:rPr>
                        <a:t>14</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800" b="0" i="0" u="none" strike="noStrike">
                          <a:solidFill>
                            <a:srgbClr val="000000"/>
                          </a:solidFill>
                          <a:effectLst/>
                          <a:latin typeface="Calibri" panose="020F0502020204030204" pitchFamily="34" charset="0"/>
                        </a:rPr>
                        <a:t>14</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800" b="0" i="0" u="none" strike="noStrike">
                          <a:solidFill>
                            <a:srgbClr val="000000"/>
                          </a:solidFill>
                          <a:effectLst/>
                          <a:latin typeface="Calibri" panose="020F0502020204030204" pitchFamily="34" charset="0"/>
                        </a:rPr>
                        <a:t>14</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957066849"/>
                  </a:ext>
                </a:extLst>
              </a:tr>
              <a:tr h="122267">
                <a:tc>
                  <a:txBody>
                    <a:bodyPr/>
                    <a:lstStyle/>
                    <a:p>
                      <a:pPr algn="l" fontAlgn="ctr"/>
                      <a:r>
                        <a:rPr lang="pt-PT" sz="800" b="0" i="0" u="none" strike="noStrike" dirty="0">
                          <a:solidFill>
                            <a:srgbClr val="000000"/>
                          </a:solidFill>
                          <a:effectLst/>
                          <a:latin typeface="Calibri" panose="020F0502020204030204" pitchFamily="34" charset="0"/>
                        </a:rPr>
                        <a:t>Gastos e perdas de financiamento</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(319)</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(194)</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(858)</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(548)</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(231)</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(194)</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(122)</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(71)</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(31)</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7938697"/>
                  </a:ext>
                </a:extLst>
              </a:tr>
              <a:tr h="122267">
                <a:tc>
                  <a:txBody>
                    <a:bodyPr/>
                    <a:lstStyle/>
                    <a:p>
                      <a:pPr algn="l" fontAlgn="ctr"/>
                      <a:r>
                        <a:rPr lang="pt-PT" sz="800" b="1" i="0" u="none" strike="noStrike" dirty="0">
                          <a:solidFill>
                            <a:srgbClr val="000000"/>
                          </a:solidFill>
                          <a:effectLst/>
                          <a:latin typeface="Calibri" panose="020F0502020204030204" pitchFamily="34" charset="0"/>
                        </a:rPr>
                        <a:t>EBT</a:t>
                      </a:r>
                    </a:p>
                  </a:txBody>
                  <a:tcPr marL="0" marR="0" marT="0"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ctr"/>
                      <a:r>
                        <a:rPr lang="pt-PT" sz="800" b="1" i="0" u="none" strike="noStrike">
                          <a:solidFill>
                            <a:srgbClr val="000000"/>
                          </a:solidFill>
                          <a:effectLst/>
                          <a:latin typeface="Calibri" panose="020F0502020204030204" pitchFamily="34" charset="0"/>
                        </a:rPr>
                        <a:t>1.950</a:t>
                      </a:r>
                    </a:p>
                  </a:txBody>
                  <a:tcPr marL="0" marR="0" marT="0"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ctr"/>
                      <a:r>
                        <a:rPr lang="pt-PT" sz="800" b="1" i="0" u="none" strike="noStrike">
                          <a:solidFill>
                            <a:srgbClr val="000000"/>
                          </a:solidFill>
                          <a:effectLst/>
                          <a:latin typeface="Calibri" panose="020F0502020204030204" pitchFamily="34" charset="0"/>
                        </a:rPr>
                        <a:t>(221)</a:t>
                      </a:r>
                    </a:p>
                  </a:txBody>
                  <a:tcPr marL="0" marR="0" marT="0"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ctr"/>
                      <a:r>
                        <a:rPr lang="pt-PT" sz="800" b="1" i="0" u="none" strike="noStrike">
                          <a:solidFill>
                            <a:srgbClr val="000000"/>
                          </a:solidFill>
                          <a:effectLst/>
                          <a:latin typeface="Calibri" panose="020F0502020204030204" pitchFamily="34" charset="0"/>
                        </a:rPr>
                        <a:t>704</a:t>
                      </a:r>
                    </a:p>
                  </a:txBody>
                  <a:tcPr marL="0" marR="0" marT="0"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ctr"/>
                      <a:r>
                        <a:rPr lang="pt-PT" sz="800" b="1" i="0" u="none" strike="noStrike">
                          <a:solidFill>
                            <a:srgbClr val="000000"/>
                          </a:solidFill>
                          <a:effectLst/>
                          <a:latin typeface="Calibri" panose="020F0502020204030204" pitchFamily="34" charset="0"/>
                        </a:rPr>
                        <a:t>144</a:t>
                      </a:r>
                    </a:p>
                  </a:txBody>
                  <a:tcPr marL="0" marR="0" marT="0"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ctr"/>
                      <a:r>
                        <a:rPr lang="pt-PT" sz="800" b="1" i="0" u="none" strike="noStrike">
                          <a:solidFill>
                            <a:srgbClr val="000000"/>
                          </a:solidFill>
                          <a:effectLst/>
                          <a:latin typeface="Calibri" panose="020F0502020204030204" pitchFamily="34" charset="0"/>
                        </a:rPr>
                        <a:t>2.148</a:t>
                      </a:r>
                    </a:p>
                  </a:txBody>
                  <a:tcPr marL="0" marR="0" marT="0"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ctr"/>
                      <a:r>
                        <a:rPr lang="pt-PT" sz="800" b="1" i="0" u="none" strike="noStrike">
                          <a:solidFill>
                            <a:srgbClr val="000000"/>
                          </a:solidFill>
                          <a:effectLst/>
                          <a:latin typeface="Calibri" panose="020F0502020204030204" pitchFamily="34" charset="0"/>
                        </a:rPr>
                        <a:t>3.161</a:t>
                      </a:r>
                    </a:p>
                  </a:txBody>
                  <a:tcPr marL="0" marR="0" marT="0"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ctr"/>
                      <a:r>
                        <a:rPr lang="pt-PT" sz="800" b="1" i="0" u="none" strike="noStrike">
                          <a:solidFill>
                            <a:srgbClr val="000000"/>
                          </a:solidFill>
                          <a:effectLst/>
                          <a:latin typeface="Calibri" panose="020F0502020204030204" pitchFamily="34" charset="0"/>
                        </a:rPr>
                        <a:t>3.986</a:t>
                      </a:r>
                    </a:p>
                  </a:txBody>
                  <a:tcPr marL="0" marR="0" marT="0"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ctr"/>
                      <a:r>
                        <a:rPr lang="pt-PT" sz="800" b="1" i="0" u="none" strike="noStrike">
                          <a:solidFill>
                            <a:srgbClr val="000000"/>
                          </a:solidFill>
                          <a:effectLst/>
                          <a:latin typeface="Calibri" panose="020F0502020204030204" pitchFamily="34" charset="0"/>
                        </a:rPr>
                        <a:t>4.853</a:t>
                      </a:r>
                    </a:p>
                  </a:txBody>
                  <a:tcPr marL="0" marR="0" marT="0"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ctr"/>
                      <a:r>
                        <a:rPr lang="pt-PT" sz="800" b="1" i="0" u="none" strike="noStrike" dirty="0">
                          <a:solidFill>
                            <a:srgbClr val="000000"/>
                          </a:solidFill>
                          <a:effectLst/>
                          <a:latin typeface="Calibri" panose="020F0502020204030204" pitchFamily="34" charset="0"/>
                        </a:rPr>
                        <a:t>5.225</a:t>
                      </a:r>
                    </a:p>
                  </a:txBody>
                  <a:tcPr marL="0" marR="0" marT="0"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218097000"/>
                  </a:ext>
                </a:extLst>
              </a:tr>
            </a:tbl>
          </a:graphicData>
        </a:graphic>
      </p:graphicFrame>
      <p:sp>
        <p:nvSpPr>
          <p:cNvPr id="11" name="Oval 10">
            <a:extLst>
              <a:ext uri="{FF2B5EF4-FFF2-40B4-BE49-F238E27FC236}">
                <a16:creationId xmlns:a16="http://schemas.microsoft.com/office/drawing/2014/main" id="{1B41A5B9-A4AE-4AC1-89AD-663863642688}"/>
              </a:ext>
            </a:extLst>
          </p:cNvPr>
          <p:cNvSpPr/>
          <p:nvPr/>
        </p:nvSpPr>
        <p:spPr bwMode="auto">
          <a:xfrm>
            <a:off x="9633670" y="1268700"/>
            <a:ext cx="144000" cy="144000"/>
          </a:xfrm>
          <a:prstGeom prst="ellipse">
            <a:avLst/>
          </a:prstGeom>
          <a:solidFill>
            <a:schemeClr val="accent1">
              <a:lumMod val="90000"/>
            </a:schemeClr>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700" i="0" u="none" strike="noStrike" cap="none" normalizeH="0" baseline="0" dirty="0">
                <a:ln>
                  <a:noFill/>
                </a:ln>
                <a:solidFill>
                  <a:schemeClr val="tx1"/>
                </a:solidFill>
                <a:effectLst/>
                <a:latin typeface="Arial" charset="0"/>
                <a:cs typeface="Arial" charset="0"/>
              </a:rPr>
              <a:t>1</a:t>
            </a:r>
          </a:p>
        </p:txBody>
      </p:sp>
      <p:sp>
        <p:nvSpPr>
          <p:cNvPr id="12" name="Oval 11">
            <a:extLst>
              <a:ext uri="{FF2B5EF4-FFF2-40B4-BE49-F238E27FC236}">
                <a16:creationId xmlns:a16="http://schemas.microsoft.com/office/drawing/2014/main" id="{3F8D4F03-FFB3-43D8-8BE7-0B3749C696C6}"/>
              </a:ext>
            </a:extLst>
          </p:cNvPr>
          <p:cNvSpPr/>
          <p:nvPr/>
        </p:nvSpPr>
        <p:spPr bwMode="auto">
          <a:xfrm>
            <a:off x="9633670" y="1700780"/>
            <a:ext cx="144000" cy="144000"/>
          </a:xfrm>
          <a:prstGeom prst="ellipse">
            <a:avLst/>
          </a:prstGeom>
          <a:solidFill>
            <a:schemeClr val="accent1">
              <a:lumMod val="90000"/>
            </a:schemeClr>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700" dirty="0"/>
              <a:t>2</a:t>
            </a:r>
            <a:endParaRPr kumimoji="0" lang="en-US" sz="700" i="0" u="none" strike="noStrike" cap="none" normalizeH="0" baseline="0" dirty="0">
              <a:ln>
                <a:noFill/>
              </a:ln>
              <a:solidFill>
                <a:schemeClr val="tx1"/>
              </a:solidFill>
              <a:effectLst/>
              <a:latin typeface="Arial" charset="0"/>
              <a:cs typeface="Arial" charset="0"/>
            </a:endParaRPr>
          </a:p>
        </p:txBody>
      </p:sp>
      <p:sp>
        <p:nvSpPr>
          <p:cNvPr id="13" name="Oval 12">
            <a:extLst>
              <a:ext uri="{FF2B5EF4-FFF2-40B4-BE49-F238E27FC236}">
                <a16:creationId xmlns:a16="http://schemas.microsoft.com/office/drawing/2014/main" id="{8DEAF680-24BE-46F7-A922-F605C9CFAE0D}"/>
              </a:ext>
            </a:extLst>
          </p:cNvPr>
          <p:cNvSpPr/>
          <p:nvPr/>
        </p:nvSpPr>
        <p:spPr bwMode="auto">
          <a:xfrm>
            <a:off x="9633670" y="1916790"/>
            <a:ext cx="144000" cy="144000"/>
          </a:xfrm>
          <a:prstGeom prst="ellipse">
            <a:avLst/>
          </a:prstGeom>
          <a:solidFill>
            <a:schemeClr val="accent1">
              <a:lumMod val="90000"/>
            </a:schemeClr>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700" dirty="0"/>
              <a:t>3</a:t>
            </a:r>
            <a:endParaRPr kumimoji="0" lang="en-US" sz="700" i="0" u="none" strike="noStrike" cap="none" normalizeH="0" baseline="0" dirty="0">
              <a:ln>
                <a:noFill/>
              </a:ln>
              <a:solidFill>
                <a:schemeClr val="tx1"/>
              </a:solidFill>
              <a:effectLst/>
              <a:latin typeface="Arial" charset="0"/>
              <a:cs typeface="Arial" charset="0"/>
            </a:endParaRPr>
          </a:p>
        </p:txBody>
      </p:sp>
      <p:sp>
        <p:nvSpPr>
          <p:cNvPr id="14" name="Oval 13">
            <a:extLst>
              <a:ext uri="{FF2B5EF4-FFF2-40B4-BE49-F238E27FC236}">
                <a16:creationId xmlns:a16="http://schemas.microsoft.com/office/drawing/2014/main" id="{9BD92FF2-8F99-4D47-A22E-23F99E881A2F}"/>
              </a:ext>
            </a:extLst>
          </p:cNvPr>
          <p:cNvSpPr/>
          <p:nvPr/>
        </p:nvSpPr>
        <p:spPr bwMode="auto">
          <a:xfrm>
            <a:off x="9633670" y="2204850"/>
            <a:ext cx="144000" cy="144000"/>
          </a:xfrm>
          <a:prstGeom prst="ellipse">
            <a:avLst/>
          </a:prstGeom>
          <a:solidFill>
            <a:schemeClr val="accent1">
              <a:lumMod val="90000"/>
            </a:schemeClr>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700" dirty="0"/>
              <a:t>4</a:t>
            </a:r>
            <a:endParaRPr kumimoji="0" lang="en-US" sz="700" i="0" u="none" strike="noStrike" cap="none" normalizeH="0" baseline="0" dirty="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769961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764" y="115888"/>
            <a:ext cx="7983786" cy="792162"/>
          </a:xfrm>
        </p:spPr>
        <p:txBody>
          <a:bodyPr/>
          <a:lstStyle/>
          <a:p>
            <a:pPr marL="0" lvl="1">
              <a:buClr>
                <a:srgbClr val="FF0000"/>
              </a:buClr>
              <a:buSzPct val="100000"/>
            </a:pPr>
            <a:r>
              <a:rPr lang="pt-PT" dirty="0">
                <a:solidFill>
                  <a:srgbClr val="00425E"/>
                </a:solidFill>
              </a:rPr>
              <a:t>Balanço</a:t>
            </a:r>
            <a:endParaRPr lang="pt-PT" i="1" dirty="0">
              <a:solidFill>
                <a:srgbClr val="00425E"/>
              </a:solidFill>
            </a:endParaRPr>
          </a:p>
        </p:txBody>
      </p:sp>
      <p:sp>
        <p:nvSpPr>
          <p:cNvPr id="4" name="Slide Number Placeholder 3"/>
          <p:cNvSpPr>
            <a:spLocks noGrp="1"/>
          </p:cNvSpPr>
          <p:nvPr>
            <p:ph type="sldNum" sz="quarter" idx="10"/>
          </p:nvPr>
        </p:nvSpPr>
        <p:spPr/>
        <p:txBody>
          <a:bodyPr/>
          <a:lstStyle/>
          <a:p>
            <a:pPr>
              <a:defRPr/>
            </a:pPr>
            <a:fld id="{4919448D-16D2-4478-AABC-2A70AB79C640}" type="slidenum">
              <a:rPr lang="pt-PT" smtClean="0"/>
              <a:pPr>
                <a:defRPr/>
              </a:pPr>
              <a:t>8</a:t>
            </a:fld>
            <a:endParaRPr lang="pt-PT"/>
          </a:p>
        </p:txBody>
      </p:sp>
      <p:graphicFrame>
        <p:nvGraphicFramePr>
          <p:cNvPr id="11" name="Tabela 10">
            <a:extLst>
              <a:ext uri="{FF2B5EF4-FFF2-40B4-BE49-F238E27FC236}">
                <a16:creationId xmlns:a16="http://schemas.microsoft.com/office/drawing/2014/main" id="{139BE21C-8B7D-409D-95DC-BD4A7459DCA4}"/>
              </a:ext>
            </a:extLst>
          </p:cNvPr>
          <p:cNvGraphicFramePr>
            <a:graphicFrameLocks noGrp="1"/>
          </p:cNvGraphicFramePr>
          <p:nvPr>
            <p:extLst>
              <p:ext uri="{D42A27DB-BD31-4B8C-83A1-F6EECF244321}">
                <p14:modId xmlns:p14="http://schemas.microsoft.com/office/powerpoint/2010/main" val="667536605"/>
              </p:ext>
            </p:extLst>
          </p:nvPr>
        </p:nvGraphicFramePr>
        <p:xfrm>
          <a:off x="344360" y="1196690"/>
          <a:ext cx="9259204" cy="5523272"/>
        </p:xfrm>
        <a:graphic>
          <a:graphicData uri="http://schemas.openxmlformats.org/drawingml/2006/table">
            <a:tbl>
              <a:tblPr/>
              <a:tblGrid>
                <a:gridCol w="2068814">
                  <a:extLst>
                    <a:ext uri="{9D8B030D-6E8A-4147-A177-3AD203B41FA5}">
                      <a16:colId xmlns:a16="http://schemas.microsoft.com/office/drawing/2014/main" val="3812591502"/>
                    </a:ext>
                  </a:extLst>
                </a:gridCol>
                <a:gridCol w="769498">
                  <a:extLst>
                    <a:ext uri="{9D8B030D-6E8A-4147-A177-3AD203B41FA5}">
                      <a16:colId xmlns:a16="http://schemas.microsoft.com/office/drawing/2014/main" val="3873991670"/>
                    </a:ext>
                  </a:extLst>
                </a:gridCol>
                <a:gridCol w="769498">
                  <a:extLst>
                    <a:ext uri="{9D8B030D-6E8A-4147-A177-3AD203B41FA5}">
                      <a16:colId xmlns:a16="http://schemas.microsoft.com/office/drawing/2014/main" val="3286937353"/>
                    </a:ext>
                  </a:extLst>
                </a:gridCol>
                <a:gridCol w="731653">
                  <a:extLst>
                    <a:ext uri="{9D8B030D-6E8A-4147-A177-3AD203B41FA5}">
                      <a16:colId xmlns:a16="http://schemas.microsoft.com/office/drawing/2014/main" val="175525368"/>
                    </a:ext>
                  </a:extLst>
                </a:gridCol>
                <a:gridCol w="845185">
                  <a:extLst>
                    <a:ext uri="{9D8B030D-6E8A-4147-A177-3AD203B41FA5}">
                      <a16:colId xmlns:a16="http://schemas.microsoft.com/office/drawing/2014/main" val="2389080958"/>
                    </a:ext>
                  </a:extLst>
                </a:gridCol>
                <a:gridCol w="946104">
                  <a:extLst>
                    <a:ext uri="{9D8B030D-6E8A-4147-A177-3AD203B41FA5}">
                      <a16:colId xmlns:a16="http://schemas.microsoft.com/office/drawing/2014/main" val="2748721718"/>
                    </a:ext>
                  </a:extLst>
                </a:gridCol>
                <a:gridCol w="782113">
                  <a:extLst>
                    <a:ext uri="{9D8B030D-6E8A-4147-A177-3AD203B41FA5}">
                      <a16:colId xmlns:a16="http://schemas.microsoft.com/office/drawing/2014/main" val="2743806970"/>
                    </a:ext>
                  </a:extLst>
                </a:gridCol>
                <a:gridCol w="782113">
                  <a:extLst>
                    <a:ext uri="{9D8B030D-6E8A-4147-A177-3AD203B41FA5}">
                      <a16:colId xmlns:a16="http://schemas.microsoft.com/office/drawing/2014/main" val="1455103296"/>
                    </a:ext>
                  </a:extLst>
                </a:gridCol>
                <a:gridCol w="782113">
                  <a:extLst>
                    <a:ext uri="{9D8B030D-6E8A-4147-A177-3AD203B41FA5}">
                      <a16:colId xmlns:a16="http://schemas.microsoft.com/office/drawing/2014/main" val="3555915188"/>
                    </a:ext>
                  </a:extLst>
                </a:gridCol>
                <a:gridCol w="782113">
                  <a:extLst>
                    <a:ext uri="{9D8B030D-6E8A-4147-A177-3AD203B41FA5}">
                      <a16:colId xmlns:a16="http://schemas.microsoft.com/office/drawing/2014/main" val="2890587634"/>
                    </a:ext>
                  </a:extLst>
                </a:gridCol>
              </a:tblGrid>
              <a:tr h="171689">
                <a:tc>
                  <a:txBody>
                    <a:bodyPr/>
                    <a:lstStyle/>
                    <a:p>
                      <a:pPr algn="l" fontAlgn="ctr"/>
                      <a:r>
                        <a:rPr lang="pt-PT" sz="800" b="1" i="0" u="none" strike="noStrike" dirty="0">
                          <a:solidFill>
                            <a:srgbClr val="FFFFFF"/>
                          </a:solidFill>
                          <a:effectLst/>
                          <a:latin typeface="Calibri" panose="020F0502020204030204" pitchFamily="34" charset="0"/>
                        </a:rPr>
                        <a:t>BS</a:t>
                      </a:r>
                    </a:p>
                  </a:txBody>
                  <a:tcPr marL="0" marR="0" marT="0" marB="0" anchor="ctr">
                    <a:lnL>
                      <a:noFill/>
                    </a:lnL>
                    <a:lnR>
                      <a:noFill/>
                    </a:lnR>
                    <a:lnT>
                      <a:noFill/>
                    </a:lnT>
                    <a:lnB>
                      <a:noFill/>
                    </a:lnB>
                    <a:solidFill>
                      <a:srgbClr val="00425E"/>
                    </a:solidFill>
                  </a:tcPr>
                </a:tc>
                <a:tc>
                  <a:txBody>
                    <a:bodyPr/>
                    <a:lstStyle/>
                    <a:p>
                      <a:pPr algn="r" fontAlgn="ctr"/>
                      <a:r>
                        <a:rPr lang="pt-PT" sz="800" b="1" i="0" u="none" strike="noStrike" dirty="0">
                          <a:solidFill>
                            <a:srgbClr val="FFFFFF"/>
                          </a:solidFill>
                          <a:effectLst/>
                          <a:latin typeface="Calibri" panose="020F0502020204030204" pitchFamily="34" charset="0"/>
                        </a:rPr>
                        <a:t>2015 R</a:t>
                      </a:r>
                    </a:p>
                  </a:txBody>
                  <a:tcPr marL="0" marR="0" marT="0" marB="0" anchor="ctr">
                    <a:lnL>
                      <a:noFill/>
                    </a:lnL>
                    <a:lnR>
                      <a:noFill/>
                    </a:lnR>
                    <a:lnT>
                      <a:noFill/>
                    </a:lnT>
                    <a:lnB>
                      <a:noFill/>
                    </a:lnB>
                    <a:solidFill>
                      <a:srgbClr val="00425E"/>
                    </a:solidFill>
                  </a:tcPr>
                </a:tc>
                <a:tc>
                  <a:txBody>
                    <a:bodyPr/>
                    <a:lstStyle/>
                    <a:p>
                      <a:pPr algn="r" fontAlgn="ctr"/>
                      <a:r>
                        <a:rPr lang="pt-PT" sz="800" b="1" i="0" u="none" strike="noStrike">
                          <a:solidFill>
                            <a:srgbClr val="FFFFFF"/>
                          </a:solidFill>
                          <a:effectLst/>
                          <a:latin typeface="Calibri" panose="020F0502020204030204" pitchFamily="34" charset="0"/>
                        </a:rPr>
                        <a:t>2016 R</a:t>
                      </a:r>
                    </a:p>
                  </a:txBody>
                  <a:tcPr marL="0" marR="0" marT="0" marB="0" anchor="ctr">
                    <a:lnL>
                      <a:noFill/>
                    </a:lnL>
                    <a:lnR>
                      <a:noFill/>
                    </a:lnR>
                    <a:lnT>
                      <a:noFill/>
                    </a:lnT>
                    <a:lnB>
                      <a:noFill/>
                    </a:lnB>
                    <a:solidFill>
                      <a:srgbClr val="00425E"/>
                    </a:solidFill>
                  </a:tcPr>
                </a:tc>
                <a:tc>
                  <a:txBody>
                    <a:bodyPr/>
                    <a:lstStyle/>
                    <a:p>
                      <a:pPr algn="r" fontAlgn="ctr"/>
                      <a:r>
                        <a:rPr lang="pt-PT" sz="800" b="1" i="0" u="none" strike="noStrike">
                          <a:solidFill>
                            <a:srgbClr val="FFFFFF"/>
                          </a:solidFill>
                          <a:effectLst/>
                          <a:latin typeface="Calibri" panose="020F0502020204030204" pitchFamily="34" charset="0"/>
                        </a:rPr>
                        <a:t>2017 R</a:t>
                      </a:r>
                    </a:p>
                  </a:txBody>
                  <a:tcPr marL="0" marR="0" marT="0" marB="0" anchor="ctr">
                    <a:lnL>
                      <a:noFill/>
                    </a:lnL>
                    <a:lnR>
                      <a:noFill/>
                    </a:lnR>
                    <a:lnT>
                      <a:noFill/>
                    </a:lnT>
                    <a:lnB>
                      <a:noFill/>
                    </a:lnB>
                    <a:solidFill>
                      <a:srgbClr val="00425E"/>
                    </a:solidFill>
                  </a:tcPr>
                </a:tc>
                <a:tc>
                  <a:txBody>
                    <a:bodyPr/>
                    <a:lstStyle/>
                    <a:p>
                      <a:pPr algn="r" fontAlgn="ctr"/>
                      <a:r>
                        <a:rPr lang="pt-PT" sz="800" b="1" i="0" u="none" strike="noStrike">
                          <a:solidFill>
                            <a:srgbClr val="FFFFFF"/>
                          </a:solidFill>
                          <a:effectLst/>
                          <a:latin typeface="Calibri" panose="020F0502020204030204" pitchFamily="34" charset="0"/>
                        </a:rPr>
                        <a:t>Dec-2018 F</a:t>
                      </a:r>
                    </a:p>
                  </a:txBody>
                  <a:tcPr marL="0" marR="0" marT="0" marB="0" anchor="ctr">
                    <a:lnL>
                      <a:noFill/>
                    </a:lnL>
                    <a:lnR>
                      <a:noFill/>
                    </a:lnR>
                    <a:lnT>
                      <a:noFill/>
                    </a:lnT>
                    <a:lnB>
                      <a:noFill/>
                    </a:lnB>
                    <a:solidFill>
                      <a:srgbClr val="ACB9CA"/>
                    </a:solidFill>
                  </a:tcPr>
                </a:tc>
                <a:tc>
                  <a:txBody>
                    <a:bodyPr/>
                    <a:lstStyle/>
                    <a:p>
                      <a:pPr algn="r" fontAlgn="ctr"/>
                      <a:r>
                        <a:rPr lang="pt-PT" sz="800" b="1" i="0" u="none" strike="noStrike">
                          <a:solidFill>
                            <a:srgbClr val="FFFFFF"/>
                          </a:solidFill>
                          <a:effectLst/>
                          <a:latin typeface="Calibri" panose="020F0502020204030204" pitchFamily="34" charset="0"/>
                        </a:rPr>
                        <a:t>Dec-2019 F</a:t>
                      </a:r>
                    </a:p>
                  </a:txBody>
                  <a:tcPr marL="0" marR="0" marT="0" marB="0" anchor="ctr">
                    <a:lnL>
                      <a:noFill/>
                    </a:lnL>
                    <a:lnR>
                      <a:noFill/>
                    </a:lnR>
                    <a:lnT>
                      <a:noFill/>
                    </a:lnT>
                    <a:lnB>
                      <a:noFill/>
                    </a:lnB>
                    <a:solidFill>
                      <a:srgbClr val="ACB9CA"/>
                    </a:solidFill>
                  </a:tcPr>
                </a:tc>
                <a:tc>
                  <a:txBody>
                    <a:bodyPr/>
                    <a:lstStyle/>
                    <a:p>
                      <a:pPr algn="r" fontAlgn="ctr"/>
                      <a:r>
                        <a:rPr lang="pt-PT" sz="800" b="1" i="0" u="none" strike="noStrike">
                          <a:solidFill>
                            <a:srgbClr val="FFFFFF"/>
                          </a:solidFill>
                          <a:effectLst/>
                          <a:latin typeface="Calibri" panose="020F0502020204030204" pitchFamily="34" charset="0"/>
                        </a:rPr>
                        <a:t>Dec-2020 F</a:t>
                      </a:r>
                    </a:p>
                  </a:txBody>
                  <a:tcPr marL="0" marR="0" marT="0" marB="0" anchor="ctr">
                    <a:lnL>
                      <a:noFill/>
                    </a:lnL>
                    <a:lnR>
                      <a:noFill/>
                    </a:lnR>
                    <a:lnT>
                      <a:noFill/>
                    </a:lnT>
                    <a:lnB>
                      <a:noFill/>
                    </a:lnB>
                    <a:solidFill>
                      <a:srgbClr val="ACB9CA"/>
                    </a:solidFill>
                  </a:tcPr>
                </a:tc>
                <a:tc>
                  <a:txBody>
                    <a:bodyPr/>
                    <a:lstStyle/>
                    <a:p>
                      <a:pPr algn="r" fontAlgn="ctr"/>
                      <a:r>
                        <a:rPr lang="pt-PT" sz="800" b="1" i="0" u="none" strike="noStrike">
                          <a:solidFill>
                            <a:srgbClr val="FFFFFF"/>
                          </a:solidFill>
                          <a:effectLst/>
                          <a:latin typeface="Calibri" panose="020F0502020204030204" pitchFamily="34" charset="0"/>
                        </a:rPr>
                        <a:t>Dec-2021 F</a:t>
                      </a:r>
                    </a:p>
                  </a:txBody>
                  <a:tcPr marL="0" marR="0" marT="0" marB="0" anchor="ctr">
                    <a:lnL>
                      <a:noFill/>
                    </a:lnL>
                    <a:lnR>
                      <a:noFill/>
                    </a:lnR>
                    <a:lnT>
                      <a:noFill/>
                    </a:lnT>
                    <a:lnB>
                      <a:noFill/>
                    </a:lnB>
                    <a:solidFill>
                      <a:srgbClr val="ACB9CA"/>
                    </a:solidFill>
                  </a:tcPr>
                </a:tc>
                <a:tc>
                  <a:txBody>
                    <a:bodyPr/>
                    <a:lstStyle/>
                    <a:p>
                      <a:pPr algn="r" fontAlgn="ctr"/>
                      <a:r>
                        <a:rPr lang="pt-PT" sz="800" b="1" i="0" u="none" strike="noStrike" dirty="0">
                          <a:solidFill>
                            <a:srgbClr val="FFFFFF"/>
                          </a:solidFill>
                          <a:effectLst/>
                          <a:latin typeface="Calibri" panose="020F0502020204030204" pitchFamily="34" charset="0"/>
                        </a:rPr>
                        <a:t>Dec-2022 F</a:t>
                      </a:r>
                    </a:p>
                  </a:txBody>
                  <a:tcPr marL="0" marR="0" marT="0" marB="0" anchor="ctr">
                    <a:lnL>
                      <a:noFill/>
                    </a:lnL>
                    <a:lnR>
                      <a:noFill/>
                    </a:lnR>
                    <a:lnT>
                      <a:noFill/>
                    </a:lnT>
                    <a:lnB>
                      <a:noFill/>
                    </a:lnB>
                    <a:solidFill>
                      <a:srgbClr val="ACB9CA"/>
                    </a:solidFill>
                  </a:tcPr>
                </a:tc>
                <a:tc>
                  <a:txBody>
                    <a:bodyPr/>
                    <a:lstStyle/>
                    <a:p>
                      <a:pPr algn="r" fontAlgn="ctr"/>
                      <a:r>
                        <a:rPr lang="pt-PT" sz="800" b="1" i="0" u="none" strike="noStrike" dirty="0">
                          <a:solidFill>
                            <a:srgbClr val="FFFFFF"/>
                          </a:solidFill>
                          <a:effectLst/>
                          <a:latin typeface="Calibri" panose="020F0502020204030204" pitchFamily="34" charset="0"/>
                        </a:rPr>
                        <a:t>Dec-2023 F</a:t>
                      </a:r>
                    </a:p>
                  </a:txBody>
                  <a:tcPr marL="0" marR="0" marT="0" marB="0" anchor="ctr">
                    <a:lnL>
                      <a:noFill/>
                    </a:lnL>
                    <a:lnR>
                      <a:noFill/>
                    </a:lnR>
                    <a:lnT>
                      <a:noFill/>
                    </a:lnT>
                    <a:lnB>
                      <a:noFill/>
                    </a:lnB>
                    <a:solidFill>
                      <a:srgbClr val="ACB9CA"/>
                    </a:solidFill>
                  </a:tcPr>
                </a:tc>
                <a:extLst>
                  <a:ext uri="{0D108BD9-81ED-4DB2-BD59-A6C34878D82A}">
                    <a16:rowId xmlns:a16="http://schemas.microsoft.com/office/drawing/2014/main" val="419958740"/>
                  </a:ext>
                </a:extLst>
              </a:tr>
              <a:tr h="109023">
                <a:tc>
                  <a:txBody>
                    <a:bodyPr/>
                    <a:lstStyle/>
                    <a:p>
                      <a:pPr algn="l" fontAlgn="ctr"/>
                      <a:r>
                        <a:rPr lang="pt-PT" sz="700" b="0" i="0" u="none" strike="noStrike" dirty="0" err="1">
                          <a:solidFill>
                            <a:srgbClr val="000000"/>
                          </a:solidFill>
                          <a:effectLst/>
                          <a:latin typeface="Calibri" panose="020F0502020204030204" pitchFamily="34" charset="0"/>
                        </a:rPr>
                        <a:t>Unid</a:t>
                      </a:r>
                      <a:r>
                        <a:rPr lang="pt-PT" sz="700" b="0" i="0" u="none" strike="noStrike" dirty="0">
                          <a:solidFill>
                            <a:srgbClr val="000000"/>
                          </a:solidFill>
                          <a:effectLst/>
                          <a:latin typeface="Calibri" panose="020F0502020204030204" pitchFamily="34" charset="0"/>
                        </a:rPr>
                        <a:t>: Milhares de Euros</a:t>
                      </a:r>
                    </a:p>
                  </a:txBody>
                  <a:tcPr marL="0" marR="0" marT="0" marB="0" anchor="ctr">
                    <a:lnL>
                      <a:noFill/>
                    </a:lnL>
                    <a:lnR>
                      <a:noFill/>
                    </a:lnR>
                    <a:lnT>
                      <a:noFill/>
                    </a:lnT>
                    <a:lnB>
                      <a:noFill/>
                    </a:lnB>
                  </a:tcPr>
                </a:tc>
                <a:tc>
                  <a:txBody>
                    <a:bodyPr/>
                    <a:lstStyle/>
                    <a:p>
                      <a:pPr algn="l" fontAlgn="ctr"/>
                      <a:endParaRPr lang="pt-PT" sz="7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l" fontAlgn="ctr"/>
                      <a:endParaRPr lang="pt-PT" sz="7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r" fontAlgn="ctr"/>
                      <a:endParaRPr lang="pt-PT" sz="700" b="1"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r" fontAlgn="ctr"/>
                      <a:endParaRPr lang="pt-PT" sz="700" b="1"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r" fontAlgn="ctr"/>
                      <a:endParaRPr lang="pt-PT" sz="700" b="1"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r" fontAlgn="ctr"/>
                      <a:endParaRPr lang="pt-PT" sz="700" b="1"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r" fontAlgn="ctr"/>
                      <a:endParaRPr lang="pt-PT" sz="700" b="1"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r" fontAlgn="ctr"/>
                      <a:endParaRPr lang="pt-PT" sz="700" b="1"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r" fontAlgn="ctr"/>
                      <a:endParaRPr lang="pt-PT" sz="700" b="1"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extLst>
                  <a:ext uri="{0D108BD9-81ED-4DB2-BD59-A6C34878D82A}">
                    <a16:rowId xmlns:a16="http://schemas.microsoft.com/office/drawing/2014/main" val="2252740700"/>
                  </a:ext>
                </a:extLst>
              </a:tr>
              <a:tr h="109023">
                <a:tc>
                  <a:txBody>
                    <a:bodyPr/>
                    <a:lstStyle/>
                    <a:p>
                      <a:pPr algn="l" fontAlgn="ctr"/>
                      <a:r>
                        <a:rPr lang="pt-PT" sz="700" b="1" i="0" u="none" strike="noStrike" dirty="0" err="1">
                          <a:solidFill>
                            <a:srgbClr val="000000"/>
                          </a:solidFill>
                          <a:effectLst/>
                          <a:latin typeface="Calibri" panose="020F0502020204030204" pitchFamily="34" charset="0"/>
                        </a:rPr>
                        <a:t>Activo</a:t>
                      </a:r>
                      <a:r>
                        <a:rPr lang="pt-PT" sz="700" b="1" i="0" u="none" strike="noStrike" dirty="0">
                          <a:solidFill>
                            <a:srgbClr val="000000"/>
                          </a:solidFill>
                          <a:effectLst/>
                          <a:latin typeface="Calibri" panose="020F0502020204030204" pitchFamily="34" charset="0"/>
                        </a:rPr>
                        <a:t> não corrente</a:t>
                      </a:r>
                    </a:p>
                  </a:txBody>
                  <a:tcPr marL="0" marR="0" marT="0" marB="0" anchor="ctr">
                    <a:lnL>
                      <a:noFill/>
                    </a:lnL>
                    <a:lnR>
                      <a:noFill/>
                    </a:lnR>
                    <a:lnT>
                      <a:noFill/>
                    </a:lnT>
                    <a:lnB>
                      <a:noFill/>
                    </a:lnB>
                  </a:tcPr>
                </a:tc>
                <a:tc>
                  <a:txBody>
                    <a:bodyPr/>
                    <a:lstStyle/>
                    <a:p>
                      <a:pPr algn="r" fontAlgn="ctr"/>
                      <a:r>
                        <a:rPr lang="pt-PT" sz="800" b="1" i="0" u="none" strike="noStrike" dirty="0">
                          <a:solidFill>
                            <a:srgbClr val="000000"/>
                          </a:solidFill>
                          <a:effectLst/>
                          <a:latin typeface="Calibri" panose="020F0502020204030204" pitchFamily="34" charset="0"/>
                        </a:rPr>
                        <a:t>26.840</a:t>
                      </a:r>
                    </a:p>
                  </a:txBody>
                  <a:tcPr marL="0" marR="0" marT="0" marB="0" anchor="ctr">
                    <a:lnL>
                      <a:noFill/>
                    </a:lnL>
                    <a:lnR>
                      <a:noFill/>
                    </a:lnR>
                    <a:lnT>
                      <a:noFill/>
                    </a:lnT>
                    <a:lnB>
                      <a:noFill/>
                    </a:lnB>
                  </a:tcPr>
                </a:tc>
                <a:tc>
                  <a:txBody>
                    <a:bodyPr/>
                    <a:lstStyle/>
                    <a:p>
                      <a:pPr algn="r" fontAlgn="ctr"/>
                      <a:r>
                        <a:rPr lang="pt-PT" sz="800" b="1" i="0" u="none" strike="noStrike">
                          <a:solidFill>
                            <a:srgbClr val="000000"/>
                          </a:solidFill>
                          <a:effectLst/>
                          <a:latin typeface="Calibri" panose="020F0502020204030204" pitchFamily="34" charset="0"/>
                        </a:rPr>
                        <a:t>27.064</a:t>
                      </a:r>
                    </a:p>
                  </a:txBody>
                  <a:tcPr marL="0" marR="0" marT="0" marB="0" anchor="ctr">
                    <a:lnL>
                      <a:noFill/>
                    </a:lnL>
                    <a:lnR>
                      <a:noFill/>
                    </a:lnR>
                    <a:lnT>
                      <a:noFill/>
                    </a:lnT>
                    <a:lnB>
                      <a:noFill/>
                    </a:lnB>
                  </a:tcPr>
                </a:tc>
                <a:tc>
                  <a:txBody>
                    <a:bodyPr/>
                    <a:lstStyle/>
                    <a:p>
                      <a:pPr algn="r" fontAlgn="ctr"/>
                      <a:r>
                        <a:rPr lang="pt-PT" sz="800" b="1" i="0" u="none" strike="noStrike">
                          <a:solidFill>
                            <a:srgbClr val="000000"/>
                          </a:solidFill>
                          <a:effectLst/>
                          <a:latin typeface="Calibri" panose="020F0502020204030204" pitchFamily="34" charset="0"/>
                        </a:rPr>
                        <a:t>33.120</a:t>
                      </a:r>
                    </a:p>
                  </a:txBody>
                  <a:tcPr marL="0" marR="0" marT="0" marB="0" anchor="ctr">
                    <a:lnL>
                      <a:noFill/>
                    </a:lnL>
                    <a:lnR>
                      <a:noFill/>
                    </a:lnR>
                    <a:lnT>
                      <a:noFill/>
                    </a:lnT>
                    <a:lnB>
                      <a:noFill/>
                    </a:lnB>
                  </a:tcPr>
                </a:tc>
                <a:tc>
                  <a:txBody>
                    <a:bodyPr/>
                    <a:lstStyle/>
                    <a:p>
                      <a:pPr algn="r" fontAlgn="ctr"/>
                      <a:r>
                        <a:rPr lang="pt-PT" sz="800" b="1" i="0" u="none" strike="noStrike">
                          <a:solidFill>
                            <a:srgbClr val="000000"/>
                          </a:solidFill>
                          <a:effectLst/>
                          <a:latin typeface="Calibri" panose="020F0502020204030204" pitchFamily="34" charset="0"/>
                        </a:rPr>
                        <a:t>31.628</a:t>
                      </a:r>
                    </a:p>
                  </a:txBody>
                  <a:tcPr marL="0" marR="0" marT="0" marB="0" anchor="ctr">
                    <a:lnL>
                      <a:noFill/>
                    </a:lnL>
                    <a:lnR>
                      <a:noFill/>
                    </a:lnR>
                    <a:lnT>
                      <a:noFill/>
                    </a:lnT>
                    <a:lnB>
                      <a:noFill/>
                    </a:lnB>
                  </a:tcPr>
                </a:tc>
                <a:tc>
                  <a:txBody>
                    <a:bodyPr/>
                    <a:lstStyle/>
                    <a:p>
                      <a:pPr algn="r" fontAlgn="ctr"/>
                      <a:r>
                        <a:rPr lang="pt-PT" sz="800" b="1" i="0" u="none" strike="noStrike">
                          <a:solidFill>
                            <a:srgbClr val="000000"/>
                          </a:solidFill>
                          <a:effectLst/>
                          <a:latin typeface="Calibri" panose="020F0502020204030204" pitchFamily="34" charset="0"/>
                        </a:rPr>
                        <a:t>29.061</a:t>
                      </a:r>
                    </a:p>
                  </a:txBody>
                  <a:tcPr marL="0" marR="0" marT="0" marB="0" anchor="ctr">
                    <a:lnL>
                      <a:noFill/>
                    </a:lnL>
                    <a:lnR>
                      <a:noFill/>
                    </a:lnR>
                    <a:lnT>
                      <a:noFill/>
                    </a:lnT>
                    <a:lnB>
                      <a:noFill/>
                    </a:lnB>
                  </a:tcPr>
                </a:tc>
                <a:tc>
                  <a:txBody>
                    <a:bodyPr/>
                    <a:lstStyle/>
                    <a:p>
                      <a:pPr algn="r" fontAlgn="ctr"/>
                      <a:r>
                        <a:rPr lang="pt-PT" sz="800" b="1" i="0" u="none" strike="noStrike">
                          <a:solidFill>
                            <a:srgbClr val="000000"/>
                          </a:solidFill>
                          <a:effectLst/>
                          <a:latin typeface="Calibri" panose="020F0502020204030204" pitchFamily="34" charset="0"/>
                        </a:rPr>
                        <a:t>26.164</a:t>
                      </a:r>
                    </a:p>
                  </a:txBody>
                  <a:tcPr marL="0" marR="0" marT="0" marB="0" anchor="ctr">
                    <a:lnL>
                      <a:noFill/>
                    </a:lnL>
                    <a:lnR>
                      <a:noFill/>
                    </a:lnR>
                    <a:lnT>
                      <a:noFill/>
                    </a:lnT>
                    <a:lnB>
                      <a:noFill/>
                    </a:lnB>
                  </a:tcPr>
                </a:tc>
                <a:tc>
                  <a:txBody>
                    <a:bodyPr/>
                    <a:lstStyle/>
                    <a:p>
                      <a:pPr algn="r" fontAlgn="ctr"/>
                      <a:r>
                        <a:rPr lang="pt-PT" sz="800" b="1" i="0" u="none" strike="noStrike">
                          <a:solidFill>
                            <a:srgbClr val="000000"/>
                          </a:solidFill>
                          <a:effectLst/>
                          <a:latin typeface="Calibri" panose="020F0502020204030204" pitchFamily="34" charset="0"/>
                        </a:rPr>
                        <a:t>23.244</a:t>
                      </a:r>
                    </a:p>
                  </a:txBody>
                  <a:tcPr marL="0" marR="0" marT="0" marB="0" anchor="ctr">
                    <a:lnL>
                      <a:noFill/>
                    </a:lnL>
                    <a:lnR>
                      <a:noFill/>
                    </a:lnR>
                    <a:lnT>
                      <a:noFill/>
                    </a:lnT>
                    <a:lnB>
                      <a:noFill/>
                    </a:lnB>
                  </a:tcPr>
                </a:tc>
                <a:tc>
                  <a:txBody>
                    <a:bodyPr/>
                    <a:lstStyle/>
                    <a:p>
                      <a:pPr algn="r" fontAlgn="ctr"/>
                      <a:r>
                        <a:rPr lang="pt-PT" sz="800" b="1" i="0" u="none" strike="noStrike">
                          <a:solidFill>
                            <a:srgbClr val="000000"/>
                          </a:solidFill>
                          <a:effectLst/>
                          <a:latin typeface="Calibri" panose="020F0502020204030204" pitchFamily="34" charset="0"/>
                        </a:rPr>
                        <a:t>20.303</a:t>
                      </a:r>
                    </a:p>
                  </a:txBody>
                  <a:tcPr marL="0" marR="0" marT="0" marB="0" anchor="ctr">
                    <a:lnL>
                      <a:noFill/>
                    </a:lnL>
                    <a:lnR>
                      <a:noFill/>
                    </a:lnR>
                    <a:lnT>
                      <a:noFill/>
                    </a:lnT>
                    <a:lnB>
                      <a:noFill/>
                    </a:lnB>
                  </a:tcPr>
                </a:tc>
                <a:tc>
                  <a:txBody>
                    <a:bodyPr/>
                    <a:lstStyle/>
                    <a:p>
                      <a:pPr algn="r" fontAlgn="ctr"/>
                      <a:r>
                        <a:rPr lang="pt-PT" sz="800" b="1" i="0" u="none" strike="noStrike">
                          <a:solidFill>
                            <a:srgbClr val="000000"/>
                          </a:solidFill>
                          <a:effectLst/>
                          <a:latin typeface="Calibri" panose="020F0502020204030204" pitchFamily="34" charset="0"/>
                        </a:rPr>
                        <a:t>17.341</a:t>
                      </a:r>
                    </a:p>
                  </a:txBody>
                  <a:tcPr marL="0" marR="0" marT="0" marB="0" anchor="ctr">
                    <a:lnL>
                      <a:noFill/>
                    </a:lnL>
                    <a:lnR>
                      <a:noFill/>
                    </a:lnR>
                    <a:lnT>
                      <a:noFill/>
                    </a:lnT>
                    <a:lnB>
                      <a:noFill/>
                    </a:lnB>
                  </a:tcPr>
                </a:tc>
                <a:extLst>
                  <a:ext uri="{0D108BD9-81ED-4DB2-BD59-A6C34878D82A}">
                    <a16:rowId xmlns:a16="http://schemas.microsoft.com/office/drawing/2014/main" val="1701128076"/>
                  </a:ext>
                </a:extLst>
              </a:tr>
              <a:tr h="109023">
                <a:tc>
                  <a:txBody>
                    <a:bodyPr/>
                    <a:lstStyle/>
                    <a:p>
                      <a:pPr algn="l" fontAlgn="ctr"/>
                      <a:r>
                        <a:rPr lang="pt-PT" sz="700" b="0" i="0" u="none" strike="noStrike" dirty="0" err="1">
                          <a:solidFill>
                            <a:srgbClr val="000000"/>
                          </a:solidFill>
                          <a:effectLst/>
                          <a:latin typeface="Calibri" panose="020F0502020204030204" pitchFamily="34" charset="0"/>
                        </a:rPr>
                        <a:t>Activo</a:t>
                      </a:r>
                      <a:r>
                        <a:rPr lang="pt-PT" sz="700" b="0" i="0" u="none" strike="noStrike" dirty="0">
                          <a:solidFill>
                            <a:srgbClr val="000000"/>
                          </a:solidFill>
                          <a:effectLst/>
                          <a:latin typeface="Calibri" panose="020F0502020204030204" pitchFamily="34" charset="0"/>
                        </a:rPr>
                        <a:t> Fixo tangível</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24.107</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24.009</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30.556</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29.266</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26.775</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23.878</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20.958</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18.017</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15.055</a:t>
                      </a:r>
                    </a:p>
                  </a:txBody>
                  <a:tcPr marL="0" marR="0" marT="0" marB="0" anchor="ctr">
                    <a:lnL>
                      <a:noFill/>
                    </a:lnL>
                    <a:lnR>
                      <a:noFill/>
                    </a:lnR>
                    <a:lnT>
                      <a:noFill/>
                    </a:lnT>
                    <a:lnB>
                      <a:noFill/>
                    </a:lnB>
                  </a:tcPr>
                </a:tc>
                <a:extLst>
                  <a:ext uri="{0D108BD9-81ED-4DB2-BD59-A6C34878D82A}">
                    <a16:rowId xmlns:a16="http://schemas.microsoft.com/office/drawing/2014/main" val="4149091849"/>
                  </a:ext>
                </a:extLst>
              </a:tr>
              <a:tr h="109023">
                <a:tc>
                  <a:txBody>
                    <a:bodyPr/>
                    <a:lstStyle/>
                    <a:p>
                      <a:pPr algn="l" fontAlgn="ctr"/>
                      <a:r>
                        <a:rPr lang="pt-PT" sz="700" b="0" i="0" u="none" strike="noStrike">
                          <a:solidFill>
                            <a:srgbClr val="000000"/>
                          </a:solidFill>
                          <a:effectLst/>
                          <a:latin typeface="Calibri" panose="020F0502020204030204" pitchFamily="34" charset="0"/>
                        </a:rPr>
                        <a:t>Activo intangível</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431</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503</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272</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76</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0</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0</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0</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0</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0</a:t>
                      </a:r>
                    </a:p>
                  </a:txBody>
                  <a:tcPr marL="0" marR="0" marT="0" marB="0" anchor="ctr">
                    <a:lnL>
                      <a:noFill/>
                    </a:lnL>
                    <a:lnR>
                      <a:noFill/>
                    </a:lnR>
                    <a:lnT>
                      <a:noFill/>
                    </a:lnT>
                    <a:lnB>
                      <a:noFill/>
                    </a:lnB>
                  </a:tcPr>
                </a:tc>
                <a:extLst>
                  <a:ext uri="{0D108BD9-81ED-4DB2-BD59-A6C34878D82A}">
                    <a16:rowId xmlns:a16="http://schemas.microsoft.com/office/drawing/2014/main" val="1067577904"/>
                  </a:ext>
                </a:extLst>
              </a:tr>
              <a:tr h="109023">
                <a:tc>
                  <a:txBody>
                    <a:bodyPr/>
                    <a:lstStyle/>
                    <a:p>
                      <a:pPr algn="l" fontAlgn="ctr"/>
                      <a:r>
                        <a:rPr lang="pt-PT" sz="700" b="0" i="0" u="none" strike="noStrike">
                          <a:solidFill>
                            <a:srgbClr val="000000"/>
                          </a:solidFill>
                          <a:effectLst/>
                          <a:latin typeface="Calibri" panose="020F0502020204030204" pitchFamily="34" charset="0"/>
                        </a:rPr>
                        <a:t>Propriedades de Investimento</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456</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449</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336</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333</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333</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333</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333</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333</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333</a:t>
                      </a:r>
                    </a:p>
                  </a:txBody>
                  <a:tcPr marL="0" marR="0" marT="0" marB="0" anchor="ctr">
                    <a:lnL>
                      <a:noFill/>
                    </a:lnL>
                    <a:lnR>
                      <a:noFill/>
                    </a:lnR>
                    <a:lnT>
                      <a:noFill/>
                    </a:lnT>
                    <a:lnB>
                      <a:noFill/>
                    </a:lnB>
                  </a:tcPr>
                </a:tc>
                <a:extLst>
                  <a:ext uri="{0D108BD9-81ED-4DB2-BD59-A6C34878D82A}">
                    <a16:rowId xmlns:a16="http://schemas.microsoft.com/office/drawing/2014/main" val="2285329829"/>
                  </a:ext>
                </a:extLst>
              </a:tr>
              <a:tr h="109023">
                <a:tc>
                  <a:txBody>
                    <a:bodyPr/>
                    <a:lstStyle/>
                    <a:p>
                      <a:pPr algn="l" fontAlgn="ctr"/>
                      <a:r>
                        <a:rPr lang="pt-PT" sz="700" b="0" i="0" u="none" strike="noStrike">
                          <a:solidFill>
                            <a:srgbClr val="000000"/>
                          </a:solidFill>
                          <a:effectLst/>
                          <a:latin typeface="Calibri" panose="020F0502020204030204" pitchFamily="34" charset="0"/>
                        </a:rPr>
                        <a:t>Outros Activos Financeiros</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193</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166</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163</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160</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160</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160</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160</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160</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160</a:t>
                      </a:r>
                    </a:p>
                  </a:txBody>
                  <a:tcPr marL="0" marR="0" marT="0" marB="0" anchor="ctr">
                    <a:lnL>
                      <a:noFill/>
                    </a:lnL>
                    <a:lnR>
                      <a:noFill/>
                    </a:lnR>
                    <a:lnT>
                      <a:noFill/>
                    </a:lnT>
                    <a:lnB>
                      <a:noFill/>
                    </a:lnB>
                  </a:tcPr>
                </a:tc>
                <a:extLst>
                  <a:ext uri="{0D108BD9-81ED-4DB2-BD59-A6C34878D82A}">
                    <a16:rowId xmlns:a16="http://schemas.microsoft.com/office/drawing/2014/main" val="2085269284"/>
                  </a:ext>
                </a:extLst>
              </a:tr>
              <a:tr h="109023">
                <a:tc>
                  <a:txBody>
                    <a:bodyPr/>
                    <a:lstStyle/>
                    <a:p>
                      <a:pPr algn="l" fontAlgn="ctr"/>
                      <a:r>
                        <a:rPr lang="pt-PT" sz="700" b="0" i="0" u="none" strike="noStrike" dirty="0" err="1">
                          <a:solidFill>
                            <a:srgbClr val="000000"/>
                          </a:solidFill>
                          <a:effectLst/>
                          <a:latin typeface="Calibri" panose="020F0502020204030204" pitchFamily="34" charset="0"/>
                        </a:rPr>
                        <a:t>Activos</a:t>
                      </a:r>
                      <a:r>
                        <a:rPr lang="pt-PT" sz="700" b="0" i="0" u="none" strike="noStrike" dirty="0">
                          <a:solidFill>
                            <a:srgbClr val="000000"/>
                          </a:solidFill>
                          <a:effectLst/>
                          <a:latin typeface="Calibri" panose="020F0502020204030204" pitchFamily="34" charset="0"/>
                        </a:rPr>
                        <a:t> por impostos diferidos</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1.654</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1.937</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1.793</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1.793</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1.793</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1.793</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1.793</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1.793</a:t>
                      </a:r>
                    </a:p>
                  </a:txBody>
                  <a:tcPr marL="0" marR="0" marT="0" marB="0" anchor="ctr">
                    <a:lnL>
                      <a:noFill/>
                    </a:lnL>
                    <a:lnR>
                      <a:noFill/>
                    </a:lnR>
                    <a:lnT>
                      <a:noFill/>
                    </a:lnT>
                    <a:lnB>
                      <a:noFill/>
                    </a:lnB>
                  </a:tcPr>
                </a:tc>
                <a:tc>
                  <a:txBody>
                    <a:bodyPr/>
                    <a:lstStyle/>
                    <a:p>
                      <a:pPr algn="r" fontAlgn="ctr"/>
                      <a:r>
                        <a:rPr lang="pt-PT" sz="800" b="0" i="0" u="none" strike="noStrike" dirty="0">
                          <a:solidFill>
                            <a:srgbClr val="000000"/>
                          </a:solidFill>
                          <a:effectLst/>
                          <a:latin typeface="Calibri" panose="020F0502020204030204" pitchFamily="34" charset="0"/>
                        </a:rPr>
                        <a:t>1.793</a:t>
                      </a:r>
                    </a:p>
                  </a:txBody>
                  <a:tcPr marL="0" marR="0" marT="0" marB="0" anchor="ctr">
                    <a:lnL>
                      <a:noFill/>
                    </a:lnL>
                    <a:lnR>
                      <a:noFill/>
                    </a:lnR>
                    <a:lnT>
                      <a:noFill/>
                    </a:lnT>
                    <a:lnB>
                      <a:noFill/>
                    </a:lnB>
                  </a:tcPr>
                </a:tc>
                <a:extLst>
                  <a:ext uri="{0D108BD9-81ED-4DB2-BD59-A6C34878D82A}">
                    <a16:rowId xmlns:a16="http://schemas.microsoft.com/office/drawing/2014/main" val="1012344505"/>
                  </a:ext>
                </a:extLst>
              </a:tr>
              <a:tr h="109023">
                <a:tc>
                  <a:txBody>
                    <a:bodyPr/>
                    <a:lstStyle/>
                    <a:p>
                      <a:pPr algn="l" fontAlgn="ctr"/>
                      <a:endParaRPr lang="pt-PT" sz="7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l" fontAlgn="ctr"/>
                      <a:endParaRPr lang="pt-PT" sz="8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l" fontAlgn="ctr"/>
                      <a:endParaRPr lang="pt-PT" sz="8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l" fontAlgn="ctr"/>
                      <a:endParaRPr lang="pt-PT" sz="8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l" fontAlgn="ctr"/>
                      <a:endParaRPr lang="pt-PT" sz="8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l" fontAlgn="ctr"/>
                      <a:endParaRPr lang="pt-PT" sz="8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l" fontAlgn="ctr"/>
                      <a:endParaRPr lang="pt-PT" sz="8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l" fontAlgn="ctr"/>
                      <a:endParaRPr lang="pt-PT" sz="8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l" fontAlgn="ctr"/>
                      <a:endParaRPr lang="pt-PT" sz="8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l" fontAlgn="ctr"/>
                      <a:endParaRPr lang="pt-PT" sz="8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extLst>
                  <a:ext uri="{0D108BD9-81ED-4DB2-BD59-A6C34878D82A}">
                    <a16:rowId xmlns:a16="http://schemas.microsoft.com/office/drawing/2014/main" val="3532415164"/>
                  </a:ext>
                </a:extLst>
              </a:tr>
              <a:tr h="109023">
                <a:tc>
                  <a:txBody>
                    <a:bodyPr/>
                    <a:lstStyle/>
                    <a:p>
                      <a:pPr algn="l" fontAlgn="ctr"/>
                      <a:r>
                        <a:rPr lang="pt-PT" sz="700" b="1" i="0" u="none" strike="noStrike" dirty="0" err="1">
                          <a:solidFill>
                            <a:srgbClr val="000000"/>
                          </a:solidFill>
                          <a:effectLst/>
                          <a:latin typeface="Calibri" panose="020F0502020204030204" pitchFamily="34" charset="0"/>
                        </a:rPr>
                        <a:t>Activo</a:t>
                      </a:r>
                      <a:r>
                        <a:rPr lang="pt-PT" sz="700" b="1" i="0" u="none" strike="noStrike" dirty="0">
                          <a:solidFill>
                            <a:srgbClr val="000000"/>
                          </a:solidFill>
                          <a:effectLst/>
                          <a:latin typeface="Calibri" panose="020F0502020204030204" pitchFamily="34" charset="0"/>
                        </a:rPr>
                        <a:t> Corrente</a:t>
                      </a:r>
                    </a:p>
                  </a:txBody>
                  <a:tcPr marL="0" marR="0" marT="0" marB="0" anchor="ctr">
                    <a:lnL>
                      <a:noFill/>
                    </a:lnL>
                    <a:lnR>
                      <a:noFill/>
                    </a:lnR>
                    <a:lnT>
                      <a:noFill/>
                    </a:lnT>
                    <a:lnB>
                      <a:noFill/>
                    </a:lnB>
                  </a:tcPr>
                </a:tc>
                <a:tc>
                  <a:txBody>
                    <a:bodyPr/>
                    <a:lstStyle/>
                    <a:p>
                      <a:pPr algn="r" fontAlgn="ctr"/>
                      <a:r>
                        <a:rPr lang="pt-PT" sz="800" b="1" i="0" u="none" strike="noStrike" dirty="0">
                          <a:solidFill>
                            <a:srgbClr val="000000"/>
                          </a:solidFill>
                          <a:effectLst/>
                          <a:latin typeface="Calibri" panose="020F0502020204030204" pitchFamily="34" charset="0"/>
                        </a:rPr>
                        <a:t>14.868</a:t>
                      </a:r>
                    </a:p>
                  </a:txBody>
                  <a:tcPr marL="0" marR="0" marT="0" marB="0" anchor="ctr">
                    <a:lnL>
                      <a:noFill/>
                    </a:lnL>
                    <a:lnR>
                      <a:noFill/>
                    </a:lnR>
                    <a:lnT>
                      <a:noFill/>
                    </a:lnT>
                    <a:lnB>
                      <a:noFill/>
                    </a:lnB>
                  </a:tcPr>
                </a:tc>
                <a:tc>
                  <a:txBody>
                    <a:bodyPr/>
                    <a:lstStyle/>
                    <a:p>
                      <a:pPr algn="r" fontAlgn="ctr"/>
                      <a:r>
                        <a:rPr lang="pt-PT" sz="800" b="1" i="0" u="none" strike="noStrike">
                          <a:solidFill>
                            <a:srgbClr val="000000"/>
                          </a:solidFill>
                          <a:effectLst/>
                          <a:latin typeface="Calibri" panose="020F0502020204030204" pitchFamily="34" charset="0"/>
                        </a:rPr>
                        <a:t>15.432</a:t>
                      </a:r>
                    </a:p>
                  </a:txBody>
                  <a:tcPr marL="0" marR="0" marT="0" marB="0" anchor="ctr">
                    <a:lnL>
                      <a:noFill/>
                    </a:lnL>
                    <a:lnR>
                      <a:noFill/>
                    </a:lnR>
                    <a:lnT>
                      <a:noFill/>
                    </a:lnT>
                    <a:lnB>
                      <a:noFill/>
                    </a:lnB>
                  </a:tcPr>
                </a:tc>
                <a:tc>
                  <a:txBody>
                    <a:bodyPr/>
                    <a:lstStyle/>
                    <a:p>
                      <a:pPr algn="r" fontAlgn="ctr"/>
                      <a:r>
                        <a:rPr lang="pt-PT" sz="800" b="1" i="0" u="none" strike="noStrike">
                          <a:solidFill>
                            <a:srgbClr val="000000"/>
                          </a:solidFill>
                          <a:effectLst/>
                          <a:latin typeface="Calibri" panose="020F0502020204030204" pitchFamily="34" charset="0"/>
                        </a:rPr>
                        <a:t>18.502</a:t>
                      </a:r>
                    </a:p>
                  </a:txBody>
                  <a:tcPr marL="0" marR="0" marT="0" marB="0" anchor="ctr">
                    <a:lnL>
                      <a:noFill/>
                    </a:lnL>
                    <a:lnR>
                      <a:noFill/>
                    </a:lnR>
                    <a:lnT>
                      <a:noFill/>
                    </a:lnT>
                    <a:lnB>
                      <a:noFill/>
                    </a:lnB>
                  </a:tcPr>
                </a:tc>
                <a:tc>
                  <a:txBody>
                    <a:bodyPr/>
                    <a:lstStyle/>
                    <a:p>
                      <a:pPr algn="r" fontAlgn="ctr"/>
                      <a:r>
                        <a:rPr lang="pt-PT" sz="800" b="1" i="0" u="none" strike="noStrike">
                          <a:solidFill>
                            <a:srgbClr val="000000"/>
                          </a:solidFill>
                          <a:effectLst/>
                          <a:latin typeface="Calibri" panose="020F0502020204030204" pitchFamily="34" charset="0"/>
                        </a:rPr>
                        <a:t>18.697</a:t>
                      </a:r>
                    </a:p>
                  </a:txBody>
                  <a:tcPr marL="0" marR="0" marT="0" marB="0" anchor="ctr">
                    <a:lnL>
                      <a:noFill/>
                    </a:lnL>
                    <a:lnR>
                      <a:noFill/>
                    </a:lnR>
                    <a:lnT>
                      <a:noFill/>
                    </a:lnT>
                    <a:lnB>
                      <a:noFill/>
                    </a:lnB>
                  </a:tcPr>
                </a:tc>
                <a:tc>
                  <a:txBody>
                    <a:bodyPr/>
                    <a:lstStyle/>
                    <a:p>
                      <a:pPr algn="r" fontAlgn="ctr"/>
                      <a:r>
                        <a:rPr lang="pt-PT" sz="800" b="1" i="0" u="none" strike="noStrike">
                          <a:solidFill>
                            <a:srgbClr val="000000"/>
                          </a:solidFill>
                          <a:effectLst/>
                          <a:latin typeface="Calibri" panose="020F0502020204030204" pitchFamily="34" charset="0"/>
                        </a:rPr>
                        <a:t>20.318</a:t>
                      </a:r>
                    </a:p>
                  </a:txBody>
                  <a:tcPr marL="0" marR="0" marT="0" marB="0" anchor="ctr">
                    <a:lnL>
                      <a:noFill/>
                    </a:lnL>
                    <a:lnR>
                      <a:noFill/>
                    </a:lnR>
                    <a:lnT>
                      <a:noFill/>
                    </a:lnT>
                    <a:lnB>
                      <a:noFill/>
                    </a:lnB>
                  </a:tcPr>
                </a:tc>
                <a:tc>
                  <a:txBody>
                    <a:bodyPr/>
                    <a:lstStyle/>
                    <a:p>
                      <a:pPr algn="r" fontAlgn="ctr"/>
                      <a:r>
                        <a:rPr lang="pt-PT" sz="800" b="1" i="0" u="none" strike="noStrike">
                          <a:solidFill>
                            <a:srgbClr val="000000"/>
                          </a:solidFill>
                          <a:effectLst/>
                          <a:latin typeface="Calibri" panose="020F0502020204030204" pitchFamily="34" charset="0"/>
                        </a:rPr>
                        <a:t>21.482</a:t>
                      </a:r>
                    </a:p>
                  </a:txBody>
                  <a:tcPr marL="0" marR="0" marT="0" marB="0" anchor="ctr">
                    <a:lnL>
                      <a:noFill/>
                    </a:lnL>
                    <a:lnR>
                      <a:noFill/>
                    </a:lnR>
                    <a:lnT>
                      <a:noFill/>
                    </a:lnT>
                    <a:lnB>
                      <a:noFill/>
                    </a:lnB>
                  </a:tcPr>
                </a:tc>
                <a:tc>
                  <a:txBody>
                    <a:bodyPr/>
                    <a:lstStyle/>
                    <a:p>
                      <a:pPr algn="r" fontAlgn="ctr"/>
                      <a:r>
                        <a:rPr lang="pt-PT" sz="800" b="1" i="0" u="none" strike="noStrike">
                          <a:solidFill>
                            <a:srgbClr val="000000"/>
                          </a:solidFill>
                          <a:effectLst/>
                          <a:latin typeface="Calibri" panose="020F0502020204030204" pitchFamily="34" charset="0"/>
                        </a:rPr>
                        <a:t>23.913</a:t>
                      </a:r>
                    </a:p>
                  </a:txBody>
                  <a:tcPr marL="0" marR="0" marT="0" marB="0" anchor="ctr">
                    <a:lnL>
                      <a:noFill/>
                    </a:lnL>
                    <a:lnR>
                      <a:noFill/>
                    </a:lnR>
                    <a:lnT>
                      <a:noFill/>
                    </a:lnT>
                    <a:lnB>
                      <a:noFill/>
                    </a:lnB>
                  </a:tcPr>
                </a:tc>
                <a:tc>
                  <a:txBody>
                    <a:bodyPr/>
                    <a:lstStyle/>
                    <a:p>
                      <a:pPr algn="r" fontAlgn="ctr"/>
                      <a:r>
                        <a:rPr lang="pt-PT" sz="800" b="1" i="0" u="none" strike="noStrike">
                          <a:solidFill>
                            <a:srgbClr val="000000"/>
                          </a:solidFill>
                          <a:effectLst/>
                          <a:latin typeface="Calibri" panose="020F0502020204030204" pitchFamily="34" charset="0"/>
                        </a:rPr>
                        <a:t>26.960</a:t>
                      </a:r>
                    </a:p>
                  </a:txBody>
                  <a:tcPr marL="0" marR="0" marT="0" marB="0" anchor="ctr">
                    <a:lnL>
                      <a:noFill/>
                    </a:lnL>
                    <a:lnR>
                      <a:noFill/>
                    </a:lnR>
                    <a:lnT>
                      <a:noFill/>
                    </a:lnT>
                    <a:lnB>
                      <a:noFill/>
                    </a:lnB>
                  </a:tcPr>
                </a:tc>
                <a:tc>
                  <a:txBody>
                    <a:bodyPr/>
                    <a:lstStyle/>
                    <a:p>
                      <a:pPr algn="r" fontAlgn="ctr"/>
                      <a:r>
                        <a:rPr lang="pt-PT" sz="800" b="1" i="0" u="none" strike="noStrike">
                          <a:solidFill>
                            <a:srgbClr val="000000"/>
                          </a:solidFill>
                          <a:effectLst/>
                          <a:latin typeface="Calibri" panose="020F0502020204030204" pitchFamily="34" charset="0"/>
                        </a:rPr>
                        <a:t>32.688</a:t>
                      </a:r>
                    </a:p>
                  </a:txBody>
                  <a:tcPr marL="0" marR="0" marT="0" marB="0" anchor="ctr">
                    <a:lnL>
                      <a:noFill/>
                    </a:lnL>
                    <a:lnR>
                      <a:noFill/>
                    </a:lnR>
                    <a:lnT>
                      <a:noFill/>
                    </a:lnT>
                    <a:lnB>
                      <a:noFill/>
                    </a:lnB>
                  </a:tcPr>
                </a:tc>
                <a:extLst>
                  <a:ext uri="{0D108BD9-81ED-4DB2-BD59-A6C34878D82A}">
                    <a16:rowId xmlns:a16="http://schemas.microsoft.com/office/drawing/2014/main" val="3522640232"/>
                  </a:ext>
                </a:extLst>
              </a:tr>
              <a:tr h="109023">
                <a:tc>
                  <a:txBody>
                    <a:bodyPr/>
                    <a:lstStyle/>
                    <a:p>
                      <a:pPr algn="l" fontAlgn="ctr"/>
                      <a:r>
                        <a:rPr lang="pt-PT" sz="700" b="0" i="0" u="none" strike="noStrike" dirty="0">
                          <a:solidFill>
                            <a:srgbClr val="000000"/>
                          </a:solidFill>
                          <a:effectLst/>
                          <a:latin typeface="Calibri" panose="020F0502020204030204" pitchFamily="34" charset="0"/>
                        </a:rPr>
                        <a:t>Inventários</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990</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1.217</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1.420</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1.980</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2.146</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2.468</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2.665</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2.878</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2.965</a:t>
                      </a:r>
                    </a:p>
                  </a:txBody>
                  <a:tcPr marL="0" marR="0" marT="0" marB="0" anchor="ctr">
                    <a:lnL>
                      <a:noFill/>
                    </a:lnL>
                    <a:lnR>
                      <a:noFill/>
                    </a:lnR>
                    <a:lnT>
                      <a:noFill/>
                    </a:lnT>
                    <a:lnB>
                      <a:noFill/>
                    </a:lnB>
                  </a:tcPr>
                </a:tc>
                <a:extLst>
                  <a:ext uri="{0D108BD9-81ED-4DB2-BD59-A6C34878D82A}">
                    <a16:rowId xmlns:a16="http://schemas.microsoft.com/office/drawing/2014/main" val="2264847923"/>
                  </a:ext>
                </a:extLst>
              </a:tr>
              <a:tr h="109023">
                <a:tc>
                  <a:txBody>
                    <a:bodyPr/>
                    <a:lstStyle/>
                    <a:p>
                      <a:pPr algn="l" fontAlgn="ctr"/>
                      <a:r>
                        <a:rPr lang="pt-PT" sz="700" b="0" i="0" u="none" strike="noStrike" dirty="0">
                          <a:solidFill>
                            <a:srgbClr val="000000"/>
                          </a:solidFill>
                          <a:effectLst/>
                          <a:latin typeface="Calibri" panose="020F0502020204030204" pitchFamily="34" charset="0"/>
                        </a:rPr>
                        <a:t>Clientes</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7.685</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7.560</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10.432</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10.100</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10.952</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11.684</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12.210</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12.744</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13.035</a:t>
                      </a:r>
                    </a:p>
                  </a:txBody>
                  <a:tcPr marL="0" marR="0" marT="0" marB="0" anchor="ctr">
                    <a:lnL>
                      <a:noFill/>
                    </a:lnL>
                    <a:lnR>
                      <a:noFill/>
                    </a:lnR>
                    <a:lnT>
                      <a:noFill/>
                    </a:lnT>
                    <a:lnB>
                      <a:noFill/>
                    </a:lnB>
                  </a:tcPr>
                </a:tc>
                <a:extLst>
                  <a:ext uri="{0D108BD9-81ED-4DB2-BD59-A6C34878D82A}">
                    <a16:rowId xmlns:a16="http://schemas.microsoft.com/office/drawing/2014/main" val="900801246"/>
                  </a:ext>
                </a:extLst>
              </a:tr>
              <a:tr h="109023">
                <a:tc>
                  <a:txBody>
                    <a:bodyPr/>
                    <a:lstStyle/>
                    <a:p>
                      <a:pPr algn="l" fontAlgn="ctr"/>
                      <a:r>
                        <a:rPr lang="pt-PT" sz="700" b="0" i="0" u="none" strike="noStrike" dirty="0">
                          <a:solidFill>
                            <a:srgbClr val="000000"/>
                          </a:solidFill>
                          <a:effectLst/>
                          <a:latin typeface="Calibri" panose="020F0502020204030204" pitchFamily="34" charset="0"/>
                        </a:rPr>
                        <a:t>Estado e outros entes públicos</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1.160</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1.094</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223</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858</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893</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951</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945</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1.020</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960</a:t>
                      </a:r>
                    </a:p>
                  </a:txBody>
                  <a:tcPr marL="0" marR="0" marT="0" marB="0" anchor="ctr">
                    <a:lnL>
                      <a:noFill/>
                    </a:lnL>
                    <a:lnR>
                      <a:noFill/>
                    </a:lnR>
                    <a:lnT>
                      <a:noFill/>
                    </a:lnT>
                    <a:lnB>
                      <a:noFill/>
                    </a:lnB>
                  </a:tcPr>
                </a:tc>
                <a:extLst>
                  <a:ext uri="{0D108BD9-81ED-4DB2-BD59-A6C34878D82A}">
                    <a16:rowId xmlns:a16="http://schemas.microsoft.com/office/drawing/2014/main" val="2903609480"/>
                  </a:ext>
                </a:extLst>
              </a:tr>
              <a:tr h="109023">
                <a:tc>
                  <a:txBody>
                    <a:bodyPr/>
                    <a:lstStyle/>
                    <a:p>
                      <a:pPr algn="l" fontAlgn="ctr"/>
                      <a:r>
                        <a:rPr lang="pt-PT" sz="700" b="0" i="0" u="none" strike="noStrike" dirty="0">
                          <a:solidFill>
                            <a:srgbClr val="000000"/>
                          </a:solidFill>
                          <a:effectLst/>
                          <a:latin typeface="Calibri" panose="020F0502020204030204" pitchFamily="34" charset="0"/>
                        </a:rPr>
                        <a:t>Outras contas a receber</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3.789</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3.267</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4.062</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3.922</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3.985</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4.279</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4.458</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4.460</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4.594</a:t>
                      </a:r>
                    </a:p>
                  </a:txBody>
                  <a:tcPr marL="0" marR="0" marT="0" marB="0" anchor="ctr">
                    <a:lnL>
                      <a:noFill/>
                    </a:lnL>
                    <a:lnR>
                      <a:noFill/>
                    </a:lnR>
                    <a:lnT>
                      <a:noFill/>
                    </a:lnT>
                    <a:lnB>
                      <a:noFill/>
                    </a:lnB>
                  </a:tcPr>
                </a:tc>
                <a:extLst>
                  <a:ext uri="{0D108BD9-81ED-4DB2-BD59-A6C34878D82A}">
                    <a16:rowId xmlns:a16="http://schemas.microsoft.com/office/drawing/2014/main" val="3403947638"/>
                  </a:ext>
                </a:extLst>
              </a:tr>
              <a:tr h="109023">
                <a:tc>
                  <a:txBody>
                    <a:bodyPr/>
                    <a:lstStyle/>
                    <a:p>
                      <a:pPr algn="l" fontAlgn="ctr"/>
                      <a:r>
                        <a:rPr lang="pt-PT" sz="700" b="0" i="0" u="none" strike="noStrike" dirty="0">
                          <a:solidFill>
                            <a:srgbClr val="000000"/>
                          </a:solidFill>
                          <a:effectLst/>
                          <a:latin typeface="Calibri" panose="020F0502020204030204" pitchFamily="34" charset="0"/>
                        </a:rPr>
                        <a:t>Adiantamentos a fornecedores</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25</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a:t>
                      </a:r>
                    </a:p>
                  </a:txBody>
                  <a:tcPr marL="0" marR="0" marT="0" marB="0" anchor="ctr">
                    <a:lnL>
                      <a:noFill/>
                    </a:lnL>
                    <a:lnR>
                      <a:noFill/>
                    </a:lnR>
                    <a:lnT>
                      <a:noFill/>
                    </a:lnT>
                    <a:lnB>
                      <a:noFill/>
                    </a:lnB>
                  </a:tcPr>
                </a:tc>
                <a:extLst>
                  <a:ext uri="{0D108BD9-81ED-4DB2-BD59-A6C34878D82A}">
                    <a16:rowId xmlns:a16="http://schemas.microsoft.com/office/drawing/2014/main" val="3303296794"/>
                  </a:ext>
                </a:extLst>
              </a:tr>
              <a:tr h="109023">
                <a:tc>
                  <a:txBody>
                    <a:bodyPr/>
                    <a:lstStyle/>
                    <a:p>
                      <a:pPr algn="l" fontAlgn="ctr"/>
                      <a:r>
                        <a:rPr lang="pt-PT" sz="700" b="0" i="0" u="none" strike="noStrike" dirty="0">
                          <a:solidFill>
                            <a:srgbClr val="000000"/>
                          </a:solidFill>
                          <a:effectLst/>
                          <a:latin typeface="Calibri" panose="020F0502020204030204" pitchFamily="34" charset="0"/>
                        </a:rPr>
                        <a:t>Diferimentos</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73</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182</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123</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59</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66</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76</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82</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88</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91</a:t>
                      </a:r>
                    </a:p>
                  </a:txBody>
                  <a:tcPr marL="0" marR="0" marT="0" marB="0" anchor="ctr">
                    <a:lnL>
                      <a:noFill/>
                    </a:lnL>
                    <a:lnR>
                      <a:noFill/>
                    </a:lnR>
                    <a:lnT>
                      <a:noFill/>
                    </a:lnT>
                    <a:lnB>
                      <a:noFill/>
                    </a:lnB>
                  </a:tcPr>
                </a:tc>
                <a:extLst>
                  <a:ext uri="{0D108BD9-81ED-4DB2-BD59-A6C34878D82A}">
                    <a16:rowId xmlns:a16="http://schemas.microsoft.com/office/drawing/2014/main" val="1610084147"/>
                  </a:ext>
                </a:extLst>
              </a:tr>
              <a:tr h="109023">
                <a:tc>
                  <a:txBody>
                    <a:bodyPr/>
                    <a:lstStyle/>
                    <a:p>
                      <a:pPr algn="l" fontAlgn="ctr"/>
                      <a:r>
                        <a:rPr lang="pt-PT" sz="700" b="0" i="0" u="none" strike="noStrike" dirty="0">
                          <a:solidFill>
                            <a:srgbClr val="000000"/>
                          </a:solidFill>
                          <a:effectLst/>
                          <a:latin typeface="Calibri" panose="020F0502020204030204" pitchFamily="34" charset="0"/>
                        </a:rPr>
                        <a:t>Caixa e equivalentes</a:t>
                      </a:r>
                    </a:p>
                  </a:txBody>
                  <a:tcPr marL="0" marR="0" marT="0" marB="0" anchor="ctr">
                    <a:lnL>
                      <a:noFill/>
                    </a:lnL>
                    <a:lnR>
                      <a:noFill/>
                    </a:lnR>
                    <a:lnT>
                      <a:noFill/>
                    </a:lnT>
                    <a:lnB w="12700" cap="flat" cmpd="sng" algn="ctr">
                      <a:solidFill>
                        <a:schemeClr val="bg1">
                          <a:lumMod val="50000"/>
                        </a:schemeClr>
                      </a:solid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1.146</a:t>
                      </a:r>
                    </a:p>
                  </a:txBody>
                  <a:tcPr marL="0" marR="0" marT="0" marB="0" anchor="ctr">
                    <a:lnL>
                      <a:noFill/>
                    </a:lnL>
                    <a:lnR>
                      <a:noFill/>
                    </a:lnR>
                    <a:lnT>
                      <a:noFill/>
                    </a:lnT>
                    <a:lnB w="12700" cap="flat" cmpd="sng" algn="ctr">
                      <a:solidFill>
                        <a:schemeClr val="bg1">
                          <a:lumMod val="50000"/>
                        </a:schemeClr>
                      </a:solid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2.112</a:t>
                      </a:r>
                    </a:p>
                  </a:txBody>
                  <a:tcPr marL="0" marR="0" marT="0" marB="0" anchor="ctr">
                    <a:lnL>
                      <a:noFill/>
                    </a:lnL>
                    <a:lnR>
                      <a:noFill/>
                    </a:lnR>
                    <a:lnT>
                      <a:noFill/>
                    </a:lnT>
                    <a:lnB w="12700" cap="flat" cmpd="sng" algn="ctr">
                      <a:solidFill>
                        <a:schemeClr val="bg1">
                          <a:lumMod val="50000"/>
                        </a:schemeClr>
                      </a:solid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2.241</a:t>
                      </a:r>
                    </a:p>
                  </a:txBody>
                  <a:tcPr marL="0" marR="0" marT="0" marB="0" anchor="ctr">
                    <a:lnL>
                      <a:noFill/>
                    </a:lnL>
                    <a:lnR>
                      <a:noFill/>
                    </a:lnR>
                    <a:lnT>
                      <a:noFill/>
                    </a:lnT>
                    <a:lnB w="12700" cap="flat" cmpd="sng" algn="ctr">
                      <a:solidFill>
                        <a:schemeClr val="bg1">
                          <a:lumMod val="50000"/>
                        </a:schemeClr>
                      </a:solid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1.778</a:t>
                      </a:r>
                    </a:p>
                  </a:txBody>
                  <a:tcPr marL="0" marR="0" marT="0" marB="0" anchor="ctr">
                    <a:lnL>
                      <a:noFill/>
                    </a:lnL>
                    <a:lnR>
                      <a:noFill/>
                    </a:lnR>
                    <a:lnT>
                      <a:noFill/>
                    </a:lnT>
                    <a:lnB w="12700" cap="flat" cmpd="sng" algn="ctr">
                      <a:solidFill>
                        <a:schemeClr val="bg1">
                          <a:lumMod val="50000"/>
                        </a:schemeClr>
                      </a:solid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2.277</a:t>
                      </a:r>
                    </a:p>
                  </a:txBody>
                  <a:tcPr marL="0" marR="0" marT="0" marB="0" anchor="ctr">
                    <a:lnL>
                      <a:noFill/>
                    </a:lnL>
                    <a:lnR>
                      <a:noFill/>
                    </a:lnR>
                    <a:lnT>
                      <a:noFill/>
                    </a:lnT>
                    <a:lnB w="12700" cap="flat" cmpd="sng" algn="ctr">
                      <a:solidFill>
                        <a:schemeClr val="bg1">
                          <a:lumMod val="50000"/>
                        </a:schemeClr>
                      </a:solid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2.025</a:t>
                      </a:r>
                    </a:p>
                  </a:txBody>
                  <a:tcPr marL="0" marR="0" marT="0" marB="0" anchor="ctr">
                    <a:lnL>
                      <a:noFill/>
                    </a:lnL>
                    <a:lnR>
                      <a:noFill/>
                    </a:lnR>
                    <a:lnT>
                      <a:noFill/>
                    </a:lnT>
                    <a:lnB w="12700" cap="flat" cmpd="sng" algn="ctr">
                      <a:solidFill>
                        <a:schemeClr val="bg1">
                          <a:lumMod val="50000"/>
                        </a:schemeClr>
                      </a:solid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3.554</a:t>
                      </a:r>
                    </a:p>
                  </a:txBody>
                  <a:tcPr marL="0" marR="0" marT="0" marB="0" anchor="ctr">
                    <a:lnL>
                      <a:noFill/>
                    </a:lnL>
                    <a:lnR>
                      <a:noFill/>
                    </a:lnR>
                    <a:lnT>
                      <a:noFill/>
                    </a:lnT>
                    <a:lnB w="12700" cap="flat" cmpd="sng" algn="ctr">
                      <a:solidFill>
                        <a:schemeClr val="bg1">
                          <a:lumMod val="50000"/>
                        </a:schemeClr>
                      </a:solid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5.768</a:t>
                      </a:r>
                    </a:p>
                  </a:txBody>
                  <a:tcPr marL="0" marR="0" marT="0" marB="0" anchor="ctr">
                    <a:lnL>
                      <a:noFill/>
                    </a:lnL>
                    <a:lnR>
                      <a:noFill/>
                    </a:lnR>
                    <a:lnT>
                      <a:noFill/>
                    </a:lnT>
                    <a:lnB w="12700" cap="flat" cmpd="sng" algn="ctr">
                      <a:solidFill>
                        <a:schemeClr val="bg1">
                          <a:lumMod val="50000"/>
                        </a:schemeClr>
                      </a:solid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11.043</a:t>
                      </a:r>
                    </a:p>
                  </a:txBody>
                  <a:tcPr marL="0" marR="0" marT="0" marB="0" anchor="ctr">
                    <a:lnL>
                      <a:noFill/>
                    </a:lnL>
                    <a:lnR>
                      <a:noFill/>
                    </a:lnR>
                    <a:lnT>
                      <a:noFill/>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4013965589"/>
                  </a:ext>
                </a:extLst>
              </a:tr>
              <a:tr h="109023">
                <a:tc>
                  <a:txBody>
                    <a:bodyPr/>
                    <a:lstStyle/>
                    <a:p>
                      <a:pPr algn="l" fontAlgn="ctr"/>
                      <a:r>
                        <a:rPr lang="pt-PT" sz="700" b="1" i="0" u="none" strike="noStrike" dirty="0">
                          <a:solidFill>
                            <a:srgbClr val="000000"/>
                          </a:solidFill>
                          <a:effectLst/>
                          <a:latin typeface="Calibri" panose="020F0502020204030204" pitchFamily="34" charset="0"/>
                        </a:rPr>
                        <a:t>Total do </a:t>
                      </a:r>
                      <a:r>
                        <a:rPr lang="pt-PT" sz="700" b="1" i="0" u="none" strike="noStrike" dirty="0" err="1">
                          <a:solidFill>
                            <a:srgbClr val="000000"/>
                          </a:solidFill>
                          <a:effectLst/>
                          <a:latin typeface="Calibri" panose="020F0502020204030204" pitchFamily="34" charset="0"/>
                        </a:rPr>
                        <a:t>Activo</a:t>
                      </a:r>
                      <a:endParaRPr lang="pt-PT" sz="700" b="1" i="0" u="none" strike="noStrike" dirty="0">
                        <a:solidFill>
                          <a:srgbClr val="000000"/>
                        </a:solidFill>
                        <a:effectLst/>
                        <a:latin typeface="Calibri" panose="020F0502020204030204" pitchFamily="34" charset="0"/>
                      </a:endParaRPr>
                    </a:p>
                  </a:txBody>
                  <a:tcPr marL="0" marR="0" marT="0" marB="0" anchor="ctr">
                    <a:lnL>
                      <a:noFill/>
                    </a:lnL>
                    <a:lnR>
                      <a:noFill/>
                    </a:lnR>
                    <a:lnT w="12700" cap="flat" cmpd="sng" algn="ctr">
                      <a:solidFill>
                        <a:schemeClr val="bg1">
                          <a:lumMod val="50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800" b="1" i="0" u="none" strike="noStrike">
                          <a:solidFill>
                            <a:srgbClr val="000000"/>
                          </a:solidFill>
                          <a:effectLst/>
                          <a:latin typeface="Calibri" panose="020F0502020204030204" pitchFamily="34" charset="0"/>
                        </a:rPr>
                        <a:t>41.708</a:t>
                      </a:r>
                    </a:p>
                  </a:txBody>
                  <a:tcPr marL="0" marR="0" marT="0" marB="0" anchor="ctr">
                    <a:lnL>
                      <a:noFill/>
                    </a:lnL>
                    <a:lnR>
                      <a:noFill/>
                    </a:lnR>
                    <a:lnT w="12700" cap="flat" cmpd="sng" algn="ctr">
                      <a:solidFill>
                        <a:schemeClr val="bg1">
                          <a:lumMod val="50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800" b="1" i="0" u="none" strike="noStrike">
                          <a:solidFill>
                            <a:srgbClr val="000000"/>
                          </a:solidFill>
                          <a:effectLst/>
                          <a:latin typeface="Calibri" panose="020F0502020204030204" pitchFamily="34" charset="0"/>
                        </a:rPr>
                        <a:t>42.496</a:t>
                      </a:r>
                    </a:p>
                  </a:txBody>
                  <a:tcPr marL="0" marR="0" marT="0" marB="0" anchor="ctr">
                    <a:lnL>
                      <a:noFill/>
                    </a:lnL>
                    <a:lnR>
                      <a:noFill/>
                    </a:lnR>
                    <a:lnT w="12700" cap="flat" cmpd="sng" algn="ctr">
                      <a:solidFill>
                        <a:schemeClr val="bg1">
                          <a:lumMod val="50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800" b="1" i="0" u="none" strike="noStrike">
                          <a:solidFill>
                            <a:srgbClr val="000000"/>
                          </a:solidFill>
                          <a:effectLst/>
                          <a:latin typeface="Calibri" panose="020F0502020204030204" pitchFamily="34" charset="0"/>
                        </a:rPr>
                        <a:t>51.622</a:t>
                      </a:r>
                    </a:p>
                  </a:txBody>
                  <a:tcPr marL="0" marR="0" marT="0" marB="0" anchor="ctr">
                    <a:lnL>
                      <a:noFill/>
                    </a:lnL>
                    <a:lnR>
                      <a:noFill/>
                    </a:lnR>
                    <a:lnT w="12700" cap="flat" cmpd="sng" algn="ctr">
                      <a:solidFill>
                        <a:schemeClr val="bg1">
                          <a:lumMod val="50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800" b="1" i="0" u="none" strike="noStrike">
                          <a:solidFill>
                            <a:srgbClr val="000000"/>
                          </a:solidFill>
                          <a:effectLst/>
                          <a:latin typeface="Calibri" panose="020F0502020204030204" pitchFamily="34" charset="0"/>
                        </a:rPr>
                        <a:t>50.326</a:t>
                      </a:r>
                    </a:p>
                  </a:txBody>
                  <a:tcPr marL="0" marR="0" marT="0" marB="0" anchor="ctr">
                    <a:lnL>
                      <a:noFill/>
                    </a:lnL>
                    <a:lnR>
                      <a:noFill/>
                    </a:lnR>
                    <a:lnT w="12700" cap="flat" cmpd="sng" algn="ctr">
                      <a:solidFill>
                        <a:schemeClr val="bg1">
                          <a:lumMod val="50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800" b="1" i="0" u="none" strike="noStrike">
                          <a:solidFill>
                            <a:srgbClr val="000000"/>
                          </a:solidFill>
                          <a:effectLst/>
                          <a:latin typeface="Calibri" panose="020F0502020204030204" pitchFamily="34" charset="0"/>
                        </a:rPr>
                        <a:t>49.379</a:t>
                      </a:r>
                    </a:p>
                  </a:txBody>
                  <a:tcPr marL="0" marR="0" marT="0" marB="0" anchor="ctr">
                    <a:lnL>
                      <a:noFill/>
                    </a:lnL>
                    <a:lnR>
                      <a:noFill/>
                    </a:lnR>
                    <a:lnT w="12700" cap="flat" cmpd="sng" algn="ctr">
                      <a:solidFill>
                        <a:schemeClr val="bg1">
                          <a:lumMod val="50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800" b="1" i="0" u="none" strike="noStrike">
                          <a:solidFill>
                            <a:srgbClr val="000000"/>
                          </a:solidFill>
                          <a:effectLst/>
                          <a:latin typeface="Calibri" panose="020F0502020204030204" pitchFamily="34" charset="0"/>
                        </a:rPr>
                        <a:t>47.647</a:t>
                      </a:r>
                    </a:p>
                  </a:txBody>
                  <a:tcPr marL="0" marR="0" marT="0" marB="0" anchor="ctr">
                    <a:lnL>
                      <a:noFill/>
                    </a:lnL>
                    <a:lnR>
                      <a:noFill/>
                    </a:lnR>
                    <a:lnT w="12700" cap="flat" cmpd="sng" algn="ctr">
                      <a:solidFill>
                        <a:schemeClr val="bg1">
                          <a:lumMod val="50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800" b="1" i="0" u="none" strike="noStrike">
                          <a:solidFill>
                            <a:srgbClr val="000000"/>
                          </a:solidFill>
                          <a:effectLst/>
                          <a:latin typeface="Calibri" panose="020F0502020204030204" pitchFamily="34" charset="0"/>
                        </a:rPr>
                        <a:t>47.157</a:t>
                      </a:r>
                    </a:p>
                  </a:txBody>
                  <a:tcPr marL="0" marR="0" marT="0" marB="0" anchor="ctr">
                    <a:lnL>
                      <a:noFill/>
                    </a:lnL>
                    <a:lnR>
                      <a:noFill/>
                    </a:lnR>
                    <a:lnT w="12700" cap="flat" cmpd="sng" algn="ctr">
                      <a:solidFill>
                        <a:schemeClr val="bg1">
                          <a:lumMod val="50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800" b="1" i="0" u="none" strike="noStrike">
                          <a:solidFill>
                            <a:srgbClr val="000000"/>
                          </a:solidFill>
                          <a:effectLst/>
                          <a:latin typeface="Calibri" panose="020F0502020204030204" pitchFamily="34" charset="0"/>
                        </a:rPr>
                        <a:t>47.262</a:t>
                      </a:r>
                    </a:p>
                  </a:txBody>
                  <a:tcPr marL="0" marR="0" marT="0" marB="0" anchor="ctr">
                    <a:lnL>
                      <a:noFill/>
                    </a:lnL>
                    <a:lnR>
                      <a:noFill/>
                    </a:lnR>
                    <a:lnT w="12700" cap="flat" cmpd="sng" algn="ctr">
                      <a:solidFill>
                        <a:schemeClr val="bg1">
                          <a:lumMod val="50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800" b="1" i="0" u="none" strike="noStrike" dirty="0">
                          <a:solidFill>
                            <a:srgbClr val="000000"/>
                          </a:solidFill>
                          <a:effectLst/>
                          <a:latin typeface="Calibri" panose="020F0502020204030204" pitchFamily="34" charset="0"/>
                        </a:rPr>
                        <a:t>50.030</a:t>
                      </a:r>
                    </a:p>
                  </a:txBody>
                  <a:tcPr marL="0" marR="0" marT="0" marB="0" anchor="ctr">
                    <a:lnL>
                      <a:noFill/>
                    </a:lnL>
                    <a:lnR>
                      <a:noFill/>
                    </a:lnR>
                    <a:lnT w="12700" cap="flat" cmpd="sng" algn="ctr">
                      <a:solidFill>
                        <a:schemeClr val="bg1">
                          <a:lumMod val="50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240103"/>
                  </a:ext>
                </a:extLst>
              </a:tr>
              <a:tr h="109023">
                <a:tc>
                  <a:txBody>
                    <a:bodyPr/>
                    <a:lstStyle/>
                    <a:p>
                      <a:pPr algn="l" fontAlgn="ctr"/>
                      <a:endParaRPr lang="pt-PT" sz="700" b="0" i="0" u="none" strike="noStrike" dirty="0">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endParaRPr lang="pt-PT" sz="800" b="0" i="0" u="none" strike="noStrike" dirty="0">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endParaRPr lang="pt-PT" sz="800" b="0" i="0" u="none" strike="noStrike">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endParaRPr lang="pt-PT" sz="800" b="0" i="0" u="none" strike="noStrike">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endParaRPr lang="pt-PT" sz="800" b="0" i="0" u="none" strike="noStrike">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endParaRPr lang="pt-PT" sz="800" b="0" i="0" u="none" strike="noStrike">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endParaRPr lang="pt-PT" sz="800" b="0" i="0" u="none" strike="noStrike">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endParaRPr lang="pt-PT" sz="800" b="0" i="0" u="none" strike="noStrike">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endParaRPr lang="pt-PT" sz="800" b="0" i="0" u="none" strike="noStrike">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endParaRPr lang="pt-PT" sz="800" b="0" i="0" u="none" strike="noStrike">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928876162"/>
                  </a:ext>
                </a:extLst>
              </a:tr>
              <a:tr h="109023">
                <a:tc>
                  <a:txBody>
                    <a:bodyPr/>
                    <a:lstStyle/>
                    <a:p>
                      <a:pPr algn="l" fontAlgn="ctr"/>
                      <a:r>
                        <a:rPr lang="pt-PT" sz="700" b="1" i="0" u="none" strike="noStrike" dirty="0">
                          <a:solidFill>
                            <a:srgbClr val="000000"/>
                          </a:solidFill>
                          <a:effectLst/>
                          <a:latin typeface="Calibri" panose="020F0502020204030204" pitchFamily="34" charset="0"/>
                        </a:rPr>
                        <a:t>Capital Próprio</a:t>
                      </a:r>
                    </a:p>
                  </a:txBody>
                  <a:tcPr marL="0" marR="0" marT="0" marB="0" anchor="ctr">
                    <a:lnL>
                      <a:noFill/>
                    </a:lnL>
                    <a:lnR>
                      <a:noFill/>
                    </a:lnR>
                    <a:lnT>
                      <a:noFill/>
                    </a:lnT>
                    <a:lnB>
                      <a:noFill/>
                    </a:lnB>
                  </a:tcPr>
                </a:tc>
                <a:tc>
                  <a:txBody>
                    <a:bodyPr/>
                    <a:lstStyle/>
                    <a:p>
                      <a:pPr algn="l" fontAlgn="ctr"/>
                      <a:endParaRPr lang="pt-PT" sz="8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l" fontAlgn="ctr"/>
                      <a:endParaRPr lang="pt-PT" sz="8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l" fontAlgn="ctr"/>
                      <a:endParaRPr lang="pt-PT" sz="8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l" fontAlgn="ctr"/>
                      <a:endParaRPr lang="pt-PT" sz="8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l" fontAlgn="ctr"/>
                      <a:endParaRPr lang="pt-PT" sz="8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l" fontAlgn="ctr"/>
                      <a:endParaRPr lang="pt-PT" sz="8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l" fontAlgn="ctr"/>
                      <a:endParaRPr lang="pt-PT" sz="8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l" fontAlgn="ctr"/>
                      <a:endParaRPr lang="pt-PT" sz="8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l" fontAlgn="ctr"/>
                      <a:endParaRPr lang="pt-PT" sz="8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extLst>
                  <a:ext uri="{0D108BD9-81ED-4DB2-BD59-A6C34878D82A}">
                    <a16:rowId xmlns:a16="http://schemas.microsoft.com/office/drawing/2014/main" val="2342801379"/>
                  </a:ext>
                </a:extLst>
              </a:tr>
              <a:tr h="109023">
                <a:tc>
                  <a:txBody>
                    <a:bodyPr/>
                    <a:lstStyle/>
                    <a:p>
                      <a:pPr algn="l" fontAlgn="ctr"/>
                      <a:r>
                        <a:rPr lang="pt-PT" sz="700" b="0" i="0" u="none" strike="noStrike" dirty="0">
                          <a:solidFill>
                            <a:srgbClr val="000000"/>
                          </a:solidFill>
                          <a:effectLst/>
                          <a:latin typeface="Calibri" panose="020F0502020204030204" pitchFamily="34" charset="0"/>
                        </a:rPr>
                        <a:t>Capital Social</a:t>
                      </a:r>
                    </a:p>
                  </a:txBody>
                  <a:tcPr marL="0" marR="0" marT="0" marB="0" anchor="ctr">
                    <a:lnL>
                      <a:noFill/>
                    </a:lnL>
                    <a:lnR>
                      <a:noFill/>
                    </a:lnR>
                    <a:lnT>
                      <a:noFill/>
                    </a:lnT>
                    <a:lnB>
                      <a:noFill/>
                    </a:lnB>
                  </a:tcPr>
                </a:tc>
                <a:tc>
                  <a:txBody>
                    <a:bodyPr/>
                    <a:lstStyle/>
                    <a:p>
                      <a:pPr algn="r" fontAlgn="ctr"/>
                      <a:r>
                        <a:rPr lang="pt-PT" sz="800" b="0" i="0" u="none" strike="noStrike" dirty="0">
                          <a:solidFill>
                            <a:srgbClr val="000000"/>
                          </a:solidFill>
                          <a:effectLst/>
                          <a:latin typeface="Calibri" panose="020F0502020204030204" pitchFamily="34" charset="0"/>
                        </a:rPr>
                        <a:t>10.778</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10.778</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10.778</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10.778</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10.778</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10.778</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10.778</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10.778</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10.778</a:t>
                      </a:r>
                    </a:p>
                  </a:txBody>
                  <a:tcPr marL="0" marR="0" marT="0" marB="0" anchor="ctr">
                    <a:lnL>
                      <a:noFill/>
                    </a:lnL>
                    <a:lnR>
                      <a:noFill/>
                    </a:lnR>
                    <a:lnT>
                      <a:noFill/>
                    </a:lnT>
                    <a:lnB>
                      <a:noFill/>
                    </a:lnB>
                  </a:tcPr>
                </a:tc>
                <a:extLst>
                  <a:ext uri="{0D108BD9-81ED-4DB2-BD59-A6C34878D82A}">
                    <a16:rowId xmlns:a16="http://schemas.microsoft.com/office/drawing/2014/main" val="1521426284"/>
                  </a:ext>
                </a:extLst>
              </a:tr>
              <a:tr h="109023">
                <a:tc>
                  <a:txBody>
                    <a:bodyPr/>
                    <a:lstStyle/>
                    <a:p>
                      <a:pPr algn="l" fontAlgn="ctr"/>
                      <a:r>
                        <a:rPr lang="pt-PT" sz="700" b="0" i="0" u="none" strike="noStrike" dirty="0">
                          <a:solidFill>
                            <a:srgbClr val="000000"/>
                          </a:solidFill>
                          <a:effectLst/>
                          <a:latin typeface="Calibri" panose="020F0502020204030204" pitchFamily="34" charset="0"/>
                        </a:rPr>
                        <a:t>Prémio de Emissão</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872</a:t>
                      </a:r>
                    </a:p>
                  </a:txBody>
                  <a:tcPr marL="0" marR="0" marT="0" marB="0" anchor="ctr">
                    <a:lnL>
                      <a:noFill/>
                    </a:lnL>
                    <a:lnR>
                      <a:noFill/>
                    </a:lnR>
                    <a:lnT>
                      <a:noFill/>
                    </a:lnT>
                    <a:lnB>
                      <a:noFill/>
                    </a:lnB>
                  </a:tcPr>
                </a:tc>
                <a:tc>
                  <a:txBody>
                    <a:bodyPr/>
                    <a:lstStyle/>
                    <a:p>
                      <a:pPr algn="r" fontAlgn="ctr"/>
                      <a:r>
                        <a:rPr lang="pt-PT" sz="800" b="0" i="0" u="none" strike="noStrike" dirty="0">
                          <a:solidFill>
                            <a:srgbClr val="000000"/>
                          </a:solidFill>
                          <a:effectLst/>
                          <a:latin typeface="Calibri" panose="020F0502020204030204" pitchFamily="34" charset="0"/>
                        </a:rPr>
                        <a:t>872</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872</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872</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872</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872</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872</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872</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872</a:t>
                      </a:r>
                    </a:p>
                  </a:txBody>
                  <a:tcPr marL="0" marR="0" marT="0" marB="0" anchor="ctr">
                    <a:lnL>
                      <a:noFill/>
                    </a:lnL>
                    <a:lnR>
                      <a:noFill/>
                    </a:lnR>
                    <a:lnT>
                      <a:noFill/>
                    </a:lnT>
                    <a:lnB>
                      <a:noFill/>
                    </a:lnB>
                  </a:tcPr>
                </a:tc>
                <a:extLst>
                  <a:ext uri="{0D108BD9-81ED-4DB2-BD59-A6C34878D82A}">
                    <a16:rowId xmlns:a16="http://schemas.microsoft.com/office/drawing/2014/main" val="3068277905"/>
                  </a:ext>
                </a:extLst>
              </a:tr>
              <a:tr h="109023">
                <a:tc>
                  <a:txBody>
                    <a:bodyPr/>
                    <a:lstStyle/>
                    <a:p>
                      <a:pPr algn="l" fontAlgn="ctr"/>
                      <a:r>
                        <a:rPr lang="pt-PT" sz="700" b="0" i="0" u="none" strike="noStrike" dirty="0">
                          <a:solidFill>
                            <a:srgbClr val="000000"/>
                          </a:solidFill>
                          <a:effectLst/>
                          <a:latin typeface="Calibri" panose="020F0502020204030204" pitchFamily="34" charset="0"/>
                        </a:rPr>
                        <a:t>Reservas</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2.434</a:t>
                      </a:r>
                    </a:p>
                  </a:txBody>
                  <a:tcPr marL="0" marR="0" marT="0" marB="0" anchor="ctr">
                    <a:lnL>
                      <a:noFill/>
                    </a:lnL>
                    <a:lnR>
                      <a:noFill/>
                    </a:lnR>
                    <a:lnT>
                      <a:noFill/>
                    </a:lnT>
                    <a:lnB>
                      <a:noFill/>
                    </a:lnB>
                  </a:tcPr>
                </a:tc>
                <a:tc>
                  <a:txBody>
                    <a:bodyPr/>
                    <a:lstStyle/>
                    <a:p>
                      <a:pPr algn="r" fontAlgn="ctr"/>
                      <a:r>
                        <a:rPr lang="pt-PT" sz="800" b="0" i="0" u="none" strike="noStrike" dirty="0">
                          <a:solidFill>
                            <a:srgbClr val="000000"/>
                          </a:solidFill>
                          <a:effectLst/>
                          <a:latin typeface="Calibri" panose="020F0502020204030204" pitchFamily="34" charset="0"/>
                        </a:rPr>
                        <a:t>2.434</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4.297</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4.886</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4.886</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4.886</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4.886</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4.886</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4.886</a:t>
                      </a:r>
                    </a:p>
                  </a:txBody>
                  <a:tcPr marL="0" marR="0" marT="0" marB="0" anchor="ctr">
                    <a:lnL>
                      <a:noFill/>
                    </a:lnL>
                    <a:lnR>
                      <a:noFill/>
                    </a:lnR>
                    <a:lnT>
                      <a:noFill/>
                    </a:lnT>
                    <a:lnB>
                      <a:noFill/>
                    </a:lnB>
                  </a:tcPr>
                </a:tc>
                <a:extLst>
                  <a:ext uri="{0D108BD9-81ED-4DB2-BD59-A6C34878D82A}">
                    <a16:rowId xmlns:a16="http://schemas.microsoft.com/office/drawing/2014/main" val="3244732001"/>
                  </a:ext>
                </a:extLst>
              </a:tr>
              <a:tr h="109023">
                <a:tc>
                  <a:txBody>
                    <a:bodyPr/>
                    <a:lstStyle/>
                    <a:p>
                      <a:pPr algn="l" fontAlgn="ctr"/>
                      <a:r>
                        <a:rPr lang="pt-PT" sz="700" b="0" i="0" u="none" strike="noStrike" dirty="0">
                          <a:solidFill>
                            <a:srgbClr val="000000"/>
                          </a:solidFill>
                          <a:effectLst/>
                          <a:latin typeface="Calibri" panose="020F0502020204030204" pitchFamily="34" charset="0"/>
                        </a:rPr>
                        <a:t>Outras Variações de CP</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799</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621</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1.793</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1.955</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2.396</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3.677</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4.577</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5.193</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5.537</a:t>
                      </a:r>
                    </a:p>
                  </a:txBody>
                  <a:tcPr marL="0" marR="0" marT="0" marB="0" anchor="ctr">
                    <a:lnL>
                      <a:noFill/>
                    </a:lnL>
                    <a:lnR>
                      <a:noFill/>
                    </a:lnR>
                    <a:lnT>
                      <a:noFill/>
                    </a:lnT>
                    <a:lnB>
                      <a:noFill/>
                    </a:lnB>
                  </a:tcPr>
                </a:tc>
                <a:extLst>
                  <a:ext uri="{0D108BD9-81ED-4DB2-BD59-A6C34878D82A}">
                    <a16:rowId xmlns:a16="http://schemas.microsoft.com/office/drawing/2014/main" val="3908916532"/>
                  </a:ext>
                </a:extLst>
              </a:tr>
              <a:tr h="109023">
                <a:tc>
                  <a:txBody>
                    <a:bodyPr/>
                    <a:lstStyle/>
                    <a:p>
                      <a:pPr algn="l" fontAlgn="ctr"/>
                      <a:r>
                        <a:rPr lang="pt-PT" sz="700" b="0" i="0" u="none" strike="noStrike" dirty="0">
                          <a:solidFill>
                            <a:srgbClr val="000000"/>
                          </a:solidFill>
                          <a:effectLst/>
                          <a:latin typeface="Calibri" panose="020F0502020204030204" pitchFamily="34" charset="0"/>
                        </a:rPr>
                        <a:t>Resultados Transitados</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1.075</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2.938</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1.590</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1.590</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1.702</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3.347</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5.748</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8.762</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12.422</a:t>
                      </a:r>
                    </a:p>
                  </a:txBody>
                  <a:tcPr marL="0" marR="0" marT="0" marB="0" anchor="ctr">
                    <a:lnL>
                      <a:noFill/>
                    </a:lnL>
                    <a:lnR>
                      <a:noFill/>
                    </a:lnR>
                    <a:lnT>
                      <a:noFill/>
                    </a:lnT>
                    <a:lnB>
                      <a:noFill/>
                    </a:lnB>
                  </a:tcPr>
                </a:tc>
                <a:extLst>
                  <a:ext uri="{0D108BD9-81ED-4DB2-BD59-A6C34878D82A}">
                    <a16:rowId xmlns:a16="http://schemas.microsoft.com/office/drawing/2014/main" val="579225156"/>
                  </a:ext>
                </a:extLst>
              </a:tr>
              <a:tr h="109023">
                <a:tc>
                  <a:txBody>
                    <a:bodyPr/>
                    <a:lstStyle/>
                    <a:p>
                      <a:pPr algn="l" fontAlgn="ctr"/>
                      <a:r>
                        <a:rPr lang="pt-PT" sz="700" b="0" i="0" u="none" strike="noStrike" dirty="0">
                          <a:solidFill>
                            <a:srgbClr val="000000"/>
                          </a:solidFill>
                          <a:effectLst/>
                          <a:latin typeface="Calibri" panose="020F0502020204030204" pitchFamily="34" charset="0"/>
                        </a:rPr>
                        <a:t>Aumento de Capital FRN</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1.050</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1.050</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1.050</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1.050</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1.050</a:t>
                      </a:r>
                    </a:p>
                  </a:txBody>
                  <a:tcPr marL="0" marR="0" marT="0" marB="0" anchor="ctr">
                    <a:lnL>
                      <a:noFill/>
                    </a:lnL>
                    <a:lnR>
                      <a:noFill/>
                    </a:lnR>
                    <a:lnT>
                      <a:noFill/>
                    </a:lnT>
                    <a:lnB>
                      <a:noFill/>
                    </a:lnB>
                  </a:tcPr>
                </a:tc>
                <a:extLst>
                  <a:ext uri="{0D108BD9-81ED-4DB2-BD59-A6C34878D82A}">
                    <a16:rowId xmlns:a16="http://schemas.microsoft.com/office/drawing/2014/main" val="3093073834"/>
                  </a:ext>
                </a:extLst>
              </a:tr>
              <a:tr h="109023">
                <a:tc>
                  <a:txBody>
                    <a:bodyPr/>
                    <a:lstStyle/>
                    <a:p>
                      <a:pPr algn="l" fontAlgn="ctr"/>
                      <a:r>
                        <a:rPr lang="pt-PT" sz="700" b="0" i="0" u="none" strike="noStrike" dirty="0">
                          <a:solidFill>
                            <a:srgbClr val="000000"/>
                          </a:solidFill>
                          <a:effectLst/>
                          <a:latin typeface="Calibri" panose="020F0502020204030204" pitchFamily="34" charset="0"/>
                        </a:rPr>
                        <a:t>Resultado líquido do exercício</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1.863</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152</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590</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112</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1.645</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2.400</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3.014</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3.661</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3.938</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3946144"/>
                  </a:ext>
                </a:extLst>
              </a:tr>
              <a:tr h="109023">
                <a:tc>
                  <a:txBody>
                    <a:bodyPr/>
                    <a:lstStyle/>
                    <a:p>
                      <a:pPr algn="l" fontAlgn="ctr"/>
                      <a:r>
                        <a:rPr lang="pt-PT" sz="700" b="1" i="0" u="none" strike="noStrike" dirty="0">
                          <a:solidFill>
                            <a:srgbClr val="000000"/>
                          </a:solidFill>
                          <a:effectLst/>
                          <a:latin typeface="Calibri" panose="020F0502020204030204" pitchFamily="34" charset="0"/>
                        </a:rPr>
                        <a:t>Total</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800" b="1" i="0" u="none" strike="noStrike">
                          <a:solidFill>
                            <a:srgbClr val="000000"/>
                          </a:solidFill>
                          <a:effectLst/>
                          <a:latin typeface="Calibri" panose="020F0502020204030204" pitchFamily="34" charset="0"/>
                        </a:rPr>
                        <a:t>17.821</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800" b="1" i="0" u="none" strike="noStrike">
                          <a:solidFill>
                            <a:srgbClr val="000000"/>
                          </a:solidFill>
                          <a:effectLst/>
                          <a:latin typeface="Calibri" panose="020F0502020204030204" pitchFamily="34" charset="0"/>
                        </a:rPr>
                        <a:t>17.795</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800" b="1" i="0" u="none" strike="noStrike">
                          <a:solidFill>
                            <a:srgbClr val="000000"/>
                          </a:solidFill>
                          <a:effectLst/>
                          <a:latin typeface="Calibri" panose="020F0502020204030204" pitchFamily="34" charset="0"/>
                        </a:rPr>
                        <a:t>19.920</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800" b="1" i="0" u="none" strike="noStrike">
                          <a:solidFill>
                            <a:srgbClr val="000000"/>
                          </a:solidFill>
                          <a:effectLst/>
                          <a:latin typeface="Calibri" panose="020F0502020204030204" pitchFamily="34" charset="0"/>
                        </a:rPr>
                        <a:t>20.194</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800" b="1" i="0" u="none" strike="noStrike">
                          <a:solidFill>
                            <a:srgbClr val="000000"/>
                          </a:solidFill>
                          <a:effectLst/>
                          <a:latin typeface="Calibri" panose="020F0502020204030204" pitchFamily="34" charset="0"/>
                        </a:rPr>
                        <a:t>23.329</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800" b="1" i="0" u="none" strike="noStrike">
                          <a:solidFill>
                            <a:srgbClr val="000000"/>
                          </a:solidFill>
                          <a:effectLst/>
                          <a:latin typeface="Calibri" panose="020F0502020204030204" pitchFamily="34" charset="0"/>
                        </a:rPr>
                        <a:t>27.011</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800" b="1" i="0" u="none" strike="noStrike">
                          <a:solidFill>
                            <a:srgbClr val="000000"/>
                          </a:solidFill>
                          <a:effectLst/>
                          <a:latin typeface="Calibri" panose="020F0502020204030204" pitchFamily="34" charset="0"/>
                        </a:rPr>
                        <a:t>30.925</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800" b="1" i="0" u="none" strike="noStrike">
                          <a:solidFill>
                            <a:srgbClr val="000000"/>
                          </a:solidFill>
                          <a:effectLst/>
                          <a:latin typeface="Calibri" panose="020F0502020204030204" pitchFamily="34" charset="0"/>
                        </a:rPr>
                        <a:t>35.202</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800" b="1" i="0" u="none" strike="noStrike" dirty="0">
                          <a:solidFill>
                            <a:srgbClr val="000000"/>
                          </a:solidFill>
                          <a:effectLst/>
                          <a:latin typeface="Calibri" panose="020F0502020204030204" pitchFamily="34" charset="0"/>
                        </a:rPr>
                        <a:t>39.483</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6041075"/>
                  </a:ext>
                </a:extLst>
              </a:tr>
              <a:tr h="109023">
                <a:tc>
                  <a:txBody>
                    <a:bodyPr/>
                    <a:lstStyle/>
                    <a:p>
                      <a:pPr algn="l" fontAlgn="ctr"/>
                      <a:endParaRPr lang="pt-PT" sz="700" b="0" i="0" u="none" strike="noStrike" dirty="0">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endParaRPr lang="pt-PT" sz="800" b="0" i="0" u="none" strike="noStrike">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endParaRPr lang="pt-PT" sz="800" b="0" i="0" u="none" strike="noStrike">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endParaRPr lang="pt-PT" sz="800" b="0" i="0" u="none" strike="noStrike">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endParaRPr lang="pt-PT" sz="800" b="0" i="0" u="none" strike="noStrike" dirty="0">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endParaRPr lang="pt-PT" sz="800" b="0" i="0" u="none" strike="noStrike">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endParaRPr lang="pt-PT" sz="800" b="0" i="0" u="none" strike="noStrike">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endParaRPr lang="pt-PT" sz="800" b="0" i="0" u="none" strike="noStrike">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endParaRPr lang="pt-PT" sz="800" b="0" i="0" u="none" strike="noStrike">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endParaRPr lang="pt-PT" sz="800" b="0" i="0" u="none" strike="noStrike">
                        <a:solidFill>
                          <a:srgbClr val="000000"/>
                        </a:solidFill>
                        <a:effectLst/>
                        <a:latin typeface="Calibri" panose="020F0502020204030204" pitchFamily="34" charset="0"/>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004484084"/>
                  </a:ext>
                </a:extLst>
              </a:tr>
              <a:tr h="109023">
                <a:tc>
                  <a:txBody>
                    <a:bodyPr/>
                    <a:lstStyle/>
                    <a:p>
                      <a:pPr algn="l" fontAlgn="ctr"/>
                      <a:r>
                        <a:rPr lang="pt-PT" sz="700" b="1" i="0" u="none" strike="noStrike" dirty="0">
                          <a:solidFill>
                            <a:srgbClr val="000000"/>
                          </a:solidFill>
                          <a:effectLst/>
                          <a:latin typeface="Calibri" panose="020F0502020204030204" pitchFamily="34" charset="0"/>
                        </a:rPr>
                        <a:t>Passivo não corrente</a:t>
                      </a:r>
                    </a:p>
                  </a:txBody>
                  <a:tcPr marL="0" marR="0" marT="0" marB="0" anchor="ctr">
                    <a:lnL>
                      <a:noFill/>
                    </a:lnL>
                    <a:lnR>
                      <a:noFill/>
                    </a:lnR>
                    <a:lnT>
                      <a:noFill/>
                    </a:lnT>
                    <a:lnB>
                      <a:noFill/>
                    </a:lnB>
                  </a:tcPr>
                </a:tc>
                <a:tc>
                  <a:txBody>
                    <a:bodyPr/>
                    <a:lstStyle/>
                    <a:p>
                      <a:pPr algn="r" fontAlgn="ctr"/>
                      <a:r>
                        <a:rPr lang="pt-PT" sz="800" b="1" i="0" u="none" strike="noStrike" dirty="0">
                          <a:solidFill>
                            <a:srgbClr val="000000"/>
                          </a:solidFill>
                          <a:effectLst/>
                          <a:latin typeface="Calibri" panose="020F0502020204030204" pitchFamily="34" charset="0"/>
                        </a:rPr>
                        <a:t>21.581</a:t>
                      </a:r>
                    </a:p>
                  </a:txBody>
                  <a:tcPr marL="0" marR="0" marT="0" marB="0" anchor="ctr">
                    <a:lnL>
                      <a:noFill/>
                    </a:lnL>
                    <a:lnR>
                      <a:noFill/>
                    </a:lnR>
                    <a:lnT>
                      <a:noFill/>
                    </a:lnT>
                    <a:lnB>
                      <a:noFill/>
                    </a:lnB>
                  </a:tcPr>
                </a:tc>
                <a:tc>
                  <a:txBody>
                    <a:bodyPr/>
                    <a:lstStyle/>
                    <a:p>
                      <a:pPr algn="r" fontAlgn="ctr"/>
                      <a:r>
                        <a:rPr lang="pt-PT" sz="800" b="1" i="0" u="none" strike="noStrike">
                          <a:solidFill>
                            <a:srgbClr val="000000"/>
                          </a:solidFill>
                          <a:effectLst/>
                          <a:latin typeface="Calibri" panose="020F0502020204030204" pitchFamily="34" charset="0"/>
                        </a:rPr>
                        <a:t>22.004</a:t>
                      </a:r>
                    </a:p>
                  </a:txBody>
                  <a:tcPr marL="0" marR="0" marT="0" marB="0" anchor="ctr">
                    <a:lnL>
                      <a:noFill/>
                    </a:lnL>
                    <a:lnR>
                      <a:noFill/>
                    </a:lnR>
                    <a:lnT>
                      <a:noFill/>
                    </a:lnT>
                    <a:lnB>
                      <a:noFill/>
                    </a:lnB>
                  </a:tcPr>
                </a:tc>
                <a:tc>
                  <a:txBody>
                    <a:bodyPr/>
                    <a:lstStyle/>
                    <a:p>
                      <a:pPr algn="r" fontAlgn="ctr"/>
                      <a:r>
                        <a:rPr lang="pt-PT" sz="800" b="1" i="0" u="none" strike="noStrike">
                          <a:solidFill>
                            <a:srgbClr val="000000"/>
                          </a:solidFill>
                          <a:effectLst/>
                          <a:latin typeface="Calibri" panose="020F0502020204030204" pitchFamily="34" charset="0"/>
                        </a:rPr>
                        <a:t>27.885</a:t>
                      </a:r>
                    </a:p>
                  </a:txBody>
                  <a:tcPr marL="0" marR="0" marT="0" marB="0" anchor="ctr">
                    <a:lnL>
                      <a:noFill/>
                    </a:lnL>
                    <a:lnR>
                      <a:noFill/>
                    </a:lnR>
                    <a:lnT>
                      <a:noFill/>
                    </a:lnT>
                    <a:lnB>
                      <a:noFill/>
                    </a:lnB>
                  </a:tcPr>
                </a:tc>
                <a:tc>
                  <a:txBody>
                    <a:bodyPr/>
                    <a:lstStyle/>
                    <a:p>
                      <a:pPr algn="r" fontAlgn="ctr"/>
                      <a:r>
                        <a:rPr lang="pt-PT" sz="800" b="1" i="0" u="none" strike="noStrike">
                          <a:solidFill>
                            <a:srgbClr val="000000"/>
                          </a:solidFill>
                          <a:effectLst/>
                          <a:latin typeface="Calibri" panose="020F0502020204030204" pitchFamily="34" charset="0"/>
                        </a:rPr>
                        <a:t>26.244</a:t>
                      </a:r>
                    </a:p>
                  </a:txBody>
                  <a:tcPr marL="0" marR="0" marT="0" marB="0" anchor="ctr">
                    <a:lnL>
                      <a:noFill/>
                    </a:lnL>
                    <a:lnR>
                      <a:noFill/>
                    </a:lnR>
                    <a:lnT>
                      <a:noFill/>
                    </a:lnT>
                    <a:lnB>
                      <a:noFill/>
                    </a:lnB>
                  </a:tcPr>
                </a:tc>
                <a:tc>
                  <a:txBody>
                    <a:bodyPr/>
                    <a:lstStyle/>
                    <a:p>
                      <a:pPr algn="r" fontAlgn="ctr"/>
                      <a:r>
                        <a:rPr lang="pt-PT" sz="800" b="1" i="0" u="none" strike="noStrike">
                          <a:solidFill>
                            <a:srgbClr val="000000"/>
                          </a:solidFill>
                          <a:effectLst/>
                          <a:latin typeface="Calibri" panose="020F0502020204030204" pitchFamily="34" charset="0"/>
                        </a:rPr>
                        <a:t>21.840</a:t>
                      </a:r>
                    </a:p>
                  </a:txBody>
                  <a:tcPr marL="0" marR="0" marT="0" marB="0" anchor="ctr">
                    <a:lnL>
                      <a:noFill/>
                    </a:lnL>
                    <a:lnR>
                      <a:noFill/>
                    </a:lnR>
                    <a:lnT>
                      <a:noFill/>
                    </a:lnT>
                    <a:lnB>
                      <a:noFill/>
                    </a:lnB>
                  </a:tcPr>
                </a:tc>
                <a:tc>
                  <a:txBody>
                    <a:bodyPr/>
                    <a:lstStyle/>
                    <a:p>
                      <a:pPr algn="r" fontAlgn="ctr"/>
                      <a:r>
                        <a:rPr lang="pt-PT" sz="800" b="1" i="0" u="none" strike="noStrike">
                          <a:solidFill>
                            <a:srgbClr val="000000"/>
                          </a:solidFill>
                          <a:effectLst/>
                          <a:latin typeface="Calibri" panose="020F0502020204030204" pitchFamily="34" charset="0"/>
                        </a:rPr>
                        <a:t>15.794</a:t>
                      </a:r>
                    </a:p>
                  </a:txBody>
                  <a:tcPr marL="0" marR="0" marT="0" marB="0" anchor="ctr">
                    <a:lnL>
                      <a:noFill/>
                    </a:lnL>
                    <a:lnR>
                      <a:noFill/>
                    </a:lnR>
                    <a:lnT>
                      <a:noFill/>
                    </a:lnT>
                    <a:lnB>
                      <a:noFill/>
                    </a:lnB>
                  </a:tcPr>
                </a:tc>
                <a:tc>
                  <a:txBody>
                    <a:bodyPr/>
                    <a:lstStyle/>
                    <a:p>
                      <a:pPr algn="r" fontAlgn="ctr"/>
                      <a:r>
                        <a:rPr lang="pt-PT" sz="800" b="1" i="0" u="none" strike="noStrike">
                          <a:solidFill>
                            <a:srgbClr val="000000"/>
                          </a:solidFill>
                          <a:effectLst/>
                          <a:latin typeface="Calibri" panose="020F0502020204030204" pitchFamily="34" charset="0"/>
                        </a:rPr>
                        <a:t>11.003</a:t>
                      </a:r>
                    </a:p>
                  </a:txBody>
                  <a:tcPr marL="0" marR="0" marT="0" marB="0" anchor="ctr">
                    <a:lnL>
                      <a:noFill/>
                    </a:lnL>
                    <a:lnR>
                      <a:noFill/>
                    </a:lnR>
                    <a:lnT>
                      <a:noFill/>
                    </a:lnT>
                    <a:lnB>
                      <a:noFill/>
                    </a:lnB>
                  </a:tcPr>
                </a:tc>
                <a:tc>
                  <a:txBody>
                    <a:bodyPr/>
                    <a:lstStyle/>
                    <a:p>
                      <a:pPr algn="r" fontAlgn="ctr"/>
                      <a:r>
                        <a:rPr lang="pt-PT" sz="800" b="1" i="0" u="none" strike="noStrike">
                          <a:solidFill>
                            <a:srgbClr val="000000"/>
                          </a:solidFill>
                          <a:effectLst/>
                          <a:latin typeface="Calibri" panose="020F0502020204030204" pitchFamily="34" charset="0"/>
                        </a:rPr>
                        <a:t>6.413</a:t>
                      </a:r>
                    </a:p>
                  </a:txBody>
                  <a:tcPr marL="0" marR="0" marT="0" marB="0" anchor="ctr">
                    <a:lnL>
                      <a:noFill/>
                    </a:lnL>
                    <a:lnR>
                      <a:noFill/>
                    </a:lnR>
                    <a:lnT>
                      <a:noFill/>
                    </a:lnT>
                    <a:lnB>
                      <a:noFill/>
                    </a:lnB>
                  </a:tcPr>
                </a:tc>
                <a:tc>
                  <a:txBody>
                    <a:bodyPr/>
                    <a:lstStyle/>
                    <a:p>
                      <a:pPr algn="r" fontAlgn="ctr"/>
                      <a:r>
                        <a:rPr lang="pt-PT" sz="800" b="1" i="0" u="none" strike="noStrike">
                          <a:solidFill>
                            <a:srgbClr val="000000"/>
                          </a:solidFill>
                          <a:effectLst/>
                          <a:latin typeface="Calibri" panose="020F0502020204030204" pitchFamily="34" charset="0"/>
                        </a:rPr>
                        <a:t>4.729</a:t>
                      </a:r>
                    </a:p>
                  </a:txBody>
                  <a:tcPr marL="0" marR="0" marT="0" marB="0" anchor="ctr">
                    <a:lnL>
                      <a:noFill/>
                    </a:lnL>
                    <a:lnR>
                      <a:noFill/>
                    </a:lnR>
                    <a:lnT>
                      <a:noFill/>
                    </a:lnT>
                    <a:lnB>
                      <a:noFill/>
                    </a:lnB>
                  </a:tcPr>
                </a:tc>
                <a:extLst>
                  <a:ext uri="{0D108BD9-81ED-4DB2-BD59-A6C34878D82A}">
                    <a16:rowId xmlns:a16="http://schemas.microsoft.com/office/drawing/2014/main" val="564383664"/>
                  </a:ext>
                </a:extLst>
              </a:tr>
              <a:tr h="109023">
                <a:tc>
                  <a:txBody>
                    <a:bodyPr/>
                    <a:lstStyle/>
                    <a:p>
                      <a:pPr algn="l" fontAlgn="ctr"/>
                      <a:r>
                        <a:rPr lang="pt-PT" sz="700" b="0" i="0" u="none" strike="noStrike" dirty="0">
                          <a:solidFill>
                            <a:srgbClr val="000000"/>
                          </a:solidFill>
                          <a:effectLst/>
                          <a:latin typeface="Calibri" panose="020F0502020204030204" pitchFamily="34" charset="0"/>
                        </a:rPr>
                        <a:t>Financiamentos obtidos</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7.862</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9.293</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17.721</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18.817</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15.458</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11.359</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8.031</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5.461</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3.853</a:t>
                      </a:r>
                    </a:p>
                  </a:txBody>
                  <a:tcPr marL="0" marR="0" marT="0" marB="0" anchor="ctr">
                    <a:lnL>
                      <a:noFill/>
                    </a:lnL>
                    <a:lnR>
                      <a:noFill/>
                    </a:lnR>
                    <a:lnT>
                      <a:noFill/>
                    </a:lnT>
                    <a:lnB>
                      <a:noFill/>
                    </a:lnB>
                  </a:tcPr>
                </a:tc>
                <a:extLst>
                  <a:ext uri="{0D108BD9-81ED-4DB2-BD59-A6C34878D82A}">
                    <a16:rowId xmlns:a16="http://schemas.microsoft.com/office/drawing/2014/main" val="34234778"/>
                  </a:ext>
                </a:extLst>
              </a:tr>
              <a:tr h="109023">
                <a:tc>
                  <a:txBody>
                    <a:bodyPr/>
                    <a:lstStyle/>
                    <a:p>
                      <a:pPr algn="l" fontAlgn="ctr"/>
                      <a:r>
                        <a:rPr lang="pt-PT" sz="700" b="0" i="0" u="none" strike="noStrike" dirty="0">
                          <a:solidFill>
                            <a:srgbClr val="000000"/>
                          </a:solidFill>
                          <a:effectLst/>
                          <a:latin typeface="Calibri" panose="020F0502020204030204" pitchFamily="34" charset="0"/>
                        </a:rPr>
                        <a:t>Dívida consolidada</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10.090</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8.816</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6.688</a:t>
                      </a:r>
                    </a:p>
                  </a:txBody>
                  <a:tcPr marL="0" marR="0" marT="0" marB="0" anchor="ctr">
                    <a:lnL>
                      <a:noFill/>
                    </a:lnL>
                    <a:lnR>
                      <a:noFill/>
                    </a:lnR>
                    <a:lnT>
                      <a:noFill/>
                    </a:lnT>
                    <a:lnB>
                      <a:noFill/>
                    </a:lnB>
                  </a:tcPr>
                </a:tc>
                <a:tc>
                  <a:txBody>
                    <a:bodyPr/>
                    <a:lstStyle/>
                    <a:p>
                      <a:pPr algn="r" fontAlgn="ctr"/>
                      <a:r>
                        <a:rPr lang="pt-PT" sz="800" b="0" i="0" u="none" strike="noStrike" dirty="0">
                          <a:solidFill>
                            <a:srgbClr val="000000"/>
                          </a:solidFill>
                          <a:effectLst/>
                          <a:latin typeface="Calibri" panose="020F0502020204030204" pitchFamily="34" charset="0"/>
                        </a:rPr>
                        <a:t>5.268</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3.848</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2.428</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1.492</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a:t>
                      </a:r>
                    </a:p>
                  </a:txBody>
                  <a:tcPr marL="0" marR="0" marT="0" marB="0" anchor="ctr">
                    <a:lnL>
                      <a:noFill/>
                    </a:lnL>
                    <a:lnR>
                      <a:noFill/>
                    </a:lnR>
                    <a:lnT>
                      <a:noFill/>
                    </a:lnT>
                    <a:lnB>
                      <a:noFill/>
                    </a:lnB>
                  </a:tcPr>
                </a:tc>
                <a:extLst>
                  <a:ext uri="{0D108BD9-81ED-4DB2-BD59-A6C34878D82A}">
                    <a16:rowId xmlns:a16="http://schemas.microsoft.com/office/drawing/2014/main" val="1615925530"/>
                  </a:ext>
                </a:extLst>
              </a:tr>
              <a:tr h="109023">
                <a:tc>
                  <a:txBody>
                    <a:bodyPr/>
                    <a:lstStyle/>
                    <a:p>
                      <a:pPr algn="l" fontAlgn="ctr"/>
                      <a:r>
                        <a:rPr lang="pt-PT" sz="700" b="0" i="0" u="none" strike="noStrike" dirty="0">
                          <a:solidFill>
                            <a:srgbClr val="000000"/>
                          </a:solidFill>
                          <a:effectLst/>
                          <a:latin typeface="Calibri" panose="020F0502020204030204" pitchFamily="34" charset="0"/>
                        </a:rPr>
                        <a:t>Fornecedores de investimento</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1.649</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2.046</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1.700</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384</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307</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230</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154</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77</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a:t>
                      </a:r>
                    </a:p>
                  </a:txBody>
                  <a:tcPr marL="0" marR="0" marT="0" marB="0" anchor="ctr">
                    <a:lnL>
                      <a:noFill/>
                    </a:lnL>
                    <a:lnR>
                      <a:noFill/>
                    </a:lnR>
                    <a:lnT>
                      <a:noFill/>
                    </a:lnT>
                    <a:lnB>
                      <a:noFill/>
                    </a:lnB>
                  </a:tcPr>
                </a:tc>
                <a:extLst>
                  <a:ext uri="{0D108BD9-81ED-4DB2-BD59-A6C34878D82A}">
                    <a16:rowId xmlns:a16="http://schemas.microsoft.com/office/drawing/2014/main" val="3344060593"/>
                  </a:ext>
                </a:extLst>
              </a:tr>
              <a:tr h="109023">
                <a:tc>
                  <a:txBody>
                    <a:bodyPr/>
                    <a:lstStyle/>
                    <a:p>
                      <a:pPr algn="l" fontAlgn="ctr"/>
                      <a:r>
                        <a:rPr lang="pt-PT" sz="700" b="0" i="0" u="none" strike="noStrike" dirty="0">
                          <a:solidFill>
                            <a:srgbClr val="000000"/>
                          </a:solidFill>
                          <a:effectLst/>
                          <a:latin typeface="Calibri" panose="020F0502020204030204" pitchFamily="34" charset="0"/>
                        </a:rPr>
                        <a:t>Passivo por imposto Diferido</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478</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348</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274</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274</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274</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274</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274</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274</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274</a:t>
                      </a:r>
                    </a:p>
                  </a:txBody>
                  <a:tcPr marL="0" marR="0" marT="0" marB="0" anchor="ctr">
                    <a:lnL>
                      <a:noFill/>
                    </a:lnL>
                    <a:lnR>
                      <a:noFill/>
                    </a:lnR>
                    <a:lnT>
                      <a:noFill/>
                    </a:lnT>
                    <a:lnB>
                      <a:noFill/>
                    </a:lnB>
                  </a:tcPr>
                </a:tc>
                <a:extLst>
                  <a:ext uri="{0D108BD9-81ED-4DB2-BD59-A6C34878D82A}">
                    <a16:rowId xmlns:a16="http://schemas.microsoft.com/office/drawing/2014/main" val="4104250965"/>
                  </a:ext>
                </a:extLst>
              </a:tr>
              <a:tr h="109023">
                <a:tc>
                  <a:txBody>
                    <a:bodyPr/>
                    <a:lstStyle/>
                    <a:p>
                      <a:pPr algn="l" fontAlgn="ctr"/>
                      <a:r>
                        <a:rPr lang="pt-PT" sz="700" b="0" i="0" u="none" strike="noStrike" dirty="0" err="1">
                          <a:solidFill>
                            <a:srgbClr val="000000"/>
                          </a:solidFill>
                          <a:effectLst/>
                          <a:latin typeface="Calibri" panose="020F0502020204030204" pitchFamily="34" charset="0"/>
                        </a:rPr>
                        <a:t>Accionistas</a:t>
                      </a:r>
                      <a:r>
                        <a:rPr lang="pt-PT" sz="700" b="0" i="0" u="none" strike="noStrike" dirty="0">
                          <a:solidFill>
                            <a:srgbClr val="000000"/>
                          </a:solidFill>
                          <a:effectLst/>
                          <a:latin typeface="Calibri" panose="020F0502020204030204" pitchFamily="34" charset="0"/>
                        </a:rPr>
                        <a:t>/Sócios</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152</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152</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152</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152</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152</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152</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152</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152</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152</a:t>
                      </a:r>
                    </a:p>
                  </a:txBody>
                  <a:tcPr marL="0" marR="0" marT="0" marB="0" anchor="ctr">
                    <a:lnL>
                      <a:noFill/>
                    </a:lnL>
                    <a:lnR>
                      <a:noFill/>
                    </a:lnR>
                    <a:lnT>
                      <a:noFill/>
                    </a:lnT>
                    <a:lnB>
                      <a:noFill/>
                    </a:lnB>
                  </a:tcPr>
                </a:tc>
                <a:extLst>
                  <a:ext uri="{0D108BD9-81ED-4DB2-BD59-A6C34878D82A}">
                    <a16:rowId xmlns:a16="http://schemas.microsoft.com/office/drawing/2014/main" val="4179102651"/>
                  </a:ext>
                </a:extLst>
              </a:tr>
              <a:tr h="109023">
                <a:tc>
                  <a:txBody>
                    <a:bodyPr/>
                    <a:lstStyle/>
                    <a:p>
                      <a:pPr algn="l" fontAlgn="ctr"/>
                      <a:r>
                        <a:rPr lang="pt-PT" sz="700" b="0" i="0" u="none" strike="noStrike" dirty="0">
                          <a:solidFill>
                            <a:srgbClr val="000000"/>
                          </a:solidFill>
                          <a:effectLst/>
                          <a:latin typeface="Calibri" panose="020F0502020204030204" pitchFamily="34" charset="0"/>
                        </a:rPr>
                        <a:t>Suprimentos FRN</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1.350</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1.350</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1.350</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1.350</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1.800</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1.350</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900</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450</a:t>
                      </a:r>
                    </a:p>
                  </a:txBody>
                  <a:tcPr marL="0" marR="0" marT="0" marB="0" anchor="ctr">
                    <a:lnL>
                      <a:noFill/>
                    </a:lnL>
                    <a:lnR>
                      <a:noFill/>
                    </a:lnR>
                    <a:lnT>
                      <a:noFill/>
                    </a:lnT>
                    <a:lnB>
                      <a:noFill/>
                    </a:lnB>
                  </a:tcPr>
                </a:tc>
                <a:tc>
                  <a:txBody>
                    <a:bodyPr/>
                    <a:lstStyle/>
                    <a:p>
                      <a:pPr algn="r" fontAlgn="ctr"/>
                      <a:r>
                        <a:rPr lang="pt-PT" sz="800" b="0" i="0" u="none" strike="noStrike" dirty="0">
                          <a:solidFill>
                            <a:srgbClr val="000000"/>
                          </a:solidFill>
                          <a:effectLst/>
                          <a:latin typeface="Calibri" panose="020F0502020204030204" pitchFamily="34" charset="0"/>
                        </a:rPr>
                        <a:t>450</a:t>
                      </a:r>
                    </a:p>
                  </a:txBody>
                  <a:tcPr marL="0" marR="0" marT="0" marB="0" anchor="ctr">
                    <a:lnL>
                      <a:noFill/>
                    </a:lnL>
                    <a:lnR>
                      <a:noFill/>
                    </a:lnR>
                    <a:lnT>
                      <a:noFill/>
                    </a:lnT>
                    <a:lnB>
                      <a:noFill/>
                    </a:lnB>
                  </a:tcPr>
                </a:tc>
                <a:extLst>
                  <a:ext uri="{0D108BD9-81ED-4DB2-BD59-A6C34878D82A}">
                    <a16:rowId xmlns:a16="http://schemas.microsoft.com/office/drawing/2014/main" val="2842441754"/>
                  </a:ext>
                </a:extLst>
              </a:tr>
              <a:tr h="109023">
                <a:tc>
                  <a:txBody>
                    <a:bodyPr/>
                    <a:lstStyle/>
                    <a:p>
                      <a:pPr algn="l" fontAlgn="ctr"/>
                      <a:endParaRPr lang="pt-PT" sz="700" b="1"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solidFill>
                      <a:schemeClr val="bg1"/>
                    </a:solidFill>
                  </a:tcPr>
                </a:tc>
                <a:tc>
                  <a:txBody>
                    <a:bodyPr/>
                    <a:lstStyle/>
                    <a:p>
                      <a:pPr algn="r" fontAlgn="ctr"/>
                      <a:endParaRPr lang="pt-PT" sz="800" b="1"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r" fontAlgn="ctr"/>
                      <a:endParaRPr lang="pt-PT" sz="800" b="1"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r" fontAlgn="ctr"/>
                      <a:endParaRPr lang="pt-PT" sz="800" b="1"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r" fontAlgn="ctr"/>
                      <a:endParaRPr lang="pt-PT" sz="800" b="1"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r" fontAlgn="ctr"/>
                      <a:endParaRPr lang="pt-PT" sz="800" b="1"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r" fontAlgn="ctr"/>
                      <a:endParaRPr lang="pt-PT" sz="800" b="1"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r" fontAlgn="ctr"/>
                      <a:endParaRPr lang="pt-PT" sz="800" b="1"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r" fontAlgn="ctr"/>
                      <a:endParaRPr lang="pt-PT" sz="800" b="1"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r" fontAlgn="ctr"/>
                      <a:endParaRPr lang="pt-PT" sz="800" b="1"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extLst>
                  <a:ext uri="{0D108BD9-81ED-4DB2-BD59-A6C34878D82A}">
                    <a16:rowId xmlns:a16="http://schemas.microsoft.com/office/drawing/2014/main" val="4124102372"/>
                  </a:ext>
                </a:extLst>
              </a:tr>
              <a:tr h="109023">
                <a:tc>
                  <a:txBody>
                    <a:bodyPr/>
                    <a:lstStyle/>
                    <a:p>
                      <a:pPr algn="l" fontAlgn="ctr"/>
                      <a:r>
                        <a:rPr lang="pt-PT" sz="700" b="1" i="0" u="none" strike="noStrike" dirty="0">
                          <a:solidFill>
                            <a:srgbClr val="000000"/>
                          </a:solidFill>
                          <a:effectLst/>
                          <a:latin typeface="Calibri" panose="020F0502020204030204" pitchFamily="34" charset="0"/>
                        </a:rPr>
                        <a:t>Passivo corrente</a:t>
                      </a:r>
                    </a:p>
                  </a:txBody>
                  <a:tcPr marL="0" marR="0" marT="0" marB="0" anchor="ctr">
                    <a:lnL>
                      <a:noFill/>
                    </a:lnL>
                    <a:lnR>
                      <a:noFill/>
                    </a:lnR>
                    <a:lnT>
                      <a:noFill/>
                    </a:lnT>
                    <a:lnB>
                      <a:noFill/>
                    </a:lnB>
                    <a:solidFill>
                      <a:schemeClr val="bg1"/>
                    </a:solidFill>
                  </a:tcPr>
                </a:tc>
                <a:tc>
                  <a:txBody>
                    <a:bodyPr/>
                    <a:lstStyle/>
                    <a:p>
                      <a:pPr algn="r" fontAlgn="ctr"/>
                      <a:r>
                        <a:rPr lang="pt-PT" sz="800" b="1" i="0" u="none" strike="noStrike" dirty="0">
                          <a:solidFill>
                            <a:srgbClr val="000000"/>
                          </a:solidFill>
                          <a:effectLst/>
                          <a:latin typeface="Calibri" panose="020F0502020204030204" pitchFamily="34" charset="0"/>
                        </a:rPr>
                        <a:t>2.306</a:t>
                      </a:r>
                    </a:p>
                  </a:txBody>
                  <a:tcPr marL="0" marR="0" marT="0" marB="0" anchor="ctr">
                    <a:lnL>
                      <a:noFill/>
                    </a:lnL>
                    <a:lnR>
                      <a:noFill/>
                    </a:lnR>
                    <a:lnT>
                      <a:noFill/>
                    </a:lnT>
                    <a:lnB>
                      <a:noFill/>
                    </a:lnB>
                  </a:tcPr>
                </a:tc>
                <a:tc>
                  <a:txBody>
                    <a:bodyPr/>
                    <a:lstStyle/>
                    <a:p>
                      <a:pPr algn="r" fontAlgn="ctr"/>
                      <a:r>
                        <a:rPr lang="pt-PT" sz="800" b="1" i="0" u="none" strike="noStrike">
                          <a:solidFill>
                            <a:srgbClr val="000000"/>
                          </a:solidFill>
                          <a:effectLst/>
                          <a:latin typeface="Calibri" panose="020F0502020204030204" pitchFamily="34" charset="0"/>
                        </a:rPr>
                        <a:t>2.697</a:t>
                      </a:r>
                    </a:p>
                  </a:txBody>
                  <a:tcPr marL="0" marR="0" marT="0" marB="0" anchor="ctr">
                    <a:lnL>
                      <a:noFill/>
                    </a:lnL>
                    <a:lnR>
                      <a:noFill/>
                    </a:lnR>
                    <a:lnT>
                      <a:noFill/>
                    </a:lnT>
                    <a:lnB>
                      <a:noFill/>
                    </a:lnB>
                  </a:tcPr>
                </a:tc>
                <a:tc>
                  <a:txBody>
                    <a:bodyPr/>
                    <a:lstStyle/>
                    <a:p>
                      <a:pPr algn="r" fontAlgn="ctr"/>
                      <a:r>
                        <a:rPr lang="pt-PT" sz="800" b="1" i="0" u="none" strike="noStrike">
                          <a:solidFill>
                            <a:srgbClr val="000000"/>
                          </a:solidFill>
                          <a:effectLst/>
                          <a:latin typeface="Calibri" panose="020F0502020204030204" pitchFamily="34" charset="0"/>
                        </a:rPr>
                        <a:t>3.817</a:t>
                      </a:r>
                    </a:p>
                  </a:txBody>
                  <a:tcPr marL="0" marR="0" marT="0" marB="0" anchor="ctr">
                    <a:lnL>
                      <a:noFill/>
                    </a:lnL>
                    <a:lnR>
                      <a:noFill/>
                    </a:lnR>
                    <a:lnT>
                      <a:noFill/>
                    </a:lnT>
                    <a:lnB>
                      <a:noFill/>
                    </a:lnB>
                  </a:tcPr>
                </a:tc>
                <a:tc>
                  <a:txBody>
                    <a:bodyPr/>
                    <a:lstStyle/>
                    <a:p>
                      <a:pPr algn="r" fontAlgn="ctr"/>
                      <a:r>
                        <a:rPr lang="pt-PT" sz="800" b="1" i="0" u="none" strike="noStrike">
                          <a:solidFill>
                            <a:srgbClr val="000000"/>
                          </a:solidFill>
                          <a:effectLst/>
                          <a:latin typeface="Calibri" panose="020F0502020204030204" pitchFamily="34" charset="0"/>
                        </a:rPr>
                        <a:t>3.887</a:t>
                      </a:r>
                    </a:p>
                  </a:txBody>
                  <a:tcPr marL="0" marR="0" marT="0" marB="0" anchor="ctr">
                    <a:lnL>
                      <a:noFill/>
                    </a:lnL>
                    <a:lnR>
                      <a:noFill/>
                    </a:lnR>
                    <a:lnT>
                      <a:noFill/>
                    </a:lnT>
                    <a:lnB>
                      <a:noFill/>
                    </a:lnB>
                  </a:tcPr>
                </a:tc>
                <a:tc>
                  <a:txBody>
                    <a:bodyPr/>
                    <a:lstStyle/>
                    <a:p>
                      <a:pPr algn="r" fontAlgn="ctr"/>
                      <a:r>
                        <a:rPr lang="pt-PT" sz="800" b="1" i="0" u="none" strike="noStrike">
                          <a:solidFill>
                            <a:srgbClr val="000000"/>
                          </a:solidFill>
                          <a:effectLst/>
                          <a:latin typeface="Calibri" panose="020F0502020204030204" pitchFamily="34" charset="0"/>
                        </a:rPr>
                        <a:t>4.210</a:t>
                      </a:r>
                    </a:p>
                  </a:txBody>
                  <a:tcPr marL="0" marR="0" marT="0" marB="0" anchor="ctr">
                    <a:lnL>
                      <a:noFill/>
                    </a:lnL>
                    <a:lnR>
                      <a:noFill/>
                    </a:lnR>
                    <a:lnT>
                      <a:noFill/>
                    </a:lnT>
                    <a:lnB>
                      <a:noFill/>
                    </a:lnB>
                  </a:tcPr>
                </a:tc>
                <a:tc>
                  <a:txBody>
                    <a:bodyPr/>
                    <a:lstStyle/>
                    <a:p>
                      <a:pPr algn="r" fontAlgn="ctr"/>
                      <a:r>
                        <a:rPr lang="pt-PT" sz="800" b="1" i="0" u="none" strike="noStrike" dirty="0">
                          <a:solidFill>
                            <a:srgbClr val="000000"/>
                          </a:solidFill>
                          <a:effectLst/>
                          <a:latin typeface="Calibri" panose="020F0502020204030204" pitchFamily="34" charset="0"/>
                        </a:rPr>
                        <a:t>4.842</a:t>
                      </a:r>
                    </a:p>
                  </a:txBody>
                  <a:tcPr marL="0" marR="0" marT="0" marB="0" anchor="ctr">
                    <a:lnL>
                      <a:noFill/>
                    </a:lnL>
                    <a:lnR>
                      <a:noFill/>
                    </a:lnR>
                    <a:lnT>
                      <a:noFill/>
                    </a:lnT>
                    <a:lnB>
                      <a:noFill/>
                    </a:lnB>
                  </a:tcPr>
                </a:tc>
                <a:tc>
                  <a:txBody>
                    <a:bodyPr/>
                    <a:lstStyle/>
                    <a:p>
                      <a:pPr algn="r" fontAlgn="ctr"/>
                      <a:r>
                        <a:rPr lang="pt-PT" sz="800" b="1" i="0" u="none" strike="noStrike">
                          <a:solidFill>
                            <a:srgbClr val="000000"/>
                          </a:solidFill>
                          <a:effectLst/>
                          <a:latin typeface="Calibri" panose="020F0502020204030204" pitchFamily="34" charset="0"/>
                        </a:rPr>
                        <a:t>5.229</a:t>
                      </a:r>
                    </a:p>
                  </a:txBody>
                  <a:tcPr marL="0" marR="0" marT="0" marB="0" anchor="ctr">
                    <a:lnL>
                      <a:noFill/>
                    </a:lnL>
                    <a:lnR>
                      <a:noFill/>
                    </a:lnR>
                    <a:lnT>
                      <a:noFill/>
                    </a:lnT>
                    <a:lnB>
                      <a:noFill/>
                    </a:lnB>
                  </a:tcPr>
                </a:tc>
                <a:tc>
                  <a:txBody>
                    <a:bodyPr/>
                    <a:lstStyle/>
                    <a:p>
                      <a:pPr algn="r" fontAlgn="ctr"/>
                      <a:r>
                        <a:rPr lang="pt-PT" sz="800" b="1" i="0" u="none" strike="noStrike">
                          <a:solidFill>
                            <a:srgbClr val="000000"/>
                          </a:solidFill>
                          <a:effectLst/>
                          <a:latin typeface="Calibri" panose="020F0502020204030204" pitchFamily="34" charset="0"/>
                        </a:rPr>
                        <a:t>5.648</a:t>
                      </a:r>
                    </a:p>
                  </a:txBody>
                  <a:tcPr marL="0" marR="0" marT="0" marB="0" anchor="ctr">
                    <a:lnL>
                      <a:noFill/>
                    </a:lnL>
                    <a:lnR>
                      <a:noFill/>
                    </a:lnR>
                    <a:lnT>
                      <a:noFill/>
                    </a:lnT>
                    <a:lnB>
                      <a:noFill/>
                    </a:lnB>
                  </a:tcPr>
                </a:tc>
                <a:tc>
                  <a:txBody>
                    <a:bodyPr/>
                    <a:lstStyle/>
                    <a:p>
                      <a:pPr algn="r" fontAlgn="ctr"/>
                      <a:r>
                        <a:rPr lang="pt-PT" sz="800" b="1" i="0" u="none" strike="noStrike">
                          <a:solidFill>
                            <a:srgbClr val="000000"/>
                          </a:solidFill>
                          <a:effectLst/>
                          <a:latin typeface="Calibri" panose="020F0502020204030204" pitchFamily="34" charset="0"/>
                        </a:rPr>
                        <a:t>5.817</a:t>
                      </a:r>
                    </a:p>
                  </a:txBody>
                  <a:tcPr marL="0" marR="0" marT="0" marB="0" anchor="ctr">
                    <a:lnL>
                      <a:noFill/>
                    </a:lnL>
                    <a:lnR>
                      <a:noFill/>
                    </a:lnR>
                    <a:lnT>
                      <a:noFill/>
                    </a:lnT>
                    <a:lnB>
                      <a:noFill/>
                    </a:lnB>
                  </a:tcPr>
                </a:tc>
                <a:extLst>
                  <a:ext uri="{0D108BD9-81ED-4DB2-BD59-A6C34878D82A}">
                    <a16:rowId xmlns:a16="http://schemas.microsoft.com/office/drawing/2014/main" val="2745126256"/>
                  </a:ext>
                </a:extLst>
              </a:tr>
              <a:tr h="109023">
                <a:tc>
                  <a:txBody>
                    <a:bodyPr/>
                    <a:lstStyle/>
                    <a:p>
                      <a:pPr algn="l" fontAlgn="ctr"/>
                      <a:r>
                        <a:rPr lang="pt-PT" sz="700" b="0" i="0" u="none" strike="noStrike" dirty="0">
                          <a:solidFill>
                            <a:srgbClr val="000000"/>
                          </a:solidFill>
                          <a:effectLst/>
                          <a:latin typeface="Calibri" panose="020F0502020204030204" pitchFamily="34" charset="0"/>
                        </a:rPr>
                        <a:t>Fornecedores</a:t>
                      </a:r>
                    </a:p>
                  </a:txBody>
                  <a:tcPr marL="0" marR="0" marT="0" marB="0" anchor="ctr">
                    <a:lnL>
                      <a:noFill/>
                    </a:lnL>
                    <a:lnR>
                      <a:noFill/>
                    </a:lnR>
                    <a:lnT>
                      <a:noFill/>
                    </a:lnT>
                    <a:lnB>
                      <a:noFill/>
                    </a:lnB>
                    <a:solidFill>
                      <a:schemeClr val="bg1"/>
                    </a:solidFill>
                  </a:tcPr>
                </a:tc>
                <a:tc>
                  <a:txBody>
                    <a:bodyPr/>
                    <a:lstStyle/>
                    <a:p>
                      <a:pPr algn="r" fontAlgn="ctr"/>
                      <a:r>
                        <a:rPr lang="pt-PT" sz="800" b="0" i="0" u="none" strike="noStrike">
                          <a:solidFill>
                            <a:srgbClr val="000000"/>
                          </a:solidFill>
                          <a:effectLst/>
                          <a:latin typeface="Calibri" panose="020F0502020204030204" pitchFamily="34" charset="0"/>
                        </a:rPr>
                        <a:t>659</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618</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693</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709</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792</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1.062</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1.147</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1.239</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1.276</a:t>
                      </a:r>
                    </a:p>
                  </a:txBody>
                  <a:tcPr marL="0" marR="0" marT="0" marB="0" anchor="ctr">
                    <a:lnL>
                      <a:noFill/>
                    </a:lnL>
                    <a:lnR>
                      <a:noFill/>
                    </a:lnR>
                    <a:lnT>
                      <a:noFill/>
                    </a:lnT>
                    <a:lnB>
                      <a:noFill/>
                    </a:lnB>
                  </a:tcPr>
                </a:tc>
                <a:extLst>
                  <a:ext uri="{0D108BD9-81ED-4DB2-BD59-A6C34878D82A}">
                    <a16:rowId xmlns:a16="http://schemas.microsoft.com/office/drawing/2014/main" val="2791030885"/>
                  </a:ext>
                </a:extLst>
              </a:tr>
              <a:tr h="109023">
                <a:tc>
                  <a:txBody>
                    <a:bodyPr/>
                    <a:lstStyle/>
                    <a:p>
                      <a:pPr algn="l" fontAlgn="ctr"/>
                      <a:r>
                        <a:rPr lang="pt-PT" sz="700" b="0" i="0" u="none" strike="noStrike" dirty="0">
                          <a:solidFill>
                            <a:srgbClr val="000000"/>
                          </a:solidFill>
                          <a:effectLst/>
                          <a:latin typeface="Calibri" panose="020F0502020204030204" pitchFamily="34" charset="0"/>
                        </a:rPr>
                        <a:t>Estado e outros entes públicos</a:t>
                      </a:r>
                    </a:p>
                  </a:txBody>
                  <a:tcPr marL="0" marR="0" marT="0" marB="0" anchor="ctr">
                    <a:lnL>
                      <a:noFill/>
                    </a:lnL>
                    <a:lnR>
                      <a:noFill/>
                    </a:lnR>
                    <a:lnT>
                      <a:noFill/>
                    </a:lnT>
                    <a:lnB>
                      <a:noFill/>
                    </a:lnB>
                    <a:solidFill>
                      <a:schemeClr val="bg1"/>
                    </a:solidFill>
                  </a:tcPr>
                </a:tc>
                <a:tc>
                  <a:txBody>
                    <a:bodyPr/>
                    <a:lstStyle/>
                    <a:p>
                      <a:pPr algn="r" fontAlgn="ctr"/>
                      <a:r>
                        <a:rPr lang="pt-PT" sz="800" b="0" i="0" u="none" strike="noStrike">
                          <a:solidFill>
                            <a:srgbClr val="000000"/>
                          </a:solidFill>
                          <a:effectLst/>
                          <a:latin typeface="Calibri" panose="020F0502020204030204" pitchFamily="34" charset="0"/>
                        </a:rPr>
                        <a:t>228</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279</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276</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323</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361</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415</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449</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484</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499</a:t>
                      </a:r>
                    </a:p>
                  </a:txBody>
                  <a:tcPr marL="0" marR="0" marT="0" marB="0" anchor="ctr">
                    <a:lnL>
                      <a:noFill/>
                    </a:lnL>
                    <a:lnR>
                      <a:noFill/>
                    </a:lnR>
                    <a:lnT>
                      <a:noFill/>
                    </a:lnT>
                    <a:lnB>
                      <a:noFill/>
                    </a:lnB>
                  </a:tcPr>
                </a:tc>
                <a:extLst>
                  <a:ext uri="{0D108BD9-81ED-4DB2-BD59-A6C34878D82A}">
                    <a16:rowId xmlns:a16="http://schemas.microsoft.com/office/drawing/2014/main" val="2262502927"/>
                  </a:ext>
                </a:extLst>
              </a:tr>
              <a:tr h="109023">
                <a:tc>
                  <a:txBody>
                    <a:bodyPr/>
                    <a:lstStyle/>
                    <a:p>
                      <a:pPr algn="l" fontAlgn="ctr"/>
                      <a:r>
                        <a:rPr lang="pt-PT" sz="700" b="0" i="0" u="none" strike="noStrike" dirty="0">
                          <a:solidFill>
                            <a:srgbClr val="000000"/>
                          </a:solidFill>
                          <a:effectLst/>
                          <a:latin typeface="Calibri" panose="020F0502020204030204" pitchFamily="34" charset="0"/>
                        </a:rPr>
                        <a:t>Outras contas a pagar</a:t>
                      </a:r>
                    </a:p>
                  </a:txBody>
                  <a:tcPr marL="0" marR="0" marT="0" marB="0" anchor="ctr">
                    <a:lnL>
                      <a:noFill/>
                    </a:lnL>
                    <a:lnR>
                      <a:noFill/>
                    </a:lnR>
                    <a:lnT>
                      <a:noFill/>
                    </a:lnT>
                    <a:lnB>
                      <a:noFill/>
                    </a:lnB>
                    <a:solidFill>
                      <a:schemeClr val="bg1"/>
                    </a:solidFill>
                  </a:tcPr>
                </a:tc>
                <a:tc>
                  <a:txBody>
                    <a:bodyPr/>
                    <a:lstStyle/>
                    <a:p>
                      <a:pPr algn="r" fontAlgn="ctr"/>
                      <a:r>
                        <a:rPr lang="pt-PT" sz="800" b="0" i="0" u="none" strike="noStrike">
                          <a:solidFill>
                            <a:srgbClr val="000000"/>
                          </a:solidFill>
                          <a:effectLst/>
                          <a:latin typeface="Calibri" panose="020F0502020204030204" pitchFamily="34" charset="0"/>
                        </a:rPr>
                        <a:t>1.170</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1.323</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1.471</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1.299</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1.320</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1.366</a:t>
                      </a:r>
                    </a:p>
                  </a:txBody>
                  <a:tcPr marL="0" marR="0" marT="0" marB="0" anchor="ctr">
                    <a:lnL>
                      <a:noFill/>
                    </a:lnL>
                    <a:lnR>
                      <a:noFill/>
                    </a:lnR>
                    <a:lnT>
                      <a:noFill/>
                    </a:lnT>
                    <a:lnB>
                      <a:noFill/>
                    </a:lnB>
                  </a:tcPr>
                </a:tc>
                <a:tc>
                  <a:txBody>
                    <a:bodyPr/>
                    <a:lstStyle/>
                    <a:p>
                      <a:pPr algn="r" fontAlgn="ctr"/>
                      <a:r>
                        <a:rPr lang="pt-PT" sz="800" b="0" i="0" u="none" strike="noStrike" dirty="0">
                          <a:solidFill>
                            <a:srgbClr val="000000"/>
                          </a:solidFill>
                          <a:effectLst/>
                          <a:latin typeface="Calibri" panose="020F0502020204030204" pitchFamily="34" charset="0"/>
                        </a:rPr>
                        <a:t>1.475</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1.593</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1.641</a:t>
                      </a:r>
                    </a:p>
                  </a:txBody>
                  <a:tcPr marL="0" marR="0" marT="0" marB="0" anchor="ctr">
                    <a:lnL>
                      <a:noFill/>
                    </a:lnL>
                    <a:lnR>
                      <a:noFill/>
                    </a:lnR>
                    <a:lnT>
                      <a:noFill/>
                    </a:lnT>
                    <a:lnB>
                      <a:noFill/>
                    </a:lnB>
                  </a:tcPr>
                </a:tc>
                <a:extLst>
                  <a:ext uri="{0D108BD9-81ED-4DB2-BD59-A6C34878D82A}">
                    <a16:rowId xmlns:a16="http://schemas.microsoft.com/office/drawing/2014/main" val="2435064928"/>
                  </a:ext>
                </a:extLst>
              </a:tr>
              <a:tr h="109023">
                <a:tc>
                  <a:txBody>
                    <a:bodyPr/>
                    <a:lstStyle/>
                    <a:p>
                      <a:pPr algn="l" fontAlgn="ctr"/>
                      <a:r>
                        <a:rPr lang="pt-PT" sz="700" b="0" i="0" u="none" strike="noStrike" dirty="0">
                          <a:solidFill>
                            <a:srgbClr val="000000"/>
                          </a:solidFill>
                          <a:effectLst/>
                          <a:latin typeface="Calibri" panose="020F0502020204030204" pitchFamily="34" charset="0"/>
                        </a:rPr>
                        <a:t>Adiantamentos de clientes</a:t>
                      </a:r>
                    </a:p>
                  </a:txBody>
                  <a:tcPr marL="0" marR="0" marT="0" marB="0" anchor="ctr">
                    <a:lnL>
                      <a:noFill/>
                    </a:lnL>
                    <a:lnR>
                      <a:noFill/>
                    </a:lnR>
                    <a:lnT>
                      <a:noFill/>
                    </a:lnT>
                    <a:lnB>
                      <a:noFill/>
                    </a:lnB>
                    <a:solidFill>
                      <a:schemeClr val="bg1"/>
                    </a:solidFill>
                  </a:tcPr>
                </a:tc>
                <a:tc>
                  <a:txBody>
                    <a:bodyPr/>
                    <a:lstStyle/>
                    <a:p>
                      <a:pPr algn="r" fontAlgn="ctr"/>
                      <a:r>
                        <a:rPr lang="pt-PT" sz="800" b="0" i="0" u="none" strike="noStrike">
                          <a:solidFill>
                            <a:srgbClr val="000000"/>
                          </a:solidFill>
                          <a:effectLst/>
                          <a:latin typeface="Calibri" panose="020F0502020204030204" pitchFamily="34" charset="0"/>
                        </a:rPr>
                        <a:t>97</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27</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873</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1.024</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1.144</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1.316</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1.421</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1.535</a:t>
                      </a:r>
                    </a:p>
                  </a:txBody>
                  <a:tcPr marL="0" marR="0" marT="0" marB="0" anchor="ctr">
                    <a:lnL>
                      <a:noFill/>
                    </a:lnL>
                    <a:lnR>
                      <a:noFill/>
                    </a:lnR>
                    <a:lnT>
                      <a:noFill/>
                    </a:lnT>
                    <a:lnB>
                      <a:noFill/>
                    </a:lnB>
                  </a:tcPr>
                </a:tc>
                <a:tc>
                  <a:txBody>
                    <a:bodyPr/>
                    <a:lstStyle/>
                    <a:p>
                      <a:pPr algn="r" fontAlgn="ctr"/>
                      <a:r>
                        <a:rPr lang="pt-PT" sz="800" b="0" i="0" u="none" strike="noStrike">
                          <a:solidFill>
                            <a:srgbClr val="000000"/>
                          </a:solidFill>
                          <a:effectLst/>
                          <a:latin typeface="Calibri" panose="020F0502020204030204" pitchFamily="34" charset="0"/>
                        </a:rPr>
                        <a:t>1.581</a:t>
                      </a:r>
                    </a:p>
                  </a:txBody>
                  <a:tcPr marL="0" marR="0" marT="0" marB="0" anchor="ctr">
                    <a:lnL>
                      <a:noFill/>
                    </a:lnL>
                    <a:lnR>
                      <a:noFill/>
                    </a:lnR>
                    <a:lnT>
                      <a:noFill/>
                    </a:lnT>
                    <a:lnB>
                      <a:noFill/>
                    </a:lnB>
                  </a:tcPr>
                </a:tc>
                <a:extLst>
                  <a:ext uri="{0D108BD9-81ED-4DB2-BD59-A6C34878D82A}">
                    <a16:rowId xmlns:a16="http://schemas.microsoft.com/office/drawing/2014/main" val="4068971347"/>
                  </a:ext>
                </a:extLst>
              </a:tr>
              <a:tr h="109023">
                <a:tc>
                  <a:txBody>
                    <a:bodyPr/>
                    <a:lstStyle/>
                    <a:p>
                      <a:pPr algn="l" fontAlgn="ctr"/>
                      <a:r>
                        <a:rPr lang="pt-PT" sz="700" b="0" i="0" u="none" strike="noStrike" dirty="0">
                          <a:solidFill>
                            <a:srgbClr val="000000"/>
                          </a:solidFill>
                          <a:effectLst/>
                          <a:latin typeface="Calibri" panose="020F0502020204030204" pitchFamily="34" charset="0"/>
                        </a:rPr>
                        <a:t>Diferimentos</a:t>
                      </a:r>
                    </a:p>
                  </a:txBody>
                  <a:tcPr marL="0" marR="0" marT="0" marB="0" anchor="ctr">
                    <a:lnL>
                      <a:noFill/>
                    </a:lnL>
                    <a:lnR>
                      <a:noFill/>
                    </a:lnR>
                    <a:lnT>
                      <a:noFill/>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r" fontAlgn="ctr"/>
                      <a:r>
                        <a:rPr lang="pt-PT" sz="800" b="0" i="0" u="none" strike="noStrike" dirty="0">
                          <a:solidFill>
                            <a:srgbClr val="000000"/>
                          </a:solidFill>
                          <a:effectLst/>
                          <a:latin typeface="Calibri" panose="020F0502020204030204" pitchFamily="34" charset="0"/>
                        </a:rPr>
                        <a:t>152</a:t>
                      </a:r>
                    </a:p>
                  </a:txBody>
                  <a:tcPr marL="0" marR="0" marT="0" marB="0" anchor="ctr">
                    <a:lnL>
                      <a:noFill/>
                    </a:lnL>
                    <a:lnR>
                      <a:noFill/>
                    </a:lnR>
                    <a:lnT>
                      <a:noFill/>
                    </a:lnT>
                    <a:lnB w="12700" cap="flat" cmpd="sng" algn="ctr">
                      <a:solidFill>
                        <a:schemeClr val="bg1">
                          <a:lumMod val="50000"/>
                        </a:schemeClr>
                      </a:solid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450</a:t>
                      </a:r>
                    </a:p>
                  </a:txBody>
                  <a:tcPr marL="0" marR="0" marT="0" marB="0" anchor="ctr">
                    <a:lnL>
                      <a:noFill/>
                    </a:lnL>
                    <a:lnR>
                      <a:noFill/>
                    </a:lnR>
                    <a:lnT>
                      <a:noFill/>
                    </a:lnT>
                    <a:lnB w="12700" cap="flat" cmpd="sng" algn="ctr">
                      <a:solidFill>
                        <a:schemeClr val="bg1">
                          <a:lumMod val="50000"/>
                        </a:schemeClr>
                      </a:solid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504</a:t>
                      </a:r>
                    </a:p>
                  </a:txBody>
                  <a:tcPr marL="0" marR="0" marT="0" marB="0" anchor="ctr">
                    <a:lnL>
                      <a:noFill/>
                    </a:lnL>
                    <a:lnR>
                      <a:noFill/>
                    </a:lnR>
                    <a:lnT>
                      <a:noFill/>
                    </a:lnT>
                    <a:lnB w="12700" cap="flat" cmpd="sng" algn="ctr">
                      <a:solidFill>
                        <a:schemeClr val="bg1">
                          <a:lumMod val="50000"/>
                        </a:schemeClr>
                      </a:solid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532</a:t>
                      </a:r>
                    </a:p>
                  </a:txBody>
                  <a:tcPr marL="0" marR="0" marT="0" marB="0" anchor="ctr">
                    <a:lnL>
                      <a:noFill/>
                    </a:lnL>
                    <a:lnR>
                      <a:noFill/>
                    </a:lnR>
                    <a:lnT>
                      <a:noFill/>
                    </a:lnT>
                    <a:lnB w="12700" cap="flat" cmpd="sng" algn="ctr">
                      <a:solidFill>
                        <a:schemeClr val="bg1">
                          <a:lumMod val="50000"/>
                        </a:schemeClr>
                      </a:solid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594</a:t>
                      </a:r>
                    </a:p>
                  </a:txBody>
                  <a:tcPr marL="0" marR="0" marT="0" marB="0" anchor="ctr">
                    <a:lnL>
                      <a:noFill/>
                    </a:lnL>
                    <a:lnR>
                      <a:noFill/>
                    </a:lnR>
                    <a:lnT>
                      <a:noFill/>
                    </a:lnT>
                    <a:lnB w="12700" cap="flat" cmpd="sng" algn="ctr">
                      <a:solidFill>
                        <a:schemeClr val="bg1">
                          <a:lumMod val="50000"/>
                        </a:schemeClr>
                      </a:solid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683</a:t>
                      </a:r>
                    </a:p>
                  </a:txBody>
                  <a:tcPr marL="0" marR="0" marT="0" marB="0" anchor="ctr">
                    <a:lnL>
                      <a:noFill/>
                    </a:lnL>
                    <a:lnR>
                      <a:noFill/>
                    </a:lnR>
                    <a:lnT>
                      <a:noFill/>
                    </a:lnT>
                    <a:lnB w="12700" cap="flat" cmpd="sng" algn="ctr">
                      <a:solidFill>
                        <a:schemeClr val="bg1">
                          <a:lumMod val="50000"/>
                        </a:schemeClr>
                      </a:solidFill>
                      <a:prstDash val="solid"/>
                      <a:round/>
                      <a:headEnd type="none" w="med" len="med"/>
                      <a:tailEnd type="none" w="med" len="med"/>
                    </a:lnB>
                  </a:tcPr>
                </a:tc>
                <a:tc>
                  <a:txBody>
                    <a:bodyPr/>
                    <a:lstStyle/>
                    <a:p>
                      <a:pPr algn="r" fontAlgn="ctr"/>
                      <a:r>
                        <a:rPr lang="pt-PT" sz="800" b="0" i="0" u="none" strike="noStrike">
                          <a:solidFill>
                            <a:srgbClr val="000000"/>
                          </a:solidFill>
                          <a:effectLst/>
                          <a:latin typeface="Calibri" panose="020F0502020204030204" pitchFamily="34" charset="0"/>
                        </a:rPr>
                        <a:t>737</a:t>
                      </a:r>
                    </a:p>
                  </a:txBody>
                  <a:tcPr marL="0" marR="0" marT="0" marB="0" anchor="ctr">
                    <a:lnL>
                      <a:noFill/>
                    </a:lnL>
                    <a:lnR>
                      <a:noFill/>
                    </a:lnR>
                    <a:lnT>
                      <a:noFill/>
                    </a:lnT>
                    <a:lnB w="12700" cap="flat" cmpd="sng" algn="ctr">
                      <a:solidFill>
                        <a:schemeClr val="bg1">
                          <a:lumMod val="50000"/>
                        </a:schemeClr>
                      </a:solidFill>
                      <a:prstDash val="solid"/>
                      <a:round/>
                      <a:headEnd type="none" w="med" len="med"/>
                      <a:tailEnd type="none" w="med" len="med"/>
                    </a:lnB>
                  </a:tcPr>
                </a:tc>
                <a:tc>
                  <a:txBody>
                    <a:bodyPr/>
                    <a:lstStyle/>
                    <a:p>
                      <a:pPr algn="r" fontAlgn="ctr"/>
                      <a:r>
                        <a:rPr lang="pt-PT" sz="800" b="0" i="0" u="none" strike="noStrike" dirty="0">
                          <a:solidFill>
                            <a:srgbClr val="000000"/>
                          </a:solidFill>
                          <a:effectLst/>
                          <a:latin typeface="Calibri" panose="020F0502020204030204" pitchFamily="34" charset="0"/>
                        </a:rPr>
                        <a:t>796</a:t>
                      </a:r>
                    </a:p>
                  </a:txBody>
                  <a:tcPr marL="0" marR="0" marT="0" marB="0" anchor="ctr">
                    <a:lnL>
                      <a:noFill/>
                    </a:lnL>
                    <a:lnR>
                      <a:noFill/>
                    </a:lnR>
                    <a:lnT>
                      <a:noFill/>
                    </a:lnT>
                    <a:lnB w="12700" cap="flat" cmpd="sng" algn="ctr">
                      <a:solidFill>
                        <a:schemeClr val="bg1">
                          <a:lumMod val="50000"/>
                        </a:schemeClr>
                      </a:solidFill>
                      <a:prstDash val="solid"/>
                      <a:round/>
                      <a:headEnd type="none" w="med" len="med"/>
                      <a:tailEnd type="none" w="med" len="med"/>
                    </a:lnB>
                  </a:tcPr>
                </a:tc>
                <a:tc>
                  <a:txBody>
                    <a:bodyPr/>
                    <a:lstStyle/>
                    <a:p>
                      <a:pPr algn="r" fontAlgn="ctr"/>
                      <a:r>
                        <a:rPr lang="pt-PT" sz="800" b="0" i="0" u="none" strike="noStrike" dirty="0">
                          <a:solidFill>
                            <a:srgbClr val="000000"/>
                          </a:solidFill>
                          <a:effectLst/>
                          <a:latin typeface="Calibri" panose="020F0502020204030204" pitchFamily="34" charset="0"/>
                        </a:rPr>
                        <a:t>820</a:t>
                      </a:r>
                    </a:p>
                  </a:txBody>
                  <a:tcPr marL="0" marR="0" marT="0" marB="0" anchor="ctr">
                    <a:lnL>
                      <a:noFill/>
                    </a:lnL>
                    <a:lnR>
                      <a:noFill/>
                    </a:lnR>
                    <a:lnT>
                      <a:noFill/>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760998608"/>
                  </a:ext>
                </a:extLst>
              </a:tr>
              <a:tr h="109023">
                <a:tc>
                  <a:txBody>
                    <a:bodyPr/>
                    <a:lstStyle/>
                    <a:p>
                      <a:pPr algn="l" fontAlgn="ctr"/>
                      <a:r>
                        <a:rPr lang="pt-PT" sz="700" b="1" i="0" u="none" strike="noStrike" dirty="0">
                          <a:solidFill>
                            <a:srgbClr val="000000"/>
                          </a:solidFill>
                          <a:effectLst/>
                          <a:latin typeface="Calibri" panose="020F0502020204030204" pitchFamily="34" charset="0"/>
                        </a:rPr>
                        <a:t>Total do Passivo</a:t>
                      </a:r>
                    </a:p>
                  </a:txBody>
                  <a:tcPr marL="0" marR="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r" fontAlgn="ctr"/>
                      <a:r>
                        <a:rPr lang="pt-PT" sz="800" b="1" i="0" u="none" strike="noStrike" dirty="0">
                          <a:solidFill>
                            <a:srgbClr val="000000"/>
                          </a:solidFill>
                          <a:effectLst/>
                          <a:latin typeface="Calibri" panose="020F0502020204030204" pitchFamily="34" charset="0"/>
                        </a:rPr>
                        <a:t>23.887</a:t>
                      </a:r>
                    </a:p>
                  </a:txBody>
                  <a:tcPr marL="0" marR="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ctr"/>
                      <a:r>
                        <a:rPr lang="pt-PT" sz="800" b="1" i="0" u="none" strike="noStrike">
                          <a:solidFill>
                            <a:srgbClr val="000000"/>
                          </a:solidFill>
                          <a:effectLst/>
                          <a:latin typeface="Calibri" panose="020F0502020204030204" pitchFamily="34" charset="0"/>
                        </a:rPr>
                        <a:t>24.701</a:t>
                      </a:r>
                    </a:p>
                  </a:txBody>
                  <a:tcPr marL="0" marR="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ctr"/>
                      <a:r>
                        <a:rPr lang="pt-PT" sz="800" b="1" i="0" u="none" strike="noStrike">
                          <a:solidFill>
                            <a:srgbClr val="000000"/>
                          </a:solidFill>
                          <a:effectLst/>
                          <a:latin typeface="Calibri" panose="020F0502020204030204" pitchFamily="34" charset="0"/>
                        </a:rPr>
                        <a:t>31.702</a:t>
                      </a:r>
                    </a:p>
                  </a:txBody>
                  <a:tcPr marL="0" marR="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ctr"/>
                      <a:r>
                        <a:rPr lang="pt-PT" sz="800" b="1" i="0" u="none" strike="noStrike">
                          <a:solidFill>
                            <a:srgbClr val="000000"/>
                          </a:solidFill>
                          <a:effectLst/>
                          <a:latin typeface="Calibri" panose="020F0502020204030204" pitchFamily="34" charset="0"/>
                        </a:rPr>
                        <a:t>30.132</a:t>
                      </a:r>
                    </a:p>
                  </a:txBody>
                  <a:tcPr marL="0" marR="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ctr"/>
                      <a:r>
                        <a:rPr lang="pt-PT" sz="800" b="1" i="0" u="none" strike="noStrike">
                          <a:solidFill>
                            <a:srgbClr val="000000"/>
                          </a:solidFill>
                          <a:effectLst/>
                          <a:latin typeface="Calibri" panose="020F0502020204030204" pitchFamily="34" charset="0"/>
                        </a:rPr>
                        <a:t>26.050</a:t>
                      </a:r>
                    </a:p>
                  </a:txBody>
                  <a:tcPr marL="0" marR="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ctr"/>
                      <a:r>
                        <a:rPr lang="pt-PT" sz="800" b="1" i="0" u="none" strike="noStrike">
                          <a:solidFill>
                            <a:srgbClr val="000000"/>
                          </a:solidFill>
                          <a:effectLst/>
                          <a:latin typeface="Calibri" panose="020F0502020204030204" pitchFamily="34" charset="0"/>
                        </a:rPr>
                        <a:t>20.635</a:t>
                      </a:r>
                    </a:p>
                  </a:txBody>
                  <a:tcPr marL="0" marR="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ctr"/>
                      <a:r>
                        <a:rPr lang="pt-PT" sz="800" b="1" i="0" u="none" strike="noStrike">
                          <a:solidFill>
                            <a:srgbClr val="000000"/>
                          </a:solidFill>
                          <a:effectLst/>
                          <a:latin typeface="Calibri" panose="020F0502020204030204" pitchFamily="34" charset="0"/>
                        </a:rPr>
                        <a:t>16.232</a:t>
                      </a:r>
                    </a:p>
                  </a:txBody>
                  <a:tcPr marL="0" marR="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ctr"/>
                      <a:r>
                        <a:rPr lang="pt-PT" sz="800" b="1" i="0" u="none" strike="noStrike" dirty="0">
                          <a:solidFill>
                            <a:srgbClr val="000000"/>
                          </a:solidFill>
                          <a:effectLst/>
                          <a:latin typeface="Calibri" panose="020F0502020204030204" pitchFamily="34" charset="0"/>
                        </a:rPr>
                        <a:t>12.061</a:t>
                      </a:r>
                    </a:p>
                  </a:txBody>
                  <a:tcPr marL="0" marR="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ctr"/>
                      <a:r>
                        <a:rPr lang="pt-PT" sz="800" b="1" i="0" u="none" strike="noStrike">
                          <a:solidFill>
                            <a:srgbClr val="000000"/>
                          </a:solidFill>
                          <a:effectLst/>
                          <a:latin typeface="Calibri" panose="020F0502020204030204" pitchFamily="34" charset="0"/>
                        </a:rPr>
                        <a:t>10.546</a:t>
                      </a:r>
                    </a:p>
                  </a:txBody>
                  <a:tcPr marL="0" marR="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4057401784"/>
                  </a:ext>
                </a:extLst>
              </a:tr>
              <a:tr h="109023">
                <a:tc>
                  <a:txBody>
                    <a:bodyPr/>
                    <a:lstStyle/>
                    <a:p>
                      <a:pPr algn="l" fontAlgn="ctr"/>
                      <a:r>
                        <a:rPr lang="pt-PT" sz="700" b="1" i="0" u="none" strike="noStrike" dirty="0">
                          <a:solidFill>
                            <a:srgbClr val="000000"/>
                          </a:solidFill>
                          <a:effectLst/>
                          <a:latin typeface="Calibri" panose="020F0502020204030204" pitchFamily="34" charset="0"/>
                        </a:rPr>
                        <a:t>Total do Capital </a:t>
                      </a:r>
                      <a:r>
                        <a:rPr lang="pt-PT" sz="700" b="1" i="0" u="none" strike="noStrike" dirty="0" err="1">
                          <a:solidFill>
                            <a:srgbClr val="000000"/>
                          </a:solidFill>
                          <a:effectLst/>
                          <a:latin typeface="Calibri" panose="020F0502020204030204" pitchFamily="34" charset="0"/>
                        </a:rPr>
                        <a:t>Próprio+Passivo</a:t>
                      </a:r>
                      <a:endParaRPr lang="pt-PT" sz="700" b="1" i="0" u="none" strike="noStrike" dirty="0">
                        <a:solidFill>
                          <a:srgbClr val="000000"/>
                        </a:solidFill>
                        <a:effectLst/>
                        <a:latin typeface="Calibri" panose="020F0502020204030204" pitchFamily="34" charset="0"/>
                      </a:endParaRPr>
                    </a:p>
                  </a:txBody>
                  <a:tcPr marL="0" marR="0" marT="0" marB="0" anchor="ctr">
                    <a:lnL>
                      <a:noFill/>
                    </a:lnL>
                    <a:lnR>
                      <a:noFill/>
                    </a:lnR>
                    <a:lnT w="12700" cap="flat" cmpd="sng" algn="ctr">
                      <a:solidFill>
                        <a:schemeClr val="bg1">
                          <a:lumMod val="50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ctr"/>
                      <a:r>
                        <a:rPr lang="pt-PT" sz="800" b="1" i="0" u="none" strike="noStrike">
                          <a:solidFill>
                            <a:srgbClr val="000000"/>
                          </a:solidFill>
                          <a:effectLst/>
                          <a:latin typeface="Calibri" panose="020F0502020204030204" pitchFamily="34" charset="0"/>
                        </a:rPr>
                        <a:t>41.708</a:t>
                      </a:r>
                    </a:p>
                  </a:txBody>
                  <a:tcPr marL="0" marR="0" marT="0" marB="0" anchor="ctr">
                    <a:lnL>
                      <a:noFill/>
                    </a:lnL>
                    <a:lnR>
                      <a:noFill/>
                    </a:lnR>
                    <a:lnT w="12700" cap="flat" cmpd="sng" algn="ctr">
                      <a:solidFill>
                        <a:schemeClr val="bg1">
                          <a:lumMod val="50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800" b="1" i="0" u="none" strike="noStrike">
                          <a:solidFill>
                            <a:srgbClr val="000000"/>
                          </a:solidFill>
                          <a:effectLst/>
                          <a:latin typeface="Calibri" panose="020F0502020204030204" pitchFamily="34" charset="0"/>
                        </a:rPr>
                        <a:t>42.496</a:t>
                      </a:r>
                    </a:p>
                  </a:txBody>
                  <a:tcPr marL="0" marR="0" marT="0" marB="0" anchor="ctr">
                    <a:lnL>
                      <a:noFill/>
                    </a:lnL>
                    <a:lnR>
                      <a:noFill/>
                    </a:lnR>
                    <a:lnT w="12700" cap="flat" cmpd="sng" algn="ctr">
                      <a:solidFill>
                        <a:schemeClr val="bg1">
                          <a:lumMod val="50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800" b="1" i="0" u="none" strike="noStrike">
                          <a:solidFill>
                            <a:srgbClr val="000000"/>
                          </a:solidFill>
                          <a:effectLst/>
                          <a:latin typeface="Calibri" panose="020F0502020204030204" pitchFamily="34" charset="0"/>
                        </a:rPr>
                        <a:t>51.622</a:t>
                      </a:r>
                    </a:p>
                  </a:txBody>
                  <a:tcPr marL="0" marR="0" marT="0" marB="0" anchor="ctr">
                    <a:lnL>
                      <a:noFill/>
                    </a:lnL>
                    <a:lnR>
                      <a:noFill/>
                    </a:lnR>
                    <a:lnT w="12700" cap="flat" cmpd="sng" algn="ctr">
                      <a:solidFill>
                        <a:schemeClr val="bg1">
                          <a:lumMod val="50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800" b="1" i="0" u="none" strike="noStrike">
                          <a:solidFill>
                            <a:srgbClr val="000000"/>
                          </a:solidFill>
                          <a:effectLst/>
                          <a:latin typeface="Calibri" panose="020F0502020204030204" pitchFamily="34" charset="0"/>
                        </a:rPr>
                        <a:t>50.326</a:t>
                      </a:r>
                    </a:p>
                  </a:txBody>
                  <a:tcPr marL="0" marR="0" marT="0" marB="0" anchor="ctr">
                    <a:lnL>
                      <a:noFill/>
                    </a:lnL>
                    <a:lnR>
                      <a:noFill/>
                    </a:lnR>
                    <a:lnT w="12700" cap="flat" cmpd="sng" algn="ctr">
                      <a:solidFill>
                        <a:schemeClr val="bg1">
                          <a:lumMod val="50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800" b="1" i="0" u="none" strike="noStrike">
                          <a:solidFill>
                            <a:srgbClr val="000000"/>
                          </a:solidFill>
                          <a:effectLst/>
                          <a:latin typeface="Calibri" panose="020F0502020204030204" pitchFamily="34" charset="0"/>
                        </a:rPr>
                        <a:t>49.379</a:t>
                      </a:r>
                    </a:p>
                  </a:txBody>
                  <a:tcPr marL="0" marR="0" marT="0" marB="0" anchor="ctr">
                    <a:lnL>
                      <a:noFill/>
                    </a:lnL>
                    <a:lnR>
                      <a:noFill/>
                    </a:lnR>
                    <a:lnT w="12700" cap="flat" cmpd="sng" algn="ctr">
                      <a:solidFill>
                        <a:schemeClr val="bg1">
                          <a:lumMod val="50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800" b="1" i="0" u="none" strike="noStrike">
                          <a:solidFill>
                            <a:srgbClr val="000000"/>
                          </a:solidFill>
                          <a:effectLst/>
                          <a:latin typeface="Calibri" panose="020F0502020204030204" pitchFamily="34" charset="0"/>
                        </a:rPr>
                        <a:t>47.647</a:t>
                      </a:r>
                    </a:p>
                  </a:txBody>
                  <a:tcPr marL="0" marR="0" marT="0" marB="0" anchor="ctr">
                    <a:lnL>
                      <a:noFill/>
                    </a:lnL>
                    <a:lnR>
                      <a:noFill/>
                    </a:lnR>
                    <a:lnT w="12700" cap="flat" cmpd="sng" algn="ctr">
                      <a:solidFill>
                        <a:schemeClr val="bg1">
                          <a:lumMod val="50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800" b="1" i="0" u="none" strike="noStrike">
                          <a:solidFill>
                            <a:srgbClr val="000000"/>
                          </a:solidFill>
                          <a:effectLst/>
                          <a:latin typeface="Calibri" panose="020F0502020204030204" pitchFamily="34" charset="0"/>
                        </a:rPr>
                        <a:t>47.157</a:t>
                      </a:r>
                    </a:p>
                  </a:txBody>
                  <a:tcPr marL="0" marR="0" marT="0" marB="0" anchor="ctr">
                    <a:lnL>
                      <a:noFill/>
                    </a:lnL>
                    <a:lnR>
                      <a:noFill/>
                    </a:lnR>
                    <a:lnT w="12700" cap="flat" cmpd="sng" algn="ctr">
                      <a:solidFill>
                        <a:schemeClr val="bg1">
                          <a:lumMod val="50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800" b="1" i="0" u="none" strike="noStrike">
                          <a:solidFill>
                            <a:srgbClr val="000000"/>
                          </a:solidFill>
                          <a:effectLst/>
                          <a:latin typeface="Calibri" panose="020F0502020204030204" pitchFamily="34" charset="0"/>
                        </a:rPr>
                        <a:t>47.262</a:t>
                      </a:r>
                    </a:p>
                  </a:txBody>
                  <a:tcPr marL="0" marR="0" marT="0" marB="0" anchor="ctr">
                    <a:lnL>
                      <a:noFill/>
                    </a:lnL>
                    <a:lnR>
                      <a:noFill/>
                    </a:lnR>
                    <a:lnT w="12700" cap="flat" cmpd="sng" algn="ctr">
                      <a:solidFill>
                        <a:schemeClr val="bg1">
                          <a:lumMod val="50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800" b="1" i="0" u="none" strike="noStrike" dirty="0">
                          <a:solidFill>
                            <a:srgbClr val="000000"/>
                          </a:solidFill>
                          <a:effectLst/>
                          <a:latin typeface="Calibri" panose="020F0502020204030204" pitchFamily="34" charset="0"/>
                        </a:rPr>
                        <a:t>50.030</a:t>
                      </a:r>
                    </a:p>
                  </a:txBody>
                  <a:tcPr marL="0" marR="0" marT="0" marB="0" anchor="ctr">
                    <a:lnL>
                      <a:noFill/>
                    </a:lnL>
                    <a:lnR>
                      <a:noFill/>
                    </a:lnR>
                    <a:lnT w="12700" cap="flat" cmpd="sng" algn="ctr">
                      <a:solidFill>
                        <a:schemeClr val="bg1">
                          <a:lumMod val="50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8462254"/>
                  </a:ext>
                </a:extLst>
              </a:tr>
            </a:tbl>
          </a:graphicData>
        </a:graphic>
      </p:graphicFrame>
    </p:spTree>
    <p:extLst>
      <p:ext uri="{BB962C8B-B14F-4D97-AF65-F5344CB8AC3E}">
        <p14:creationId xmlns:p14="http://schemas.microsoft.com/office/powerpoint/2010/main" val="4063014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p:txBody>
          <a:bodyPr/>
          <a:lstStyle/>
          <a:p>
            <a:fld id="{33958DE5-4E34-4B30-8975-6F1807FAF631}" type="slidenum">
              <a:rPr lang="pt-PT" smtClean="0"/>
              <a:pPr/>
              <a:t>9</a:t>
            </a:fld>
            <a:endParaRPr lang="pt-PT"/>
          </a:p>
        </p:txBody>
      </p:sp>
      <p:sp>
        <p:nvSpPr>
          <p:cNvPr id="5" name="Rectangle 5">
            <a:extLst>
              <a:ext uri="{FF2B5EF4-FFF2-40B4-BE49-F238E27FC236}">
                <a16:creationId xmlns:a16="http://schemas.microsoft.com/office/drawing/2014/main" id="{E426C2F9-246F-496C-85D9-7124CF022406}"/>
              </a:ext>
            </a:extLst>
          </p:cNvPr>
          <p:cNvSpPr>
            <a:spLocks noChangeArrowheads="1"/>
          </p:cNvSpPr>
          <p:nvPr/>
        </p:nvSpPr>
        <p:spPr bwMode="auto">
          <a:xfrm>
            <a:off x="344360" y="116540"/>
            <a:ext cx="7671370" cy="792162"/>
          </a:xfrm>
          <a:prstGeom prst="rect">
            <a:avLst/>
          </a:prstGeom>
          <a:noFill/>
          <a:ln w="9525" algn="ctr">
            <a:noFill/>
            <a:miter lim="800000"/>
            <a:headEnd/>
            <a:tailEnd/>
          </a:ln>
        </p:spPr>
        <p:txBody>
          <a:bodyPr lIns="0" tIns="0" rIns="0" bIns="0" anchor="ctr"/>
          <a:lstStyle/>
          <a:p>
            <a:pPr marL="0" lvl="1">
              <a:buClr>
                <a:srgbClr val="FF0000"/>
              </a:buClr>
              <a:buSzPct val="100000"/>
            </a:pPr>
            <a:r>
              <a:rPr lang="pt-PT" dirty="0">
                <a:solidFill>
                  <a:srgbClr val="00425E"/>
                </a:solidFill>
              </a:rPr>
              <a:t>Mapa de </a:t>
            </a:r>
            <a:r>
              <a:rPr lang="pt-PT" i="1" dirty="0">
                <a:solidFill>
                  <a:srgbClr val="00425E"/>
                </a:solidFill>
              </a:rPr>
              <a:t>Cash-Flow</a:t>
            </a:r>
          </a:p>
        </p:txBody>
      </p:sp>
      <p:cxnSp>
        <p:nvCxnSpPr>
          <p:cNvPr id="7" name="Straight Connector 6">
            <a:extLst>
              <a:ext uri="{FF2B5EF4-FFF2-40B4-BE49-F238E27FC236}">
                <a16:creationId xmlns:a16="http://schemas.microsoft.com/office/drawing/2014/main" id="{928A65C4-EC58-4634-B147-5FAA6D7EC4D7}"/>
              </a:ext>
            </a:extLst>
          </p:cNvPr>
          <p:cNvCxnSpPr>
            <a:cxnSpLocks/>
          </p:cNvCxnSpPr>
          <p:nvPr/>
        </p:nvCxnSpPr>
        <p:spPr bwMode="auto">
          <a:xfrm>
            <a:off x="344360" y="-426208"/>
            <a:ext cx="0" cy="326718"/>
          </a:xfrm>
          <a:prstGeom prst="line">
            <a:avLst/>
          </a:prstGeom>
          <a:solidFill>
            <a:schemeClr val="accent1"/>
          </a:solidFill>
          <a:ln w="9525" cap="flat" cmpd="sng" algn="ctr">
            <a:solidFill>
              <a:schemeClr val="tx1"/>
            </a:solidFill>
            <a:prstDash val="solid"/>
            <a:round/>
            <a:headEnd type="none" w="med" len="med"/>
            <a:tailEnd type="none" w="med" len="med"/>
          </a:ln>
          <a:effectLst/>
        </p:spPr>
      </p:cxnSp>
      <p:graphicFrame>
        <p:nvGraphicFramePr>
          <p:cNvPr id="3" name="Table 2">
            <a:extLst>
              <a:ext uri="{FF2B5EF4-FFF2-40B4-BE49-F238E27FC236}">
                <a16:creationId xmlns:a16="http://schemas.microsoft.com/office/drawing/2014/main" id="{8103727E-DCCF-4E69-87CC-9900BFF911CD}"/>
              </a:ext>
            </a:extLst>
          </p:cNvPr>
          <p:cNvGraphicFramePr>
            <a:graphicFrameLocks noGrp="1"/>
          </p:cNvGraphicFramePr>
          <p:nvPr>
            <p:extLst>
              <p:ext uri="{D42A27DB-BD31-4B8C-83A1-F6EECF244321}">
                <p14:modId xmlns:p14="http://schemas.microsoft.com/office/powerpoint/2010/main" val="4274569053"/>
              </p:ext>
            </p:extLst>
          </p:nvPr>
        </p:nvGraphicFramePr>
        <p:xfrm>
          <a:off x="344360" y="1196690"/>
          <a:ext cx="9217278" cy="4451898"/>
        </p:xfrm>
        <a:graphic>
          <a:graphicData uri="http://schemas.openxmlformats.org/drawingml/2006/table">
            <a:tbl>
              <a:tblPr/>
              <a:tblGrid>
                <a:gridCol w="2364049">
                  <a:extLst>
                    <a:ext uri="{9D8B030D-6E8A-4147-A177-3AD203B41FA5}">
                      <a16:colId xmlns:a16="http://schemas.microsoft.com/office/drawing/2014/main" val="1923888066"/>
                    </a:ext>
                  </a:extLst>
                </a:gridCol>
                <a:gridCol w="745053">
                  <a:extLst>
                    <a:ext uri="{9D8B030D-6E8A-4147-A177-3AD203B41FA5}">
                      <a16:colId xmlns:a16="http://schemas.microsoft.com/office/drawing/2014/main" val="701290592"/>
                    </a:ext>
                  </a:extLst>
                </a:gridCol>
                <a:gridCol w="745053">
                  <a:extLst>
                    <a:ext uri="{9D8B030D-6E8A-4147-A177-3AD203B41FA5}">
                      <a16:colId xmlns:a16="http://schemas.microsoft.com/office/drawing/2014/main" val="2987400042"/>
                    </a:ext>
                  </a:extLst>
                </a:gridCol>
                <a:gridCol w="892805">
                  <a:extLst>
                    <a:ext uri="{9D8B030D-6E8A-4147-A177-3AD203B41FA5}">
                      <a16:colId xmlns:a16="http://schemas.microsoft.com/office/drawing/2014/main" val="3812098750"/>
                    </a:ext>
                  </a:extLst>
                </a:gridCol>
                <a:gridCol w="745053">
                  <a:extLst>
                    <a:ext uri="{9D8B030D-6E8A-4147-A177-3AD203B41FA5}">
                      <a16:colId xmlns:a16="http://schemas.microsoft.com/office/drawing/2014/main" val="4001660407"/>
                    </a:ext>
                  </a:extLst>
                </a:gridCol>
                <a:gridCol w="745053">
                  <a:extLst>
                    <a:ext uri="{9D8B030D-6E8A-4147-A177-3AD203B41FA5}">
                      <a16:colId xmlns:a16="http://schemas.microsoft.com/office/drawing/2014/main" val="246547974"/>
                    </a:ext>
                  </a:extLst>
                </a:gridCol>
                <a:gridCol w="745053">
                  <a:extLst>
                    <a:ext uri="{9D8B030D-6E8A-4147-A177-3AD203B41FA5}">
                      <a16:colId xmlns:a16="http://schemas.microsoft.com/office/drawing/2014/main" val="3964666073"/>
                    </a:ext>
                  </a:extLst>
                </a:gridCol>
                <a:gridCol w="745053">
                  <a:extLst>
                    <a:ext uri="{9D8B030D-6E8A-4147-A177-3AD203B41FA5}">
                      <a16:colId xmlns:a16="http://schemas.microsoft.com/office/drawing/2014/main" val="98179860"/>
                    </a:ext>
                  </a:extLst>
                </a:gridCol>
                <a:gridCol w="745053">
                  <a:extLst>
                    <a:ext uri="{9D8B030D-6E8A-4147-A177-3AD203B41FA5}">
                      <a16:colId xmlns:a16="http://schemas.microsoft.com/office/drawing/2014/main" val="233001417"/>
                    </a:ext>
                  </a:extLst>
                </a:gridCol>
                <a:gridCol w="745053">
                  <a:extLst>
                    <a:ext uri="{9D8B030D-6E8A-4147-A177-3AD203B41FA5}">
                      <a16:colId xmlns:a16="http://schemas.microsoft.com/office/drawing/2014/main" val="4091695018"/>
                    </a:ext>
                  </a:extLst>
                </a:gridCol>
              </a:tblGrid>
              <a:tr h="172264">
                <a:tc>
                  <a:txBody>
                    <a:bodyPr/>
                    <a:lstStyle/>
                    <a:p>
                      <a:pPr algn="l" fontAlgn="ctr"/>
                      <a:r>
                        <a:rPr lang="pt-PT" sz="900" b="1" i="0" u="none" strike="noStrike">
                          <a:solidFill>
                            <a:srgbClr val="FFFFFF"/>
                          </a:solidFill>
                          <a:effectLst/>
                          <a:latin typeface="Calibri" panose="020F0502020204030204" pitchFamily="34" charset="0"/>
                        </a:rPr>
                        <a:t>CF</a:t>
                      </a:r>
                    </a:p>
                  </a:txBody>
                  <a:tcPr marL="0" marR="0" marT="0" marB="0" anchor="ctr">
                    <a:lnL>
                      <a:noFill/>
                    </a:lnL>
                    <a:lnR>
                      <a:noFill/>
                    </a:lnR>
                    <a:lnT>
                      <a:noFill/>
                    </a:lnT>
                    <a:lnB>
                      <a:noFill/>
                    </a:lnB>
                    <a:solidFill>
                      <a:srgbClr val="00425E"/>
                    </a:solidFill>
                  </a:tcPr>
                </a:tc>
                <a:tc>
                  <a:txBody>
                    <a:bodyPr/>
                    <a:lstStyle/>
                    <a:p>
                      <a:pPr algn="r" fontAlgn="ctr"/>
                      <a:r>
                        <a:rPr lang="pt-PT" sz="900" b="1" i="0" u="none" strike="noStrike">
                          <a:solidFill>
                            <a:srgbClr val="FFFFFF"/>
                          </a:solidFill>
                          <a:effectLst/>
                          <a:latin typeface="Calibri" panose="020F0502020204030204" pitchFamily="34" charset="0"/>
                        </a:rPr>
                        <a:t>2015 R</a:t>
                      </a:r>
                    </a:p>
                  </a:txBody>
                  <a:tcPr marL="0" marR="0" marT="0" marB="0" anchor="ctr">
                    <a:lnL>
                      <a:noFill/>
                    </a:lnL>
                    <a:lnR>
                      <a:noFill/>
                    </a:lnR>
                    <a:lnT>
                      <a:noFill/>
                    </a:lnT>
                    <a:lnB>
                      <a:noFill/>
                    </a:lnB>
                    <a:solidFill>
                      <a:srgbClr val="00425E"/>
                    </a:solidFill>
                  </a:tcPr>
                </a:tc>
                <a:tc>
                  <a:txBody>
                    <a:bodyPr/>
                    <a:lstStyle/>
                    <a:p>
                      <a:pPr algn="r" fontAlgn="ctr"/>
                      <a:r>
                        <a:rPr lang="pt-PT" sz="900" b="1" i="0" u="none" strike="noStrike">
                          <a:solidFill>
                            <a:srgbClr val="FFFFFF"/>
                          </a:solidFill>
                          <a:effectLst/>
                          <a:latin typeface="Calibri" panose="020F0502020204030204" pitchFamily="34" charset="0"/>
                        </a:rPr>
                        <a:t>2016 R</a:t>
                      </a:r>
                    </a:p>
                  </a:txBody>
                  <a:tcPr marL="0" marR="0" marT="0" marB="0" anchor="ctr">
                    <a:lnL>
                      <a:noFill/>
                    </a:lnL>
                    <a:lnR>
                      <a:noFill/>
                    </a:lnR>
                    <a:lnT>
                      <a:noFill/>
                    </a:lnT>
                    <a:lnB>
                      <a:noFill/>
                    </a:lnB>
                    <a:solidFill>
                      <a:srgbClr val="00425E"/>
                    </a:solidFill>
                  </a:tcPr>
                </a:tc>
                <a:tc>
                  <a:txBody>
                    <a:bodyPr/>
                    <a:lstStyle/>
                    <a:p>
                      <a:pPr algn="r" fontAlgn="ctr"/>
                      <a:r>
                        <a:rPr lang="pt-PT" sz="900" b="1" i="0" u="none" strike="noStrike">
                          <a:solidFill>
                            <a:srgbClr val="FFFFFF"/>
                          </a:solidFill>
                          <a:effectLst/>
                          <a:latin typeface="Calibri" panose="020F0502020204030204" pitchFamily="34" charset="0"/>
                        </a:rPr>
                        <a:t>2017 R</a:t>
                      </a:r>
                    </a:p>
                  </a:txBody>
                  <a:tcPr marL="0" marR="0" marT="0" marB="0" anchor="ctr">
                    <a:lnL>
                      <a:noFill/>
                    </a:lnL>
                    <a:lnR>
                      <a:noFill/>
                    </a:lnR>
                    <a:lnT>
                      <a:noFill/>
                    </a:lnT>
                    <a:lnB>
                      <a:noFill/>
                    </a:lnB>
                    <a:solidFill>
                      <a:srgbClr val="00425E"/>
                    </a:solidFill>
                  </a:tcPr>
                </a:tc>
                <a:tc>
                  <a:txBody>
                    <a:bodyPr/>
                    <a:lstStyle/>
                    <a:p>
                      <a:pPr algn="r" fontAlgn="ctr"/>
                      <a:r>
                        <a:rPr lang="pt-PT" sz="900" b="1" i="0" u="none" strike="noStrike">
                          <a:solidFill>
                            <a:srgbClr val="FFFFFF"/>
                          </a:solidFill>
                          <a:effectLst/>
                          <a:latin typeface="Calibri" panose="020F0502020204030204" pitchFamily="34" charset="0"/>
                        </a:rPr>
                        <a:t>dez-2018 F</a:t>
                      </a:r>
                    </a:p>
                  </a:txBody>
                  <a:tcPr marL="0" marR="0" marT="0" marB="0" anchor="ctr">
                    <a:lnL>
                      <a:noFill/>
                    </a:lnL>
                    <a:lnR>
                      <a:noFill/>
                    </a:lnR>
                    <a:lnT>
                      <a:noFill/>
                    </a:lnT>
                    <a:lnB>
                      <a:noFill/>
                    </a:lnB>
                    <a:solidFill>
                      <a:srgbClr val="ACB9CA"/>
                    </a:solidFill>
                  </a:tcPr>
                </a:tc>
                <a:tc>
                  <a:txBody>
                    <a:bodyPr/>
                    <a:lstStyle/>
                    <a:p>
                      <a:pPr algn="r" fontAlgn="ctr"/>
                      <a:r>
                        <a:rPr lang="pt-PT" sz="900" b="1" i="0" u="none" strike="noStrike">
                          <a:solidFill>
                            <a:srgbClr val="FFFFFF"/>
                          </a:solidFill>
                          <a:effectLst/>
                          <a:latin typeface="Calibri" panose="020F0502020204030204" pitchFamily="34" charset="0"/>
                        </a:rPr>
                        <a:t>dez-2019 F</a:t>
                      </a:r>
                    </a:p>
                  </a:txBody>
                  <a:tcPr marL="0" marR="0" marT="0" marB="0" anchor="ctr">
                    <a:lnL>
                      <a:noFill/>
                    </a:lnL>
                    <a:lnR>
                      <a:noFill/>
                    </a:lnR>
                    <a:lnT>
                      <a:noFill/>
                    </a:lnT>
                    <a:lnB>
                      <a:noFill/>
                    </a:lnB>
                    <a:solidFill>
                      <a:srgbClr val="ACB9CA"/>
                    </a:solidFill>
                  </a:tcPr>
                </a:tc>
                <a:tc>
                  <a:txBody>
                    <a:bodyPr/>
                    <a:lstStyle/>
                    <a:p>
                      <a:pPr algn="r" fontAlgn="ctr"/>
                      <a:r>
                        <a:rPr lang="pt-PT" sz="900" b="1" i="0" u="none" strike="noStrike">
                          <a:solidFill>
                            <a:srgbClr val="FFFFFF"/>
                          </a:solidFill>
                          <a:effectLst/>
                          <a:latin typeface="Calibri" panose="020F0502020204030204" pitchFamily="34" charset="0"/>
                        </a:rPr>
                        <a:t>dez-2020 F</a:t>
                      </a:r>
                    </a:p>
                  </a:txBody>
                  <a:tcPr marL="0" marR="0" marT="0" marB="0" anchor="ctr">
                    <a:lnL>
                      <a:noFill/>
                    </a:lnL>
                    <a:lnR>
                      <a:noFill/>
                    </a:lnR>
                    <a:lnT>
                      <a:noFill/>
                    </a:lnT>
                    <a:lnB>
                      <a:noFill/>
                    </a:lnB>
                    <a:solidFill>
                      <a:srgbClr val="ACB9CA"/>
                    </a:solidFill>
                  </a:tcPr>
                </a:tc>
                <a:tc>
                  <a:txBody>
                    <a:bodyPr/>
                    <a:lstStyle/>
                    <a:p>
                      <a:pPr algn="r" fontAlgn="ctr"/>
                      <a:r>
                        <a:rPr lang="pt-PT" sz="900" b="1" i="0" u="none" strike="noStrike">
                          <a:solidFill>
                            <a:srgbClr val="FFFFFF"/>
                          </a:solidFill>
                          <a:effectLst/>
                          <a:latin typeface="Calibri" panose="020F0502020204030204" pitchFamily="34" charset="0"/>
                        </a:rPr>
                        <a:t>dez-2021 F</a:t>
                      </a:r>
                    </a:p>
                  </a:txBody>
                  <a:tcPr marL="0" marR="0" marT="0" marB="0" anchor="ctr">
                    <a:lnL>
                      <a:noFill/>
                    </a:lnL>
                    <a:lnR>
                      <a:noFill/>
                    </a:lnR>
                    <a:lnT>
                      <a:noFill/>
                    </a:lnT>
                    <a:lnB>
                      <a:noFill/>
                    </a:lnB>
                    <a:solidFill>
                      <a:srgbClr val="ACB9CA"/>
                    </a:solidFill>
                  </a:tcPr>
                </a:tc>
                <a:tc>
                  <a:txBody>
                    <a:bodyPr/>
                    <a:lstStyle/>
                    <a:p>
                      <a:pPr algn="r" fontAlgn="ctr"/>
                      <a:r>
                        <a:rPr lang="pt-PT" sz="900" b="1" i="0" u="none" strike="noStrike">
                          <a:solidFill>
                            <a:srgbClr val="FFFFFF"/>
                          </a:solidFill>
                          <a:effectLst/>
                          <a:latin typeface="Calibri" panose="020F0502020204030204" pitchFamily="34" charset="0"/>
                        </a:rPr>
                        <a:t>dez-2022 F</a:t>
                      </a:r>
                    </a:p>
                  </a:txBody>
                  <a:tcPr marL="0" marR="0" marT="0" marB="0" anchor="ctr">
                    <a:lnL>
                      <a:noFill/>
                    </a:lnL>
                    <a:lnR>
                      <a:noFill/>
                    </a:lnR>
                    <a:lnT>
                      <a:noFill/>
                    </a:lnT>
                    <a:lnB>
                      <a:noFill/>
                    </a:lnB>
                    <a:solidFill>
                      <a:srgbClr val="ACB9CA"/>
                    </a:solidFill>
                  </a:tcPr>
                </a:tc>
                <a:tc>
                  <a:txBody>
                    <a:bodyPr/>
                    <a:lstStyle/>
                    <a:p>
                      <a:pPr algn="r" fontAlgn="ctr"/>
                      <a:r>
                        <a:rPr lang="pt-PT" sz="900" b="1" i="0" u="none" strike="noStrike">
                          <a:solidFill>
                            <a:srgbClr val="FFFFFF"/>
                          </a:solidFill>
                          <a:effectLst/>
                          <a:latin typeface="Calibri" panose="020F0502020204030204" pitchFamily="34" charset="0"/>
                        </a:rPr>
                        <a:t>dez-2023 F</a:t>
                      </a:r>
                    </a:p>
                  </a:txBody>
                  <a:tcPr marL="0" marR="0" marT="0" marB="0" anchor="ctr">
                    <a:lnL>
                      <a:noFill/>
                    </a:lnL>
                    <a:lnR>
                      <a:noFill/>
                    </a:lnR>
                    <a:lnT>
                      <a:noFill/>
                    </a:lnT>
                    <a:lnB>
                      <a:noFill/>
                    </a:lnB>
                    <a:solidFill>
                      <a:srgbClr val="ACB9CA"/>
                    </a:solidFill>
                  </a:tcPr>
                </a:tc>
                <a:extLst>
                  <a:ext uri="{0D108BD9-81ED-4DB2-BD59-A6C34878D82A}">
                    <a16:rowId xmlns:a16="http://schemas.microsoft.com/office/drawing/2014/main" val="3789777356"/>
                  </a:ext>
                </a:extLst>
              </a:tr>
              <a:tr h="172264">
                <a:tc>
                  <a:txBody>
                    <a:bodyPr/>
                    <a:lstStyle/>
                    <a:p>
                      <a:pPr algn="l" fontAlgn="ctr"/>
                      <a:r>
                        <a:rPr lang="pt-PT" sz="800" b="0" i="0" u="none" strike="noStrike" dirty="0" err="1">
                          <a:solidFill>
                            <a:srgbClr val="000000"/>
                          </a:solidFill>
                          <a:effectLst/>
                          <a:latin typeface="Calibri" panose="020F0502020204030204" pitchFamily="34" charset="0"/>
                        </a:rPr>
                        <a:t>Unid</a:t>
                      </a:r>
                      <a:r>
                        <a:rPr lang="pt-PT" sz="800" b="0" i="0" u="none" strike="noStrike" dirty="0">
                          <a:solidFill>
                            <a:srgbClr val="000000"/>
                          </a:solidFill>
                          <a:effectLst/>
                          <a:latin typeface="Calibri" panose="020F0502020204030204" pitchFamily="34" charset="0"/>
                        </a:rPr>
                        <a:t>: Milhares de Euros</a:t>
                      </a:r>
                    </a:p>
                  </a:txBody>
                  <a:tcPr marL="0" marR="0" marT="0" marB="0" anchor="ctr">
                    <a:lnL>
                      <a:noFill/>
                    </a:lnL>
                    <a:lnR>
                      <a:noFill/>
                    </a:lnR>
                    <a:lnT>
                      <a:noFill/>
                    </a:lnT>
                    <a:lnB>
                      <a:noFill/>
                    </a:lnB>
                  </a:tcPr>
                </a:tc>
                <a:tc>
                  <a:txBody>
                    <a:bodyPr/>
                    <a:lstStyle/>
                    <a:p>
                      <a:pPr algn="r" fontAlgn="ctr"/>
                      <a:endParaRPr lang="pt-PT" sz="9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r" fontAlgn="ctr"/>
                      <a:endParaRPr lang="pt-PT" sz="9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r" fontAlgn="ctr"/>
                      <a:endParaRPr lang="pt-PT" sz="9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r" fontAlgn="ctr"/>
                      <a:endParaRPr lang="pt-PT" sz="9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r" fontAlgn="ctr"/>
                      <a:endParaRPr lang="pt-PT" sz="9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r" fontAlgn="ctr"/>
                      <a:endParaRPr lang="pt-PT" sz="9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r" fontAlgn="ctr"/>
                      <a:endParaRPr lang="pt-PT" sz="9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r" fontAlgn="ctr"/>
                      <a:endParaRPr lang="pt-PT" sz="9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r" fontAlgn="ctr"/>
                      <a:endParaRPr lang="pt-PT" sz="9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tcPr>
                </a:tc>
                <a:extLst>
                  <a:ext uri="{0D108BD9-81ED-4DB2-BD59-A6C34878D82A}">
                    <a16:rowId xmlns:a16="http://schemas.microsoft.com/office/drawing/2014/main" val="118013794"/>
                  </a:ext>
                </a:extLst>
              </a:tr>
              <a:tr h="172264">
                <a:tc>
                  <a:txBody>
                    <a:bodyPr/>
                    <a:lstStyle/>
                    <a:p>
                      <a:pPr algn="l" fontAlgn="ctr"/>
                      <a:r>
                        <a:rPr lang="pt-PT" sz="800" b="0" i="0" u="none" strike="noStrike" dirty="0">
                          <a:solidFill>
                            <a:srgbClr val="000000"/>
                          </a:solidFill>
                          <a:effectLst/>
                          <a:latin typeface="Calibri" panose="020F0502020204030204" pitchFamily="34" charset="0"/>
                        </a:rPr>
                        <a:t>Volume de negócios</a:t>
                      </a:r>
                    </a:p>
                  </a:txBody>
                  <a:tcPr marL="0" marR="0" marT="0" marB="0" anchor="ctr">
                    <a:lnL>
                      <a:noFill/>
                    </a:lnL>
                    <a:lnR>
                      <a:noFill/>
                    </a:lnR>
                    <a:lnT>
                      <a:noFill/>
                    </a:lnT>
                    <a:lnB>
                      <a:noFill/>
                    </a:lnB>
                  </a:tcPr>
                </a:tc>
                <a:tc>
                  <a:txBody>
                    <a:bodyPr/>
                    <a:lstStyle/>
                    <a:p>
                      <a:pPr algn="r" fontAlgn="ctr"/>
                      <a:r>
                        <a:rPr lang="pt-PT" sz="900" b="0" i="0" u="none" strike="noStrike" dirty="0">
                          <a:solidFill>
                            <a:srgbClr val="000000"/>
                          </a:solidFill>
                          <a:effectLst/>
                          <a:latin typeface="Calibri" panose="020F0502020204030204" pitchFamily="34" charset="0"/>
                        </a:rPr>
                        <a:t>19.074</a:t>
                      </a:r>
                    </a:p>
                  </a:txBody>
                  <a:tcPr marL="0" marR="0" marT="0" marB="0" anchor="ctr">
                    <a:lnL>
                      <a:noFill/>
                    </a:lnL>
                    <a:lnR>
                      <a:noFill/>
                    </a:lnR>
                    <a:lnT>
                      <a:noFill/>
                    </a:lnT>
                    <a:lnB>
                      <a:noFill/>
                    </a:lnB>
                  </a:tcPr>
                </a:tc>
                <a:tc>
                  <a:txBody>
                    <a:bodyPr/>
                    <a:lstStyle/>
                    <a:p>
                      <a:pPr algn="r" fontAlgn="ctr"/>
                      <a:r>
                        <a:rPr lang="pt-PT" sz="900" b="0" i="0" u="none" strike="noStrike">
                          <a:solidFill>
                            <a:srgbClr val="000000"/>
                          </a:solidFill>
                          <a:effectLst/>
                          <a:latin typeface="Calibri" panose="020F0502020204030204" pitchFamily="34" charset="0"/>
                        </a:rPr>
                        <a:t>17.088</a:t>
                      </a:r>
                    </a:p>
                  </a:txBody>
                  <a:tcPr marL="0" marR="0" marT="0" marB="0" anchor="ctr">
                    <a:lnL>
                      <a:noFill/>
                    </a:lnL>
                    <a:lnR>
                      <a:noFill/>
                    </a:lnR>
                    <a:lnT>
                      <a:noFill/>
                    </a:lnT>
                    <a:lnB>
                      <a:noFill/>
                    </a:lnB>
                  </a:tcPr>
                </a:tc>
                <a:tc>
                  <a:txBody>
                    <a:bodyPr/>
                    <a:lstStyle/>
                    <a:p>
                      <a:pPr algn="r" fontAlgn="ctr"/>
                      <a:r>
                        <a:rPr lang="pt-PT" sz="900" b="0" i="0" u="none" strike="noStrike">
                          <a:solidFill>
                            <a:srgbClr val="000000"/>
                          </a:solidFill>
                          <a:effectLst/>
                          <a:latin typeface="Calibri" panose="020F0502020204030204" pitchFamily="34" charset="0"/>
                        </a:rPr>
                        <a:t>18.124</a:t>
                      </a:r>
                    </a:p>
                  </a:txBody>
                  <a:tcPr marL="0" marR="0" marT="0" marB="0" anchor="ctr">
                    <a:lnL>
                      <a:noFill/>
                    </a:lnL>
                    <a:lnR>
                      <a:noFill/>
                    </a:lnR>
                    <a:lnT>
                      <a:noFill/>
                    </a:lnT>
                    <a:lnB>
                      <a:noFill/>
                    </a:lnB>
                  </a:tcPr>
                </a:tc>
                <a:tc>
                  <a:txBody>
                    <a:bodyPr/>
                    <a:lstStyle/>
                    <a:p>
                      <a:pPr algn="r" fontAlgn="ctr"/>
                      <a:r>
                        <a:rPr lang="pt-PT" sz="900" b="0" i="0" u="none" strike="noStrike">
                          <a:solidFill>
                            <a:srgbClr val="000000"/>
                          </a:solidFill>
                          <a:effectLst/>
                          <a:latin typeface="Calibri" panose="020F0502020204030204" pitchFamily="34" charset="0"/>
                        </a:rPr>
                        <a:t>21.263</a:t>
                      </a:r>
                    </a:p>
                  </a:txBody>
                  <a:tcPr marL="0" marR="0" marT="0" marB="0" anchor="ctr">
                    <a:lnL>
                      <a:noFill/>
                    </a:lnL>
                    <a:lnR>
                      <a:noFill/>
                    </a:lnR>
                    <a:lnT>
                      <a:noFill/>
                    </a:lnT>
                    <a:lnB>
                      <a:noFill/>
                    </a:lnB>
                  </a:tcPr>
                </a:tc>
                <a:tc>
                  <a:txBody>
                    <a:bodyPr/>
                    <a:lstStyle/>
                    <a:p>
                      <a:pPr algn="r" fontAlgn="ctr"/>
                      <a:r>
                        <a:rPr lang="pt-PT" sz="900" b="0" i="0" u="none" strike="noStrike">
                          <a:solidFill>
                            <a:srgbClr val="000000"/>
                          </a:solidFill>
                          <a:effectLst/>
                          <a:latin typeface="Calibri" panose="020F0502020204030204" pitchFamily="34" charset="0"/>
                        </a:rPr>
                        <a:t>24.500</a:t>
                      </a:r>
                    </a:p>
                  </a:txBody>
                  <a:tcPr marL="0" marR="0" marT="0" marB="0" anchor="ctr">
                    <a:lnL>
                      <a:noFill/>
                    </a:lnL>
                    <a:lnR>
                      <a:noFill/>
                    </a:lnR>
                    <a:lnT>
                      <a:noFill/>
                    </a:lnT>
                    <a:lnB>
                      <a:noFill/>
                    </a:lnB>
                  </a:tcPr>
                </a:tc>
                <a:tc>
                  <a:txBody>
                    <a:bodyPr/>
                    <a:lstStyle/>
                    <a:p>
                      <a:pPr algn="r" fontAlgn="ctr"/>
                      <a:r>
                        <a:rPr lang="pt-PT" sz="900" b="0" i="0" u="none" strike="noStrike">
                          <a:solidFill>
                            <a:srgbClr val="000000"/>
                          </a:solidFill>
                          <a:effectLst/>
                          <a:latin typeface="Calibri" panose="020F0502020204030204" pitchFamily="34" charset="0"/>
                        </a:rPr>
                        <a:t>27.314</a:t>
                      </a:r>
                    </a:p>
                  </a:txBody>
                  <a:tcPr marL="0" marR="0" marT="0" marB="0" anchor="ctr">
                    <a:lnL>
                      <a:noFill/>
                    </a:lnL>
                    <a:lnR>
                      <a:noFill/>
                    </a:lnR>
                    <a:lnT>
                      <a:noFill/>
                    </a:lnT>
                    <a:lnB>
                      <a:noFill/>
                    </a:lnB>
                  </a:tcPr>
                </a:tc>
                <a:tc>
                  <a:txBody>
                    <a:bodyPr/>
                    <a:lstStyle/>
                    <a:p>
                      <a:pPr algn="r" fontAlgn="ctr"/>
                      <a:r>
                        <a:rPr lang="pt-PT" sz="900" b="0" i="0" u="none" strike="noStrike">
                          <a:solidFill>
                            <a:srgbClr val="000000"/>
                          </a:solidFill>
                          <a:effectLst/>
                          <a:latin typeface="Calibri" panose="020F0502020204030204" pitchFamily="34" charset="0"/>
                        </a:rPr>
                        <a:t>29.500</a:t>
                      </a:r>
                    </a:p>
                  </a:txBody>
                  <a:tcPr marL="0" marR="0" marT="0" marB="0" anchor="ctr">
                    <a:lnL>
                      <a:noFill/>
                    </a:lnL>
                    <a:lnR>
                      <a:noFill/>
                    </a:lnR>
                    <a:lnT>
                      <a:noFill/>
                    </a:lnT>
                    <a:lnB>
                      <a:noFill/>
                    </a:lnB>
                  </a:tcPr>
                </a:tc>
                <a:tc>
                  <a:txBody>
                    <a:bodyPr/>
                    <a:lstStyle/>
                    <a:p>
                      <a:pPr algn="r" fontAlgn="ctr"/>
                      <a:r>
                        <a:rPr lang="pt-PT" sz="900" b="0" i="0" u="none" strike="noStrike">
                          <a:solidFill>
                            <a:srgbClr val="000000"/>
                          </a:solidFill>
                          <a:effectLst/>
                          <a:latin typeface="Calibri" panose="020F0502020204030204" pitchFamily="34" charset="0"/>
                        </a:rPr>
                        <a:t>31.859</a:t>
                      </a:r>
                    </a:p>
                  </a:txBody>
                  <a:tcPr marL="0" marR="0" marT="0" marB="0" anchor="ctr">
                    <a:lnL>
                      <a:noFill/>
                    </a:lnL>
                    <a:lnR>
                      <a:noFill/>
                    </a:lnR>
                    <a:lnT>
                      <a:noFill/>
                    </a:lnT>
                    <a:lnB>
                      <a:noFill/>
                    </a:lnB>
                  </a:tcPr>
                </a:tc>
                <a:tc>
                  <a:txBody>
                    <a:bodyPr/>
                    <a:lstStyle/>
                    <a:p>
                      <a:pPr algn="r" fontAlgn="ctr"/>
                      <a:r>
                        <a:rPr lang="pt-PT" sz="900" b="0" i="0" u="none" strike="noStrike">
                          <a:solidFill>
                            <a:srgbClr val="000000"/>
                          </a:solidFill>
                          <a:effectLst/>
                          <a:latin typeface="Calibri" panose="020F0502020204030204" pitchFamily="34" charset="0"/>
                        </a:rPr>
                        <a:t>32.815</a:t>
                      </a:r>
                    </a:p>
                  </a:txBody>
                  <a:tcPr marL="0" marR="0" marT="0" marB="0" anchor="ctr">
                    <a:lnL>
                      <a:noFill/>
                    </a:lnL>
                    <a:lnR>
                      <a:noFill/>
                    </a:lnR>
                    <a:lnT>
                      <a:noFill/>
                    </a:lnT>
                    <a:lnB>
                      <a:noFill/>
                    </a:lnB>
                  </a:tcPr>
                </a:tc>
                <a:extLst>
                  <a:ext uri="{0D108BD9-81ED-4DB2-BD59-A6C34878D82A}">
                    <a16:rowId xmlns:a16="http://schemas.microsoft.com/office/drawing/2014/main" val="2261687727"/>
                  </a:ext>
                </a:extLst>
              </a:tr>
              <a:tr h="172264">
                <a:tc>
                  <a:txBody>
                    <a:bodyPr/>
                    <a:lstStyle/>
                    <a:p>
                      <a:pPr algn="l" fontAlgn="ctr"/>
                      <a:endParaRPr lang="pt-PT" sz="8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tcPr>
                </a:tc>
                <a:tc>
                  <a:txBody>
                    <a:bodyPr/>
                    <a:lstStyle/>
                    <a:p>
                      <a:pPr algn="r" fontAlgn="ctr"/>
                      <a:r>
                        <a:rPr lang="pt-PT" sz="900" b="0" i="0" u="none" strike="noStrike">
                          <a:solidFill>
                            <a:srgbClr val="808080"/>
                          </a:solidFill>
                          <a:effectLst/>
                          <a:latin typeface="Calibri" panose="020F0502020204030204" pitchFamily="34" charset="0"/>
                        </a:rPr>
                        <a:t>7%</a:t>
                      </a:r>
                    </a:p>
                  </a:txBody>
                  <a:tcPr marL="0" marR="0" marT="0" marB="0" anchor="ctr">
                    <a:lnL>
                      <a:noFill/>
                    </a:lnL>
                    <a:lnR>
                      <a:noFill/>
                    </a:lnR>
                    <a:lnT>
                      <a:noFill/>
                    </a:lnT>
                    <a:lnB>
                      <a:noFill/>
                    </a:lnB>
                  </a:tcPr>
                </a:tc>
                <a:tc>
                  <a:txBody>
                    <a:bodyPr/>
                    <a:lstStyle/>
                    <a:p>
                      <a:pPr algn="r" fontAlgn="ctr"/>
                      <a:r>
                        <a:rPr lang="pt-PT" sz="900" b="0" i="0" u="none" strike="noStrike">
                          <a:solidFill>
                            <a:srgbClr val="808080"/>
                          </a:solidFill>
                          <a:effectLst/>
                          <a:latin typeface="Calibri" panose="020F0502020204030204" pitchFamily="34" charset="0"/>
                        </a:rPr>
                        <a:t>-10%</a:t>
                      </a:r>
                    </a:p>
                  </a:txBody>
                  <a:tcPr marL="0" marR="0" marT="0" marB="0" anchor="ctr">
                    <a:lnL>
                      <a:noFill/>
                    </a:lnL>
                    <a:lnR>
                      <a:noFill/>
                    </a:lnR>
                    <a:lnT>
                      <a:noFill/>
                    </a:lnT>
                    <a:lnB>
                      <a:noFill/>
                    </a:lnB>
                  </a:tcPr>
                </a:tc>
                <a:tc>
                  <a:txBody>
                    <a:bodyPr/>
                    <a:lstStyle/>
                    <a:p>
                      <a:pPr algn="r" fontAlgn="ctr"/>
                      <a:r>
                        <a:rPr lang="pt-PT" sz="900" b="0" i="0" u="none" strike="noStrike">
                          <a:solidFill>
                            <a:srgbClr val="808080"/>
                          </a:solidFill>
                          <a:effectLst/>
                          <a:latin typeface="Calibri" panose="020F0502020204030204" pitchFamily="34" charset="0"/>
                        </a:rPr>
                        <a:t>6%</a:t>
                      </a:r>
                    </a:p>
                  </a:txBody>
                  <a:tcPr marL="0" marR="0" marT="0" marB="0" anchor="ctr">
                    <a:lnL>
                      <a:noFill/>
                    </a:lnL>
                    <a:lnR>
                      <a:noFill/>
                    </a:lnR>
                    <a:lnT>
                      <a:noFill/>
                    </a:lnT>
                    <a:lnB>
                      <a:noFill/>
                    </a:lnB>
                  </a:tcPr>
                </a:tc>
                <a:tc>
                  <a:txBody>
                    <a:bodyPr/>
                    <a:lstStyle/>
                    <a:p>
                      <a:pPr algn="r" fontAlgn="ctr"/>
                      <a:r>
                        <a:rPr lang="pt-PT" sz="900" b="0" i="0" u="none" strike="noStrike">
                          <a:solidFill>
                            <a:srgbClr val="808080"/>
                          </a:solidFill>
                          <a:effectLst/>
                          <a:latin typeface="Calibri" panose="020F0502020204030204" pitchFamily="34" charset="0"/>
                        </a:rPr>
                        <a:t>17%</a:t>
                      </a:r>
                    </a:p>
                  </a:txBody>
                  <a:tcPr marL="0" marR="0" marT="0" marB="0" anchor="ctr">
                    <a:lnL>
                      <a:noFill/>
                    </a:lnL>
                    <a:lnR>
                      <a:noFill/>
                    </a:lnR>
                    <a:lnT>
                      <a:noFill/>
                    </a:lnT>
                    <a:lnB>
                      <a:noFill/>
                    </a:lnB>
                  </a:tcPr>
                </a:tc>
                <a:tc>
                  <a:txBody>
                    <a:bodyPr/>
                    <a:lstStyle/>
                    <a:p>
                      <a:pPr algn="r" fontAlgn="ctr"/>
                      <a:r>
                        <a:rPr lang="pt-PT" sz="900" b="0" i="0" u="none" strike="noStrike">
                          <a:solidFill>
                            <a:srgbClr val="808080"/>
                          </a:solidFill>
                          <a:effectLst/>
                          <a:latin typeface="Calibri" panose="020F0502020204030204" pitchFamily="34" charset="0"/>
                        </a:rPr>
                        <a:t>15%</a:t>
                      </a:r>
                    </a:p>
                  </a:txBody>
                  <a:tcPr marL="0" marR="0" marT="0" marB="0" anchor="ctr">
                    <a:lnL>
                      <a:noFill/>
                    </a:lnL>
                    <a:lnR>
                      <a:noFill/>
                    </a:lnR>
                    <a:lnT>
                      <a:noFill/>
                    </a:lnT>
                    <a:lnB>
                      <a:noFill/>
                    </a:lnB>
                  </a:tcPr>
                </a:tc>
                <a:tc>
                  <a:txBody>
                    <a:bodyPr/>
                    <a:lstStyle/>
                    <a:p>
                      <a:pPr algn="r" fontAlgn="ctr"/>
                      <a:r>
                        <a:rPr lang="pt-PT" sz="900" b="0" i="0" u="none" strike="noStrike">
                          <a:solidFill>
                            <a:srgbClr val="808080"/>
                          </a:solidFill>
                          <a:effectLst/>
                          <a:latin typeface="Calibri" panose="020F0502020204030204" pitchFamily="34" charset="0"/>
                        </a:rPr>
                        <a:t>11%</a:t>
                      </a:r>
                    </a:p>
                  </a:txBody>
                  <a:tcPr marL="0" marR="0" marT="0" marB="0" anchor="ctr">
                    <a:lnL>
                      <a:noFill/>
                    </a:lnL>
                    <a:lnR>
                      <a:noFill/>
                    </a:lnR>
                    <a:lnT>
                      <a:noFill/>
                    </a:lnT>
                    <a:lnB>
                      <a:noFill/>
                    </a:lnB>
                  </a:tcPr>
                </a:tc>
                <a:tc>
                  <a:txBody>
                    <a:bodyPr/>
                    <a:lstStyle/>
                    <a:p>
                      <a:pPr algn="r" fontAlgn="ctr"/>
                      <a:r>
                        <a:rPr lang="pt-PT" sz="900" b="0" i="0" u="none" strike="noStrike">
                          <a:solidFill>
                            <a:srgbClr val="808080"/>
                          </a:solidFill>
                          <a:effectLst/>
                          <a:latin typeface="Calibri" panose="020F0502020204030204" pitchFamily="34" charset="0"/>
                        </a:rPr>
                        <a:t>8%</a:t>
                      </a:r>
                    </a:p>
                  </a:txBody>
                  <a:tcPr marL="0" marR="0" marT="0" marB="0" anchor="ctr">
                    <a:lnL>
                      <a:noFill/>
                    </a:lnL>
                    <a:lnR>
                      <a:noFill/>
                    </a:lnR>
                    <a:lnT>
                      <a:noFill/>
                    </a:lnT>
                    <a:lnB>
                      <a:noFill/>
                    </a:lnB>
                  </a:tcPr>
                </a:tc>
                <a:tc>
                  <a:txBody>
                    <a:bodyPr/>
                    <a:lstStyle/>
                    <a:p>
                      <a:pPr algn="r" fontAlgn="ctr"/>
                      <a:r>
                        <a:rPr lang="pt-PT" sz="900" b="0" i="0" u="none" strike="noStrike">
                          <a:solidFill>
                            <a:srgbClr val="808080"/>
                          </a:solidFill>
                          <a:effectLst/>
                          <a:latin typeface="Calibri" panose="020F0502020204030204" pitchFamily="34" charset="0"/>
                        </a:rPr>
                        <a:t>8%</a:t>
                      </a:r>
                    </a:p>
                  </a:txBody>
                  <a:tcPr marL="0" marR="0" marT="0" marB="0" anchor="ctr">
                    <a:lnL>
                      <a:noFill/>
                    </a:lnL>
                    <a:lnR>
                      <a:noFill/>
                    </a:lnR>
                    <a:lnT>
                      <a:noFill/>
                    </a:lnT>
                    <a:lnB>
                      <a:noFill/>
                    </a:lnB>
                  </a:tcPr>
                </a:tc>
                <a:tc>
                  <a:txBody>
                    <a:bodyPr/>
                    <a:lstStyle/>
                    <a:p>
                      <a:pPr algn="r" fontAlgn="ctr"/>
                      <a:r>
                        <a:rPr lang="pt-PT" sz="900" b="0" i="0" u="none" strike="noStrike">
                          <a:solidFill>
                            <a:srgbClr val="808080"/>
                          </a:solidFill>
                          <a:effectLst/>
                          <a:latin typeface="Calibri" panose="020F0502020204030204" pitchFamily="34" charset="0"/>
                        </a:rPr>
                        <a:t>3%</a:t>
                      </a:r>
                    </a:p>
                  </a:txBody>
                  <a:tcPr marL="0" marR="0" marT="0" marB="0" anchor="ctr">
                    <a:lnL>
                      <a:noFill/>
                    </a:lnL>
                    <a:lnR>
                      <a:noFill/>
                    </a:lnR>
                    <a:lnT>
                      <a:noFill/>
                    </a:lnT>
                    <a:lnB>
                      <a:noFill/>
                    </a:lnB>
                  </a:tcPr>
                </a:tc>
                <a:extLst>
                  <a:ext uri="{0D108BD9-81ED-4DB2-BD59-A6C34878D82A}">
                    <a16:rowId xmlns:a16="http://schemas.microsoft.com/office/drawing/2014/main" val="2866912830"/>
                  </a:ext>
                </a:extLst>
              </a:tr>
              <a:tr h="172264">
                <a:tc>
                  <a:txBody>
                    <a:bodyPr/>
                    <a:lstStyle/>
                    <a:p>
                      <a:pPr algn="l" fontAlgn="ctr"/>
                      <a:r>
                        <a:rPr lang="pt-PT" sz="800" b="0" i="0" u="none" strike="noStrike">
                          <a:solidFill>
                            <a:srgbClr val="808080"/>
                          </a:solidFill>
                          <a:effectLst/>
                          <a:latin typeface="Calibri" panose="020F0502020204030204" pitchFamily="34" charset="0"/>
                        </a:rPr>
                        <a:t>% crescimento</a:t>
                      </a:r>
                    </a:p>
                  </a:txBody>
                  <a:tcPr marL="0" marR="0" marT="0" marB="0" anchor="ctr">
                    <a:lnL>
                      <a:noFill/>
                    </a:lnL>
                    <a:lnR>
                      <a:noFill/>
                    </a:lnR>
                    <a:lnT>
                      <a:noFill/>
                    </a:lnT>
                    <a:lnB>
                      <a:noFill/>
                    </a:lnB>
                  </a:tcPr>
                </a:tc>
                <a:tc>
                  <a:txBody>
                    <a:bodyPr/>
                    <a:lstStyle/>
                    <a:p>
                      <a:pPr algn="r" fontAlgn="ctr"/>
                      <a:r>
                        <a:rPr lang="pt-PT" sz="900" b="1" i="0" u="none" strike="noStrike">
                          <a:solidFill>
                            <a:srgbClr val="000000"/>
                          </a:solidFill>
                          <a:effectLst/>
                          <a:latin typeface="Calibri" panose="020F0502020204030204" pitchFamily="34" charset="0"/>
                        </a:rPr>
                        <a:t>5.566</a:t>
                      </a:r>
                    </a:p>
                  </a:txBody>
                  <a:tcPr marL="0" marR="0" marT="0" marB="0" anchor="ctr">
                    <a:lnL>
                      <a:noFill/>
                    </a:lnL>
                    <a:lnR>
                      <a:noFill/>
                    </a:lnR>
                    <a:lnT>
                      <a:noFill/>
                    </a:lnT>
                    <a:lnB>
                      <a:noFill/>
                    </a:lnB>
                  </a:tcPr>
                </a:tc>
                <a:tc>
                  <a:txBody>
                    <a:bodyPr/>
                    <a:lstStyle/>
                    <a:p>
                      <a:pPr algn="r" fontAlgn="ctr"/>
                      <a:r>
                        <a:rPr lang="pt-PT" sz="900" b="1" i="0" u="none" strike="noStrike">
                          <a:solidFill>
                            <a:srgbClr val="000000"/>
                          </a:solidFill>
                          <a:effectLst/>
                          <a:latin typeface="Calibri" panose="020F0502020204030204" pitchFamily="34" charset="0"/>
                        </a:rPr>
                        <a:t>3.635</a:t>
                      </a:r>
                    </a:p>
                  </a:txBody>
                  <a:tcPr marL="0" marR="0" marT="0" marB="0" anchor="ctr">
                    <a:lnL>
                      <a:noFill/>
                    </a:lnL>
                    <a:lnR>
                      <a:noFill/>
                    </a:lnR>
                    <a:lnT>
                      <a:noFill/>
                    </a:lnT>
                    <a:lnB>
                      <a:noFill/>
                    </a:lnB>
                  </a:tcPr>
                </a:tc>
                <a:tc>
                  <a:txBody>
                    <a:bodyPr/>
                    <a:lstStyle/>
                    <a:p>
                      <a:pPr algn="r" fontAlgn="ctr"/>
                      <a:r>
                        <a:rPr lang="pt-PT" sz="900" b="1" i="0" u="none" strike="noStrike">
                          <a:solidFill>
                            <a:srgbClr val="000000"/>
                          </a:solidFill>
                          <a:effectLst/>
                          <a:latin typeface="Calibri" panose="020F0502020204030204" pitchFamily="34" charset="0"/>
                        </a:rPr>
                        <a:t>2.812</a:t>
                      </a:r>
                    </a:p>
                  </a:txBody>
                  <a:tcPr marL="0" marR="0" marT="0" marB="0" anchor="ctr">
                    <a:lnL>
                      <a:noFill/>
                    </a:lnL>
                    <a:lnR>
                      <a:noFill/>
                    </a:lnR>
                    <a:lnT>
                      <a:noFill/>
                    </a:lnT>
                    <a:lnB>
                      <a:noFill/>
                    </a:lnB>
                  </a:tcPr>
                </a:tc>
                <a:tc>
                  <a:txBody>
                    <a:bodyPr/>
                    <a:lstStyle/>
                    <a:p>
                      <a:pPr algn="r" fontAlgn="ctr"/>
                      <a:r>
                        <a:rPr lang="pt-PT" sz="900" b="1" i="0" u="none" strike="noStrike">
                          <a:solidFill>
                            <a:srgbClr val="000000"/>
                          </a:solidFill>
                          <a:effectLst/>
                          <a:latin typeface="Calibri" panose="020F0502020204030204" pitchFamily="34" charset="0"/>
                        </a:rPr>
                        <a:t>4.382</a:t>
                      </a:r>
                    </a:p>
                  </a:txBody>
                  <a:tcPr marL="0" marR="0" marT="0" marB="0" anchor="ctr">
                    <a:lnL>
                      <a:noFill/>
                    </a:lnL>
                    <a:lnR>
                      <a:noFill/>
                    </a:lnR>
                    <a:lnT>
                      <a:noFill/>
                    </a:lnT>
                    <a:lnB>
                      <a:noFill/>
                    </a:lnB>
                  </a:tcPr>
                </a:tc>
                <a:tc>
                  <a:txBody>
                    <a:bodyPr/>
                    <a:lstStyle/>
                    <a:p>
                      <a:pPr algn="r" fontAlgn="ctr"/>
                      <a:r>
                        <a:rPr lang="pt-PT" sz="900" b="1" i="0" u="none" strike="noStrike">
                          <a:solidFill>
                            <a:srgbClr val="000000"/>
                          </a:solidFill>
                          <a:effectLst/>
                          <a:latin typeface="Calibri" panose="020F0502020204030204" pitchFamily="34" charset="0"/>
                        </a:rPr>
                        <a:t>5.842</a:t>
                      </a:r>
                    </a:p>
                  </a:txBody>
                  <a:tcPr marL="0" marR="0" marT="0" marB="0" anchor="ctr">
                    <a:lnL>
                      <a:noFill/>
                    </a:lnL>
                    <a:lnR>
                      <a:noFill/>
                    </a:lnR>
                    <a:lnT>
                      <a:noFill/>
                    </a:lnT>
                    <a:lnB>
                      <a:noFill/>
                    </a:lnB>
                  </a:tcPr>
                </a:tc>
                <a:tc>
                  <a:txBody>
                    <a:bodyPr/>
                    <a:lstStyle/>
                    <a:p>
                      <a:pPr algn="r" fontAlgn="ctr"/>
                      <a:r>
                        <a:rPr lang="pt-PT" sz="900" b="1" i="0" u="none" strike="noStrike">
                          <a:solidFill>
                            <a:srgbClr val="000000"/>
                          </a:solidFill>
                          <a:effectLst/>
                          <a:latin typeface="Calibri" panose="020F0502020204030204" pitchFamily="34" charset="0"/>
                        </a:rPr>
                        <a:t>6.739</a:t>
                      </a:r>
                    </a:p>
                  </a:txBody>
                  <a:tcPr marL="0" marR="0" marT="0" marB="0" anchor="ctr">
                    <a:lnL>
                      <a:noFill/>
                    </a:lnL>
                    <a:lnR>
                      <a:noFill/>
                    </a:lnR>
                    <a:lnT>
                      <a:noFill/>
                    </a:lnT>
                    <a:lnB>
                      <a:noFill/>
                    </a:lnB>
                  </a:tcPr>
                </a:tc>
                <a:tc>
                  <a:txBody>
                    <a:bodyPr/>
                    <a:lstStyle/>
                    <a:p>
                      <a:pPr algn="r" fontAlgn="ctr"/>
                      <a:r>
                        <a:rPr lang="pt-PT" sz="900" b="1" i="0" u="none" strike="noStrike">
                          <a:solidFill>
                            <a:srgbClr val="000000"/>
                          </a:solidFill>
                          <a:effectLst/>
                          <a:latin typeface="Calibri" panose="020F0502020204030204" pitchFamily="34" charset="0"/>
                        </a:rPr>
                        <a:t>7.514</a:t>
                      </a:r>
                    </a:p>
                  </a:txBody>
                  <a:tcPr marL="0" marR="0" marT="0" marB="0" anchor="ctr">
                    <a:lnL>
                      <a:noFill/>
                    </a:lnL>
                    <a:lnR>
                      <a:noFill/>
                    </a:lnR>
                    <a:lnT>
                      <a:noFill/>
                    </a:lnT>
                    <a:lnB>
                      <a:noFill/>
                    </a:lnB>
                  </a:tcPr>
                </a:tc>
                <a:tc>
                  <a:txBody>
                    <a:bodyPr/>
                    <a:lstStyle/>
                    <a:p>
                      <a:pPr algn="r" fontAlgn="ctr"/>
                      <a:r>
                        <a:rPr lang="pt-PT" sz="900" b="1" i="0" u="none" strike="noStrike">
                          <a:solidFill>
                            <a:srgbClr val="000000"/>
                          </a:solidFill>
                          <a:effectLst/>
                          <a:latin typeface="Calibri" panose="020F0502020204030204" pitchFamily="34" charset="0"/>
                        </a:rPr>
                        <a:t>8.352</a:t>
                      </a:r>
                    </a:p>
                  </a:txBody>
                  <a:tcPr marL="0" marR="0" marT="0" marB="0" anchor="ctr">
                    <a:lnL>
                      <a:noFill/>
                    </a:lnL>
                    <a:lnR>
                      <a:noFill/>
                    </a:lnR>
                    <a:lnT>
                      <a:noFill/>
                    </a:lnT>
                    <a:lnB>
                      <a:noFill/>
                    </a:lnB>
                  </a:tcPr>
                </a:tc>
                <a:tc>
                  <a:txBody>
                    <a:bodyPr/>
                    <a:lstStyle/>
                    <a:p>
                      <a:pPr algn="r" fontAlgn="ctr"/>
                      <a:r>
                        <a:rPr lang="pt-PT" sz="900" b="1" i="0" u="none" strike="noStrike">
                          <a:solidFill>
                            <a:srgbClr val="000000"/>
                          </a:solidFill>
                          <a:effectLst/>
                          <a:latin typeface="Calibri" panose="020F0502020204030204" pitchFamily="34" charset="0"/>
                        </a:rPr>
                        <a:t>8.704</a:t>
                      </a:r>
                    </a:p>
                  </a:txBody>
                  <a:tcPr marL="0" marR="0" marT="0" marB="0" anchor="ctr">
                    <a:lnL>
                      <a:noFill/>
                    </a:lnL>
                    <a:lnR>
                      <a:noFill/>
                    </a:lnR>
                    <a:lnT>
                      <a:noFill/>
                    </a:lnT>
                    <a:lnB>
                      <a:noFill/>
                    </a:lnB>
                  </a:tcPr>
                </a:tc>
                <a:extLst>
                  <a:ext uri="{0D108BD9-81ED-4DB2-BD59-A6C34878D82A}">
                    <a16:rowId xmlns:a16="http://schemas.microsoft.com/office/drawing/2014/main" val="2744650797"/>
                  </a:ext>
                </a:extLst>
              </a:tr>
              <a:tr h="172264">
                <a:tc>
                  <a:txBody>
                    <a:bodyPr/>
                    <a:lstStyle/>
                    <a:p>
                      <a:pPr algn="l" fontAlgn="ctr"/>
                      <a:r>
                        <a:rPr lang="pt-PT" sz="800" b="1" i="0" u="none" strike="noStrike" dirty="0">
                          <a:solidFill>
                            <a:srgbClr val="000000"/>
                          </a:solidFill>
                          <a:effectLst/>
                          <a:latin typeface="Calibri" panose="020F0502020204030204" pitchFamily="34" charset="0"/>
                        </a:rPr>
                        <a:t>EBITDA</a:t>
                      </a:r>
                    </a:p>
                  </a:txBody>
                  <a:tcPr marL="0" marR="0" marT="0" marB="0" anchor="ctr">
                    <a:lnL>
                      <a:noFill/>
                    </a:lnL>
                    <a:lnR>
                      <a:noFill/>
                    </a:lnR>
                    <a:lnT>
                      <a:noFill/>
                    </a:lnT>
                    <a:lnB>
                      <a:noFill/>
                    </a:lnB>
                  </a:tcPr>
                </a:tc>
                <a:tc>
                  <a:txBody>
                    <a:bodyPr/>
                    <a:lstStyle/>
                    <a:p>
                      <a:pPr algn="r" fontAlgn="ctr"/>
                      <a:r>
                        <a:rPr lang="pt-PT" sz="900" b="0" i="0" u="none" strike="noStrike">
                          <a:solidFill>
                            <a:srgbClr val="808080"/>
                          </a:solidFill>
                          <a:effectLst/>
                          <a:latin typeface="Calibri" panose="020F0502020204030204" pitchFamily="34" charset="0"/>
                        </a:rPr>
                        <a:t>29%</a:t>
                      </a:r>
                    </a:p>
                  </a:txBody>
                  <a:tcPr marL="0" marR="0" marT="0" marB="0" anchor="ctr">
                    <a:lnL>
                      <a:noFill/>
                    </a:lnL>
                    <a:lnR>
                      <a:noFill/>
                    </a:lnR>
                    <a:lnT>
                      <a:noFill/>
                    </a:lnT>
                    <a:lnB>
                      <a:noFill/>
                    </a:lnB>
                  </a:tcPr>
                </a:tc>
                <a:tc>
                  <a:txBody>
                    <a:bodyPr/>
                    <a:lstStyle/>
                    <a:p>
                      <a:pPr algn="r" fontAlgn="ctr"/>
                      <a:r>
                        <a:rPr lang="pt-PT" sz="900" b="0" i="0" u="none" strike="noStrike">
                          <a:solidFill>
                            <a:srgbClr val="808080"/>
                          </a:solidFill>
                          <a:effectLst/>
                          <a:latin typeface="Calibri" panose="020F0502020204030204" pitchFamily="34" charset="0"/>
                        </a:rPr>
                        <a:t>21%</a:t>
                      </a:r>
                    </a:p>
                  </a:txBody>
                  <a:tcPr marL="0" marR="0" marT="0" marB="0" anchor="ctr">
                    <a:lnL>
                      <a:noFill/>
                    </a:lnL>
                    <a:lnR>
                      <a:noFill/>
                    </a:lnR>
                    <a:lnT>
                      <a:noFill/>
                    </a:lnT>
                    <a:lnB>
                      <a:noFill/>
                    </a:lnB>
                  </a:tcPr>
                </a:tc>
                <a:tc>
                  <a:txBody>
                    <a:bodyPr/>
                    <a:lstStyle/>
                    <a:p>
                      <a:pPr algn="r" fontAlgn="ctr"/>
                      <a:r>
                        <a:rPr lang="pt-PT" sz="900" b="0" i="0" u="none" strike="noStrike">
                          <a:solidFill>
                            <a:srgbClr val="808080"/>
                          </a:solidFill>
                          <a:effectLst/>
                          <a:latin typeface="Calibri" panose="020F0502020204030204" pitchFamily="34" charset="0"/>
                        </a:rPr>
                        <a:t>16%</a:t>
                      </a:r>
                    </a:p>
                  </a:txBody>
                  <a:tcPr marL="0" marR="0" marT="0" marB="0" anchor="ctr">
                    <a:lnL>
                      <a:noFill/>
                    </a:lnL>
                    <a:lnR>
                      <a:noFill/>
                    </a:lnR>
                    <a:lnT>
                      <a:noFill/>
                    </a:lnT>
                    <a:lnB>
                      <a:noFill/>
                    </a:lnB>
                  </a:tcPr>
                </a:tc>
                <a:tc>
                  <a:txBody>
                    <a:bodyPr/>
                    <a:lstStyle/>
                    <a:p>
                      <a:pPr algn="r" fontAlgn="ctr"/>
                      <a:r>
                        <a:rPr lang="pt-PT" sz="900" b="0" i="0" u="none" strike="noStrike">
                          <a:solidFill>
                            <a:srgbClr val="808080"/>
                          </a:solidFill>
                          <a:effectLst/>
                          <a:latin typeface="Calibri" panose="020F0502020204030204" pitchFamily="34" charset="0"/>
                        </a:rPr>
                        <a:t>21%</a:t>
                      </a:r>
                    </a:p>
                  </a:txBody>
                  <a:tcPr marL="0" marR="0" marT="0" marB="0" anchor="ctr">
                    <a:lnL>
                      <a:noFill/>
                    </a:lnL>
                    <a:lnR>
                      <a:noFill/>
                    </a:lnR>
                    <a:lnT>
                      <a:noFill/>
                    </a:lnT>
                    <a:lnB>
                      <a:noFill/>
                    </a:lnB>
                  </a:tcPr>
                </a:tc>
                <a:tc>
                  <a:txBody>
                    <a:bodyPr/>
                    <a:lstStyle/>
                    <a:p>
                      <a:pPr algn="r" fontAlgn="ctr"/>
                      <a:r>
                        <a:rPr lang="pt-PT" sz="900" b="0" i="0" u="none" strike="noStrike">
                          <a:solidFill>
                            <a:srgbClr val="808080"/>
                          </a:solidFill>
                          <a:effectLst/>
                          <a:latin typeface="Calibri" panose="020F0502020204030204" pitchFamily="34" charset="0"/>
                        </a:rPr>
                        <a:t>24%</a:t>
                      </a:r>
                    </a:p>
                  </a:txBody>
                  <a:tcPr marL="0" marR="0" marT="0" marB="0" anchor="ctr">
                    <a:lnL>
                      <a:noFill/>
                    </a:lnL>
                    <a:lnR>
                      <a:noFill/>
                    </a:lnR>
                    <a:lnT>
                      <a:noFill/>
                    </a:lnT>
                    <a:lnB>
                      <a:noFill/>
                    </a:lnB>
                  </a:tcPr>
                </a:tc>
                <a:tc>
                  <a:txBody>
                    <a:bodyPr/>
                    <a:lstStyle/>
                    <a:p>
                      <a:pPr algn="r" fontAlgn="ctr"/>
                      <a:r>
                        <a:rPr lang="pt-PT" sz="900" b="0" i="0" u="none" strike="noStrike">
                          <a:solidFill>
                            <a:srgbClr val="808080"/>
                          </a:solidFill>
                          <a:effectLst/>
                          <a:latin typeface="Calibri" panose="020F0502020204030204" pitchFamily="34" charset="0"/>
                        </a:rPr>
                        <a:t>25%</a:t>
                      </a:r>
                    </a:p>
                  </a:txBody>
                  <a:tcPr marL="0" marR="0" marT="0" marB="0" anchor="ctr">
                    <a:lnL>
                      <a:noFill/>
                    </a:lnL>
                    <a:lnR>
                      <a:noFill/>
                    </a:lnR>
                    <a:lnT>
                      <a:noFill/>
                    </a:lnT>
                    <a:lnB>
                      <a:noFill/>
                    </a:lnB>
                  </a:tcPr>
                </a:tc>
                <a:tc>
                  <a:txBody>
                    <a:bodyPr/>
                    <a:lstStyle/>
                    <a:p>
                      <a:pPr algn="r" fontAlgn="ctr"/>
                      <a:r>
                        <a:rPr lang="pt-PT" sz="900" b="0" i="0" u="none" strike="noStrike">
                          <a:solidFill>
                            <a:srgbClr val="808080"/>
                          </a:solidFill>
                          <a:effectLst/>
                          <a:latin typeface="Calibri" panose="020F0502020204030204" pitchFamily="34" charset="0"/>
                        </a:rPr>
                        <a:t>25%</a:t>
                      </a:r>
                    </a:p>
                  </a:txBody>
                  <a:tcPr marL="0" marR="0" marT="0" marB="0" anchor="ctr">
                    <a:lnL>
                      <a:noFill/>
                    </a:lnL>
                    <a:lnR>
                      <a:noFill/>
                    </a:lnR>
                    <a:lnT>
                      <a:noFill/>
                    </a:lnT>
                    <a:lnB>
                      <a:noFill/>
                    </a:lnB>
                  </a:tcPr>
                </a:tc>
                <a:tc>
                  <a:txBody>
                    <a:bodyPr/>
                    <a:lstStyle/>
                    <a:p>
                      <a:pPr algn="r" fontAlgn="ctr"/>
                      <a:r>
                        <a:rPr lang="pt-PT" sz="900" b="0" i="0" u="none" strike="noStrike">
                          <a:solidFill>
                            <a:srgbClr val="808080"/>
                          </a:solidFill>
                          <a:effectLst/>
                          <a:latin typeface="Calibri" panose="020F0502020204030204" pitchFamily="34" charset="0"/>
                        </a:rPr>
                        <a:t>26%</a:t>
                      </a:r>
                    </a:p>
                  </a:txBody>
                  <a:tcPr marL="0" marR="0" marT="0" marB="0" anchor="ctr">
                    <a:lnL>
                      <a:noFill/>
                    </a:lnL>
                    <a:lnR>
                      <a:noFill/>
                    </a:lnR>
                    <a:lnT>
                      <a:noFill/>
                    </a:lnT>
                    <a:lnB>
                      <a:noFill/>
                    </a:lnB>
                  </a:tcPr>
                </a:tc>
                <a:tc>
                  <a:txBody>
                    <a:bodyPr/>
                    <a:lstStyle/>
                    <a:p>
                      <a:pPr algn="r" fontAlgn="ctr"/>
                      <a:r>
                        <a:rPr lang="pt-PT" sz="900" b="0" i="0" u="none" strike="noStrike">
                          <a:solidFill>
                            <a:srgbClr val="808080"/>
                          </a:solidFill>
                          <a:effectLst/>
                          <a:latin typeface="Calibri" panose="020F0502020204030204" pitchFamily="34" charset="0"/>
                        </a:rPr>
                        <a:t>27%</a:t>
                      </a:r>
                    </a:p>
                  </a:txBody>
                  <a:tcPr marL="0" marR="0" marT="0" marB="0" anchor="ctr">
                    <a:lnL>
                      <a:noFill/>
                    </a:lnL>
                    <a:lnR>
                      <a:noFill/>
                    </a:lnR>
                    <a:lnT>
                      <a:noFill/>
                    </a:lnT>
                    <a:lnB>
                      <a:noFill/>
                    </a:lnB>
                  </a:tcPr>
                </a:tc>
                <a:extLst>
                  <a:ext uri="{0D108BD9-81ED-4DB2-BD59-A6C34878D82A}">
                    <a16:rowId xmlns:a16="http://schemas.microsoft.com/office/drawing/2014/main" val="471356869"/>
                  </a:ext>
                </a:extLst>
              </a:tr>
              <a:tr h="146820">
                <a:tc>
                  <a:txBody>
                    <a:bodyPr/>
                    <a:lstStyle/>
                    <a:p>
                      <a:pPr algn="l" fontAlgn="ctr"/>
                      <a:r>
                        <a:rPr lang="pt-PT" sz="800" b="0" i="0" u="none" strike="noStrike">
                          <a:solidFill>
                            <a:srgbClr val="808080"/>
                          </a:solidFill>
                          <a:effectLst/>
                          <a:latin typeface="Calibri" panose="020F0502020204030204" pitchFamily="34" charset="0"/>
                        </a:rPr>
                        <a:t>% Margem</a:t>
                      </a:r>
                    </a:p>
                  </a:txBody>
                  <a:tcPr marL="0" marR="0" marT="0" marB="0" anchor="ctr">
                    <a:lnL>
                      <a:noFill/>
                    </a:lnL>
                    <a:lnR>
                      <a:noFill/>
                    </a:lnR>
                    <a:lnT>
                      <a:noFill/>
                    </a:lnT>
                    <a:lnB>
                      <a:noFill/>
                    </a:lnB>
                  </a:tcPr>
                </a:tc>
                <a:tc>
                  <a:txBody>
                    <a:bodyPr/>
                    <a:lstStyle/>
                    <a:p>
                      <a:pPr algn="r" fontAlgn="ctr"/>
                      <a:r>
                        <a:rPr lang="pt-PT" sz="900" b="0" i="0" u="none" strike="noStrike">
                          <a:solidFill>
                            <a:srgbClr val="000000"/>
                          </a:solidFill>
                          <a:effectLst/>
                          <a:latin typeface="Calibri" panose="020F0502020204030204" pitchFamily="34" charset="0"/>
                        </a:rPr>
                        <a:t>(96)</a:t>
                      </a:r>
                    </a:p>
                  </a:txBody>
                  <a:tcPr marL="0" marR="0" marT="0" marB="0" anchor="ctr">
                    <a:lnL>
                      <a:noFill/>
                    </a:lnL>
                    <a:lnR>
                      <a:noFill/>
                    </a:lnR>
                    <a:lnT>
                      <a:noFill/>
                    </a:lnT>
                    <a:lnB>
                      <a:noFill/>
                    </a:lnB>
                  </a:tcPr>
                </a:tc>
                <a:tc>
                  <a:txBody>
                    <a:bodyPr/>
                    <a:lstStyle/>
                    <a:p>
                      <a:pPr algn="r" fontAlgn="ctr"/>
                      <a:r>
                        <a:rPr lang="pt-PT" sz="900" b="0" i="0" u="none" strike="noStrike">
                          <a:solidFill>
                            <a:srgbClr val="000000"/>
                          </a:solidFill>
                          <a:effectLst/>
                          <a:latin typeface="Calibri" panose="020F0502020204030204" pitchFamily="34" charset="0"/>
                        </a:rPr>
                        <a:t>365</a:t>
                      </a:r>
                    </a:p>
                  </a:txBody>
                  <a:tcPr marL="0" marR="0" marT="0" marB="0" anchor="ctr">
                    <a:lnL>
                      <a:noFill/>
                    </a:lnL>
                    <a:lnR>
                      <a:noFill/>
                    </a:lnR>
                    <a:lnT>
                      <a:noFill/>
                    </a:lnT>
                    <a:lnB>
                      <a:noFill/>
                    </a:lnB>
                  </a:tcPr>
                </a:tc>
                <a:tc>
                  <a:txBody>
                    <a:bodyPr/>
                    <a:lstStyle/>
                    <a:p>
                      <a:pPr algn="r" fontAlgn="ctr"/>
                      <a:r>
                        <a:rPr lang="pt-PT" sz="900" b="0" i="0" u="none" strike="noStrike">
                          <a:solidFill>
                            <a:srgbClr val="000000"/>
                          </a:solidFill>
                          <a:effectLst/>
                          <a:latin typeface="Calibri" panose="020F0502020204030204" pitchFamily="34" charset="0"/>
                        </a:rPr>
                        <a:t>1.741</a:t>
                      </a:r>
                    </a:p>
                  </a:txBody>
                  <a:tcPr marL="0" marR="0" marT="0" marB="0" anchor="ctr">
                    <a:lnL>
                      <a:noFill/>
                    </a:lnL>
                    <a:lnR>
                      <a:noFill/>
                    </a:lnR>
                    <a:lnT>
                      <a:noFill/>
                    </a:lnT>
                    <a:lnB>
                      <a:noFill/>
                    </a:lnB>
                  </a:tcPr>
                </a:tc>
                <a:tc>
                  <a:txBody>
                    <a:bodyPr/>
                    <a:lstStyle/>
                    <a:p>
                      <a:pPr algn="r" fontAlgn="ctr"/>
                      <a:r>
                        <a:rPr lang="pt-PT" sz="900" b="0" i="0" u="none" strike="noStrike">
                          <a:solidFill>
                            <a:srgbClr val="000000"/>
                          </a:solidFill>
                          <a:effectLst/>
                          <a:latin typeface="Calibri" panose="020F0502020204030204" pitchFamily="34" charset="0"/>
                        </a:rPr>
                        <a:t>(272)</a:t>
                      </a:r>
                    </a:p>
                  </a:txBody>
                  <a:tcPr marL="0" marR="0" marT="0" marB="0" anchor="ctr">
                    <a:lnL>
                      <a:noFill/>
                    </a:lnL>
                    <a:lnR>
                      <a:noFill/>
                    </a:lnR>
                    <a:lnT>
                      <a:noFill/>
                    </a:lnT>
                    <a:lnB>
                      <a:noFill/>
                    </a:lnB>
                  </a:tcPr>
                </a:tc>
                <a:tc>
                  <a:txBody>
                    <a:bodyPr/>
                    <a:lstStyle/>
                    <a:p>
                      <a:pPr algn="r" fontAlgn="ctr"/>
                      <a:r>
                        <a:rPr lang="pt-PT" sz="900" b="0" i="0" u="none" strike="noStrike">
                          <a:solidFill>
                            <a:srgbClr val="000000"/>
                          </a:solidFill>
                          <a:effectLst/>
                          <a:latin typeface="Calibri" panose="020F0502020204030204" pitchFamily="34" charset="0"/>
                        </a:rPr>
                        <a:t>-</a:t>
                      </a:r>
                    </a:p>
                  </a:txBody>
                  <a:tcPr marL="0" marR="0" marT="0" marB="0" anchor="ctr">
                    <a:lnL>
                      <a:noFill/>
                    </a:lnL>
                    <a:lnR>
                      <a:noFill/>
                    </a:lnR>
                    <a:lnT>
                      <a:noFill/>
                    </a:lnT>
                    <a:lnB>
                      <a:noFill/>
                    </a:lnB>
                  </a:tcPr>
                </a:tc>
                <a:tc>
                  <a:txBody>
                    <a:bodyPr/>
                    <a:lstStyle/>
                    <a:p>
                      <a:pPr algn="r" fontAlgn="ctr"/>
                      <a:r>
                        <a:rPr lang="pt-PT" sz="900" b="0" i="0" u="none" strike="noStrike">
                          <a:solidFill>
                            <a:srgbClr val="000000"/>
                          </a:solidFill>
                          <a:effectLst/>
                          <a:latin typeface="Calibri" panose="020F0502020204030204" pitchFamily="34" charset="0"/>
                        </a:rPr>
                        <a:t>-</a:t>
                      </a:r>
                    </a:p>
                  </a:txBody>
                  <a:tcPr marL="0" marR="0" marT="0" marB="0" anchor="ctr">
                    <a:lnL>
                      <a:noFill/>
                    </a:lnL>
                    <a:lnR>
                      <a:noFill/>
                    </a:lnR>
                    <a:lnT>
                      <a:noFill/>
                    </a:lnT>
                    <a:lnB>
                      <a:noFill/>
                    </a:lnB>
                  </a:tcPr>
                </a:tc>
                <a:tc>
                  <a:txBody>
                    <a:bodyPr/>
                    <a:lstStyle/>
                    <a:p>
                      <a:pPr algn="r" fontAlgn="ctr"/>
                      <a:r>
                        <a:rPr lang="pt-PT" sz="900" b="0" i="0" u="none" strike="noStrike">
                          <a:solidFill>
                            <a:srgbClr val="000000"/>
                          </a:solidFill>
                          <a:effectLst/>
                          <a:latin typeface="Calibri" panose="020F0502020204030204" pitchFamily="34" charset="0"/>
                        </a:rPr>
                        <a:t>-</a:t>
                      </a:r>
                    </a:p>
                  </a:txBody>
                  <a:tcPr marL="0" marR="0" marT="0" marB="0" anchor="ctr">
                    <a:lnL>
                      <a:noFill/>
                    </a:lnL>
                    <a:lnR>
                      <a:noFill/>
                    </a:lnR>
                    <a:lnT>
                      <a:noFill/>
                    </a:lnT>
                    <a:lnB>
                      <a:noFill/>
                    </a:lnB>
                  </a:tcPr>
                </a:tc>
                <a:tc>
                  <a:txBody>
                    <a:bodyPr/>
                    <a:lstStyle/>
                    <a:p>
                      <a:pPr algn="r" fontAlgn="ctr"/>
                      <a:r>
                        <a:rPr lang="pt-PT" sz="900" b="0" i="0" u="none" strike="noStrike">
                          <a:solidFill>
                            <a:srgbClr val="000000"/>
                          </a:solidFill>
                          <a:effectLst/>
                          <a:latin typeface="Calibri" panose="020F0502020204030204" pitchFamily="34" charset="0"/>
                        </a:rPr>
                        <a:t>-</a:t>
                      </a:r>
                    </a:p>
                  </a:txBody>
                  <a:tcPr marL="0" marR="0" marT="0" marB="0" anchor="ctr">
                    <a:lnL>
                      <a:noFill/>
                    </a:lnL>
                    <a:lnR>
                      <a:noFill/>
                    </a:lnR>
                    <a:lnT>
                      <a:noFill/>
                    </a:lnT>
                    <a:lnB>
                      <a:noFill/>
                    </a:lnB>
                  </a:tcPr>
                </a:tc>
                <a:tc>
                  <a:txBody>
                    <a:bodyPr/>
                    <a:lstStyle/>
                    <a:p>
                      <a:pPr algn="r" fontAlgn="ctr"/>
                      <a:r>
                        <a:rPr lang="pt-PT" sz="900" b="0" i="0" u="none" strike="noStrike">
                          <a:solidFill>
                            <a:srgbClr val="000000"/>
                          </a:solidFill>
                          <a:effectLst/>
                          <a:latin typeface="Calibri" panose="020F0502020204030204" pitchFamily="34" charset="0"/>
                        </a:rPr>
                        <a:t>-</a:t>
                      </a:r>
                    </a:p>
                  </a:txBody>
                  <a:tcPr marL="0" marR="0" marT="0" marB="0" anchor="ctr">
                    <a:lnL>
                      <a:noFill/>
                    </a:lnL>
                    <a:lnR>
                      <a:noFill/>
                    </a:lnR>
                    <a:lnT>
                      <a:noFill/>
                    </a:lnT>
                    <a:lnB>
                      <a:noFill/>
                    </a:lnB>
                  </a:tcPr>
                </a:tc>
                <a:extLst>
                  <a:ext uri="{0D108BD9-81ED-4DB2-BD59-A6C34878D82A}">
                    <a16:rowId xmlns:a16="http://schemas.microsoft.com/office/drawing/2014/main" val="4243162596"/>
                  </a:ext>
                </a:extLst>
              </a:tr>
              <a:tr h="172264">
                <a:tc>
                  <a:txBody>
                    <a:bodyPr/>
                    <a:lstStyle/>
                    <a:p>
                      <a:pPr algn="l" fontAlgn="ctr"/>
                      <a:r>
                        <a:rPr lang="pt-PT" sz="800" b="1" i="0" u="none" strike="noStrike" dirty="0">
                          <a:solidFill>
                            <a:srgbClr val="000000"/>
                          </a:solidFill>
                          <a:effectLst/>
                          <a:latin typeface="Calibri" panose="020F0502020204030204" pitchFamily="34" charset="0"/>
                        </a:rPr>
                        <a:t>Resultado não recorrente</a:t>
                      </a:r>
                    </a:p>
                  </a:txBody>
                  <a:tcPr marL="0" marR="0" marT="0" marB="0" anchor="ctr">
                    <a:lnL>
                      <a:noFill/>
                    </a:lnL>
                    <a:lnR>
                      <a:noFill/>
                    </a:lnR>
                    <a:lnT>
                      <a:noFill/>
                    </a:lnT>
                    <a:lnB>
                      <a:noFill/>
                    </a:lnB>
                  </a:tcPr>
                </a:tc>
                <a:tc>
                  <a:txBody>
                    <a:bodyPr/>
                    <a:lstStyle/>
                    <a:p>
                      <a:pPr algn="r" fontAlgn="ctr"/>
                      <a:r>
                        <a:rPr lang="pt-PT" sz="900" b="0" i="0" u="none" strike="noStrike">
                          <a:solidFill>
                            <a:srgbClr val="000000"/>
                          </a:solidFill>
                          <a:effectLst/>
                          <a:latin typeface="Calibri" panose="020F0502020204030204" pitchFamily="34" charset="0"/>
                        </a:rPr>
                        <a:t>(87)</a:t>
                      </a:r>
                    </a:p>
                  </a:txBody>
                  <a:tcPr marL="0" marR="0" marT="0" marB="0" anchor="ctr">
                    <a:lnL>
                      <a:noFill/>
                    </a:lnL>
                    <a:lnR>
                      <a:noFill/>
                    </a:lnR>
                    <a:lnT>
                      <a:noFill/>
                    </a:lnT>
                    <a:lnB>
                      <a:noFill/>
                    </a:lnB>
                  </a:tcPr>
                </a:tc>
                <a:tc>
                  <a:txBody>
                    <a:bodyPr/>
                    <a:lstStyle/>
                    <a:p>
                      <a:pPr algn="r" fontAlgn="ctr"/>
                      <a:r>
                        <a:rPr lang="pt-PT" sz="900" b="0" i="0" u="none" strike="noStrike">
                          <a:solidFill>
                            <a:srgbClr val="000000"/>
                          </a:solidFill>
                          <a:effectLst/>
                          <a:latin typeface="Calibri" panose="020F0502020204030204" pitchFamily="34" charset="0"/>
                        </a:rPr>
                        <a:t>373</a:t>
                      </a:r>
                    </a:p>
                  </a:txBody>
                  <a:tcPr marL="0" marR="0" marT="0" marB="0" anchor="ctr">
                    <a:lnL>
                      <a:noFill/>
                    </a:lnL>
                    <a:lnR>
                      <a:noFill/>
                    </a:lnR>
                    <a:lnT>
                      <a:noFill/>
                    </a:lnT>
                    <a:lnB>
                      <a:noFill/>
                    </a:lnB>
                  </a:tcPr>
                </a:tc>
                <a:tc>
                  <a:txBody>
                    <a:bodyPr/>
                    <a:lstStyle/>
                    <a:p>
                      <a:pPr algn="r" fontAlgn="ctr"/>
                      <a:r>
                        <a:rPr lang="pt-PT" sz="900" b="0" i="0" u="none" strike="noStrike">
                          <a:solidFill>
                            <a:srgbClr val="000000"/>
                          </a:solidFill>
                          <a:effectLst/>
                          <a:latin typeface="Calibri" panose="020F0502020204030204" pitchFamily="34" charset="0"/>
                        </a:rPr>
                        <a:t>(114)</a:t>
                      </a:r>
                    </a:p>
                  </a:txBody>
                  <a:tcPr marL="0" marR="0" marT="0" marB="0" anchor="ctr">
                    <a:lnL>
                      <a:noFill/>
                    </a:lnL>
                    <a:lnR>
                      <a:noFill/>
                    </a:lnR>
                    <a:lnT>
                      <a:noFill/>
                    </a:lnT>
                    <a:lnB>
                      <a:noFill/>
                    </a:lnB>
                  </a:tcPr>
                </a:tc>
                <a:tc>
                  <a:txBody>
                    <a:bodyPr/>
                    <a:lstStyle/>
                    <a:p>
                      <a:pPr algn="r" fontAlgn="ctr"/>
                      <a:r>
                        <a:rPr lang="pt-PT" sz="900" b="0" i="0" u="none" strike="noStrike">
                          <a:solidFill>
                            <a:srgbClr val="000000"/>
                          </a:solidFill>
                          <a:effectLst/>
                          <a:latin typeface="Calibri" panose="020F0502020204030204" pitchFamily="34" charset="0"/>
                        </a:rPr>
                        <a:t>(33)</a:t>
                      </a:r>
                    </a:p>
                  </a:txBody>
                  <a:tcPr marL="0" marR="0" marT="0" marB="0" anchor="ctr">
                    <a:lnL>
                      <a:noFill/>
                    </a:lnL>
                    <a:lnR>
                      <a:noFill/>
                    </a:lnR>
                    <a:lnT>
                      <a:noFill/>
                    </a:lnT>
                    <a:lnB>
                      <a:noFill/>
                    </a:lnB>
                  </a:tcPr>
                </a:tc>
                <a:tc>
                  <a:txBody>
                    <a:bodyPr/>
                    <a:lstStyle/>
                    <a:p>
                      <a:pPr algn="r" fontAlgn="ctr"/>
                      <a:r>
                        <a:rPr lang="pt-PT" sz="900" b="0" i="0" u="none" strike="noStrike">
                          <a:solidFill>
                            <a:srgbClr val="000000"/>
                          </a:solidFill>
                          <a:effectLst/>
                          <a:latin typeface="Calibri" panose="020F0502020204030204" pitchFamily="34" charset="0"/>
                        </a:rPr>
                        <a:t>(503)</a:t>
                      </a:r>
                    </a:p>
                  </a:txBody>
                  <a:tcPr marL="0" marR="0" marT="0" marB="0" anchor="ctr">
                    <a:lnL>
                      <a:noFill/>
                    </a:lnL>
                    <a:lnR>
                      <a:noFill/>
                    </a:lnR>
                    <a:lnT>
                      <a:noFill/>
                    </a:lnT>
                    <a:lnB>
                      <a:noFill/>
                    </a:lnB>
                  </a:tcPr>
                </a:tc>
                <a:tc>
                  <a:txBody>
                    <a:bodyPr/>
                    <a:lstStyle/>
                    <a:p>
                      <a:pPr algn="r" fontAlgn="ctr"/>
                      <a:r>
                        <a:rPr lang="pt-PT" sz="900" b="0" i="0" u="none" strike="noStrike">
                          <a:solidFill>
                            <a:srgbClr val="000000"/>
                          </a:solidFill>
                          <a:effectLst/>
                          <a:latin typeface="Calibri" panose="020F0502020204030204" pitchFamily="34" charset="0"/>
                        </a:rPr>
                        <a:t>(761)</a:t>
                      </a:r>
                    </a:p>
                  </a:txBody>
                  <a:tcPr marL="0" marR="0" marT="0" marB="0" anchor="ctr">
                    <a:lnL>
                      <a:noFill/>
                    </a:lnL>
                    <a:lnR>
                      <a:noFill/>
                    </a:lnR>
                    <a:lnT>
                      <a:noFill/>
                    </a:lnT>
                    <a:lnB>
                      <a:noFill/>
                    </a:lnB>
                  </a:tcPr>
                </a:tc>
                <a:tc>
                  <a:txBody>
                    <a:bodyPr/>
                    <a:lstStyle/>
                    <a:p>
                      <a:pPr algn="r" fontAlgn="ctr"/>
                      <a:r>
                        <a:rPr lang="pt-PT" sz="900" b="0" i="0" u="none" strike="noStrike">
                          <a:solidFill>
                            <a:srgbClr val="000000"/>
                          </a:solidFill>
                          <a:effectLst/>
                          <a:latin typeface="Calibri" panose="020F0502020204030204" pitchFamily="34" charset="0"/>
                        </a:rPr>
                        <a:t>(971)</a:t>
                      </a:r>
                    </a:p>
                  </a:txBody>
                  <a:tcPr marL="0" marR="0" marT="0" marB="0" anchor="ctr">
                    <a:lnL>
                      <a:noFill/>
                    </a:lnL>
                    <a:lnR>
                      <a:noFill/>
                    </a:lnR>
                    <a:lnT>
                      <a:noFill/>
                    </a:lnT>
                    <a:lnB>
                      <a:noFill/>
                    </a:lnB>
                  </a:tcPr>
                </a:tc>
                <a:tc>
                  <a:txBody>
                    <a:bodyPr/>
                    <a:lstStyle/>
                    <a:p>
                      <a:pPr algn="r" fontAlgn="ctr"/>
                      <a:r>
                        <a:rPr lang="pt-PT" sz="900" b="0" i="0" u="none" strike="noStrike">
                          <a:solidFill>
                            <a:srgbClr val="000000"/>
                          </a:solidFill>
                          <a:effectLst/>
                          <a:latin typeface="Calibri" panose="020F0502020204030204" pitchFamily="34" charset="0"/>
                        </a:rPr>
                        <a:t>(1.193)</a:t>
                      </a:r>
                    </a:p>
                  </a:txBody>
                  <a:tcPr marL="0" marR="0" marT="0" marB="0" anchor="ctr">
                    <a:lnL>
                      <a:noFill/>
                    </a:lnL>
                    <a:lnR>
                      <a:noFill/>
                    </a:lnR>
                    <a:lnT>
                      <a:noFill/>
                    </a:lnT>
                    <a:lnB>
                      <a:noFill/>
                    </a:lnB>
                  </a:tcPr>
                </a:tc>
                <a:tc>
                  <a:txBody>
                    <a:bodyPr/>
                    <a:lstStyle/>
                    <a:p>
                      <a:pPr algn="r" fontAlgn="ctr"/>
                      <a:r>
                        <a:rPr lang="pt-PT" sz="900" b="0" i="0" u="none" strike="noStrike">
                          <a:solidFill>
                            <a:srgbClr val="000000"/>
                          </a:solidFill>
                          <a:effectLst/>
                          <a:latin typeface="Calibri" panose="020F0502020204030204" pitchFamily="34" charset="0"/>
                        </a:rPr>
                        <a:t>(1.287)</a:t>
                      </a:r>
                    </a:p>
                  </a:txBody>
                  <a:tcPr marL="0" marR="0" marT="0" marB="0" anchor="ctr">
                    <a:lnL>
                      <a:noFill/>
                    </a:lnL>
                    <a:lnR>
                      <a:noFill/>
                    </a:lnR>
                    <a:lnT>
                      <a:noFill/>
                    </a:lnT>
                    <a:lnB>
                      <a:noFill/>
                    </a:lnB>
                  </a:tcPr>
                </a:tc>
                <a:extLst>
                  <a:ext uri="{0D108BD9-81ED-4DB2-BD59-A6C34878D82A}">
                    <a16:rowId xmlns:a16="http://schemas.microsoft.com/office/drawing/2014/main" val="3265657722"/>
                  </a:ext>
                </a:extLst>
              </a:tr>
              <a:tr h="172264">
                <a:tc>
                  <a:txBody>
                    <a:bodyPr/>
                    <a:lstStyle/>
                    <a:p>
                      <a:pPr algn="l" fontAlgn="ctr"/>
                      <a:r>
                        <a:rPr lang="pt-PT" sz="800" b="0" i="0" u="none" strike="noStrike" dirty="0">
                          <a:solidFill>
                            <a:srgbClr val="000000"/>
                          </a:solidFill>
                          <a:effectLst/>
                          <a:latin typeface="Calibri" panose="020F0502020204030204" pitchFamily="34" charset="0"/>
                        </a:rPr>
                        <a:t>Impostos</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900" b="1" i="0" u="none" strike="noStrike">
                          <a:solidFill>
                            <a:srgbClr val="000000"/>
                          </a:solidFill>
                          <a:effectLst/>
                          <a:latin typeface="Calibri" panose="020F0502020204030204" pitchFamily="34" charset="0"/>
                        </a:rPr>
                        <a:t>5.383</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900" b="1" i="0" u="none" strike="noStrike">
                          <a:solidFill>
                            <a:srgbClr val="000000"/>
                          </a:solidFill>
                          <a:effectLst/>
                          <a:latin typeface="Calibri" panose="020F0502020204030204" pitchFamily="34" charset="0"/>
                        </a:rPr>
                        <a:t>4.372</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900" b="1" i="0" u="none" strike="noStrike">
                          <a:solidFill>
                            <a:srgbClr val="000000"/>
                          </a:solidFill>
                          <a:effectLst/>
                          <a:latin typeface="Calibri" panose="020F0502020204030204" pitchFamily="34" charset="0"/>
                        </a:rPr>
                        <a:t>4.439</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900" b="1" i="0" u="none" strike="noStrike">
                          <a:solidFill>
                            <a:srgbClr val="000000"/>
                          </a:solidFill>
                          <a:effectLst/>
                          <a:latin typeface="Calibri" panose="020F0502020204030204" pitchFamily="34" charset="0"/>
                        </a:rPr>
                        <a:t>4.078</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900" b="1" i="0" u="none" strike="noStrike">
                          <a:solidFill>
                            <a:srgbClr val="000000"/>
                          </a:solidFill>
                          <a:effectLst/>
                          <a:latin typeface="Calibri" panose="020F0502020204030204" pitchFamily="34" charset="0"/>
                        </a:rPr>
                        <a:t>5.339</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900" b="1" i="0" u="none" strike="noStrike">
                          <a:solidFill>
                            <a:srgbClr val="000000"/>
                          </a:solidFill>
                          <a:effectLst/>
                          <a:latin typeface="Calibri" panose="020F0502020204030204" pitchFamily="34" charset="0"/>
                        </a:rPr>
                        <a:t>5.978</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900" b="1" i="0" u="none" strike="noStrike">
                          <a:solidFill>
                            <a:srgbClr val="000000"/>
                          </a:solidFill>
                          <a:effectLst/>
                          <a:latin typeface="Calibri" panose="020F0502020204030204" pitchFamily="34" charset="0"/>
                        </a:rPr>
                        <a:t>6.543</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900" b="1" i="0" u="none" strike="noStrike">
                          <a:solidFill>
                            <a:srgbClr val="000000"/>
                          </a:solidFill>
                          <a:effectLst/>
                          <a:latin typeface="Calibri" panose="020F0502020204030204" pitchFamily="34" charset="0"/>
                        </a:rPr>
                        <a:t>7.159</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900" b="1" i="0" u="none" strike="noStrike">
                          <a:solidFill>
                            <a:srgbClr val="000000"/>
                          </a:solidFill>
                          <a:effectLst/>
                          <a:latin typeface="Calibri" panose="020F0502020204030204" pitchFamily="34" charset="0"/>
                        </a:rPr>
                        <a:t>7.416</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1359261"/>
                  </a:ext>
                </a:extLst>
              </a:tr>
              <a:tr h="172264">
                <a:tc>
                  <a:txBody>
                    <a:bodyPr/>
                    <a:lstStyle/>
                    <a:p>
                      <a:pPr algn="l" fontAlgn="ctr"/>
                      <a:r>
                        <a:rPr lang="pt-PT" sz="800" b="1" i="0" u="none" strike="noStrike">
                          <a:solidFill>
                            <a:srgbClr val="000000"/>
                          </a:solidFill>
                          <a:effectLst/>
                          <a:latin typeface="Calibri" panose="020F0502020204030204" pitchFamily="34" charset="0"/>
                        </a:rPr>
                        <a:t>CF Operacional</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900" b="0" i="0" u="none" strike="noStrike">
                          <a:solidFill>
                            <a:srgbClr val="000000"/>
                          </a:solidFill>
                          <a:effectLst/>
                          <a:latin typeface="Calibri" panose="020F0502020204030204" pitchFamily="34" charset="0"/>
                        </a:rPr>
                        <a:t>(2.657)</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900" b="0" i="0" u="none" strike="noStrike">
                          <a:solidFill>
                            <a:srgbClr val="000000"/>
                          </a:solidFill>
                          <a:effectLst/>
                          <a:latin typeface="Calibri" panose="020F0502020204030204" pitchFamily="34" charset="0"/>
                        </a:rPr>
                        <a:t>792</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900" b="0" i="0" u="none" strike="noStrike">
                          <a:solidFill>
                            <a:srgbClr val="000000"/>
                          </a:solidFill>
                          <a:effectLst/>
                          <a:latin typeface="Calibri" panose="020F0502020204030204" pitchFamily="34" charset="0"/>
                        </a:rPr>
                        <a:t>(1.821)</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900" b="0" i="0" u="none" strike="noStrike">
                          <a:solidFill>
                            <a:srgbClr val="000000"/>
                          </a:solidFill>
                          <a:effectLst/>
                          <a:latin typeface="Calibri" panose="020F0502020204030204" pitchFamily="34" charset="0"/>
                        </a:rPr>
                        <a:t>(588)</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900" b="0" i="0" u="none" strike="noStrike">
                          <a:solidFill>
                            <a:srgbClr val="000000"/>
                          </a:solidFill>
                          <a:effectLst/>
                          <a:latin typeface="Calibri" panose="020F0502020204030204" pitchFamily="34" charset="0"/>
                        </a:rPr>
                        <a:t>(799)</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900" b="0" i="0" u="none" strike="noStrike">
                          <a:solidFill>
                            <a:srgbClr val="000000"/>
                          </a:solidFill>
                          <a:effectLst/>
                          <a:latin typeface="Calibri" panose="020F0502020204030204" pitchFamily="34" charset="0"/>
                        </a:rPr>
                        <a:t>(785)</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900" b="0" i="0" u="none" strike="noStrike">
                          <a:solidFill>
                            <a:srgbClr val="000000"/>
                          </a:solidFill>
                          <a:effectLst/>
                          <a:latin typeface="Calibri" panose="020F0502020204030204" pitchFamily="34" charset="0"/>
                        </a:rPr>
                        <a:t>(514)</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900" b="0" i="0" u="none" strike="noStrike">
                          <a:solidFill>
                            <a:srgbClr val="000000"/>
                          </a:solidFill>
                          <a:effectLst/>
                          <a:latin typeface="Calibri" panose="020F0502020204030204" pitchFamily="34" charset="0"/>
                        </a:rPr>
                        <a:t>(414)</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900" b="0" i="0" u="none" strike="noStrike">
                          <a:solidFill>
                            <a:srgbClr val="000000"/>
                          </a:solidFill>
                          <a:effectLst/>
                          <a:latin typeface="Calibri" panose="020F0502020204030204" pitchFamily="34" charset="0"/>
                        </a:rPr>
                        <a:t>(284)</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5686856"/>
                  </a:ext>
                </a:extLst>
              </a:tr>
              <a:tr h="172264">
                <a:tc>
                  <a:txBody>
                    <a:bodyPr/>
                    <a:lstStyle/>
                    <a:p>
                      <a:pPr algn="l" fontAlgn="ctr"/>
                      <a:r>
                        <a:rPr lang="pt-PT" sz="800" b="0" i="0" u="none" strike="noStrike">
                          <a:solidFill>
                            <a:srgbClr val="000000"/>
                          </a:solidFill>
                          <a:effectLst/>
                          <a:latin typeface="Calibri" panose="020F0502020204030204" pitchFamily="34" charset="0"/>
                        </a:rPr>
                        <a:t>Investimento em fundo de maneio</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900" b="0" i="0" u="none" strike="noStrike">
                          <a:solidFill>
                            <a:srgbClr val="000000"/>
                          </a:solidFill>
                          <a:effectLst/>
                          <a:latin typeface="Calibri" panose="020F0502020204030204" pitchFamily="34" charset="0"/>
                        </a:rPr>
                        <a:t>(8.080)</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900" b="0" i="0" u="none" strike="noStrike">
                          <a:solidFill>
                            <a:srgbClr val="000000"/>
                          </a:solidFill>
                          <a:effectLst/>
                          <a:latin typeface="Calibri" panose="020F0502020204030204" pitchFamily="34" charset="0"/>
                        </a:rPr>
                        <a:t>(4.005)</a:t>
                      </a:r>
                    </a:p>
                  </a:txBody>
                  <a:tcPr marL="0" marR="0" marT="0"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r" fontAlgn="ctr"/>
                      <a:r>
                        <a:rPr lang="pt-PT" sz="900" b="0" i="0" u="none" strike="noStrike">
                          <a:solidFill>
                            <a:srgbClr val="000000"/>
                          </a:solidFill>
                          <a:effectLst/>
                          <a:latin typeface="Calibri" panose="020F0502020204030204" pitchFamily="34" charset="0"/>
                        </a:rPr>
                        <a:t>(9.229)</a:t>
                      </a:r>
                    </a:p>
                  </a:txBody>
                  <a:tcPr marL="0" marR="0" marT="0"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r" fontAlgn="ctr"/>
                      <a:r>
                        <a:rPr lang="pt-PT" sz="900" b="0" i="0" u="none" strike="noStrike">
                          <a:solidFill>
                            <a:srgbClr val="000000"/>
                          </a:solidFill>
                          <a:effectLst/>
                          <a:latin typeface="Calibri" panose="020F0502020204030204" pitchFamily="34" charset="0"/>
                        </a:rPr>
                        <a:t>(1.933)</a:t>
                      </a:r>
                    </a:p>
                  </a:txBody>
                  <a:tcPr marL="0" marR="0" marT="0"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r" fontAlgn="ctr"/>
                      <a:r>
                        <a:rPr lang="pt-PT" sz="900" b="0" i="0" u="none" strike="noStrike">
                          <a:solidFill>
                            <a:srgbClr val="000000"/>
                          </a:solidFill>
                          <a:effectLst/>
                          <a:latin typeface="Calibri" panose="020F0502020204030204" pitchFamily="34" charset="0"/>
                        </a:rPr>
                        <a:t>(900)</a:t>
                      </a:r>
                    </a:p>
                  </a:txBody>
                  <a:tcPr marL="0" marR="0" marT="0"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r" fontAlgn="ctr"/>
                      <a:r>
                        <a:rPr lang="pt-PT" sz="900" b="0" i="0" u="none" strike="noStrike">
                          <a:solidFill>
                            <a:srgbClr val="000000"/>
                          </a:solidFill>
                          <a:effectLst/>
                          <a:latin typeface="Calibri" panose="020F0502020204030204" pitchFamily="34" charset="0"/>
                        </a:rPr>
                        <a:t>(500)</a:t>
                      </a:r>
                    </a:p>
                  </a:txBody>
                  <a:tcPr marL="0" marR="0" marT="0"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r" fontAlgn="ctr"/>
                      <a:r>
                        <a:rPr lang="pt-PT" sz="900" b="0" i="0" u="none" strike="noStrike">
                          <a:solidFill>
                            <a:srgbClr val="000000"/>
                          </a:solidFill>
                          <a:effectLst/>
                          <a:latin typeface="Calibri" panose="020F0502020204030204" pitchFamily="34" charset="0"/>
                        </a:rPr>
                        <a:t>(500)</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900" b="0" i="0" u="none" strike="noStrike">
                          <a:solidFill>
                            <a:srgbClr val="000000"/>
                          </a:solidFill>
                          <a:effectLst/>
                          <a:latin typeface="Calibri" panose="020F0502020204030204" pitchFamily="34" charset="0"/>
                        </a:rPr>
                        <a:t>(500)</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900" b="0" i="0" u="none" strike="noStrike">
                          <a:solidFill>
                            <a:srgbClr val="000000"/>
                          </a:solidFill>
                          <a:effectLst/>
                          <a:latin typeface="Calibri" panose="020F0502020204030204" pitchFamily="34" charset="0"/>
                        </a:rPr>
                        <a:t>(500)</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86430252"/>
                  </a:ext>
                </a:extLst>
              </a:tr>
              <a:tr h="172264">
                <a:tc>
                  <a:txBody>
                    <a:bodyPr/>
                    <a:lstStyle/>
                    <a:p>
                      <a:pPr algn="l" fontAlgn="ctr"/>
                      <a:r>
                        <a:rPr lang="pt-PT" sz="800" b="0" i="0" u="none" strike="noStrike">
                          <a:solidFill>
                            <a:srgbClr val="000000"/>
                          </a:solidFill>
                          <a:effectLst/>
                          <a:latin typeface="Calibri" panose="020F0502020204030204" pitchFamily="34" charset="0"/>
                        </a:rPr>
                        <a:t>Investimento em activos fixos</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900" b="1" i="0" u="none" strike="noStrike">
                          <a:solidFill>
                            <a:srgbClr val="000000"/>
                          </a:solidFill>
                          <a:effectLst/>
                          <a:latin typeface="Calibri" panose="020F0502020204030204" pitchFamily="34" charset="0"/>
                        </a:rPr>
                        <a:t>(5.354)</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900" b="1" i="0" u="none" strike="noStrike">
                          <a:solidFill>
                            <a:srgbClr val="000000"/>
                          </a:solidFill>
                          <a:effectLst/>
                          <a:latin typeface="Calibri" panose="020F0502020204030204" pitchFamily="34" charset="0"/>
                        </a:rPr>
                        <a:t>1.160</a:t>
                      </a:r>
                    </a:p>
                  </a:txBody>
                  <a:tcPr marL="0" marR="0" marT="0"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ctr"/>
                      <a:r>
                        <a:rPr lang="pt-PT" sz="900" b="1" i="0" u="none" strike="noStrike">
                          <a:solidFill>
                            <a:srgbClr val="000000"/>
                          </a:solidFill>
                          <a:effectLst/>
                          <a:latin typeface="Calibri" panose="020F0502020204030204" pitchFamily="34" charset="0"/>
                        </a:rPr>
                        <a:t>(6.610)</a:t>
                      </a:r>
                    </a:p>
                  </a:txBody>
                  <a:tcPr marL="0" marR="0" marT="0"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ctr"/>
                      <a:r>
                        <a:rPr lang="pt-PT" sz="900" b="1" i="0" u="none" strike="noStrike">
                          <a:solidFill>
                            <a:srgbClr val="000000"/>
                          </a:solidFill>
                          <a:effectLst/>
                          <a:latin typeface="Calibri" panose="020F0502020204030204" pitchFamily="34" charset="0"/>
                        </a:rPr>
                        <a:t>1.557</a:t>
                      </a:r>
                    </a:p>
                  </a:txBody>
                  <a:tcPr marL="0" marR="0" marT="0"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ctr"/>
                      <a:r>
                        <a:rPr lang="pt-PT" sz="900" b="1" i="0" u="none" strike="noStrike">
                          <a:solidFill>
                            <a:srgbClr val="000000"/>
                          </a:solidFill>
                          <a:effectLst/>
                          <a:latin typeface="Calibri" panose="020F0502020204030204" pitchFamily="34" charset="0"/>
                        </a:rPr>
                        <a:t>3.640</a:t>
                      </a:r>
                    </a:p>
                  </a:txBody>
                  <a:tcPr marL="0" marR="0" marT="0"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ctr"/>
                      <a:r>
                        <a:rPr lang="pt-PT" sz="900" b="1" i="0" u="none" strike="noStrike">
                          <a:solidFill>
                            <a:srgbClr val="000000"/>
                          </a:solidFill>
                          <a:effectLst/>
                          <a:latin typeface="Calibri" panose="020F0502020204030204" pitchFamily="34" charset="0"/>
                        </a:rPr>
                        <a:t>4.693</a:t>
                      </a:r>
                    </a:p>
                  </a:txBody>
                  <a:tcPr marL="0" marR="0" marT="0"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ctr"/>
                      <a:r>
                        <a:rPr lang="pt-PT" sz="900" b="1" i="0" u="none" strike="noStrike">
                          <a:solidFill>
                            <a:srgbClr val="000000"/>
                          </a:solidFill>
                          <a:effectLst/>
                          <a:latin typeface="Calibri" panose="020F0502020204030204" pitchFamily="34" charset="0"/>
                        </a:rPr>
                        <a:t>5.529</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900" b="1" i="0" u="none" strike="noStrike">
                          <a:solidFill>
                            <a:srgbClr val="000000"/>
                          </a:solidFill>
                          <a:effectLst/>
                          <a:latin typeface="Calibri" panose="020F0502020204030204" pitchFamily="34" charset="0"/>
                        </a:rPr>
                        <a:t>6.245</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900" b="1" i="0" u="none" strike="noStrike">
                          <a:solidFill>
                            <a:srgbClr val="000000"/>
                          </a:solidFill>
                          <a:effectLst/>
                          <a:latin typeface="Calibri" panose="020F0502020204030204" pitchFamily="34" charset="0"/>
                        </a:rPr>
                        <a:t>6.632</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6885332"/>
                  </a:ext>
                </a:extLst>
              </a:tr>
              <a:tr h="172264">
                <a:tc>
                  <a:txBody>
                    <a:bodyPr/>
                    <a:lstStyle/>
                    <a:p>
                      <a:pPr algn="l" fontAlgn="ctr"/>
                      <a:r>
                        <a:rPr lang="pt-PT" sz="800" b="1" i="0" u="none" strike="noStrike">
                          <a:solidFill>
                            <a:srgbClr val="000000"/>
                          </a:solidFill>
                          <a:effectLst/>
                          <a:latin typeface="Calibri" panose="020F0502020204030204" pitchFamily="34" charset="0"/>
                        </a:rPr>
                        <a:t>FCF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900" b="0" i="0" u="none" strike="noStrike">
                          <a:solidFill>
                            <a:srgbClr val="000000"/>
                          </a:solidFill>
                          <a:effectLst/>
                          <a:latin typeface="Calibri" panose="020F0502020204030204" pitchFamily="34" charset="0"/>
                        </a:rPr>
                        <a:t>(278)</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900" b="0" i="0" u="none" strike="noStrike">
                          <a:solidFill>
                            <a:srgbClr val="000000"/>
                          </a:solidFill>
                          <a:effectLst/>
                          <a:latin typeface="Calibri" panose="020F0502020204030204" pitchFamily="34" charset="0"/>
                        </a:rPr>
                        <a:t>(183)</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900" b="0" i="0" u="none" strike="noStrike">
                          <a:solidFill>
                            <a:srgbClr val="000000"/>
                          </a:solidFill>
                          <a:effectLst/>
                          <a:latin typeface="Calibri" panose="020F0502020204030204" pitchFamily="34" charset="0"/>
                        </a:rPr>
                        <a:t>(824)</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900" b="0" i="0" u="none" strike="noStrike">
                          <a:solidFill>
                            <a:srgbClr val="000000"/>
                          </a:solidFill>
                          <a:effectLst/>
                          <a:latin typeface="Calibri" panose="020F0502020204030204" pitchFamily="34" charset="0"/>
                        </a:rPr>
                        <a:t>(475)</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900" b="0" i="0" u="none" strike="noStrike">
                          <a:solidFill>
                            <a:srgbClr val="000000"/>
                          </a:solidFill>
                          <a:effectLst/>
                          <a:latin typeface="Calibri" panose="020F0502020204030204" pitchFamily="34" charset="0"/>
                        </a:rPr>
                        <a:t>(159)</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900" b="0" i="0" u="none" strike="noStrike">
                          <a:solidFill>
                            <a:srgbClr val="000000"/>
                          </a:solidFill>
                          <a:effectLst/>
                          <a:latin typeface="Calibri" panose="020F0502020204030204" pitchFamily="34" charset="0"/>
                        </a:rPr>
                        <a:t>(91)</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900" b="0" i="0" u="none" strike="noStrike">
                          <a:solidFill>
                            <a:srgbClr val="000000"/>
                          </a:solidFill>
                          <a:effectLst/>
                          <a:latin typeface="Calibri" panose="020F0502020204030204" pitchFamily="34" charset="0"/>
                        </a:rPr>
                        <a:t>(41)</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900" b="0" i="0" u="none" strike="noStrike">
                          <a:solidFill>
                            <a:srgbClr val="000000"/>
                          </a:solidFill>
                          <a:effectLst/>
                          <a:latin typeface="Calibri" panose="020F0502020204030204" pitchFamily="34" charset="0"/>
                        </a:rPr>
                        <a:t>(12)</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900" b="0" i="0" u="none" strike="noStrike">
                          <a:solidFill>
                            <a:srgbClr val="000000"/>
                          </a:solidFill>
                          <a:effectLst/>
                          <a:latin typeface="Calibri" panose="020F0502020204030204" pitchFamily="34" charset="0"/>
                        </a:rPr>
                        <a:t>6</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1933973"/>
                  </a:ext>
                </a:extLst>
              </a:tr>
              <a:tr h="172264">
                <a:tc>
                  <a:txBody>
                    <a:bodyPr/>
                    <a:lstStyle/>
                    <a:p>
                      <a:pPr algn="l" fontAlgn="ctr"/>
                      <a:r>
                        <a:rPr lang="pt-PT" sz="800" b="0" i="0" u="none" strike="noStrike">
                          <a:solidFill>
                            <a:srgbClr val="000000"/>
                          </a:solidFill>
                          <a:effectLst/>
                          <a:latin typeface="Calibri" panose="020F0502020204030204" pitchFamily="34" charset="0"/>
                        </a:rPr>
                        <a:t>Encargos financeiros líquidos</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900" b="0" i="0" u="none" strike="noStrike">
                          <a:solidFill>
                            <a:srgbClr val="000000"/>
                          </a:solidFill>
                          <a:effectLst/>
                          <a:latin typeface="Calibri" panose="020F0502020204030204" pitchFamily="34" charset="0"/>
                        </a:rPr>
                        <a:t>1.035</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900" b="0" i="0" u="none" strike="noStrike">
                          <a:solidFill>
                            <a:srgbClr val="000000"/>
                          </a:solidFill>
                          <a:effectLst/>
                          <a:latin typeface="Calibri" panose="020F0502020204030204" pitchFamily="34" charset="0"/>
                        </a:rPr>
                        <a:t>553</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900" b="0" i="0" u="none" strike="noStrike">
                          <a:solidFill>
                            <a:srgbClr val="000000"/>
                          </a:solidFill>
                          <a:effectLst/>
                          <a:latin typeface="Calibri" panose="020F0502020204030204" pitchFamily="34" charset="0"/>
                        </a:rPr>
                        <a:t>5.954</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900" b="0" i="0" u="none" strike="noStrike">
                          <a:solidFill>
                            <a:srgbClr val="000000"/>
                          </a:solidFill>
                          <a:effectLst/>
                          <a:latin typeface="Calibri" panose="020F0502020204030204" pitchFamily="34" charset="0"/>
                        </a:rPr>
                        <a:t>(1.640)</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900" b="0" i="0" u="none" strike="noStrike">
                          <a:solidFill>
                            <a:srgbClr val="000000"/>
                          </a:solidFill>
                          <a:effectLst/>
                          <a:latin typeface="Calibri" panose="020F0502020204030204" pitchFamily="34" charset="0"/>
                        </a:rPr>
                        <a:t>(4.415)</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900" b="0" i="0" u="none" strike="noStrike">
                          <a:solidFill>
                            <a:srgbClr val="000000"/>
                          </a:solidFill>
                          <a:effectLst/>
                          <a:latin typeface="Calibri" panose="020F0502020204030204" pitchFamily="34" charset="0"/>
                        </a:rPr>
                        <a:t>(4.314)</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900" b="0" i="0" u="none" strike="noStrike">
                          <a:solidFill>
                            <a:srgbClr val="000000"/>
                          </a:solidFill>
                          <a:effectLst/>
                          <a:latin typeface="Calibri" panose="020F0502020204030204" pitchFamily="34" charset="0"/>
                        </a:rPr>
                        <a:t>(3.441)</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900" b="0" i="0" u="none" strike="noStrike">
                          <a:solidFill>
                            <a:srgbClr val="000000"/>
                          </a:solidFill>
                          <a:effectLst/>
                          <a:latin typeface="Calibri" panose="020F0502020204030204" pitchFamily="34" charset="0"/>
                        </a:rPr>
                        <a:t>(3.524)</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900" b="0" i="0" u="none" strike="noStrike">
                          <a:solidFill>
                            <a:srgbClr val="000000"/>
                          </a:solidFill>
                          <a:effectLst/>
                          <a:latin typeface="Calibri" panose="020F0502020204030204" pitchFamily="34" charset="0"/>
                        </a:rPr>
                        <a:t>(1.340)</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728114796"/>
                  </a:ext>
                </a:extLst>
              </a:tr>
              <a:tr h="172264">
                <a:tc>
                  <a:txBody>
                    <a:bodyPr/>
                    <a:lstStyle/>
                    <a:p>
                      <a:pPr algn="l" fontAlgn="ctr"/>
                      <a:r>
                        <a:rPr lang="pt-PT" sz="800" b="0" i="0" u="none" strike="noStrike" dirty="0">
                          <a:solidFill>
                            <a:srgbClr val="000000"/>
                          </a:solidFill>
                          <a:effectLst/>
                          <a:latin typeface="Calibri" panose="020F0502020204030204" pitchFamily="34" charset="0"/>
                        </a:rPr>
                        <a:t>Amortização/subscrição de dívida</a:t>
                      </a:r>
                    </a:p>
                  </a:txBody>
                  <a:tcPr marL="0" marR="0" marT="0" marB="0" anchor="ctr">
                    <a:lnL>
                      <a:noFill/>
                    </a:lnL>
                    <a:lnR>
                      <a:noFill/>
                    </a:lnR>
                    <a:lnT>
                      <a:noFill/>
                    </a:lnT>
                    <a:lnB>
                      <a:noFill/>
                    </a:lnB>
                  </a:tcPr>
                </a:tc>
                <a:tc>
                  <a:txBody>
                    <a:bodyPr/>
                    <a:lstStyle/>
                    <a:p>
                      <a:pPr algn="r" fontAlgn="ctr"/>
                      <a:r>
                        <a:rPr lang="pt-PT" sz="900" b="0" i="0" u="none" strike="noStrike">
                          <a:solidFill>
                            <a:srgbClr val="000000"/>
                          </a:solidFill>
                          <a:effectLst/>
                          <a:latin typeface="Calibri" panose="020F0502020204030204" pitchFamily="34" charset="0"/>
                        </a:rPr>
                        <a:t>242</a:t>
                      </a:r>
                    </a:p>
                  </a:txBody>
                  <a:tcPr marL="0" marR="0" marT="0" marB="0" anchor="ctr">
                    <a:lnL>
                      <a:noFill/>
                    </a:lnL>
                    <a:lnR>
                      <a:noFill/>
                    </a:lnR>
                    <a:lnT>
                      <a:noFill/>
                    </a:lnT>
                    <a:lnB>
                      <a:noFill/>
                    </a:lnB>
                  </a:tcPr>
                </a:tc>
                <a:tc>
                  <a:txBody>
                    <a:bodyPr/>
                    <a:lstStyle/>
                    <a:p>
                      <a:pPr algn="r" fontAlgn="ctr"/>
                      <a:r>
                        <a:rPr lang="pt-PT" sz="900" b="0" i="0" u="none" strike="noStrike">
                          <a:solidFill>
                            <a:srgbClr val="000000"/>
                          </a:solidFill>
                          <a:effectLst/>
                          <a:latin typeface="Calibri" panose="020F0502020204030204" pitchFamily="34" charset="0"/>
                        </a:rPr>
                        <a:t>28</a:t>
                      </a:r>
                    </a:p>
                  </a:txBody>
                  <a:tcPr marL="0" marR="0" marT="0" marB="0" anchor="ctr">
                    <a:lnL>
                      <a:noFill/>
                    </a:lnL>
                    <a:lnR>
                      <a:noFill/>
                    </a:lnR>
                    <a:lnT>
                      <a:noFill/>
                    </a:lnT>
                    <a:lnB>
                      <a:noFill/>
                    </a:lnB>
                  </a:tcPr>
                </a:tc>
                <a:tc>
                  <a:txBody>
                    <a:bodyPr/>
                    <a:lstStyle/>
                    <a:p>
                      <a:pPr algn="r" fontAlgn="ctr"/>
                      <a:r>
                        <a:rPr lang="pt-PT" sz="900" b="0" i="0" u="none" strike="noStrike">
                          <a:solidFill>
                            <a:srgbClr val="000000"/>
                          </a:solidFill>
                          <a:effectLst/>
                          <a:latin typeface="Calibri" panose="020F0502020204030204" pitchFamily="34" charset="0"/>
                        </a:rPr>
                        <a:t>2</a:t>
                      </a:r>
                    </a:p>
                  </a:txBody>
                  <a:tcPr marL="0" marR="0" marT="0" marB="0" anchor="ctr">
                    <a:lnL>
                      <a:noFill/>
                    </a:lnL>
                    <a:lnR>
                      <a:noFill/>
                    </a:lnR>
                    <a:lnT>
                      <a:noFill/>
                    </a:lnT>
                    <a:lnB>
                      <a:noFill/>
                    </a:lnB>
                  </a:tcPr>
                </a:tc>
                <a:tc>
                  <a:txBody>
                    <a:bodyPr/>
                    <a:lstStyle/>
                    <a:p>
                      <a:pPr algn="r" fontAlgn="ctr"/>
                      <a:r>
                        <a:rPr lang="pt-PT" sz="900" b="0" i="0" u="none" strike="noStrike">
                          <a:solidFill>
                            <a:srgbClr val="000000"/>
                          </a:solidFill>
                          <a:effectLst/>
                          <a:latin typeface="Calibri" panose="020F0502020204030204" pitchFamily="34" charset="0"/>
                        </a:rPr>
                        <a:t>3</a:t>
                      </a:r>
                    </a:p>
                  </a:txBody>
                  <a:tcPr marL="0" marR="0" marT="0" marB="0" anchor="ctr">
                    <a:lnL>
                      <a:noFill/>
                    </a:lnL>
                    <a:lnR>
                      <a:noFill/>
                    </a:lnR>
                    <a:lnT>
                      <a:noFill/>
                    </a:lnT>
                    <a:lnB>
                      <a:noFill/>
                    </a:lnB>
                  </a:tcPr>
                </a:tc>
                <a:tc>
                  <a:txBody>
                    <a:bodyPr/>
                    <a:lstStyle/>
                    <a:p>
                      <a:pPr algn="r" fontAlgn="ctr"/>
                      <a:r>
                        <a:rPr lang="pt-PT" sz="900" b="0" i="0" u="none" strike="noStrike">
                          <a:solidFill>
                            <a:srgbClr val="000000"/>
                          </a:solidFill>
                          <a:effectLst/>
                          <a:latin typeface="Calibri" panose="020F0502020204030204" pitchFamily="34" charset="0"/>
                        </a:rPr>
                        <a:t>-</a:t>
                      </a:r>
                    </a:p>
                  </a:txBody>
                  <a:tcPr marL="0" marR="0" marT="0" marB="0" anchor="ctr">
                    <a:lnL>
                      <a:noFill/>
                    </a:lnL>
                    <a:lnR>
                      <a:noFill/>
                    </a:lnR>
                    <a:lnT>
                      <a:noFill/>
                    </a:lnT>
                    <a:lnB>
                      <a:noFill/>
                    </a:lnB>
                  </a:tcPr>
                </a:tc>
                <a:tc>
                  <a:txBody>
                    <a:bodyPr/>
                    <a:lstStyle/>
                    <a:p>
                      <a:pPr algn="r" fontAlgn="ctr"/>
                      <a:r>
                        <a:rPr lang="pt-PT" sz="900" b="0" i="0" u="none" strike="noStrike">
                          <a:solidFill>
                            <a:srgbClr val="000000"/>
                          </a:solidFill>
                          <a:effectLst/>
                          <a:latin typeface="Calibri" panose="020F0502020204030204" pitchFamily="34" charset="0"/>
                        </a:rPr>
                        <a:t>-</a:t>
                      </a:r>
                    </a:p>
                  </a:txBody>
                  <a:tcPr marL="0" marR="0" marT="0" marB="0" anchor="ctr">
                    <a:lnL>
                      <a:noFill/>
                    </a:lnL>
                    <a:lnR>
                      <a:noFill/>
                    </a:lnR>
                    <a:lnT>
                      <a:noFill/>
                    </a:lnT>
                    <a:lnB>
                      <a:noFill/>
                    </a:lnB>
                  </a:tcPr>
                </a:tc>
                <a:tc>
                  <a:txBody>
                    <a:bodyPr/>
                    <a:lstStyle/>
                    <a:p>
                      <a:pPr algn="r" fontAlgn="ctr"/>
                      <a:r>
                        <a:rPr lang="pt-PT" sz="900" b="0" i="0" u="none" strike="noStrike">
                          <a:solidFill>
                            <a:srgbClr val="000000"/>
                          </a:solidFill>
                          <a:effectLst/>
                          <a:latin typeface="Calibri" panose="020F0502020204030204" pitchFamily="34" charset="0"/>
                        </a:rPr>
                        <a:t>-</a:t>
                      </a:r>
                    </a:p>
                  </a:txBody>
                  <a:tcPr marL="0" marR="0" marT="0" marB="0" anchor="ctr">
                    <a:lnL>
                      <a:noFill/>
                    </a:lnL>
                    <a:lnR>
                      <a:noFill/>
                    </a:lnR>
                    <a:lnT>
                      <a:noFill/>
                    </a:lnT>
                    <a:lnB>
                      <a:noFill/>
                    </a:lnB>
                  </a:tcPr>
                </a:tc>
                <a:tc>
                  <a:txBody>
                    <a:bodyPr/>
                    <a:lstStyle/>
                    <a:p>
                      <a:pPr algn="r" fontAlgn="ctr"/>
                      <a:r>
                        <a:rPr lang="pt-PT" sz="900" b="0" i="0" u="none" strike="noStrike">
                          <a:solidFill>
                            <a:srgbClr val="000000"/>
                          </a:solidFill>
                          <a:effectLst/>
                          <a:latin typeface="Calibri" panose="020F0502020204030204" pitchFamily="34" charset="0"/>
                        </a:rPr>
                        <a:t>-</a:t>
                      </a:r>
                    </a:p>
                  </a:txBody>
                  <a:tcPr marL="0" marR="0" marT="0" marB="0" anchor="ctr">
                    <a:lnL>
                      <a:noFill/>
                    </a:lnL>
                    <a:lnR>
                      <a:noFill/>
                    </a:lnR>
                    <a:lnT>
                      <a:noFill/>
                    </a:lnT>
                    <a:lnB>
                      <a:noFill/>
                    </a:lnB>
                  </a:tcPr>
                </a:tc>
                <a:tc>
                  <a:txBody>
                    <a:bodyPr/>
                    <a:lstStyle/>
                    <a:p>
                      <a:pPr algn="r" fontAlgn="ctr"/>
                      <a:r>
                        <a:rPr lang="pt-PT" sz="900" b="0" i="0" u="none" strike="noStrike">
                          <a:solidFill>
                            <a:srgbClr val="000000"/>
                          </a:solidFill>
                          <a:effectLst/>
                          <a:latin typeface="Calibri" panose="020F0502020204030204" pitchFamily="34" charset="0"/>
                        </a:rPr>
                        <a:t>-</a:t>
                      </a:r>
                    </a:p>
                  </a:txBody>
                  <a:tcPr marL="0" marR="0" marT="0" marB="0" anchor="ctr">
                    <a:lnL>
                      <a:noFill/>
                    </a:lnL>
                    <a:lnR>
                      <a:noFill/>
                    </a:lnR>
                    <a:lnT>
                      <a:noFill/>
                    </a:lnT>
                    <a:lnB>
                      <a:noFill/>
                    </a:lnB>
                  </a:tcPr>
                </a:tc>
                <a:extLst>
                  <a:ext uri="{0D108BD9-81ED-4DB2-BD59-A6C34878D82A}">
                    <a16:rowId xmlns:a16="http://schemas.microsoft.com/office/drawing/2014/main" val="3711472423"/>
                  </a:ext>
                </a:extLst>
              </a:tr>
              <a:tr h="172264">
                <a:tc>
                  <a:txBody>
                    <a:bodyPr/>
                    <a:lstStyle/>
                    <a:p>
                      <a:pPr algn="l" fontAlgn="ctr"/>
                      <a:r>
                        <a:rPr lang="pt-PT" sz="800" b="0" i="0" u="none" strike="noStrike">
                          <a:solidFill>
                            <a:srgbClr val="000000"/>
                          </a:solidFill>
                          <a:effectLst/>
                          <a:latin typeface="Calibri" panose="020F0502020204030204" pitchFamily="34" charset="0"/>
                        </a:rPr>
                        <a:t>Investimentos Financeiros</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900" b="1" i="0" u="none" strike="noStrike">
                          <a:solidFill>
                            <a:srgbClr val="000000"/>
                          </a:solidFill>
                          <a:effectLst/>
                          <a:latin typeface="Calibri" panose="020F0502020204030204" pitchFamily="34" charset="0"/>
                        </a:rPr>
                        <a:t>(4.355)</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900" b="1" i="0" u="none" strike="noStrike">
                          <a:solidFill>
                            <a:srgbClr val="000000"/>
                          </a:solidFill>
                          <a:effectLst/>
                          <a:latin typeface="Calibri" panose="020F0502020204030204" pitchFamily="34" charset="0"/>
                        </a:rPr>
                        <a:t>1.558</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900" b="1" i="0" u="none" strike="noStrike">
                          <a:solidFill>
                            <a:srgbClr val="000000"/>
                          </a:solidFill>
                          <a:effectLst/>
                          <a:latin typeface="Calibri" panose="020F0502020204030204" pitchFamily="34" charset="0"/>
                        </a:rPr>
                        <a:t>(1.478)</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900" b="1" i="0" u="none" strike="noStrike">
                          <a:solidFill>
                            <a:srgbClr val="000000"/>
                          </a:solidFill>
                          <a:effectLst/>
                          <a:latin typeface="Calibri" panose="020F0502020204030204" pitchFamily="34" charset="0"/>
                        </a:rPr>
                        <a:t>(556)</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900" b="1" i="0" u="none" strike="noStrike">
                          <a:solidFill>
                            <a:srgbClr val="000000"/>
                          </a:solidFill>
                          <a:effectLst/>
                          <a:latin typeface="Calibri" panose="020F0502020204030204" pitchFamily="34" charset="0"/>
                        </a:rPr>
                        <a:t>(934)</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900" b="1" i="0" u="none" strike="noStrike">
                          <a:solidFill>
                            <a:srgbClr val="000000"/>
                          </a:solidFill>
                          <a:effectLst/>
                          <a:latin typeface="Calibri" panose="020F0502020204030204" pitchFamily="34" charset="0"/>
                        </a:rPr>
                        <a:t>288</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900" b="1" i="0" u="none" strike="noStrike">
                          <a:solidFill>
                            <a:srgbClr val="000000"/>
                          </a:solidFill>
                          <a:effectLst/>
                          <a:latin typeface="Calibri" panose="020F0502020204030204" pitchFamily="34" charset="0"/>
                        </a:rPr>
                        <a:t>2.047</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900" b="1" i="0" u="none" strike="noStrike">
                          <a:solidFill>
                            <a:srgbClr val="000000"/>
                          </a:solidFill>
                          <a:effectLst/>
                          <a:latin typeface="Calibri" panose="020F0502020204030204" pitchFamily="34" charset="0"/>
                        </a:rPr>
                        <a:t>2.710</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900" b="1" i="0" u="none" strike="noStrike">
                          <a:solidFill>
                            <a:srgbClr val="000000"/>
                          </a:solidFill>
                          <a:effectLst/>
                          <a:latin typeface="Calibri" panose="020F0502020204030204" pitchFamily="34" charset="0"/>
                        </a:rPr>
                        <a:t>5.298</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1612987"/>
                  </a:ext>
                </a:extLst>
              </a:tr>
              <a:tr h="172264">
                <a:tc>
                  <a:txBody>
                    <a:bodyPr/>
                    <a:lstStyle/>
                    <a:p>
                      <a:pPr algn="l" fontAlgn="ctr"/>
                      <a:r>
                        <a:rPr lang="pt-PT" sz="800" b="1" i="0" u="none" strike="noStrike">
                          <a:solidFill>
                            <a:srgbClr val="000000"/>
                          </a:solidFill>
                          <a:effectLst/>
                          <a:latin typeface="Calibri" panose="020F0502020204030204" pitchFamily="34" charset="0"/>
                        </a:rPr>
                        <a:t>Cash-Flow disponível para accionistas</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900" b="0" i="0" u="none" strike="noStrike">
                          <a:solidFill>
                            <a:srgbClr val="000000"/>
                          </a:solidFill>
                          <a:effectLst/>
                          <a:latin typeface="Calibri" panose="020F0502020204030204" pitchFamily="34" charset="0"/>
                        </a:rPr>
                        <a:t>1.050</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900" b="0" i="0" u="none" strike="noStrike">
                          <a:solidFill>
                            <a:srgbClr val="000000"/>
                          </a:solidFill>
                          <a:effectLst/>
                          <a:latin typeface="Calibri" panose="020F0502020204030204" pitchFamily="34" charset="0"/>
                        </a:rPr>
                        <a:t>-</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900" b="0" i="0" u="none" strike="noStrike">
                          <a:solidFill>
                            <a:srgbClr val="000000"/>
                          </a:solidFill>
                          <a:effectLst/>
                          <a:latin typeface="Calibri" panose="020F0502020204030204" pitchFamily="34" charset="0"/>
                        </a:rPr>
                        <a:t>-</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900" b="0" i="0" u="none" strike="noStrike">
                          <a:solidFill>
                            <a:srgbClr val="000000"/>
                          </a:solidFill>
                          <a:effectLst/>
                          <a:latin typeface="Calibri" panose="020F0502020204030204" pitchFamily="34" charset="0"/>
                        </a:rPr>
                        <a:t>-</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900" b="0" i="0" u="none" strike="noStrike">
                          <a:solidFill>
                            <a:srgbClr val="000000"/>
                          </a:solidFill>
                          <a:effectLst/>
                          <a:latin typeface="Calibri" panose="020F0502020204030204" pitchFamily="34" charset="0"/>
                        </a:rPr>
                        <a:t>1.050</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900" b="0" i="0" u="none" strike="noStrike">
                          <a:solidFill>
                            <a:srgbClr val="000000"/>
                          </a:solidFill>
                          <a:effectLst/>
                          <a:latin typeface="Calibri" panose="020F0502020204030204" pitchFamily="34" charset="0"/>
                        </a:rPr>
                        <a:t>-</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900" b="0" i="0" u="none" strike="noStrike">
                          <a:solidFill>
                            <a:srgbClr val="000000"/>
                          </a:solidFill>
                          <a:effectLst/>
                          <a:latin typeface="Calibri" panose="020F0502020204030204" pitchFamily="34" charset="0"/>
                        </a:rPr>
                        <a:t>-</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900" b="0" i="0" u="none" strike="noStrike">
                          <a:solidFill>
                            <a:srgbClr val="000000"/>
                          </a:solidFill>
                          <a:effectLst/>
                          <a:latin typeface="Calibri" panose="020F0502020204030204" pitchFamily="34" charset="0"/>
                        </a:rPr>
                        <a:t>-</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900" b="0" i="0" u="none" strike="noStrike">
                          <a:solidFill>
                            <a:srgbClr val="000000"/>
                          </a:solidFill>
                          <a:effectLst/>
                          <a:latin typeface="Calibri" panose="020F0502020204030204" pitchFamily="34" charset="0"/>
                        </a:rPr>
                        <a:t>-</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3778491"/>
                  </a:ext>
                </a:extLst>
              </a:tr>
              <a:tr h="172264">
                <a:tc>
                  <a:txBody>
                    <a:bodyPr/>
                    <a:lstStyle/>
                    <a:p>
                      <a:pPr algn="l" fontAlgn="ctr"/>
                      <a:r>
                        <a:rPr lang="pt-PT" sz="800" b="0" i="0" u="none" strike="noStrike" dirty="0">
                          <a:solidFill>
                            <a:srgbClr val="000000"/>
                          </a:solidFill>
                          <a:effectLst/>
                          <a:latin typeface="Calibri" panose="020F0502020204030204" pitchFamily="34" charset="0"/>
                        </a:rPr>
                        <a:t>Aumento de Capital FRN</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900" b="0" i="0" u="none" strike="noStrike">
                          <a:solidFill>
                            <a:srgbClr val="000000"/>
                          </a:solidFill>
                          <a:effectLst/>
                          <a:latin typeface="Calibri" panose="020F0502020204030204" pitchFamily="34" charset="0"/>
                        </a:rPr>
                        <a:t>-</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900" b="0" i="0" u="none" strike="noStrike">
                          <a:solidFill>
                            <a:srgbClr val="000000"/>
                          </a:solidFill>
                          <a:effectLst/>
                          <a:latin typeface="Calibri" panose="020F0502020204030204" pitchFamily="34" charset="0"/>
                        </a:rPr>
                        <a:t>-</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900" b="0" i="0" u="none" strike="noStrike">
                          <a:solidFill>
                            <a:srgbClr val="000000"/>
                          </a:solidFill>
                          <a:effectLst/>
                          <a:latin typeface="Calibri" panose="020F0502020204030204" pitchFamily="34" charset="0"/>
                        </a:rPr>
                        <a:t>-</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900" b="0" i="0" u="none" strike="noStrike">
                          <a:solidFill>
                            <a:srgbClr val="000000"/>
                          </a:solidFill>
                          <a:effectLst/>
                          <a:latin typeface="Calibri" panose="020F0502020204030204" pitchFamily="34" charset="0"/>
                        </a:rPr>
                        <a:t>-</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900" b="0" i="0" u="none" strike="noStrike">
                          <a:solidFill>
                            <a:srgbClr val="000000"/>
                          </a:solidFill>
                          <a:effectLst/>
                          <a:latin typeface="Calibri" panose="020F0502020204030204" pitchFamily="34" charset="0"/>
                        </a:rPr>
                        <a:t>-</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900" b="0" i="0" u="none" strike="noStrike">
                          <a:solidFill>
                            <a:srgbClr val="000000"/>
                          </a:solidFill>
                          <a:effectLst/>
                          <a:latin typeface="Calibri" panose="020F0502020204030204" pitchFamily="34" charset="0"/>
                        </a:rPr>
                        <a:t>-</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900" b="0" i="0" u="none" strike="noStrike">
                          <a:solidFill>
                            <a:srgbClr val="000000"/>
                          </a:solidFill>
                          <a:effectLst/>
                          <a:latin typeface="Calibri" panose="020F0502020204030204" pitchFamily="34" charset="0"/>
                        </a:rPr>
                        <a:t>-</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900" b="0" i="0" u="none" strike="noStrike">
                          <a:solidFill>
                            <a:srgbClr val="000000"/>
                          </a:solidFill>
                          <a:effectLst/>
                          <a:latin typeface="Calibri" panose="020F0502020204030204" pitchFamily="34" charset="0"/>
                        </a:rPr>
                        <a:t>-</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pt-PT" sz="900" b="0" i="0" u="none" strike="noStrike">
                          <a:solidFill>
                            <a:srgbClr val="000000"/>
                          </a:solidFill>
                          <a:effectLst/>
                          <a:latin typeface="Calibri" panose="020F0502020204030204" pitchFamily="34" charset="0"/>
                        </a:rPr>
                        <a:t>-</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194187540"/>
                  </a:ext>
                </a:extLst>
              </a:tr>
              <a:tr h="172264">
                <a:tc>
                  <a:txBody>
                    <a:bodyPr/>
                    <a:lstStyle/>
                    <a:p>
                      <a:pPr algn="l" fontAlgn="ctr"/>
                      <a:r>
                        <a:rPr lang="pt-PT" sz="800" b="0" i="0" u="none" strike="noStrike" dirty="0">
                          <a:solidFill>
                            <a:srgbClr val="000000"/>
                          </a:solidFill>
                          <a:effectLst/>
                          <a:latin typeface="Calibri" panose="020F0502020204030204" pitchFamily="34" charset="0"/>
                        </a:rPr>
                        <a:t>Suprimentos FRN</a:t>
                      </a:r>
                    </a:p>
                  </a:txBody>
                  <a:tcPr marL="0" marR="0" marT="0" marB="0" anchor="ctr">
                    <a:lnL>
                      <a:noFill/>
                    </a:lnL>
                    <a:lnR>
                      <a:noFill/>
                    </a:lnR>
                    <a:lnT>
                      <a:noFill/>
                    </a:lnT>
                    <a:lnB>
                      <a:noFill/>
                    </a:lnB>
                  </a:tcPr>
                </a:tc>
                <a:tc>
                  <a:txBody>
                    <a:bodyPr/>
                    <a:lstStyle/>
                    <a:p>
                      <a:pPr algn="r" fontAlgn="ctr"/>
                      <a:r>
                        <a:rPr lang="pt-PT" sz="900" b="0" i="0" u="none" strike="noStrike">
                          <a:solidFill>
                            <a:srgbClr val="000000"/>
                          </a:solidFill>
                          <a:effectLst/>
                          <a:latin typeface="Calibri" panose="020F0502020204030204" pitchFamily="34" charset="0"/>
                        </a:rPr>
                        <a:t>450</a:t>
                      </a:r>
                    </a:p>
                  </a:txBody>
                  <a:tcPr marL="0" marR="0" marT="0" marB="0" anchor="ctr">
                    <a:lnL>
                      <a:noFill/>
                    </a:lnL>
                    <a:lnR>
                      <a:noFill/>
                    </a:lnR>
                    <a:lnT>
                      <a:noFill/>
                    </a:lnT>
                    <a:lnB>
                      <a:noFill/>
                    </a:lnB>
                  </a:tcPr>
                </a:tc>
                <a:tc>
                  <a:txBody>
                    <a:bodyPr/>
                    <a:lstStyle/>
                    <a:p>
                      <a:pPr algn="r" fontAlgn="ctr"/>
                      <a:r>
                        <a:rPr lang="pt-PT" sz="900" b="0" i="0" u="none" strike="noStrike">
                          <a:solidFill>
                            <a:srgbClr val="000000"/>
                          </a:solidFill>
                          <a:effectLst/>
                          <a:latin typeface="Calibri" panose="020F0502020204030204" pitchFamily="34" charset="0"/>
                        </a:rPr>
                        <a:t>-</a:t>
                      </a:r>
                    </a:p>
                  </a:txBody>
                  <a:tcPr marL="0" marR="0" marT="0" marB="0" anchor="ctr">
                    <a:lnL>
                      <a:noFill/>
                    </a:lnL>
                    <a:lnR>
                      <a:noFill/>
                    </a:lnR>
                    <a:lnT>
                      <a:noFill/>
                    </a:lnT>
                    <a:lnB>
                      <a:noFill/>
                    </a:lnB>
                  </a:tcPr>
                </a:tc>
                <a:tc>
                  <a:txBody>
                    <a:bodyPr/>
                    <a:lstStyle/>
                    <a:p>
                      <a:pPr algn="r" fontAlgn="ctr"/>
                      <a:r>
                        <a:rPr lang="pt-PT" sz="900" b="0" i="0" u="none" strike="noStrike">
                          <a:solidFill>
                            <a:srgbClr val="000000"/>
                          </a:solidFill>
                          <a:effectLst/>
                          <a:latin typeface="Calibri" panose="020F0502020204030204" pitchFamily="34" charset="0"/>
                        </a:rPr>
                        <a:t>-</a:t>
                      </a:r>
                    </a:p>
                  </a:txBody>
                  <a:tcPr marL="0" marR="0" marT="0" marB="0" anchor="ctr">
                    <a:lnL>
                      <a:noFill/>
                    </a:lnL>
                    <a:lnR>
                      <a:noFill/>
                    </a:lnR>
                    <a:lnT>
                      <a:noFill/>
                    </a:lnT>
                    <a:lnB>
                      <a:noFill/>
                    </a:lnB>
                  </a:tcPr>
                </a:tc>
                <a:tc>
                  <a:txBody>
                    <a:bodyPr/>
                    <a:lstStyle/>
                    <a:p>
                      <a:pPr algn="r" fontAlgn="ctr"/>
                      <a:r>
                        <a:rPr lang="pt-PT" sz="900" b="0" i="0" u="none" strike="noStrike">
                          <a:solidFill>
                            <a:srgbClr val="000000"/>
                          </a:solidFill>
                          <a:effectLst/>
                          <a:latin typeface="Calibri" panose="020F0502020204030204" pitchFamily="34" charset="0"/>
                        </a:rPr>
                        <a:t>(68)</a:t>
                      </a:r>
                    </a:p>
                  </a:txBody>
                  <a:tcPr marL="0" marR="0" marT="0" marB="0" anchor="ctr">
                    <a:lnL>
                      <a:noFill/>
                    </a:lnL>
                    <a:lnR>
                      <a:noFill/>
                    </a:lnR>
                    <a:lnT>
                      <a:noFill/>
                    </a:lnT>
                    <a:lnB>
                      <a:noFill/>
                    </a:lnB>
                  </a:tcPr>
                </a:tc>
                <a:tc>
                  <a:txBody>
                    <a:bodyPr/>
                    <a:lstStyle/>
                    <a:p>
                      <a:pPr algn="r" fontAlgn="ctr"/>
                      <a:r>
                        <a:rPr lang="pt-PT" sz="900" b="0" i="0" u="none" strike="noStrike">
                          <a:solidFill>
                            <a:srgbClr val="000000"/>
                          </a:solidFill>
                          <a:effectLst/>
                          <a:latin typeface="Calibri" panose="020F0502020204030204" pitchFamily="34" charset="0"/>
                        </a:rPr>
                        <a:t>383</a:t>
                      </a:r>
                    </a:p>
                  </a:txBody>
                  <a:tcPr marL="0" marR="0" marT="0" marB="0" anchor="ctr">
                    <a:lnL>
                      <a:noFill/>
                    </a:lnL>
                    <a:lnR>
                      <a:noFill/>
                    </a:lnR>
                    <a:lnT>
                      <a:noFill/>
                    </a:lnT>
                    <a:lnB>
                      <a:noFill/>
                    </a:lnB>
                  </a:tcPr>
                </a:tc>
                <a:tc>
                  <a:txBody>
                    <a:bodyPr/>
                    <a:lstStyle/>
                    <a:p>
                      <a:pPr algn="r" fontAlgn="ctr"/>
                      <a:r>
                        <a:rPr lang="pt-PT" sz="900" b="0" i="0" u="none" strike="noStrike">
                          <a:solidFill>
                            <a:srgbClr val="000000"/>
                          </a:solidFill>
                          <a:effectLst/>
                          <a:latin typeface="Calibri" panose="020F0502020204030204" pitchFamily="34" charset="0"/>
                        </a:rPr>
                        <a:t>(540)</a:t>
                      </a:r>
                    </a:p>
                  </a:txBody>
                  <a:tcPr marL="0" marR="0" marT="0" marB="0" anchor="ctr">
                    <a:lnL>
                      <a:noFill/>
                    </a:lnL>
                    <a:lnR>
                      <a:noFill/>
                    </a:lnR>
                    <a:lnT>
                      <a:noFill/>
                    </a:lnT>
                    <a:lnB>
                      <a:noFill/>
                    </a:lnB>
                  </a:tcPr>
                </a:tc>
                <a:tc>
                  <a:txBody>
                    <a:bodyPr/>
                    <a:lstStyle/>
                    <a:p>
                      <a:pPr algn="r" fontAlgn="ctr"/>
                      <a:r>
                        <a:rPr lang="pt-PT" sz="900" b="0" i="0" u="none" strike="noStrike">
                          <a:solidFill>
                            <a:srgbClr val="000000"/>
                          </a:solidFill>
                          <a:effectLst/>
                          <a:latin typeface="Calibri" panose="020F0502020204030204" pitchFamily="34" charset="0"/>
                        </a:rPr>
                        <a:t>(518)</a:t>
                      </a:r>
                    </a:p>
                  </a:txBody>
                  <a:tcPr marL="0" marR="0" marT="0" marB="0" anchor="ctr">
                    <a:lnL>
                      <a:noFill/>
                    </a:lnL>
                    <a:lnR>
                      <a:noFill/>
                    </a:lnR>
                    <a:lnT>
                      <a:noFill/>
                    </a:lnT>
                    <a:lnB>
                      <a:noFill/>
                    </a:lnB>
                  </a:tcPr>
                </a:tc>
                <a:tc>
                  <a:txBody>
                    <a:bodyPr/>
                    <a:lstStyle/>
                    <a:p>
                      <a:pPr algn="r" fontAlgn="ctr"/>
                      <a:r>
                        <a:rPr lang="pt-PT" sz="900" b="0" i="0" u="none" strike="noStrike">
                          <a:solidFill>
                            <a:srgbClr val="000000"/>
                          </a:solidFill>
                          <a:effectLst/>
                          <a:latin typeface="Calibri" panose="020F0502020204030204" pitchFamily="34" charset="0"/>
                        </a:rPr>
                        <a:t>(495)</a:t>
                      </a:r>
                    </a:p>
                  </a:txBody>
                  <a:tcPr marL="0" marR="0" marT="0" marB="0" anchor="ctr">
                    <a:lnL>
                      <a:noFill/>
                    </a:lnL>
                    <a:lnR>
                      <a:noFill/>
                    </a:lnR>
                    <a:lnT>
                      <a:noFill/>
                    </a:lnT>
                    <a:lnB>
                      <a:noFill/>
                    </a:lnB>
                  </a:tcPr>
                </a:tc>
                <a:tc>
                  <a:txBody>
                    <a:bodyPr/>
                    <a:lstStyle/>
                    <a:p>
                      <a:pPr algn="r" fontAlgn="ctr"/>
                      <a:r>
                        <a:rPr lang="pt-PT" sz="900" b="0" i="0" u="none" strike="noStrike">
                          <a:solidFill>
                            <a:srgbClr val="000000"/>
                          </a:solidFill>
                          <a:effectLst/>
                          <a:latin typeface="Calibri" panose="020F0502020204030204" pitchFamily="34" charset="0"/>
                        </a:rPr>
                        <a:t>(23)</a:t>
                      </a:r>
                    </a:p>
                  </a:txBody>
                  <a:tcPr marL="0" marR="0" marT="0" marB="0" anchor="ctr">
                    <a:lnL>
                      <a:noFill/>
                    </a:lnL>
                    <a:lnR>
                      <a:noFill/>
                    </a:lnR>
                    <a:lnT>
                      <a:noFill/>
                    </a:lnT>
                    <a:lnB>
                      <a:noFill/>
                    </a:lnB>
                  </a:tcPr>
                </a:tc>
                <a:extLst>
                  <a:ext uri="{0D108BD9-81ED-4DB2-BD59-A6C34878D82A}">
                    <a16:rowId xmlns:a16="http://schemas.microsoft.com/office/drawing/2014/main" val="2099674972"/>
                  </a:ext>
                </a:extLst>
              </a:tr>
              <a:tr h="172264">
                <a:tc>
                  <a:txBody>
                    <a:bodyPr/>
                    <a:lstStyle/>
                    <a:p>
                      <a:pPr algn="l" fontAlgn="ctr"/>
                      <a:r>
                        <a:rPr lang="pt-PT" sz="800" b="0" i="0" u="none" strike="noStrike" dirty="0">
                          <a:solidFill>
                            <a:srgbClr val="808080"/>
                          </a:solidFill>
                          <a:effectLst/>
                          <a:latin typeface="Calibri" panose="020F0502020204030204" pitchFamily="34" charset="0"/>
                        </a:rPr>
                        <a:t>Capital </a:t>
                      </a:r>
                    </a:p>
                  </a:txBody>
                  <a:tcPr marL="77519" marR="0" marT="0" marB="0" anchor="ctr">
                    <a:lnL>
                      <a:noFill/>
                    </a:lnL>
                    <a:lnR>
                      <a:noFill/>
                    </a:lnR>
                    <a:lnT>
                      <a:noFill/>
                    </a:lnT>
                    <a:lnB>
                      <a:noFill/>
                    </a:lnB>
                  </a:tcPr>
                </a:tc>
                <a:tc>
                  <a:txBody>
                    <a:bodyPr/>
                    <a:lstStyle/>
                    <a:p>
                      <a:pPr algn="r" fontAlgn="ctr"/>
                      <a:r>
                        <a:rPr lang="pt-PT" sz="900" b="0" i="0" u="none" strike="noStrike">
                          <a:solidFill>
                            <a:srgbClr val="808080"/>
                          </a:solidFill>
                          <a:effectLst/>
                          <a:latin typeface="Calibri" panose="020F0502020204030204" pitchFamily="34" charset="0"/>
                        </a:rPr>
                        <a:t>450</a:t>
                      </a:r>
                    </a:p>
                  </a:txBody>
                  <a:tcPr marL="0" marR="0" marT="0" marB="0" anchor="ctr">
                    <a:lnL>
                      <a:noFill/>
                    </a:lnL>
                    <a:lnR>
                      <a:noFill/>
                    </a:lnR>
                    <a:lnT>
                      <a:noFill/>
                    </a:lnT>
                    <a:lnB>
                      <a:noFill/>
                    </a:lnB>
                  </a:tcPr>
                </a:tc>
                <a:tc>
                  <a:txBody>
                    <a:bodyPr/>
                    <a:lstStyle/>
                    <a:p>
                      <a:pPr algn="r" fontAlgn="ctr"/>
                      <a:r>
                        <a:rPr lang="pt-PT" sz="900" b="0" i="0" u="none" strike="noStrike">
                          <a:solidFill>
                            <a:srgbClr val="808080"/>
                          </a:solidFill>
                          <a:effectLst/>
                          <a:latin typeface="Calibri" panose="020F0502020204030204" pitchFamily="34" charset="0"/>
                        </a:rPr>
                        <a:t>-</a:t>
                      </a:r>
                    </a:p>
                  </a:txBody>
                  <a:tcPr marL="0" marR="0" marT="0" marB="0" anchor="ctr">
                    <a:lnL>
                      <a:noFill/>
                    </a:lnL>
                    <a:lnR>
                      <a:noFill/>
                    </a:lnR>
                    <a:lnT>
                      <a:noFill/>
                    </a:lnT>
                    <a:lnB>
                      <a:noFill/>
                    </a:lnB>
                  </a:tcPr>
                </a:tc>
                <a:tc>
                  <a:txBody>
                    <a:bodyPr/>
                    <a:lstStyle/>
                    <a:p>
                      <a:pPr algn="r" fontAlgn="ctr"/>
                      <a:r>
                        <a:rPr lang="pt-PT" sz="900" b="0" i="0" u="none" strike="noStrike">
                          <a:solidFill>
                            <a:srgbClr val="808080"/>
                          </a:solidFill>
                          <a:effectLst/>
                          <a:latin typeface="Calibri" panose="020F0502020204030204" pitchFamily="34" charset="0"/>
                        </a:rPr>
                        <a:t>-</a:t>
                      </a:r>
                    </a:p>
                  </a:txBody>
                  <a:tcPr marL="0" marR="0" marT="0" marB="0" anchor="ctr">
                    <a:lnL>
                      <a:noFill/>
                    </a:lnL>
                    <a:lnR>
                      <a:noFill/>
                    </a:lnR>
                    <a:lnT>
                      <a:noFill/>
                    </a:lnT>
                    <a:lnB>
                      <a:noFill/>
                    </a:lnB>
                  </a:tcPr>
                </a:tc>
                <a:tc>
                  <a:txBody>
                    <a:bodyPr/>
                    <a:lstStyle/>
                    <a:p>
                      <a:pPr algn="r" fontAlgn="ctr"/>
                      <a:r>
                        <a:rPr lang="pt-PT" sz="900" b="0" i="0" u="none" strike="noStrike">
                          <a:solidFill>
                            <a:srgbClr val="808080"/>
                          </a:solidFill>
                          <a:effectLst/>
                          <a:latin typeface="Calibri" panose="020F0502020204030204" pitchFamily="34" charset="0"/>
                        </a:rPr>
                        <a:t>-</a:t>
                      </a:r>
                    </a:p>
                  </a:txBody>
                  <a:tcPr marL="0" marR="0" marT="0" marB="0" anchor="ctr">
                    <a:lnL>
                      <a:noFill/>
                    </a:lnL>
                    <a:lnR>
                      <a:noFill/>
                    </a:lnR>
                    <a:lnT>
                      <a:noFill/>
                    </a:lnT>
                    <a:lnB>
                      <a:noFill/>
                    </a:lnB>
                  </a:tcPr>
                </a:tc>
                <a:tc>
                  <a:txBody>
                    <a:bodyPr/>
                    <a:lstStyle/>
                    <a:p>
                      <a:pPr algn="r" fontAlgn="ctr"/>
                      <a:r>
                        <a:rPr lang="pt-PT" sz="900" b="0" i="0" u="none" strike="noStrike">
                          <a:solidFill>
                            <a:srgbClr val="808080"/>
                          </a:solidFill>
                          <a:effectLst/>
                          <a:latin typeface="Calibri" panose="020F0502020204030204" pitchFamily="34" charset="0"/>
                        </a:rPr>
                        <a:t>450</a:t>
                      </a:r>
                    </a:p>
                  </a:txBody>
                  <a:tcPr marL="0" marR="0" marT="0" marB="0" anchor="ctr">
                    <a:lnL>
                      <a:noFill/>
                    </a:lnL>
                    <a:lnR>
                      <a:noFill/>
                    </a:lnR>
                    <a:lnT>
                      <a:noFill/>
                    </a:lnT>
                    <a:lnB>
                      <a:noFill/>
                    </a:lnB>
                  </a:tcPr>
                </a:tc>
                <a:tc>
                  <a:txBody>
                    <a:bodyPr/>
                    <a:lstStyle/>
                    <a:p>
                      <a:pPr algn="r" fontAlgn="ctr"/>
                      <a:r>
                        <a:rPr lang="pt-PT" sz="900" b="0" i="0" u="none" strike="noStrike">
                          <a:solidFill>
                            <a:srgbClr val="808080"/>
                          </a:solidFill>
                          <a:effectLst/>
                          <a:latin typeface="Calibri" panose="020F0502020204030204" pitchFamily="34" charset="0"/>
                        </a:rPr>
                        <a:t>(450)</a:t>
                      </a:r>
                    </a:p>
                  </a:txBody>
                  <a:tcPr marL="0" marR="0" marT="0" marB="0" anchor="ctr">
                    <a:lnL>
                      <a:noFill/>
                    </a:lnL>
                    <a:lnR>
                      <a:noFill/>
                    </a:lnR>
                    <a:lnT>
                      <a:noFill/>
                    </a:lnT>
                    <a:lnB>
                      <a:noFill/>
                    </a:lnB>
                  </a:tcPr>
                </a:tc>
                <a:tc>
                  <a:txBody>
                    <a:bodyPr/>
                    <a:lstStyle/>
                    <a:p>
                      <a:pPr algn="r" fontAlgn="ctr"/>
                      <a:r>
                        <a:rPr lang="pt-PT" sz="900" b="0" i="0" u="none" strike="noStrike">
                          <a:solidFill>
                            <a:srgbClr val="808080"/>
                          </a:solidFill>
                          <a:effectLst/>
                          <a:latin typeface="Calibri" panose="020F0502020204030204" pitchFamily="34" charset="0"/>
                        </a:rPr>
                        <a:t>(450)</a:t>
                      </a:r>
                    </a:p>
                  </a:txBody>
                  <a:tcPr marL="0" marR="0" marT="0" marB="0" anchor="ctr">
                    <a:lnL>
                      <a:noFill/>
                    </a:lnL>
                    <a:lnR>
                      <a:noFill/>
                    </a:lnR>
                    <a:lnT>
                      <a:noFill/>
                    </a:lnT>
                    <a:lnB>
                      <a:noFill/>
                    </a:lnB>
                  </a:tcPr>
                </a:tc>
                <a:tc>
                  <a:txBody>
                    <a:bodyPr/>
                    <a:lstStyle/>
                    <a:p>
                      <a:pPr algn="r" fontAlgn="ctr"/>
                      <a:r>
                        <a:rPr lang="pt-PT" sz="900" b="0" i="0" u="none" strike="noStrike">
                          <a:solidFill>
                            <a:srgbClr val="808080"/>
                          </a:solidFill>
                          <a:effectLst/>
                          <a:latin typeface="Calibri" panose="020F0502020204030204" pitchFamily="34" charset="0"/>
                        </a:rPr>
                        <a:t>(450)</a:t>
                      </a:r>
                    </a:p>
                  </a:txBody>
                  <a:tcPr marL="0" marR="0" marT="0" marB="0" anchor="ctr">
                    <a:lnL>
                      <a:noFill/>
                    </a:lnL>
                    <a:lnR>
                      <a:noFill/>
                    </a:lnR>
                    <a:lnT>
                      <a:noFill/>
                    </a:lnT>
                    <a:lnB>
                      <a:noFill/>
                    </a:lnB>
                  </a:tcPr>
                </a:tc>
                <a:tc>
                  <a:txBody>
                    <a:bodyPr/>
                    <a:lstStyle/>
                    <a:p>
                      <a:pPr algn="r" fontAlgn="ctr"/>
                      <a:r>
                        <a:rPr lang="pt-PT" sz="900" b="0" i="0" u="none" strike="noStrike">
                          <a:solidFill>
                            <a:srgbClr val="808080"/>
                          </a:solidFill>
                          <a:effectLst/>
                          <a:latin typeface="Calibri" panose="020F0502020204030204" pitchFamily="34" charset="0"/>
                        </a:rPr>
                        <a:t>-</a:t>
                      </a:r>
                    </a:p>
                  </a:txBody>
                  <a:tcPr marL="0" marR="0" marT="0" marB="0" anchor="ctr">
                    <a:lnL>
                      <a:noFill/>
                    </a:lnL>
                    <a:lnR>
                      <a:noFill/>
                    </a:lnR>
                    <a:lnT>
                      <a:noFill/>
                    </a:lnT>
                    <a:lnB>
                      <a:noFill/>
                    </a:lnB>
                  </a:tcPr>
                </a:tc>
                <a:extLst>
                  <a:ext uri="{0D108BD9-81ED-4DB2-BD59-A6C34878D82A}">
                    <a16:rowId xmlns:a16="http://schemas.microsoft.com/office/drawing/2014/main" val="1898835992"/>
                  </a:ext>
                </a:extLst>
              </a:tr>
              <a:tr h="172264">
                <a:tc>
                  <a:txBody>
                    <a:bodyPr/>
                    <a:lstStyle/>
                    <a:p>
                      <a:pPr algn="l" fontAlgn="ctr"/>
                      <a:r>
                        <a:rPr lang="pt-PT" sz="800" b="0" i="0" u="none" strike="noStrike" dirty="0">
                          <a:solidFill>
                            <a:srgbClr val="808080"/>
                          </a:solidFill>
                          <a:effectLst/>
                          <a:latin typeface="Calibri" panose="020F0502020204030204" pitchFamily="34" charset="0"/>
                        </a:rPr>
                        <a:t>Remuneração</a:t>
                      </a:r>
                    </a:p>
                  </a:txBody>
                  <a:tcPr marL="77519" marR="0" marT="0" marB="0" anchor="ctr">
                    <a:lnL>
                      <a:noFill/>
                    </a:lnL>
                    <a:lnR>
                      <a:noFill/>
                    </a:lnR>
                    <a:lnT>
                      <a:noFill/>
                    </a:lnT>
                    <a:lnB>
                      <a:noFill/>
                    </a:lnB>
                  </a:tcPr>
                </a:tc>
                <a:tc>
                  <a:txBody>
                    <a:bodyPr/>
                    <a:lstStyle/>
                    <a:p>
                      <a:pPr algn="r" fontAlgn="ctr"/>
                      <a:r>
                        <a:rPr lang="pt-PT" sz="900" b="0" i="0" u="none" strike="noStrike">
                          <a:solidFill>
                            <a:srgbClr val="000000"/>
                          </a:solidFill>
                          <a:effectLst/>
                          <a:latin typeface="Calibri" panose="020F0502020204030204" pitchFamily="34" charset="0"/>
                        </a:rPr>
                        <a:t>-</a:t>
                      </a:r>
                    </a:p>
                  </a:txBody>
                  <a:tcPr marL="0" marR="0" marT="0" marB="0" anchor="ctr">
                    <a:lnL>
                      <a:noFill/>
                    </a:lnL>
                    <a:lnR>
                      <a:noFill/>
                    </a:lnR>
                    <a:lnT>
                      <a:noFill/>
                    </a:lnT>
                    <a:lnB>
                      <a:noFill/>
                    </a:lnB>
                  </a:tcPr>
                </a:tc>
                <a:tc>
                  <a:txBody>
                    <a:bodyPr/>
                    <a:lstStyle/>
                    <a:p>
                      <a:pPr algn="r" fontAlgn="ctr"/>
                      <a:r>
                        <a:rPr lang="pt-PT" sz="900" b="0" i="0" u="none" strike="noStrike">
                          <a:solidFill>
                            <a:srgbClr val="000000"/>
                          </a:solidFill>
                          <a:effectLst/>
                          <a:latin typeface="Calibri" panose="020F0502020204030204" pitchFamily="34" charset="0"/>
                        </a:rPr>
                        <a:t>-</a:t>
                      </a:r>
                    </a:p>
                  </a:txBody>
                  <a:tcPr marL="0" marR="0" marT="0" marB="0" anchor="ctr">
                    <a:lnL>
                      <a:noFill/>
                    </a:lnL>
                    <a:lnR>
                      <a:noFill/>
                    </a:lnR>
                    <a:lnT>
                      <a:noFill/>
                    </a:lnT>
                    <a:lnB>
                      <a:noFill/>
                    </a:lnB>
                  </a:tcPr>
                </a:tc>
                <a:tc>
                  <a:txBody>
                    <a:bodyPr/>
                    <a:lstStyle/>
                    <a:p>
                      <a:pPr algn="r" fontAlgn="ctr"/>
                      <a:r>
                        <a:rPr lang="pt-PT" sz="900" b="0" i="0" u="none" strike="noStrike">
                          <a:solidFill>
                            <a:srgbClr val="000000"/>
                          </a:solidFill>
                          <a:effectLst/>
                          <a:latin typeface="Calibri" panose="020F0502020204030204" pitchFamily="34" charset="0"/>
                        </a:rPr>
                        <a:t>-</a:t>
                      </a:r>
                    </a:p>
                  </a:txBody>
                  <a:tcPr marL="0" marR="0" marT="0" marB="0" anchor="ctr">
                    <a:lnL>
                      <a:noFill/>
                    </a:lnL>
                    <a:lnR>
                      <a:noFill/>
                    </a:lnR>
                    <a:lnT>
                      <a:noFill/>
                    </a:lnT>
                    <a:lnB>
                      <a:noFill/>
                    </a:lnB>
                  </a:tcPr>
                </a:tc>
                <a:tc>
                  <a:txBody>
                    <a:bodyPr/>
                    <a:lstStyle/>
                    <a:p>
                      <a:pPr algn="r" fontAlgn="ctr"/>
                      <a:r>
                        <a:rPr lang="pt-PT" sz="900" b="0" i="0" u="none" strike="noStrike">
                          <a:solidFill>
                            <a:srgbClr val="808080"/>
                          </a:solidFill>
                          <a:effectLst/>
                          <a:latin typeface="Calibri" panose="020F0502020204030204" pitchFamily="34" charset="0"/>
                        </a:rPr>
                        <a:t>(68)</a:t>
                      </a:r>
                    </a:p>
                  </a:txBody>
                  <a:tcPr marL="0" marR="0" marT="0" marB="0" anchor="ctr">
                    <a:lnL>
                      <a:noFill/>
                    </a:lnL>
                    <a:lnR>
                      <a:noFill/>
                    </a:lnR>
                    <a:lnT>
                      <a:noFill/>
                    </a:lnT>
                    <a:lnB>
                      <a:noFill/>
                    </a:lnB>
                  </a:tcPr>
                </a:tc>
                <a:tc>
                  <a:txBody>
                    <a:bodyPr/>
                    <a:lstStyle/>
                    <a:p>
                      <a:pPr algn="r" fontAlgn="ctr"/>
                      <a:r>
                        <a:rPr lang="pt-PT" sz="900" b="0" i="0" u="none" strike="noStrike">
                          <a:solidFill>
                            <a:srgbClr val="808080"/>
                          </a:solidFill>
                          <a:effectLst/>
                          <a:latin typeface="Calibri" panose="020F0502020204030204" pitchFamily="34" charset="0"/>
                        </a:rPr>
                        <a:t>(68)</a:t>
                      </a:r>
                    </a:p>
                  </a:txBody>
                  <a:tcPr marL="0" marR="0" marT="0" marB="0" anchor="ctr">
                    <a:lnL>
                      <a:noFill/>
                    </a:lnL>
                    <a:lnR>
                      <a:noFill/>
                    </a:lnR>
                    <a:lnT>
                      <a:noFill/>
                    </a:lnT>
                    <a:lnB>
                      <a:noFill/>
                    </a:lnB>
                  </a:tcPr>
                </a:tc>
                <a:tc>
                  <a:txBody>
                    <a:bodyPr/>
                    <a:lstStyle/>
                    <a:p>
                      <a:pPr algn="r" fontAlgn="ctr"/>
                      <a:r>
                        <a:rPr lang="pt-PT" sz="900" b="0" i="0" u="none" strike="noStrike">
                          <a:solidFill>
                            <a:srgbClr val="808080"/>
                          </a:solidFill>
                          <a:effectLst/>
                          <a:latin typeface="Calibri" panose="020F0502020204030204" pitchFamily="34" charset="0"/>
                        </a:rPr>
                        <a:t>(90)</a:t>
                      </a:r>
                    </a:p>
                  </a:txBody>
                  <a:tcPr marL="0" marR="0" marT="0" marB="0" anchor="ctr">
                    <a:lnL>
                      <a:noFill/>
                    </a:lnL>
                    <a:lnR>
                      <a:noFill/>
                    </a:lnR>
                    <a:lnT>
                      <a:noFill/>
                    </a:lnT>
                    <a:lnB>
                      <a:noFill/>
                    </a:lnB>
                  </a:tcPr>
                </a:tc>
                <a:tc>
                  <a:txBody>
                    <a:bodyPr/>
                    <a:lstStyle/>
                    <a:p>
                      <a:pPr algn="r" fontAlgn="ctr"/>
                      <a:r>
                        <a:rPr lang="pt-PT" sz="900" b="0" i="0" u="none" strike="noStrike">
                          <a:solidFill>
                            <a:srgbClr val="808080"/>
                          </a:solidFill>
                          <a:effectLst/>
                          <a:latin typeface="Calibri" panose="020F0502020204030204" pitchFamily="34" charset="0"/>
                        </a:rPr>
                        <a:t>(68)</a:t>
                      </a:r>
                    </a:p>
                  </a:txBody>
                  <a:tcPr marL="0" marR="0" marT="0" marB="0" anchor="ctr">
                    <a:lnL>
                      <a:noFill/>
                    </a:lnL>
                    <a:lnR>
                      <a:noFill/>
                    </a:lnR>
                    <a:lnT>
                      <a:noFill/>
                    </a:lnT>
                    <a:lnB>
                      <a:noFill/>
                    </a:lnB>
                  </a:tcPr>
                </a:tc>
                <a:tc>
                  <a:txBody>
                    <a:bodyPr/>
                    <a:lstStyle/>
                    <a:p>
                      <a:pPr algn="r" fontAlgn="ctr"/>
                      <a:r>
                        <a:rPr lang="pt-PT" sz="900" b="0" i="0" u="none" strike="noStrike">
                          <a:solidFill>
                            <a:srgbClr val="808080"/>
                          </a:solidFill>
                          <a:effectLst/>
                          <a:latin typeface="Calibri" panose="020F0502020204030204" pitchFamily="34" charset="0"/>
                        </a:rPr>
                        <a:t>(45)</a:t>
                      </a:r>
                    </a:p>
                  </a:txBody>
                  <a:tcPr marL="0" marR="0" marT="0" marB="0" anchor="ctr">
                    <a:lnL>
                      <a:noFill/>
                    </a:lnL>
                    <a:lnR>
                      <a:noFill/>
                    </a:lnR>
                    <a:lnT>
                      <a:noFill/>
                    </a:lnT>
                    <a:lnB>
                      <a:noFill/>
                    </a:lnB>
                  </a:tcPr>
                </a:tc>
                <a:tc>
                  <a:txBody>
                    <a:bodyPr/>
                    <a:lstStyle/>
                    <a:p>
                      <a:pPr algn="r" fontAlgn="ctr"/>
                      <a:r>
                        <a:rPr lang="pt-PT" sz="900" b="0" i="0" u="none" strike="noStrike">
                          <a:solidFill>
                            <a:srgbClr val="808080"/>
                          </a:solidFill>
                          <a:effectLst/>
                          <a:latin typeface="Calibri" panose="020F0502020204030204" pitchFamily="34" charset="0"/>
                        </a:rPr>
                        <a:t>(23)</a:t>
                      </a:r>
                    </a:p>
                  </a:txBody>
                  <a:tcPr marL="0" marR="0" marT="0" marB="0" anchor="ctr">
                    <a:lnL>
                      <a:noFill/>
                    </a:lnL>
                    <a:lnR>
                      <a:noFill/>
                    </a:lnR>
                    <a:lnT>
                      <a:noFill/>
                    </a:lnT>
                    <a:lnB>
                      <a:noFill/>
                    </a:lnB>
                  </a:tcPr>
                </a:tc>
                <a:extLst>
                  <a:ext uri="{0D108BD9-81ED-4DB2-BD59-A6C34878D82A}">
                    <a16:rowId xmlns:a16="http://schemas.microsoft.com/office/drawing/2014/main" val="2308174625"/>
                  </a:ext>
                </a:extLst>
              </a:tr>
              <a:tr h="172264">
                <a:tc>
                  <a:txBody>
                    <a:bodyPr/>
                    <a:lstStyle/>
                    <a:p>
                      <a:pPr algn="l" fontAlgn="ctr"/>
                      <a:r>
                        <a:rPr lang="pt-PT" sz="800" b="0" i="0" u="none" strike="noStrike" dirty="0">
                          <a:solidFill>
                            <a:srgbClr val="000000"/>
                          </a:solidFill>
                          <a:effectLst/>
                          <a:latin typeface="Calibri" panose="020F0502020204030204" pitchFamily="34" charset="0"/>
                        </a:rPr>
                        <a:t>Outros</a:t>
                      </a:r>
                    </a:p>
                  </a:txBody>
                  <a:tcPr marL="0" marR="0" marT="0" marB="0" anchor="ctr">
                    <a:lnL>
                      <a:noFill/>
                    </a:lnL>
                    <a:lnR>
                      <a:noFill/>
                    </a:lnR>
                    <a:lnT>
                      <a:noFill/>
                    </a:lnT>
                    <a:lnB>
                      <a:noFill/>
                    </a:lnB>
                  </a:tcPr>
                </a:tc>
                <a:tc>
                  <a:txBody>
                    <a:bodyPr/>
                    <a:lstStyle/>
                    <a:p>
                      <a:pPr algn="r" fontAlgn="ctr"/>
                      <a:r>
                        <a:rPr lang="pt-PT" sz="900" b="0" i="0" u="none" strike="noStrike">
                          <a:solidFill>
                            <a:srgbClr val="000000"/>
                          </a:solidFill>
                          <a:effectLst/>
                          <a:latin typeface="Calibri" panose="020F0502020204030204" pitchFamily="34" charset="0"/>
                        </a:rPr>
                        <a:t>728</a:t>
                      </a:r>
                    </a:p>
                  </a:txBody>
                  <a:tcPr marL="0" marR="0" marT="0" marB="0" anchor="ctr">
                    <a:lnL>
                      <a:noFill/>
                    </a:lnL>
                    <a:lnR>
                      <a:noFill/>
                    </a:lnR>
                    <a:lnT>
                      <a:noFill/>
                    </a:lnT>
                    <a:lnB>
                      <a:noFill/>
                    </a:lnB>
                  </a:tcPr>
                </a:tc>
                <a:tc>
                  <a:txBody>
                    <a:bodyPr/>
                    <a:lstStyle/>
                    <a:p>
                      <a:pPr algn="r" fontAlgn="ctr"/>
                      <a:r>
                        <a:rPr lang="pt-PT" sz="900" b="0" i="0" u="none" strike="noStrike">
                          <a:solidFill>
                            <a:srgbClr val="000000"/>
                          </a:solidFill>
                          <a:effectLst/>
                          <a:latin typeface="Calibri" panose="020F0502020204030204" pitchFamily="34" charset="0"/>
                        </a:rPr>
                        <a:t>(592)</a:t>
                      </a:r>
                    </a:p>
                  </a:txBody>
                  <a:tcPr marL="0" marR="0" marT="0" marB="0" anchor="ctr">
                    <a:lnL>
                      <a:noFill/>
                    </a:lnL>
                    <a:lnR>
                      <a:noFill/>
                    </a:lnR>
                    <a:lnT>
                      <a:noFill/>
                    </a:lnT>
                    <a:lnB>
                      <a:noFill/>
                    </a:lnB>
                  </a:tcPr>
                </a:tc>
                <a:tc>
                  <a:txBody>
                    <a:bodyPr/>
                    <a:lstStyle/>
                    <a:p>
                      <a:pPr algn="r" fontAlgn="ctr"/>
                      <a:r>
                        <a:rPr lang="pt-PT" sz="900" b="0" i="0" u="none" strike="noStrike">
                          <a:solidFill>
                            <a:srgbClr val="000000"/>
                          </a:solidFill>
                          <a:effectLst/>
                          <a:latin typeface="Calibri" panose="020F0502020204030204" pitchFamily="34" charset="0"/>
                        </a:rPr>
                        <a:t>1.606</a:t>
                      </a:r>
                    </a:p>
                  </a:txBody>
                  <a:tcPr marL="0" marR="0" marT="0" marB="0" anchor="ctr">
                    <a:lnL>
                      <a:noFill/>
                    </a:lnL>
                    <a:lnR>
                      <a:noFill/>
                    </a:lnR>
                    <a:lnT>
                      <a:noFill/>
                    </a:lnT>
                    <a:lnB>
                      <a:noFill/>
                    </a:lnB>
                  </a:tcPr>
                </a:tc>
                <a:tc>
                  <a:txBody>
                    <a:bodyPr/>
                    <a:lstStyle/>
                    <a:p>
                      <a:pPr algn="r" fontAlgn="ctr"/>
                      <a:r>
                        <a:rPr lang="pt-PT" sz="900" b="0" i="0" u="none" strike="noStrike">
                          <a:solidFill>
                            <a:srgbClr val="000000"/>
                          </a:solidFill>
                          <a:effectLst/>
                          <a:latin typeface="Calibri" panose="020F0502020204030204" pitchFamily="34" charset="0"/>
                        </a:rPr>
                        <a:t>162</a:t>
                      </a:r>
                    </a:p>
                  </a:txBody>
                  <a:tcPr marL="0" marR="0" marT="0" marB="0" anchor="ctr">
                    <a:lnL>
                      <a:noFill/>
                    </a:lnL>
                    <a:lnR>
                      <a:noFill/>
                    </a:lnR>
                    <a:lnT>
                      <a:noFill/>
                    </a:lnT>
                    <a:lnB>
                      <a:noFill/>
                    </a:lnB>
                  </a:tcPr>
                </a:tc>
                <a:tc>
                  <a:txBody>
                    <a:bodyPr/>
                    <a:lstStyle/>
                    <a:p>
                      <a:pPr algn="r" fontAlgn="ctr"/>
                      <a:r>
                        <a:rPr lang="pt-PT" sz="900" b="0" i="0" u="none" strike="noStrike">
                          <a:solidFill>
                            <a:srgbClr val="000000"/>
                          </a:solidFill>
                          <a:effectLst/>
                          <a:latin typeface="Calibri" panose="020F0502020204030204" pitchFamily="34" charset="0"/>
                        </a:rPr>
                        <a:t>-</a:t>
                      </a:r>
                    </a:p>
                  </a:txBody>
                  <a:tcPr marL="0" marR="0" marT="0" marB="0" anchor="ctr">
                    <a:lnL>
                      <a:noFill/>
                    </a:lnL>
                    <a:lnR>
                      <a:noFill/>
                    </a:lnR>
                    <a:lnT>
                      <a:noFill/>
                    </a:lnT>
                    <a:lnB>
                      <a:noFill/>
                    </a:lnB>
                  </a:tcPr>
                </a:tc>
                <a:tc>
                  <a:txBody>
                    <a:bodyPr/>
                    <a:lstStyle/>
                    <a:p>
                      <a:pPr algn="r" fontAlgn="ctr"/>
                      <a:r>
                        <a:rPr lang="pt-PT" sz="900" b="0" i="0" u="none" strike="noStrike">
                          <a:solidFill>
                            <a:srgbClr val="000000"/>
                          </a:solidFill>
                          <a:effectLst/>
                          <a:latin typeface="Calibri" panose="020F0502020204030204" pitchFamily="34" charset="0"/>
                        </a:rPr>
                        <a:t>-</a:t>
                      </a:r>
                    </a:p>
                  </a:txBody>
                  <a:tcPr marL="0" marR="0" marT="0" marB="0" anchor="ctr">
                    <a:lnL>
                      <a:noFill/>
                    </a:lnL>
                    <a:lnR>
                      <a:noFill/>
                    </a:lnR>
                    <a:lnT>
                      <a:noFill/>
                    </a:lnT>
                    <a:lnB>
                      <a:noFill/>
                    </a:lnB>
                  </a:tcPr>
                </a:tc>
                <a:tc>
                  <a:txBody>
                    <a:bodyPr/>
                    <a:lstStyle/>
                    <a:p>
                      <a:pPr algn="r" fontAlgn="ctr"/>
                      <a:r>
                        <a:rPr lang="pt-PT" sz="900" b="0" i="0" u="none" strike="noStrike">
                          <a:solidFill>
                            <a:srgbClr val="000000"/>
                          </a:solidFill>
                          <a:effectLst/>
                          <a:latin typeface="Calibri" panose="020F0502020204030204" pitchFamily="34" charset="0"/>
                        </a:rPr>
                        <a:t>-</a:t>
                      </a:r>
                    </a:p>
                  </a:txBody>
                  <a:tcPr marL="0" marR="0" marT="0" marB="0" anchor="ctr">
                    <a:lnL>
                      <a:noFill/>
                    </a:lnL>
                    <a:lnR>
                      <a:noFill/>
                    </a:lnR>
                    <a:lnT>
                      <a:noFill/>
                    </a:lnT>
                    <a:lnB>
                      <a:noFill/>
                    </a:lnB>
                  </a:tcPr>
                </a:tc>
                <a:tc>
                  <a:txBody>
                    <a:bodyPr/>
                    <a:lstStyle/>
                    <a:p>
                      <a:pPr algn="r" fontAlgn="ctr"/>
                      <a:r>
                        <a:rPr lang="pt-PT" sz="900" b="0" i="0" u="none" strike="noStrike">
                          <a:solidFill>
                            <a:srgbClr val="000000"/>
                          </a:solidFill>
                          <a:effectLst/>
                          <a:latin typeface="Calibri" panose="020F0502020204030204" pitchFamily="34" charset="0"/>
                        </a:rPr>
                        <a:t>-</a:t>
                      </a:r>
                    </a:p>
                  </a:txBody>
                  <a:tcPr marL="0" marR="0" marT="0" marB="0" anchor="ctr">
                    <a:lnL>
                      <a:noFill/>
                    </a:lnL>
                    <a:lnR>
                      <a:noFill/>
                    </a:lnR>
                    <a:lnT>
                      <a:noFill/>
                    </a:lnT>
                    <a:lnB>
                      <a:noFill/>
                    </a:lnB>
                  </a:tcPr>
                </a:tc>
                <a:tc>
                  <a:txBody>
                    <a:bodyPr/>
                    <a:lstStyle/>
                    <a:p>
                      <a:pPr algn="r" fontAlgn="ctr"/>
                      <a:r>
                        <a:rPr lang="pt-PT" sz="900" b="0" i="0" u="none" strike="noStrike">
                          <a:solidFill>
                            <a:srgbClr val="000000"/>
                          </a:solidFill>
                          <a:effectLst/>
                          <a:latin typeface="Calibri" panose="020F0502020204030204" pitchFamily="34" charset="0"/>
                        </a:rPr>
                        <a:t>-</a:t>
                      </a:r>
                    </a:p>
                  </a:txBody>
                  <a:tcPr marL="0" marR="0" marT="0" marB="0" anchor="ctr">
                    <a:lnL>
                      <a:noFill/>
                    </a:lnL>
                    <a:lnR>
                      <a:noFill/>
                    </a:lnR>
                    <a:lnT>
                      <a:noFill/>
                    </a:lnT>
                    <a:lnB>
                      <a:noFill/>
                    </a:lnB>
                  </a:tcPr>
                </a:tc>
                <a:extLst>
                  <a:ext uri="{0D108BD9-81ED-4DB2-BD59-A6C34878D82A}">
                    <a16:rowId xmlns:a16="http://schemas.microsoft.com/office/drawing/2014/main" val="3834269094"/>
                  </a:ext>
                </a:extLst>
              </a:tr>
              <a:tr h="172264">
                <a:tc>
                  <a:txBody>
                    <a:bodyPr/>
                    <a:lstStyle/>
                    <a:p>
                      <a:pPr algn="l" fontAlgn="ctr"/>
                      <a:r>
                        <a:rPr lang="pt-PT" sz="800" b="0" i="0" u="none" strike="noStrike">
                          <a:solidFill>
                            <a:srgbClr val="808080"/>
                          </a:solidFill>
                          <a:effectLst/>
                          <a:latin typeface="Calibri" panose="020F0502020204030204" pitchFamily="34" charset="0"/>
                        </a:rPr>
                        <a:t>Variação de outros saldos n/ operacionais</a:t>
                      </a:r>
                    </a:p>
                  </a:txBody>
                  <a:tcPr marL="77519" marR="0" marT="0" marB="0" anchor="ctr">
                    <a:lnL>
                      <a:noFill/>
                    </a:lnL>
                    <a:lnR>
                      <a:noFill/>
                    </a:lnR>
                    <a:lnT>
                      <a:noFill/>
                    </a:lnT>
                    <a:lnB>
                      <a:noFill/>
                    </a:lnB>
                  </a:tcPr>
                </a:tc>
                <a:tc>
                  <a:txBody>
                    <a:bodyPr/>
                    <a:lstStyle/>
                    <a:p>
                      <a:pPr algn="r" fontAlgn="ctr"/>
                      <a:r>
                        <a:rPr lang="pt-PT" sz="900" b="0" i="0" u="none" strike="noStrike">
                          <a:solidFill>
                            <a:srgbClr val="808080"/>
                          </a:solidFill>
                          <a:effectLst/>
                          <a:latin typeface="Calibri" panose="020F0502020204030204" pitchFamily="34" charset="0"/>
                        </a:rPr>
                        <a:t>(1.057)</a:t>
                      </a:r>
                    </a:p>
                  </a:txBody>
                  <a:tcPr marL="0" marR="0" marT="0" marB="0" anchor="ctr">
                    <a:lnL>
                      <a:noFill/>
                    </a:lnL>
                    <a:lnR>
                      <a:noFill/>
                    </a:lnR>
                    <a:lnT>
                      <a:noFill/>
                    </a:lnT>
                    <a:lnB>
                      <a:noFill/>
                    </a:lnB>
                  </a:tcPr>
                </a:tc>
                <a:tc>
                  <a:txBody>
                    <a:bodyPr/>
                    <a:lstStyle/>
                    <a:p>
                      <a:pPr algn="r" fontAlgn="ctr"/>
                      <a:r>
                        <a:rPr lang="pt-PT" sz="900" b="0" i="0" u="none" strike="noStrike">
                          <a:solidFill>
                            <a:srgbClr val="808080"/>
                          </a:solidFill>
                          <a:effectLst/>
                          <a:latin typeface="Calibri" panose="020F0502020204030204" pitchFamily="34" charset="0"/>
                        </a:rPr>
                        <a:t>(413)</a:t>
                      </a:r>
                    </a:p>
                  </a:txBody>
                  <a:tcPr marL="0" marR="0" marT="0" marB="0" anchor="ctr">
                    <a:lnL>
                      <a:noFill/>
                    </a:lnL>
                    <a:lnR>
                      <a:noFill/>
                    </a:lnR>
                    <a:lnT>
                      <a:noFill/>
                    </a:lnT>
                    <a:lnB>
                      <a:noFill/>
                    </a:lnB>
                  </a:tcPr>
                </a:tc>
                <a:tc>
                  <a:txBody>
                    <a:bodyPr/>
                    <a:lstStyle/>
                    <a:p>
                      <a:pPr algn="r" fontAlgn="ctr"/>
                      <a:r>
                        <a:rPr lang="pt-PT" sz="900" b="0" i="0" u="none" strike="noStrike">
                          <a:solidFill>
                            <a:srgbClr val="808080"/>
                          </a:solidFill>
                          <a:effectLst/>
                          <a:latin typeface="Calibri" panose="020F0502020204030204" pitchFamily="34" charset="0"/>
                        </a:rPr>
                        <a:t>70</a:t>
                      </a:r>
                    </a:p>
                  </a:txBody>
                  <a:tcPr marL="0" marR="0" marT="0" marB="0" anchor="ctr">
                    <a:lnL>
                      <a:noFill/>
                    </a:lnL>
                    <a:lnR>
                      <a:noFill/>
                    </a:lnR>
                    <a:lnT>
                      <a:noFill/>
                    </a:lnT>
                    <a:lnB>
                      <a:noFill/>
                    </a:lnB>
                  </a:tcPr>
                </a:tc>
                <a:tc>
                  <a:txBody>
                    <a:bodyPr/>
                    <a:lstStyle/>
                    <a:p>
                      <a:pPr algn="r" fontAlgn="ctr"/>
                      <a:r>
                        <a:rPr lang="pt-PT" sz="900" b="0" i="0" u="none" strike="noStrike">
                          <a:solidFill>
                            <a:srgbClr val="808080"/>
                          </a:solidFill>
                          <a:effectLst/>
                          <a:latin typeface="Calibri" panose="020F0502020204030204" pitchFamily="34" charset="0"/>
                        </a:rPr>
                        <a:t>-</a:t>
                      </a:r>
                    </a:p>
                  </a:txBody>
                  <a:tcPr marL="0" marR="0" marT="0" marB="0" anchor="ctr">
                    <a:lnL>
                      <a:noFill/>
                    </a:lnL>
                    <a:lnR>
                      <a:noFill/>
                    </a:lnR>
                    <a:lnT>
                      <a:noFill/>
                    </a:lnT>
                    <a:lnB>
                      <a:noFill/>
                    </a:lnB>
                  </a:tcPr>
                </a:tc>
                <a:tc>
                  <a:txBody>
                    <a:bodyPr/>
                    <a:lstStyle/>
                    <a:p>
                      <a:pPr algn="r" fontAlgn="ctr"/>
                      <a:r>
                        <a:rPr lang="pt-PT" sz="900" b="0" i="0" u="none" strike="noStrike">
                          <a:solidFill>
                            <a:srgbClr val="000000"/>
                          </a:solidFill>
                          <a:effectLst/>
                          <a:latin typeface="Calibri" panose="020F0502020204030204" pitchFamily="34" charset="0"/>
                        </a:rPr>
                        <a:t>-</a:t>
                      </a:r>
                    </a:p>
                  </a:txBody>
                  <a:tcPr marL="0" marR="0" marT="0" marB="0" anchor="ctr">
                    <a:lnL>
                      <a:noFill/>
                    </a:lnL>
                    <a:lnR>
                      <a:noFill/>
                    </a:lnR>
                    <a:lnT>
                      <a:noFill/>
                    </a:lnT>
                    <a:lnB>
                      <a:noFill/>
                    </a:lnB>
                  </a:tcPr>
                </a:tc>
                <a:tc>
                  <a:txBody>
                    <a:bodyPr/>
                    <a:lstStyle/>
                    <a:p>
                      <a:pPr algn="r" fontAlgn="ctr"/>
                      <a:r>
                        <a:rPr lang="pt-PT" sz="900" b="0" i="0" u="none" strike="noStrike">
                          <a:solidFill>
                            <a:srgbClr val="000000"/>
                          </a:solidFill>
                          <a:effectLst/>
                          <a:latin typeface="Calibri" panose="020F0502020204030204" pitchFamily="34" charset="0"/>
                        </a:rPr>
                        <a:t>-</a:t>
                      </a:r>
                    </a:p>
                  </a:txBody>
                  <a:tcPr marL="0" marR="0" marT="0" marB="0" anchor="ctr">
                    <a:lnL>
                      <a:noFill/>
                    </a:lnL>
                    <a:lnR>
                      <a:noFill/>
                    </a:lnR>
                    <a:lnT>
                      <a:noFill/>
                    </a:lnT>
                    <a:lnB>
                      <a:noFill/>
                    </a:lnB>
                  </a:tcPr>
                </a:tc>
                <a:tc>
                  <a:txBody>
                    <a:bodyPr/>
                    <a:lstStyle/>
                    <a:p>
                      <a:pPr algn="r" fontAlgn="ctr"/>
                      <a:r>
                        <a:rPr lang="pt-PT" sz="900" b="0" i="0" u="none" strike="noStrike">
                          <a:solidFill>
                            <a:srgbClr val="000000"/>
                          </a:solidFill>
                          <a:effectLst/>
                          <a:latin typeface="Calibri" panose="020F0502020204030204" pitchFamily="34" charset="0"/>
                        </a:rPr>
                        <a:t>-</a:t>
                      </a:r>
                    </a:p>
                  </a:txBody>
                  <a:tcPr marL="0" marR="0" marT="0" marB="0" anchor="ctr">
                    <a:lnL>
                      <a:noFill/>
                    </a:lnL>
                    <a:lnR>
                      <a:noFill/>
                    </a:lnR>
                    <a:lnT>
                      <a:noFill/>
                    </a:lnT>
                    <a:lnB>
                      <a:noFill/>
                    </a:lnB>
                  </a:tcPr>
                </a:tc>
                <a:tc>
                  <a:txBody>
                    <a:bodyPr/>
                    <a:lstStyle/>
                    <a:p>
                      <a:pPr algn="r" fontAlgn="ctr"/>
                      <a:r>
                        <a:rPr lang="pt-PT" sz="900" b="0" i="0" u="none" strike="noStrike">
                          <a:solidFill>
                            <a:srgbClr val="000000"/>
                          </a:solidFill>
                          <a:effectLst/>
                          <a:latin typeface="Calibri" panose="020F0502020204030204" pitchFamily="34" charset="0"/>
                        </a:rPr>
                        <a:t>-</a:t>
                      </a:r>
                    </a:p>
                  </a:txBody>
                  <a:tcPr marL="0" marR="0" marT="0" marB="0" anchor="ctr">
                    <a:lnL>
                      <a:noFill/>
                    </a:lnL>
                    <a:lnR>
                      <a:noFill/>
                    </a:lnR>
                    <a:lnT>
                      <a:noFill/>
                    </a:lnT>
                    <a:lnB>
                      <a:noFill/>
                    </a:lnB>
                  </a:tcPr>
                </a:tc>
                <a:tc>
                  <a:txBody>
                    <a:bodyPr/>
                    <a:lstStyle/>
                    <a:p>
                      <a:pPr algn="r" fontAlgn="ctr"/>
                      <a:r>
                        <a:rPr lang="pt-PT" sz="900" b="0" i="0" u="none" strike="noStrike">
                          <a:solidFill>
                            <a:srgbClr val="000000"/>
                          </a:solidFill>
                          <a:effectLst/>
                          <a:latin typeface="Calibri" panose="020F0502020204030204" pitchFamily="34" charset="0"/>
                        </a:rPr>
                        <a:t>-</a:t>
                      </a:r>
                    </a:p>
                  </a:txBody>
                  <a:tcPr marL="0" marR="0" marT="0" marB="0" anchor="ctr">
                    <a:lnL>
                      <a:noFill/>
                    </a:lnL>
                    <a:lnR>
                      <a:noFill/>
                    </a:lnR>
                    <a:lnT>
                      <a:noFill/>
                    </a:lnT>
                    <a:lnB>
                      <a:noFill/>
                    </a:lnB>
                  </a:tcPr>
                </a:tc>
                <a:extLst>
                  <a:ext uri="{0D108BD9-81ED-4DB2-BD59-A6C34878D82A}">
                    <a16:rowId xmlns:a16="http://schemas.microsoft.com/office/drawing/2014/main" val="4214644252"/>
                  </a:ext>
                </a:extLst>
              </a:tr>
              <a:tr h="170742">
                <a:tc>
                  <a:txBody>
                    <a:bodyPr/>
                    <a:lstStyle/>
                    <a:p>
                      <a:pPr algn="l" fontAlgn="ctr"/>
                      <a:r>
                        <a:rPr lang="pt-PT" sz="800" b="0" i="0" u="none" strike="noStrike" dirty="0">
                          <a:solidFill>
                            <a:srgbClr val="808080"/>
                          </a:solidFill>
                          <a:effectLst/>
                          <a:latin typeface="Calibri" panose="020F0502020204030204" pitchFamily="34" charset="0"/>
                        </a:rPr>
                        <a:t>Aumento de Capital Promotores</a:t>
                      </a:r>
                    </a:p>
                  </a:txBody>
                  <a:tcPr marL="77519" marR="0" marT="0" marB="0" anchor="ctr">
                    <a:lnL>
                      <a:noFill/>
                    </a:lnL>
                    <a:lnR>
                      <a:noFill/>
                    </a:lnR>
                    <a:lnT>
                      <a:noFill/>
                    </a:lnT>
                    <a:lnB>
                      <a:noFill/>
                    </a:lnB>
                  </a:tcPr>
                </a:tc>
                <a:tc>
                  <a:txBody>
                    <a:bodyPr/>
                    <a:lstStyle/>
                    <a:p>
                      <a:pPr algn="r" fontAlgn="ctr"/>
                      <a:r>
                        <a:rPr lang="pt-PT" sz="900" b="0" i="0" u="none" strike="noStrike">
                          <a:solidFill>
                            <a:srgbClr val="808080"/>
                          </a:solidFill>
                          <a:effectLst/>
                          <a:latin typeface="Calibri" panose="020F0502020204030204" pitchFamily="34" charset="0"/>
                        </a:rPr>
                        <a:t>-</a:t>
                      </a:r>
                    </a:p>
                  </a:txBody>
                  <a:tcPr marL="0" marR="0" marT="0" marB="0" anchor="ctr">
                    <a:lnL>
                      <a:noFill/>
                    </a:lnL>
                    <a:lnR>
                      <a:noFill/>
                    </a:lnR>
                    <a:lnT>
                      <a:noFill/>
                    </a:lnT>
                    <a:lnB>
                      <a:noFill/>
                    </a:lnB>
                  </a:tcPr>
                </a:tc>
                <a:tc>
                  <a:txBody>
                    <a:bodyPr/>
                    <a:lstStyle/>
                    <a:p>
                      <a:pPr algn="r" fontAlgn="ctr"/>
                      <a:r>
                        <a:rPr lang="pt-PT" sz="900" b="0" i="0" u="none" strike="noStrike">
                          <a:solidFill>
                            <a:srgbClr val="808080"/>
                          </a:solidFill>
                          <a:effectLst/>
                          <a:latin typeface="Calibri" panose="020F0502020204030204" pitchFamily="34" charset="0"/>
                        </a:rPr>
                        <a:t>-</a:t>
                      </a:r>
                    </a:p>
                  </a:txBody>
                  <a:tcPr marL="0" marR="0" marT="0" marB="0" anchor="ctr">
                    <a:lnL>
                      <a:noFill/>
                    </a:lnL>
                    <a:lnR>
                      <a:noFill/>
                    </a:lnR>
                    <a:lnT>
                      <a:noFill/>
                    </a:lnT>
                    <a:lnB>
                      <a:noFill/>
                    </a:lnB>
                  </a:tcPr>
                </a:tc>
                <a:tc>
                  <a:txBody>
                    <a:bodyPr/>
                    <a:lstStyle/>
                    <a:p>
                      <a:pPr algn="r" fontAlgn="ctr"/>
                      <a:r>
                        <a:rPr lang="pt-PT" sz="900" b="0" i="0" u="none" strike="noStrike">
                          <a:solidFill>
                            <a:srgbClr val="808080"/>
                          </a:solidFill>
                          <a:effectLst/>
                          <a:latin typeface="Calibri" panose="020F0502020204030204" pitchFamily="34" charset="0"/>
                        </a:rPr>
                        <a:t>-</a:t>
                      </a:r>
                    </a:p>
                  </a:txBody>
                  <a:tcPr marL="0" marR="0" marT="0" marB="0" anchor="ctr">
                    <a:lnL>
                      <a:noFill/>
                    </a:lnL>
                    <a:lnR>
                      <a:noFill/>
                    </a:lnR>
                    <a:lnT>
                      <a:noFill/>
                    </a:lnT>
                    <a:lnB>
                      <a:noFill/>
                    </a:lnB>
                  </a:tcPr>
                </a:tc>
                <a:tc>
                  <a:txBody>
                    <a:bodyPr/>
                    <a:lstStyle/>
                    <a:p>
                      <a:pPr algn="r" fontAlgn="ctr"/>
                      <a:r>
                        <a:rPr lang="pt-PT" sz="900" b="0" i="0" u="none" strike="noStrike">
                          <a:solidFill>
                            <a:srgbClr val="808080"/>
                          </a:solidFill>
                          <a:effectLst/>
                          <a:latin typeface="Calibri" panose="020F0502020204030204" pitchFamily="34" charset="0"/>
                        </a:rPr>
                        <a:t>-</a:t>
                      </a:r>
                    </a:p>
                  </a:txBody>
                  <a:tcPr marL="0" marR="0" marT="0" marB="0" anchor="ctr">
                    <a:lnL>
                      <a:noFill/>
                    </a:lnL>
                    <a:lnR>
                      <a:noFill/>
                    </a:lnR>
                    <a:lnT>
                      <a:noFill/>
                    </a:lnT>
                    <a:lnB>
                      <a:noFill/>
                    </a:lnB>
                  </a:tcPr>
                </a:tc>
                <a:tc>
                  <a:txBody>
                    <a:bodyPr/>
                    <a:lstStyle/>
                    <a:p>
                      <a:pPr algn="r" fontAlgn="ctr"/>
                      <a:r>
                        <a:rPr lang="pt-PT" sz="900" b="0" i="0" u="none" strike="noStrike">
                          <a:solidFill>
                            <a:srgbClr val="000000"/>
                          </a:solidFill>
                          <a:effectLst/>
                          <a:latin typeface="Calibri" panose="020F0502020204030204" pitchFamily="34" charset="0"/>
                        </a:rPr>
                        <a:t>-</a:t>
                      </a:r>
                    </a:p>
                  </a:txBody>
                  <a:tcPr marL="0" marR="0" marT="0" marB="0" anchor="ctr">
                    <a:lnL>
                      <a:noFill/>
                    </a:lnL>
                    <a:lnR>
                      <a:noFill/>
                    </a:lnR>
                    <a:lnT>
                      <a:noFill/>
                    </a:lnT>
                    <a:lnB>
                      <a:noFill/>
                    </a:lnB>
                  </a:tcPr>
                </a:tc>
                <a:tc>
                  <a:txBody>
                    <a:bodyPr/>
                    <a:lstStyle/>
                    <a:p>
                      <a:pPr algn="r" fontAlgn="ctr"/>
                      <a:r>
                        <a:rPr lang="pt-PT" sz="900" b="0" i="0" u="none" strike="noStrike">
                          <a:solidFill>
                            <a:srgbClr val="000000"/>
                          </a:solidFill>
                          <a:effectLst/>
                          <a:latin typeface="Calibri" panose="020F0502020204030204" pitchFamily="34" charset="0"/>
                        </a:rPr>
                        <a:t>-</a:t>
                      </a:r>
                    </a:p>
                  </a:txBody>
                  <a:tcPr marL="0" marR="0" marT="0" marB="0" anchor="ctr">
                    <a:lnL>
                      <a:noFill/>
                    </a:lnL>
                    <a:lnR>
                      <a:noFill/>
                    </a:lnR>
                    <a:lnT>
                      <a:noFill/>
                    </a:lnT>
                    <a:lnB>
                      <a:noFill/>
                    </a:lnB>
                  </a:tcPr>
                </a:tc>
                <a:tc>
                  <a:txBody>
                    <a:bodyPr/>
                    <a:lstStyle/>
                    <a:p>
                      <a:pPr algn="r" fontAlgn="ctr"/>
                      <a:r>
                        <a:rPr lang="pt-PT" sz="900" b="0" i="0" u="none" strike="noStrike">
                          <a:solidFill>
                            <a:srgbClr val="000000"/>
                          </a:solidFill>
                          <a:effectLst/>
                          <a:latin typeface="Calibri" panose="020F0502020204030204" pitchFamily="34" charset="0"/>
                        </a:rPr>
                        <a:t>-</a:t>
                      </a:r>
                    </a:p>
                  </a:txBody>
                  <a:tcPr marL="0" marR="0" marT="0" marB="0" anchor="ctr">
                    <a:lnL>
                      <a:noFill/>
                    </a:lnL>
                    <a:lnR>
                      <a:noFill/>
                    </a:lnR>
                    <a:lnT>
                      <a:noFill/>
                    </a:lnT>
                    <a:lnB>
                      <a:noFill/>
                    </a:lnB>
                  </a:tcPr>
                </a:tc>
                <a:tc>
                  <a:txBody>
                    <a:bodyPr/>
                    <a:lstStyle/>
                    <a:p>
                      <a:pPr algn="r" fontAlgn="ctr"/>
                      <a:r>
                        <a:rPr lang="pt-PT" sz="900" b="0" i="0" u="none" strike="noStrike">
                          <a:solidFill>
                            <a:srgbClr val="000000"/>
                          </a:solidFill>
                          <a:effectLst/>
                          <a:latin typeface="Calibri" panose="020F0502020204030204" pitchFamily="34" charset="0"/>
                        </a:rPr>
                        <a:t>-</a:t>
                      </a:r>
                    </a:p>
                  </a:txBody>
                  <a:tcPr marL="0" marR="0" marT="0" marB="0" anchor="ctr">
                    <a:lnL>
                      <a:noFill/>
                    </a:lnL>
                    <a:lnR>
                      <a:noFill/>
                    </a:lnR>
                    <a:lnT>
                      <a:noFill/>
                    </a:lnT>
                    <a:lnB>
                      <a:noFill/>
                    </a:lnB>
                  </a:tcPr>
                </a:tc>
                <a:tc>
                  <a:txBody>
                    <a:bodyPr/>
                    <a:lstStyle/>
                    <a:p>
                      <a:pPr algn="r" fontAlgn="ctr"/>
                      <a:r>
                        <a:rPr lang="pt-PT" sz="900" b="0" i="0" u="none" strike="noStrike">
                          <a:solidFill>
                            <a:srgbClr val="000000"/>
                          </a:solidFill>
                          <a:effectLst/>
                          <a:latin typeface="Calibri" panose="020F0502020204030204" pitchFamily="34" charset="0"/>
                        </a:rPr>
                        <a:t>-</a:t>
                      </a:r>
                    </a:p>
                  </a:txBody>
                  <a:tcPr marL="0" marR="0" marT="0" marB="0" anchor="ctr">
                    <a:lnL>
                      <a:noFill/>
                    </a:lnL>
                    <a:lnR>
                      <a:noFill/>
                    </a:lnR>
                    <a:lnT>
                      <a:noFill/>
                    </a:lnT>
                    <a:lnB>
                      <a:noFill/>
                    </a:lnB>
                  </a:tcPr>
                </a:tc>
                <a:extLst>
                  <a:ext uri="{0D108BD9-81ED-4DB2-BD59-A6C34878D82A}">
                    <a16:rowId xmlns:a16="http://schemas.microsoft.com/office/drawing/2014/main" val="2609033277"/>
                  </a:ext>
                </a:extLst>
              </a:tr>
              <a:tr h="172264">
                <a:tc>
                  <a:txBody>
                    <a:bodyPr/>
                    <a:lstStyle/>
                    <a:p>
                      <a:pPr algn="l" fontAlgn="ctr"/>
                      <a:r>
                        <a:rPr lang="pt-PT" sz="800" b="0" i="0" u="none" strike="noStrike">
                          <a:solidFill>
                            <a:srgbClr val="808080"/>
                          </a:solidFill>
                          <a:effectLst/>
                          <a:latin typeface="Calibri" panose="020F0502020204030204" pitchFamily="34" charset="0"/>
                        </a:rPr>
                        <a:t>Outras Variações de Capital Próprio</a:t>
                      </a:r>
                    </a:p>
                  </a:txBody>
                  <a:tcPr marL="77519"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900" b="0" i="0" u="none" strike="noStrike">
                          <a:solidFill>
                            <a:srgbClr val="808080"/>
                          </a:solidFill>
                          <a:effectLst/>
                          <a:latin typeface="Calibri" panose="020F0502020204030204" pitchFamily="34" charset="0"/>
                        </a:rPr>
                        <a:t>1.785</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900" b="0" i="0" u="none" strike="noStrike">
                          <a:solidFill>
                            <a:srgbClr val="808080"/>
                          </a:solidFill>
                          <a:effectLst/>
                          <a:latin typeface="Calibri" panose="020F0502020204030204" pitchFamily="34" charset="0"/>
                        </a:rPr>
                        <a:t>(179)</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900" b="0" i="0" u="none" strike="noStrike">
                          <a:solidFill>
                            <a:srgbClr val="808080"/>
                          </a:solidFill>
                          <a:effectLst/>
                          <a:latin typeface="Calibri" panose="020F0502020204030204" pitchFamily="34" charset="0"/>
                        </a:rPr>
                        <a:t>1.536</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900" b="0" i="0" u="none" strike="noStrike">
                          <a:solidFill>
                            <a:srgbClr val="808080"/>
                          </a:solidFill>
                          <a:effectLst/>
                          <a:latin typeface="Calibri" panose="020F0502020204030204" pitchFamily="34" charset="0"/>
                        </a:rPr>
                        <a:t>162</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900" b="0" i="0" u="none" strike="noStrike">
                          <a:solidFill>
                            <a:srgbClr val="000000"/>
                          </a:solidFill>
                          <a:effectLst/>
                          <a:latin typeface="Calibri" panose="020F0502020204030204" pitchFamily="34" charset="0"/>
                        </a:rPr>
                        <a:t>-</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900" b="0" i="0" u="none" strike="noStrike">
                          <a:solidFill>
                            <a:srgbClr val="000000"/>
                          </a:solidFill>
                          <a:effectLst/>
                          <a:latin typeface="Calibri" panose="020F0502020204030204" pitchFamily="34" charset="0"/>
                        </a:rPr>
                        <a:t>-</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900" b="0" i="0" u="none" strike="noStrike">
                          <a:solidFill>
                            <a:srgbClr val="000000"/>
                          </a:solidFill>
                          <a:effectLst/>
                          <a:latin typeface="Calibri" panose="020F0502020204030204" pitchFamily="34" charset="0"/>
                        </a:rPr>
                        <a:t>-</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900" b="0" i="0" u="none" strike="noStrike">
                          <a:solidFill>
                            <a:srgbClr val="000000"/>
                          </a:solidFill>
                          <a:effectLst/>
                          <a:latin typeface="Calibri" panose="020F0502020204030204" pitchFamily="34" charset="0"/>
                        </a:rPr>
                        <a:t>-</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pt-PT" sz="900" b="0" i="0" u="none" strike="noStrike">
                          <a:solidFill>
                            <a:srgbClr val="000000"/>
                          </a:solidFill>
                          <a:effectLst/>
                          <a:latin typeface="Calibri" panose="020F0502020204030204" pitchFamily="34" charset="0"/>
                        </a:rPr>
                        <a:t>-</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1528692"/>
                  </a:ext>
                </a:extLst>
              </a:tr>
              <a:tr h="172264">
                <a:tc>
                  <a:txBody>
                    <a:bodyPr/>
                    <a:lstStyle/>
                    <a:p>
                      <a:pPr algn="l" fontAlgn="ctr"/>
                      <a:r>
                        <a:rPr lang="pt-PT" sz="800" b="1" i="0" u="none" strike="noStrike" dirty="0">
                          <a:solidFill>
                            <a:srgbClr val="000000"/>
                          </a:solidFill>
                          <a:effectLst/>
                          <a:latin typeface="Calibri" panose="020F0502020204030204" pitchFamily="34" charset="0"/>
                        </a:rPr>
                        <a:t>Tesouraria Acumulada</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900" b="1" i="0" u="none" strike="noStrike">
                          <a:solidFill>
                            <a:srgbClr val="000000"/>
                          </a:solidFill>
                          <a:effectLst/>
                          <a:latin typeface="Calibri" panose="020F0502020204030204" pitchFamily="34" charset="0"/>
                        </a:rPr>
                        <a:t>1.146</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900" b="1" i="0" u="none" strike="noStrike">
                          <a:solidFill>
                            <a:srgbClr val="000000"/>
                          </a:solidFill>
                          <a:effectLst/>
                          <a:latin typeface="Calibri" panose="020F0502020204030204" pitchFamily="34" charset="0"/>
                        </a:rPr>
                        <a:t>2.112</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900" b="1" i="0" u="none" strike="noStrike">
                          <a:solidFill>
                            <a:srgbClr val="000000"/>
                          </a:solidFill>
                          <a:effectLst/>
                          <a:latin typeface="Calibri" panose="020F0502020204030204" pitchFamily="34" charset="0"/>
                        </a:rPr>
                        <a:t>2.241</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900" b="1" i="0" u="none" strike="noStrike">
                          <a:solidFill>
                            <a:srgbClr val="000000"/>
                          </a:solidFill>
                          <a:effectLst/>
                          <a:latin typeface="Calibri" panose="020F0502020204030204" pitchFamily="34" charset="0"/>
                        </a:rPr>
                        <a:t>1.778</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900" b="1" i="0" u="none" strike="noStrike">
                          <a:solidFill>
                            <a:srgbClr val="000000"/>
                          </a:solidFill>
                          <a:effectLst/>
                          <a:latin typeface="Calibri" panose="020F0502020204030204" pitchFamily="34" charset="0"/>
                        </a:rPr>
                        <a:t>2.277</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900" b="1" i="0" u="none" strike="noStrike">
                          <a:solidFill>
                            <a:srgbClr val="000000"/>
                          </a:solidFill>
                          <a:effectLst/>
                          <a:latin typeface="Calibri" panose="020F0502020204030204" pitchFamily="34" charset="0"/>
                        </a:rPr>
                        <a:t>2.025</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900" b="1" i="0" u="none" strike="noStrike">
                          <a:solidFill>
                            <a:srgbClr val="000000"/>
                          </a:solidFill>
                          <a:effectLst/>
                          <a:latin typeface="Calibri" panose="020F0502020204030204" pitchFamily="34" charset="0"/>
                        </a:rPr>
                        <a:t>3.554</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900" b="1" i="0" u="none" strike="noStrike">
                          <a:solidFill>
                            <a:srgbClr val="000000"/>
                          </a:solidFill>
                          <a:effectLst/>
                          <a:latin typeface="Calibri" panose="020F0502020204030204" pitchFamily="34" charset="0"/>
                        </a:rPr>
                        <a:t>5.768</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pt-PT" sz="900" b="1" i="0" u="none" strike="noStrike" dirty="0">
                          <a:solidFill>
                            <a:srgbClr val="000000"/>
                          </a:solidFill>
                          <a:effectLst/>
                          <a:latin typeface="Calibri" panose="020F0502020204030204" pitchFamily="34" charset="0"/>
                        </a:rPr>
                        <a:t>11.043</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9787869"/>
                  </a:ext>
                </a:extLst>
              </a:tr>
            </a:tbl>
          </a:graphicData>
        </a:graphic>
      </p:graphicFrame>
      <p:cxnSp>
        <p:nvCxnSpPr>
          <p:cNvPr id="10" name="Straight Connector 9">
            <a:extLst>
              <a:ext uri="{FF2B5EF4-FFF2-40B4-BE49-F238E27FC236}">
                <a16:creationId xmlns:a16="http://schemas.microsoft.com/office/drawing/2014/main" id="{F74FD432-E859-4560-8152-3A139926FA2D}"/>
              </a:ext>
            </a:extLst>
          </p:cNvPr>
          <p:cNvCxnSpPr>
            <a:cxnSpLocks/>
          </p:cNvCxnSpPr>
          <p:nvPr/>
        </p:nvCxnSpPr>
        <p:spPr bwMode="auto">
          <a:xfrm>
            <a:off x="-591770" y="1196690"/>
            <a:ext cx="43206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42327994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GMLEFT" val="132"/>
  <p:tag name="GMTOP" val="96"/>
  <p:tag name="GMHEIGHT" val="159.75"/>
  <p:tag name="GMWIDTH" val="475.625"/>
  <p:tag name="GMSELECT" val="TRUE"/>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pt-PT" sz="2000" b="1"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pt-PT" sz="2000" b="1" i="0" u="none" strike="noStrike" cap="none" normalizeH="0" baseline="0" smtClean="0">
            <a:ln>
              <a:noFill/>
            </a:ln>
            <a:solidFill>
              <a:schemeClr val="tx1"/>
            </a:solidFill>
            <a:effectLst/>
            <a:latin typeface="Arial" charset="0"/>
            <a:cs typeface="Arial" charset="0"/>
          </a:defRPr>
        </a:defPPr>
      </a:lstStyle>
    </a:lnDef>
    <a:txDef>
      <a:spPr>
        <a:noFill/>
      </a:spPr>
      <a:bodyPr wrap="square" rtlCol="0">
        <a:spAutoFit/>
      </a:bodyPr>
      <a:lstStyle>
        <a:defPPr marL="190500" indent="-190500">
          <a:spcBef>
            <a:spcPts val="600"/>
          </a:spcBef>
          <a:buFont typeface="Arial" pitchFamily="34" charset="0"/>
          <a:buChar char="•"/>
          <a:defRPr sz="1600" dirty="0" smtClean="0"/>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75415</TotalTime>
  <Words>5410</Words>
  <Application>Microsoft Office PowerPoint</Application>
  <PresentationFormat>Papel A4 (210x297 mm)</PresentationFormat>
  <Paragraphs>1321</Paragraphs>
  <Slides>13</Slides>
  <Notes>10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13</vt:i4>
      </vt:variant>
    </vt:vector>
  </HeadingPairs>
  <TitlesOfParts>
    <vt:vector size="18" baseType="lpstr">
      <vt:lpstr>Arial</vt:lpstr>
      <vt:lpstr>Calibri</vt:lpstr>
      <vt:lpstr>Times</vt:lpstr>
      <vt:lpstr>Wingdings</vt:lpstr>
      <vt:lpstr>Default Design</vt:lpstr>
      <vt:lpstr>Apresentação do PowerPoint</vt:lpstr>
      <vt:lpstr>Apresentação do PowerPoint</vt:lpstr>
      <vt:lpstr>Apresentação do PowerPoint</vt:lpstr>
      <vt:lpstr>Apresentação do PowerPoint</vt:lpstr>
      <vt:lpstr>Apresentação do PowerPoint</vt:lpstr>
      <vt:lpstr>Apresentação do PowerPoint</vt:lpstr>
      <vt:lpstr>Demonstração de resultados</vt:lpstr>
      <vt:lpstr>Balanço</vt:lpstr>
      <vt:lpstr>Apresentação do PowerPoint</vt:lpstr>
      <vt:lpstr>Apresentação do PowerPoint</vt:lpstr>
      <vt:lpstr>Anexos</vt:lpstr>
      <vt:lpstr>JJT – Exemplos de produtos inovadores</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Pedro Lemos</dc:creator>
  <cp:lastModifiedBy>Diogo Mourao</cp:lastModifiedBy>
  <cp:revision>3500</cp:revision>
  <cp:lastPrinted>2019-02-14T10:03:14Z</cp:lastPrinted>
  <dcterms:created xsi:type="dcterms:W3CDTF">1601-01-01T00:00:00Z</dcterms:created>
  <dcterms:modified xsi:type="dcterms:W3CDTF">2019-03-25T15:07:43Z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