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76" r:id="rId3"/>
    <p:sldId id="278" r:id="rId4"/>
    <p:sldId id="273" r:id="rId5"/>
    <p:sldId id="275" r:id="rId6"/>
    <p:sldId id="268" r:id="rId7"/>
    <p:sldId id="269" r:id="rId8"/>
    <p:sldId id="274" r:id="rId9"/>
  </p:sldIdLst>
  <p:sldSz cx="10080625" cy="7199313"/>
  <p:notesSz cx="6797675" cy="9926638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71236" algn="l" rtl="0" fontAlgn="base">
      <a:spcBef>
        <a:spcPct val="0"/>
      </a:spcBef>
      <a:spcAft>
        <a:spcPct val="0"/>
      </a:spcAft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42472" algn="l" rtl="0" fontAlgn="base">
      <a:spcBef>
        <a:spcPct val="0"/>
      </a:spcBef>
      <a:spcAft>
        <a:spcPct val="0"/>
      </a:spcAft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13708" algn="l" rtl="0" fontAlgn="base">
      <a:spcBef>
        <a:spcPct val="0"/>
      </a:spcBef>
      <a:spcAft>
        <a:spcPct val="0"/>
      </a:spcAft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84944" algn="l" rtl="0" fontAlgn="base">
      <a:spcBef>
        <a:spcPct val="0"/>
      </a:spcBef>
      <a:spcAft>
        <a:spcPct val="0"/>
      </a:spcAft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356180" algn="l" defTabSz="942472" rtl="0" eaLnBrk="1" latinLnBrk="0" hangingPunct="1"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827416" algn="l" defTabSz="942472" rtl="0" eaLnBrk="1" latinLnBrk="0" hangingPunct="1"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98652" algn="l" defTabSz="942472" rtl="0" eaLnBrk="1" latinLnBrk="0" hangingPunct="1"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769888" algn="l" defTabSz="942472" rtl="0" eaLnBrk="1" latinLnBrk="0" hangingPunct="1"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orient="horz" pos="725" userDrawn="1">
          <p15:clr>
            <a:srgbClr val="A4A3A4"/>
          </p15:clr>
        </p15:guide>
        <p15:guide id="4" pos="3175" userDrawn="1">
          <p15:clr>
            <a:srgbClr val="A4A3A4"/>
          </p15:clr>
        </p15:guide>
        <p15:guide id="5" pos="6123" userDrawn="1">
          <p15:clr>
            <a:srgbClr val="A4A3A4"/>
          </p15:clr>
        </p15:guide>
        <p15:guide id="6" orient="horz" pos="1315" userDrawn="1">
          <p15:clr>
            <a:srgbClr val="A4A3A4"/>
          </p15:clr>
        </p15:guide>
        <p15:guide id="7" orient="horz" pos="861" userDrawn="1">
          <p15:clr>
            <a:srgbClr val="A4A3A4"/>
          </p15:clr>
        </p15:guide>
        <p15:guide id="8" pos="227" userDrawn="1">
          <p15:clr>
            <a:srgbClr val="A4A3A4"/>
          </p15:clr>
        </p15:guide>
        <p15:guide id="9" orient="horz" pos="22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5E"/>
    <a:srgbClr val="CCCCFF"/>
    <a:srgbClr val="000066"/>
    <a:srgbClr val="000058"/>
    <a:srgbClr val="666699"/>
    <a:srgbClr val="ADB486"/>
    <a:srgbClr val="8BAFAB"/>
    <a:srgbClr val="D4E1E8"/>
    <a:srgbClr val="FF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Objects="1">
      <p:cViewPr varScale="1">
        <p:scale>
          <a:sx n="105" d="100"/>
          <a:sy n="105" d="100"/>
        </p:scale>
        <p:origin x="1446" y="108"/>
      </p:cViewPr>
      <p:guideLst>
        <p:guide orient="horz"/>
        <p:guide orient="horz" pos="725"/>
        <p:guide pos="3175"/>
        <p:guide pos="6123"/>
        <p:guide orient="horz" pos="1315"/>
        <p:guide orient="horz" pos="861"/>
        <p:guide pos="227"/>
        <p:guide orient="horz"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200" d="100"/>
          <a:sy n="200" d="100"/>
        </p:scale>
        <p:origin x="1350" y="-377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400" cy="498395"/>
          </a:xfrm>
          <a:prstGeom prst="rect">
            <a:avLst/>
          </a:prstGeom>
        </p:spPr>
        <p:txBody>
          <a:bodyPr vert="horz" lIns="91407" tIns="45704" rIns="91407" bIns="45704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4"/>
            <a:ext cx="2946400" cy="498395"/>
          </a:xfrm>
          <a:prstGeom prst="rect">
            <a:avLst/>
          </a:prstGeom>
        </p:spPr>
        <p:txBody>
          <a:bodyPr vert="horz" lIns="91407" tIns="45704" rIns="91407" bIns="45704" rtlCol="0"/>
          <a:lstStyle>
            <a:lvl1pPr algn="r">
              <a:defRPr sz="1200"/>
            </a:lvl1pPr>
          </a:lstStyle>
          <a:p>
            <a:fld id="{1B4E52E4-F2FE-470F-A4C5-186F83231DD9}" type="datetimeFigureOut">
              <a:rPr lang="pt-PT" smtClean="0"/>
              <a:pPr/>
              <a:t>26-11-2014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44"/>
            <a:ext cx="2946400" cy="498395"/>
          </a:xfrm>
          <a:prstGeom prst="rect">
            <a:avLst/>
          </a:prstGeom>
        </p:spPr>
        <p:txBody>
          <a:bodyPr vert="horz" lIns="91407" tIns="45704" rIns="91407" bIns="45704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428244"/>
            <a:ext cx="2946400" cy="498395"/>
          </a:xfrm>
          <a:prstGeom prst="rect">
            <a:avLst/>
          </a:prstGeom>
        </p:spPr>
        <p:txBody>
          <a:bodyPr vert="horz" lIns="91407" tIns="45704" rIns="91407" bIns="45704" rtlCol="0" anchor="b"/>
          <a:lstStyle>
            <a:lvl1pPr algn="r">
              <a:defRPr sz="1200"/>
            </a:lvl1pPr>
          </a:lstStyle>
          <a:p>
            <a:fld id="{9CC5B60A-EE21-404E-9262-40D472378028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0196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1" rIns="95500" bIns="47751" numCol="1" anchor="t" anchorCtr="0" compatLnSpc="1">
            <a:prstTxWarp prst="textNoShape">
              <a:avLst/>
            </a:prstTxWarp>
          </a:bodyPr>
          <a:lstStyle>
            <a:lvl1pPr defTabSz="953672">
              <a:defRPr sz="1300" b="0"/>
            </a:lvl1pPr>
          </a:lstStyle>
          <a:p>
            <a:pPr>
              <a:defRPr/>
            </a:pPr>
            <a:endParaRPr lang="pt-PT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1" y="0"/>
            <a:ext cx="294798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1" rIns="95500" bIns="47751" numCol="1" anchor="t" anchorCtr="0" compatLnSpc="1">
            <a:prstTxWarp prst="textNoShape">
              <a:avLst/>
            </a:prstTxWarp>
          </a:bodyPr>
          <a:lstStyle>
            <a:lvl1pPr algn="r" defTabSz="953672">
              <a:defRPr sz="1300" b="0"/>
            </a:lvl1pPr>
          </a:lstStyle>
          <a:p>
            <a:pPr>
              <a:defRPr/>
            </a:pPr>
            <a:endParaRPr lang="pt-PT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8513" y="744538"/>
            <a:ext cx="52085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9" y="4715713"/>
            <a:ext cx="5435600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1" rIns="95500" bIns="47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3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1" rIns="95500" bIns="47751" numCol="1" anchor="b" anchorCtr="0" compatLnSpc="1">
            <a:prstTxWarp prst="textNoShape">
              <a:avLst/>
            </a:prstTxWarp>
          </a:bodyPr>
          <a:lstStyle>
            <a:lvl1pPr defTabSz="953672">
              <a:defRPr sz="1300" b="0"/>
            </a:lvl1pPr>
          </a:lstStyle>
          <a:p>
            <a:pPr>
              <a:defRPr/>
            </a:pPr>
            <a:endParaRPr lang="pt-PT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1" y="9428243"/>
            <a:ext cx="294798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1" rIns="95500" bIns="47751" numCol="1" anchor="b" anchorCtr="0" compatLnSpc="1">
            <a:prstTxWarp prst="textNoShape">
              <a:avLst/>
            </a:prstTxWarp>
          </a:bodyPr>
          <a:lstStyle>
            <a:lvl1pPr algn="r" defTabSz="953672">
              <a:defRPr sz="1300" b="0"/>
            </a:lvl1pPr>
          </a:lstStyle>
          <a:p>
            <a:pPr>
              <a:defRPr/>
            </a:pPr>
            <a:fld id="{B3317E2A-8436-47B1-A191-ADBE97023E6E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010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37" kern="1200">
        <a:solidFill>
          <a:schemeClr val="tx1"/>
        </a:solidFill>
        <a:latin typeface="Arial" charset="0"/>
        <a:ea typeface="+mn-ea"/>
        <a:cs typeface="Arial" charset="0"/>
      </a:defRPr>
    </a:lvl1pPr>
    <a:lvl2pPr marL="471236" algn="l" rtl="0" eaLnBrk="0" fontAlgn="base" hangingPunct="0">
      <a:spcBef>
        <a:spcPct val="30000"/>
      </a:spcBef>
      <a:spcAft>
        <a:spcPct val="0"/>
      </a:spcAft>
      <a:defRPr sz="1237" kern="1200">
        <a:solidFill>
          <a:schemeClr val="tx1"/>
        </a:solidFill>
        <a:latin typeface="Arial" charset="0"/>
        <a:ea typeface="+mn-ea"/>
        <a:cs typeface="Arial" charset="0"/>
      </a:defRPr>
    </a:lvl2pPr>
    <a:lvl3pPr marL="942472" algn="l" rtl="0" eaLnBrk="0" fontAlgn="base" hangingPunct="0">
      <a:spcBef>
        <a:spcPct val="30000"/>
      </a:spcBef>
      <a:spcAft>
        <a:spcPct val="0"/>
      </a:spcAft>
      <a:defRPr sz="1237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13708" algn="l" rtl="0" eaLnBrk="0" fontAlgn="base" hangingPunct="0">
      <a:spcBef>
        <a:spcPct val="30000"/>
      </a:spcBef>
      <a:spcAft>
        <a:spcPct val="0"/>
      </a:spcAft>
      <a:defRPr sz="1237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84944" algn="l" rtl="0" eaLnBrk="0" fontAlgn="base" hangingPunct="0">
      <a:spcBef>
        <a:spcPct val="30000"/>
      </a:spcBef>
      <a:spcAft>
        <a:spcPct val="0"/>
      </a:spcAft>
      <a:defRPr sz="1237" kern="1200">
        <a:solidFill>
          <a:schemeClr val="tx1"/>
        </a:solidFill>
        <a:latin typeface="Arial" charset="0"/>
        <a:ea typeface="+mn-ea"/>
        <a:cs typeface="Arial" charset="0"/>
      </a:defRPr>
    </a:lvl5pPr>
    <a:lvl6pPr marL="2356180" algn="l" defTabSz="942472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6pPr>
    <a:lvl7pPr marL="2827416" algn="l" defTabSz="942472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7pPr>
    <a:lvl8pPr marL="3298652" algn="l" defTabSz="942472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8pPr>
    <a:lvl9pPr marL="3769888" algn="l" defTabSz="942472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8400" y="5111180"/>
            <a:ext cx="4762500" cy="45391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442" b="1">
                <a:solidFill>
                  <a:srgbClr val="00425E"/>
                </a:solidFill>
              </a:defRPr>
            </a:lvl1pPr>
            <a:lvl2pPr marL="455554" indent="0">
              <a:buNone/>
              <a:defRPr sz="2442">
                <a:solidFill>
                  <a:srgbClr val="00425E"/>
                </a:solidFill>
              </a:defRPr>
            </a:lvl2pPr>
            <a:lvl3pPr marL="822258" indent="0">
              <a:buNone/>
              <a:defRPr sz="2442">
                <a:solidFill>
                  <a:srgbClr val="00425E"/>
                </a:solidFill>
              </a:defRPr>
            </a:lvl3pPr>
            <a:lvl4pPr marL="1090423" indent="0">
              <a:buNone/>
              <a:defRPr sz="2442">
                <a:solidFill>
                  <a:srgbClr val="00425E"/>
                </a:solidFill>
              </a:defRPr>
            </a:lvl4pPr>
            <a:lvl5pPr marL="1917528" indent="0">
              <a:buFont typeface="Arial" panose="020B0604020202020204" pitchFamily="34" charset="0"/>
              <a:buNone/>
              <a:defRPr sz="2442">
                <a:solidFill>
                  <a:srgbClr val="00425E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295092" y="5867775"/>
            <a:ext cx="3517068" cy="528282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35">
                <a:solidFill>
                  <a:srgbClr val="00425E"/>
                </a:solidFill>
              </a:defRPr>
            </a:lvl1pPr>
            <a:lvl2pPr>
              <a:defRPr sz="2035">
                <a:solidFill>
                  <a:srgbClr val="00425E"/>
                </a:solidFill>
              </a:defRPr>
            </a:lvl2pPr>
            <a:lvl3pPr>
              <a:defRPr sz="2035">
                <a:solidFill>
                  <a:srgbClr val="00425E"/>
                </a:solidFill>
              </a:defRPr>
            </a:lvl3pPr>
            <a:lvl4pPr>
              <a:defRPr sz="2035">
                <a:solidFill>
                  <a:srgbClr val="00425E"/>
                </a:solidFill>
              </a:defRPr>
            </a:lvl4pPr>
            <a:lvl5pPr>
              <a:defRPr sz="2035">
                <a:solidFill>
                  <a:srgbClr val="00425E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12" y="647328"/>
            <a:ext cx="5824728" cy="2002536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2322296" y="6536592"/>
            <a:ext cx="5521911" cy="440470"/>
            <a:chOff x="2800589" y="6536592"/>
            <a:chExt cx="5521911" cy="440470"/>
          </a:xfrm>
        </p:grpSpPr>
        <p:pic>
          <p:nvPicPr>
            <p:cNvPr id="15" name="Picture 14"/>
            <p:cNvPicPr/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163" y="6536592"/>
              <a:ext cx="1140532" cy="398628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540" y="6536592"/>
              <a:ext cx="776725" cy="403961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833" y="6536592"/>
              <a:ext cx="889809" cy="393295"/>
            </a:xfrm>
            <a:prstGeom prst="rect">
              <a:avLst/>
            </a:prstGeom>
          </p:spPr>
        </p:pic>
        <p:pic>
          <p:nvPicPr>
            <p:cNvPr id="18" name="Picture 17"/>
            <p:cNvPicPr/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589" y="6536592"/>
              <a:ext cx="1367346" cy="386629"/>
            </a:xfrm>
            <a:prstGeom prst="rect">
              <a:avLst/>
            </a:prstGeom>
          </p:spPr>
        </p:pic>
        <p:pic>
          <p:nvPicPr>
            <p:cNvPr id="19" name="Imagem 7" descr="Image002"/>
            <p:cNvPicPr/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8580" y="6634162"/>
              <a:ext cx="883920" cy="342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6003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pt-PT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25C7A6-75A8-46C6-8290-9C232AA1261F}" type="slidenum">
              <a:rPr lang="pt-PT" smtClean="0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5884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42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61344" y="1709837"/>
            <a:ext cx="6888427" cy="983240"/>
          </a:xfrm>
        </p:spPr>
        <p:txBody>
          <a:bodyPr anchor="b"/>
          <a:lstStyle>
            <a:lvl1pPr>
              <a:defRPr sz="2849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pt-PT" noProof="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1344" y="2843063"/>
            <a:ext cx="6888427" cy="756594"/>
          </a:xfrm>
          <a:ln algn="ctr"/>
        </p:spPr>
        <p:txBody>
          <a:bodyPr/>
          <a:lstStyle>
            <a:lvl1pPr>
              <a:defRPr sz="3358" b="1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pt-PT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60000"/>
            <a:ext cx="9360000" cy="5290834"/>
          </a:xfrm>
        </p:spPr>
        <p:txBody>
          <a:bodyPr/>
          <a:lstStyle>
            <a:lvl1pPr algn="l">
              <a:defRPr sz="1323"/>
            </a:lvl1pPr>
            <a:lvl2pPr algn="l">
              <a:defRPr sz="1323"/>
            </a:lvl2pPr>
            <a:lvl3pPr algn="l">
              <a:defRPr sz="1323"/>
            </a:lvl3pPr>
            <a:lvl4pPr algn="l">
              <a:defRPr sz="1323"/>
            </a:lvl4pPr>
            <a:lvl5pPr algn="l">
              <a:defRPr sz="1323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pt-PT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9448D-16D2-4478-AABC-2A70AB79C640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260000"/>
            <a:ext cx="4590000" cy="5292000"/>
          </a:xfrm>
        </p:spPr>
        <p:txBody>
          <a:bodyPr/>
          <a:lstStyle>
            <a:lvl1pPr algn="l">
              <a:defRPr sz="1323"/>
            </a:lvl1pPr>
            <a:lvl2pPr algn="l">
              <a:defRPr sz="1323"/>
            </a:lvl2pPr>
            <a:lvl3pPr algn="l">
              <a:defRPr sz="1323"/>
            </a:lvl3pPr>
            <a:lvl4pPr algn="l">
              <a:defRPr sz="1323"/>
            </a:lvl4pPr>
            <a:lvl5pPr algn="l">
              <a:defRPr sz="1323"/>
            </a:lvl5pPr>
            <a:lvl6pPr>
              <a:defRPr sz="1832"/>
            </a:lvl6pPr>
            <a:lvl7pPr>
              <a:defRPr sz="1832"/>
            </a:lvl7pPr>
            <a:lvl8pPr>
              <a:defRPr sz="1832"/>
            </a:lvl8pPr>
            <a:lvl9pPr>
              <a:defRPr sz="1832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PT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0313" y="1260000"/>
            <a:ext cx="4590000" cy="5290834"/>
          </a:xfrm>
        </p:spPr>
        <p:txBody>
          <a:bodyPr/>
          <a:lstStyle>
            <a:lvl1pPr algn="l">
              <a:defRPr sz="1323"/>
            </a:lvl1pPr>
            <a:lvl2pPr algn="l">
              <a:defRPr sz="1323"/>
            </a:lvl2pPr>
            <a:lvl3pPr algn="l">
              <a:defRPr sz="1323"/>
            </a:lvl3pPr>
            <a:lvl4pPr algn="l">
              <a:defRPr sz="1323"/>
            </a:lvl4pPr>
            <a:lvl5pPr algn="l">
              <a:defRPr sz="1323"/>
            </a:lvl5pPr>
            <a:lvl6pPr>
              <a:defRPr sz="1832"/>
            </a:lvl6pPr>
            <a:lvl7pPr>
              <a:defRPr sz="1832"/>
            </a:lvl7pPr>
            <a:lvl8pPr>
              <a:defRPr sz="1832"/>
            </a:lvl8pPr>
            <a:lvl9pPr>
              <a:defRPr sz="1832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PT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2F4A8-6510-4EA8-9265-025A8D23D849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663552"/>
            <a:ext cx="4590000" cy="3888448"/>
          </a:xfrm>
        </p:spPr>
        <p:txBody>
          <a:bodyPr/>
          <a:lstStyle>
            <a:lvl1pPr algn="l">
              <a:defRPr sz="1323"/>
            </a:lvl1pPr>
            <a:lvl2pPr algn="l">
              <a:defRPr sz="1323"/>
            </a:lvl2pPr>
            <a:lvl3pPr algn="l">
              <a:defRPr sz="1323"/>
            </a:lvl3pPr>
            <a:lvl4pPr algn="l">
              <a:defRPr sz="1323"/>
            </a:lvl4pPr>
            <a:lvl5pPr algn="l">
              <a:defRPr sz="1323"/>
            </a:lvl5pPr>
            <a:lvl6pPr>
              <a:defRPr sz="1832"/>
            </a:lvl6pPr>
            <a:lvl7pPr>
              <a:defRPr sz="1832"/>
            </a:lvl7pPr>
            <a:lvl8pPr>
              <a:defRPr sz="1832"/>
            </a:lvl8pPr>
            <a:lvl9pPr>
              <a:defRPr sz="1832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pt-PT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0313" y="1260000"/>
            <a:ext cx="4590000" cy="5290834"/>
          </a:xfrm>
        </p:spPr>
        <p:txBody>
          <a:bodyPr/>
          <a:lstStyle>
            <a:lvl1pPr algn="l">
              <a:defRPr sz="1323"/>
            </a:lvl1pPr>
            <a:lvl2pPr algn="l">
              <a:defRPr sz="1323"/>
            </a:lvl2pPr>
            <a:lvl3pPr algn="l">
              <a:defRPr sz="1323"/>
            </a:lvl3pPr>
            <a:lvl4pPr algn="l">
              <a:defRPr sz="1323"/>
            </a:lvl4pPr>
            <a:lvl5pPr algn="l">
              <a:defRPr sz="1323"/>
            </a:lvl5pPr>
            <a:lvl6pPr>
              <a:defRPr sz="1832"/>
            </a:lvl6pPr>
            <a:lvl7pPr>
              <a:defRPr sz="1832"/>
            </a:lvl7pPr>
            <a:lvl8pPr>
              <a:defRPr sz="1832"/>
            </a:lvl8pPr>
            <a:lvl9pPr>
              <a:defRPr sz="1832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pt-PT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2F4A8-6510-4EA8-9265-025A8D23D849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  <p:graphicFrame>
        <p:nvGraphicFramePr>
          <p:cNvPr id="9" name="Group 25"/>
          <p:cNvGraphicFramePr>
            <a:graphicFrameLocks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544726"/>
              </p:ext>
            </p:extLst>
          </p:nvPr>
        </p:nvGraphicFramePr>
        <p:xfrm>
          <a:off x="360000" y="1260924"/>
          <a:ext cx="4590000" cy="1230000"/>
        </p:xfrm>
        <a:graphic>
          <a:graphicData uri="http://schemas.openxmlformats.org/drawingml/2006/table">
            <a:tbl>
              <a:tblPr/>
              <a:tblGrid>
                <a:gridCol w="994500"/>
                <a:gridCol w="3595500"/>
              </a:tblGrid>
              <a:tr h="246000">
                <a:tc gridSpan="2">
                  <a:txBody>
                    <a:bodyPr/>
                    <a:lstStyle/>
                    <a:p>
                      <a:pPr marL="0" marR="0" lvl="0" indent="0" algn="just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42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46000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Transacção</a:t>
                      </a:r>
                      <a:r>
                        <a:rPr kumimoji="0" lang="pt-P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00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893763" algn="l"/>
                        </a:tabLst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Sector</a:t>
                      </a:r>
                      <a:r>
                        <a:rPr kumimoji="0" lang="pt-P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00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Acionistas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00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Investimento: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4650" y="1260475"/>
            <a:ext cx="4590000" cy="244800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1347044" y="1512144"/>
            <a:ext cx="3600000" cy="244800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55554" indent="0">
              <a:buNone/>
              <a:defRPr sz="1000">
                <a:solidFill>
                  <a:schemeClr val="tx1"/>
                </a:solidFill>
              </a:defRPr>
            </a:lvl2pPr>
            <a:lvl3pPr marL="822258" indent="0">
              <a:buNone/>
              <a:defRPr sz="1000">
                <a:solidFill>
                  <a:schemeClr val="tx1"/>
                </a:solidFill>
              </a:defRPr>
            </a:lvl3pPr>
            <a:lvl4pPr marL="1090422" indent="0">
              <a:buNone/>
              <a:defRPr sz="1000">
                <a:solidFill>
                  <a:schemeClr val="tx1"/>
                </a:solidFill>
              </a:defRPr>
            </a:lvl4pPr>
            <a:lvl5pPr marL="1917528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347044" y="1753111"/>
            <a:ext cx="3600000" cy="244800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55554" indent="0">
              <a:buNone/>
              <a:defRPr sz="1000">
                <a:solidFill>
                  <a:schemeClr val="tx1"/>
                </a:solidFill>
              </a:defRPr>
            </a:lvl2pPr>
            <a:lvl3pPr marL="822258" indent="0">
              <a:buNone/>
              <a:defRPr sz="1000">
                <a:solidFill>
                  <a:schemeClr val="tx1"/>
                </a:solidFill>
              </a:defRPr>
            </a:lvl3pPr>
            <a:lvl4pPr marL="1090422" indent="0">
              <a:buNone/>
              <a:defRPr sz="1000">
                <a:solidFill>
                  <a:schemeClr val="tx1"/>
                </a:solidFill>
              </a:defRPr>
            </a:lvl4pPr>
            <a:lvl5pPr marL="1917528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47044" y="1994078"/>
            <a:ext cx="3600000" cy="244800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55554" indent="0">
              <a:buNone/>
              <a:defRPr sz="1000">
                <a:solidFill>
                  <a:schemeClr val="tx1"/>
                </a:solidFill>
              </a:defRPr>
            </a:lvl2pPr>
            <a:lvl3pPr marL="822258" indent="0">
              <a:buNone/>
              <a:defRPr sz="1000">
                <a:solidFill>
                  <a:schemeClr val="tx1"/>
                </a:solidFill>
              </a:defRPr>
            </a:lvl3pPr>
            <a:lvl4pPr marL="1090422" indent="0">
              <a:buNone/>
              <a:defRPr sz="1000">
                <a:solidFill>
                  <a:schemeClr val="tx1"/>
                </a:solidFill>
              </a:defRPr>
            </a:lvl4pPr>
            <a:lvl5pPr marL="1917528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347044" y="2235045"/>
            <a:ext cx="3600000" cy="244800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55554" indent="0">
              <a:buNone/>
              <a:defRPr sz="1000">
                <a:solidFill>
                  <a:schemeClr val="tx1"/>
                </a:solidFill>
              </a:defRPr>
            </a:lvl2pPr>
            <a:lvl3pPr marL="822258" indent="0">
              <a:buNone/>
              <a:defRPr sz="1000">
                <a:solidFill>
                  <a:schemeClr val="tx1"/>
                </a:solidFill>
              </a:defRPr>
            </a:lvl3pPr>
            <a:lvl4pPr marL="1090422" indent="0">
              <a:buNone/>
              <a:defRPr sz="1000">
                <a:solidFill>
                  <a:schemeClr val="tx1"/>
                </a:solidFill>
              </a:defRPr>
            </a:lvl4pPr>
            <a:lvl5pPr marL="1917528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959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5A76B-BADB-46F9-A852-24C25807E528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ap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78" y="2087488"/>
            <a:ext cx="5824728" cy="20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71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275" y="121655"/>
            <a:ext cx="7586317" cy="831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7276" y="1408199"/>
            <a:ext cx="9232496" cy="5366155"/>
          </a:xfrm>
        </p:spPr>
        <p:txBody>
          <a:bodyPr/>
          <a:lstStyle/>
          <a:p>
            <a:pPr lvl="0"/>
            <a:endParaRPr lang="pt-PT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C307F-0417-4E2D-BDD7-8979986EB95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73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7"/>
          <p:cNvSpPr>
            <a:spLocks noChangeArrowheads="1"/>
          </p:cNvSpPr>
          <p:nvPr/>
        </p:nvSpPr>
        <p:spPr bwMode="auto">
          <a:xfrm>
            <a:off x="0" y="0"/>
            <a:ext cx="10080625" cy="1029902"/>
          </a:xfrm>
          <a:prstGeom prst="rect">
            <a:avLst/>
          </a:prstGeom>
          <a:solidFill>
            <a:srgbClr val="D4E1E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 sz="2097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121655"/>
            <a:ext cx="8207243" cy="831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260000"/>
            <a:ext cx="9360000" cy="529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4486" y="6882676"/>
            <a:ext cx="182550" cy="188316"/>
          </a:xfrm>
          <a:prstGeom prst="rect">
            <a:avLst/>
          </a:prstGeom>
          <a:solidFill>
            <a:srgbClr val="D4E1E8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16" b="0"/>
            </a:lvl1pPr>
          </a:lstStyle>
          <a:p>
            <a:pPr>
              <a:defRPr/>
            </a:pPr>
            <a:fld id="{7E25C7A6-75A8-46C6-8290-9C232AA1261F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  <p:pic>
        <p:nvPicPr>
          <p:cNvPr id="2" name="Picture 13" descr="Logo Explorer Inves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76930" y="384964"/>
            <a:ext cx="1172842" cy="41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28"/>
          <p:cNvSpPr>
            <a:spLocks noChangeArrowheads="1"/>
          </p:cNvSpPr>
          <p:nvPr/>
        </p:nvSpPr>
        <p:spPr bwMode="auto">
          <a:xfrm>
            <a:off x="717276" y="6882676"/>
            <a:ext cx="2575083" cy="181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pt-PT" sz="916" b="0" dirty="0"/>
              <a:t>EXPLORER INVESTMENTS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9" r:id="rId2"/>
    <p:sldLayoutId id="2147483738" r:id="rId3"/>
    <p:sldLayoutId id="2147483727" r:id="rId4"/>
    <p:sldLayoutId id="2147483729" r:id="rId5"/>
    <p:sldLayoutId id="2147483741" r:id="rId6"/>
    <p:sldLayoutId id="2147483732" r:id="rId7"/>
    <p:sldLayoutId id="2147483742" r:id="rId8"/>
    <p:sldLayoutId id="214748374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35" b="1">
          <a:solidFill>
            <a:srgbClr val="00425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35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35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35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35" b="1">
          <a:solidFill>
            <a:schemeClr val="tx1"/>
          </a:solidFill>
          <a:latin typeface="Arial" charset="0"/>
          <a:cs typeface="Arial" charset="0"/>
        </a:defRPr>
      </a:lvl5pPr>
      <a:lvl6pPr marL="465247" algn="l" rtl="0" eaLnBrk="1" fontAlgn="base" hangingPunct="1">
        <a:spcBef>
          <a:spcPct val="0"/>
        </a:spcBef>
        <a:spcAft>
          <a:spcPct val="0"/>
        </a:spcAft>
        <a:defRPr sz="2035" b="1">
          <a:solidFill>
            <a:schemeClr val="tx1"/>
          </a:solidFill>
          <a:latin typeface="Arial" charset="0"/>
          <a:cs typeface="Arial" charset="0"/>
        </a:defRPr>
      </a:lvl6pPr>
      <a:lvl7pPr marL="930493" algn="l" rtl="0" eaLnBrk="1" fontAlgn="base" hangingPunct="1">
        <a:spcBef>
          <a:spcPct val="0"/>
        </a:spcBef>
        <a:spcAft>
          <a:spcPct val="0"/>
        </a:spcAft>
        <a:defRPr sz="2035" b="1">
          <a:solidFill>
            <a:schemeClr val="tx1"/>
          </a:solidFill>
          <a:latin typeface="Arial" charset="0"/>
          <a:cs typeface="Arial" charset="0"/>
        </a:defRPr>
      </a:lvl7pPr>
      <a:lvl8pPr marL="1395740" algn="l" rtl="0" eaLnBrk="1" fontAlgn="base" hangingPunct="1">
        <a:spcBef>
          <a:spcPct val="0"/>
        </a:spcBef>
        <a:spcAft>
          <a:spcPct val="0"/>
        </a:spcAft>
        <a:defRPr sz="2035" b="1">
          <a:solidFill>
            <a:schemeClr val="tx1"/>
          </a:solidFill>
          <a:latin typeface="Arial" charset="0"/>
          <a:cs typeface="Arial" charset="0"/>
        </a:defRPr>
      </a:lvl8pPr>
      <a:lvl9pPr marL="1860987" algn="l" rtl="0" eaLnBrk="1" fontAlgn="base" hangingPunct="1">
        <a:spcBef>
          <a:spcPct val="0"/>
        </a:spcBef>
        <a:spcAft>
          <a:spcPct val="0"/>
        </a:spcAft>
        <a:defRPr sz="2035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73010" indent="-273010" algn="just" rtl="0" eaLnBrk="1" fontAlgn="base" hangingPunct="1">
        <a:lnSpc>
          <a:spcPct val="115000"/>
        </a:lnSpc>
        <a:spcBef>
          <a:spcPct val="50000"/>
        </a:spcBef>
        <a:spcAft>
          <a:spcPct val="0"/>
        </a:spcAft>
        <a:buSzPct val="200000"/>
        <a:buBlip>
          <a:blip r:embed="rId12"/>
        </a:buBlip>
        <a:defRPr sz="1323">
          <a:solidFill>
            <a:schemeClr val="tx1"/>
          </a:solidFill>
          <a:latin typeface="+mn-lt"/>
          <a:ea typeface="+mn-ea"/>
          <a:cs typeface="+mn-cs"/>
        </a:defRPr>
      </a:lvl1pPr>
      <a:lvl2pPr marL="639714" indent="-184160" algn="just" rtl="0" eaLnBrk="1" fontAlgn="base" hangingPunct="1">
        <a:lnSpc>
          <a:spcPct val="115000"/>
        </a:lnSpc>
        <a:spcBef>
          <a:spcPct val="4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323">
          <a:solidFill>
            <a:schemeClr val="tx1"/>
          </a:solidFill>
          <a:latin typeface="+mn-lt"/>
          <a:cs typeface="+mn-cs"/>
        </a:defRPr>
      </a:lvl2pPr>
      <a:lvl3pPr marL="907877" indent="-85619" algn="just" rtl="0" eaLnBrk="1" fontAlgn="base" hangingPunct="1">
        <a:spcBef>
          <a:spcPct val="40000"/>
        </a:spcBef>
        <a:spcAft>
          <a:spcPct val="0"/>
        </a:spcAft>
        <a:buClr>
          <a:srgbClr val="8BAFAB"/>
        </a:buClr>
        <a:buSzPct val="85000"/>
        <a:buChar char="•"/>
        <a:defRPr sz="1323">
          <a:solidFill>
            <a:schemeClr val="tx1"/>
          </a:solidFill>
          <a:latin typeface="+mn-lt"/>
          <a:cs typeface="+mn-cs"/>
        </a:defRPr>
      </a:lvl3pPr>
      <a:lvl4pPr marL="1096884" indent="-6462" algn="just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85000"/>
        <a:buFont typeface="Times" pitchFamily="18" charset="0"/>
        <a:buChar char="-"/>
        <a:defRPr sz="1323">
          <a:solidFill>
            <a:schemeClr val="tx1"/>
          </a:solidFill>
          <a:latin typeface="+mn-lt"/>
          <a:cs typeface="+mn-cs"/>
        </a:defRPr>
      </a:lvl4pPr>
      <a:lvl5pPr marL="2150151" indent="-232623" algn="l" rtl="0" eaLnBrk="1" fontAlgn="base" hangingPunct="1">
        <a:spcBef>
          <a:spcPct val="20000"/>
        </a:spcBef>
        <a:spcAft>
          <a:spcPct val="0"/>
        </a:spcAft>
        <a:defRPr sz="2035">
          <a:solidFill>
            <a:schemeClr val="tx1"/>
          </a:solidFill>
          <a:latin typeface="+mn-lt"/>
          <a:cs typeface="+mn-cs"/>
        </a:defRPr>
      </a:lvl5pPr>
      <a:lvl6pPr marL="2615398" indent="-232623" algn="l" rtl="0" eaLnBrk="1" fontAlgn="base" hangingPunct="1">
        <a:spcBef>
          <a:spcPct val="20000"/>
        </a:spcBef>
        <a:spcAft>
          <a:spcPct val="0"/>
        </a:spcAft>
        <a:defRPr sz="2035">
          <a:solidFill>
            <a:schemeClr val="tx1"/>
          </a:solidFill>
          <a:latin typeface="+mn-lt"/>
          <a:cs typeface="+mn-cs"/>
        </a:defRPr>
      </a:lvl6pPr>
      <a:lvl7pPr marL="3080645" indent="-232623" algn="l" rtl="0" eaLnBrk="1" fontAlgn="base" hangingPunct="1">
        <a:spcBef>
          <a:spcPct val="20000"/>
        </a:spcBef>
        <a:spcAft>
          <a:spcPct val="0"/>
        </a:spcAft>
        <a:defRPr sz="2035">
          <a:solidFill>
            <a:schemeClr val="tx1"/>
          </a:solidFill>
          <a:latin typeface="+mn-lt"/>
          <a:cs typeface="+mn-cs"/>
        </a:defRPr>
      </a:lvl7pPr>
      <a:lvl8pPr marL="3545891" indent="-232623" algn="l" rtl="0" eaLnBrk="1" fontAlgn="base" hangingPunct="1">
        <a:spcBef>
          <a:spcPct val="20000"/>
        </a:spcBef>
        <a:spcAft>
          <a:spcPct val="0"/>
        </a:spcAft>
        <a:defRPr sz="2035">
          <a:solidFill>
            <a:schemeClr val="tx1"/>
          </a:solidFill>
          <a:latin typeface="+mn-lt"/>
          <a:cs typeface="+mn-cs"/>
        </a:defRPr>
      </a:lvl8pPr>
      <a:lvl9pPr marL="4011138" indent="-232623" algn="l" rtl="0" eaLnBrk="1" fontAlgn="base" hangingPunct="1">
        <a:spcBef>
          <a:spcPct val="20000"/>
        </a:spcBef>
        <a:spcAft>
          <a:spcPct val="0"/>
        </a:spcAft>
        <a:defRPr sz="2035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1pPr>
      <a:lvl2pPr marL="465247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2pPr>
      <a:lvl3pPr marL="930493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3pPr>
      <a:lvl4pPr marL="1395740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4pPr>
      <a:lvl5pPr marL="1860987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5pPr>
      <a:lvl6pPr marL="2326234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6pPr>
      <a:lvl7pPr marL="2791480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7pPr>
      <a:lvl8pPr marL="3256727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8pPr>
      <a:lvl9pPr marL="3721974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ps\Desktop\Skypro\Respostas_Gui&#227;o%20Processo%20de%20Investimento_SkyProV3.xlsx!Anexo%2014!R3C2:R10C14" TargetMode="Externa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file:///C:\Users\mps\Desktop\Skypro\Respostas_Gui&#227;o%20Processo%20de%20Investimento_SkyProV3.xlsx!Sheet1!R2C2:R5C3" TargetMode="Externa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file:///\\explorerinvestments.com\dfs\Explorer\COMUM\Investments\Fundo%20Revitalizar\Targets\Skypro\01.%20Ficheiros%20de%20Trabalho\Skyprov4.xlsx!P&amp;L!R4C2:R33C1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emf"/><Relationship Id="rId4" Type="http://schemas.openxmlformats.org/officeDocument/2006/relationships/oleObject" Target="file:///\\explorerinvestments.com\dfs\Explorer\COMUM\Investments\Fundo%20Revitalizar\Targets\Skypro\01.%20Ficheiros%20de%20Trabalho\Skyprov4.xlsx!BS!R4C2:R57C1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672376" y="3602917"/>
            <a:ext cx="4762500" cy="453917"/>
          </a:xfrm>
        </p:spPr>
        <p:txBody>
          <a:bodyPr/>
          <a:lstStyle/>
          <a:p>
            <a:r>
              <a:rPr lang="pt-PT" dirty="0" err="1" smtClean="0"/>
              <a:t>SkyPro</a:t>
            </a:r>
            <a:endParaRPr lang="pt-PT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dirty="0" smtClean="0"/>
              <a:t>Outubro 2014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0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Apresentação </a:t>
            </a:r>
            <a:r>
              <a:rPr lang="pt-PT" i="1" dirty="0" smtClean="0"/>
              <a:t>target</a:t>
            </a:r>
            <a:endParaRPr lang="pt-PT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4486" y="2591544"/>
            <a:ext cx="4590000" cy="4291132"/>
          </a:xfrm>
        </p:spPr>
        <p:txBody>
          <a:bodyPr/>
          <a:lstStyle/>
          <a:p>
            <a:pPr marL="0" lvl="1" indent="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50000"/>
              <a:buNone/>
              <a:defRPr/>
            </a:pPr>
            <a:r>
              <a:rPr lang="pt-PT" sz="1200" b="1" dirty="0" smtClean="0">
                <a:solidFill>
                  <a:srgbClr val="00425E"/>
                </a:solidFill>
              </a:rPr>
              <a:t>Empresa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A </a:t>
            </a:r>
            <a:r>
              <a:rPr lang="pt-PT" sz="1100" dirty="0" err="1" smtClean="0">
                <a:solidFill>
                  <a:srgbClr val="000000"/>
                </a:solidFill>
              </a:rPr>
              <a:t>SkyPro</a:t>
            </a:r>
            <a:r>
              <a:rPr lang="pt-PT" sz="1100" dirty="0" smtClean="0">
                <a:solidFill>
                  <a:srgbClr val="000000"/>
                </a:solidFill>
              </a:rPr>
              <a:t> (Abotoa, lda) é uma Empresa que se dedica ao desenvolvimento e comercialização de sapatos vocacionados para a indústria da aviação civil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Os sapatos comercializados são dirigidos, essencialmente, a: Equipas de Bordo, Comissários e Hospedeiras; Pilotos; e pessoal de segurança;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Estes sapatos distinguem-se dos demais </a:t>
            </a:r>
            <a:r>
              <a:rPr lang="pt-PT" sz="1100" dirty="0" err="1" smtClean="0">
                <a:solidFill>
                  <a:srgbClr val="000000"/>
                </a:solidFill>
              </a:rPr>
              <a:t>pelas</a:t>
            </a:r>
            <a:r>
              <a:rPr lang="pt-PT" sz="1100" dirty="0" smtClean="0">
                <a:solidFill>
                  <a:srgbClr val="000000"/>
                </a:solidFill>
              </a:rPr>
              <a:t> seguintes características técnicas: </a:t>
            </a:r>
          </a:p>
          <a:p>
            <a:pPr marL="357188" lvl="2" indent="-174625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“INNOCUS” – Livres de substâncias perigosas;</a:t>
            </a:r>
          </a:p>
          <a:p>
            <a:pPr marL="357188" lvl="2" indent="-174625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“ALARM FREE” – Não acusam nos detectores de metais</a:t>
            </a:r>
          </a:p>
          <a:p>
            <a:pPr marL="357188" lvl="2" indent="-174625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“AMBICORK COMFORT” – Melhor controlo de temperatura em altitude</a:t>
            </a:r>
          </a:p>
          <a:p>
            <a:pPr marL="357188" lvl="2" indent="-174625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“ANTI SKID” – Anti derrapagem</a:t>
            </a:r>
          </a:p>
          <a:p>
            <a:pPr marL="357188" lvl="2" indent="-174625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“ABSOLUTE COMFORT” – Utilização confortável em períodos longos de utilização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Adicionalmente foram os primeiros sapatos a terem uma certificação, ISO, para utilização na industria da aviação </a:t>
            </a:r>
            <a:r>
              <a:rPr lang="pt-PT" sz="1100" dirty="0" smtClean="0">
                <a:solidFill>
                  <a:srgbClr val="000000"/>
                </a:solidFill>
              </a:rPr>
              <a:t>civil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Inicialmente a Empresa dedicava-se a operação de lojas, em regime de </a:t>
            </a:r>
            <a:r>
              <a:rPr lang="pt-PT" sz="1100" i="1" dirty="0">
                <a:solidFill>
                  <a:srgbClr val="000000"/>
                </a:solidFill>
              </a:rPr>
              <a:t>franchise</a:t>
            </a:r>
            <a:r>
              <a:rPr lang="pt-PT" sz="1100" dirty="0">
                <a:solidFill>
                  <a:srgbClr val="000000"/>
                </a:solidFill>
              </a:rPr>
              <a:t>, das marcas </a:t>
            </a:r>
            <a:r>
              <a:rPr lang="pt-PT" sz="1100" dirty="0" err="1">
                <a:solidFill>
                  <a:srgbClr val="000000"/>
                </a:solidFill>
              </a:rPr>
              <a:t>Lanidor</a:t>
            </a:r>
            <a:r>
              <a:rPr lang="pt-PT" sz="1100" dirty="0">
                <a:solidFill>
                  <a:srgbClr val="000000"/>
                </a:solidFill>
              </a:rPr>
              <a:t> e </a:t>
            </a:r>
            <a:r>
              <a:rPr lang="pt-PT" sz="1100" dirty="0" err="1" smtClean="0">
                <a:solidFill>
                  <a:srgbClr val="000000"/>
                </a:solidFill>
              </a:rPr>
              <a:t>Aerosoles</a:t>
            </a:r>
            <a:r>
              <a:rPr lang="pt-PT" sz="1100" dirty="0" smtClean="0">
                <a:solidFill>
                  <a:srgbClr val="000000"/>
                </a:solidFill>
              </a:rPr>
              <a:t> (abandonou </a:t>
            </a:r>
            <a:r>
              <a:rPr lang="pt-PT" sz="1100" dirty="0">
                <a:solidFill>
                  <a:srgbClr val="000000"/>
                </a:solidFill>
              </a:rPr>
              <a:t>em </a:t>
            </a:r>
            <a:r>
              <a:rPr lang="pt-PT" sz="1100" dirty="0" smtClean="0">
                <a:solidFill>
                  <a:srgbClr val="000000"/>
                </a:solidFill>
              </a:rPr>
              <a:t>2009);</a:t>
            </a:r>
            <a:endParaRPr lang="pt-PT" sz="1100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30313" y="1260475"/>
            <a:ext cx="4590000" cy="5810992"/>
          </a:xfrm>
        </p:spPr>
        <p:txBody>
          <a:bodyPr/>
          <a:lstStyle/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No seguimento da relação comercial com a </a:t>
            </a:r>
            <a:r>
              <a:rPr lang="pt-PT" sz="1100" dirty="0" err="1" smtClean="0">
                <a:solidFill>
                  <a:srgbClr val="000000"/>
                </a:solidFill>
              </a:rPr>
              <a:t>Aerosoles</a:t>
            </a:r>
            <a:r>
              <a:rPr lang="pt-PT" sz="1100" dirty="0" smtClean="0">
                <a:solidFill>
                  <a:srgbClr val="000000"/>
                </a:solidFill>
              </a:rPr>
              <a:t> a Empresa identificou o nicho de mercado da aviação civil e desenvolveu pesquisas e iniciativas comerciais no sentido de explorar este mercado</a:t>
            </a:r>
          </a:p>
          <a:p>
            <a:pPr marL="342900" lvl="1" indent="-342900" algn="just" eaLnBrk="0" hangingPunct="0">
              <a:lnSpc>
                <a:spcPts val="13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50000"/>
              <a:buNone/>
              <a:defRPr/>
            </a:pPr>
            <a:endParaRPr lang="pt-PT" sz="1200" b="1" kern="1200" dirty="0" smtClean="0">
              <a:solidFill>
                <a:srgbClr val="00425E"/>
              </a:solidFill>
              <a:latin typeface="Arial" charset="0"/>
              <a:cs typeface="Arial" charset="0"/>
            </a:endParaRPr>
          </a:p>
          <a:p>
            <a:pPr marL="342900" lvl="1" indent="-342900" algn="just" eaLnBrk="0" hangingPunct="0">
              <a:lnSpc>
                <a:spcPts val="13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50000"/>
              <a:buNone/>
              <a:defRPr/>
            </a:pPr>
            <a:r>
              <a:rPr lang="pt-PT" sz="1200" b="1" kern="1200" dirty="0" smtClean="0">
                <a:solidFill>
                  <a:srgbClr val="00425E"/>
                </a:solidFill>
                <a:latin typeface="Arial" charset="0"/>
                <a:cs typeface="Arial" charset="0"/>
              </a:rPr>
              <a:t>Estratégia / Projecto de Investimento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Acelerar o crescimento da Empresa através dos seguintes investimentos:</a:t>
            </a:r>
          </a:p>
          <a:p>
            <a:pPr marL="357188" lvl="2" indent="-174625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Marketing e Publicidade: 200k€ a 600k€ / ano</a:t>
            </a:r>
          </a:p>
          <a:p>
            <a:pPr marL="357188" lvl="2" indent="-174625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Prospecção Comercial: 100k€ a 300k€ / ano</a:t>
            </a:r>
          </a:p>
          <a:p>
            <a:pPr marL="357188" lvl="2" indent="-174625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Reforço da Estrutura de Pessoal: +750k€ até 2019 (+25 Colaboradores)</a:t>
            </a:r>
          </a:p>
          <a:p>
            <a:pPr marL="357188" lvl="2" indent="-174625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Fundo de Maneio: +2.500k€ até 2019</a:t>
            </a:r>
          </a:p>
          <a:p>
            <a:pPr marL="357188" lvl="2" indent="-174625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Desenvolvimento de Produto: Até 600k€</a:t>
            </a:r>
          </a:p>
          <a:p>
            <a:pPr marL="269875" lvl="1" indent="-176213" algn="just" eaLnBrk="0" hangingPunct="0">
              <a:lnSpc>
                <a:spcPts val="13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50000"/>
              <a:buNone/>
              <a:defRPr/>
            </a:pPr>
            <a:endParaRPr lang="pt-PT" sz="11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342900" lvl="1" indent="-342900" algn="just" eaLnBrk="0" hangingPunct="0">
              <a:lnSpc>
                <a:spcPts val="13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50000"/>
              <a:buNone/>
              <a:defRPr/>
            </a:pPr>
            <a:r>
              <a:rPr lang="pt-PT" sz="1200" b="1" kern="1200" dirty="0" smtClean="0">
                <a:solidFill>
                  <a:srgbClr val="00425E"/>
                </a:solidFill>
                <a:latin typeface="Arial" charset="0"/>
                <a:cs typeface="Arial" charset="0"/>
              </a:rPr>
              <a:t>Racional </a:t>
            </a:r>
            <a:r>
              <a:rPr lang="pt-PT" sz="1200" b="1" kern="1200" dirty="0">
                <a:solidFill>
                  <a:srgbClr val="00425E"/>
                </a:solidFill>
                <a:latin typeface="Arial" charset="0"/>
                <a:cs typeface="Arial" charset="0"/>
              </a:rPr>
              <a:t>do investimento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  <a:latin typeface="Arial" charset="0"/>
                <a:cs typeface="Arial" charset="0"/>
              </a:rPr>
              <a:t>Inexistência de produto directamente vocacionados para o segmento;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  <a:latin typeface="Arial" charset="0"/>
                <a:cs typeface="Arial" charset="0"/>
              </a:rPr>
              <a:t>Dimensão e crescimento do mercado. Estima-se que a nível mundial existam mais de 150 mil profissionais de equipas de bordo e que o tráfego mundial duplique até 2019. </a:t>
            </a:r>
            <a:endParaRPr lang="pt-PT" sz="11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Concentração de clientes e compradores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Características técnicas do produto e </a:t>
            </a:r>
            <a:r>
              <a:rPr lang="pt-PT" sz="1100" i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appeal</a:t>
            </a:r>
            <a:r>
              <a:rPr lang="pt-PT" sz="110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ao cliente final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Necessidade de mercado de ter um sapato que passe nos detectores de metais evitando que o utilizador tenha que se descalçar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Acesso privilegiado a produtores de sapatos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Produto percepcionado </a:t>
            </a:r>
            <a:r>
              <a:rPr lang="pt-PT" sz="11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pelo</a:t>
            </a: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cliente como de alto valor acrescentado</a:t>
            </a:r>
            <a:endParaRPr lang="pt-PT" sz="11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25C7A6-75A8-46C6-8290-9C232AA1261F}" type="slidenum">
              <a:rPr lang="pt-PT" smtClean="0"/>
              <a:pPr>
                <a:defRPr/>
              </a:pPr>
              <a:t>2</a:t>
            </a:fld>
            <a:endParaRPr lang="pt-P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b="1" dirty="0" smtClean="0"/>
              <a:t>Outubro 2013</a:t>
            </a:r>
            <a:endParaRPr lang="pt-PT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Em análise</a:t>
            </a:r>
            <a:endParaRPr lang="pt-P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smtClean="0"/>
              <a:t>Comercialização de Sapatos e acessórios para aviação civil</a:t>
            </a:r>
            <a:endParaRPr lang="pt-P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 defTabSz="762000" eaLnBrk="0" hangingPunct="0">
              <a:lnSpc>
                <a:spcPct val="100000"/>
              </a:lnSpc>
              <a:spcBef>
                <a:spcPct val="35000"/>
              </a:spcBef>
              <a:buSzTx/>
            </a:pPr>
            <a:r>
              <a:rPr lang="pt-PT" dirty="0" smtClean="0">
                <a:latin typeface="Arial" charset="0"/>
                <a:cs typeface="Arial" charset="0"/>
              </a:rPr>
              <a:t>Jorge Pinto; Clélia Fernandes; Teresa Pinto; Lisa Fernandes; Ricardo Silva</a:t>
            </a:r>
            <a:endParaRPr lang="pt-PT" dirty="0">
              <a:latin typeface="Arial" charset="0"/>
              <a:cs typeface="Arial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b="1" dirty="0" smtClean="0"/>
              <a:t>3 milhões de Euros</a:t>
            </a:r>
            <a:endParaRPr lang="pt-PT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542" y="177448"/>
            <a:ext cx="23075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8DE5-4E34-4B30-8975-6F1807FAF631}" type="slidenum">
              <a:rPr lang="pt-PT" smtClean="0"/>
              <a:pPr/>
              <a:t>3</a:t>
            </a:fld>
            <a:endParaRPr lang="pt-PT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13240" y="407875"/>
            <a:ext cx="8097925" cy="422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FF0000"/>
              </a:buClr>
              <a:buSzPct val="100000"/>
            </a:pPr>
            <a:r>
              <a:rPr lang="pt-PT" sz="2097" dirty="0">
                <a:solidFill>
                  <a:srgbClr val="00425E"/>
                </a:solidFill>
              </a:rPr>
              <a:t>Apresentação </a:t>
            </a:r>
            <a:r>
              <a:rPr lang="pt-PT" sz="2097" i="1" dirty="0">
                <a:solidFill>
                  <a:srgbClr val="00425E"/>
                </a:solidFill>
              </a:rPr>
              <a:t>target</a:t>
            </a:r>
          </a:p>
        </p:txBody>
      </p:sp>
      <p:sp>
        <p:nvSpPr>
          <p:cNvPr id="75" name="Content Placeholder 4"/>
          <p:cNvSpPr txBox="1">
            <a:spLocks/>
          </p:cNvSpPr>
          <p:nvPr/>
        </p:nvSpPr>
        <p:spPr bwMode="auto">
          <a:xfrm>
            <a:off x="360001" y="3453097"/>
            <a:ext cx="9370194" cy="3223846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109904" tIns="109904" rIns="0" bIns="0" numCol="1" anchor="t" anchorCtr="0" compatLnSpc="1">
            <a:prstTxWarp prst="textNoShape">
              <a:avLst/>
            </a:prstTxWarp>
          </a:bodyPr>
          <a:lstStyle/>
          <a:p>
            <a:pPr marL="0" lvl="1" indent="-479530" algn="just" eaLnBrk="0" hangingPunct="0">
              <a:lnSpc>
                <a:spcPct val="115000"/>
              </a:lnSpc>
              <a:spcBef>
                <a:spcPts val="204"/>
              </a:spcBef>
              <a:spcAft>
                <a:spcPts val="204"/>
              </a:spcAft>
              <a:buClr>
                <a:schemeClr val="tx2"/>
              </a:buClr>
              <a:buSzPct val="150000"/>
              <a:defRPr/>
            </a:pPr>
            <a:r>
              <a:rPr lang="pt-PT" sz="1221" dirty="0">
                <a:solidFill>
                  <a:srgbClr val="00425E"/>
                </a:solidFill>
              </a:rPr>
              <a:t>Estrutura acionista atual e </a:t>
            </a:r>
            <a:r>
              <a:rPr lang="pt-PT" sz="1221" i="1" dirty="0">
                <a:solidFill>
                  <a:srgbClr val="00425E"/>
                </a:solidFill>
              </a:rPr>
              <a:t>target </a:t>
            </a:r>
            <a:r>
              <a:rPr lang="pt-PT" sz="1221" baseline="30000" dirty="0">
                <a:solidFill>
                  <a:srgbClr val="00425E"/>
                </a:solidFill>
              </a:rPr>
              <a:t>(1)</a:t>
            </a: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3648004" y="5811566"/>
            <a:ext cx="2759170" cy="426149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052" tIns="46526" rIns="93052" bIns="46526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PT" sz="1221" dirty="0" smtClean="0">
                <a:solidFill>
                  <a:schemeClr val="bg1"/>
                </a:solidFill>
                <a:latin typeface="Calibri" pitchFamily="34" charset="0"/>
              </a:rPr>
              <a:t>Abotoa, Lda.</a:t>
            </a:r>
            <a:endParaRPr lang="pt-PT" sz="122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 bwMode="auto">
          <a:xfrm>
            <a:off x="5753492" y="4044397"/>
            <a:ext cx="2017851" cy="956163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052" tIns="46526" rIns="93052" bIns="46526" numCol="1" rtlCol="0" anchor="ctr" anchorCtr="0" compatLnSpc="1">
            <a:prstTxWarp prst="textNoShape">
              <a:avLst/>
            </a:prstTxWarp>
          </a:bodyPr>
          <a:lstStyle/>
          <a:p>
            <a:pPr algn="ctr" defTabSz="930493"/>
            <a:r>
              <a:rPr lang="pt-PT" sz="2097" dirty="0">
                <a:solidFill>
                  <a:srgbClr val="00425E"/>
                </a:solidFill>
                <a:latin typeface="Calibri" pitchFamily="34" charset="0"/>
              </a:rPr>
              <a:t>FRN</a:t>
            </a:r>
          </a:p>
        </p:txBody>
      </p:sp>
      <p:cxnSp>
        <p:nvCxnSpPr>
          <p:cNvPr id="134" name="Straight Connector 133"/>
          <p:cNvCxnSpPr/>
          <p:nvPr/>
        </p:nvCxnSpPr>
        <p:spPr bwMode="auto">
          <a:xfrm flipV="1">
            <a:off x="3280660" y="5404780"/>
            <a:ext cx="34915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 flipV="1">
            <a:off x="3280661" y="5001799"/>
            <a:ext cx="0" cy="4029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>
            <a:off x="5027588" y="5404779"/>
            <a:ext cx="0" cy="3663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3" name="Rectangle 142"/>
          <p:cNvSpPr/>
          <p:nvPr/>
        </p:nvSpPr>
        <p:spPr bwMode="auto">
          <a:xfrm>
            <a:off x="6841680" y="5180081"/>
            <a:ext cx="929662" cy="2063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052" tIns="46526" rIns="93052" bIns="46526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PT" sz="1068" i="1" dirty="0">
                <a:solidFill>
                  <a:schemeClr val="accent2"/>
                </a:solidFill>
                <a:latin typeface="Calibri" pitchFamily="34" charset="0"/>
              </a:rPr>
              <a:t>Target</a:t>
            </a:r>
            <a:r>
              <a:rPr lang="pt-PT" sz="1068" dirty="0">
                <a:solidFill>
                  <a:schemeClr val="accent2"/>
                </a:solidFill>
                <a:latin typeface="Calibri" pitchFamily="34" charset="0"/>
              </a:rPr>
              <a:t>: </a:t>
            </a:r>
            <a:r>
              <a:rPr lang="pt-PT" sz="1068" dirty="0" smtClean="0">
                <a:solidFill>
                  <a:schemeClr val="accent2"/>
                </a:solidFill>
                <a:latin typeface="Calibri" pitchFamily="34" charset="0"/>
              </a:rPr>
              <a:t>49%</a:t>
            </a:r>
            <a:endParaRPr lang="pt-PT" sz="1068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270968" y="5180081"/>
            <a:ext cx="929662" cy="2063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052" tIns="46526" rIns="93052" bIns="46526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PT" sz="1068" i="1" dirty="0">
                <a:solidFill>
                  <a:schemeClr val="accent2"/>
                </a:solidFill>
                <a:latin typeface="Calibri" pitchFamily="34" charset="0"/>
              </a:rPr>
              <a:t>Target</a:t>
            </a:r>
            <a:r>
              <a:rPr lang="pt-PT" sz="1068" dirty="0">
                <a:solidFill>
                  <a:schemeClr val="accent2"/>
                </a:solidFill>
                <a:latin typeface="Calibri" pitchFamily="34" charset="0"/>
              </a:rPr>
              <a:t>: </a:t>
            </a:r>
            <a:r>
              <a:rPr lang="pt-PT" sz="1068" dirty="0" smtClean="0">
                <a:solidFill>
                  <a:schemeClr val="accent2"/>
                </a:solidFill>
                <a:latin typeface="Calibri" pitchFamily="34" charset="0"/>
              </a:rPr>
              <a:t>51%</a:t>
            </a:r>
            <a:endParaRPr lang="pt-PT" sz="1068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 bwMode="auto">
          <a:xfrm>
            <a:off x="2090673" y="4044397"/>
            <a:ext cx="2245813" cy="95780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052" tIns="46526" rIns="93052" bIns="46526" numCol="1" rtlCol="0" anchor="t" anchorCtr="0" compatLnSpc="1">
            <a:prstTxWarp prst="textNoShape">
              <a:avLst/>
            </a:prstTxWarp>
          </a:bodyPr>
          <a:lstStyle/>
          <a:p>
            <a:r>
              <a:rPr lang="pt-PT" sz="900" dirty="0">
                <a:solidFill>
                  <a:srgbClr val="00425E"/>
                </a:solidFill>
              </a:rPr>
              <a:t>Estrutura </a:t>
            </a:r>
            <a:r>
              <a:rPr lang="pt-PT" sz="900" dirty="0" err="1">
                <a:solidFill>
                  <a:srgbClr val="00425E"/>
                </a:solidFill>
              </a:rPr>
              <a:t>acionista</a:t>
            </a:r>
            <a:r>
              <a:rPr lang="pt-PT" sz="900" dirty="0">
                <a:solidFill>
                  <a:srgbClr val="00425E"/>
                </a:solidFill>
              </a:rPr>
              <a:t> </a:t>
            </a:r>
            <a:r>
              <a:rPr lang="pt-PT" sz="900" dirty="0" smtClean="0">
                <a:solidFill>
                  <a:srgbClr val="00425E"/>
                </a:solidFill>
              </a:rPr>
              <a:t>actual:</a:t>
            </a:r>
            <a:endParaRPr lang="pt-PT" sz="900" dirty="0">
              <a:solidFill>
                <a:srgbClr val="00425E"/>
              </a:solidFill>
            </a:endParaRPr>
          </a:p>
          <a:p>
            <a:pPr marL="193853" indent="-193853">
              <a:spcBef>
                <a:spcPts val="0"/>
              </a:spcBef>
            </a:pPr>
            <a:r>
              <a:rPr lang="pt-PT" sz="900" b="0" dirty="0"/>
              <a:t>Jorge </a:t>
            </a:r>
            <a:r>
              <a:rPr lang="pt-PT" sz="900" b="0" dirty="0" smtClean="0"/>
              <a:t>Pinto	70,8%</a:t>
            </a:r>
            <a:endParaRPr lang="pt-PT" sz="900" b="0" dirty="0"/>
          </a:p>
          <a:p>
            <a:pPr marL="193853" indent="-193853">
              <a:spcBef>
                <a:spcPts val="0"/>
              </a:spcBef>
            </a:pPr>
            <a:r>
              <a:rPr lang="pt-PT" sz="900" b="0" dirty="0" smtClean="0"/>
              <a:t>Teresa Pinto	13,1%</a:t>
            </a:r>
            <a:endParaRPr lang="pt-PT" sz="900" b="0" dirty="0"/>
          </a:p>
          <a:p>
            <a:pPr marL="193853" indent="-193853">
              <a:spcBef>
                <a:spcPts val="0"/>
              </a:spcBef>
            </a:pPr>
            <a:r>
              <a:rPr lang="pt-PT" sz="900" b="0" dirty="0"/>
              <a:t>Clélia </a:t>
            </a:r>
            <a:r>
              <a:rPr lang="pt-PT" sz="900" b="0" dirty="0" smtClean="0"/>
              <a:t>Fernandes	13,1%</a:t>
            </a:r>
            <a:endParaRPr lang="pt-PT" sz="900" b="0" dirty="0"/>
          </a:p>
          <a:p>
            <a:pPr marL="193853" indent="-193853">
              <a:spcBef>
                <a:spcPts val="0"/>
              </a:spcBef>
            </a:pPr>
            <a:r>
              <a:rPr lang="pt-PT" sz="900" b="0" dirty="0"/>
              <a:t>Lisa </a:t>
            </a:r>
            <a:r>
              <a:rPr lang="pt-PT" sz="900" b="0" dirty="0" smtClean="0"/>
              <a:t>Fernandes	1,5%</a:t>
            </a:r>
            <a:endParaRPr lang="pt-PT" sz="900" b="0" dirty="0"/>
          </a:p>
          <a:p>
            <a:pPr marL="193853" indent="-193853">
              <a:spcBef>
                <a:spcPts val="0"/>
              </a:spcBef>
            </a:pPr>
            <a:r>
              <a:rPr lang="pt-PT" sz="900" b="0" dirty="0"/>
              <a:t>Ricardo </a:t>
            </a:r>
            <a:r>
              <a:rPr lang="pt-PT" sz="900" b="0" dirty="0" smtClean="0"/>
              <a:t>Silva	1,5</a:t>
            </a:r>
            <a:endParaRPr lang="pt-PT" sz="900" b="0" dirty="0"/>
          </a:p>
          <a:p>
            <a:endParaRPr lang="pt-PT" sz="900" dirty="0"/>
          </a:p>
        </p:txBody>
      </p:sp>
      <p:sp>
        <p:nvSpPr>
          <p:cNvPr id="150" name="Rectangle 149"/>
          <p:cNvSpPr/>
          <p:nvPr/>
        </p:nvSpPr>
        <p:spPr>
          <a:xfrm>
            <a:off x="5015858" y="3546964"/>
            <a:ext cx="1975909" cy="253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18" dirty="0">
                <a:solidFill>
                  <a:srgbClr val="00425E"/>
                </a:solidFill>
              </a:rPr>
              <a:t>Estrutura acionista atual:</a:t>
            </a:r>
            <a:endParaRPr lang="pt-PT" sz="1018" dirty="0"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772225" y="5001799"/>
            <a:ext cx="0" cy="4029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76642" y="6436698"/>
            <a:ext cx="2362141" cy="22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3853" indent="-193853">
              <a:spcBef>
                <a:spcPts val="0"/>
              </a:spcBef>
            </a:pPr>
            <a:r>
              <a:rPr lang="pt-PT" sz="814" b="0" baseline="30000" dirty="0"/>
              <a:t>(1) </a:t>
            </a:r>
            <a:r>
              <a:rPr lang="pt-PT" sz="814" b="0" dirty="0"/>
              <a:t>Cenário base</a:t>
            </a:r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360000" y="1299184"/>
            <a:ext cx="4477265" cy="1919151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109904" tIns="109904" rIns="0" bIns="0" numCol="1" anchor="t" anchorCtr="0" compatLnSpc="1">
            <a:prstTxWarp prst="textNoShape">
              <a:avLst/>
            </a:prstTxWarp>
          </a:bodyPr>
          <a:lstStyle/>
          <a:p>
            <a:pPr marL="0" lvl="1" indent="-479530" algn="just" eaLnBrk="0" hangingPunct="0">
              <a:lnSpc>
                <a:spcPct val="115000"/>
              </a:lnSpc>
              <a:spcBef>
                <a:spcPts val="204"/>
              </a:spcBef>
              <a:spcAft>
                <a:spcPts val="204"/>
              </a:spcAft>
              <a:buClr>
                <a:schemeClr val="tx2"/>
              </a:buClr>
              <a:buSzPct val="150000"/>
              <a:defRPr/>
            </a:pPr>
            <a:r>
              <a:rPr lang="pt-PT" sz="1221" dirty="0">
                <a:solidFill>
                  <a:srgbClr val="00425E"/>
                </a:solidFill>
              </a:rPr>
              <a:t>Projeto de </a:t>
            </a:r>
            <a:r>
              <a:rPr lang="pt-PT" sz="1221" dirty="0" smtClean="0">
                <a:solidFill>
                  <a:srgbClr val="00425E"/>
                </a:solidFill>
              </a:rPr>
              <a:t>investimento</a:t>
            </a:r>
            <a:endParaRPr lang="pt-PT" sz="814" b="0" dirty="0">
              <a:solidFill>
                <a:srgbClr val="00425E"/>
              </a:solidFill>
            </a:endParaRPr>
          </a:p>
        </p:txBody>
      </p:sp>
      <p:sp>
        <p:nvSpPr>
          <p:cNvPr id="31" name="Content Placeholder 4"/>
          <p:cNvSpPr txBox="1">
            <a:spLocks/>
          </p:cNvSpPr>
          <p:nvPr/>
        </p:nvSpPr>
        <p:spPr bwMode="auto">
          <a:xfrm>
            <a:off x="4953465" y="1299184"/>
            <a:ext cx="4776729" cy="1919151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109904" tIns="109904" rIns="0" bIns="0" numCol="1" anchor="t" anchorCtr="0" compatLnSpc="1">
            <a:prstTxWarp prst="textNoShape">
              <a:avLst/>
            </a:prstTxWarp>
          </a:bodyPr>
          <a:lstStyle/>
          <a:p>
            <a:pPr marL="0" lvl="1" indent="-479530" algn="just" eaLnBrk="0" hangingPunct="0">
              <a:lnSpc>
                <a:spcPct val="115000"/>
              </a:lnSpc>
              <a:spcBef>
                <a:spcPts val="204"/>
              </a:spcBef>
              <a:spcAft>
                <a:spcPts val="204"/>
              </a:spcAft>
              <a:buClr>
                <a:schemeClr val="tx2"/>
              </a:buClr>
              <a:buSzPct val="150000"/>
              <a:defRPr/>
            </a:pPr>
            <a:r>
              <a:rPr lang="pt-PT" sz="1221" dirty="0">
                <a:solidFill>
                  <a:srgbClr val="00425E"/>
                </a:solidFill>
              </a:rPr>
              <a:t>Órgãos Sociais</a:t>
            </a:r>
            <a:endParaRPr lang="pt-PT" sz="814" b="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363"/>
              </p:ext>
            </p:extLst>
          </p:nvPr>
        </p:nvGraphicFramePr>
        <p:xfrm>
          <a:off x="438632" y="1655440"/>
          <a:ext cx="4320000" cy="11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Worksheet" r:id="rId3" imgW="6286534" imgH="1705050" progId="Excel.Sheet.12">
                  <p:link updateAutomatic="1"/>
                </p:oleObj>
              </mc:Choice>
              <mc:Fallback>
                <p:oleObj name="Worksheet" r:id="rId3" imgW="6286534" imgH="170505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632" y="1655440"/>
                        <a:ext cx="4320000" cy="1171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967415"/>
              </p:ext>
            </p:extLst>
          </p:nvPr>
        </p:nvGraphicFramePr>
        <p:xfrm>
          <a:off x="5122417" y="1675423"/>
          <a:ext cx="34385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Worksheet" r:id="rId5" imgW="3438522" imgH="771660" progId="Excel.Sheet.12">
                  <p:link updateAutomatic="1"/>
                </p:oleObj>
              </mc:Choice>
              <mc:Fallback>
                <p:oleObj name="Worksheet" r:id="rId5" imgW="3438522" imgH="77166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22417" y="1675423"/>
                        <a:ext cx="34385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1542" y="177448"/>
            <a:ext cx="23075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PT" dirty="0">
                <a:solidFill>
                  <a:srgbClr val="00425E"/>
                </a:solidFill>
              </a:rPr>
              <a:t>Apresentação </a:t>
            </a:r>
            <a:r>
              <a:rPr lang="pt-PT" i="1" dirty="0" smtClean="0">
                <a:solidFill>
                  <a:srgbClr val="00425E"/>
                </a:solidFill>
              </a:rPr>
              <a:t>target</a:t>
            </a:r>
            <a:endParaRPr lang="pt-PT" dirty="0">
              <a:solidFill>
                <a:srgbClr val="00425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A2F4A8-6510-4EA8-9265-025A8D23D849}" type="slidenum">
              <a:rPr lang="pt-PT" smtClean="0"/>
              <a:pPr>
                <a:defRPr/>
              </a:pPr>
              <a:t>4</a:t>
            </a:fld>
            <a:endParaRPr lang="pt-PT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040313" y="1380076"/>
            <a:ext cx="4679950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71236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42472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413708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84944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356180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827416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98652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769888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dirty="0" smtClean="0"/>
              <a:t>Senhora</a:t>
            </a:r>
            <a:endParaRPr kumimoji="0" lang="pt-PT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0362" y="1380076"/>
            <a:ext cx="4607421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71236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42472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413708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84944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356180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827416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98652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769888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dirty="0" smtClean="0"/>
              <a:t>Homem</a:t>
            </a:r>
            <a:endParaRPr kumimoji="0" lang="pt-PT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542" y="177448"/>
            <a:ext cx="2307541" cy="7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312" y="1963548"/>
            <a:ext cx="4500000" cy="2847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60" y="1938251"/>
            <a:ext cx="4500000" cy="289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PT" dirty="0">
                <a:solidFill>
                  <a:srgbClr val="00425E"/>
                </a:solidFill>
              </a:rPr>
              <a:t>Apresentação </a:t>
            </a:r>
            <a:r>
              <a:rPr lang="pt-PT" i="1" dirty="0" smtClean="0">
                <a:solidFill>
                  <a:srgbClr val="00425E"/>
                </a:solidFill>
              </a:rPr>
              <a:t>target</a:t>
            </a:r>
            <a:endParaRPr lang="pt-PT" dirty="0">
              <a:solidFill>
                <a:srgbClr val="00425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A2F4A8-6510-4EA8-9265-025A8D23D849}" type="slidenum">
              <a:rPr lang="pt-PT" smtClean="0"/>
              <a:pPr>
                <a:defRPr/>
              </a:pPr>
              <a:t>5</a:t>
            </a:fld>
            <a:endParaRPr lang="pt-PT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040313" y="1380076"/>
            <a:ext cx="4679950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71236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42472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413708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84944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356180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827416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98652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769888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dirty="0" smtClean="0"/>
              <a:t>Produtos </a:t>
            </a:r>
            <a:endParaRPr kumimoji="0" lang="pt-PT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0362" y="1380076"/>
            <a:ext cx="4607421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71236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42472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413708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84944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356180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827416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98652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769888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dirty="0" smtClean="0"/>
              <a:t>Principais Clientes</a:t>
            </a:r>
            <a:endParaRPr kumimoji="0" lang="pt-PT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542" y="177448"/>
            <a:ext cx="2307541" cy="72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72" y="1799456"/>
            <a:ext cx="4500000" cy="21215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288" y="1799455"/>
            <a:ext cx="4500000" cy="21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PT" dirty="0" smtClean="0">
                <a:solidFill>
                  <a:srgbClr val="00425E"/>
                </a:solidFill>
              </a:rPr>
              <a:t>Demonstração de Resultados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A2F4A8-6510-4EA8-9265-025A8D23D849}" type="slidenum">
              <a:rPr lang="pt-PT" smtClean="0"/>
              <a:pPr>
                <a:defRPr/>
              </a:pPr>
              <a:t>6</a:t>
            </a:fld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542" y="177448"/>
            <a:ext cx="2307541" cy="72000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930973"/>
              </p:ext>
            </p:extLst>
          </p:nvPr>
        </p:nvGraphicFramePr>
        <p:xfrm>
          <a:off x="355088" y="1150938"/>
          <a:ext cx="9360000" cy="404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Worksheet" r:id="rId4" imgW="10582188" imgH="4571910" progId="Excel.Sheet.12">
                  <p:link updateAutomatic="1"/>
                </p:oleObj>
              </mc:Choice>
              <mc:Fallback>
                <p:oleObj name="Worksheet" r:id="rId4" imgW="10582188" imgH="457191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088" y="1150938"/>
                        <a:ext cx="9360000" cy="4044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6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PT" dirty="0" smtClean="0">
                <a:solidFill>
                  <a:srgbClr val="00425E"/>
                </a:solidFill>
              </a:rPr>
              <a:t>Balanço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A2F4A8-6510-4EA8-9265-025A8D23D849}" type="slidenum">
              <a:rPr lang="pt-PT" smtClean="0"/>
              <a:pPr>
                <a:defRPr/>
              </a:pPr>
              <a:t>7</a:t>
            </a:fld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542" y="177448"/>
            <a:ext cx="2307541" cy="72000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312064"/>
              </p:ext>
            </p:extLst>
          </p:nvPr>
        </p:nvGraphicFramePr>
        <p:xfrm>
          <a:off x="343656" y="1150938"/>
          <a:ext cx="8438779" cy="55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Worksheet" r:id="rId4" imgW="10630001" imgH="7029450" progId="Excel.Sheet.12">
                  <p:link updateAutomatic="1"/>
                </p:oleObj>
              </mc:Choice>
              <mc:Fallback>
                <p:oleObj name="Worksheet" r:id="rId4" imgW="10630001" imgH="702945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656" y="1150938"/>
                        <a:ext cx="8438779" cy="55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0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359792" y="5327848"/>
            <a:ext cx="3601948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endParaRPr lang="pt-PT" sz="1000" b="0" dirty="0" smtClean="0">
              <a:solidFill>
                <a:srgbClr val="00425E"/>
              </a:solidFill>
            </a:endParaRPr>
          </a:p>
          <a:p>
            <a:endParaRPr lang="pt-PT" sz="1000" b="0" dirty="0" smtClean="0">
              <a:solidFill>
                <a:srgbClr val="00425E"/>
              </a:solidFill>
            </a:endParaRPr>
          </a:p>
          <a:p>
            <a:endParaRPr lang="pt-PT" sz="1000" b="0" dirty="0" smtClean="0">
              <a:solidFill>
                <a:srgbClr val="00425E"/>
              </a:solidFill>
            </a:endParaRPr>
          </a:p>
          <a:p>
            <a:endParaRPr lang="pt-PT" sz="1000" b="0" dirty="0" smtClean="0">
              <a:solidFill>
                <a:srgbClr val="00425E"/>
              </a:solidFill>
            </a:endParaRPr>
          </a:p>
          <a:p>
            <a:r>
              <a:rPr lang="pt-PT" sz="1000" b="0" dirty="0" smtClean="0">
                <a:solidFill>
                  <a:srgbClr val="00425E"/>
                </a:solidFill>
              </a:rPr>
              <a:t>EXPLORER INVESTMENTS</a:t>
            </a:r>
          </a:p>
          <a:p>
            <a:r>
              <a:rPr lang="pt-PT" sz="1000" b="0" dirty="0" smtClean="0">
                <a:solidFill>
                  <a:srgbClr val="00425E"/>
                </a:solidFill>
              </a:rPr>
              <a:t>AV</a:t>
            </a:r>
            <a:r>
              <a:rPr lang="pt-PT" sz="1000" b="0" dirty="0">
                <a:solidFill>
                  <a:srgbClr val="00425E"/>
                </a:solidFill>
              </a:rPr>
              <a:t>. ENG.º DUARTE PACHECO, </a:t>
            </a:r>
            <a:r>
              <a:rPr lang="pt-PT" sz="1000" b="0" dirty="0" smtClean="0">
                <a:solidFill>
                  <a:srgbClr val="00425E"/>
                </a:solidFill>
              </a:rPr>
              <a:t>N.7 </a:t>
            </a:r>
            <a:r>
              <a:rPr lang="pt-PT" sz="1000" b="0" dirty="0">
                <a:solidFill>
                  <a:srgbClr val="00425E"/>
                </a:solidFill>
              </a:rPr>
              <a:t>– </a:t>
            </a:r>
            <a:r>
              <a:rPr lang="pt-PT" sz="1000" b="0" dirty="0" smtClean="0">
                <a:solidFill>
                  <a:srgbClr val="00425E"/>
                </a:solidFill>
              </a:rPr>
              <a:t>7ºA 1070-100 </a:t>
            </a:r>
            <a:r>
              <a:rPr lang="pt-PT" sz="1000" b="0" dirty="0">
                <a:solidFill>
                  <a:srgbClr val="00425E"/>
                </a:solidFill>
              </a:rPr>
              <a:t>LISBOA</a:t>
            </a:r>
          </a:p>
          <a:p>
            <a:r>
              <a:rPr lang="pt-PT" sz="1000" b="0" dirty="0">
                <a:solidFill>
                  <a:srgbClr val="00425E"/>
                </a:solidFill>
              </a:rPr>
              <a:t>TEL: +351 213 241 820</a:t>
            </a:r>
          </a:p>
          <a:p>
            <a:r>
              <a:rPr lang="pt-PT" sz="1000" b="0" dirty="0">
                <a:solidFill>
                  <a:srgbClr val="00425E"/>
                </a:solidFill>
              </a:rPr>
              <a:t>FAX: +351 213 241 829</a:t>
            </a:r>
          </a:p>
          <a:p>
            <a:r>
              <a:rPr lang="pt-PT" sz="1000" b="0" dirty="0" smtClean="0">
                <a:solidFill>
                  <a:srgbClr val="00425E"/>
                </a:solidFill>
              </a:rPr>
              <a:t>WEBSITE</a:t>
            </a:r>
            <a:r>
              <a:rPr lang="pt-PT" sz="1000" b="0" dirty="0">
                <a:solidFill>
                  <a:srgbClr val="00425E"/>
                </a:solidFill>
              </a:rPr>
              <a:t>: WWW.EXPLORERINVESTMENTS.COM</a:t>
            </a:r>
          </a:p>
        </p:txBody>
      </p:sp>
    </p:spTree>
    <p:extLst>
      <p:ext uri="{BB962C8B-B14F-4D97-AF65-F5344CB8AC3E}">
        <p14:creationId xmlns:p14="http://schemas.microsoft.com/office/powerpoint/2010/main" val="16130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MLEFT" val="132"/>
  <p:tag name="GMTOP" val="96"/>
  <p:tag name="GMHEIGHT" val="159.75"/>
  <p:tag name="GMWIDTH" val="475.625"/>
  <p:tag name="GMSELECT" val="TRU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rtim Sacavém" id="{AAB01A06-E3B0-4583-9499-C77E9F13D223}" vid="{5C2DA689-A5C4-47FF-8B70-51E93238AD1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Martim Sacavém</Template>
  <TotalTime>3639</TotalTime>
  <Words>471</Words>
  <Application>Microsoft Office PowerPoint</Application>
  <PresentationFormat>Custom</PresentationFormat>
  <Paragraphs>76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Times</vt:lpstr>
      <vt:lpstr>Wingdings</vt:lpstr>
      <vt:lpstr>Default Design</vt:lpstr>
      <vt:lpstr>C:\Users\mps\Desktop\Skypro\Respostas_Guião Processo de Investimento_SkyProV3.xlsx!Anexo 14!R3C2:R10C14</vt:lpstr>
      <vt:lpstr>C:\Users\mps\Desktop\Skypro\Respostas_Guião Processo de Investimento_SkyProV3.xlsx!Sheet1!R2C2:R5C3</vt:lpstr>
      <vt:lpstr>\\explorerinvestments.com\dfs\Explorer\COMUM\Investments\Fundo Revitalizar\Targets\Skypro\01. Ficheiros de Trabalho\Skyprov4.xlsx!P&amp;L!R4C2:R33C14</vt:lpstr>
      <vt:lpstr>\\explorerinvestments.com\dfs\Explorer\COMUM\Investments\Fundo Revitalizar\Targets\Skypro\01. Ficheiros de Trabalho\Skyprov4.xlsx!BS!R4C2:R57C14</vt:lpstr>
      <vt:lpstr>PowerPoint Presentation</vt:lpstr>
      <vt:lpstr>Apresentação target</vt:lpstr>
      <vt:lpstr>PowerPoint Presentation</vt:lpstr>
      <vt:lpstr>Apresentação target</vt:lpstr>
      <vt:lpstr>Apresentação target</vt:lpstr>
      <vt:lpstr>Demonstração de Resultados</vt:lpstr>
      <vt:lpstr>Balanço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Martim Pinto Sacavém</dc:creator>
  <cp:lastModifiedBy>Martim Pinto Sacavém</cp:lastModifiedBy>
  <cp:revision>237</cp:revision>
  <cp:lastPrinted>2014-05-18T19:34:38Z</cp:lastPrinted>
  <dcterms:created xsi:type="dcterms:W3CDTF">2013-06-12T09:47:48Z</dcterms:created>
  <dcterms:modified xsi:type="dcterms:W3CDTF">2014-11-26T17:44:41Z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