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66" r:id="rId3"/>
    <p:sldId id="273" r:id="rId4"/>
    <p:sldId id="275" r:id="rId5"/>
    <p:sldId id="268" r:id="rId6"/>
    <p:sldId id="269" r:id="rId7"/>
    <p:sldId id="270" r:id="rId8"/>
    <p:sldId id="274" r:id="rId9"/>
  </p:sldIdLst>
  <p:sldSz cx="10080625" cy="7199313"/>
  <p:notesSz cx="6797675" cy="992663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1236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42472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13708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84944" algn="l" rtl="0" fontAlgn="base">
      <a:spcBef>
        <a:spcPct val="0"/>
      </a:spcBef>
      <a:spcAft>
        <a:spcPct val="0"/>
      </a:spcAft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56180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827416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98652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769888" algn="l" defTabSz="942472" rtl="0" eaLnBrk="1" latinLnBrk="0" hangingPunct="1">
      <a:defRPr sz="2061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725" userDrawn="1">
          <p15:clr>
            <a:srgbClr val="A4A3A4"/>
          </p15:clr>
        </p15:guide>
        <p15:guide id="4" pos="3175" userDrawn="1">
          <p15:clr>
            <a:srgbClr val="A4A3A4"/>
          </p15:clr>
        </p15:guide>
        <p15:guide id="5" pos="6123" userDrawn="1">
          <p15:clr>
            <a:srgbClr val="A4A3A4"/>
          </p15:clr>
        </p15:guide>
        <p15:guide id="6" orient="horz" pos="1315" userDrawn="1">
          <p15:clr>
            <a:srgbClr val="A4A3A4"/>
          </p15:clr>
        </p15:guide>
        <p15:guide id="7" orient="horz" pos="861" userDrawn="1">
          <p15:clr>
            <a:srgbClr val="A4A3A4"/>
          </p15:clr>
        </p15:guide>
        <p15:guide id="8" pos="227" userDrawn="1">
          <p15:clr>
            <a:srgbClr val="A4A3A4"/>
          </p15:clr>
        </p15:guide>
        <p15:guide id="9" orient="horz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E"/>
    <a:srgbClr val="CCCCFF"/>
    <a:srgbClr val="000066"/>
    <a:srgbClr val="000058"/>
    <a:srgbClr val="666699"/>
    <a:srgbClr val="ADB486"/>
    <a:srgbClr val="8BAFAB"/>
    <a:srgbClr val="D4E1E8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Objects="1">
      <p:cViewPr>
        <p:scale>
          <a:sx n="90" d="100"/>
          <a:sy n="90" d="100"/>
        </p:scale>
        <p:origin x="1182" y="438"/>
      </p:cViewPr>
      <p:guideLst>
        <p:guide orient="horz"/>
        <p:guide orient="horz" pos="725"/>
        <p:guide pos="3175"/>
        <p:guide pos="6123"/>
        <p:guide orient="horz" pos="1315"/>
        <p:guide orient="horz" pos="861"/>
        <p:guide pos="227"/>
        <p:guide orient="horz"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200" d="100"/>
          <a:sy n="200" d="100"/>
        </p:scale>
        <p:origin x="1350" y="-377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/>
          <a:lstStyle>
            <a:lvl1pPr algn="r">
              <a:defRPr sz="1200"/>
            </a:lvl1pPr>
          </a:lstStyle>
          <a:p>
            <a:fld id="{1B4E52E4-F2FE-470F-A4C5-186F83231DD9}" type="datetimeFigureOut">
              <a:rPr lang="pt-PT" smtClean="0"/>
              <a:pPr/>
              <a:t>10-07-2014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428244"/>
            <a:ext cx="2946400" cy="498395"/>
          </a:xfrm>
          <a:prstGeom prst="rect">
            <a:avLst/>
          </a:prstGeom>
        </p:spPr>
        <p:txBody>
          <a:bodyPr vert="horz" lIns="91407" tIns="45704" rIns="91407" bIns="45704" rtlCol="0" anchor="b"/>
          <a:lstStyle>
            <a:lvl1pPr algn="r">
              <a:defRPr sz="1200"/>
            </a:lvl1pPr>
          </a:lstStyle>
          <a:p>
            <a:fld id="{9CC5B60A-EE21-404E-9262-40D47237802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019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>
            <a:lvl1pPr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>
            <a:lvl1pPr algn="r"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8513" y="744538"/>
            <a:ext cx="52085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9" y="4715713"/>
            <a:ext cx="543560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b" anchorCtr="0" compatLnSpc="1">
            <a:prstTxWarp prst="textNoShape">
              <a:avLst/>
            </a:prstTxWarp>
          </a:bodyPr>
          <a:lstStyle>
            <a:lvl1pPr defTabSz="953672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1" y="9428243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1" rIns="95500" bIns="47751" numCol="1" anchor="b" anchorCtr="0" compatLnSpc="1">
            <a:prstTxWarp prst="textNoShape">
              <a:avLst/>
            </a:prstTxWarp>
          </a:bodyPr>
          <a:lstStyle>
            <a:lvl1pPr algn="r" defTabSz="953672">
              <a:defRPr sz="1300" b="0"/>
            </a:lvl1pPr>
          </a:lstStyle>
          <a:p>
            <a:pPr>
              <a:defRPr/>
            </a:pPr>
            <a:fld id="{B3317E2A-8436-47B1-A191-ADBE97023E6E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1236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2pPr>
    <a:lvl3pPr marL="942472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13708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84944" algn="l" rtl="0" eaLnBrk="0" fontAlgn="base" hangingPunct="0">
      <a:spcBef>
        <a:spcPct val="30000"/>
      </a:spcBef>
      <a:spcAft>
        <a:spcPct val="0"/>
      </a:spcAft>
      <a:defRPr sz="1237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56180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6pPr>
    <a:lvl7pPr marL="2827416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7pPr>
    <a:lvl8pPr marL="3298652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8pPr>
    <a:lvl9pPr marL="3769888" algn="l" defTabSz="942472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8400" y="5111180"/>
            <a:ext cx="4762500" cy="45391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42" b="1">
                <a:solidFill>
                  <a:srgbClr val="00425E"/>
                </a:solidFill>
              </a:defRPr>
            </a:lvl1pPr>
            <a:lvl2pPr marL="455554" indent="0">
              <a:buNone/>
              <a:defRPr sz="2442">
                <a:solidFill>
                  <a:srgbClr val="00425E"/>
                </a:solidFill>
              </a:defRPr>
            </a:lvl2pPr>
            <a:lvl3pPr marL="822258" indent="0">
              <a:buNone/>
              <a:defRPr sz="2442">
                <a:solidFill>
                  <a:srgbClr val="00425E"/>
                </a:solidFill>
              </a:defRPr>
            </a:lvl3pPr>
            <a:lvl4pPr marL="1090423" indent="0">
              <a:buNone/>
              <a:defRPr sz="2442">
                <a:solidFill>
                  <a:srgbClr val="00425E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2442">
                <a:solidFill>
                  <a:srgbClr val="00425E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95092" y="5867775"/>
            <a:ext cx="3517068" cy="52828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35">
                <a:solidFill>
                  <a:srgbClr val="00425E"/>
                </a:solidFill>
              </a:defRPr>
            </a:lvl1pPr>
            <a:lvl2pPr>
              <a:defRPr sz="2035">
                <a:solidFill>
                  <a:srgbClr val="00425E"/>
                </a:solidFill>
              </a:defRPr>
            </a:lvl2pPr>
            <a:lvl3pPr>
              <a:defRPr sz="2035">
                <a:solidFill>
                  <a:srgbClr val="00425E"/>
                </a:solidFill>
              </a:defRPr>
            </a:lvl3pPr>
            <a:lvl4pPr>
              <a:defRPr sz="2035">
                <a:solidFill>
                  <a:srgbClr val="00425E"/>
                </a:solidFill>
              </a:defRPr>
            </a:lvl4pPr>
            <a:lvl5pPr>
              <a:defRPr sz="2035">
                <a:solidFill>
                  <a:srgbClr val="00425E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12" y="647328"/>
            <a:ext cx="5824728" cy="200253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322296" y="6536592"/>
            <a:ext cx="5521911" cy="440470"/>
            <a:chOff x="2800589" y="6536592"/>
            <a:chExt cx="5521911" cy="440470"/>
          </a:xfrm>
        </p:grpSpPr>
        <p:pic>
          <p:nvPicPr>
            <p:cNvPr id="15" name="Picture 14"/>
            <p:cNvPicPr/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163" y="6536592"/>
              <a:ext cx="1140532" cy="398628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40" y="6536592"/>
              <a:ext cx="776725" cy="403961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33" y="6536592"/>
              <a:ext cx="889809" cy="393295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589" y="6536592"/>
              <a:ext cx="1367346" cy="386629"/>
            </a:xfrm>
            <a:prstGeom prst="rect">
              <a:avLst/>
            </a:prstGeom>
          </p:spPr>
        </p:pic>
        <p:pic>
          <p:nvPicPr>
            <p:cNvPr id="19" name="Imagem 7" descr="Image002"/>
            <p:cNvPicPr/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580" y="6634162"/>
              <a:ext cx="883920" cy="342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6003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58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61344" y="1709837"/>
            <a:ext cx="6888427" cy="983240"/>
          </a:xfrm>
        </p:spPr>
        <p:txBody>
          <a:bodyPr anchor="b"/>
          <a:lstStyle>
            <a:lvl1pPr>
              <a:defRPr sz="2849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1344" y="2843063"/>
            <a:ext cx="6888427" cy="756594"/>
          </a:xfrm>
          <a:ln algn="ctr"/>
        </p:spPr>
        <p:txBody>
          <a:bodyPr/>
          <a:lstStyle>
            <a:lvl1pPr>
              <a:defRPr sz="3358" b="1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pt-P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936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448D-16D2-4478-AABC-2A70AB79C640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590000" cy="5292000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313" y="1260000"/>
            <a:ext cx="459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663552"/>
            <a:ext cx="4590000" cy="3888448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313" y="1260000"/>
            <a:ext cx="4590000" cy="5290834"/>
          </a:xfrm>
        </p:spPr>
        <p:txBody>
          <a:bodyPr/>
          <a:lstStyle>
            <a:lvl1pPr algn="l">
              <a:defRPr sz="1323"/>
            </a:lvl1pPr>
            <a:lvl2pPr algn="l">
              <a:defRPr sz="1323"/>
            </a:lvl2pPr>
            <a:lvl3pPr algn="l">
              <a:defRPr sz="1323"/>
            </a:lvl3pPr>
            <a:lvl4pPr algn="l">
              <a:defRPr sz="1323"/>
            </a:lvl4pPr>
            <a:lvl5pPr algn="l">
              <a:defRPr sz="1323"/>
            </a:lvl5pPr>
            <a:lvl6pPr>
              <a:defRPr sz="1832"/>
            </a:lvl6pPr>
            <a:lvl7pPr>
              <a:defRPr sz="1832"/>
            </a:lvl7pPr>
            <a:lvl8pPr>
              <a:defRPr sz="1832"/>
            </a:lvl8pPr>
            <a:lvl9pPr>
              <a:defRPr sz="1832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graphicFrame>
        <p:nvGraphicFramePr>
          <p:cNvPr id="9" name="Group 25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544726"/>
              </p:ext>
            </p:extLst>
          </p:nvPr>
        </p:nvGraphicFramePr>
        <p:xfrm>
          <a:off x="360000" y="1260924"/>
          <a:ext cx="4590000" cy="1230000"/>
        </p:xfrm>
        <a:graphic>
          <a:graphicData uri="http://schemas.openxmlformats.org/drawingml/2006/table">
            <a:tbl>
              <a:tblPr/>
              <a:tblGrid>
                <a:gridCol w="994500"/>
                <a:gridCol w="3595500"/>
              </a:tblGrid>
              <a:tr h="246000">
                <a:tc gridSpan="2">
                  <a:txBody>
                    <a:bodyPr/>
                    <a:lstStyle/>
                    <a:p>
                      <a:pPr marL="0" marR="0" lvl="0" indent="0" algn="just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Transacção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893763" algn="l"/>
                        </a:tabLst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Acionistas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00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Investimento: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4650" y="1260475"/>
            <a:ext cx="459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347044" y="1512144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47044" y="1753111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47044" y="1994078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347044" y="2235045"/>
            <a:ext cx="3600000" cy="244800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55554" indent="0">
              <a:buNone/>
              <a:defRPr sz="1000">
                <a:solidFill>
                  <a:schemeClr val="tx1"/>
                </a:solidFill>
              </a:defRPr>
            </a:lvl2pPr>
            <a:lvl3pPr marL="822258" indent="0">
              <a:buNone/>
              <a:defRPr sz="1000">
                <a:solidFill>
                  <a:schemeClr val="tx1"/>
                </a:solidFill>
              </a:defRPr>
            </a:lvl3pPr>
            <a:lvl4pPr marL="1090422" indent="0">
              <a:buNone/>
              <a:defRPr sz="1000">
                <a:solidFill>
                  <a:schemeClr val="tx1"/>
                </a:solidFill>
              </a:defRPr>
            </a:lvl4pPr>
            <a:lvl5pPr marL="1917528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59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A76B-BADB-46F9-A852-24C25807E528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8" y="2087488"/>
            <a:ext cx="5824728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7"/>
          <p:cNvSpPr>
            <a:spLocks noChangeArrowheads="1"/>
          </p:cNvSpPr>
          <p:nvPr/>
        </p:nvSpPr>
        <p:spPr bwMode="auto">
          <a:xfrm>
            <a:off x="0" y="0"/>
            <a:ext cx="10080625" cy="1029902"/>
          </a:xfrm>
          <a:prstGeom prst="rect">
            <a:avLst/>
          </a:prstGeom>
          <a:solidFill>
            <a:srgbClr val="D4E1E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 sz="2097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121655"/>
            <a:ext cx="8207243" cy="83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260000"/>
            <a:ext cx="9360000" cy="529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4486" y="6882676"/>
            <a:ext cx="182550" cy="188316"/>
          </a:xfrm>
          <a:prstGeom prst="rect">
            <a:avLst/>
          </a:prstGeom>
          <a:solidFill>
            <a:srgbClr val="D4E1E8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16" b="0"/>
            </a:lvl1pPr>
          </a:lstStyle>
          <a:p>
            <a:pPr>
              <a:defRPr/>
            </a:pPr>
            <a:fld id="{7E25C7A6-75A8-46C6-8290-9C232AA1261F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pic>
        <p:nvPicPr>
          <p:cNvPr id="2" name="Picture 13" descr="Logo Explorer Inves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76930" y="384964"/>
            <a:ext cx="1172842" cy="41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28"/>
          <p:cNvSpPr>
            <a:spLocks noChangeArrowheads="1"/>
          </p:cNvSpPr>
          <p:nvPr/>
        </p:nvSpPr>
        <p:spPr bwMode="auto">
          <a:xfrm>
            <a:off x="717276" y="6882676"/>
            <a:ext cx="2575083" cy="181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PT" sz="916" b="0" dirty="0"/>
              <a:t>EXPLORER INVESTMENTS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27" r:id="rId4"/>
    <p:sldLayoutId id="2147483729" r:id="rId5"/>
    <p:sldLayoutId id="2147483741" r:id="rId6"/>
    <p:sldLayoutId id="2147483732" r:id="rId7"/>
    <p:sldLayoutId id="214748374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rgbClr val="0042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5pPr>
      <a:lvl6pPr marL="465247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6pPr>
      <a:lvl7pPr marL="930493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7pPr>
      <a:lvl8pPr marL="1395740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8pPr>
      <a:lvl9pPr marL="1860987" algn="l" rtl="0" eaLnBrk="1" fontAlgn="base" hangingPunct="1">
        <a:spcBef>
          <a:spcPct val="0"/>
        </a:spcBef>
        <a:spcAft>
          <a:spcPct val="0"/>
        </a:spcAft>
        <a:defRPr sz="2035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10" indent="-273010" algn="just" rtl="0" eaLnBrk="1" fontAlgn="base" hangingPunct="1">
        <a:lnSpc>
          <a:spcPct val="115000"/>
        </a:lnSpc>
        <a:spcBef>
          <a:spcPct val="50000"/>
        </a:spcBef>
        <a:spcAft>
          <a:spcPct val="0"/>
        </a:spcAft>
        <a:buSzPct val="200000"/>
        <a:buBlip>
          <a:blip r:embed="rId11"/>
        </a:buBlip>
        <a:defRPr sz="1323">
          <a:solidFill>
            <a:schemeClr val="tx1"/>
          </a:solidFill>
          <a:latin typeface="+mn-lt"/>
          <a:ea typeface="+mn-ea"/>
          <a:cs typeface="+mn-cs"/>
        </a:defRPr>
      </a:lvl1pPr>
      <a:lvl2pPr marL="639714" indent="-184160" algn="just" rtl="0" eaLnBrk="1" fontAlgn="base" hangingPunct="1">
        <a:lnSpc>
          <a:spcPct val="115000"/>
        </a:lnSpc>
        <a:spcBef>
          <a:spcPct val="4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323">
          <a:solidFill>
            <a:schemeClr val="tx1"/>
          </a:solidFill>
          <a:latin typeface="+mn-lt"/>
          <a:cs typeface="+mn-cs"/>
        </a:defRPr>
      </a:lvl2pPr>
      <a:lvl3pPr marL="907877" indent="-85619" algn="just" rtl="0" eaLnBrk="1" fontAlgn="base" hangingPunct="1">
        <a:spcBef>
          <a:spcPct val="40000"/>
        </a:spcBef>
        <a:spcAft>
          <a:spcPct val="0"/>
        </a:spcAft>
        <a:buClr>
          <a:srgbClr val="8BAFAB"/>
        </a:buClr>
        <a:buSzPct val="85000"/>
        <a:buChar char="•"/>
        <a:defRPr sz="1323">
          <a:solidFill>
            <a:schemeClr val="tx1"/>
          </a:solidFill>
          <a:latin typeface="+mn-lt"/>
          <a:cs typeface="+mn-cs"/>
        </a:defRPr>
      </a:lvl3pPr>
      <a:lvl4pPr marL="1096884" indent="-6462" algn="just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85000"/>
        <a:buFont typeface="Times" pitchFamily="18" charset="0"/>
        <a:buChar char="-"/>
        <a:defRPr sz="1323">
          <a:solidFill>
            <a:schemeClr val="tx1"/>
          </a:solidFill>
          <a:latin typeface="+mn-lt"/>
          <a:cs typeface="+mn-cs"/>
        </a:defRPr>
      </a:lvl4pPr>
      <a:lvl5pPr marL="2150151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5pPr>
      <a:lvl6pPr marL="2615398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6pPr>
      <a:lvl7pPr marL="3080645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7pPr>
      <a:lvl8pPr marL="3545891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8pPr>
      <a:lvl9pPr marL="4011138" indent="-232623" algn="l" rtl="0" eaLnBrk="1" fontAlgn="base" hangingPunct="1">
        <a:spcBef>
          <a:spcPct val="20000"/>
        </a:spcBef>
        <a:spcAft>
          <a:spcPct val="0"/>
        </a:spcAft>
        <a:defRPr sz="203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6524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930493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3pPr>
      <a:lvl4pPr marL="139574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4pPr>
      <a:lvl5pPr marL="186098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5pPr>
      <a:lvl6pPr marL="2326234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6pPr>
      <a:lvl7pPr marL="2791480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7pPr>
      <a:lvl8pPr marL="3256727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8pPr>
      <a:lvl9pPr marL="3721974" algn="l" defTabSz="930493" rtl="0" eaLnBrk="1" latinLnBrk="0" hangingPunct="1">
        <a:defRPr sz="1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emf"/><Relationship Id="rId10" Type="http://schemas.openxmlformats.org/officeDocument/2006/relationships/image" Target="../media/image15.jpeg"/><Relationship Id="rId4" Type="http://schemas.openxmlformats.org/officeDocument/2006/relationships/oleObject" Target="file:///C:\Users\mps\Downloads\Vicoustic.xlsx!Financeiros!R2C2:R32C7" TargetMode="External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mps\Desktop\Book1!Sheet1!R21C2:R38C8" TargetMode="External"/><Relationship Id="rId5" Type="http://schemas.openxmlformats.org/officeDocument/2006/relationships/image" Target="../media/image17.emf"/><Relationship Id="rId4" Type="http://schemas.openxmlformats.org/officeDocument/2006/relationships/oleObject" Target="file:///C:\Users\mps\Desktop\Book1!Sheet1!R2C2:R19C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\\explorerinvestments.com\dfs\Explorer\COMUM\Investments\Fundo%20Revitalizar\Targets\Vicoustic\01.%20Ficheiros%20de%20Trabalho\01.%20Vicoustic.xlsx!P&amp;L!R4C2:R36C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explorerinvestments.com\dfs\Explorer\COMUM\Investments\Fundo%20Revitalizar\Targets\Vicoustic\01.%20Ficheiros%20de%20Trabalho\01.%20Vicoustic.xlsx!BS!R4C2:R57C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explorerinvestments.com\dfs\Explorer\COMUM\Investments\Fundo%20Revitalizar\Targets\Vicoustic\01.%20Ficheiros%20de%20Trabalho\01.%20Vicoustic.xlsx!CF!R4C2:R27C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672376" y="3602917"/>
            <a:ext cx="4762500" cy="453917"/>
          </a:xfrm>
        </p:spPr>
        <p:txBody>
          <a:bodyPr/>
          <a:lstStyle/>
          <a:p>
            <a:r>
              <a:rPr lang="pt-PT" dirty="0" smtClean="0"/>
              <a:t>Vicoustic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Julho de 2014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0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Apresentação </a:t>
            </a:r>
            <a:r>
              <a:rPr lang="pt-PT" i="1" dirty="0" smtClean="0"/>
              <a:t>target</a:t>
            </a:r>
            <a:br>
              <a:rPr lang="pt-PT" i="1" dirty="0" smtClean="0"/>
            </a:br>
            <a:r>
              <a:rPr lang="pt-PT" i="1" dirty="0" smtClean="0"/>
              <a:t>(</a:t>
            </a:r>
            <a:r>
              <a:rPr lang="pt-PT" b="0" i="1" dirty="0" smtClean="0"/>
              <a:t>Em análise)</a:t>
            </a:r>
            <a:endParaRPr lang="pt-P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4486" y="2850228"/>
            <a:ext cx="4590000" cy="4032448"/>
          </a:xfrm>
        </p:spPr>
        <p:txBody>
          <a:bodyPr/>
          <a:lstStyle/>
          <a:p>
            <a:pPr marL="0" lvl="1" indent="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50000"/>
              <a:buNone/>
              <a:defRPr/>
            </a:pPr>
            <a:r>
              <a:rPr lang="pt-PT" sz="1200" b="1" dirty="0" smtClean="0">
                <a:solidFill>
                  <a:srgbClr val="00425E"/>
                </a:solidFill>
              </a:rPr>
              <a:t>Empresa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A Vicoustic dedica-se à comercialização de soluções acústicas de controlo de propagação do som - </a:t>
            </a:r>
            <a:r>
              <a:rPr lang="pt-PT" sz="1100" dirty="0" smtClean="0">
                <a:solidFill>
                  <a:srgbClr val="000000"/>
                </a:solidFill>
              </a:rPr>
              <a:t>revestimentos e painéis acústicos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Actua em três mercados: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Music &amp; Broad</a:t>
            </a:r>
            <a:r>
              <a:rPr lang="pt-PT" sz="1100" dirty="0" smtClean="0">
                <a:solidFill>
                  <a:srgbClr val="000000"/>
                </a:solidFill>
              </a:rPr>
              <a:t>cast</a:t>
            </a:r>
            <a:r>
              <a:rPr lang="pt-PT" sz="1100" dirty="0">
                <a:solidFill>
                  <a:srgbClr val="000000"/>
                </a:solidFill>
              </a:rPr>
              <a:t> </a:t>
            </a:r>
            <a:r>
              <a:rPr lang="pt-PT" sz="1100" dirty="0" smtClean="0">
                <a:solidFill>
                  <a:srgbClr val="000000"/>
                </a:solidFill>
              </a:rPr>
              <a:t>– Estúdios de música e televisão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Hi</a:t>
            </a:r>
            <a:r>
              <a:rPr lang="pt-PT" sz="1100" dirty="0" smtClean="0">
                <a:solidFill>
                  <a:srgbClr val="000000"/>
                </a:solidFill>
              </a:rPr>
              <a:t>-fi/Home cinema – Instalações em particulares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Building &amp; Construction – Materiais para construção civil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Desde a sua fundação, em 2006, tem demonstrado capacidade de inovação, lançado produtos premiados como: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Wavewood</a:t>
            </a:r>
            <a:endParaRPr lang="pt-PT" sz="1100" dirty="0">
              <a:solidFill>
                <a:srgbClr val="000000"/>
              </a:solidFill>
            </a:endParaRP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Flexi-wall</a:t>
            </a:r>
            <a:endParaRPr lang="pt-PT" sz="1100" dirty="0">
              <a:solidFill>
                <a:srgbClr val="000000"/>
              </a:solidFill>
            </a:endParaRP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Vari Panel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Os produtos Vicoustic distinguem-se dos demais por oferecerem melhores características técnicas a um preço mais competitivo que os produtos com características técnicas semelhantes e: 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Por serem </a:t>
            </a:r>
            <a:r>
              <a:rPr lang="pt-PT" sz="1200" b="1" dirty="0" smtClean="0">
                <a:solidFill>
                  <a:srgbClr val="000000"/>
                </a:solidFill>
              </a:rPr>
              <a:t>esteticamente apelativos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Razão pela qual começaram a ser procurados por </a:t>
            </a:r>
            <a:r>
              <a:rPr lang="pt-PT" sz="1100" i="1" dirty="0" smtClean="0">
                <a:solidFill>
                  <a:srgbClr val="000000"/>
                </a:solidFill>
              </a:rPr>
              <a:t>Desginers </a:t>
            </a:r>
            <a:r>
              <a:rPr lang="pt-PT" sz="1100" dirty="0" smtClean="0">
                <a:solidFill>
                  <a:srgbClr val="000000"/>
                </a:solidFill>
              </a:rPr>
              <a:t>e Arquitectos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endParaRPr lang="pt-PT" sz="1100" dirty="0">
              <a:solidFill>
                <a:srgbClr val="000000"/>
              </a:solidFill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endParaRPr lang="pt-PT" sz="1100" dirty="0" smtClean="0">
              <a:solidFill>
                <a:srgbClr val="000000"/>
              </a:solidFill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endParaRPr lang="pt-PT" sz="1100" dirty="0" smtClean="0">
              <a:solidFill>
                <a:srgbClr val="000000"/>
              </a:solidFill>
            </a:endParaRP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endParaRPr lang="pt-PT" sz="1100" dirty="0">
              <a:solidFill>
                <a:srgbClr val="000000"/>
              </a:solidFill>
            </a:endParaRP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PT" sz="1100" dirty="0" smtClean="0">
              <a:solidFill>
                <a:srgbClr val="000000"/>
              </a:solidFill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defRPr/>
            </a:pPr>
            <a:endParaRPr lang="pt-PT" sz="11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30313" y="1260475"/>
            <a:ext cx="4590000" cy="5810992"/>
          </a:xfrm>
        </p:spPr>
        <p:txBody>
          <a:bodyPr/>
          <a:lstStyle/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Nesta fase a Empresa está a passar por um processo de transformação de: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Boutique </a:t>
            </a:r>
            <a:r>
              <a:rPr lang="pt-PT" sz="1100" dirty="0">
                <a:solidFill>
                  <a:srgbClr val="000000"/>
                </a:solidFill>
              </a:rPr>
              <a:t>de soluções e projectos acústicos à </a:t>
            </a:r>
            <a:r>
              <a:rPr lang="pt-PT" sz="1100" dirty="0" smtClean="0">
                <a:solidFill>
                  <a:srgbClr val="000000"/>
                </a:solidFill>
              </a:rPr>
              <a:t>medida; para</a:t>
            </a:r>
            <a:endParaRPr lang="pt-PT" sz="1100" dirty="0">
              <a:solidFill>
                <a:srgbClr val="000000"/>
              </a:solidFill>
            </a:endParaRP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>
                <a:solidFill>
                  <a:srgbClr val="000000"/>
                </a:solidFill>
              </a:rPr>
              <a:t>Para fornecedor global de produtos acústicos</a:t>
            </a:r>
            <a:endParaRPr lang="pt-PT" sz="1100" dirty="0">
              <a:solidFill>
                <a:srgbClr val="000000"/>
              </a:solidFill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</a:rPr>
              <a:t>Toda a tecnologia desenvolvida é propriedade da </a:t>
            </a:r>
            <a:r>
              <a:rPr lang="pt-PT" sz="1100" dirty="0" smtClean="0">
                <a:solidFill>
                  <a:srgbClr val="000000"/>
                </a:solidFill>
              </a:rPr>
              <a:t>Empresa</a:t>
            </a: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>
                <a:solidFill>
                  <a:srgbClr val="000000"/>
                </a:solidFill>
                <a:latin typeface="Arial" charset="0"/>
                <a:cs typeface="Arial" charset="0"/>
              </a:rPr>
              <a:t>A estrutura da Empresa é composta por 18 colaboradores distribuídos pelos seguintes pontos</a:t>
            </a: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Armazém/Centro Logístico  - Paços de Ferreira 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Laboratório – Paços de Ferreira</a:t>
            </a:r>
          </a:p>
          <a:p>
            <a:pPr marL="445963" lvl="2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PT" sz="1100" dirty="0" smtClean="0">
                <a:solidFill>
                  <a:srgbClr val="000000"/>
                </a:solidFill>
              </a:rPr>
              <a:t>Direcção Administrativa e Projectos – Almada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comercialização dos produtos é feita através de uma rede, internacional, de 56 distribuidores </a:t>
            </a:r>
            <a:endParaRPr lang="pt-PT" sz="1200" b="1" kern="1200" dirty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endParaRPr lang="pt-PT" sz="1200" b="1" kern="1200" dirty="0" smtClean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r>
              <a:rPr lang="pt-PT" sz="1200" b="1" kern="1200" dirty="0" smtClean="0">
                <a:solidFill>
                  <a:srgbClr val="00425E"/>
                </a:solidFill>
                <a:latin typeface="Arial" charset="0"/>
                <a:cs typeface="Arial" charset="0"/>
              </a:rPr>
              <a:t>Estratégia / Projecto de Investimento</a:t>
            </a:r>
            <a:endParaRPr lang="pt-PT" sz="1200" b="1" kern="1200" dirty="0" smtClean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Expansão comercial / Marketing e participação em feiras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Desenvolvimento do segmento Building &amp; Construction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Obtenção de certificações técnicas de acordo com exigências de mercado (EUA: Anti-fogo, etc…)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Aumentar capacidade de armazenamento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Aumentar capital investido em </a:t>
            </a:r>
            <a:r>
              <a:rPr lang="pt-PT" sz="11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de mercadorias</a:t>
            </a:r>
          </a:p>
          <a:p>
            <a:pPr marL="177800" lvl="1" indent="-177800" algn="just" eaLnBrk="0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50000"/>
              <a:buBlip>
                <a:blip r:embed="rId2"/>
              </a:buBlip>
              <a:defRPr/>
            </a:pPr>
            <a:r>
              <a:rPr lang="pt-PT" sz="1100" kern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Aumentar Rede de distribuição</a:t>
            </a:r>
            <a:endParaRPr lang="pt-PT" sz="1200" kern="1200" dirty="0" smtClean="0">
              <a:solidFill>
                <a:srgbClr val="00425E"/>
              </a:solidFill>
              <a:latin typeface="Arial" charset="0"/>
              <a:cs typeface="Arial" charset="0"/>
            </a:endParaRP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lvl="1" indent="-342900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None/>
              <a:defRPr/>
            </a:pPr>
            <a:r>
              <a:rPr lang="pt-PT" sz="1200" b="1" kern="1200" dirty="0" smtClean="0">
                <a:solidFill>
                  <a:srgbClr val="00425E"/>
                </a:solidFill>
                <a:latin typeface="Arial" charset="0"/>
                <a:cs typeface="Arial" charset="0"/>
              </a:rPr>
              <a:t>Racional </a:t>
            </a:r>
            <a:r>
              <a:rPr lang="pt-PT" sz="1200" b="1" kern="1200" dirty="0">
                <a:solidFill>
                  <a:srgbClr val="00425E"/>
                </a:solidFill>
                <a:latin typeface="Arial" charset="0"/>
                <a:cs typeface="Arial" charset="0"/>
              </a:rPr>
              <a:t>do investimento</a:t>
            </a: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Produto inovador</a:t>
            </a: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Grande procura no sector dos materiais de construção</a:t>
            </a: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Capacidade de, rapidamente, dar escala ao negócio</a:t>
            </a: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r>
              <a:rPr lang="pt-PT" sz="11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Baixo nível de endividamento</a:t>
            </a: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69875" lvl="1" indent="-176213" algn="just" eaLnBrk="0" hangingPunct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50000"/>
              <a:buBlip>
                <a:blip r:embed="rId2"/>
              </a:buBlip>
              <a:defRPr/>
            </a:pPr>
            <a:endParaRPr lang="pt-PT" sz="11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b="1" dirty="0" smtClean="0"/>
              <a:t>Julho 2014</a:t>
            </a:r>
            <a:endParaRPr lang="pt-PT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Em análise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Comercialização de soluções acústicas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762000" eaLnBrk="0" hangingPunct="0">
              <a:lnSpc>
                <a:spcPct val="100000"/>
              </a:lnSpc>
              <a:spcBef>
                <a:spcPct val="35000"/>
              </a:spcBef>
              <a:buSzTx/>
            </a:pPr>
            <a:r>
              <a:rPr lang="pt-PT" dirty="0" smtClean="0">
                <a:latin typeface="Arial" charset="0"/>
                <a:cs typeface="Arial" charset="0"/>
              </a:rPr>
              <a:t>César Carapinha</a:t>
            </a:r>
            <a:endParaRPr lang="pt-PT" dirty="0">
              <a:latin typeface="Arial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b="1" dirty="0" smtClean="0"/>
              <a:t>3 milhões de Euros</a:t>
            </a:r>
            <a:endParaRPr lang="pt-PT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00425E"/>
                </a:solidFill>
              </a:rPr>
              <a:t>Apresentação </a:t>
            </a:r>
            <a:r>
              <a:rPr lang="pt-PT" i="1" dirty="0">
                <a:solidFill>
                  <a:srgbClr val="00425E"/>
                </a:solidFill>
              </a:rPr>
              <a:t>target</a:t>
            </a:r>
            <a:br>
              <a:rPr lang="pt-PT" i="1" dirty="0">
                <a:solidFill>
                  <a:srgbClr val="00425E"/>
                </a:solidFill>
              </a:rPr>
            </a:br>
            <a:r>
              <a:rPr lang="pt-PT" i="1" dirty="0">
                <a:solidFill>
                  <a:srgbClr val="00425E"/>
                </a:solidFill>
              </a:rPr>
              <a:t>(</a:t>
            </a:r>
            <a:r>
              <a:rPr lang="pt-PT" b="0" i="1" dirty="0">
                <a:solidFill>
                  <a:srgbClr val="00425E"/>
                </a:solidFill>
              </a:rPr>
              <a:t>Em análise)</a:t>
            </a:r>
            <a:endParaRPr lang="pt-PT" dirty="0">
              <a:solidFill>
                <a:srgbClr val="0042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3</a:t>
            </a:fld>
            <a:endParaRPr lang="pt-PT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40313" y="1380076"/>
            <a:ext cx="467995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Produtos 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0362" y="1380076"/>
            <a:ext cx="4607421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Síntese de evolução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295350"/>
              </p:ext>
            </p:extLst>
          </p:nvPr>
        </p:nvGraphicFramePr>
        <p:xfrm>
          <a:off x="384486" y="1734778"/>
          <a:ext cx="4320000" cy="330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orksheet" r:id="rId4" imgW="6486432" imgH="4962600" progId="Excel.Sheet.12">
                  <p:link updateAutomatic="1"/>
                </p:oleObj>
              </mc:Choice>
              <mc:Fallback>
                <p:oleObj name="Worksheet" r:id="rId4" imgW="6486432" imgH="49626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486" y="1734778"/>
                        <a:ext cx="4320000" cy="3305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http://www.vicousticusa.com/VN/imgsprojectos/Grd/DSC1595.jpg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871465"/>
            <a:ext cx="2232000" cy="14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vicousticusa.com/VN/imgsprojectos/Grd/alvalade_3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9" y="1857173"/>
            <a:ext cx="2232000" cy="14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vicousticusa.com/VN/ImgsProjectosOutros/1024.JPG"/>
          <p:cNvPicPr>
            <a:picLocks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/>
          <a:stretch/>
        </p:blipFill>
        <p:spPr bwMode="auto">
          <a:xfrm>
            <a:off x="5073568" y="3438854"/>
            <a:ext cx="2232000" cy="14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vicousticusa.com/VN/imgsprojectos/Grd/IMG_0476%20350ceqocehih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9" y="3415988"/>
            <a:ext cx="2232000" cy="14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vicousticusa.com/VN/imgsprodutos/Grd/MFWood36_light%20brown_Main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r="9444" b="24655"/>
          <a:stretch/>
        </p:blipFill>
        <p:spPr bwMode="auto">
          <a:xfrm>
            <a:off x="5091053" y="4924061"/>
            <a:ext cx="2232249" cy="20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://www.vicousticusa.com/VN/imgsprodutos/Grd/Wavewoodfuqe88okuf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1"/>
          <a:stretch/>
        </p:blipFill>
        <p:spPr bwMode="auto">
          <a:xfrm>
            <a:off x="7529003" y="5123459"/>
            <a:ext cx="2160000" cy="15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00425E"/>
                </a:solidFill>
              </a:rPr>
              <a:t>Apresentação </a:t>
            </a:r>
            <a:r>
              <a:rPr lang="pt-PT" i="1" dirty="0">
                <a:solidFill>
                  <a:srgbClr val="00425E"/>
                </a:solidFill>
              </a:rPr>
              <a:t>target</a:t>
            </a:r>
            <a:br>
              <a:rPr lang="pt-PT" i="1" dirty="0">
                <a:solidFill>
                  <a:srgbClr val="00425E"/>
                </a:solidFill>
              </a:rPr>
            </a:br>
            <a:r>
              <a:rPr lang="pt-PT" i="1" dirty="0">
                <a:solidFill>
                  <a:srgbClr val="00425E"/>
                </a:solidFill>
              </a:rPr>
              <a:t>(</a:t>
            </a:r>
            <a:r>
              <a:rPr lang="pt-PT" b="0" i="1" dirty="0">
                <a:solidFill>
                  <a:srgbClr val="00425E"/>
                </a:solidFill>
              </a:rPr>
              <a:t>Em análise)</a:t>
            </a:r>
            <a:endParaRPr lang="pt-PT" dirty="0">
              <a:solidFill>
                <a:srgbClr val="0042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040313" y="1380076"/>
            <a:ext cx="4679950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Produtos 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0362" y="1380076"/>
            <a:ext cx="4607421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71236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42472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413708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84944" algn="l" rtl="0" fontAlgn="base">
              <a:spcBef>
                <a:spcPct val="0"/>
              </a:spcBef>
              <a:spcAft>
                <a:spcPct val="0"/>
              </a:spcAft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356180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827416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98652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769888" algn="l" defTabSz="942472" rtl="0" eaLnBrk="1" latinLnBrk="0" hangingPunct="1">
              <a:defRPr sz="2061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 smtClean="0"/>
              <a:t>Principais Clientes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28980"/>
              </p:ext>
            </p:extLst>
          </p:nvPr>
        </p:nvGraphicFramePr>
        <p:xfrm>
          <a:off x="432280" y="1807973"/>
          <a:ext cx="4320000" cy="300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4943433" imgH="3438450" progId="Excel.Sheet.12">
                  <p:link updateAutomatic="1"/>
                </p:oleObj>
              </mc:Choice>
              <mc:Fallback>
                <p:oleObj name="Worksheet" r:id="rId4" imgW="4943433" imgH="3438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280" y="1807973"/>
                        <a:ext cx="4320000" cy="300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82914"/>
              </p:ext>
            </p:extLst>
          </p:nvPr>
        </p:nvGraphicFramePr>
        <p:xfrm>
          <a:off x="5220288" y="1807972"/>
          <a:ext cx="4320000" cy="300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6" imgW="4943433" imgH="3438450" progId="Excel.Sheet.12">
                  <p:link updateAutomatic="1"/>
                </p:oleObj>
              </mc:Choice>
              <mc:Fallback>
                <p:oleObj name="Worksheet" r:id="rId6" imgW="4943433" imgH="3438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0288" y="1807972"/>
                        <a:ext cx="4320000" cy="300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0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 smtClean="0">
                <a:solidFill>
                  <a:srgbClr val="00425E"/>
                </a:solidFill>
              </a:rPr>
              <a:t>Demonstração de </a:t>
            </a:r>
            <a:r>
              <a:rPr lang="pt-PT" dirty="0" smtClean="0">
                <a:solidFill>
                  <a:srgbClr val="00425E"/>
                </a:solidFill>
              </a:rPr>
              <a:t>Resultados</a:t>
            </a:r>
            <a:br>
              <a:rPr lang="pt-PT" dirty="0" smtClean="0">
                <a:solidFill>
                  <a:srgbClr val="00425E"/>
                </a:solidFill>
              </a:rPr>
            </a:br>
            <a:r>
              <a:rPr lang="pt-PT" b="0" dirty="0" smtClean="0">
                <a:solidFill>
                  <a:srgbClr val="00425E"/>
                </a:solidFill>
              </a:rPr>
              <a:t>(Em análise)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69650"/>
              </p:ext>
            </p:extLst>
          </p:nvPr>
        </p:nvGraphicFramePr>
        <p:xfrm>
          <a:off x="357394" y="1150483"/>
          <a:ext cx="9360000" cy="567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7010490" imgH="4248180" progId="Excel.Sheet.12">
                  <p:link updateAutomatic="1"/>
                </p:oleObj>
              </mc:Choice>
              <mc:Fallback>
                <p:oleObj name="Worksheet" r:id="rId3" imgW="7010490" imgH="42481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394" y="1150483"/>
                        <a:ext cx="9360000" cy="567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 smtClean="0">
                <a:solidFill>
                  <a:srgbClr val="00425E"/>
                </a:solidFill>
              </a:rPr>
              <a:t>Balanço</a:t>
            </a:r>
            <a:br>
              <a:rPr lang="pt-PT" dirty="0" smtClean="0">
                <a:solidFill>
                  <a:srgbClr val="00425E"/>
                </a:solidFill>
              </a:rPr>
            </a:br>
            <a:r>
              <a:rPr lang="pt-PT" b="0" dirty="0">
                <a:solidFill>
                  <a:srgbClr val="00425E"/>
                </a:solidFill>
              </a:rPr>
              <a:t>(Em análise)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61076"/>
              </p:ext>
            </p:extLst>
          </p:nvPr>
        </p:nvGraphicFramePr>
        <p:xfrm>
          <a:off x="360363" y="1138620"/>
          <a:ext cx="5400000" cy="538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6400800" imgH="6381720" progId="Excel.Sheet.12">
                  <p:link updateAutomatic="1"/>
                </p:oleObj>
              </mc:Choice>
              <mc:Fallback>
                <p:oleObj name="Worksheet" r:id="rId3" imgW="6400800" imgH="6381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1138620"/>
                        <a:ext cx="5400000" cy="538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PT" dirty="0" smtClean="0">
                <a:solidFill>
                  <a:srgbClr val="00425E"/>
                </a:solidFill>
              </a:rPr>
              <a:t>Cash-flow</a:t>
            </a:r>
            <a:br>
              <a:rPr lang="pt-PT" dirty="0" smtClean="0">
                <a:solidFill>
                  <a:srgbClr val="00425E"/>
                </a:solidFill>
              </a:rPr>
            </a:br>
            <a:r>
              <a:rPr lang="pt-PT" b="0" dirty="0">
                <a:solidFill>
                  <a:srgbClr val="00425E"/>
                </a:solidFill>
              </a:rPr>
              <a:t>(Em análise)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2F4A8-6510-4EA8-9265-025A8D23D849}" type="slidenum">
              <a:rPr lang="pt-PT" smtClean="0"/>
              <a:pPr>
                <a:defRPr/>
              </a:pPr>
              <a:t>7</a:t>
            </a:fld>
            <a:endParaRPr lang="pt-PT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1180"/>
              </p:ext>
            </p:extLst>
          </p:nvPr>
        </p:nvGraphicFramePr>
        <p:xfrm>
          <a:off x="373744" y="1127454"/>
          <a:ext cx="9359900" cy="459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7010490" imgH="3438450" progId="Excel.Sheet.12">
                  <p:link updateAutomatic="1"/>
                </p:oleObj>
              </mc:Choice>
              <mc:Fallback>
                <p:oleObj name="Worksheet" r:id="rId3" imgW="7010490" imgH="34384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744" y="1127454"/>
                        <a:ext cx="9359900" cy="459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456" y="275132"/>
            <a:ext cx="2340000" cy="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359792" y="5327848"/>
            <a:ext cx="360194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r>
              <a:rPr lang="pt-PT" sz="1000" b="0" dirty="0" smtClean="0">
                <a:solidFill>
                  <a:srgbClr val="00425E"/>
                </a:solidFill>
              </a:rPr>
              <a:t>EXPLORER INVESTMENTS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AV</a:t>
            </a:r>
            <a:r>
              <a:rPr lang="pt-PT" sz="1000" b="0" dirty="0">
                <a:solidFill>
                  <a:srgbClr val="00425E"/>
                </a:solidFill>
              </a:rPr>
              <a:t>. ENG.º DUARTE PACHECO, </a:t>
            </a:r>
            <a:r>
              <a:rPr lang="pt-PT" sz="1000" b="0" dirty="0" smtClean="0">
                <a:solidFill>
                  <a:srgbClr val="00425E"/>
                </a:solidFill>
              </a:rPr>
              <a:t>N.7 </a:t>
            </a:r>
            <a:r>
              <a:rPr lang="pt-PT" sz="1000" b="0" dirty="0">
                <a:solidFill>
                  <a:srgbClr val="00425E"/>
                </a:solidFill>
              </a:rPr>
              <a:t>– </a:t>
            </a:r>
            <a:r>
              <a:rPr lang="pt-PT" sz="1000" b="0" dirty="0" smtClean="0">
                <a:solidFill>
                  <a:srgbClr val="00425E"/>
                </a:solidFill>
              </a:rPr>
              <a:t>7ºA 1070-100 </a:t>
            </a:r>
            <a:r>
              <a:rPr lang="pt-PT" sz="1000" b="0" dirty="0">
                <a:solidFill>
                  <a:srgbClr val="00425E"/>
                </a:solidFill>
              </a:rPr>
              <a:t>LISBOA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TEL: +351 213 241 820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FAX: +351 213 241 829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WEBSITE</a:t>
            </a:r>
            <a:r>
              <a:rPr lang="pt-PT" sz="1000" b="0" dirty="0">
                <a:solidFill>
                  <a:srgbClr val="00425E"/>
                </a:solidFill>
              </a:rPr>
              <a:t>: WWW.EXPLORERINVESTMENTS.COM</a:t>
            </a:r>
          </a:p>
        </p:txBody>
      </p:sp>
    </p:spTree>
    <p:extLst>
      <p:ext uri="{BB962C8B-B14F-4D97-AF65-F5344CB8AC3E}">
        <p14:creationId xmlns:p14="http://schemas.microsoft.com/office/powerpoint/2010/main" val="16130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MLEFT" val="132"/>
  <p:tag name="GMTOP" val="96"/>
  <p:tag name="GMHEIGHT" val="159.75"/>
  <p:tag name="GMWIDTH" val="475.625"/>
  <p:tag name="GMSELECT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rtim Sacavém" id="{AAB01A06-E3B0-4583-9499-C77E9F13D223}" vid="{5C2DA689-A5C4-47FF-8B70-51E93238AD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Martim Sacavém</Template>
  <TotalTime>3081</TotalTime>
  <Words>345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Times</vt:lpstr>
      <vt:lpstr>Wingdings</vt:lpstr>
      <vt:lpstr>Default Design</vt:lpstr>
      <vt:lpstr>\\explorerinvestments.com\dfs\Explorer\COMUM\Investments\Fundo Revitalizar\Targets\Vicoustic\01. Ficheiros de Trabalho\01. Vicoustic.xlsx!BS!R4C2:R57C9</vt:lpstr>
      <vt:lpstr>\\explorerinvestments.com\dfs\Explorer\COMUM\Investments\Fundo Revitalizar\Targets\Vicoustic\01. Ficheiros de Trabalho\01. Vicoustic.xlsx!P&amp;L!R4C2:R36C9</vt:lpstr>
      <vt:lpstr>\\explorerinvestments.com\dfs\Explorer\COMUM\Investments\Fundo Revitalizar\Targets\Vicoustic\01. Ficheiros de Trabalho\01. Vicoustic.xlsx!CF!R4C2:R27C9</vt:lpstr>
      <vt:lpstr>C:\Users\mps\Downloads\Vicoustic.xlsx!Financeiros!R2C2:R32C7</vt:lpstr>
      <vt:lpstr>C:\Users\mps\Desktop\Book1!Sheet1!R2C2:R19C8</vt:lpstr>
      <vt:lpstr>C:\Users\mps\Desktop\Book1!Sheet1!R21C2:R38C8</vt:lpstr>
      <vt:lpstr>PowerPoint Presentation</vt:lpstr>
      <vt:lpstr>Apresentação target (Em análise)</vt:lpstr>
      <vt:lpstr>Apresentação target (Em análise)</vt:lpstr>
      <vt:lpstr>Apresentação target (Em análise)</vt:lpstr>
      <vt:lpstr>Demonstração de Resultados (Em análise)</vt:lpstr>
      <vt:lpstr>Balanço (Em análise)</vt:lpstr>
      <vt:lpstr>Cash-flow (Em análise)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Martim Pinto Sacavém</dc:creator>
  <cp:lastModifiedBy>Martim Pinto Sacavém</cp:lastModifiedBy>
  <cp:revision>195</cp:revision>
  <cp:lastPrinted>2014-05-18T19:34:38Z</cp:lastPrinted>
  <dcterms:created xsi:type="dcterms:W3CDTF">2013-06-12T09:47:48Z</dcterms:created>
  <dcterms:modified xsi:type="dcterms:W3CDTF">2014-07-10T16:59:22Z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