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VdlQCkAm7WJS0IsA6BqkH9bK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Medium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Medium-italic.fntdata"/><Relationship Id="rId16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c7fdda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ffc7fddab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fc7fdda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ffc7fddab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2084121">
            <a:off x="-2315001" y="7417141"/>
            <a:ext cx="8115300" cy="3682317"/>
          </a:xfrm>
          <a:custGeom>
            <a:rect b="b" l="l" r="r" t="t"/>
            <a:pathLst>
              <a:path extrusionOk="0" h="3682317" w="8115300">
                <a:moveTo>
                  <a:pt x="0" y="0"/>
                </a:moveTo>
                <a:lnTo>
                  <a:pt x="8115300" y="0"/>
                </a:lnTo>
                <a:lnTo>
                  <a:pt x="8115300" y="3682318"/>
                </a:lnTo>
                <a:lnTo>
                  <a:pt x="0" y="3682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8913358">
            <a:off x="10160767" y="-1155232"/>
            <a:ext cx="11072476" cy="5024136"/>
          </a:xfrm>
          <a:custGeom>
            <a:rect b="b" l="l" r="r" t="t"/>
            <a:pathLst>
              <a:path extrusionOk="0" h="5024136" w="11072476">
                <a:moveTo>
                  <a:pt x="0" y="0"/>
                </a:moveTo>
                <a:lnTo>
                  <a:pt x="11072476" y="0"/>
                </a:lnTo>
                <a:lnTo>
                  <a:pt x="11072476" y="5024136"/>
                </a:lnTo>
                <a:lnTo>
                  <a:pt x="0" y="5024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1028700" y="1043124"/>
            <a:ext cx="5332500" cy="730615"/>
            <a:chOff x="0" y="-9525"/>
            <a:chExt cx="7110000" cy="974153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0" y="-9525"/>
              <a:ext cx="71100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39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10"/>
                <a:buFont typeface="Arial"/>
                <a:buNone/>
              </a:pPr>
              <a:r>
                <a:rPr b="1" i="0" lang="en-US" sz="241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GET Engenharia Computacional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473519"/>
              <a:ext cx="2926330" cy="4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2024.1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14669034" y="7568538"/>
            <a:ext cx="2590266" cy="1689762"/>
          </a:xfrm>
          <a:custGeom>
            <a:rect b="b" l="l" r="r" t="t"/>
            <a:pathLst>
              <a:path extrusionOk="0" h="1689762" w="2590266">
                <a:moveTo>
                  <a:pt x="0" y="0"/>
                </a:moveTo>
                <a:lnTo>
                  <a:pt x="2590266" y="0"/>
                </a:lnTo>
                <a:lnTo>
                  <a:pt x="2590266" y="1689762"/>
                </a:lnTo>
                <a:lnTo>
                  <a:pt x="0" y="168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2126074" y="2891125"/>
            <a:ext cx="87858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35"/>
              <a:buFont typeface="Arial"/>
              <a:buNone/>
            </a:pPr>
            <a:r>
              <a:rPr b="1" lang="en-US" sz="8535">
                <a:latin typeface="Poppins"/>
                <a:ea typeface="Poppins"/>
                <a:cs typeface="Poppins"/>
                <a:sym typeface="Poppins"/>
              </a:rPr>
              <a:t>Introdução ao Power BI</a:t>
            </a:r>
            <a:endParaRPr b="1" i="0" sz="8535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c7fddab0_0_14"/>
          <p:cNvSpPr/>
          <p:nvPr/>
        </p:nvSpPr>
        <p:spPr>
          <a:xfrm rot="2083339">
            <a:off x="-2420825" y="8446715"/>
            <a:ext cx="8121004" cy="3684905"/>
          </a:xfrm>
          <a:custGeom>
            <a:rect b="b" l="l" r="r" t="t"/>
            <a:pathLst>
              <a:path extrusionOk="0" h="3682317" w="8115300">
                <a:moveTo>
                  <a:pt x="0" y="0"/>
                </a:moveTo>
                <a:lnTo>
                  <a:pt x="8115300" y="0"/>
                </a:lnTo>
                <a:lnTo>
                  <a:pt x="8115300" y="3682318"/>
                </a:lnTo>
                <a:lnTo>
                  <a:pt x="0" y="3682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g2ffc7fddab0_0_14"/>
          <p:cNvSpPr/>
          <p:nvPr/>
        </p:nvSpPr>
        <p:spPr>
          <a:xfrm rot="-8909744">
            <a:off x="10167120" y="-2739642"/>
            <a:ext cx="11071161" cy="5023539"/>
          </a:xfrm>
          <a:custGeom>
            <a:rect b="b" l="l" r="r" t="t"/>
            <a:pathLst>
              <a:path extrusionOk="0" h="5024136" w="11072476">
                <a:moveTo>
                  <a:pt x="0" y="0"/>
                </a:moveTo>
                <a:lnTo>
                  <a:pt x="11072476" y="0"/>
                </a:lnTo>
                <a:lnTo>
                  <a:pt x="11072476" y="5024136"/>
                </a:lnTo>
                <a:lnTo>
                  <a:pt x="0" y="5024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g2ffc7fddab0_0_14"/>
          <p:cNvSpPr/>
          <p:nvPr/>
        </p:nvSpPr>
        <p:spPr>
          <a:xfrm>
            <a:off x="14669034" y="8413419"/>
            <a:ext cx="2590266" cy="1689762"/>
          </a:xfrm>
          <a:custGeom>
            <a:rect b="b" l="l" r="r" t="t"/>
            <a:pathLst>
              <a:path extrusionOk="0" h="1689762" w="2590266">
                <a:moveTo>
                  <a:pt x="0" y="0"/>
                </a:moveTo>
                <a:lnTo>
                  <a:pt x="2590266" y="0"/>
                </a:lnTo>
                <a:lnTo>
                  <a:pt x="2590266" y="1689762"/>
                </a:lnTo>
                <a:lnTo>
                  <a:pt x="0" y="168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g2ffc7fddab0_0_14"/>
          <p:cNvGrpSpPr/>
          <p:nvPr/>
        </p:nvGrpSpPr>
        <p:grpSpPr>
          <a:xfrm>
            <a:off x="1028700" y="298085"/>
            <a:ext cx="5332500" cy="731733"/>
            <a:chOff x="0" y="-9525"/>
            <a:chExt cx="7110000" cy="975644"/>
          </a:xfrm>
        </p:grpSpPr>
        <p:sp>
          <p:nvSpPr>
            <p:cNvPr id="99" name="Google Shape;99;g2ffc7fddab0_0_14"/>
            <p:cNvSpPr txBox="1"/>
            <p:nvPr/>
          </p:nvSpPr>
          <p:spPr>
            <a:xfrm>
              <a:off x="0" y="-9525"/>
              <a:ext cx="71100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39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10"/>
                <a:buFont typeface="Arial"/>
                <a:buNone/>
              </a:pPr>
              <a:r>
                <a:rPr b="1" i="0" lang="en-US" sz="241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Aulão 3 Algoritmos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ffc7fddab0_0_14"/>
            <p:cNvSpPr txBox="1"/>
            <p:nvPr/>
          </p:nvSpPr>
          <p:spPr>
            <a:xfrm>
              <a:off x="0" y="473519"/>
              <a:ext cx="292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2024.1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2ffc7fddab0_0_14"/>
          <p:cNvSpPr txBox="1"/>
          <p:nvPr/>
        </p:nvSpPr>
        <p:spPr>
          <a:xfrm>
            <a:off x="1028700" y="1283050"/>
            <a:ext cx="108240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35"/>
              <a:buFont typeface="Arial"/>
              <a:buNone/>
            </a:pPr>
            <a:r>
              <a:rPr b="1" lang="en-US" sz="8535">
                <a:latin typeface="Poppins"/>
                <a:ea typeface="Poppins"/>
                <a:cs typeface="Poppins"/>
                <a:sym typeface="Poppins"/>
              </a:rPr>
              <a:t>História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ffc7fddab0_0_14"/>
          <p:cNvSpPr txBox="1"/>
          <p:nvPr/>
        </p:nvSpPr>
        <p:spPr>
          <a:xfrm>
            <a:off x="1459950" y="3196288"/>
            <a:ext cx="1536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3200"/>
              <a:buFont typeface="Poppins Medium"/>
              <a:buChar char="●"/>
            </a:pPr>
            <a:r>
              <a:rPr lang="en-US" sz="3200">
                <a:solidFill>
                  <a:srgbClr val="262626"/>
                </a:solidFill>
                <a:highlight>
                  <a:schemeClr val="lt1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Lançado pela Microsoft em 2015</a:t>
            </a:r>
            <a:endParaRPr sz="3200">
              <a:solidFill>
                <a:srgbClr val="262626"/>
              </a:solidFill>
              <a:highlight>
                <a:schemeClr val="lt1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Poppins Medium"/>
              <a:buChar char="●"/>
            </a:pPr>
            <a:r>
              <a:rPr lang="en-US" sz="3200">
                <a:solidFill>
                  <a:srgbClr val="262626"/>
                </a:solidFill>
                <a:highlight>
                  <a:schemeClr val="lt1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Software de Business Intelligence</a:t>
            </a:r>
            <a:endParaRPr sz="3200">
              <a:solidFill>
                <a:srgbClr val="262626"/>
              </a:solidFill>
              <a:highlight>
                <a:schemeClr val="lt1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Poppins Medium"/>
              <a:buChar char="●"/>
            </a:pPr>
            <a:r>
              <a:rPr lang="en-US" sz="3200">
                <a:solidFill>
                  <a:srgbClr val="262626"/>
                </a:solidFill>
                <a:highlight>
                  <a:schemeClr val="lt1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Naquele momento, softwares de Business Intelligence eram pouco falados e menos conhecidos, já que as ferramentas existentes tinham alto custo e, consequentemente, acessíveis apenas para grandes corporações</a:t>
            </a:r>
            <a:endParaRPr sz="3200">
              <a:solidFill>
                <a:srgbClr val="262626"/>
              </a:solidFill>
              <a:highlight>
                <a:schemeClr val="lt1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c7fddab0_0_2"/>
          <p:cNvSpPr/>
          <p:nvPr/>
        </p:nvSpPr>
        <p:spPr>
          <a:xfrm rot="2083339">
            <a:off x="-2420825" y="8446715"/>
            <a:ext cx="8121004" cy="3684905"/>
          </a:xfrm>
          <a:custGeom>
            <a:rect b="b" l="l" r="r" t="t"/>
            <a:pathLst>
              <a:path extrusionOk="0" h="3682317" w="8115300">
                <a:moveTo>
                  <a:pt x="0" y="0"/>
                </a:moveTo>
                <a:lnTo>
                  <a:pt x="8115300" y="0"/>
                </a:lnTo>
                <a:lnTo>
                  <a:pt x="8115300" y="3682318"/>
                </a:lnTo>
                <a:lnTo>
                  <a:pt x="0" y="3682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g2ffc7fddab0_0_2"/>
          <p:cNvSpPr/>
          <p:nvPr/>
        </p:nvSpPr>
        <p:spPr>
          <a:xfrm rot="-8909744">
            <a:off x="10167120" y="-2739642"/>
            <a:ext cx="11071161" cy="5023539"/>
          </a:xfrm>
          <a:custGeom>
            <a:rect b="b" l="l" r="r" t="t"/>
            <a:pathLst>
              <a:path extrusionOk="0" h="5024136" w="11072476">
                <a:moveTo>
                  <a:pt x="0" y="0"/>
                </a:moveTo>
                <a:lnTo>
                  <a:pt x="11072476" y="0"/>
                </a:lnTo>
                <a:lnTo>
                  <a:pt x="11072476" y="5024136"/>
                </a:lnTo>
                <a:lnTo>
                  <a:pt x="0" y="5024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g2ffc7fddab0_0_2"/>
          <p:cNvSpPr/>
          <p:nvPr/>
        </p:nvSpPr>
        <p:spPr>
          <a:xfrm>
            <a:off x="14669034" y="8413419"/>
            <a:ext cx="2590266" cy="1689762"/>
          </a:xfrm>
          <a:custGeom>
            <a:rect b="b" l="l" r="r" t="t"/>
            <a:pathLst>
              <a:path extrusionOk="0" h="1689762" w="2590266">
                <a:moveTo>
                  <a:pt x="0" y="0"/>
                </a:moveTo>
                <a:lnTo>
                  <a:pt x="2590266" y="0"/>
                </a:lnTo>
                <a:lnTo>
                  <a:pt x="2590266" y="1689762"/>
                </a:lnTo>
                <a:lnTo>
                  <a:pt x="0" y="168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0" name="Google Shape;110;g2ffc7fddab0_0_2"/>
          <p:cNvGrpSpPr/>
          <p:nvPr/>
        </p:nvGrpSpPr>
        <p:grpSpPr>
          <a:xfrm>
            <a:off x="1028700" y="298085"/>
            <a:ext cx="5332500" cy="731733"/>
            <a:chOff x="0" y="-9525"/>
            <a:chExt cx="7110000" cy="975644"/>
          </a:xfrm>
        </p:grpSpPr>
        <p:sp>
          <p:nvSpPr>
            <p:cNvPr id="111" name="Google Shape;111;g2ffc7fddab0_0_2"/>
            <p:cNvSpPr txBox="1"/>
            <p:nvPr/>
          </p:nvSpPr>
          <p:spPr>
            <a:xfrm>
              <a:off x="0" y="-9525"/>
              <a:ext cx="71100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39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10"/>
                <a:buFont typeface="Arial"/>
                <a:buNone/>
              </a:pPr>
              <a:r>
                <a:rPr b="1" i="0" lang="en-US" sz="241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Aulão 3 Algoritmos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ffc7fddab0_0_2"/>
            <p:cNvSpPr txBox="1"/>
            <p:nvPr/>
          </p:nvSpPr>
          <p:spPr>
            <a:xfrm>
              <a:off x="0" y="473519"/>
              <a:ext cx="292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2024.1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2ffc7fddab0_0_2"/>
          <p:cNvSpPr txBox="1"/>
          <p:nvPr/>
        </p:nvSpPr>
        <p:spPr>
          <a:xfrm>
            <a:off x="1028700" y="1283050"/>
            <a:ext cx="108240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35"/>
              <a:buFont typeface="Arial"/>
              <a:buNone/>
            </a:pPr>
            <a:r>
              <a:rPr b="1" lang="en-US" sz="8535">
                <a:latin typeface="Poppins"/>
                <a:ea typeface="Poppins"/>
                <a:cs typeface="Poppins"/>
                <a:sym typeface="Poppins"/>
              </a:rPr>
              <a:t>História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ffc7fddab0_0_2"/>
          <p:cNvSpPr txBox="1"/>
          <p:nvPr/>
        </p:nvSpPr>
        <p:spPr>
          <a:xfrm>
            <a:off x="1459950" y="3196288"/>
            <a:ext cx="15368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6262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"Inteligência de negócios refere-se ao processo de coleta, organização, análise, compartilhamento e monitoramento de informações que oferecem suporte a gestão de negócios"</a:t>
            </a:r>
            <a:endParaRPr sz="4500">
              <a:solidFill>
                <a:srgbClr val="262626"/>
              </a:solidFill>
              <a:highlight>
                <a:schemeClr val="lt1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 rot="2084121">
            <a:off x="-2420450" y="8445841"/>
            <a:ext cx="8115300" cy="3682317"/>
          </a:xfrm>
          <a:custGeom>
            <a:rect b="b" l="l" r="r" t="t"/>
            <a:pathLst>
              <a:path extrusionOk="0" h="3682317" w="8115300">
                <a:moveTo>
                  <a:pt x="0" y="0"/>
                </a:moveTo>
                <a:lnTo>
                  <a:pt x="8115300" y="0"/>
                </a:lnTo>
                <a:lnTo>
                  <a:pt x="8115300" y="3682318"/>
                </a:lnTo>
                <a:lnTo>
                  <a:pt x="0" y="3682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 rot="-8913358">
            <a:off x="10160767" y="-2736953"/>
            <a:ext cx="11072476" cy="5024136"/>
          </a:xfrm>
          <a:custGeom>
            <a:rect b="b" l="l" r="r" t="t"/>
            <a:pathLst>
              <a:path extrusionOk="0" h="5024136" w="11072476">
                <a:moveTo>
                  <a:pt x="0" y="0"/>
                </a:moveTo>
                <a:lnTo>
                  <a:pt x="11072476" y="0"/>
                </a:lnTo>
                <a:lnTo>
                  <a:pt x="11072476" y="5024136"/>
                </a:lnTo>
                <a:lnTo>
                  <a:pt x="0" y="5024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14669034" y="8413419"/>
            <a:ext cx="2590266" cy="1689762"/>
          </a:xfrm>
          <a:custGeom>
            <a:rect b="b" l="l" r="r" t="t"/>
            <a:pathLst>
              <a:path extrusionOk="0" h="1689762" w="2590266">
                <a:moveTo>
                  <a:pt x="0" y="0"/>
                </a:moveTo>
                <a:lnTo>
                  <a:pt x="2590266" y="0"/>
                </a:lnTo>
                <a:lnTo>
                  <a:pt x="2590266" y="1689762"/>
                </a:lnTo>
                <a:lnTo>
                  <a:pt x="0" y="168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2" name="Google Shape;122;p4"/>
          <p:cNvGrpSpPr/>
          <p:nvPr/>
        </p:nvGrpSpPr>
        <p:grpSpPr>
          <a:xfrm>
            <a:off x="1028700" y="298085"/>
            <a:ext cx="5332500" cy="730615"/>
            <a:chOff x="0" y="-9525"/>
            <a:chExt cx="7110000" cy="974153"/>
          </a:xfrm>
        </p:grpSpPr>
        <p:sp>
          <p:nvSpPr>
            <p:cNvPr id="123" name="Google Shape;123;p4"/>
            <p:cNvSpPr txBox="1"/>
            <p:nvPr/>
          </p:nvSpPr>
          <p:spPr>
            <a:xfrm>
              <a:off x="0" y="-9525"/>
              <a:ext cx="71100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39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10"/>
                <a:buFont typeface="Arial"/>
                <a:buNone/>
              </a:pPr>
              <a:r>
                <a:rPr b="1" i="0" lang="en-US" sz="241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Aulão 3 Algoritmos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0" y="473519"/>
              <a:ext cx="2926330" cy="4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2024.1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"/>
          <p:cNvSpPr txBox="1"/>
          <p:nvPr/>
        </p:nvSpPr>
        <p:spPr>
          <a:xfrm>
            <a:off x="1028700" y="1283050"/>
            <a:ext cx="108240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35"/>
              <a:buFont typeface="Arial"/>
              <a:buNone/>
            </a:pPr>
            <a:r>
              <a:rPr b="1" lang="en-US" sz="8535">
                <a:latin typeface="Poppins"/>
                <a:ea typeface="Poppins"/>
                <a:cs typeface="Poppins"/>
                <a:sym typeface="Poppins"/>
              </a:rPr>
              <a:t>Link 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459950" y="4477538"/>
            <a:ext cx="1536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62626"/>
                </a:solidFill>
                <a:highlight>
                  <a:schemeClr val="lt1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https://shorturl.at/jT7r5</a:t>
            </a:r>
            <a:endParaRPr sz="6000">
              <a:solidFill>
                <a:srgbClr val="262626"/>
              </a:solidFill>
              <a:highlight>
                <a:schemeClr val="lt1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 rot="2084121">
            <a:off x="-2315001" y="7417141"/>
            <a:ext cx="8115300" cy="3682317"/>
          </a:xfrm>
          <a:custGeom>
            <a:rect b="b" l="l" r="r" t="t"/>
            <a:pathLst>
              <a:path extrusionOk="0" h="3682317" w="8115300">
                <a:moveTo>
                  <a:pt x="0" y="0"/>
                </a:moveTo>
                <a:lnTo>
                  <a:pt x="8115300" y="0"/>
                </a:lnTo>
                <a:lnTo>
                  <a:pt x="8115300" y="3682318"/>
                </a:lnTo>
                <a:lnTo>
                  <a:pt x="0" y="3682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12"/>
          <p:cNvSpPr/>
          <p:nvPr/>
        </p:nvSpPr>
        <p:spPr>
          <a:xfrm rot="-8913358">
            <a:off x="10160767" y="-1155232"/>
            <a:ext cx="11072476" cy="5024136"/>
          </a:xfrm>
          <a:custGeom>
            <a:rect b="b" l="l" r="r" t="t"/>
            <a:pathLst>
              <a:path extrusionOk="0" h="5024136" w="11072476">
                <a:moveTo>
                  <a:pt x="0" y="0"/>
                </a:moveTo>
                <a:lnTo>
                  <a:pt x="11072476" y="0"/>
                </a:lnTo>
                <a:lnTo>
                  <a:pt x="11072476" y="5024136"/>
                </a:lnTo>
                <a:lnTo>
                  <a:pt x="0" y="5024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2"/>
          <p:cNvSpPr/>
          <p:nvPr/>
        </p:nvSpPr>
        <p:spPr>
          <a:xfrm>
            <a:off x="14669034" y="7568538"/>
            <a:ext cx="2590266" cy="1689762"/>
          </a:xfrm>
          <a:custGeom>
            <a:rect b="b" l="l" r="r" t="t"/>
            <a:pathLst>
              <a:path extrusionOk="0" h="1689762" w="2590266">
                <a:moveTo>
                  <a:pt x="0" y="0"/>
                </a:moveTo>
                <a:lnTo>
                  <a:pt x="2590266" y="0"/>
                </a:lnTo>
                <a:lnTo>
                  <a:pt x="2590266" y="1689762"/>
                </a:lnTo>
                <a:lnTo>
                  <a:pt x="0" y="168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2"/>
          <p:cNvSpPr txBox="1"/>
          <p:nvPr/>
        </p:nvSpPr>
        <p:spPr>
          <a:xfrm>
            <a:off x="1028700" y="1040743"/>
            <a:ext cx="5332587" cy="3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0"/>
              <a:buFont typeface="Arial"/>
              <a:buNone/>
            </a:pPr>
            <a:r>
              <a:rPr b="1" i="0" lang="en-US" sz="241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Introdução a Ciências Exatas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1028700" y="1403026"/>
            <a:ext cx="2194748" cy="370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2024.1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2126074" y="3820865"/>
            <a:ext cx="8785928" cy="132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35"/>
              <a:buFont typeface="Arial"/>
              <a:buNone/>
            </a:pPr>
            <a:r>
              <a:rPr b="1" i="0" lang="en-US" sz="853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@get.engcomp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2001" y="2328550"/>
            <a:ext cx="5240000" cy="5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11772788" y="2170925"/>
            <a:ext cx="35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Avaliação</a:t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