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9"/>
  </p:notesMasterIdLst>
  <p:handoutMasterIdLst>
    <p:handoutMasterId r:id="rId10"/>
  </p:handoutMasterIdLst>
  <p:sldIdLst>
    <p:sldId id="257" r:id="rId2"/>
    <p:sldId id="258" r:id="rId3"/>
    <p:sldId id="259" r:id="rId4"/>
    <p:sldId id="262" r:id="rId5"/>
    <p:sldId id="265" r:id="rId6"/>
    <p:sldId id="264" r:id="rId7"/>
    <p:sldId id="263" r:id="rId8"/>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2" d="100"/>
          <a:sy n="92" d="100"/>
        </p:scale>
        <p:origin x="92" y="144"/>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928736-AA0B-442D-A1AF-8261F7034BF9}" type="datetime1">
              <a:rPr lang="pt-PT" smtClean="0"/>
              <a:t>01/04/2024</a:t>
            </a:fld>
            <a:endParaRPr lang="en-US"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D4F8076-E201-4AD9-9292-9CDC6E4C499D}" type="datetime1">
              <a:rPr lang="pt-PT" smtClean="0"/>
              <a:t>01/04/2024</a:t>
            </a:fld>
            <a:endParaRPr lang="en-US"/>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a:t>Clique para editar os Estilos de texto do modelo global</a:t>
            </a:r>
            <a:endParaRPr lang="en-US"/>
          </a:p>
          <a:p>
            <a:pPr lvl="1" rtl="0"/>
            <a:r>
              <a:rPr lang="pt-pt"/>
              <a:t>Segundo nível</a:t>
            </a:r>
          </a:p>
          <a:p>
            <a:pPr lvl="2" rtl="0"/>
            <a:r>
              <a:rPr lang="pt-pt"/>
              <a:t>Terceiro nível</a:t>
            </a:r>
          </a:p>
          <a:p>
            <a:pPr lvl="3" rtl="0"/>
            <a:r>
              <a:rPr lang="pt-pt"/>
              <a:t>Quarto nível</a:t>
            </a:r>
          </a:p>
          <a:p>
            <a:pPr lvl="4" rtl="0"/>
            <a:r>
              <a:rPr lang="pt-pt"/>
              <a:t>Quinto nível</a:t>
            </a:r>
            <a:endParaRPr lang="en-US"/>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pt-pt" dirty="0"/>
              <a:t>Clique para editar o estilo do título do Modelo Global</a:t>
            </a:r>
            <a:endParaRPr lang="en-US"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3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GB"/>
              <a:t>Click to edit Master subtitle style</a:t>
            </a:r>
            <a:endParaRPr lang="en-US" dirty="0"/>
          </a:p>
        </p:txBody>
      </p:sp>
      <p:cxnSp>
        <p:nvCxnSpPr>
          <p:cNvPr id="9" name="Conexão Reta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Posição da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9CED0CAB-5C98-4633-8227-766380E8BC6E}" type="datetime1">
              <a:rPr lang="pt-PT" smtClean="0"/>
              <a:t>01/04/2024</a:t>
            </a:fld>
            <a:endParaRPr lang="en-US" dirty="0"/>
          </a:p>
        </p:txBody>
      </p:sp>
      <p:sp>
        <p:nvSpPr>
          <p:cNvPr id="5" name="Marcador de Posição do Rodapé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Marcador de Posição do Número do Diapositivo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pt" dirty="0"/>
              <a:t>Clique para editar o estilo do título do Modelo Global</a:t>
            </a:r>
            <a:endParaRPr lang="en-US" dirty="0"/>
          </a:p>
        </p:txBody>
      </p:sp>
      <p:sp>
        <p:nvSpPr>
          <p:cNvPr id="3" name="Marcador de Posição de Texto Vertical 2"/>
          <p:cNvSpPr>
            <a:spLocks noGrp="1"/>
          </p:cNvSpPr>
          <p:nvPr>
            <p:ph type="body" orient="vert" idx="1" hasCustomPrompt="1"/>
          </p:nvPr>
        </p:nvSpPr>
        <p:spPr/>
        <p:txBody>
          <a:bodyPr vert="eaVert" lIns="45720" tIns="0" rIns="45720" bIns="0"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7" name="Marcador de Posição da Dat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8222BAA2-AC6B-4746-8053-EDC8606E535A}" type="datetime1">
              <a:rPr lang="pt-PT" smtClean="0"/>
              <a:t>01/04/2024</a:t>
            </a:fld>
            <a:endParaRPr lang="en-US" dirty="0"/>
          </a:p>
        </p:txBody>
      </p:sp>
      <p:sp>
        <p:nvSpPr>
          <p:cNvPr id="8" name="Marcador de Posição do Rodapé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Marcador de Posição do Número do Diapositivo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hasCustomPrompt="1"/>
          </p:nvPr>
        </p:nvSpPr>
        <p:spPr>
          <a:xfrm>
            <a:off x="8724900" y="412302"/>
            <a:ext cx="2628900" cy="5759898"/>
          </a:xfrm>
        </p:spPr>
        <p:txBody>
          <a:bodyPr vert="eaVert" rtlCol="0"/>
          <a:lstStyle>
            <a:lvl1pPr>
              <a:defRPr/>
            </a:lvl1pPr>
          </a:lstStyle>
          <a:p>
            <a:pPr rtl="0"/>
            <a:r>
              <a:rPr lang="pt-pt" dirty="0"/>
              <a:t>Clique para editar o estilo do título do Modelo Global</a:t>
            </a:r>
            <a:endParaRPr lang="en-US" dirty="0"/>
          </a:p>
        </p:txBody>
      </p:sp>
      <p:sp>
        <p:nvSpPr>
          <p:cNvPr id="3" name="Marcador de Posição de Texto Vertical 2"/>
          <p:cNvSpPr>
            <a:spLocks noGrp="1"/>
          </p:cNvSpPr>
          <p:nvPr>
            <p:ph type="body" orient="vert" idx="1"/>
          </p:nvPr>
        </p:nvSpPr>
        <p:spPr>
          <a:xfrm>
            <a:off x="838200" y="412302"/>
            <a:ext cx="7734300" cy="5759898"/>
          </a:xfrm>
        </p:spPr>
        <p:txBody>
          <a:bodyPr vert="eaVert" lIns="45720" tIns="0" rIns="45720" bIns="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7" name="Marcador de Posição da Dat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8EDC9CF0-46A2-4AC7-9FA2-8EC67FAC0032}" type="datetime1">
              <a:rPr lang="pt-PT" smtClean="0"/>
              <a:t>01/04/2024</a:t>
            </a:fld>
            <a:endParaRPr lang="en-US" dirty="0"/>
          </a:p>
        </p:txBody>
      </p:sp>
      <p:sp>
        <p:nvSpPr>
          <p:cNvPr id="8" name="Marcador de Posição do Rodapé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pt" dirty="0"/>
              <a:t>Clique para editar o estilo do título do Modelo Global</a:t>
            </a:r>
            <a:endParaRPr lang="en-US" dirty="0"/>
          </a:p>
        </p:txBody>
      </p:sp>
      <p:sp>
        <p:nvSpPr>
          <p:cNvPr id="3" name="Marcador de Posição de Conteúdo 2"/>
          <p:cNvSpPr>
            <a:spLocks noGrp="1"/>
          </p:cNvSpPr>
          <p:nvPr>
            <p:ph idx="1"/>
          </p:nvPr>
        </p:nvSpPr>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7" name="Marcador de Posição da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BC3D2EF-A9F1-401A-8C02-1662D96CBA0D}" type="datetime1">
              <a:rPr lang="pt-PT" smtClean="0"/>
              <a:t>01/04/2024</a:t>
            </a:fld>
            <a:endParaRPr lang="en-US" dirty="0"/>
          </a:p>
        </p:txBody>
      </p:sp>
      <p:sp>
        <p:nvSpPr>
          <p:cNvPr id="8" name="Marcador de Posição do Rodapé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Marcador de Posição do Número do Diapositivo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pt-pt" dirty="0"/>
              <a:t>Clique para editar o estilo do título do Modelo Global</a:t>
            </a:r>
            <a:endParaRPr lang="en-US" dirty="0"/>
          </a:p>
        </p:txBody>
      </p:sp>
      <p:sp>
        <p:nvSpPr>
          <p:cNvPr id="3" name="Marcador de Posição do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3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a:t>Click to edit Master text styles</a:t>
            </a:r>
          </a:p>
        </p:txBody>
      </p:sp>
      <p:cxnSp>
        <p:nvCxnSpPr>
          <p:cNvPr id="9" name="Conexão Reta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Posição da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57582FB0-8268-4450-AEFB-7C755E727544}" type="datetime1">
              <a:rPr lang="pt-PT" smtClean="0"/>
              <a:t>01/04/2024</a:t>
            </a:fld>
            <a:endParaRPr lang="en-US" dirty="0"/>
          </a:p>
        </p:txBody>
      </p:sp>
      <p:sp>
        <p:nvSpPr>
          <p:cNvPr id="8" name="Marcador de Posição do Rodapé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Marcador de Posição do Número do Diapositivo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ítulo 7"/>
          <p:cNvSpPr>
            <a:spLocks noGrp="1"/>
          </p:cNvSpPr>
          <p:nvPr>
            <p:ph type="title" hasCustomPrompt="1"/>
          </p:nvPr>
        </p:nvSpPr>
        <p:spPr>
          <a:xfrm>
            <a:off x="1097280" y="286603"/>
            <a:ext cx="10058400" cy="1450757"/>
          </a:xfrm>
        </p:spPr>
        <p:txBody>
          <a:bodyPr rtlCol="0"/>
          <a:lstStyle>
            <a:lvl1pPr>
              <a:defRPr/>
            </a:lvl1pPr>
          </a:lstStyle>
          <a:p>
            <a:pPr rtl="0"/>
            <a:r>
              <a:rPr lang="pt-pt" dirty="0"/>
              <a:t>Clique para editar o estilo do título do Modelo Global</a:t>
            </a:r>
            <a:endParaRPr lang="en-US" dirty="0"/>
          </a:p>
        </p:txBody>
      </p:sp>
      <p:sp>
        <p:nvSpPr>
          <p:cNvPr id="3" name="Marcador de Posição de Conteúdo 2"/>
          <p:cNvSpPr>
            <a:spLocks noGrp="1"/>
          </p:cNvSpPr>
          <p:nvPr>
            <p:ph sz="half" idx="1" hasCustomPrompt="1"/>
          </p:nvPr>
        </p:nvSpPr>
        <p:spPr>
          <a:xfrm>
            <a:off x="1097280" y="2120900"/>
            <a:ext cx="4639736" cy="3748193"/>
          </a:xfrm>
        </p:spPr>
        <p:txBody>
          <a:bodyPr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4" name="Marcador de Posição de Conteúdo 3"/>
          <p:cNvSpPr>
            <a:spLocks noGrp="1"/>
          </p:cNvSpPr>
          <p:nvPr>
            <p:ph sz="half" idx="2" hasCustomPrompt="1"/>
          </p:nvPr>
        </p:nvSpPr>
        <p:spPr>
          <a:xfrm>
            <a:off x="6515944" y="2120900"/>
            <a:ext cx="4639736" cy="3748194"/>
          </a:xfrm>
        </p:spPr>
        <p:txBody>
          <a:bodyPr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2" name="Marcador de Posição da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56E0A07F-0364-433A-B636-12526FBF2765}" type="datetime1">
              <a:rPr lang="pt-PT" smtClean="0"/>
              <a:t>01/04/2024</a:t>
            </a:fld>
            <a:endParaRPr lang="en-US" dirty="0"/>
          </a:p>
        </p:txBody>
      </p:sp>
      <p:sp>
        <p:nvSpPr>
          <p:cNvPr id="9" name="Marcador de Posição do Rodapé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ítulo 9"/>
          <p:cNvSpPr>
            <a:spLocks noGrp="1"/>
          </p:cNvSpPr>
          <p:nvPr>
            <p:ph type="title" hasCustomPrompt="1"/>
          </p:nvPr>
        </p:nvSpPr>
        <p:spPr>
          <a:xfrm>
            <a:off x="1097280" y="286603"/>
            <a:ext cx="10058400" cy="1450757"/>
          </a:xfrm>
        </p:spPr>
        <p:txBody>
          <a:bodyPr rtlCol="0"/>
          <a:lstStyle>
            <a:lvl1pPr>
              <a:defRPr/>
            </a:lvl1pPr>
          </a:lstStyle>
          <a:p>
            <a:pPr rtl="0"/>
            <a:r>
              <a:rPr lang="pt-pt" dirty="0"/>
              <a:t>Clique para editar o estilo do título do Modelo Global</a:t>
            </a:r>
            <a:endParaRPr lang="en-US" dirty="0"/>
          </a:p>
        </p:txBody>
      </p:sp>
      <p:sp>
        <p:nvSpPr>
          <p:cNvPr id="3" name="Marcador de Posição do Texto 2"/>
          <p:cNvSpPr>
            <a:spLocks noGrp="1"/>
          </p:cNvSpPr>
          <p:nvPr>
            <p:ph type="body" idx="1" hasCustomPrompt="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dirty="0"/>
              <a:t>Clique para editar os estilos de texto do Modelo Global</a:t>
            </a:r>
          </a:p>
        </p:txBody>
      </p:sp>
      <p:sp>
        <p:nvSpPr>
          <p:cNvPr id="4" name="Marcador de Posição de Conteúdo 3"/>
          <p:cNvSpPr>
            <a:spLocks noGrp="1"/>
          </p:cNvSpPr>
          <p:nvPr>
            <p:ph sz="half" idx="2" hasCustomPrompt="1"/>
          </p:nvPr>
        </p:nvSpPr>
        <p:spPr>
          <a:xfrm>
            <a:off x="1097280" y="2958274"/>
            <a:ext cx="4639736" cy="2910821"/>
          </a:xfrm>
        </p:spPr>
        <p:txBody>
          <a:bodyPr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5" name="Marcador de Posição do Texto 4"/>
          <p:cNvSpPr>
            <a:spLocks noGrp="1"/>
          </p:cNvSpPr>
          <p:nvPr>
            <p:ph type="body" sz="quarter" idx="3" hasCustomPrompt="1"/>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dirty="0"/>
              <a:t>Clique para editar os estilos de texto do Modelo Global</a:t>
            </a:r>
          </a:p>
        </p:txBody>
      </p:sp>
      <p:sp>
        <p:nvSpPr>
          <p:cNvPr id="6" name="Marcador de Posição de Conteúdo 5"/>
          <p:cNvSpPr>
            <a:spLocks noGrp="1"/>
          </p:cNvSpPr>
          <p:nvPr>
            <p:ph sz="quarter" idx="4" hasCustomPrompt="1"/>
          </p:nvPr>
        </p:nvSpPr>
        <p:spPr>
          <a:xfrm>
            <a:off x="6515944" y="2958273"/>
            <a:ext cx="4639736" cy="2910821"/>
          </a:xfrm>
        </p:spPr>
        <p:txBody>
          <a:bodyPr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2" name="Marcador de Posição da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25BCC9B-3D00-4038-B827-05429894F1D1}" type="datetime1">
              <a:rPr lang="pt-PT" smtClean="0"/>
              <a:t>01/04/2024</a:t>
            </a:fld>
            <a:endParaRPr lang="en-US" dirty="0"/>
          </a:p>
        </p:txBody>
      </p:sp>
      <p:sp>
        <p:nvSpPr>
          <p:cNvPr id="11" name="Marcador de Posição do Rodapé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Marcador de Posição do Número do Diapositivo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pt" dirty="0"/>
              <a:t>Clique para editar o estilo do título do Modelo Global</a:t>
            </a:r>
            <a:endParaRPr lang="en-US" dirty="0"/>
          </a:p>
        </p:txBody>
      </p:sp>
      <p:sp>
        <p:nvSpPr>
          <p:cNvPr id="6" name="Marcador de Posição da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CE5B8D0D-025A-4217-B697-16EEC070DDC8}" type="datetime1">
              <a:rPr lang="pt-PT" smtClean="0"/>
              <a:t>01/04/2024</a:t>
            </a:fld>
            <a:endParaRPr lang="en-US" dirty="0"/>
          </a:p>
        </p:txBody>
      </p:sp>
      <p:sp>
        <p:nvSpPr>
          <p:cNvPr id="7" name="Marcador de Posição do Rodapé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Marcador de Posição do Número do Diapositivo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ção da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FA763092-FB88-4F2E-B7A9-6AD9CA079CD0}" type="datetime1">
              <a:rPr lang="pt-PT" smtClean="0"/>
              <a:t>01/04/2024</a:t>
            </a:fld>
            <a:endParaRPr lang="en-US" dirty="0"/>
          </a:p>
        </p:txBody>
      </p:sp>
      <p:sp>
        <p:nvSpPr>
          <p:cNvPr id="3" name="Marcador de Posição do Rodapé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Marcador de Posição do Número do Diapositivo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n-GB"/>
              <a:t>Click to edit Master title style</a:t>
            </a:r>
            <a:endParaRPr lang="en-US" dirty="0"/>
          </a:p>
        </p:txBody>
      </p:sp>
      <p:sp>
        <p:nvSpPr>
          <p:cNvPr id="3" name="Marcador de Posição de Conteúdo 2"/>
          <p:cNvSpPr>
            <a:spLocks noGrp="1"/>
          </p:cNvSpPr>
          <p:nvPr>
            <p:ph idx="1"/>
          </p:nvPr>
        </p:nvSpPr>
        <p:spPr>
          <a:xfrm>
            <a:off x="5458984" y="812799"/>
            <a:ext cx="5928344" cy="5294757"/>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Marcador de Posição do Texto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dirty="0"/>
              <a:t>Clique para editar os estilos de texto do Modelo Global</a:t>
            </a:r>
          </a:p>
        </p:txBody>
      </p:sp>
      <p:sp>
        <p:nvSpPr>
          <p:cNvPr id="5" name="Marcador de Posição da Data 4"/>
          <p:cNvSpPr>
            <a:spLocks noGrp="1"/>
          </p:cNvSpPr>
          <p:nvPr>
            <p:ph type="dt" sz="half" idx="10"/>
          </p:nvPr>
        </p:nvSpPr>
        <p:spPr>
          <a:xfrm>
            <a:off x="643464" y="6446520"/>
            <a:ext cx="3517568" cy="365125"/>
          </a:xfrm>
        </p:spPr>
        <p:txBody>
          <a:bodyPr rtlCol="0"/>
          <a:lstStyle>
            <a:lvl1pPr algn="l">
              <a:defRPr/>
            </a:lvl1pPr>
          </a:lstStyle>
          <a:p>
            <a:pPr rtl="0"/>
            <a:fld id="{E55777FD-C41C-4ED6-9788-E0BDB29FE28C}" type="datetime1">
              <a:rPr lang="pt-PT" smtClean="0"/>
              <a:t>01/04/2024</a:t>
            </a:fld>
            <a:endParaRPr lang="en-US" dirty="0"/>
          </a:p>
        </p:txBody>
      </p:sp>
      <p:sp>
        <p:nvSpPr>
          <p:cNvPr id="6" name="Marcador de Posição do Rodapé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Marcador de Posição do Número do Diapositivo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ção da Imagem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a:t>Click icon to add picture</a:t>
            </a:r>
            <a:endParaRPr lang="en-US"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100" b="0">
                <a:solidFill>
                  <a:srgbClr val="FFFFFF"/>
                </a:solidFill>
              </a:defRPr>
            </a:lvl1pPr>
          </a:lstStyle>
          <a:p>
            <a:pPr rtl="0"/>
            <a:r>
              <a:rPr lang="en-GB"/>
              <a:t>Click to edit Master title style</a:t>
            </a:r>
            <a:endParaRPr lang="en-US" dirty="0"/>
          </a:p>
        </p:txBody>
      </p:sp>
      <p:sp>
        <p:nvSpPr>
          <p:cNvPr id="4" name="Marcador de Posição do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p>
        </p:txBody>
      </p:sp>
      <p:sp>
        <p:nvSpPr>
          <p:cNvPr id="5" name="Marcador de Posição da Data 4"/>
          <p:cNvSpPr>
            <a:spLocks noGrp="1"/>
          </p:cNvSpPr>
          <p:nvPr>
            <p:ph type="dt" sz="half" idx="10"/>
          </p:nvPr>
        </p:nvSpPr>
        <p:spPr/>
        <p:txBody>
          <a:bodyPr rtlCol="0"/>
          <a:lstStyle>
            <a:lvl1pPr>
              <a:defRPr/>
            </a:lvl1pPr>
          </a:lstStyle>
          <a:p>
            <a:pPr rtl="0"/>
            <a:fld id="{E2C937DC-1FD7-45E0-8375-82F139FBDB0A}" type="datetime1">
              <a:rPr lang="pt-PT" smtClean="0"/>
              <a:t>01/04/2024</a:t>
            </a:fld>
            <a:endParaRPr lang="en-US" dirty="0"/>
          </a:p>
        </p:txBody>
      </p:sp>
      <p:sp>
        <p:nvSpPr>
          <p:cNvPr id="6" name="Marcador de Posição do Rodapé 5"/>
          <p:cNvSpPr>
            <a:spLocks noGrp="1"/>
          </p:cNvSpPr>
          <p:nvPr>
            <p:ph type="ftr" sz="quarter" idx="11"/>
          </p:nvPr>
        </p:nvSpPr>
        <p:spPr>
          <a:xfrm>
            <a:off x="1097279" y="6446838"/>
            <a:ext cx="6818262" cy="365125"/>
          </a:xfrm>
        </p:spPr>
        <p:txBody>
          <a:bodyPr rtlCol="0"/>
          <a:lstStyle/>
          <a:p>
            <a:pPr algn="l"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ção do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pt-pt" dirty="0"/>
              <a:t>Clique para editar o estilo do título do Modelo Global</a:t>
            </a:r>
            <a:endParaRPr lang="en-US" dirty="0"/>
          </a:p>
        </p:txBody>
      </p:sp>
      <p:sp>
        <p:nvSpPr>
          <p:cNvPr id="3" name="Marcador de Posição do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pt-pt"/>
              <a:t>Clique para editar os Estilos de texto do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1F5BAF06-A1C3-41CD-B482-A3F55490B9C6}" type="datetime1">
              <a:rPr lang="pt-PT" smtClean="0"/>
              <a:t>01/04/2024</a:t>
            </a:fld>
            <a:endParaRPr lang="en-US" dirty="0"/>
          </a:p>
        </p:txBody>
      </p:sp>
      <p:sp>
        <p:nvSpPr>
          <p:cNvPr id="5" name="Marcador de Posição do Rodapé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Marcador de Posição do Número do Diapositivo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a:t>
            </a:fld>
            <a:endParaRPr lang="en-US" dirty="0"/>
          </a:p>
        </p:txBody>
      </p:sp>
      <p:cxnSp>
        <p:nvCxnSpPr>
          <p:cNvPr id="10" name="Conexão Reta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Focus_(board_game)" TargetMode="External"/><Relationship Id="rId3" Type="http://schemas.openxmlformats.org/officeDocument/2006/relationships/image" Target="../media/image10.png"/><Relationship Id="rId7" Type="http://schemas.openxmlformats.org/officeDocument/2006/relationships/hyperlink" Target="https://boardgamegeek.com/video/477999/focus/domination-focus-sid-sackson-classic-sdj-1981" TargetMode="External"/><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hyperlink" Target="https://boardgamegeek.com/boardgame/789/focus" TargetMode="External"/><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D68DA-43BA-4508-8DE2-BA9BB7B2FA5B}"/>
              </a:ext>
            </a:extLst>
          </p:cNvPr>
          <p:cNvSpPr>
            <a:spLocks noGrp="1"/>
          </p:cNvSpPr>
          <p:nvPr>
            <p:ph type="title"/>
          </p:nvPr>
        </p:nvSpPr>
        <p:spPr>
          <a:xfrm>
            <a:off x="643466" y="786383"/>
            <a:ext cx="3517567" cy="2093975"/>
          </a:xfrm>
        </p:spPr>
        <p:txBody>
          <a:bodyPr rtlCol="0" anchor="b">
            <a:normAutofit/>
          </a:bodyPr>
          <a:lstStyle/>
          <a:p>
            <a:pPr rtl="0"/>
            <a:r>
              <a:rPr lang="pt-pt" dirty="0" err="1"/>
              <a:t>Focus</a:t>
            </a:r>
            <a:r>
              <a:rPr lang="pt-pt" dirty="0"/>
              <a:t> 2D Game</a:t>
            </a:r>
          </a:p>
        </p:txBody>
      </p:sp>
      <p:pic>
        <p:nvPicPr>
          <p:cNvPr id="1026" name="Picture 2" descr="Focus (board game) - Wikipedia">
            <a:extLst>
              <a:ext uri="{FF2B5EF4-FFF2-40B4-BE49-F238E27FC236}">
                <a16:creationId xmlns:a16="http://schemas.microsoft.com/office/drawing/2014/main" id="{3FE6A191-4BB1-66AD-37B8-266C5409C2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70" r="12754" b="-1"/>
          <a:stretch/>
        </p:blipFill>
        <p:spPr bwMode="auto">
          <a:xfrm>
            <a:off x="5301674" y="212440"/>
            <a:ext cx="6344273" cy="5666234"/>
          </a:xfrm>
          <a:prstGeom prst="rect">
            <a:avLst/>
          </a:prstGeom>
          <a:solidFill>
            <a:srgbClr val="FFFFFF"/>
          </a:solidFill>
        </p:spPr>
      </p:pic>
      <p:sp>
        <p:nvSpPr>
          <p:cNvPr id="3" name="Subtítulo 2">
            <a:extLst>
              <a:ext uri="{FF2B5EF4-FFF2-40B4-BE49-F238E27FC236}">
                <a16:creationId xmlns:a16="http://schemas.microsoft.com/office/drawing/2014/main" id="{A8E9CFF2-3777-4FF4-A759-8491175B0B7C}"/>
              </a:ext>
            </a:extLst>
          </p:cNvPr>
          <p:cNvSpPr>
            <a:spLocks noGrp="1"/>
          </p:cNvSpPr>
          <p:nvPr>
            <p:ph type="body" sz="half" idx="2"/>
          </p:nvPr>
        </p:nvSpPr>
        <p:spPr>
          <a:xfrm>
            <a:off x="643465" y="3043050"/>
            <a:ext cx="3517567" cy="3064505"/>
          </a:xfrm>
        </p:spPr>
        <p:txBody>
          <a:bodyPr rtlCol="0">
            <a:normAutofit/>
          </a:bodyPr>
          <a:lstStyle/>
          <a:p>
            <a:pPr rtl="0"/>
            <a:r>
              <a:rPr lang="pt-pt" dirty="0"/>
              <a:t>Gonçalo Costa, up202103336</a:t>
            </a:r>
          </a:p>
          <a:p>
            <a:pPr rtl="0"/>
            <a:r>
              <a:rPr lang="pt-PT" dirty="0"/>
              <a:t>João Correia, up202005015</a:t>
            </a:r>
          </a:p>
          <a:p>
            <a:pPr rtl="0"/>
            <a:r>
              <a:rPr lang="pt-pt" dirty="0"/>
              <a:t>Ricardo Vieira, up202005091</a:t>
            </a:r>
          </a:p>
        </p:txBody>
      </p:sp>
      <p:sp>
        <p:nvSpPr>
          <p:cNvPr id="1031" name="Date Placeholder 4">
            <a:extLst>
              <a:ext uri="{FF2B5EF4-FFF2-40B4-BE49-F238E27FC236}">
                <a16:creationId xmlns:a16="http://schemas.microsoft.com/office/drawing/2014/main" id="{6C206751-57F2-CD6C-1ABB-8D0304F1B203}"/>
              </a:ext>
            </a:extLst>
          </p:cNvPr>
          <p:cNvSpPr>
            <a:spLocks noGrp="1"/>
          </p:cNvSpPr>
          <p:nvPr>
            <p:ph type="dt" sz="half" idx="10"/>
          </p:nvPr>
        </p:nvSpPr>
        <p:spPr>
          <a:xfrm>
            <a:off x="643465" y="6364029"/>
            <a:ext cx="3708450" cy="457027"/>
          </a:xfrm>
        </p:spPr>
        <p:txBody>
          <a:bodyPr/>
          <a:lstStyle/>
          <a:p>
            <a:pPr rtl="0">
              <a:spcAft>
                <a:spcPts val="600"/>
              </a:spcAft>
            </a:pPr>
            <a:r>
              <a:rPr lang="pt-PT" sz="1100" dirty="0"/>
              <a:t>Artificial </a:t>
            </a:r>
            <a:r>
              <a:rPr lang="pt-PT" sz="1100" dirty="0" err="1"/>
              <a:t>Intelligence</a:t>
            </a:r>
            <a:r>
              <a:rPr lang="pt-PT" sz="1100" dirty="0"/>
              <a:t> 23/24</a:t>
            </a:r>
            <a:endParaRPr lang="en-US" sz="1100" dirty="0"/>
          </a:p>
        </p:txBody>
      </p:sp>
      <p:pic>
        <p:nvPicPr>
          <p:cNvPr id="1028" name="Picture 4">
            <a:extLst>
              <a:ext uri="{FF2B5EF4-FFF2-40B4-BE49-F238E27FC236}">
                <a16:creationId xmlns:a16="http://schemas.microsoft.com/office/drawing/2014/main" id="{FB34D5FF-FEB1-7098-811E-E4388FC43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307" y="6033667"/>
            <a:ext cx="2144421" cy="707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tângulo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9AB2EA78-AEB3-469B-9025-3B17201A457B}"/>
              </a:ext>
            </a:extLst>
          </p:cNvPr>
          <p:cNvSpPr>
            <a:spLocks noGrp="1"/>
          </p:cNvSpPr>
          <p:nvPr>
            <p:ph type="ctrTitle"/>
          </p:nvPr>
        </p:nvSpPr>
        <p:spPr>
          <a:xfrm>
            <a:off x="658026" y="330402"/>
            <a:ext cx="11083701" cy="4292197"/>
          </a:xfrm>
        </p:spPr>
        <p:txBody>
          <a:bodyPr rtlCol="0" anchor="ctr">
            <a:noAutofit/>
          </a:bodyPr>
          <a:lstStyle/>
          <a:p>
            <a:pPr marL="285750" indent="-285750">
              <a:lnSpc>
                <a:spcPct val="110000"/>
              </a:lnSpc>
              <a:spcBef>
                <a:spcPts val="1200"/>
              </a:spcBef>
              <a:spcAft>
                <a:spcPts val="200"/>
              </a:spcAft>
              <a:buClr>
                <a:schemeClr val="accent1"/>
              </a:buClr>
              <a:buSzPct val="100000"/>
              <a:buFont typeface="Arial" panose="020B0604020202020204" pitchFamily="34" charset="0"/>
              <a:buChar char="•"/>
            </a:pPr>
            <a:r>
              <a:rPr lang="en-US" sz="1800" dirty="0">
                <a:latin typeface="+mn-lt"/>
                <a:ea typeface="+mn-ea"/>
                <a:cs typeface="+mn-cs"/>
              </a:rPr>
              <a:t>2 player game on a 6×6 board with 1×4 extensions on each side. Stacks may move as many spaces as there are pieces in the stack. Players can move a stack orthogonally, and if their piece is on top of the stack. The game ends when a player doesn’t have any piece on top of any stack.</a:t>
            </a:r>
            <a:br>
              <a:rPr lang="en-US" sz="1800" dirty="0">
                <a:latin typeface="+mn-lt"/>
                <a:ea typeface="+mn-ea"/>
                <a:cs typeface="+mn-cs"/>
              </a:rPr>
            </a:br>
            <a:br>
              <a:rPr lang="en-US" sz="1800" dirty="0">
                <a:latin typeface="+mn-lt"/>
                <a:ea typeface="+mn-ea"/>
                <a:cs typeface="+mn-cs"/>
              </a:rPr>
            </a:br>
            <a:r>
              <a:rPr lang="en-US" sz="1800" dirty="0">
                <a:latin typeface="+mn-lt"/>
                <a:ea typeface="+mn-ea"/>
                <a:cs typeface="+mn-cs"/>
              </a:rPr>
              <a:t>Each stack, of 5 pieces maximum, when landing on another stack, merges with it. If the new stack contains more than five pieces, then pieces are removed from the bottom to bring it down to five. If a player's own piece is removed, they are kept outside the board to use later. If the piece is of the opponent, they are removed.</a:t>
            </a:r>
            <a:br>
              <a:rPr lang="en-US" sz="1800" dirty="0">
                <a:latin typeface="+mn-lt"/>
                <a:ea typeface="+mn-ea"/>
                <a:cs typeface="+mn-cs"/>
              </a:rPr>
            </a:br>
            <a:br>
              <a:rPr lang="pt-PT" sz="1800" dirty="0">
                <a:latin typeface="+mn-lt"/>
                <a:ea typeface="+mn-ea"/>
                <a:cs typeface="+mn-cs"/>
              </a:rPr>
            </a:br>
            <a:r>
              <a:rPr lang="en-US" sz="1800" dirty="0">
                <a:latin typeface="+mn-lt"/>
                <a:ea typeface="+mn-ea"/>
                <a:cs typeface="+mn-cs"/>
              </a:rPr>
              <a:t>A player doesn’t need to move the complete stack. But if he doesn’t, he must only take as many pieces of the same as positions moved.</a:t>
            </a:r>
            <a:endParaRPr lang="pt-pt" sz="1800" dirty="0">
              <a:latin typeface="+mn-lt"/>
              <a:ea typeface="+mn-ea"/>
              <a:cs typeface="+mn-cs"/>
            </a:endParaRPr>
          </a:p>
        </p:txBody>
      </p:sp>
      <p:sp>
        <p:nvSpPr>
          <p:cNvPr id="49" name="Retângulo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PT"/>
          </a:p>
        </p:txBody>
      </p:sp>
      <p:sp>
        <p:nvSpPr>
          <p:cNvPr id="3" name="Subtítulo 2">
            <a:extLst>
              <a:ext uri="{FF2B5EF4-FFF2-40B4-BE49-F238E27FC236}">
                <a16:creationId xmlns:a16="http://schemas.microsoft.com/office/drawing/2014/main" id="{255E1F2F-E259-4EA8-9FFD-3A10AF541859}"/>
              </a:ext>
            </a:extLst>
          </p:cNvPr>
          <p:cNvSpPr>
            <a:spLocks noGrp="1"/>
          </p:cNvSpPr>
          <p:nvPr>
            <p:ph type="subTitle" idx="1"/>
          </p:nvPr>
        </p:nvSpPr>
        <p:spPr>
          <a:xfrm>
            <a:off x="658026" y="5225240"/>
            <a:ext cx="10500425" cy="1143000"/>
          </a:xfrm>
        </p:spPr>
        <p:txBody>
          <a:bodyPr rtlCol="0">
            <a:normAutofit/>
          </a:bodyPr>
          <a:lstStyle/>
          <a:p>
            <a:pPr rtl="0"/>
            <a:r>
              <a:rPr lang="pt-PT" dirty="0" err="1">
                <a:solidFill>
                  <a:srgbClr val="FFFFFF"/>
                </a:solidFill>
              </a:rPr>
              <a:t>What</a:t>
            </a:r>
            <a:r>
              <a:rPr lang="pt-PT" dirty="0">
                <a:solidFill>
                  <a:srgbClr val="FFFFFF"/>
                </a:solidFill>
              </a:rPr>
              <a:t> </a:t>
            </a:r>
            <a:r>
              <a:rPr lang="pt-PT" dirty="0" err="1">
                <a:solidFill>
                  <a:srgbClr val="FFFFFF"/>
                </a:solidFill>
              </a:rPr>
              <a:t>is</a:t>
            </a:r>
            <a:r>
              <a:rPr lang="pt-PT" dirty="0">
                <a:solidFill>
                  <a:srgbClr val="FFFFFF"/>
                </a:solidFill>
              </a:rPr>
              <a:t> </a:t>
            </a:r>
            <a:r>
              <a:rPr lang="pt-PT" dirty="0" err="1">
                <a:solidFill>
                  <a:srgbClr val="FFFFFF"/>
                </a:solidFill>
              </a:rPr>
              <a:t>focus</a:t>
            </a:r>
            <a:r>
              <a:rPr lang="pt-PT" dirty="0">
                <a:solidFill>
                  <a:srgbClr val="FFFFFF"/>
                </a:solidFill>
              </a:rPr>
              <a:t>? </a:t>
            </a:r>
            <a:r>
              <a:rPr lang="pt-PT" dirty="0" err="1">
                <a:solidFill>
                  <a:srgbClr val="FFFFFF"/>
                </a:solidFill>
              </a:rPr>
              <a:t>What</a:t>
            </a:r>
            <a:r>
              <a:rPr lang="pt-PT" dirty="0">
                <a:solidFill>
                  <a:srgbClr val="FFFFFF"/>
                </a:solidFill>
              </a:rPr>
              <a:t> are </a:t>
            </a:r>
            <a:r>
              <a:rPr lang="pt-PT" dirty="0" err="1">
                <a:solidFill>
                  <a:srgbClr val="FFFFFF"/>
                </a:solidFill>
              </a:rPr>
              <a:t>the</a:t>
            </a:r>
            <a:r>
              <a:rPr lang="pt-PT" dirty="0">
                <a:solidFill>
                  <a:srgbClr val="FFFFFF"/>
                </a:solidFill>
              </a:rPr>
              <a:t> rules?</a:t>
            </a:r>
            <a:endParaRPr lang="pt-pt"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44E394-B59F-01EF-D80D-4DEB53EC786F}"/>
            </a:ext>
          </a:extLst>
        </p:cNvPr>
        <p:cNvGrpSpPr/>
        <p:nvPr/>
      </p:nvGrpSpPr>
      <p:grpSpPr>
        <a:xfrm>
          <a:off x="0" y="0"/>
          <a:ext cx="0" cy="0"/>
          <a:chOff x="0" y="0"/>
          <a:chExt cx="0" cy="0"/>
        </a:xfrm>
      </p:grpSpPr>
      <p:sp>
        <p:nvSpPr>
          <p:cNvPr id="47" name="Retângulo 46">
            <a:extLst>
              <a:ext uri="{FF2B5EF4-FFF2-40B4-BE49-F238E27FC236}">
                <a16:creationId xmlns:a16="http://schemas.microsoft.com/office/drawing/2014/main" id="{2B62B4A7-C59E-EF02-C68E-1BE8B3FE0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A5F6A7A4-29C2-3E95-587C-4772A349943A}"/>
              </a:ext>
            </a:extLst>
          </p:cNvPr>
          <p:cNvSpPr>
            <a:spLocks noGrp="1"/>
          </p:cNvSpPr>
          <p:nvPr>
            <p:ph type="ctrTitle"/>
          </p:nvPr>
        </p:nvSpPr>
        <p:spPr>
          <a:xfrm>
            <a:off x="267838" y="60878"/>
            <a:ext cx="11656290" cy="3916182"/>
          </a:xfrm>
        </p:spPr>
        <p:txBody>
          <a:bodyPr rtlCol="0" anchor="t">
            <a:normAutofit/>
          </a:bodyPr>
          <a:lstStyle/>
          <a:p>
            <a:pPr marL="285750" indent="-285750">
              <a:lnSpc>
                <a:spcPct val="110000"/>
              </a:lnSpc>
              <a:spcBef>
                <a:spcPts val="1200"/>
              </a:spcBef>
              <a:spcAft>
                <a:spcPts val="200"/>
              </a:spcAft>
              <a:buClr>
                <a:schemeClr val="accent1"/>
              </a:buClr>
              <a:buSzPct val="100000"/>
              <a:buFont typeface="Arial" panose="020B0604020202020204" pitchFamily="34" charset="0"/>
              <a:buChar char="•"/>
            </a:pPr>
            <a:r>
              <a:rPr lang="pt-PT" sz="1800" dirty="0" err="1">
                <a:latin typeface="+mn-lt"/>
                <a:ea typeface="+mn-ea"/>
                <a:cs typeface="+mn-cs"/>
              </a:rPr>
              <a:t>Initial</a:t>
            </a:r>
            <a:r>
              <a:rPr lang="pt-PT" sz="1800" dirty="0">
                <a:latin typeface="+mn-lt"/>
                <a:ea typeface="+mn-ea"/>
                <a:cs typeface="+mn-cs"/>
              </a:rPr>
              <a:t> </a:t>
            </a:r>
            <a:r>
              <a:rPr lang="pt-PT" sz="1800" dirty="0" err="1">
                <a:latin typeface="+mn-lt"/>
                <a:ea typeface="+mn-ea"/>
                <a:cs typeface="+mn-cs"/>
              </a:rPr>
              <a:t>State</a:t>
            </a:r>
            <a:r>
              <a:rPr lang="pt-PT" sz="1800" dirty="0">
                <a:latin typeface="+mn-lt"/>
                <a:ea typeface="+mn-ea"/>
                <a:cs typeface="+mn-cs"/>
              </a:rPr>
              <a:t>:		    </a:t>
            </a:r>
            <a:r>
              <a:rPr lang="pt-PT" sz="1800" dirty="0" err="1">
                <a:latin typeface="+mn-lt"/>
                <a:ea typeface="+mn-ea"/>
                <a:cs typeface="+mn-cs"/>
              </a:rPr>
              <a:t>Operators</a:t>
            </a:r>
            <a:r>
              <a:rPr lang="pt-PT" sz="1800" dirty="0">
                <a:latin typeface="+mn-lt"/>
                <a:ea typeface="+mn-ea"/>
                <a:cs typeface="+mn-cs"/>
              </a:rPr>
              <a:t>:		      </a:t>
            </a:r>
            <a:r>
              <a:rPr lang="pt-PT" sz="1800" dirty="0" err="1">
                <a:latin typeface="+mn-lt"/>
                <a:ea typeface="+mn-ea"/>
                <a:cs typeface="+mn-cs"/>
              </a:rPr>
              <a:t>Preconditions</a:t>
            </a:r>
            <a:r>
              <a:rPr lang="pt-PT" sz="1800" dirty="0">
                <a:latin typeface="+mn-lt"/>
                <a:ea typeface="+mn-ea"/>
                <a:cs typeface="+mn-cs"/>
              </a:rPr>
              <a:t>:		   </a:t>
            </a:r>
            <a:r>
              <a:rPr lang="pt-PT" sz="1800" dirty="0" err="1">
                <a:latin typeface="+mn-lt"/>
                <a:ea typeface="+mn-ea"/>
                <a:cs typeface="+mn-cs"/>
              </a:rPr>
              <a:t>Heuristics</a:t>
            </a:r>
            <a:r>
              <a:rPr lang="pt-PT" sz="1800" dirty="0">
                <a:latin typeface="+mn-lt"/>
                <a:ea typeface="+mn-ea"/>
                <a:cs typeface="+mn-cs"/>
              </a:rPr>
              <a:t> </a:t>
            </a:r>
            <a:r>
              <a:rPr lang="pt-PT" sz="1800" dirty="0" err="1">
                <a:latin typeface="+mn-lt"/>
                <a:ea typeface="+mn-ea"/>
                <a:cs typeface="+mn-cs"/>
              </a:rPr>
              <a:t>function</a:t>
            </a:r>
            <a:r>
              <a:rPr lang="pt-PT" sz="1800" dirty="0">
                <a:latin typeface="+mn-lt"/>
                <a:ea typeface="+mn-ea"/>
                <a:cs typeface="+mn-cs"/>
              </a:rPr>
              <a:t>:</a:t>
            </a:r>
            <a:br>
              <a:rPr lang="pt-PT" sz="1800" dirty="0">
                <a:latin typeface="+mn-lt"/>
                <a:ea typeface="+mn-ea"/>
                <a:cs typeface="+mn-cs"/>
              </a:rPr>
            </a:br>
            <a:br>
              <a:rPr lang="pt-PT" sz="1800" dirty="0">
                <a:latin typeface="+mn-lt"/>
                <a:ea typeface="+mn-ea"/>
                <a:cs typeface="+mn-cs"/>
              </a:rPr>
            </a:br>
            <a:r>
              <a:rPr lang="pt-PT" sz="1800" dirty="0">
                <a:latin typeface="+mn-lt"/>
                <a:ea typeface="+mn-ea"/>
                <a:cs typeface="+mn-cs"/>
              </a:rPr>
              <a:t>			    </a:t>
            </a:r>
            <a:r>
              <a:rPr lang="pt-PT" sz="1800" dirty="0" err="1">
                <a:latin typeface="+mn-lt"/>
                <a:ea typeface="+mn-ea"/>
                <a:cs typeface="+mn-cs"/>
              </a:rPr>
              <a:t>Moving</a:t>
            </a:r>
            <a:r>
              <a:rPr lang="pt-PT" sz="1800" dirty="0">
                <a:latin typeface="+mn-lt"/>
                <a:ea typeface="+mn-ea"/>
                <a:cs typeface="+mn-cs"/>
              </a:rPr>
              <a:t> a </a:t>
            </a:r>
            <a:r>
              <a:rPr lang="pt-PT" sz="1800" dirty="0" err="1">
                <a:latin typeface="+mn-lt"/>
                <a:ea typeface="+mn-ea"/>
                <a:cs typeface="+mn-cs"/>
              </a:rPr>
              <a:t>stack</a:t>
            </a:r>
            <a:r>
              <a:rPr lang="pt-PT" sz="1800" dirty="0">
                <a:latin typeface="+mn-lt"/>
                <a:ea typeface="+mn-ea"/>
                <a:cs typeface="+mn-cs"/>
              </a:rPr>
              <a:t> (</a:t>
            </a:r>
            <a:r>
              <a:rPr lang="pt-PT" sz="1800" dirty="0" err="1">
                <a:latin typeface="+mn-lt"/>
                <a:ea typeface="+mn-ea"/>
                <a:cs typeface="+mn-cs"/>
              </a:rPr>
              <a:t>up</a:t>
            </a:r>
            <a:r>
              <a:rPr lang="pt-PT" sz="1800" dirty="0">
                <a:latin typeface="+mn-lt"/>
                <a:ea typeface="+mn-ea"/>
                <a:cs typeface="+mn-cs"/>
              </a:rPr>
              <a:t>, </a:t>
            </a:r>
            <a:r>
              <a:rPr lang="pt-PT" sz="1800" dirty="0" err="1">
                <a:latin typeface="+mn-lt"/>
                <a:ea typeface="+mn-ea"/>
                <a:cs typeface="+mn-cs"/>
              </a:rPr>
              <a:t>down</a:t>
            </a:r>
            <a:r>
              <a:rPr lang="pt-PT" sz="1800" dirty="0">
                <a:latin typeface="+mn-lt"/>
                <a:ea typeface="+mn-ea"/>
                <a:cs typeface="+mn-cs"/>
              </a:rPr>
              <a:t>,	      </a:t>
            </a:r>
            <a:r>
              <a:rPr lang="en-US" sz="1800" dirty="0">
                <a:latin typeface="+mn-lt"/>
                <a:ea typeface="+mn-ea"/>
                <a:cs typeface="+mn-cs"/>
              </a:rPr>
              <a:t>Can move as many 	</a:t>
            </a:r>
            <a:br>
              <a:rPr lang="pt-PT" sz="1800" dirty="0">
                <a:latin typeface="+mn-lt"/>
                <a:ea typeface="+mn-ea"/>
                <a:cs typeface="+mn-cs"/>
              </a:rPr>
            </a:br>
            <a:r>
              <a:rPr lang="pt-PT" sz="1800" dirty="0">
                <a:latin typeface="+mn-lt"/>
                <a:ea typeface="+mn-ea"/>
                <a:cs typeface="+mn-cs"/>
              </a:rPr>
              <a:t>			    </a:t>
            </a:r>
            <a:r>
              <a:rPr lang="pt-PT" sz="1800" dirty="0" err="1">
                <a:latin typeface="+mn-lt"/>
                <a:ea typeface="+mn-ea"/>
                <a:cs typeface="+mn-cs"/>
              </a:rPr>
              <a:t>left</a:t>
            </a:r>
            <a:r>
              <a:rPr lang="pt-PT" sz="1800" dirty="0">
                <a:latin typeface="+mn-lt"/>
                <a:ea typeface="+mn-ea"/>
                <a:cs typeface="+mn-cs"/>
              </a:rPr>
              <a:t> </a:t>
            </a:r>
            <a:r>
              <a:rPr lang="pt-PT" sz="1800" dirty="0" err="1">
                <a:latin typeface="+mn-lt"/>
                <a:ea typeface="+mn-ea"/>
                <a:cs typeface="+mn-cs"/>
              </a:rPr>
              <a:t>or</a:t>
            </a:r>
            <a:r>
              <a:rPr lang="pt-PT" sz="1800" dirty="0">
                <a:latin typeface="+mn-lt"/>
                <a:ea typeface="+mn-ea"/>
                <a:cs typeface="+mn-cs"/>
              </a:rPr>
              <a:t> </a:t>
            </a:r>
            <a:r>
              <a:rPr lang="pt-PT" sz="1800" dirty="0" err="1">
                <a:latin typeface="+mn-lt"/>
                <a:ea typeface="+mn-ea"/>
                <a:cs typeface="+mn-cs"/>
              </a:rPr>
              <a:t>right</a:t>
            </a:r>
            <a:r>
              <a:rPr lang="pt-PT" sz="1800" dirty="0">
                <a:latin typeface="+mn-lt"/>
                <a:ea typeface="+mn-ea"/>
                <a:cs typeface="+mn-cs"/>
              </a:rPr>
              <a:t>)		      </a:t>
            </a:r>
            <a:r>
              <a:rPr lang="en-US" sz="1800" dirty="0">
                <a:latin typeface="+mn-lt"/>
                <a:ea typeface="+mn-ea"/>
                <a:cs typeface="+mn-cs"/>
              </a:rPr>
              <a:t>positions as pieces 	</a:t>
            </a:r>
            <a:br>
              <a:rPr lang="pt-PT" sz="1800" dirty="0">
                <a:latin typeface="+mn-lt"/>
                <a:ea typeface="+mn-ea"/>
                <a:cs typeface="+mn-cs"/>
              </a:rPr>
            </a:br>
            <a:r>
              <a:rPr lang="pt-PT" sz="1800" dirty="0">
                <a:latin typeface="+mn-lt"/>
                <a:ea typeface="+mn-ea"/>
                <a:cs typeface="+mn-cs"/>
              </a:rPr>
              <a:t>			    			      </a:t>
            </a:r>
            <a:r>
              <a:rPr lang="en-US" sz="1800" dirty="0">
                <a:latin typeface="+mn-lt"/>
                <a:ea typeface="+mn-ea"/>
                <a:cs typeface="+mn-cs"/>
              </a:rPr>
              <a:t>on the stack and		</a:t>
            </a:r>
            <a:br>
              <a:rPr lang="en-US" sz="1800" dirty="0">
                <a:latin typeface="+mn-lt"/>
                <a:ea typeface="+mn-ea"/>
                <a:cs typeface="+mn-cs"/>
              </a:rPr>
            </a:br>
            <a:r>
              <a:rPr lang="en-US" sz="1800" dirty="0">
                <a:latin typeface="+mn-lt"/>
                <a:ea typeface="+mn-ea"/>
                <a:cs typeface="+mn-cs"/>
              </a:rPr>
              <a:t>						      only moves if the top 	</a:t>
            </a:r>
            <a:br>
              <a:rPr lang="en-US" sz="1800" dirty="0">
                <a:latin typeface="+mn-lt"/>
                <a:ea typeface="+mn-ea"/>
                <a:cs typeface="+mn-cs"/>
              </a:rPr>
            </a:br>
            <a:r>
              <a:rPr lang="en-US" sz="1800" dirty="0">
                <a:latin typeface="+mn-lt"/>
                <a:ea typeface="+mn-ea"/>
                <a:cs typeface="+mn-cs"/>
              </a:rPr>
              <a:t>						      piece is theirs</a:t>
            </a:r>
            <a:r>
              <a:rPr lang="en-US" sz="1800" dirty="0">
                <a:effectLst/>
                <a:latin typeface="Calibri" panose="020F0502020204030204" pitchFamily="34" charset="0"/>
                <a:ea typeface="Calibri" panose="020F0502020204030204" pitchFamily="34" charset="0"/>
                <a:cs typeface="Arial" panose="020B0604020202020204" pitchFamily="34" charset="0"/>
              </a:rPr>
              <a:t>		</a:t>
            </a:r>
            <a:br>
              <a:rPr lang="pt-PT" sz="1800" dirty="0">
                <a:latin typeface="+mn-lt"/>
                <a:ea typeface="+mn-ea"/>
                <a:cs typeface="+mn-cs"/>
              </a:rPr>
            </a:br>
            <a:r>
              <a:rPr lang="pt-PT" sz="1800" dirty="0">
                <a:latin typeface="+mn-lt"/>
                <a:ea typeface="+mn-ea"/>
                <a:cs typeface="+mn-cs"/>
              </a:rPr>
              <a:t>									</a:t>
            </a:r>
            <a:br>
              <a:rPr lang="en-US" sz="1800" dirty="0">
                <a:latin typeface="+mn-lt"/>
                <a:ea typeface="+mn-ea"/>
                <a:cs typeface="+mn-cs"/>
              </a:rPr>
            </a:br>
            <a:r>
              <a:rPr lang="en-US" sz="1800" dirty="0">
                <a:latin typeface="+mn-lt"/>
                <a:ea typeface="+mn-ea"/>
                <a:cs typeface="+mn-cs"/>
              </a:rPr>
              <a:t>									</a:t>
            </a:r>
            <a:br>
              <a:rPr lang="en-US" sz="1800" dirty="0">
                <a:latin typeface="+mn-lt"/>
                <a:ea typeface="+mn-ea"/>
                <a:cs typeface="+mn-cs"/>
              </a:rPr>
            </a:br>
            <a:r>
              <a:rPr lang="en-US" sz="1800" dirty="0">
                <a:latin typeface="+mn-lt"/>
                <a:ea typeface="+mn-ea"/>
                <a:cs typeface="+mn-cs"/>
              </a:rPr>
              <a:t>									</a:t>
            </a:r>
            <a:br>
              <a:rPr lang="pt-PT" sz="1800" dirty="0">
                <a:latin typeface="+mn-lt"/>
                <a:ea typeface="+mn-ea"/>
                <a:cs typeface="+mn-cs"/>
              </a:rPr>
            </a:br>
            <a:endParaRPr lang="pt-pt" sz="1800" dirty="0">
              <a:latin typeface="+mn-lt"/>
              <a:ea typeface="+mn-ea"/>
              <a:cs typeface="+mn-cs"/>
            </a:endParaRPr>
          </a:p>
        </p:txBody>
      </p:sp>
      <p:sp>
        <p:nvSpPr>
          <p:cNvPr id="49" name="Retângulo 48">
            <a:extLst>
              <a:ext uri="{FF2B5EF4-FFF2-40B4-BE49-F238E27FC236}">
                <a16:creationId xmlns:a16="http://schemas.microsoft.com/office/drawing/2014/main" id="{6D6CDF0A-F3E6-48A2-ECA3-BE70F3C29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PT"/>
          </a:p>
        </p:txBody>
      </p:sp>
      <p:sp>
        <p:nvSpPr>
          <p:cNvPr id="3" name="Subtítulo 2">
            <a:extLst>
              <a:ext uri="{FF2B5EF4-FFF2-40B4-BE49-F238E27FC236}">
                <a16:creationId xmlns:a16="http://schemas.microsoft.com/office/drawing/2014/main" id="{34031E42-C316-C90F-B192-FDCC9286D077}"/>
              </a:ext>
            </a:extLst>
          </p:cNvPr>
          <p:cNvSpPr>
            <a:spLocks noGrp="1"/>
          </p:cNvSpPr>
          <p:nvPr>
            <p:ph type="subTitle" idx="1"/>
          </p:nvPr>
        </p:nvSpPr>
        <p:spPr>
          <a:xfrm>
            <a:off x="658026" y="5225240"/>
            <a:ext cx="10500425" cy="1143000"/>
          </a:xfrm>
        </p:spPr>
        <p:txBody>
          <a:bodyPr rtlCol="0">
            <a:normAutofit/>
          </a:bodyPr>
          <a:lstStyle/>
          <a:p>
            <a:pPr rtl="0"/>
            <a:r>
              <a:rPr lang="pt-PT" dirty="0" err="1">
                <a:solidFill>
                  <a:srgbClr val="FFFFFF"/>
                </a:solidFill>
              </a:rPr>
              <a:t>Search</a:t>
            </a:r>
            <a:r>
              <a:rPr lang="pt-PT" dirty="0">
                <a:solidFill>
                  <a:srgbClr val="FFFFFF"/>
                </a:solidFill>
              </a:rPr>
              <a:t> </a:t>
            </a:r>
            <a:r>
              <a:rPr lang="pt-PT" dirty="0" err="1">
                <a:solidFill>
                  <a:srgbClr val="FFFFFF"/>
                </a:solidFill>
              </a:rPr>
              <a:t>problem</a:t>
            </a:r>
            <a:r>
              <a:rPr lang="pt-PT" dirty="0">
                <a:solidFill>
                  <a:srgbClr val="FFFFFF"/>
                </a:solidFill>
              </a:rPr>
              <a:t> </a:t>
            </a:r>
            <a:r>
              <a:rPr lang="pt-PT" dirty="0" err="1">
                <a:solidFill>
                  <a:srgbClr val="FFFFFF"/>
                </a:solidFill>
              </a:rPr>
              <a:t>formulation</a:t>
            </a:r>
            <a:endParaRPr lang="pt-pt" dirty="0">
              <a:solidFill>
                <a:srgbClr val="FFFFFF"/>
              </a:solidFill>
            </a:endParaRPr>
          </a:p>
        </p:txBody>
      </p:sp>
      <p:pic>
        <p:nvPicPr>
          <p:cNvPr id="4" name="Picture 3" descr="undefined">
            <a:extLst>
              <a:ext uri="{FF2B5EF4-FFF2-40B4-BE49-F238E27FC236}">
                <a16:creationId xmlns:a16="http://schemas.microsoft.com/office/drawing/2014/main" id="{D3500A46-728C-5A5C-3A6E-226C245AC90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48" y="561742"/>
            <a:ext cx="2440132" cy="2440132"/>
          </a:xfrm>
          <a:prstGeom prst="rect">
            <a:avLst/>
          </a:prstGeom>
          <a:noFill/>
          <a:ln>
            <a:noFill/>
          </a:ln>
        </p:spPr>
      </p:pic>
      <p:sp>
        <p:nvSpPr>
          <p:cNvPr id="5" name="TextBox 4">
            <a:extLst>
              <a:ext uri="{FF2B5EF4-FFF2-40B4-BE49-F238E27FC236}">
                <a16:creationId xmlns:a16="http://schemas.microsoft.com/office/drawing/2014/main" id="{643406D0-D3DA-A6D0-E81D-AAE8DC82B0CD}"/>
              </a:ext>
            </a:extLst>
          </p:cNvPr>
          <p:cNvSpPr txBox="1"/>
          <p:nvPr/>
        </p:nvSpPr>
        <p:spPr>
          <a:xfrm>
            <a:off x="8612496" y="217273"/>
            <a:ext cx="3607212" cy="4765920"/>
          </a:xfrm>
          <a:prstGeom prst="rect">
            <a:avLst/>
          </a:prstGeom>
          <a:noFill/>
        </p:spPr>
        <p:txBody>
          <a:bodyPr wrap="square" rtlCol="0">
            <a:spAutoFit/>
          </a:bodyPr>
          <a:lstStyle/>
          <a:p>
            <a:endParaRPr lang="en-US" dirty="0"/>
          </a:p>
          <a:p>
            <a:pPr>
              <a:lnSpc>
                <a:spcPct val="110000"/>
              </a:lnSpc>
              <a:spcBef>
                <a:spcPts val="1200"/>
              </a:spcBef>
              <a:spcAft>
                <a:spcPts val="200"/>
              </a:spcAft>
            </a:pPr>
            <a:r>
              <a:rPr lang="en-US" spc="-50" dirty="0">
                <a:solidFill>
                  <a:schemeClr val="tx1">
                    <a:lumMod val="85000"/>
                    <a:lumOff val="15000"/>
                  </a:schemeClr>
                </a:solidFill>
              </a:rPr>
              <a:t>The number of stacks owned by the player and its size. If a player owns a stack his points will be the size of the stack times 2.                                     For each removed piece of the opponent, the player gets more points. To the points that a player already had from the first function we add 3 times the number of pieces removed from the opponent.               If a player gets the same points having one stack or two stacks it chooses the option with the most stacks.</a:t>
            </a:r>
          </a:p>
        </p:txBody>
      </p:sp>
    </p:spTree>
    <p:extLst>
      <p:ext uri="{BB962C8B-B14F-4D97-AF65-F5344CB8AC3E}">
        <p14:creationId xmlns:p14="http://schemas.microsoft.com/office/powerpoint/2010/main" val="3328823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F85D78-8073-197B-5D85-B6F79C3F8F7A}"/>
            </a:ext>
          </a:extLst>
        </p:cNvPr>
        <p:cNvGrpSpPr/>
        <p:nvPr/>
      </p:nvGrpSpPr>
      <p:grpSpPr>
        <a:xfrm>
          <a:off x="0" y="0"/>
          <a:ext cx="0" cy="0"/>
          <a:chOff x="0" y="0"/>
          <a:chExt cx="0" cy="0"/>
        </a:xfrm>
      </p:grpSpPr>
      <p:sp>
        <p:nvSpPr>
          <p:cNvPr id="47" name="Retângulo 46">
            <a:extLst>
              <a:ext uri="{FF2B5EF4-FFF2-40B4-BE49-F238E27FC236}">
                <a16:creationId xmlns:a16="http://schemas.microsoft.com/office/drawing/2014/main" id="{C96C3F77-13DB-7554-89F4-38A2C6C93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FBBFA0B7-C5D4-4948-E01E-5A85CF567FF1}"/>
              </a:ext>
            </a:extLst>
          </p:cNvPr>
          <p:cNvSpPr>
            <a:spLocks noGrp="1"/>
          </p:cNvSpPr>
          <p:nvPr>
            <p:ph type="ctrTitle"/>
          </p:nvPr>
        </p:nvSpPr>
        <p:spPr>
          <a:xfrm>
            <a:off x="0" y="666572"/>
            <a:ext cx="12188952" cy="3984548"/>
          </a:xfrm>
        </p:spPr>
        <p:txBody>
          <a:bodyPr rtlCol="0" anchor="t">
            <a:normAutofit/>
          </a:bodyPr>
          <a:lstStyle/>
          <a:p>
            <a:pPr marL="285750" indent="-285750">
              <a:lnSpc>
                <a:spcPct val="110000"/>
              </a:lnSpc>
              <a:spcBef>
                <a:spcPts val="1200"/>
              </a:spcBef>
              <a:spcAft>
                <a:spcPts val="200"/>
              </a:spcAft>
              <a:buClr>
                <a:schemeClr val="accent1"/>
              </a:buClr>
              <a:buSzPct val="100000"/>
              <a:buFont typeface="Arial" panose="020B0604020202020204" pitchFamily="34" charset="0"/>
              <a:buChar char="•"/>
            </a:pPr>
            <a:r>
              <a:rPr lang="pt-pt" sz="1800" dirty="0" err="1">
                <a:latin typeface="+mn-lt"/>
                <a:ea typeface="+mn-ea"/>
                <a:cs typeface="+mn-cs"/>
              </a:rPr>
              <a:t>Evaluation</a:t>
            </a:r>
            <a:r>
              <a:rPr lang="pt-pt" sz="1800" dirty="0">
                <a:latin typeface="+mn-lt"/>
                <a:ea typeface="+mn-ea"/>
                <a:cs typeface="+mn-cs"/>
              </a:rPr>
              <a:t> </a:t>
            </a:r>
            <a:r>
              <a:rPr lang="pt-pt" sz="1800" dirty="0" err="1">
                <a:latin typeface="+mn-lt"/>
                <a:ea typeface="+mn-ea"/>
                <a:cs typeface="+mn-cs"/>
              </a:rPr>
              <a:t>Function</a:t>
            </a:r>
            <a:r>
              <a:rPr lang="pt-pt" sz="1800" dirty="0">
                <a:latin typeface="+mn-lt"/>
                <a:ea typeface="+mn-ea"/>
                <a:cs typeface="+mn-cs"/>
              </a:rPr>
              <a:t>:			</a:t>
            </a:r>
            <a:r>
              <a:rPr lang="pt-pt" sz="1800" dirty="0" err="1">
                <a:latin typeface="+mn-lt"/>
                <a:ea typeface="+mn-ea"/>
                <a:cs typeface="+mn-cs"/>
              </a:rPr>
              <a:t>Operators</a:t>
            </a:r>
            <a:r>
              <a:rPr lang="pt-pt" sz="1800" dirty="0">
                <a:latin typeface="+mn-lt"/>
                <a:ea typeface="+mn-ea"/>
                <a:cs typeface="+mn-cs"/>
              </a:rPr>
              <a:t>:			     </a:t>
            </a:r>
            <a:r>
              <a:rPr lang="pt-pt" sz="1800" dirty="0" err="1">
                <a:latin typeface="+mn-lt"/>
                <a:ea typeface="+mn-ea"/>
                <a:cs typeface="+mn-cs"/>
              </a:rPr>
              <a:t>Implement</a:t>
            </a:r>
            <a:r>
              <a:rPr lang="pt-pt" sz="1800" dirty="0">
                <a:latin typeface="+mn-lt"/>
                <a:ea typeface="+mn-ea"/>
                <a:cs typeface="+mn-cs"/>
              </a:rPr>
              <a:t> </a:t>
            </a:r>
            <a:r>
              <a:rPr lang="pt-pt" sz="1800" dirty="0" err="1">
                <a:latin typeface="+mn-lt"/>
                <a:ea typeface="+mn-ea"/>
                <a:cs typeface="+mn-cs"/>
              </a:rPr>
              <a:t>Algorithm</a:t>
            </a:r>
            <a:r>
              <a:rPr lang="pt-pt" sz="1800" dirty="0">
                <a:latin typeface="+mn-lt"/>
                <a:ea typeface="+mn-ea"/>
                <a:cs typeface="+mn-cs"/>
              </a:rPr>
              <a:t>:</a:t>
            </a:r>
          </a:p>
        </p:txBody>
      </p:sp>
      <p:sp>
        <p:nvSpPr>
          <p:cNvPr id="49" name="Retângulo 48">
            <a:extLst>
              <a:ext uri="{FF2B5EF4-FFF2-40B4-BE49-F238E27FC236}">
                <a16:creationId xmlns:a16="http://schemas.microsoft.com/office/drawing/2014/main" id="{28C5EBF6-355A-BFFC-3ED4-279E08527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PT"/>
          </a:p>
        </p:txBody>
      </p:sp>
      <p:sp>
        <p:nvSpPr>
          <p:cNvPr id="3" name="Subtítulo 2">
            <a:extLst>
              <a:ext uri="{FF2B5EF4-FFF2-40B4-BE49-F238E27FC236}">
                <a16:creationId xmlns:a16="http://schemas.microsoft.com/office/drawing/2014/main" id="{C7A2F94D-E320-9038-330E-F20679D810B4}"/>
              </a:ext>
            </a:extLst>
          </p:cNvPr>
          <p:cNvSpPr>
            <a:spLocks noGrp="1"/>
          </p:cNvSpPr>
          <p:nvPr>
            <p:ph type="subTitle" idx="1"/>
          </p:nvPr>
        </p:nvSpPr>
        <p:spPr>
          <a:xfrm>
            <a:off x="658026" y="5225240"/>
            <a:ext cx="10500425" cy="1143000"/>
          </a:xfrm>
        </p:spPr>
        <p:txBody>
          <a:bodyPr rtlCol="0">
            <a:normAutofit/>
          </a:bodyPr>
          <a:lstStyle/>
          <a:p>
            <a:pPr rtl="0"/>
            <a:r>
              <a:rPr lang="pt-PT" dirty="0" err="1">
                <a:solidFill>
                  <a:srgbClr val="FFFFFF"/>
                </a:solidFill>
              </a:rPr>
              <a:t>Approach</a:t>
            </a:r>
            <a:endParaRPr lang="pt-pt" dirty="0">
              <a:solidFill>
                <a:srgbClr val="FFFFFF"/>
              </a:solidFill>
            </a:endParaRPr>
          </a:p>
        </p:txBody>
      </p:sp>
      <p:sp>
        <p:nvSpPr>
          <p:cNvPr id="6" name="TextBox 5">
            <a:extLst>
              <a:ext uri="{FF2B5EF4-FFF2-40B4-BE49-F238E27FC236}">
                <a16:creationId xmlns:a16="http://schemas.microsoft.com/office/drawing/2014/main" id="{507F253D-910D-DE88-BE25-D94BD7359B5C}"/>
              </a:ext>
            </a:extLst>
          </p:cNvPr>
          <p:cNvSpPr txBox="1"/>
          <p:nvPr/>
        </p:nvSpPr>
        <p:spPr>
          <a:xfrm>
            <a:off x="291103" y="3941340"/>
            <a:ext cx="3941617" cy="923330"/>
          </a:xfrm>
          <a:prstGeom prst="rect">
            <a:avLst/>
          </a:prstGeom>
          <a:noFill/>
        </p:spPr>
        <p:txBody>
          <a:bodyPr wrap="square" rtlCol="0">
            <a:spAutoFit/>
          </a:bodyPr>
          <a:lstStyle/>
          <a:p>
            <a:r>
              <a:rPr lang="en-US" dirty="0"/>
              <a:t>Calculates the final score based on the stacks owned, size of that stacks and pieces removed from the opponent.</a:t>
            </a:r>
          </a:p>
        </p:txBody>
      </p:sp>
      <p:sp>
        <p:nvSpPr>
          <p:cNvPr id="9" name="TextBox 8">
            <a:extLst>
              <a:ext uri="{FF2B5EF4-FFF2-40B4-BE49-F238E27FC236}">
                <a16:creationId xmlns:a16="http://schemas.microsoft.com/office/drawing/2014/main" id="{5F5BD36F-6A36-5676-4716-C45B57D3D63B}"/>
              </a:ext>
            </a:extLst>
          </p:cNvPr>
          <p:cNvSpPr txBox="1"/>
          <p:nvPr/>
        </p:nvSpPr>
        <p:spPr>
          <a:xfrm>
            <a:off x="4604295" y="3939339"/>
            <a:ext cx="3493688" cy="646331"/>
          </a:xfrm>
          <a:prstGeom prst="rect">
            <a:avLst/>
          </a:prstGeom>
          <a:noFill/>
        </p:spPr>
        <p:txBody>
          <a:bodyPr wrap="square" rtlCol="0">
            <a:spAutoFit/>
          </a:bodyPr>
          <a:lstStyle/>
          <a:p>
            <a:r>
              <a:rPr lang="en-US" dirty="0"/>
              <a:t>Function that gets all possible moves of a player.</a:t>
            </a:r>
          </a:p>
        </p:txBody>
      </p:sp>
      <p:sp>
        <p:nvSpPr>
          <p:cNvPr id="12" name="TextBox 11">
            <a:extLst>
              <a:ext uri="{FF2B5EF4-FFF2-40B4-BE49-F238E27FC236}">
                <a16:creationId xmlns:a16="http://schemas.microsoft.com/office/drawing/2014/main" id="{8F230060-227E-6AC8-3CA3-EF124CE74E94}"/>
              </a:ext>
            </a:extLst>
          </p:cNvPr>
          <p:cNvSpPr txBox="1"/>
          <p:nvPr/>
        </p:nvSpPr>
        <p:spPr>
          <a:xfrm>
            <a:off x="8524976" y="3941340"/>
            <a:ext cx="3493688" cy="923330"/>
          </a:xfrm>
          <a:prstGeom prst="rect">
            <a:avLst/>
          </a:prstGeom>
          <a:noFill/>
        </p:spPr>
        <p:txBody>
          <a:bodyPr wrap="square" rtlCol="0">
            <a:spAutoFit/>
          </a:bodyPr>
          <a:lstStyle/>
          <a:p>
            <a:r>
              <a:rPr lang="en-US" dirty="0"/>
              <a:t>Minimax function applying Alpha-Beta cuts to calculate the best possible move of a player.</a:t>
            </a:r>
          </a:p>
        </p:txBody>
      </p:sp>
      <p:pic>
        <p:nvPicPr>
          <p:cNvPr id="13" name="Picture 12">
            <a:extLst>
              <a:ext uri="{FF2B5EF4-FFF2-40B4-BE49-F238E27FC236}">
                <a16:creationId xmlns:a16="http://schemas.microsoft.com/office/drawing/2014/main" id="{75C5D240-D1CF-6761-1364-8508F5F48B8C}"/>
              </a:ext>
            </a:extLst>
          </p:cNvPr>
          <p:cNvPicPr>
            <a:picLocks noChangeAspect="1"/>
          </p:cNvPicPr>
          <p:nvPr/>
        </p:nvPicPr>
        <p:blipFill>
          <a:blip r:embed="rId2"/>
          <a:stretch>
            <a:fillRect/>
          </a:stretch>
        </p:blipFill>
        <p:spPr>
          <a:xfrm>
            <a:off x="291103" y="1055110"/>
            <a:ext cx="3282026" cy="2945514"/>
          </a:xfrm>
          <a:prstGeom prst="rect">
            <a:avLst/>
          </a:prstGeom>
        </p:spPr>
      </p:pic>
      <p:pic>
        <p:nvPicPr>
          <p:cNvPr id="15" name="Picture 14">
            <a:extLst>
              <a:ext uri="{FF2B5EF4-FFF2-40B4-BE49-F238E27FC236}">
                <a16:creationId xmlns:a16="http://schemas.microsoft.com/office/drawing/2014/main" id="{4E51C778-4B0B-A2EA-F076-3635E066843E}"/>
              </a:ext>
            </a:extLst>
          </p:cNvPr>
          <p:cNvPicPr>
            <a:picLocks noChangeAspect="1"/>
          </p:cNvPicPr>
          <p:nvPr/>
        </p:nvPicPr>
        <p:blipFill>
          <a:blip r:embed="rId3"/>
          <a:stretch>
            <a:fillRect/>
          </a:stretch>
        </p:blipFill>
        <p:spPr>
          <a:xfrm>
            <a:off x="4528216" y="1056216"/>
            <a:ext cx="3756802" cy="2906783"/>
          </a:xfrm>
          <a:prstGeom prst="rect">
            <a:avLst/>
          </a:prstGeom>
        </p:spPr>
      </p:pic>
      <p:pic>
        <p:nvPicPr>
          <p:cNvPr id="17" name="Picture 16">
            <a:extLst>
              <a:ext uri="{FF2B5EF4-FFF2-40B4-BE49-F238E27FC236}">
                <a16:creationId xmlns:a16="http://schemas.microsoft.com/office/drawing/2014/main" id="{4D163218-596F-1133-1E11-941B52F3FB0A}"/>
              </a:ext>
            </a:extLst>
          </p:cNvPr>
          <p:cNvPicPr>
            <a:picLocks noChangeAspect="1"/>
          </p:cNvPicPr>
          <p:nvPr/>
        </p:nvPicPr>
        <p:blipFill>
          <a:blip r:embed="rId4"/>
          <a:stretch>
            <a:fillRect/>
          </a:stretch>
        </p:blipFill>
        <p:spPr>
          <a:xfrm>
            <a:off x="8797946" y="1052578"/>
            <a:ext cx="2203908" cy="2881485"/>
          </a:xfrm>
          <a:prstGeom prst="rect">
            <a:avLst/>
          </a:prstGeom>
        </p:spPr>
      </p:pic>
    </p:spTree>
    <p:extLst>
      <p:ext uri="{BB962C8B-B14F-4D97-AF65-F5344CB8AC3E}">
        <p14:creationId xmlns:p14="http://schemas.microsoft.com/office/powerpoint/2010/main" val="84624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F85D78-8073-197B-5D85-B6F79C3F8F7A}"/>
            </a:ext>
          </a:extLst>
        </p:cNvPr>
        <p:cNvGrpSpPr/>
        <p:nvPr/>
      </p:nvGrpSpPr>
      <p:grpSpPr>
        <a:xfrm>
          <a:off x="0" y="0"/>
          <a:ext cx="0" cy="0"/>
          <a:chOff x="0" y="0"/>
          <a:chExt cx="0" cy="0"/>
        </a:xfrm>
      </p:grpSpPr>
      <p:sp>
        <p:nvSpPr>
          <p:cNvPr id="47" name="Retângulo 46">
            <a:extLst>
              <a:ext uri="{FF2B5EF4-FFF2-40B4-BE49-F238E27FC236}">
                <a16:creationId xmlns:a16="http://schemas.microsoft.com/office/drawing/2014/main" id="{C96C3F77-13DB-7554-89F4-38A2C6C93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49" name="Retângulo 48">
            <a:extLst>
              <a:ext uri="{FF2B5EF4-FFF2-40B4-BE49-F238E27FC236}">
                <a16:creationId xmlns:a16="http://schemas.microsoft.com/office/drawing/2014/main" id="{28C5EBF6-355A-BFFC-3ED4-279E08527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PT"/>
          </a:p>
        </p:txBody>
      </p:sp>
      <p:sp>
        <p:nvSpPr>
          <p:cNvPr id="3" name="Subtítulo 2">
            <a:extLst>
              <a:ext uri="{FF2B5EF4-FFF2-40B4-BE49-F238E27FC236}">
                <a16:creationId xmlns:a16="http://schemas.microsoft.com/office/drawing/2014/main" id="{C7A2F94D-E320-9038-330E-F20679D810B4}"/>
              </a:ext>
            </a:extLst>
          </p:cNvPr>
          <p:cNvSpPr>
            <a:spLocks noGrp="1"/>
          </p:cNvSpPr>
          <p:nvPr>
            <p:ph type="subTitle" idx="1"/>
          </p:nvPr>
        </p:nvSpPr>
        <p:spPr>
          <a:xfrm>
            <a:off x="658026" y="5225240"/>
            <a:ext cx="10500425" cy="1143000"/>
          </a:xfrm>
        </p:spPr>
        <p:txBody>
          <a:bodyPr rtlCol="0">
            <a:normAutofit/>
          </a:bodyPr>
          <a:lstStyle/>
          <a:p>
            <a:pPr rtl="0"/>
            <a:r>
              <a:rPr lang="pt-PT" dirty="0" err="1">
                <a:solidFill>
                  <a:srgbClr val="FFFFFF"/>
                </a:solidFill>
              </a:rPr>
              <a:t>Results</a:t>
            </a:r>
            <a:r>
              <a:rPr lang="pt-PT" dirty="0">
                <a:solidFill>
                  <a:srgbClr val="FFFFFF"/>
                </a:solidFill>
              </a:rPr>
              <a:t> </a:t>
            </a:r>
            <a:r>
              <a:rPr lang="pt-PT" dirty="0" err="1">
                <a:solidFill>
                  <a:srgbClr val="FFFFFF"/>
                </a:solidFill>
              </a:rPr>
              <a:t>and</a:t>
            </a:r>
            <a:r>
              <a:rPr lang="pt-PT" dirty="0">
                <a:solidFill>
                  <a:srgbClr val="FFFFFF"/>
                </a:solidFill>
              </a:rPr>
              <a:t> </a:t>
            </a:r>
            <a:r>
              <a:rPr lang="pt-PT" dirty="0" err="1">
                <a:solidFill>
                  <a:srgbClr val="FFFFFF"/>
                </a:solidFill>
              </a:rPr>
              <a:t>analysis</a:t>
            </a:r>
            <a:endParaRPr lang="pt-pt" dirty="0">
              <a:solidFill>
                <a:srgbClr val="FFFFFF"/>
              </a:solidFill>
            </a:endParaRPr>
          </a:p>
        </p:txBody>
      </p:sp>
      <p:pic>
        <p:nvPicPr>
          <p:cNvPr id="5" name="Picture 4">
            <a:extLst>
              <a:ext uri="{FF2B5EF4-FFF2-40B4-BE49-F238E27FC236}">
                <a16:creationId xmlns:a16="http://schemas.microsoft.com/office/drawing/2014/main" id="{C4E4D439-8309-C0B9-20E3-11327EB6AB4E}"/>
              </a:ext>
            </a:extLst>
          </p:cNvPr>
          <p:cNvPicPr>
            <a:picLocks noChangeAspect="1"/>
          </p:cNvPicPr>
          <p:nvPr/>
        </p:nvPicPr>
        <p:blipFill>
          <a:blip r:embed="rId2"/>
          <a:stretch>
            <a:fillRect/>
          </a:stretch>
        </p:blipFill>
        <p:spPr>
          <a:xfrm>
            <a:off x="527104" y="900603"/>
            <a:ext cx="4584589" cy="2755631"/>
          </a:xfrm>
          <a:prstGeom prst="rect">
            <a:avLst/>
          </a:prstGeom>
        </p:spPr>
      </p:pic>
      <p:pic>
        <p:nvPicPr>
          <p:cNvPr id="6" name="Picture 5">
            <a:extLst>
              <a:ext uri="{FF2B5EF4-FFF2-40B4-BE49-F238E27FC236}">
                <a16:creationId xmlns:a16="http://schemas.microsoft.com/office/drawing/2014/main" id="{9420A84D-C879-5D8B-10E1-728652B29F9C}"/>
              </a:ext>
            </a:extLst>
          </p:cNvPr>
          <p:cNvPicPr>
            <a:picLocks noChangeAspect="1"/>
          </p:cNvPicPr>
          <p:nvPr/>
        </p:nvPicPr>
        <p:blipFill>
          <a:blip r:embed="rId3"/>
          <a:stretch>
            <a:fillRect/>
          </a:stretch>
        </p:blipFill>
        <p:spPr>
          <a:xfrm>
            <a:off x="7080307" y="900602"/>
            <a:ext cx="4584589" cy="2755631"/>
          </a:xfrm>
          <a:prstGeom prst="rect">
            <a:avLst/>
          </a:prstGeom>
        </p:spPr>
      </p:pic>
      <p:sp>
        <p:nvSpPr>
          <p:cNvPr id="7" name="TextBox 6">
            <a:extLst>
              <a:ext uri="{FF2B5EF4-FFF2-40B4-BE49-F238E27FC236}">
                <a16:creationId xmlns:a16="http://schemas.microsoft.com/office/drawing/2014/main" id="{BC338613-80AC-EE34-797A-4D5680E95901}"/>
              </a:ext>
            </a:extLst>
          </p:cNvPr>
          <p:cNvSpPr txBox="1"/>
          <p:nvPr/>
        </p:nvSpPr>
        <p:spPr>
          <a:xfrm>
            <a:off x="527104" y="3658285"/>
            <a:ext cx="4584590" cy="646331"/>
          </a:xfrm>
          <a:prstGeom prst="rect">
            <a:avLst/>
          </a:prstGeom>
          <a:noFill/>
        </p:spPr>
        <p:txBody>
          <a:bodyPr wrap="square" rtlCol="0">
            <a:spAutoFit/>
          </a:bodyPr>
          <a:lstStyle/>
          <a:p>
            <a:r>
              <a:rPr lang="en-US" dirty="0"/>
              <a:t>Number of plays minimax took to finish the game. Average time to play: 0,02 seconds</a:t>
            </a:r>
          </a:p>
        </p:txBody>
      </p:sp>
      <p:sp>
        <p:nvSpPr>
          <p:cNvPr id="8" name="TextBox 7">
            <a:extLst>
              <a:ext uri="{FF2B5EF4-FFF2-40B4-BE49-F238E27FC236}">
                <a16:creationId xmlns:a16="http://schemas.microsoft.com/office/drawing/2014/main" id="{D9799379-7E0F-F5F0-4AF7-81A80189446D}"/>
              </a:ext>
            </a:extLst>
          </p:cNvPr>
          <p:cNvSpPr txBox="1"/>
          <p:nvPr/>
        </p:nvSpPr>
        <p:spPr>
          <a:xfrm>
            <a:off x="7081814" y="3656233"/>
            <a:ext cx="5111693" cy="1200329"/>
          </a:xfrm>
          <a:prstGeom prst="rect">
            <a:avLst/>
          </a:prstGeom>
          <a:noFill/>
        </p:spPr>
        <p:txBody>
          <a:bodyPr wrap="square" rtlCol="0">
            <a:spAutoFit/>
          </a:bodyPr>
          <a:lstStyle/>
          <a:p>
            <a:r>
              <a:rPr lang="en-US" dirty="0"/>
              <a:t>Number of plays minimax took to finish the game. Against depth 2 won 7 times taking 0,0221 seconds to play, against depth 3 won 6 times, taking an average time of: 0,0155</a:t>
            </a:r>
          </a:p>
        </p:txBody>
      </p:sp>
      <p:sp>
        <p:nvSpPr>
          <p:cNvPr id="9" name="TextBox 8">
            <a:extLst>
              <a:ext uri="{FF2B5EF4-FFF2-40B4-BE49-F238E27FC236}">
                <a16:creationId xmlns:a16="http://schemas.microsoft.com/office/drawing/2014/main" id="{8379D84A-8EB0-89E9-ECEF-C5F7EE3C4B6A}"/>
              </a:ext>
            </a:extLst>
          </p:cNvPr>
          <p:cNvSpPr txBox="1"/>
          <p:nvPr/>
        </p:nvSpPr>
        <p:spPr>
          <a:xfrm>
            <a:off x="3069072" y="305094"/>
            <a:ext cx="6053821" cy="369332"/>
          </a:xfrm>
          <a:prstGeom prst="rect">
            <a:avLst/>
          </a:prstGeom>
          <a:noFill/>
        </p:spPr>
        <p:txBody>
          <a:bodyPr wrap="square" rtlCol="0">
            <a:spAutoFit/>
          </a:bodyPr>
          <a:lstStyle/>
          <a:p>
            <a:r>
              <a:rPr lang="en-US" dirty="0"/>
              <a:t>For the main minimax we used depth 8 in both approaches</a:t>
            </a:r>
          </a:p>
        </p:txBody>
      </p:sp>
    </p:spTree>
    <p:extLst>
      <p:ext uri="{BB962C8B-B14F-4D97-AF65-F5344CB8AC3E}">
        <p14:creationId xmlns:p14="http://schemas.microsoft.com/office/powerpoint/2010/main" val="3582285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F85D78-8073-197B-5D85-B6F79C3F8F7A}"/>
            </a:ext>
          </a:extLst>
        </p:cNvPr>
        <p:cNvGrpSpPr/>
        <p:nvPr/>
      </p:nvGrpSpPr>
      <p:grpSpPr>
        <a:xfrm>
          <a:off x="0" y="0"/>
          <a:ext cx="0" cy="0"/>
          <a:chOff x="0" y="0"/>
          <a:chExt cx="0" cy="0"/>
        </a:xfrm>
      </p:grpSpPr>
      <p:sp>
        <p:nvSpPr>
          <p:cNvPr id="47" name="Retângulo 46">
            <a:extLst>
              <a:ext uri="{FF2B5EF4-FFF2-40B4-BE49-F238E27FC236}">
                <a16:creationId xmlns:a16="http://schemas.microsoft.com/office/drawing/2014/main" id="{C96C3F77-13DB-7554-89F4-38A2C6C93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49" name="Retângulo 48">
            <a:extLst>
              <a:ext uri="{FF2B5EF4-FFF2-40B4-BE49-F238E27FC236}">
                <a16:creationId xmlns:a16="http://schemas.microsoft.com/office/drawing/2014/main" id="{28C5EBF6-355A-BFFC-3ED4-279E08527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PT"/>
          </a:p>
        </p:txBody>
      </p:sp>
      <p:sp>
        <p:nvSpPr>
          <p:cNvPr id="3" name="Subtítulo 2">
            <a:extLst>
              <a:ext uri="{FF2B5EF4-FFF2-40B4-BE49-F238E27FC236}">
                <a16:creationId xmlns:a16="http://schemas.microsoft.com/office/drawing/2014/main" id="{C7A2F94D-E320-9038-330E-F20679D810B4}"/>
              </a:ext>
            </a:extLst>
          </p:cNvPr>
          <p:cNvSpPr>
            <a:spLocks noGrp="1"/>
          </p:cNvSpPr>
          <p:nvPr>
            <p:ph type="subTitle" idx="1"/>
          </p:nvPr>
        </p:nvSpPr>
        <p:spPr>
          <a:xfrm>
            <a:off x="658026" y="5225240"/>
            <a:ext cx="10500425" cy="1143000"/>
          </a:xfrm>
        </p:spPr>
        <p:txBody>
          <a:bodyPr rtlCol="0">
            <a:normAutofit/>
          </a:bodyPr>
          <a:lstStyle/>
          <a:p>
            <a:pPr rtl="0"/>
            <a:r>
              <a:rPr lang="pt-PT" dirty="0" err="1">
                <a:solidFill>
                  <a:srgbClr val="FFFFFF"/>
                </a:solidFill>
              </a:rPr>
              <a:t>Conclusions</a:t>
            </a:r>
            <a:endParaRPr lang="pt-pt" dirty="0">
              <a:solidFill>
                <a:srgbClr val="FFFFFF"/>
              </a:solidFill>
            </a:endParaRPr>
          </a:p>
        </p:txBody>
      </p:sp>
      <p:sp>
        <p:nvSpPr>
          <p:cNvPr id="2" name="TextBox 1">
            <a:extLst>
              <a:ext uri="{FF2B5EF4-FFF2-40B4-BE49-F238E27FC236}">
                <a16:creationId xmlns:a16="http://schemas.microsoft.com/office/drawing/2014/main" id="{0316B286-7637-0804-4061-8D36D8285B84}"/>
              </a:ext>
            </a:extLst>
          </p:cNvPr>
          <p:cNvSpPr txBox="1"/>
          <p:nvPr/>
        </p:nvSpPr>
        <p:spPr>
          <a:xfrm>
            <a:off x="187036" y="173182"/>
            <a:ext cx="11734800" cy="3970318"/>
          </a:xfrm>
          <a:prstGeom prst="rect">
            <a:avLst/>
          </a:prstGeom>
          <a:noFill/>
        </p:spPr>
        <p:txBody>
          <a:bodyPr wrap="square" rtlCol="0">
            <a:spAutoFit/>
          </a:bodyPr>
          <a:lstStyle/>
          <a:p>
            <a:r>
              <a:rPr lang="en-US" dirty="0"/>
              <a:t>With this project, we were able to understand in a practical way how the minimax algorithm works. It was the first time for all the group elements creating an AI to play a game and we appreciated the challenge.</a:t>
            </a:r>
          </a:p>
          <a:p>
            <a:endParaRPr lang="en-US" dirty="0"/>
          </a:p>
          <a:p>
            <a:r>
              <a:rPr lang="en-US" dirty="0"/>
              <a:t>We had to think in a critical way in order to get the best evaluation of the board so that we could get to the best possible move.  </a:t>
            </a:r>
          </a:p>
          <a:p>
            <a:endParaRPr lang="en-US" dirty="0"/>
          </a:p>
          <a:p>
            <a:r>
              <a:rPr lang="en-US" dirty="0"/>
              <a:t>The creation of the minimax was the hardest part, but we managed to write a functional algorithm that is able to win easily against humans and random and winning most times against another minimax with lower depths.</a:t>
            </a:r>
          </a:p>
          <a:p>
            <a:endParaRPr lang="en-US" dirty="0"/>
          </a:p>
          <a:p>
            <a:r>
              <a:rPr lang="en-US" dirty="0"/>
              <a:t>Another issue after we made the minimax more functional was the time it took to think. Using depths larger than two, it would take a long time. This led us to improve our algorithm using alpha-beta cuts, which made all moves almost instant. </a:t>
            </a:r>
          </a:p>
          <a:p>
            <a:endParaRPr lang="en-US" dirty="0"/>
          </a:p>
          <a:p>
            <a:r>
              <a:rPr lang="en-US" dirty="0"/>
              <a:t>Every element had an equal contribution to the development of the project.</a:t>
            </a:r>
          </a:p>
        </p:txBody>
      </p:sp>
    </p:spTree>
    <p:extLst>
      <p:ext uri="{BB962C8B-B14F-4D97-AF65-F5344CB8AC3E}">
        <p14:creationId xmlns:p14="http://schemas.microsoft.com/office/powerpoint/2010/main" val="2440590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F85D78-8073-197B-5D85-B6F79C3F8F7A}"/>
            </a:ext>
          </a:extLst>
        </p:cNvPr>
        <p:cNvGrpSpPr/>
        <p:nvPr/>
      </p:nvGrpSpPr>
      <p:grpSpPr>
        <a:xfrm>
          <a:off x="0" y="0"/>
          <a:ext cx="0" cy="0"/>
          <a:chOff x="0" y="0"/>
          <a:chExt cx="0" cy="0"/>
        </a:xfrm>
      </p:grpSpPr>
      <p:sp>
        <p:nvSpPr>
          <p:cNvPr id="47" name="Retângulo 46">
            <a:extLst>
              <a:ext uri="{FF2B5EF4-FFF2-40B4-BE49-F238E27FC236}">
                <a16:creationId xmlns:a16="http://schemas.microsoft.com/office/drawing/2014/main" id="{C96C3F77-13DB-7554-89F4-38A2C6C93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FBBFA0B7-C5D4-4948-E01E-5A85CF567FF1}"/>
              </a:ext>
            </a:extLst>
          </p:cNvPr>
          <p:cNvSpPr>
            <a:spLocks noGrp="1"/>
          </p:cNvSpPr>
          <p:nvPr>
            <p:ph type="ctrTitle"/>
          </p:nvPr>
        </p:nvSpPr>
        <p:spPr>
          <a:xfrm>
            <a:off x="0" y="666572"/>
            <a:ext cx="12188952" cy="3984548"/>
          </a:xfrm>
        </p:spPr>
        <p:txBody>
          <a:bodyPr rtlCol="0" anchor="t">
            <a:normAutofit/>
          </a:bodyPr>
          <a:lstStyle/>
          <a:p>
            <a:pPr marL="285750" indent="-285750">
              <a:lnSpc>
                <a:spcPct val="110000"/>
              </a:lnSpc>
              <a:spcBef>
                <a:spcPts val="1200"/>
              </a:spcBef>
              <a:spcAft>
                <a:spcPts val="200"/>
              </a:spcAft>
              <a:buClr>
                <a:schemeClr val="accent1"/>
              </a:buClr>
              <a:buSzPct val="100000"/>
              <a:buFont typeface="Arial" panose="020B0604020202020204" pitchFamily="34" charset="0"/>
              <a:buChar char="•"/>
            </a:pPr>
            <a:br>
              <a:rPr lang="pt-PT" sz="1400" dirty="0">
                <a:latin typeface="+mn-lt"/>
                <a:ea typeface="+mn-ea"/>
                <a:cs typeface="+mn-cs"/>
              </a:rPr>
            </a:br>
            <a:br>
              <a:rPr lang="pt-PT" sz="1400" dirty="0">
                <a:latin typeface="+mn-lt"/>
                <a:ea typeface="+mn-ea"/>
                <a:cs typeface="+mn-cs"/>
              </a:rPr>
            </a:br>
            <a:r>
              <a:rPr lang="pt-PT" sz="1400" dirty="0">
                <a:latin typeface="+mn-lt"/>
                <a:ea typeface="+mn-ea"/>
                <a:cs typeface="+mn-cs"/>
              </a:rPr>
              <a:t>			</a:t>
            </a:r>
            <a:endParaRPr lang="pt-pt" sz="1400" dirty="0">
              <a:latin typeface="+mn-lt"/>
              <a:ea typeface="+mn-ea"/>
              <a:cs typeface="+mn-cs"/>
            </a:endParaRPr>
          </a:p>
        </p:txBody>
      </p:sp>
      <p:sp>
        <p:nvSpPr>
          <p:cNvPr id="49" name="Retângulo 48">
            <a:extLst>
              <a:ext uri="{FF2B5EF4-FFF2-40B4-BE49-F238E27FC236}">
                <a16:creationId xmlns:a16="http://schemas.microsoft.com/office/drawing/2014/main" id="{28C5EBF6-355A-BFFC-3ED4-279E08527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PT"/>
          </a:p>
        </p:txBody>
      </p:sp>
      <p:sp>
        <p:nvSpPr>
          <p:cNvPr id="3" name="Subtítulo 2">
            <a:extLst>
              <a:ext uri="{FF2B5EF4-FFF2-40B4-BE49-F238E27FC236}">
                <a16:creationId xmlns:a16="http://schemas.microsoft.com/office/drawing/2014/main" id="{C7A2F94D-E320-9038-330E-F20679D810B4}"/>
              </a:ext>
            </a:extLst>
          </p:cNvPr>
          <p:cNvSpPr>
            <a:spLocks noGrp="1"/>
          </p:cNvSpPr>
          <p:nvPr>
            <p:ph type="subTitle" idx="1"/>
          </p:nvPr>
        </p:nvSpPr>
        <p:spPr>
          <a:xfrm>
            <a:off x="658026" y="5225240"/>
            <a:ext cx="10500425" cy="1143000"/>
          </a:xfrm>
        </p:spPr>
        <p:txBody>
          <a:bodyPr rtlCol="0">
            <a:normAutofit/>
          </a:bodyPr>
          <a:lstStyle/>
          <a:p>
            <a:pPr rtl="0"/>
            <a:r>
              <a:rPr lang="pt-PT" dirty="0" err="1">
                <a:solidFill>
                  <a:srgbClr val="FFFFFF"/>
                </a:solidFill>
              </a:rPr>
              <a:t>References</a:t>
            </a:r>
            <a:r>
              <a:rPr lang="pt-PT" dirty="0">
                <a:solidFill>
                  <a:srgbClr val="FFFFFF"/>
                </a:solidFill>
              </a:rPr>
              <a:t> </a:t>
            </a:r>
            <a:r>
              <a:rPr lang="pt-PT" dirty="0" err="1">
                <a:solidFill>
                  <a:srgbClr val="FFFFFF"/>
                </a:solidFill>
              </a:rPr>
              <a:t>and</a:t>
            </a:r>
            <a:r>
              <a:rPr lang="pt-PT" dirty="0">
                <a:solidFill>
                  <a:srgbClr val="FFFFFF"/>
                </a:solidFill>
              </a:rPr>
              <a:t> </a:t>
            </a:r>
            <a:r>
              <a:rPr lang="pt-PT" dirty="0" err="1">
                <a:solidFill>
                  <a:srgbClr val="FFFFFF"/>
                </a:solidFill>
              </a:rPr>
              <a:t>materials</a:t>
            </a:r>
            <a:r>
              <a:rPr lang="pt-PT" dirty="0">
                <a:solidFill>
                  <a:srgbClr val="FFFFFF"/>
                </a:solidFill>
              </a:rPr>
              <a:t> </a:t>
            </a:r>
            <a:r>
              <a:rPr lang="pt-PT" dirty="0" err="1">
                <a:solidFill>
                  <a:srgbClr val="FFFFFF"/>
                </a:solidFill>
              </a:rPr>
              <a:t>used</a:t>
            </a:r>
            <a:endParaRPr lang="pt-pt" dirty="0">
              <a:solidFill>
                <a:srgbClr val="FFFFFF"/>
              </a:solidFill>
            </a:endParaRPr>
          </a:p>
        </p:txBody>
      </p:sp>
      <p:pic>
        <p:nvPicPr>
          <p:cNvPr id="2050" name="Picture 2" descr="Python (programming language) - Wikipedia">
            <a:extLst>
              <a:ext uri="{FF2B5EF4-FFF2-40B4-BE49-F238E27FC236}">
                <a16:creationId xmlns:a16="http://schemas.microsoft.com/office/drawing/2014/main" id="{C69B172C-696D-687D-E706-A29506A75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901" y="1164573"/>
            <a:ext cx="1020061" cy="11181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1A1EFF8-007D-FB92-D57B-8F6E01BB2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853" y="3136421"/>
            <a:ext cx="1118159" cy="111815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ist, nested icon - Free download on Iconfinder">
            <a:extLst>
              <a:ext uri="{FF2B5EF4-FFF2-40B4-BE49-F238E27FC236}">
                <a16:creationId xmlns:a16="http://schemas.microsoft.com/office/drawing/2014/main" id="{C491F317-202B-54A9-66CE-DC862DE1F1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6536" y="1013636"/>
            <a:ext cx="1157390" cy="115739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ygame Logos Page — pygame v2.6.0 documentation">
            <a:extLst>
              <a:ext uri="{FF2B5EF4-FFF2-40B4-BE49-F238E27FC236}">
                <a16:creationId xmlns:a16="http://schemas.microsoft.com/office/drawing/2014/main" id="{0A5B265C-20F0-46D5-85DE-4C0A8A5781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6914" y="3357047"/>
            <a:ext cx="1318276" cy="3699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07CD908-00E6-AD1A-1EC5-1C991FB0BA84}"/>
              </a:ext>
            </a:extLst>
          </p:cNvPr>
          <p:cNvSpPr txBox="1"/>
          <p:nvPr/>
        </p:nvSpPr>
        <p:spPr>
          <a:xfrm>
            <a:off x="7062141" y="1093664"/>
            <a:ext cx="4719162" cy="3549561"/>
          </a:xfrm>
          <a:prstGeom prst="rect">
            <a:avLst/>
          </a:prstGeom>
          <a:noFill/>
        </p:spPr>
        <p:txBody>
          <a:bodyPr wrap="square" rtlCol="0">
            <a:spAutoFit/>
          </a:bodyPr>
          <a:lstStyle/>
          <a:p>
            <a:pPr>
              <a:lnSpc>
                <a:spcPct val="107000"/>
              </a:lnSpc>
              <a:spcAft>
                <a:spcPts val="800"/>
              </a:spcAft>
            </a:pPr>
            <a:r>
              <a:rPr lang="en-US" sz="1800" u="sng"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https://boardgamegeek.com/boardgame/789/focus</a:t>
            </a:r>
            <a:endParaRPr lang="pt-PT" sz="18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rPr>
              <a:t> </a:t>
            </a:r>
            <a:endParaRPr lang="pt-PT" sz="18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u="sng"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https://boardgamegeek.com/video/477999/focus/domination-focus-sid-sackson-classic-sdj-1981</a:t>
            </a:r>
            <a:endParaRPr lang="pt-PT" sz="18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rPr>
              <a:t> </a:t>
            </a:r>
            <a:endParaRPr lang="pt-PT" sz="18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u="sng"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https://en.wikipedia.org/wiki/Focus_(board_game)</a:t>
            </a:r>
            <a:endParaRPr lang="pt-PT" sz="18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p>
            <a:endParaRPr lang="pt-PT" dirty="0"/>
          </a:p>
        </p:txBody>
      </p:sp>
      <p:sp>
        <p:nvSpPr>
          <p:cNvPr id="5" name="TextBox 4">
            <a:extLst>
              <a:ext uri="{FF2B5EF4-FFF2-40B4-BE49-F238E27FC236}">
                <a16:creationId xmlns:a16="http://schemas.microsoft.com/office/drawing/2014/main" id="{C4F85368-EE41-7D58-E1A0-495673D56A00}"/>
              </a:ext>
            </a:extLst>
          </p:cNvPr>
          <p:cNvSpPr txBox="1"/>
          <p:nvPr/>
        </p:nvSpPr>
        <p:spPr>
          <a:xfrm>
            <a:off x="915672" y="2385588"/>
            <a:ext cx="1950466" cy="646331"/>
          </a:xfrm>
          <a:prstGeom prst="rect">
            <a:avLst/>
          </a:prstGeom>
          <a:noFill/>
        </p:spPr>
        <p:txBody>
          <a:bodyPr wrap="square" rtlCol="0">
            <a:spAutoFit/>
          </a:bodyPr>
          <a:lstStyle/>
          <a:p>
            <a:r>
              <a:rPr lang="en-US" dirty="0"/>
              <a:t>Development Environment</a:t>
            </a:r>
          </a:p>
        </p:txBody>
      </p:sp>
      <p:sp>
        <p:nvSpPr>
          <p:cNvPr id="6" name="TextBox 5">
            <a:extLst>
              <a:ext uri="{FF2B5EF4-FFF2-40B4-BE49-F238E27FC236}">
                <a16:creationId xmlns:a16="http://schemas.microsoft.com/office/drawing/2014/main" id="{4FEE696C-D2DA-2243-E731-3C5BDC40F465}"/>
              </a:ext>
            </a:extLst>
          </p:cNvPr>
          <p:cNvSpPr txBox="1"/>
          <p:nvPr/>
        </p:nvSpPr>
        <p:spPr>
          <a:xfrm>
            <a:off x="3096536" y="2385588"/>
            <a:ext cx="1950466" cy="369332"/>
          </a:xfrm>
          <a:prstGeom prst="rect">
            <a:avLst/>
          </a:prstGeom>
          <a:noFill/>
        </p:spPr>
        <p:txBody>
          <a:bodyPr wrap="square" rtlCol="0">
            <a:spAutoFit/>
          </a:bodyPr>
          <a:lstStyle/>
          <a:p>
            <a:r>
              <a:rPr lang="en-US" dirty="0"/>
              <a:t>Framework</a:t>
            </a:r>
          </a:p>
        </p:txBody>
      </p:sp>
      <p:sp>
        <p:nvSpPr>
          <p:cNvPr id="7" name="TextBox 6">
            <a:extLst>
              <a:ext uri="{FF2B5EF4-FFF2-40B4-BE49-F238E27FC236}">
                <a16:creationId xmlns:a16="http://schemas.microsoft.com/office/drawing/2014/main" id="{D5D3C8F3-FA3A-C2FA-7958-15E66A6DD04C}"/>
              </a:ext>
            </a:extLst>
          </p:cNvPr>
          <p:cNvSpPr txBox="1"/>
          <p:nvPr/>
        </p:nvSpPr>
        <p:spPr>
          <a:xfrm>
            <a:off x="915672" y="343406"/>
            <a:ext cx="1950466" cy="646331"/>
          </a:xfrm>
          <a:prstGeom prst="rect">
            <a:avLst/>
          </a:prstGeom>
          <a:noFill/>
        </p:spPr>
        <p:txBody>
          <a:bodyPr wrap="square" rtlCol="0">
            <a:spAutoFit/>
          </a:bodyPr>
          <a:lstStyle/>
          <a:p>
            <a:r>
              <a:rPr lang="en-US" dirty="0"/>
              <a:t>Programming Language</a:t>
            </a:r>
          </a:p>
        </p:txBody>
      </p:sp>
      <p:sp>
        <p:nvSpPr>
          <p:cNvPr id="8" name="TextBox 7">
            <a:extLst>
              <a:ext uri="{FF2B5EF4-FFF2-40B4-BE49-F238E27FC236}">
                <a16:creationId xmlns:a16="http://schemas.microsoft.com/office/drawing/2014/main" id="{FDC6874F-80CF-9E2B-81CD-5D5052EEF4F0}"/>
              </a:ext>
            </a:extLst>
          </p:cNvPr>
          <p:cNvSpPr txBox="1"/>
          <p:nvPr/>
        </p:nvSpPr>
        <p:spPr>
          <a:xfrm>
            <a:off x="4933005" y="644304"/>
            <a:ext cx="1950466" cy="369332"/>
          </a:xfrm>
          <a:prstGeom prst="rect">
            <a:avLst/>
          </a:prstGeom>
          <a:noFill/>
        </p:spPr>
        <p:txBody>
          <a:bodyPr wrap="square" rtlCol="0">
            <a:spAutoFit/>
          </a:bodyPr>
          <a:lstStyle/>
          <a:p>
            <a:r>
              <a:rPr lang="en-US" dirty="0"/>
              <a:t>Data analysis</a:t>
            </a:r>
          </a:p>
        </p:txBody>
      </p:sp>
      <p:sp>
        <p:nvSpPr>
          <p:cNvPr id="9" name="TextBox 8">
            <a:extLst>
              <a:ext uri="{FF2B5EF4-FFF2-40B4-BE49-F238E27FC236}">
                <a16:creationId xmlns:a16="http://schemas.microsoft.com/office/drawing/2014/main" id="{7316C0D5-87A7-C0C8-92D5-A12A097E8D7C}"/>
              </a:ext>
            </a:extLst>
          </p:cNvPr>
          <p:cNvSpPr txBox="1"/>
          <p:nvPr/>
        </p:nvSpPr>
        <p:spPr>
          <a:xfrm>
            <a:off x="7010802" y="660334"/>
            <a:ext cx="1950466" cy="369332"/>
          </a:xfrm>
          <a:prstGeom prst="rect">
            <a:avLst/>
          </a:prstGeom>
          <a:noFill/>
        </p:spPr>
        <p:txBody>
          <a:bodyPr wrap="square" rtlCol="0">
            <a:spAutoFit/>
          </a:bodyPr>
          <a:lstStyle/>
          <a:p>
            <a:r>
              <a:rPr lang="en-US" dirty="0"/>
              <a:t>References </a:t>
            </a:r>
          </a:p>
        </p:txBody>
      </p:sp>
      <p:sp>
        <p:nvSpPr>
          <p:cNvPr id="10" name="TextBox 9">
            <a:extLst>
              <a:ext uri="{FF2B5EF4-FFF2-40B4-BE49-F238E27FC236}">
                <a16:creationId xmlns:a16="http://schemas.microsoft.com/office/drawing/2014/main" id="{68F30455-14D2-9D32-5056-1B841AA13E19}"/>
              </a:ext>
            </a:extLst>
          </p:cNvPr>
          <p:cNvSpPr txBox="1"/>
          <p:nvPr/>
        </p:nvSpPr>
        <p:spPr>
          <a:xfrm>
            <a:off x="3018538" y="621562"/>
            <a:ext cx="1950466" cy="369332"/>
          </a:xfrm>
          <a:prstGeom prst="rect">
            <a:avLst/>
          </a:prstGeom>
          <a:noFill/>
        </p:spPr>
        <p:txBody>
          <a:bodyPr wrap="square" rtlCol="0">
            <a:spAutoFit/>
          </a:bodyPr>
          <a:lstStyle/>
          <a:p>
            <a:r>
              <a:rPr lang="en-US" dirty="0"/>
              <a:t>Data structures</a:t>
            </a:r>
          </a:p>
        </p:txBody>
      </p:sp>
      <p:pic>
        <p:nvPicPr>
          <p:cNvPr id="11" name="Picture 10">
            <a:extLst>
              <a:ext uri="{FF2B5EF4-FFF2-40B4-BE49-F238E27FC236}">
                <a16:creationId xmlns:a16="http://schemas.microsoft.com/office/drawing/2014/main" id="{519311AA-CFEC-7710-008E-C4431920488F}"/>
              </a:ext>
            </a:extLst>
          </p:cNvPr>
          <p:cNvPicPr>
            <a:picLocks noChangeAspect="1"/>
          </p:cNvPicPr>
          <p:nvPr/>
        </p:nvPicPr>
        <p:blipFill>
          <a:blip r:embed="rId9"/>
          <a:stretch>
            <a:fillRect/>
          </a:stretch>
        </p:blipFill>
        <p:spPr>
          <a:xfrm>
            <a:off x="5053213" y="1036378"/>
            <a:ext cx="1215852" cy="1215852"/>
          </a:xfrm>
          <a:prstGeom prst="rect">
            <a:avLst/>
          </a:prstGeom>
        </p:spPr>
      </p:pic>
    </p:spTree>
    <p:extLst>
      <p:ext uri="{BB962C8B-B14F-4D97-AF65-F5344CB8AC3E}">
        <p14:creationId xmlns:p14="http://schemas.microsoft.com/office/powerpoint/2010/main" val="223830865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965_TF56160789" id="{81F3A797-2DB1-43D6-A0DF-052D6582437D}" vid="{63A9F976-DBE9-4804-AF5A-308C077DB90B}"/>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{D1630C49-B60B-424C-A9E7-4B2A59413A2D}tf56160789_win32</Template>
  <TotalTime>135</TotalTime>
  <Words>779</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Franklin Gothic Book</vt:lpstr>
      <vt:lpstr>1_RetrospectVTI</vt:lpstr>
      <vt:lpstr>Focus 2D Game</vt:lpstr>
      <vt:lpstr>2 player game on a 6×6 board with 1×4 extensions on each side. Stacks may move as many spaces as there are pieces in the stack. Players can move a stack orthogonally, and if their piece is on top of the stack. The game ends when a player doesn’t have any piece on top of any stack.  Each stack, of 5 pieces maximum, when landing on another stack, merges with it. If the new stack contains more than five pieces, then pieces are removed from the bottom to bring it down to five. If a player's own piece is removed, they are kept outside the board to use later. If the piece is of the opponent, they are removed.  A player doesn’t need to move the complete stack. But if he doesn’t, he must only take as many pieces of the same as positions moved.</vt:lpstr>
      <vt:lpstr>Initial State:      Operators:        Preconditions:     Heuristics function:         Moving a stack (up, down,       Can move as many          left or right)        positions as pieces                   on the stack and               only moves if the top               piece is theirs                                 </vt:lpstr>
      <vt:lpstr>Evaluation Function:   Operators:        Implement Algorithm:</vt:lpstr>
      <vt:lpstr>PowerPoint Presentation</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Focus 2D Game</dc:title>
  <dc:creator>Ricardo Ribeiro Vieira</dc:creator>
  <cp:lastModifiedBy>Gonçalo Costa</cp:lastModifiedBy>
  <cp:revision>6</cp:revision>
  <dcterms:created xsi:type="dcterms:W3CDTF">2024-02-29T20:02:44Z</dcterms:created>
  <dcterms:modified xsi:type="dcterms:W3CDTF">2024-04-01T11:35:46Z</dcterms:modified>
</cp:coreProperties>
</file>