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7"/>
  </p:notesMasterIdLst>
  <p:handoutMasterIdLst>
    <p:handoutMasterId r:id="rId8"/>
  </p:handoutMasterIdLst>
  <p:sldIdLst>
    <p:sldId id="257" r:id="rId2"/>
    <p:sldId id="258" r:id="rId3"/>
    <p:sldId id="266" r:id="rId4"/>
    <p:sldId id="263" r:id="rId5"/>
    <p:sldId id="267" r:id="rId6"/>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66" y="204"/>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928736-AA0B-442D-A1AF-8261F7034BF9}" type="datetime1">
              <a:rPr lang="pt-PT" smtClean="0"/>
              <a:t>23/04/2024</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D4F8076-E201-4AD9-9292-9CDC6E4C499D}" type="datetime1">
              <a:rPr lang="pt-PT" smtClean="0"/>
              <a:t>23/04/2024</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3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a:t>Click to edit Master subtitle style</a:t>
            </a:r>
            <a:endParaRPr lang="en-US" dirty="0"/>
          </a:p>
        </p:txBody>
      </p:sp>
      <p:cxnSp>
        <p:nvCxnSpPr>
          <p:cNvPr id="9" name="Conexão Reta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Posição d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CED0CAB-5C98-4633-8227-766380E8BC6E}" type="datetime1">
              <a:rPr lang="pt-PT" smtClean="0"/>
              <a:t>23/04/2024</a:t>
            </a:fld>
            <a:endParaRPr lang="en-US" dirty="0"/>
          </a:p>
        </p:txBody>
      </p:sp>
      <p:sp>
        <p:nvSpPr>
          <p:cNvPr id="5" name="Marcador de Posição do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ção do Número do Diapositivo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hasCustomPrompt="1"/>
          </p:nvPr>
        </p:nvSpPr>
        <p:spPr/>
        <p:txBody>
          <a:bodyPr vert="eaVert" lIns="45720" tIns="0" rIns="45720" bIns="0"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8222BAA2-AC6B-4746-8053-EDC8606E535A}" type="datetime1">
              <a:rPr lang="pt-PT" smtClean="0"/>
              <a:t>23/04/2024</a:t>
            </a:fld>
            <a:endParaRPr lang="en-US" dirty="0"/>
          </a:p>
        </p:txBody>
      </p:sp>
      <p:sp>
        <p:nvSpPr>
          <p:cNvPr id="8" name="Marcador de Posição do Rodapé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Marcador de Posição da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8EDC9CF0-46A2-4AC7-9FA2-8EC67FAC0032}" type="datetime1">
              <a:rPr lang="pt-PT" smtClean="0"/>
              <a:t>23/04/2024</a:t>
            </a:fld>
            <a:endParaRPr lang="en-US" dirty="0"/>
          </a:p>
        </p:txBody>
      </p:sp>
      <p:sp>
        <p:nvSpPr>
          <p:cNvPr id="8" name="Marcador de Posição do Rodapé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Marcador de Posição d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C3D2EF-A9F1-401A-8C02-1662D96CBA0D}" type="datetime1">
              <a:rPr lang="pt-PT" smtClean="0"/>
              <a:t>23/04/2024</a:t>
            </a:fld>
            <a:endParaRPr lang="en-US" dirty="0"/>
          </a:p>
        </p:txBody>
      </p:sp>
      <p:sp>
        <p:nvSpPr>
          <p:cNvPr id="8" name="Marcador de Posição do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3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cxnSp>
        <p:nvCxnSpPr>
          <p:cNvPr id="9" name="Conexão Reta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Posição d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57582FB0-8268-4450-AEFB-7C755E727544}" type="datetime1">
              <a:rPr lang="pt-PT" smtClean="0"/>
              <a:t>23/04/2024</a:t>
            </a:fld>
            <a:endParaRPr lang="en-US" dirty="0"/>
          </a:p>
        </p:txBody>
      </p:sp>
      <p:sp>
        <p:nvSpPr>
          <p:cNvPr id="8" name="Marcador de Posição do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sz="half" idx="1" hasCustomPrompt="1"/>
          </p:nvPr>
        </p:nvSpPr>
        <p:spPr>
          <a:xfrm>
            <a:off x="1097280" y="2120900"/>
            <a:ext cx="4639736" cy="3748193"/>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4" name="Marcador de Posição de Conteúdo 3"/>
          <p:cNvSpPr>
            <a:spLocks noGrp="1"/>
          </p:cNvSpPr>
          <p:nvPr>
            <p:ph sz="half" idx="2" hasCustomPrompt="1"/>
          </p:nvPr>
        </p:nvSpPr>
        <p:spPr>
          <a:xfrm>
            <a:off x="6515944" y="2120900"/>
            <a:ext cx="4639736" cy="3748194"/>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56E0A07F-0364-433A-B636-12526FBF2765}" type="datetime1">
              <a:rPr lang="pt-PT" smtClean="0"/>
              <a:t>23/04/2024</a:t>
            </a:fld>
            <a:endParaRPr lang="en-US" dirty="0"/>
          </a:p>
        </p:txBody>
      </p:sp>
      <p:sp>
        <p:nvSpPr>
          <p:cNvPr id="9" name="Marcador de Posição do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1097280" y="2958274"/>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6" name="Marcador de Posição de Conteúdo 5"/>
          <p:cNvSpPr>
            <a:spLocks noGrp="1"/>
          </p:cNvSpPr>
          <p:nvPr>
            <p:ph sz="quarter" idx="4" hasCustomPrompt="1"/>
          </p:nvPr>
        </p:nvSpPr>
        <p:spPr>
          <a:xfrm>
            <a:off x="6515944" y="2958273"/>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25BCC9B-3D00-4038-B827-05429894F1D1}" type="datetime1">
              <a:rPr lang="pt-PT" smtClean="0"/>
              <a:t>23/04/2024</a:t>
            </a:fld>
            <a:endParaRPr lang="en-US" dirty="0"/>
          </a:p>
        </p:txBody>
      </p:sp>
      <p:sp>
        <p:nvSpPr>
          <p:cNvPr id="11" name="Marcador de Posição do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ção do Número do Diapositivo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6" name="Marcador de Posição d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CE5B8D0D-025A-4217-B697-16EEC070DDC8}" type="datetime1">
              <a:rPr lang="pt-PT" smtClean="0"/>
              <a:t>23/04/2024</a:t>
            </a:fld>
            <a:endParaRPr lang="en-US" dirty="0"/>
          </a:p>
        </p:txBody>
      </p:sp>
      <p:sp>
        <p:nvSpPr>
          <p:cNvPr id="7" name="Marcador de Posição do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Posição do Número do Diapositivo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A763092-FB88-4F2E-B7A9-6AD9CA079CD0}" type="datetime1">
              <a:rPr lang="pt-PT" smtClean="0"/>
              <a:t>23/04/2024</a:t>
            </a:fld>
            <a:endParaRPr lang="en-US" dirty="0"/>
          </a:p>
        </p:txBody>
      </p:sp>
      <p:sp>
        <p:nvSpPr>
          <p:cNvPr id="3" name="Marcador de Posição do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Posição do Número do Diapositivo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GB"/>
              <a:t>Click to edit Master title style</a:t>
            </a:r>
            <a:endParaRPr lang="en-US" dirty="0"/>
          </a:p>
        </p:txBody>
      </p:sp>
      <p:sp>
        <p:nvSpPr>
          <p:cNvPr id="3" name="Marcador de Posição de Conteúdo 2"/>
          <p:cNvSpPr>
            <a:spLocks noGrp="1"/>
          </p:cNvSpPr>
          <p:nvPr>
            <p:ph idx="1"/>
          </p:nvPr>
        </p:nvSpPr>
        <p:spPr>
          <a:xfrm>
            <a:off x="5458984" y="812799"/>
            <a:ext cx="5928344" cy="5294757"/>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Marcador de Posição do Tex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texto do Modelo Global</a:t>
            </a:r>
          </a:p>
        </p:txBody>
      </p:sp>
      <p:sp>
        <p:nvSpPr>
          <p:cNvPr id="5" name="Marcador de Posição da Data 4"/>
          <p:cNvSpPr>
            <a:spLocks noGrp="1"/>
          </p:cNvSpPr>
          <p:nvPr>
            <p:ph type="dt" sz="half" idx="10"/>
          </p:nvPr>
        </p:nvSpPr>
        <p:spPr>
          <a:xfrm>
            <a:off x="643464" y="6446520"/>
            <a:ext cx="3517568" cy="365125"/>
          </a:xfrm>
        </p:spPr>
        <p:txBody>
          <a:bodyPr rtlCol="0"/>
          <a:lstStyle>
            <a:lvl1pPr algn="l">
              <a:defRPr/>
            </a:lvl1pPr>
          </a:lstStyle>
          <a:p>
            <a:pPr rtl="0"/>
            <a:fld id="{E55777FD-C41C-4ED6-9788-E0BDB29FE28C}" type="datetime1">
              <a:rPr lang="pt-PT" smtClean="0"/>
              <a:t>23/04/2024</a:t>
            </a:fld>
            <a:endParaRPr lang="en-US" dirty="0"/>
          </a:p>
        </p:txBody>
      </p:sp>
      <p:sp>
        <p:nvSpPr>
          <p:cNvPr id="6" name="Marcador de Posição do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ção do Número do Diapositivo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n-GB"/>
              <a:t>Click to edit Master title style</a:t>
            </a:r>
            <a:endParaRPr lang="en-US" dirty="0"/>
          </a:p>
        </p:txBody>
      </p:sp>
      <p:sp>
        <p:nvSpPr>
          <p:cNvPr id="4" name="Marcador de Posição do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5" name="Marcador de Posição da Data 4"/>
          <p:cNvSpPr>
            <a:spLocks noGrp="1"/>
          </p:cNvSpPr>
          <p:nvPr>
            <p:ph type="dt" sz="half" idx="10"/>
          </p:nvPr>
        </p:nvSpPr>
        <p:spPr/>
        <p:txBody>
          <a:bodyPr rtlCol="0"/>
          <a:lstStyle>
            <a:lvl1pPr>
              <a:defRPr/>
            </a:lvl1pPr>
          </a:lstStyle>
          <a:p>
            <a:pPr rtl="0"/>
            <a:fld id="{E2C937DC-1FD7-45E0-8375-82F139FBDB0A}" type="datetime1">
              <a:rPr lang="pt-PT" smtClean="0"/>
              <a:t>23/04/2024</a:t>
            </a:fld>
            <a:endParaRPr lang="en-US" dirty="0"/>
          </a:p>
        </p:txBody>
      </p:sp>
      <p:sp>
        <p:nvSpPr>
          <p:cNvPr id="6" name="Marcador de Posição do Rodapé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o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1F5BAF06-A1C3-41CD-B482-A3F55490B9C6}" type="datetime1">
              <a:rPr lang="pt-PT" smtClean="0"/>
              <a:t>23/04/2024</a:t>
            </a:fld>
            <a:endParaRPr lang="en-US" dirty="0"/>
          </a:p>
        </p:txBody>
      </p:sp>
      <p:sp>
        <p:nvSpPr>
          <p:cNvPr id="5" name="Marcador de Posição do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Posição do Número do Diapositivo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Conexão Reta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fouadtrad2/evasive-pdf-samples" TargetMode="External"/><Relationship Id="rId2" Type="http://schemas.openxmlformats.org/officeDocument/2006/relationships/hyperlink" Target="https://doi.org/10.3390/app13063472" TargetMode="External"/><Relationship Id="rId1" Type="http://schemas.openxmlformats.org/officeDocument/2006/relationships/slideLayout" Target="../slideLayouts/slideLayout1.xml"/><Relationship Id="rId4" Type="http://schemas.openxmlformats.org/officeDocument/2006/relationships/hyperlink" Target="https://www.unb.ca/cic/datasets/pdfmal-2022.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D68DA-43BA-4508-8DE2-BA9BB7B2FA5B}"/>
              </a:ext>
            </a:extLst>
          </p:cNvPr>
          <p:cNvSpPr>
            <a:spLocks noGrp="1"/>
          </p:cNvSpPr>
          <p:nvPr>
            <p:ph type="title"/>
          </p:nvPr>
        </p:nvSpPr>
        <p:spPr>
          <a:xfrm>
            <a:off x="643466" y="786383"/>
            <a:ext cx="3517567" cy="2093975"/>
          </a:xfrm>
        </p:spPr>
        <p:txBody>
          <a:bodyPr rtlCol="0" anchor="b">
            <a:normAutofit/>
          </a:bodyPr>
          <a:lstStyle/>
          <a:p>
            <a:pPr rtl="0"/>
            <a:r>
              <a:rPr lang="pt-pt" dirty="0" err="1"/>
              <a:t>Evasive</a:t>
            </a:r>
            <a:r>
              <a:rPr lang="pt-pt" dirty="0"/>
              <a:t> PDF Sample</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body" sz="half" idx="2"/>
          </p:nvPr>
        </p:nvSpPr>
        <p:spPr>
          <a:xfrm>
            <a:off x="643465" y="3043050"/>
            <a:ext cx="3517567" cy="3064505"/>
          </a:xfrm>
        </p:spPr>
        <p:txBody>
          <a:bodyPr rtlCol="0">
            <a:normAutofit/>
          </a:bodyPr>
          <a:lstStyle/>
          <a:p>
            <a:pPr rtl="0"/>
            <a:r>
              <a:rPr lang="pt-pt" dirty="0"/>
              <a:t>Gonçalo Costa, up202103336</a:t>
            </a:r>
          </a:p>
          <a:p>
            <a:pPr rtl="0"/>
            <a:r>
              <a:rPr lang="pt-PT" dirty="0"/>
              <a:t>João Correia, up202005015</a:t>
            </a:r>
          </a:p>
          <a:p>
            <a:pPr rtl="0"/>
            <a:r>
              <a:rPr lang="pt-pt" dirty="0"/>
              <a:t>Ricardo Vieira, up202005091</a:t>
            </a:r>
          </a:p>
        </p:txBody>
      </p:sp>
      <p:sp>
        <p:nvSpPr>
          <p:cNvPr id="1031" name="Date Placeholder 4">
            <a:extLst>
              <a:ext uri="{FF2B5EF4-FFF2-40B4-BE49-F238E27FC236}">
                <a16:creationId xmlns:a16="http://schemas.microsoft.com/office/drawing/2014/main" id="{6C206751-57F2-CD6C-1ABB-8D0304F1B203}"/>
              </a:ext>
            </a:extLst>
          </p:cNvPr>
          <p:cNvSpPr>
            <a:spLocks noGrp="1"/>
          </p:cNvSpPr>
          <p:nvPr>
            <p:ph type="dt" sz="half" idx="10"/>
          </p:nvPr>
        </p:nvSpPr>
        <p:spPr>
          <a:xfrm>
            <a:off x="643465" y="6364029"/>
            <a:ext cx="3708450" cy="457027"/>
          </a:xfrm>
        </p:spPr>
        <p:txBody>
          <a:bodyPr/>
          <a:lstStyle/>
          <a:p>
            <a:pPr rtl="0">
              <a:spcAft>
                <a:spcPts val="600"/>
              </a:spcAft>
            </a:pPr>
            <a:r>
              <a:rPr lang="pt-PT" sz="1100" dirty="0"/>
              <a:t>Artificial </a:t>
            </a:r>
            <a:r>
              <a:rPr lang="pt-PT" sz="1100" dirty="0" err="1"/>
              <a:t>Intelligence</a:t>
            </a:r>
            <a:r>
              <a:rPr lang="pt-PT" sz="1100" dirty="0"/>
              <a:t> 23/24</a:t>
            </a:r>
            <a:endParaRPr lang="en-US" sz="1100" dirty="0"/>
          </a:p>
        </p:txBody>
      </p:sp>
      <p:pic>
        <p:nvPicPr>
          <p:cNvPr id="1028" name="Picture 4">
            <a:extLst>
              <a:ext uri="{FF2B5EF4-FFF2-40B4-BE49-F238E27FC236}">
                <a16:creationId xmlns:a16="http://schemas.microsoft.com/office/drawing/2014/main" id="{FB34D5FF-FEB1-7098-811E-E4388FC43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307" y="6033667"/>
            <a:ext cx="2144421" cy="7072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DF - Wikipedia">
            <a:extLst>
              <a:ext uri="{FF2B5EF4-FFF2-40B4-BE49-F238E27FC236}">
                <a16:creationId xmlns:a16="http://schemas.microsoft.com/office/drawing/2014/main" id="{197D5A21-384D-2404-936F-413804166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541" y="1689100"/>
            <a:ext cx="2558984"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hocked Emoji Png Free Download 371 | Emoji images, Angry emoji, Laughing  emoji">
            <a:extLst>
              <a:ext uri="{FF2B5EF4-FFF2-40B4-BE49-F238E27FC236}">
                <a16:creationId xmlns:a16="http://schemas.microsoft.com/office/drawing/2014/main" id="{854E25B2-5B59-DFDE-7AEC-2BF2F2DEB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5879" y="1254708"/>
            <a:ext cx="4348583" cy="434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tângulo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658026" y="330402"/>
            <a:ext cx="11083701" cy="4292197"/>
          </a:xfrm>
        </p:spPr>
        <p:txBody>
          <a:bodyPr rtlCol="0" anchor="ctr">
            <a:noAutofit/>
          </a:bodyPr>
          <a:lstStyle/>
          <a:p>
            <a:pPr marL="285750" indent="-285750">
              <a:lnSpc>
                <a:spcPct val="110000"/>
              </a:lnSpc>
              <a:spcBef>
                <a:spcPts val="1200"/>
              </a:spcBef>
              <a:spcAft>
                <a:spcPts val="200"/>
              </a:spcAft>
              <a:buClr>
                <a:schemeClr val="accent1"/>
              </a:buClr>
              <a:buSzPct val="100000"/>
              <a:buFont typeface="Arial" panose="020B0604020202020204" pitchFamily="34" charset="0"/>
              <a:buChar char="•"/>
            </a:pPr>
            <a:r>
              <a:rPr lang="en-US" sz="1800" dirty="0">
                <a:latin typeface="+mn-lt"/>
                <a:ea typeface="+mn-ea"/>
                <a:cs typeface="+mn-cs"/>
              </a:rPr>
              <a:t>The chosen dataset is a collection of evasive PDF samples, labeled as malicious (1) or benign (0). Since the dataset has an evasive nature, it can be used to test the robustness of trained PDF malware classifiers against evasion attacks. The dataset contains 500,000 generated evasive samples, including 450,000 malicious and 50,000 benign PDFs.</a:t>
            </a:r>
            <a:br>
              <a:rPr lang="en-US" sz="1800" dirty="0">
                <a:latin typeface="+mn-lt"/>
                <a:ea typeface="+mn-ea"/>
                <a:cs typeface="+mn-cs"/>
              </a:rPr>
            </a:br>
            <a:br>
              <a:rPr lang="en-US" sz="1800" dirty="0">
                <a:latin typeface="+mn-lt"/>
                <a:ea typeface="+mn-ea"/>
                <a:cs typeface="+mn-cs"/>
              </a:rPr>
            </a:br>
            <a:r>
              <a:rPr lang="en-US" sz="1800" dirty="0">
                <a:latin typeface="+mn-lt"/>
                <a:ea typeface="+mn-ea"/>
                <a:cs typeface="+mn-cs"/>
              </a:rPr>
              <a:t>This resource aims to support researchers and cybersecurity professionals in developing more advanced and robust detection mechanisms for PDF-based malware.</a:t>
            </a:r>
            <a:br>
              <a:rPr lang="en-US" sz="1800" dirty="0">
                <a:latin typeface="+mn-lt"/>
                <a:ea typeface="+mn-ea"/>
                <a:cs typeface="+mn-cs"/>
              </a:rPr>
            </a:br>
            <a:br>
              <a:rPr lang="en-US" sz="1800" dirty="0">
                <a:latin typeface="+mn-lt"/>
                <a:ea typeface="+mn-ea"/>
                <a:cs typeface="+mn-cs"/>
              </a:rPr>
            </a:br>
            <a:r>
              <a:rPr lang="en-US" sz="1800" dirty="0">
                <a:latin typeface="+mn-lt"/>
                <a:ea typeface="+mn-ea"/>
                <a:cs typeface="+mn-cs"/>
              </a:rPr>
              <a:t>It’s now our job to use this dataset to do exactly that: create a detection mechanism for PDF-based malware.</a:t>
            </a:r>
            <a:endParaRPr lang="pt-pt" sz="1800" dirty="0">
              <a:latin typeface="+mn-lt"/>
              <a:ea typeface="+mn-ea"/>
              <a:cs typeface="+mn-cs"/>
            </a:endParaRPr>
          </a:p>
        </p:txBody>
      </p:sp>
      <p:sp>
        <p:nvSpPr>
          <p:cNvPr id="49" name="Retângulo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658026" y="5225240"/>
            <a:ext cx="10500425" cy="1143000"/>
          </a:xfrm>
        </p:spPr>
        <p:txBody>
          <a:bodyPr rtlCol="0">
            <a:normAutofit/>
          </a:bodyPr>
          <a:lstStyle/>
          <a:p>
            <a:pPr rtl="0"/>
            <a:r>
              <a:rPr lang="pt-PT" dirty="0">
                <a:solidFill>
                  <a:srgbClr val="FFFFFF"/>
                </a:solidFill>
              </a:rPr>
              <a:t>PROBLEM DEFINITION</a:t>
            </a:r>
            <a:endParaRPr lang="pt-pt"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tângulo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Retângulo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658026" y="5225240"/>
            <a:ext cx="10500425" cy="1143000"/>
          </a:xfrm>
        </p:spPr>
        <p:txBody>
          <a:bodyPr rtlCol="0">
            <a:normAutofit/>
          </a:bodyPr>
          <a:lstStyle/>
          <a:p>
            <a:pPr rtl="0"/>
            <a:r>
              <a:rPr lang="pt-PT" dirty="0" err="1">
                <a:solidFill>
                  <a:srgbClr val="FFFFFF"/>
                </a:solidFill>
              </a:rPr>
              <a:t>Related</a:t>
            </a:r>
            <a:r>
              <a:rPr lang="pt-PT" dirty="0">
                <a:solidFill>
                  <a:srgbClr val="FFFFFF"/>
                </a:solidFill>
              </a:rPr>
              <a:t> </a:t>
            </a:r>
            <a:r>
              <a:rPr lang="pt-PT" dirty="0" err="1">
                <a:solidFill>
                  <a:srgbClr val="FFFFFF"/>
                </a:solidFill>
              </a:rPr>
              <a:t>Work</a:t>
            </a:r>
            <a:r>
              <a:rPr lang="pt-PT" dirty="0">
                <a:solidFill>
                  <a:srgbClr val="FFFFFF"/>
                </a:solidFill>
              </a:rPr>
              <a:t> </a:t>
            </a:r>
            <a:r>
              <a:rPr lang="pt-PT" dirty="0" err="1">
                <a:solidFill>
                  <a:srgbClr val="FFFFFF"/>
                </a:solidFill>
              </a:rPr>
              <a:t>and</a:t>
            </a:r>
            <a:r>
              <a:rPr lang="pt-PT" dirty="0">
                <a:solidFill>
                  <a:srgbClr val="FFFFFF"/>
                </a:solidFill>
              </a:rPr>
              <a:t> </a:t>
            </a:r>
            <a:r>
              <a:rPr lang="pt-PT" dirty="0" err="1">
                <a:solidFill>
                  <a:srgbClr val="FFFFFF"/>
                </a:solidFill>
              </a:rPr>
              <a:t>references</a:t>
            </a:r>
            <a:endParaRPr lang="pt-pt" dirty="0">
              <a:solidFill>
                <a:srgbClr val="FFFFFF"/>
              </a:solidFill>
            </a:endParaRPr>
          </a:p>
        </p:txBody>
      </p:sp>
      <p:sp>
        <p:nvSpPr>
          <p:cNvPr id="4" name="TextBox 3">
            <a:extLst>
              <a:ext uri="{FF2B5EF4-FFF2-40B4-BE49-F238E27FC236}">
                <a16:creationId xmlns:a16="http://schemas.microsoft.com/office/drawing/2014/main" id="{D8AB144A-4910-EE13-CDE5-F9B13A70BB00}"/>
              </a:ext>
            </a:extLst>
          </p:cNvPr>
          <p:cNvSpPr txBox="1"/>
          <p:nvPr/>
        </p:nvSpPr>
        <p:spPr>
          <a:xfrm>
            <a:off x="567267" y="740822"/>
            <a:ext cx="1103206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Trad, F.; Hussein, A.; Chehab, A. Leveraging Adversarial Samples for Enhanced Classification of Malicious and Evasive PDF Files. Appl. Sci. 2023, 13, 3472. </a:t>
            </a:r>
            <a:r>
              <a:rPr lang="en-US" dirty="0">
                <a:hlinkClick r:id="rId2"/>
              </a:rPr>
              <a:t>https://doi.org/10.3390/app13063472</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pt-PT" dirty="0">
                <a:hlinkClick r:id="rId3"/>
              </a:rPr>
              <a:t>https://www.kaggle.com/datasets/fouadtrad2/evasive-pdf-samples</a:t>
            </a:r>
            <a:endParaRPr lang="en-US" dirty="0"/>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err="1"/>
              <a:t>Maryam</a:t>
            </a:r>
            <a:r>
              <a:rPr lang="pt-PT" dirty="0"/>
              <a:t> </a:t>
            </a:r>
            <a:r>
              <a:rPr lang="pt-PT" dirty="0" err="1"/>
              <a:t>Issakhani</a:t>
            </a:r>
            <a:r>
              <a:rPr lang="pt-PT" dirty="0"/>
              <a:t>, </a:t>
            </a:r>
            <a:r>
              <a:rPr lang="pt-PT" dirty="0" err="1"/>
              <a:t>Princy</a:t>
            </a:r>
            <a:r>
              <a:rPr lang="pt-PT" dirty="0"/>
              <a:t> Victor, Ali </a:t>
            </a:r>
            <a:r>
              <a:rPr lang="pt-PT" dirty="0" err="1"/>
              <a:t>Tekeoglu</a:t>
            </a:r>
            <a:r>
              <a:rPr lang="pt-PT" dirty="0"/>
              <a:t>, </a:t>
            </a:r>
            <a:r>
              <a:rPr lang="pt-PT" dirty="0" err="1"/>
              <a:t>and</a:t>
            </a:r>
            <a:r>
              <a:rPr lang="pt-PT" dirty="0"/>
              <a:t> </a:t>
            </a:r>
            <a:r>
              <a:rPr lang="pt-PT" dirty="0" err="1"/>
              <a:t>Arash</a:t>
            </a:r>
            <a:r>
              <a:rPr lang="pt-PT" dirty="0"/>
              <a:t> </a:t>
            </a:r>
            <a:r>
              <a:rPr lang="pt-PT" dirty="0" err="1"/>
              <a:t>Habibi</a:t>
            </a:r>
            <a:r>
              <a:rPr lang="pt-PT" dirty="0"/>
              <a:t> Lashkari1, “PDF </a:t>
            </a:r>
            <a:r>
              <a:rPr lang="pt-PT" dirty="0" err="1"/>
              <a:t>Malware</a:t>
            </a:r>
            <a:r>
              <a:rPr lang="pt-PT" dirty="0"/>
              <a:t> </a:t>
            </a:r>
            <a:r>
              <a:rPr lang="pt-PT" dirty="0" err="1"/>
              <a:t>Detection</a:t>
            </a:r>
            <a:r>
              <a:rPr lang="pt-PT" dirty="0"/>
              <a:t> </a:t>
            </a:r>
            <a:r>
              <a:rPr lang="pt-PT" dirty="0" err="1"/>
              <a:t>Based</a:t>
            </a:r>
            <a:r>
              <a:rPr lang="pt-PT" dirty="0"/>
              <a:t> </a:t>
            </a:r>
            <a:r>
              <a:rPr lang="pt-PT" dirty="0" err="1"/>
              <a:t>on</a:t>
            </a:r>
            <a:r>
              <a:rPr lang="pt-PT" dirty="0"/>
              <a:t> </a:t>
            </a:r>
            <a:r>
              <a:rPr lang="pt-PT" dirty="0" err="1"/>
              <a:t>Stacking</a:t>
            </a:r>
            <a:r>
              <a:rPr lang="pt-PT" dirty="0"/>
              <a:t> </a:t>
            </a:r>
            <a:r>
              <a:rPr lang="pt-PT" dirty="0" err="1"/>
              <a:t>Learning</a:t>
            </a:r>
            <a:r>
              <a:rPr lang="pt-PT" dirty="0"/>
              <a:t>”, </a:t>
            </a:r>
            <a:r>
              <a:rPr lang="pt-PT" dirty="0" err="1"/>
              <a:t>The</a:t>
            </a:r>
            <a:r>
              <a:rPr lang="pt-PT" dirty="0"/>
              <a:t> </a:t>
            </a:r>
            <a:r>
              <a:rPr lang="pt-PT" dirty="0" err="1"/>
              <a:t>International</a:t>
            </a:r>
            <a:r>
              <a:rPr lang="pt-PT" dirty="0"/>
              <a:t> Conference </a:t>
            </a:r>
            <a:r>
              <a:rPr lang="pt-PT" dirty="0" err="1"/>
              <a:t>on</a:t>
            </a:r>
            <a:r>
              <a:rPr lang="pt-PT" dirty="0"/>
              <a:t> </a:t>
            </a:r>
            <a:r>
              <a:rPr lang="pt-PT" dirty="0" err="1"/>
              <a:t>Information</a:t>
            </a:r>
            <a:r>
              <a:rPr lang="pt-PT" dirty="0"/>
              <a:t> </a:t>
            </a:r>
            <a:r>
              <a:rPr lang="pt-PT" dirty="0" err="1"/>
              <a:t>Systems</a:t>
            </a:r>
            <a:r>
              <a:rPr lang="pt-PT" dirty="0"/>
              <a:t> </a:t>
            </a:r>
            <a:r>
              <a:rPr lang="pt-PT" dirty="0" err="1"/>
              <a:t>Security</a:t>
            </a:r>
            <a:r>
              <a:rPr lang="pt-PT" dirty="0"/>
              <a:t> </a:t>
            </a:r>
            <a:r>
              <a:rPr lang="pt-PT" dirty="0" err="1"/>
              <a:t>and</a:t>
            </a:r>
            <a:r>
              <a:rPr lang="pt-PT" dirty="0"/>
              <a:t> </a:t>
            </a:r>
            <a:r>
              <a:rPr lang="pt-PT" dirty="0" err="1"/>
              <a:t>Privacy</a:t>
            </a:r>
            <a:r>
              <a:rPr lang="pt-PT" dirty="0"/>
              <a:t>, </a:t>
            </a:r>
            <a:r>
              <a:rPr lang="pt-PT" dirty="0" err="1"/>
              <a:t>February</a:t>
            </a:r>
            <a:r>
              <a:rPr lang="pt-PT" dirty="0"/>
              <a:t> 2022</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hlinkClick r:id="rId4"/>
              </a:rPr>
              <a:t>https://www.unb.ca/cic/datasets/pdfmal-2022.html</a:t>
            </a:r>
            <a:endParaRPr lang="pt-PT" dirty="0"/>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185345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F85D78-8073-197B-5D85-B6F79C3F8F7A}"/>
            </a:ext>
          </a:extLst>
        </p:cNvPr>
        <p:cNvGrpSpPr/>
        <p:nvPr/>
      </p:nvGrpSpPr>
      <p:grpSpPr>
        <a:xfrm>
          <a:off x="0" y="0"/>
          <a:ext cx="0" cy="0"/>
          <a:chOff x="0" y="0"/>
          <a:chExt cx="0" cy="0"/>
        </a:xfrm>
      </p:grpSpPr>
      <p:sp>
        <p:nvSpPr>
          <p:cNvPr id="47" name="Retângulo 46">
            <a:extLst>
              <a:ext uri="{FF2B5EF4-FFF2-40B4-BE49-F238E27FC236}">
                <a16:creationId xmlns:a16="http://schemas.microsoft.com/office/drawing/2014/main" id="{C96C3F77-13DB-7554-89F4-38A2C6C93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Retângulo 48">
            <a:extLst>
              <a:ext uri="{FF2B5EF4-FFF2-40B4-BE49-F238E27FC236}">
                <a16:creationId xmlns:a16="http://schemas.microsoft.com/office/drawing/2014/main" id="{28C5EBF6-355A-BFFC-3ED4-279E08527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3" name="Subtítulo 2">
            <a:extLst>
              <a:ext uri="{FF2B5EF4-FFF2-40B4-BE49-F238E27FC236}">
                <a16:creationId xmlns:a16="http://schemas.microsoft.com/office/drawing/2014/main" id="{C7A2F94D-E320-9038-330E-F20679D810B4}"/>
              </a:ext>
            </a:extLst>
          </p:cNvPr>
          <p:cNvSpPr>
            <a:spLocks noGrp="1"/>
          </p:cNvSpPr>
          <p:nvPr>
            <p:ph type="subTitle" idx="1"/>
          </p:nvPr>
        </p:nvSpPr>
        <p:spPr>
          <a:xfrm>
            <a:off x="658026" y="5225240"/>
            <a:ext cx="10500425" cy="1143000"/>
          </a:xfrm>
        </p:spPr>
        <p:txBody>
          <a:bodyPr rtlCol="0">
            <a:normAutofit/>
          </a:bodyPr>
          <a:lstStyle/>
          <a:p>
            <a:pPr rtl="0"/>
            <a:r>
              <a:rPr lang="pt-PT" dirty="0">
                <a:solidFill>
                  <a:srgbClr val="FFFFFF"/>
                </a:solidFill>
              </a:rPr>
              <a:t>TOOLS AND ALGORITHMS</a:t>
            </a:r>
            <a:endParaRPr lang="pt-pt" dirty="0">
              <a:solidFill>
                <a:srgbClr val="FFFFFF"/>
              </a:solidFill>
            </a:endParaRPr>
          </a:p>
        </p:txBody>
      </p:sp>
      <p:pic>
        <p:nvPicPr>
          <p:cNvPr id="2050" name="Picture 2" descr="Python (programming language) - Wikipedia">
            <a:extLst>
              <a:ext uri="{FF2B5EF4-FFF2-40B4-BE49-F238E27FC236}">
                <a16:creationId xmlns:a16="http://schemas.microsoft.com/office/drawing/2014/main" id="{C69B172C-696D-687D-E706-A29506A75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248" y="929541"/>
            <a:ext cx="1020061" cy="11181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1A1EFF8-007D-FB92-D57B-8F6E01BB2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708" y="1032473"/>
            <a:ext cx="1118159" cy="11181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F85368-EE41-7D58-E1A0-495673D56A00}"/>
              </a:ext>
            </a:extLst>
          </p:cNvPr>
          <p:cNvSpPr txBox="1"/>
          <p:nvPr/>
        </p:nvSpPr>
        <p:spPr>
          <a:xfrm>
            <a:off x="3481589" y="204906"/>
            <a:ext cx="1480395" cy="646331"/>
          </a:xfrm>
          <a:prstGeom prst="rect">
            <a:avLst/>
          </a:prstGeom>
          <a:noFill/>
        </p:spPr>
        <p:txBody>
          <a:bodyPr wrap="square" rtlCol="0">
            <a:spAutoFit/>
          </a:bodyPr>
          <a:lstStyle/>
          <a:p>
            <a:r>
              <a:rPr lang="en-US" dirty="0"/>
              <a:t>Development Environment</a:t>
            </a:r>
          </a:p>
        </p:txBody>
      </p:sp>
      <p:sp>
        <p:nvSpPr>
          <p:cNvPr id="7" name="TextBox 6">
            <a:extLst>
              <a:ext uri="{FF2B5EF4-FFF2-40B4-BE49-F238E27FC236}">
                <a16:creationId xmlns:a16="http://schemas.microsoft.com/office/drawing/2014/main" id="{D5D3C8F3-FA3A-C2FA-7958-15E66A6DD04C}"/>
              </a:ext>
            </a:extLst>
          </p:cNvPr>
          <p:cNvSpPr txBox="1"/>
          <p:nvPr/>
        </p:nvSpPr>
        <p:spPr>
          <a:xfrm>
            <a:off x="385197" y="355467"/>
            <a:ext cx="2492162" cy="369332"/>
          </a:xfrm>
          <a:prstGeom prst="rect">
            <a:avLst/>
          </a:prstGeom>
          <a:noFill/>
        </p:spPr>
        <p:txBody>
          <a:bodyPr wrap="square" rtlCol="0">
            <a:spAutoFit/>
          </a:bodyPr>
          <a:lstStyle/>
          <a:p>
            <a:r>
              <a:rPr lang="en-US" dirty="0"/>
              <a:t>Programming Language</a:t>
            </a:r>
          </a:p>
        </p:txBody>
      </p:sp>
      <p:sp>
        <p:nvSpPr>
          <p:cNvPr id="8" name="TextBox 7">
            <a:extLst>
              <a:ext uri="{FF2B5EF4-FFF2-40B4-BE49-F238E27FC236}">
                <a16:creationId xmlns:a16="http://schemas.microsoft.com/office/drawing/2014/main" id="{FDC6874F-80CF-9E2B-81CD-5D5052EEF4F0}"/>
              </a:ext>
            </a:extLst>
          </p:cNvPr>
          <p:cNvSpPr txBox="1"/>
          <p:nvPr/>
        </p:nvSpPr>
        <p:spPr>
          <a:xfrm>
            <a:off x="6101874" y="355467"/>
            <a:ext cx="1497458" cy="369332"/>
          </a:xfrm>
          <a:prstGeom prst="rect">
            <a:avLst/>
          </a:prstGeom>
          <a:noFill/>
        </p:spPr>
        <p:txBody>
          <a:bodyPr wrap="square" rtlCol="0">
            <a:spAutoFit/>
          </a:bodyPr>
          <a:lstStyle/>
          <a:p>
            <a:r>
              <a:rPr lang="en-US" dirty="0"/>
              <a:t>Data analysis</a:t>
            </a:r>
          </a:p>
        </p:txBody>
      </p:sp>
      <p:pic>
        <p:nvPicPr>
          <p:cNvPr id="12" name="Picture 2" descr="What is Pandas? — Geo-Python site documentation">
            <a:extLst>
              <a:ext uri="{FF2B5EF4-FFF2-40B4-BE49-F238E27FC236}">
                <a16:creationId xmlns:a16="http://schemas.microsoft.com/office/drawing/2014/main" id="{77780176-9907-0197-C2D4-08405ACD3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2251" y="842013"/>
            <a:ext cx="2288115" cy="13503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FD894A9-11F9-4011-D092-EA7DCF557B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5363"/>
          <a:stretch/>
        </p:blipFill>
        <p:spPr bwMode="auto">
          <a:xfrm>
            <a:off x="182034" y="3592427"/>
            <a:ext cx="9499600" cy="111494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A2DB9E1-AE15-E295-E0D4-4971F33626C6}"/>
              </a:ext>
            </a:extLst>
          </p:cNvPr>
          <p:cNvSpPr txBox="1"/>
          <p:nvPr/>
        </p:nvSpPr>
        <p:spPr>
          <a:xfrm>
            <a:off x="339939" y="2978078"/>
            <a:ext cx="2492162" cy="369332"/>
          </a:xfrm>
          <a:prstGeom prst="rect">
            <a:avLst/>
          </a:prstGeom>
          <a:noFill/>
        </p:spPr>
        <p:txBody>
          <a:bodyPr wrap="square" rtlCol="0">
            <a:spAutoFit/>
          </a:bodyPr>
          <a:lstStyle/>
          <a:p>
            <a:r>
              <a:rPr lang="en-US" dirty="0" err="1"/>
              <a:t>Dataframes</a:t>
            </a:r>
            <a:endParaRPr lang="en-US" dirty="0"/>
          </a:p>
        </p:txBody>
      </p:sp>
      <p:sp>
        <p:nvSpPr>
          <p:cNvPr id="16" name="TextBox 15">
            <a:extLst>
              <a:ext uri="{FF2B5EF4-FFF2-40B4-BE49-F238E27FC236}">
                <a16:creationId xmlns:a16="http://schemas.microsoft.com/office/drawing/2014/main" id="{765A6D0C-7A45-7F4F-65AE-76C0F0DADC5D}"/>
              </a:ext>
            </a:extLst>
          </p:cNvPr>
          <p:cNvSpPr txBox="1"/>
          <p:nvPr/>
        </p:nvSpPr>
        <p:spPr>
          <a:xfrm>
            <a:off x="8889302" y="359090"/>
            <a:ext cx="2288114" cy="369332"/>
          </a:xfrm>
          <a:prstGeom prst="rect">
            <a:avLst/>
          </a:prstGeom>
          <a:noFill/>
        </p:spPr>
        <p:txBody>
          <a:bodyPr wrap="square" rtlCol="0">
            <a:spAutoFit/>
          </a:bodyPr>
          <a:lstStyle/>
          <a:p>
            <a:r>
              <a:rPr lang="en-US" dirty="0"/>
              <a:t>Algorithms to be used</a:t>
            </a:r>
          </a:p>
        </p:txBody>
      </p:sp>
      <p:sp>
        <p:nvSpPr>
          <p:cNvPr id="17" name="TextBox 16">
            <a:extLst>
              <a:ext uri="{FF2B5EF4-FFF2-40B4-BE49-F238E27FC236}">
                <a16:creationId xmlns:a16="http://schemas.microsoft.com/office/drawing/2014/main" id="{C2D5936E-483E-8825-9462-46E7DE6FAF68}"/>
              </a:ext>
            </a:extLst>
          </p:cNvPr>
          <p:cNvSpPr txBox="1"/>
          <p:nvPr/>
        </p:nvSpPr>
        <p:spPr>
          <a:xfrm>
            <a:off x="8442066" y="851237"/>
            <a:ext cx="3440901" cy="2585323"/>
          </a:xfrm>
          <a:prstGeom prst="rect">
            <a:avLst/>
          </a:prstGeom>
          <a:noFill/>
        </p:spPr>
        <p:txBody>
          <a:bodyPr wrap="square" rtlCol="0">
            <a:spAutoFit/>
          </a:bodyPr>
          <a:lstStyle/>
          <a:p>
            <a:r>
              <a:rPr lang="en-US" dirty="0"/>
              <a:t>Neural networks as they offer the capability to capture complex patterns, SVMs because they provide robustness in high-dimensional feature spaces and finally decision trees as they offer interpretability, albeit at the cost of potential limitations in handling complexity.</a:t>
            </a:r>
            <a:endParaRPr lang="pt-PT" dirty="0"/>
          </a:p>
        </p:txBody>
      </p:sp>
    </p:spTree>
    <p:extLst>
      <p:ext uri="{BB962C8B-B14F-4D97-AF65-F5344CB8AC3E}">
        <p14:creationId xmlns:p14="http://schemas.microsoft.com/office/powerpoint/2010/main" val="223830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tângulo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Retângulo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PT"/>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658026" y="5225240"/>
            <a:ext cx="10500425" cy="1143000"/>
          </a:xfrm>
        </p:spPr>
        <p:txBody>
          <a:bodyPr rtlCol="0">
            <a:normAutofit/>
          </a:bodyPr>
          <a:lstStyle/>
          <a:p>
            <a:pPr rtl="0"/>
            <a:r>
              <a:rPr lang="pt-PT" dirty="0" err="1">
                <a:solidFill>
                  <a:srgbClr val="FFFFFF"/>
                </a:solidFill>
              </a:rPr>
              <a:t>What</a:t>
            </a:r>
            <a:r>
              <a:rPr lang="pt-PT" dirty="0">
                <a:solidFill>
                  <a:srgbClr val="FFFFFF"/>
                </a:solidFill>
              </a:rPr>
              <a:t> </a:t>
            </a:r>
            <a:r>
              <a:rPr lang="pt-PT" dirty="0" err="1">
                <a:solidFill>
                  <a:srgbClr val="FFFFFF"/>
                </a:solidFill>
              </a:rPr>
              <a:t>we</a:t>
            </a:r>
            <a:r>
              <a:rPr lang="pt-PT" dirty="0">
                <a:solidFill>
                  <a:srgbClr val="FFFFFF"/>
                </a:solidFill>
              </a:rPr>
              <a:t> </a:t>
            </a:r>
            <a:r>
              <a:rPr lang="pt-PT" dirty="0" err="1">
                <a:solidFill>
                  <a:srgbClr val="FFFFFF"/>
                </a:solidFill>
              </a:rPr>
              <a:t>have</a:t>
            </a:r>
            <a:r>
              <a:rPr lang="pt-PT" dirty="0">
                <a:solidFill>
                  <a:srgbClr val="FFFFFF"/>
                </a:solidFill>
              </a:rPr>
              <a:t> </a:t>
            </a:r>
            <a:r>
              <a:rPr lang="pt-PT" dirty="0" err="1">
                <a:solidFill>
                  <a:srgbClr val="FFFFFF"/>
                </a:solidFill>
              </a:rPr>
              <a:t>done</a:t>
            </a:r>
            <a:r>
              <a:rPr lang="pt-PT" dirty="0">
                <a:solidFill>
                  <a:srgbClr val="FFFFFF"/>
                </a:solidFill>
              </a:rPr>
              <a:t> </a:t>
            </a:r>
            <a:r>
              <a:rPr lang="pt-PT" dirty="0" err="1">
                <a:solidFill>
                  <a:srgbClr val="FFFFFF"/>
                </a:solidFill>
              </a:rPr>
              <a:t>so</a:t>
            </a:r>
            <a:r>
              <a:rPr lang="pt-PT" dirty="0">
                <a:solidFill>
                  <a:srgbClr val="FFFFFF"/>
                </a:solidFill>
              </a:rPr>
              <a:t> </a:t>
            </a:r>
            <a:r>
              <a:rPr lang="pt-PT" dirty="0" err="1">
                <a:solidFill>
                  <a:srgbClr val="FFFFFF"/>
                </a:solidFill>
              </a:rPr>
              <a:t>far</a:t>
            </a:r>
            <a:endParaRPr lang="pt-pt" dirty="0">
              <a:solidFill>
                <a:srgbClr val="FFFFFF"/>
              </a:solidFill>
            </a:endParaRPr>
          </a:p>
        </p:txBody>
      </p:sp>
      <p:pic>
        <p:nvPicPr>
          <p:cNvPr id="3074" name="Picture 2">
            <a:extLst>
              <a:ext uri="{FF2B5EF4-FFF2-40B4-BE49-F238E27FC236}">
                <a16:creationId xmlns:a16="http://schemas.microsoft.com/office/drawing/2014/main" id="{E4735EB1-75FB-0D0D-8CBE-E45AF2CE4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37" y="805282"/>
            <a:ext cx="1971675" cy="35147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A43F291-2BD2-603A-F332-99CC053320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5"/>
          <a:stretch/>
        </p:blipFill>
        <p:spPr bwMode="auto">
          <a:xfrm>
            <a:off x="2383942" y="89085"/>
            <a:ext cx="9672993" cy="14053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DC02357-CB2A-6858-D02F-3AC363898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5722" y="1619579"/>
            <a:ext cx="3977415" cy="326538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34B3FCE-8711-5A2C-0B3B-2F953B8B73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7819" y="1618711"/>
            <a:ext cx="3513627" cy="325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34677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65_TF56160789" id="{81F3A797-2DB1-43D6-A0DF-052D6582437D}" vid="{63A9F976-DBE9-4804-AF5A-308C077DB90B}"/>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{D1630C49-B60B-424C-A9E7-4B2A59413A2D}tf56160789_win32</Template>
  <TotalTime>195</TotalTime>
  <Words>301</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Old Style</vt:lpstr>
      <vt:lpstr>Calibri</vt:lpstr>
      <vt:lpstr>Franklin Gothic Book</vt:lpstr>
      <vt:lpstr>1_RetrospectVTI</vt:lpstr>
      <vt:lpstr>Evasive PDF Sample</vt:lpstr>
      <vt:lpstr>The chosen dataset is a collection of evasive PDF samples, labeled as malicious (1) or benign (0). Since the dataset has an evasive nature, it can be used to test the robustness of trained PDF malware classifiers against evasion attacks. The dataset contains 500,000 generated evasive samples, including 450,000 malicious and 50,000 benign PDFs.  This resource aims to support researchers and cybersecurity professionals in developing more advanced and robust detection mechanisms for PDF-based malware.  It’s now our job to use this dataset to do exactly that: create a detection mechanism for PDF-based malware.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 2D Game</dc:title>
  <dc:creator>Ricardo Ribeiro Vieira</dc:creator>
  <cp:lastModifiedBy>Ricardo Vieira</cp:lastModifiedBy>
  <cp:revision>8</cp:revision>
  <dcterms:created xsi:type="dcterms:W3CDTF">2024-02-29T20:02:44Z</dcterms:created>
  <dcterms:modified xsi:type="dcterms:W3CDTF">2024-04-23T09:00:15Z</dcterms:modified>
</cp:coreProperties>
</file>