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2" r:id="rId5"/>
    <p:sldId id="264" r:id="rId6"/>
    <p:sldId id="266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294" autoAdjust="0"/>
    <p:restoredTop sz="94660"/>
  </p:normalViewPr>
  <p:slideViewPr>
    <p:cSldViewPr>
      <p:cViewPr>
        <p:scale>
          <a:sx n="66" d="100"/>
          <a:sy n="66" d="100"/>
        </p:scale>
        <p:origin x="-172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95985-7B9E-42C5-9024-A0C9101FF5DD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F672E-35C5-43E5-AEAD-4E97AC0E9B5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A455-D7FD-4DD1-8814-54C739109431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Energia" TargetMode="External"/><Relationship Id="rId3" Type="http://schemas.openxmlformats.org/officeDocument/2006/relationships/hyperlink" Target="https://pt.wikipedia.org/wiki/Semicondutor" TargetMode="External"/><Relationship Id="rId7" Type="http://schemas.openxmlformats.org/officeDocument/2006/relationships/hyperlink" Target="https://pt.wikipedia.org/wiki/Electr%C3%A3o" TargetMode="External"/><Relationship Id="rId2" Type="http://schemas.openxmlformats.org/officeDocument/2006/relationships/hyperlink" Target="https://pt.wikipedia.org/wiki/Dio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Laser" TargetMode="External"/><Relationship Id="rId5" Type="http://schemas.openxmlformats.org/officeDocument/2006/relationships/hyperlink" Target="https://pt.wikipedia.org/wiki/Monocrom%C3%A1tico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pt.wikipedia.org/wiki/Luz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Arduino</a:t>
            </a:r>
            <a:br>
              <a:rPr lang="pt-BR" dirty="0" smtClean="0"/>
            </a:br>
            <a:r>
              <a:rPr lang="pt-BR" dirty="0" smtClean="0"/>
              <a:t>Two Sensors and Actuators</a:t>
            </a:r>
            <a:br>
              <a:rPr lang="pt-BR" dirty="0" smtClean="0"/>
            </a:br>
            <a:r>
              <a:rPr lang="pt-BR" sz="3600" dirty="0" smtClean="0"/>
              <a:t>Application: Presence/Distance Circuit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20"/>
            <a:ext cx="6400800" cy="132397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João Luiz Vieira da Costa</a:t>
            </a: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Prof. Francisco – Software Embarcado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2º Semestre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2018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2976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14480" y="0"/>
            <a:ext cx="5357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UNIVERSIDADE DO ESTADO DO RIO DE JANEIRO - UERJ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CENTRO DE TECNOLOGIA E CIÊNCIAS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FACULDADE DE ENGENHARIA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PROGRAMA DE PÓS-GRADUAÇÃO EM ENGENHARIA ELETRÔNICA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CURSO DE MESTRADO ACADÊMICO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5275" y="0"/>
            <a:ext cx="12287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Comparator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6357"/>
            <a:ext cx="2714644" cy="600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12:13:02.318 -&gt; sensor = 11	 output = 2</a:t>
            </a:r>
          </a:p>
          <a:p>
            <a:r>
              <a:rPr lang="pt-BR" sz="1200" b="1" dirty="0" smtClean="0"/>
              <a:t>12:13:02.352 -&gt; sensor = 1	 output = 0</a:t>
            </a:r>
          </a:p>
          <a:p>
            <a:r>
              <a:rPr lang="pt-BR" sz="1200" b="1" dirty="0" smtClean="0"/>
              <a:t>12:13:02.386 -&gt; sensor = 1	 output = 0</a:t>
            </a:r>
          </a:p>
          <a:p>
            <a:r>
              <a:rPr lang="pt-BR" sz="1200" b="1" dirty="0" smtClean="0"/>
              <a:t>12:13:02.421 -&gt; sensor = 1	 output = 0</a:t>
            </a:r>
          </a:p>
          <a:p>
            <a:r>
              <a:rPr lang="pt-BR" sz="1200" b="1" dirty="0" smtClean="0"/>
              <a:t>12:13:02.421 -&gt; sensor = 1	 output = 0</a:t>
            </a:r>
          </a:p>
          <a:p>
            <a:r>
              <a:rPr lang="pt-BR" sz="1200" b="1" dirty="0" smtClean="0"/>
              <a:t>12:13:02.456 -&gt; sensor = 4	 output = 0</a:t>
            </a:r>
          </a:p>
          <a:p>
            <a:r>
              <a:rPr lang="pt-BR" sz="1200" b="1" dirty="0" smtClean="0"/>
              <a:t>12:13:02.490 -&gt; sensor = 4	 output = 0</a:t>
            </a:r>
          </a:p>
          <a:p>
            <a:r>
              <a:rPr lang="pt-BR" sz="1200" b="1" dirty="0" smtClean="0"/>
              <a:t>12:13:02.490 -&gt; sensor = 4	 output = 0</a:t>
            </a:r>
          </a:p>
          <a:p>
            <a:r>
              <a:rPr lang="pt-BR" sz="1200" b="1" dirty="0" smtClean="0"/>
              <a:t>12:13:02.525 -&gt; sensor = 11	 output = 2</a:t>
            </a:r>
          </a:p>
          <a:p>
            <a:r>
              <a:rPr lang="pt-BR" sz="1200" b="1" dirty="0" smtClean="0"/>
              <a:t>12:13:02.560 -&gt; sensor = 2	 output = 0</a:t>
            </a:r>
          </a:p>
          <a:p>
            <a:r>
              <a:rPr lang="pt-BR" sz="1200" b="1" dirty="0" smtClean="0"/>
              <a:t>12:13:02.594 -&gt; sensor = 3	 output = 0</a:t>
            </a:r>
          </a:p>
          <a:p>
            <a:r>
              <a:rPr lang="pt-BR" sz="1200" b="1" dirty="0" smtClean="0"/>
              <a:t>12:13:02.594 -&gt; sensor = 3	 output = 0</a:t>
            </a:r>
          </a:p>
          <a:p>
            <a:r>
              <a:rPr lang="pt-BR" sz="1200" b="1" dirty="0" smtClean="0"/>
              <a:t>12:13:02.628 -&gt; sensor = 4	 output = 0</a:t>
            </a:r>
          </a:p>
          <a:p>
            <a:r>
              <a:rPr lang="pt-BR" sz="1200" b="1" dirty="0" smtClean="0"/>
              <a:t>12:13:02.662 -&gt; sensor = 4	 output = 0</a:t>
            </a:r>
          </a:p>
          <a:p>
            <a:r>
              <a:rPr lang="pt-BR" sz="1200" b="1" dirty="0" smtClean="0"/>
              <a:t>12:13:02.662 -&gt; sensor = 4	 output = 0</a:t>
            </a:r>
          </a:p>
          <a:p>
            <a:r>
              <a:rPr lang="pt-BR" sz="1200" b="1" dirty="0" smtClean="0"/>
              <a:t>12:13:02.696 -&gt; sensor = 1	 output = 0</a:t>
            </a:r>
          </a:p>
          <a:p>
            <a:r>
              <a:rPr lang="pt-BR" sz="1200" b="1" dirty="0" smtClean="0"/>
              <a:t>12:13:02.730 -&gt; sensor = 1	 output = 0</a:t>
            </a:r>
          </a:p>
          <a:p>
            <a:r>
              <a:rPr lang="pt-BR" sz="1200" b="1" dirty="0" smtClean="0"/>
              <a:t>12:13:02.771 -&gt; sensor = 2	 output = 0</a:t>
            </a:r>
          </a:p>
          <a:p>
            <a:r>
              <a:rPr lang="pt-BR" sz="1200" b="1" dirty="0" smtClean="0"/>
              <a:t>12:13:02.771 -&gt; sensor = 3	 output = 0</a:t>
            </a:r>
          </a:p>
          <a:p>
            <a:r>
              <a:rPr lang="pt-BR" sz="1200" b="1" dirty="0" smtClean="0"/>
              <a:t>12:13:02.805 -&gt; sensor = 3	 output = 0</a:t>
            </a:r>
          </a:p>
          <a:p>
            <a:r>
              <a:rPr lang="pt-BR" sz="1200" b="1" dirty="0" smtClean="0"/>
              <a:t>12:13:02.840 -&gt; sensor = 4	 output = 0</a:t>
            </a:r>
          </a:p>
          <a:p>
            <a:r>
              <a:rPr lang="pt-BR" sz="1200" b="1" dirty="0" smtClean="0"/>
              <a:t>12:13:02.840 -&gt; sensor = 1	 output = 0</a:t>
            </a:r>
          </a:p>
          <a:p>
            <a:r>
              <a:rPr lang="pt-BR" sz="1200" b="1" dirty="0" smtClean="0"/>
              <a:t>12:13:02.875 -&gt; sensor = 0	 output = 0</a:t>
            </a:r>
          </a:p>
          <a:p>
            <a:r>
              <a:rPr lang="pt-BR" sz="1200" b="1" dirty="0" smtClean="0"/>
              <a:t>12:13:02.909 -&gt; sensor = 0	 output = 0</a:t>
            </a:r>
          </a:p>
          <a:p>
            <a:r>
              <a:rPr lang="pt-BR" sz="1200" b="1" dirty="0" smtClean="0"/>
              <a:t>12:13:02.944 -&gt; sensor = 0	 output = 0</a:t>
            </a:r>
          </a:p>
          <a:p>
            <a:r>
              <a:rPr lang="pt-BR" sz="1200" b="1" dirty="0" smtClean="0"/>
              <a:t>12:13:02.944 -&gt; sensor = 4	 output = 0</a:t>
            </a:r>
          </a:p>
          <a:p>
            <a:r>
              <a:rPr lang="pt-BR" sz="1200" b="1" dirty="0" smtClean="0"/>
              <a:t>12:13:02.978 -&gt; sensor = 1	 output = 0</a:t>
            </a:r>
          </a:p>
          <a:p>
            <a:r>
              <a:rPr lang="pt-BR" sz="1200" b="1" dirty="0" smtClean="0"/>
              <a:t>12:13:03.012 -&gt; sensor = 2	 output = 0</a:t>
            </a:r>
          </a:p>
          <a:p>
            <a:r>
              <a:rPr lang="pt-BR" sz="1200" b="1" dirty="0" smtClean="0"/>
              <a:t>sensor = 3	 output = 0</a:t>
            </a:r>
          </a:p>
          <a:p>
            <a:r>
              <a:rPr lang="pt-BR" sz="1200" b="1" dirty="0" smtClean="0"/>
              <a:t>12:13:04.660 </a:t>
            </a:r>
            <a:r>
              <a:rPr lang="pt-BR" sz="1200" b="1" dirty="0" smtClean="0"/>
              <a:t>-&gt; sensor = 0	 output = 0</a:t>
            </a:r>
          </a:p>
          <a:p>
            <a:r>
              <a:rPr lang="pt-BR" sz="1200" b="1" dirty="0" smtClean="0"/>
              <a:t>12:13:04.694 -&gt; sensor = 3	 output = 0</a:t>
            </a:r>
          </a:p>
          <a:p>
            <a:r>
              <a:rPr lang="pt-BR" sz="1200" b="1" dirty="0" smtClean="0"/>
              <a:t>12:13:04.694 -&gt; sensor = 4	 output = </a:t>
            </a:r>
            <a:r>
              <a:rPr lang="pt-BR" sz="1200" b="1" dirty="0" smtClean="0"/>
              <a:t>0</a:t>
            </a:r>
            <a:endParaRPr lang="pt-BR" sz="1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43240" y="1041023"/>
            <a:ext cx="2786082" cy="58169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12:13:03.046 -&gt; sensor = 1	 output = 0</a:t>
            </a:r>
          </a:p>
          <a:p>
            <a:r>
              <a:rPr lang="pt-BR" sz="1200" b="1" dirty="0" smtClean="0"/>
              <a:t>12:13:03.079 -&gt; sensor = 2	 output = 0</a:t>
            </a:r>
          </a:p>
          <a:p>
            <a:r>
              <a:rPr lang="pt-BR" sz="1200" b="1" dirty="0" smtClean="0"/>
              <a:t>12:13:03.113 -&gt; sensor = 1	 output = 0</a:t>
            </a:r>
          </a:p>
          <a:p>
            <a:r>
              <a:rPr lang="pt-BR" sz="1200" b="1" dirty="0" smtClean="0"/>
              <a:t>12:13:03.113 -&gt; sensor = 1	 output = 0</a:t>
            </a:r>
          </a:p>
          <a:p>
            <a:r>
              <a:rPr lang="pt-BR" sz="1200" b="1" dirty="0" smtClean="0"/>
              <a:t>12:13:03.147 -&gt; sensor = 2	 output = 0</a:t>
            </a:r>
          </a:p>
          <a:p>
            <a:r>
              <a:rPr lang="pt-BR" sz="1200" b="1" dirty="0" smtClean="0"/>
              <a:t>12:13:03.181 -&gt; sensor = 1	 output = 0</a:t>
            </a:r>
          </a:p>
          <a:p>
            <a:r>
              <a:rPr lang="pt-BR" sz="1200" b="1" dirty="0" smtClean="0"/>
              <a:t>12:13:03.216 -&gt; sensor = 1	 output = 0</a:t>
            </a:r>
          </a:p>
          <a:p>
            <a:r>
              <a:rPr lang="pt-BR" sz="1200" b="1" dirty="0" smtClean="0"/>
              <a:t>12:13:03.216 -&gt; sensor = 0	 output = 0</a:t>
            </a:r>
          </a:p>
          <a:p>
            <a:r>
              <a:rPr lang="pt-BR" sz="1200" b="1" dirty="0" smtClean="0"/>
              <a:t>12:13:03.250 -&gt; sensor = 11	 output = 2</a:t>
            </a:r>
          </a:p>
          <a:p>
            <a:r>
              <a:rPr lang="pt-BR" sz="1200" b="1" dirty="0" smtClean="0"/>
              <a:t>12:13:03.284 -&gt; sensor = 1	 output = 0</a:t>
            </a:r>
          </a:p>
          <a:p>
            <a:r>
              <a:rPr lang="pt-BR" sz="1200" b="1" dirty="0" smtClean="0"/>
              <a:t>12:13:03.318 -&gt; sensor = 1	 output = 0</a:t>
            </a:r>
          </a:p>
          <a:p>
            <a:r>
              <a:rPr lang="pt-BR" sz="1200" b="1" dirty="0" smtClean="0"/>
              <a:t>12:13:03.318 -&gt; sensor = 1	 output = 0</a:t>
            </a:r>
          </a:p>
          <a:p>
            <a:r>
              <a:rPr lang="pt-BR" sz="1200" b="1" dirty="0" smtClean="0"/>
              <a:t>12:13:03.352 -&gt; sensor = 1	 output = 0</a:t>
            </a:r>
          </a:p>
          <a:p>
            <a:r>
              <a:rPr lang="pt-BR" sz="1200" b="1" dirty="0" smtClean="0"/>
              <a:t>12:13:03.386 -&gt; sensor = 7	 output = 1</a:t>
            </a:r>
          </a:p>
          <a:p>
            <a:r>
              <a:rPr lang="pt-BR" sz="1200" b="1" dirty="0" smtClean="0"/>
              <a:t>12:13:03.420 -&gt; sensor = 3	 output = 0</a:t>
            </a:r>
          </a:p>
          <a:p>
            <a:r>
              <a:rPr lang="pt-BR" sz="1200" b="1" dirty="0" smtClean="0"/>
              <a:t>12:13:03.420 -&gt; sensor = 12	 output = 2</a:t>
            </a:r>
          </a:p>
          <a:p>
            <a:r>
              <a:rPr lang="pt-BR" sz="1200" b="1" dirty="0" smtClean="0"/>
              <a:t>12:13:03.454 -&gt; sensor = 1	 output = 0</a:t>
            </a:r>
          </a:p>
          <a:p>
            <a:r>
              <a:rPr lang="pt-BR" sz="1200" b="1" dirty="0" smtClean="0"/>
              <a:t>12:13:03.488 -&gt; sensor = 1	 output = 0</a:t>
            </a:r>
          </a:p>
          <a:p>
            <a:r>
              <a:rPr lang="pt-BR" sz="1200" b="1" dirty="0" smtClean="0"/>
              <a:t>12:13:03.522 -&gt; sensor = 4	 output = 0</a:t>
            </a:r>
          </a:p>
          <a:p>
            <a:r>
              <a:rPr lang="pt-BR" sz="1200" b="1" dirty="0" smtClean="0"/>
              <a:t>12:13:03.522 -&gt; sensor = 4	 output = 0</a:t>
            </a:r>
          </a:p>
          <a:p>
            <a:r>
              <a:rPr lang="pt-BR" sz="1200" b="1" dirty="0" smtClean="0"/>
              <a:t>12:13:03.557 -&gt; sensor = 3	 output = 0</a:t>
            </a:r>
          </a:p>
          <a:p>
            <a:r>
              <a:rPr lang="pt-BR" sz="1200" b="1" dirty="0" smtClean="0"/>
              <a:t>12:13:03.592 -&gt; sensor = 1	 output = 0</a:t>
            </a:r>
          </a:p>
          <a:p>
            <a:r>
              <a:rPr lang="pt-BR" sz="1200" b="1" dirty="0" smtClean="0"/>
              <a:t>12:13:03.592 -&gt; sensor = 1	 output = 0</a:t>
            </a:r>
          </a:p>
          <a:p>
            <a:r>
              <a:rPr lang="pt-BR" sz="1200" b="1" dirty="0" smtClean="0"/>
              <a:t>12:13:03.627 -&gt; sensor = 4	 output = 0</a:t>
            </a:r>
          </a:p>
          <a:p>
            <a:r>
              <a:rPr lang="pt-BR" sz="1200" b="1" dirty="0" smtClean="0"/>
              <a:t>12:13:03.661 -&gt; sensor = 4	 output = 0</a:t>
            </a:r>
          </a:p>
          <a:p>
            <a:r>
              <a:rPr lang="pt-BR" sz="1200" b="1" dirty="0" smtClean="0"/>
              <a:t>sensor = 11	 output = 2</a:t>
            </a:r>
          </a:p>
          <a:p>
            <a:r>
              <a:rPr lang="pt-BR" sz="1200" b="1" dirty="0" smtClean="0"/>
              <a:t>12:13:03.696 -&gt; sensor = 2	 output = 0</a:t>
            </a:r>
          </a:p>
          <a:p>
            <a:r>
              <a:rPr lang="pt-BR" sz="1200" b="1" dirty="0" smtClean="0"/>
              <a:t>12:13:03.730 -&gt; sensor = 2	 output = 0</a:t>
            </a:r>
          </a:p>
          <a:p>
            <a:r>
              <a:rPr lang="pt-BR" sz="1200" b="1" dirty="0" smtClean="0"/>
              <a:t>12:13:03.771 -&gt; sensor = 4	 output = 0</a:t>
            </a:r>
          </a:p>
          <a:p>
            <a:r>
              <a:rPr lang="pt-BR" sz="1200" b="1" dirty="0" smtClean="0"/>
              <a:t>12:13:03.771 -&gt; sensor = 4	 output = 0</a:t>
            </a:r>
          </a:p>
          <a:p>
            <a:r>
              <a:rPr lang="pt-BR" sz="1200" b="1" dirty="0" smtClean="0"/>
              <a:t>12:13:03.805 -&gt; sensor = 4	 output = </a:t>
            </a:r>
            <a:r>
              <a:rPr lang="pt-BR" sz="1200" b="1" dirty="0" smtClean="0"/>
              <a:t>0/</a:t>
            </a:r>
            <a:endParaRPr lang="pt-BR" sz="1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43604" y="701363"/>
            <a:ext cx="3000396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12:13:03.839 -&gt; sensor = 4	 output = 0</a:t>
            </a:r>
          </a:p>
          <a:p>
            <a:r>
              <a:rPr lang="pt-BR" sz="1200" b="1" dirty="0" smtClean="0"/>
              <a:t>sensor = 11	 output = 2</a:t>
            </a:r>
          </a:p>
          <a:p>
            <a:r>
              <a:rPr lang="pt-BR" sz="1200" b="1" dirty="0" smtClean="0"/>
              <a:t>12:13:03.873 -&gt; sensor = 4	 output = 0</a:t>
            </a:r>
          </a:p>
          <a:p>
            <a:r>
              <a:rPr lang="pt-BR" sz="1200" b="1" dirty="0" smtClean="0"/>
              <a:t>12:13:03.907 -&gt; sensor = 4	 output = 0</a:t>
            </a:r>
          </a:p>
          <a:p>
            <a:r>
              <a:rPr lang="pt-BR" sz="1200" b="1" dirty="0" smtClean="0"/>
              <a:t>12:13:03.942 -&gt; sensor = 5	 output = 1</a:t>
            </a:r>
          </a:p>
          <a:p>
            <a:r>
              <a:rPr lang="pt-BR" sz="1200" b="1" dirty="0" smtClean="0"/>
              <a:t>12:13:03.942 -&gt; sensor = 5	 output = 1</a:t>
            </a:r>
          </a:p>
          <a:p>
            <a:r>
              <a:rPr lang="pt-BR" sz="1200" b="1" dirty="0" smtClean="0"/>
              <a:t>12:13:03.976 -&gt; sensor = 11	 output = 2</a:t>
            </a:r>
          </a:p>
          <a:p>
            <a:r>
              <a:rPr lang="pt-BR" sz="1200" b="1" dirty="0" smtClean="0"/>
              <a:t>12:13:04.010 -&gt; sensor = 3	 output = 0</a:t>
            </a:r>
          </a:p>
          <a:p>
            <a:r>
              <a:rPr lang="pt-BR" sz="1200" b="1" dirty="0" smtClean="0"/>
              <a:t>12:13:04.044 -&gt; sensor = 4	 output = 0</a:t>
            </a:r>
          </a:p>
          <a:p>
            <a:r>
              <a:rPr lang="pt-BR" sz="1200" b="1" dirty="0" smtClean="0"/>
              <a:t>12:13:04.044 -&gt; sensor = 4	 output = 0</a:t>
            </a:r>
          </a:p>
          <a:p>
            <a:r>
              <a:rPr lang="pt-BR" sz="1200" b="1" dirty="0" smtClean="0"/>
              <a:t>12:13:04.078 -&gt; sensor = 11	 output = 2</a:t>
            </a:r>
          </a:p>
          <a:p>
            <a:r>
              <a:rPr lang="pt-BR" sz="1200" b="1" dirty="0" smtClean="0"/>
              <a:t>12:13:04.112 -&gt; sensor = 4	 output = 0</a:t>
            </a:r>
          </a:p>
          <a:p>
            <a:r>
              <a:rPr lang="pt-BR" sz="1200" b="1" dirty="0" smtClean="0"/>
              <a:t>12:13:04.145 -&gt; sensor = 4	 output = 0</a:t>
            </a:r>
          </a:p>
          <a:p>
            <a:r>
              <a:rPr lang="pt-BR" sz="1200" b="1" dirty="0" smtClean="0"/>
              <a:t>12:13:04.145 -&gt; sensor = 4	 output = 0</a:t>
            </a:r>
          </a:p>
          <a:p>
            <a:r>
              <a:rPr lang="pt-BR" sz="1200" b="1" dirty="0" smtClean="0"/>
              <a:t>12:13:04.179 -&gt; sensor = 4	 output = 0</a:t>
            </a:r>
          </a:p>
          <a:p>
            <a:r>
              <a:rPr lang="pt-BR" sz="1200" b="1" dirty="0" smtClean="0"/>
              <a:t>12:13:04.213 -&gt; sensor = 4	 output = 0</a:t>
            </a:r>
          </a:p>
          <a:p>
            <a:r>
              <a:rPr lang="pt-BR" sz="1200" b="1" dirty="0" smtClean="0"/>
              <a:t>12:13:04.248 -&gt; sensor = 11	 output = 2</a:t>
            </a:r>
          </a:p>
          <a:p>
            <a:r>
              <a:rPr lang="pt-BR" sz="1200" b="1" dirty="0" smtClean="0"/>
              <a:t>12:13:04.248 -&gt; sensor = 4	 output = 0</a:t>
            </a:r>
          </a:p>
          <a:p>
            <a:r>
              <a:rPr lang="pt-BR" sz="1200" b="1" dirty="0" smtClean="0"/>
              <a:t>12:13:04.282 -&gt; sensor = 4	 output = 0</a:t>
            </a:r>
          </a:p>
          <a:p>
            <a:r>
              <a:rPr lang="pt-BR" sz="1200" b="1" dirty="0" smtClean="0"/>
              <a:t>12:13:04.316 -&gt; sensor = 4	 output = 0</a:t>
            </a:r>
          </a:p>
          <a:p>
            <a:r>
              <a:rPr lang="pt-BR" sz="1200" b="1" dirty="0" smtClean="0"/>
              <a:t>12:13:04.316 -&gt; sensor = 4	 output = 0</a:t>
            </a:r>
          </a:p>
          <a:p>
            <a:r>
              <a:rPr lang="pt-BR" sz="1200" b="1" dirty="0" smtClean="0"/>
              <a:t>12:13:04.351 -&gt; sensor = 11	 output = 2</a:t>
            </a:r>
          </a:p>
          <a:p>
            <a:r>
              <a:rPr lang="pt-BR" sz="1200" b="1" dirty="0" smtClean="0"/>
              <a:t>12:13:04.385 -&gt; sensor = 4	 output = 0</a:t>
            </a:r>
          </a:p>
          <a:p>
            <a:r>
              <a:rPr lang="pt-BR" sz="1200" b="1" dirty="0" smtClean="0"/>
              <a:t>12:13:04.420 -&gt; sensor = 4	 output = 0</a:t>
            </a:r>
          </a:p>
          <a:p>
            <a:r>
              <a:rPr lang="pt-BR" sz="1200" b="1" dirty="0" smtClean="0"/>
              <a:t>12:13:04.420 -&gt; sensor = 4	 output = 0</a:t>
            </a:r>
          </a:p>
          <a:p>
            <a:r>
              <a:rPr lang="pt-BR" sz="1200" b="1" dirty="0" smtClean="0"/>
              <a:t>12:13:04.454 -&gt; sensor = 11	 output = 2</a:t>
            </a:r>
          </a:p>
          <a:p>
            <a:r>
              <a:rPr lang="pt-BR" sz="1200" b="1" dirty="0" smtClean="0"/>
              <a:t>12:13:04.488 -&gt; sensor = 0	 output = 0</a:t>
            </a:r>
          </a:p>
          <a:p>
            <a:r>
              <a:rPr lang="pt-BR" sz="1200" b="1" dirty="0" smtClean="0"/>
              <a:t>12:13:04.523 -&gt; sensor = 4	 output = 0</a:t>
            </a:r>
          </a:p>
          <a:p>
            <a:r>
              <a:rPr lang="pt-BR" sz="1200" b="1" dirty="0" smtClean="0"/>
              <a:t>12:13:04.523 -&gt; sensor = 4	 output = 0</a:t>
            </a:r>
          </a:p>
          <a:p>
            <a:r>
              <a:rPr lang="pt-BR" sz="1200" b="1" dirty="0" smtClean="0"/>
              <a:t>12:13:04.557 -&gt; sensor = 4	 output = 0</a:t>
            </a:r>
          </a:p>
          <a:p>
            <a:r>
              <a:rPr lang="pt-BR" sz="1200" b="1" dirty="0" smtClean="0"/>
              <a:t>12:13:04.591 -&gt; sensor = 4	 output = 0</a:t>
            </a:r>
          </a:p>
          <a:p>
            <a:r>
              <a:rPr lang="pt-BR" sz="1200" b="1" dirty="0" smtClean="0"/>
              <a:t>12:13:04.626 -&gt; sensor = 1	 output = 0</a:t>
            </a:r>
          </a:p>
          <a:p>
            <a:r>
              <a:rPr lang="pt-BR" sz="1200" b="1" dirty="0" smtClean="0"/>
              <a:t>12:13:04.626 -&gt; sensor = 0	 output = 0</a:t>
            </a:r>
          </a:p>
          <a:p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Component: Sensors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1428760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/>
              <a:t>A composição do </a:t>
            </a:r>
            <a:r>
              <a:rPr lang="pt-BR" sz="2000" b="1" dirty="0" smtClean="0"/>
              <a:t>Sensor Ultrasonico HC-SR04</a:t>
            </a:r>
            <a:r>
              <a:rPr lang="pt-BR" sz="2000" dirty="0" smtClean="0"/>
              <a:t> é feita de um emissor e um receptor </a:t>
            </a:r>
            <a:r>
              <a:rPr lang="pt-BR" sz="2000" dirty="0" smtClean="0"/>
              <a:t>ultrassônico</a:t>
            </a:r>
            <a:r>
              <a:rPr lang="pt-BR" sz="2000" dirty="0" smtClean="0"/>
              <a:t>, onde o sensor emite (emissor) sinais ultrassônicos que serão refletidos no obstáculo / objeto retornando (receptor) ao sensor. Com base no tempo que o sinal emitido levou para retornar ao sensor, o mesmo efetua o cálculo da distância.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019827"/>
            <a:ext cx="2914651" cy="183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52" y="3143248"/>
            <a:ext cx="50006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Especificações:</a:t>
            </a:r>
            <a:endParaRPr lang="pt-BR" sz="2000" dirty="0" smtClean="0"/>
          </a:p>
          <a:p>
            <a:r>
              <a:rPr lang="pt-BR" sz="2000" dirty="0" smtClean="0"/>
              <a:t>- Tensão de operação: 5VDC</a:t>
            </a:r>
            <a:br>
              <a:rPr lang="pt-BR" sz="2000" dirty="0" smtClean="0"/>
            </a:br>
            <a:r>
              <a:rPr lang="pt-BR" sz="2000" dirty="0" smtClean="0"/>
              <a:t>- Corrente de operação: 15mA</a:t>
            </a:r>
            <a:br>
              <a:rPr lang="pt-BR" sz="2000" dirty="0" smtClean="0"/>
            </a:br>
            <a:r>
              <a:rPr lang="pt-BR" sz="2000" dirty="0" smtClean="0"/>
              <a:t>- Faixa de detecção (ângulo): ~15º</a:t>
            </a:r>
            <a:br>
              <a:rPr lang="pt-BR" sz="2000" dirty="0" smtClean="0"/>
            </a:br>
            <a:r>
              <a:rPr lang="pt-BR" sz="2000" dirty="0" smtClean="0"/>
              <a:t>- Alcance: 2cm ~ 4m</a:t>
            </a:r>
            <a:br>
              <a:rPr lang="pt-BR" sz="2000" dirty="0" smtClean="0"/>
            </a:br>
            <a:r>
              <a:rPr lang="pt-BR" sz="2000" dirty="0" smtClean="0"/>
              <a:t>- Margem de erro: ~3mm</a:t>
            </a:r>
            <a:br>
              <a:rPr lang="pt-BR" sz="2000" dirty="0" smtClean="0"/>
            </a:br>
            <a:r>
              <a:rPr lang="pt-BR" sz="2000" dirty="0" smtClean="0"/>
              <a:t>- Dimensões: 45mm(L) X 18mm(A) X 27mm(C)</a:t>
            </a:r>
            <a:br>
              <a:rPr lang="pt-BR" sz="2000" dirty="0" smtClean="0"/>
            </a:br>
            <a:r>
              <a:rPr lang="pt-BR" sz="2000" dirty="0" smtClean="0"/>
              <a:t>- Peso: 9g</a:t>
            </a:r>
            <a:endParaRPr lang="pt-BR" sz="2000" dirty="0"/>
          </a:p>
        </p:txBody>
      </p:sp>
      <p:sp>
        <p:nvSpPr>
          <p:cNvPr id="9" name="Rectangle 8"/>
          <p:cNvSpPr/>
          <p:nvPr/>
        </p:nvSpPr>
        <p:spPr>
          <a:xfrm>
            <a:off x="214282" y="6611779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http://blogmasterwalkershop.com.br/arduino/arduino-utilizando-o-sensor-ultrasonico-hcsr04-e-buzzer-5v/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Component: Sensors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1571636"/>
          </a:xfrm>
        </p:spPr>
        <p:txBody>
          <a:bodyPr>
            <a:noAutofit/>
          </a:bodyPr>
          <a:lstStyle/>
          <a:p>
            <a:pPr algn="just"/>
            <a:r>
              <a:rPr lang="pt-BR" sz="2000" b="1" dirty="0" smtClean="0"/>
              <a:t>Sensor PIR (Piroelétrico) de Movimento (HC-SR501)</a:t>
            </a:r>
            <a:r>
              <a:rPr lang="pt-BR" sz="2000" dirty="0" smtClean="0"/>
              <a:t> é capaz de detectar movimento de objetos que exalam calor e que estejam dentro do seu raio de detecção que alcança até 7 metros. Com o sensor atuando, qualquer objeto (que exala calor) que se movimentar dentro do seu campo de detecção, fará com que a saída do mesmo seja ativada.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52" y="3165835"/>
            <a:ext cx="50720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Especificações:</a:t>
            </a:r>
          </a:p>
          <a:p>
            <a:r>
              <a:rPr lang="pt-BR" sz="2000" dirty="0" smtClean="0"/>
              <a:t>- Tensão de operação: 4,5 - 20VDC</a:t>
            </a:r>
          </a:p>
          <a:p>
            <a:r>
              <a:rPr lang="pt-BR" sz="2000" dirty="0" smtClean="0"/>
              <a:t>- Tensão (Nível alto): 3,3V</a:t>
            </a:r>
          </a:p>
          <a:p>
            <a:r>
              <a:rPr lang="pt-BR" sz="2000" dirty="0" smtClean="0"/>
              <a:t>- Tensão (Nível baixo): 0V</a:t>
            </a:r>
          </a:p>
          <a:p>
            <a:r>
              <a:rPr lang="pt-BR" sz="2000" dirty="0" smtClean="0"/>
              <a:t>- Raio de detecção: 3 - 7m (pode ser ajustado)</a:t>
            </a:r>
          </a:p>
          <a:p>
            <a:r>
              <a:rPr lang="pt-BR" sz="2000" dirty="0" smtClean="0"/>
              <a:t>- Ângulo de alcance: 100º</a:t>
            </a:r>
          </a:p>
          <a:p>
            <a:r>
              <a:rPr lang="pt-BR" sz="2000" dirty="0" smtClean="0"/>
              <a:t>- Potenciômetros para ajustes de sensibilidade e estabilização do piroelétrico</a:t>
            </a:r>
          </a:p>
          <a:p>
            <a:r>
              <a:rPr lang="pt-BR" sz="2000" dirty="0" smtClean="0"/>
              <a:t>- Temperatura de Trabalho: -20 ~ 80° celsius</a:t>
            </a:r>
          </a:p>
          <a:p>
            <a:r>
              <a:rPr lang="pt-BR" sz="2000" dirty="0" smtClean="0"/>
              <a:t>- Dimensões: 24mm(L) X 26mm(A) X 32mm(C)</a:t>
            </a:r>
          </a:p>
          <a:p>
            <a:r>
              <a:rPr lang="pt-BR" sz="2000" dirty="0" smtClean="0"/>
              <a:t>- Peso: 8g</a:t>
            </a: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3500438"/>
            <a:ext cx="2304652" cy="191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14282" y="6611803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http://blogmasterwalkershop.com.br/arduino/como-usar-com-arduino-sensor-pir-detector-de-movimento/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Component: Actuators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46"/>
            <a:ext cx="8572560" cy="2571744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>
                <a:cs typeface="Arial" pitchFamily="34" charset="0"/>
              </a:rPr>
              <a:t>O BUZZER é um tipo de Transdutor ou transcíver piezoelétrico onde transforma  a energia da vibração dos cristais em som;</a:t>
            </a:r>
          </a:p>
          <a:p>
            <a:pPr algn="just"/>
            <a:r>
              <a:rPr lang="pt-BR" sz="1800" dirty="0" smtClean="0">
                <a:cs typeface="Arial" pitchFamily="34" charset="0"/>
              </a:rPr>
              <a:t>O LED é um </a:t>
            </a:r>
            <a:r>
              <a:rPr lang="pt-BR" sz="1800" dirty="0" smtClean="0">
                <a:cs typeface="Arial" pitchFamily="34" charset="0"/>
                <a:hlinkClick r:id="rId2" tooltip="Diodo"/>
              </a:rPr>
              <a:t>diodo</a:t>
            </a:r>
            <a:r>
              <a:rPr lang="pt-BR" sz="1800" dirty="0" smtClean="0">
                <a:cs typeface="Arial" pitchFamily="34" charset="0"/>
              </a:rPr>
              <a:t> </a:t>
            </a:r>
            <a:r>
              <a:rPr lang="pt-BR" sz="1800" dirty="0" smtClean="0">
                <a:cs typeface="Arial" pitchFamily="34" charset="0"/>
                <a:hlinkClick r:id="rId3" tooltip="Semicondutor"/>
              </a:rPr>
              <a:t>semicondutor</a:t>
            </a:r>
            <a:r>
              <a:rPr lang="pt-BR" sz="1800" dirty="0" smtClean="0">
                <a:cs typeface="Arial" pitchFamily="34" charset="0"/>
              </a:rPr>
              <a:t> (junção P-N) que quando é energizado emite </a:t>
            </a:r>
            <a:r>
              <a:rPr lang="pt-BR" sz="1800" dirty="0" smtClean="0">
                <a:cs typeface="Arial" pitchFamily="34" charset="0"/>
                <a:hlinkClick r:id="rId4" tooltip="Luz"/>
              </a:rPr>
              <a:t>luz</a:t>
            </a:r>
            <a:r>
              <a:rPr lang="pt-BR" sz="1800" dirty="0" smtClean="0">
                <a:cs typeface="Arial" pitchFamily="34" charset="0"/>
              </a:rPr>
              <a:t> visível – por isso LED (Diodo Emissor de Luz). A </a:t>
            </a:r>
            <a:r>
              <a:rPr lang="pt-BR" sz="1800" dirty="0" smtClean="0">
                <a:cs typeface="Arial" pitchFamily="34" charset="0"/>
                <a:hlinkClick r:id="rId4" tooltip="Luz"/>
              </a:rPr>
              <a:t>luz</a:t>
            </a:r>
            <a:r>
              <a:rPr lang="pt-BR" sz="1800" dirty="0" smtClean="0">
                <a:cs typeface="Arial" pitchFamily="34" charset="0"/>
              </a:rPr>
              <a:t>não é </a:t>
            </a:r>
            <a:r>
              <a:rPr lang="pt-BR" sz="1800" dirty="0" smtClean="0">
                <a:cs typeface="Arial" pitchFamily="34" charset="0"/>
                <a:hlinkClick r:id="rId5" tooltip="Monocromático"/>
              </a:rPr>
              <a:t>monocromática</a:t>
            </a:r>
            <a:r>
              <a:rPr lang="pt-BR" sz="1800" dirty="0" smtClean="0">
                <a:cs typeface="Arial" pitchFamily="34" charset="0"/>
              </a:rPr>
              <a:t> (como em um </a:t>
            </a:r>
            <a:r>
              <a:rPr lang="pt-BR" sz="1800" dirty="0" smtClean="0">
                <a:cs typeface="Arial" pitchFamily="34" charset="0"/>
                <a:hlinkClick r:id="rId6" tooltip="Laser"/>
              </a:rPr>
              <a:t>laser</a:t>
            </a:r>
            <a:r>
              <a:rPr lang="pt-BR" sz="1800" dirty="0" smtClean="0">
                <a:cs typeface="Arial" pitchFamily="34" charset="0"/>
              </a:rPr>
              <a:t>), mas consiste de uma banda espectral relativamente estreita e é produzida pelas interações energéticas do </a:t>
            </a:r>
            <a:r>
              <a:rPr lang="pt-BR" sz="1800" dirty="0" smtClean="0">
                <a:cs typeface="Arial" pitchFamily="34" charset="0"/>
                <a:hlinkClick r:id="rId7" tooltip="Electrão"/>
              </a:rPr>
              <a:t>eletrão</a:t>
            </a:r>
            <a:r>
              <a:rPr lang="pt-BR" sz="1800" dirty="0" smtClean="0">
                <a:cs typeface="Arial" pitchFamily="34" charset="0"/>
              </a:rPr>
              <a:t> (português europeu)/elétron (português brasileiro). O processo de emissão de </a:t>
            </a:r>
            <a:r>
              <a:rPr lang="pt-BR" sz="1800" dirty="0" smtClean="0">
                <a:cs typeface="Arial" pitchFamily="34" charset="0"/>
                <a:hlinkClick r:id="rId4" tooltip="Luz"/>
              </a:rPr>
              <a:t>luz</a:t>
            </a:r>
            <a:r>
              <a:rPr lang="pt-BR" sz="1800" dirty="0" smtClean="0">
                <a:cs typeface="Arial" pitchFamily="34" charset="0"/>
              </a:rPr>
              <a:t> pela aplicação de uma fonte elétrica de </a:t>
            </a:r>
            <a:r>
              <a:rPr lang="pt-BR" sz="1800" dirty="0" smtClean="0">
                <a:cs typeface="Arial" pitchFamily="34" charset="0"/>
                <a:hlinkClick r:id="rId8" tooltip="Energia"/>
              </a:rPr>
              <a:t>energia</a:t>
            </a:r>
            <a:r>
              <a:rPr lang="pt-BR" sz="1800" dirty="0" smtClean="0">
                <a:cs typeface="Arial" pitchFamily="34" charset="0"/>
              </a:rPr>
              <a:t> é chamado eletroluminescência.</a:t>
            </a:r>
          </a:p>
          <a:p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57950" y="4343416"/>
            <a:ext cx="1276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71604" y="3862427"/>
            <a:ext cx="1283089" cy="270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Circuit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74442"/>
            <a:ext cx="3424235" cy="24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2643174" y="4143380"/>
            <a:ext cx="4714908" cy="2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 rot="16200000" flipH="1">
            <a:off x="4143372" y="1500174"/>
            <a:ext cx="2928958" cy="2786082"/>
          </a:xfrm>
          <a:prstGeom prst="bentConnector3">
            <a:avLst>
              <a:gd name="adj1" fmla="val 5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/>
          <p:cNvCxnSpPr/>
          <p:nvPr/>
        </p:nvCxnSpPr>
        <p:spPr>
          <a:xfrm>
            <a:off x="5000628" y="4000504"/>
            <a:ext cx="3071834" cy="2000264"/>
          </a:xfrm>
          <a:prstGeom prst="bentConnector3">
            <a:avLst>
              <a:gd name="adj1" fmla="val 1002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/>
          <p:cNvCxnSpPr/>
          <p:nvPr/>
        </p:nvCxnSpPr>
        <p:spPr>
          <a:xfrm rot="10800000">
            <a:off x="7072330" y="6000768"/>
            <a:ext cx="100013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5143512"/>
            <a:ext cx="185738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Straight Connector 12"/>
          <p:cNvCxnSpPr/>
          <p:nvPr/>
        </p:nvCxnSpPr>
        <p:spPr>
          <a:xfrm rot="10800000" flipV="1">
            <a:off x="2000232" y="4143380"/>
            <a:ext cx="2857520" cy="1857388"/>
          </a:xfrm>
          <a:prstGeom prst="bentConnector3">
            <a:avLst>
              <a:gd name="adj1" fmla="val 9933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5000636"/>
            <a:ext cx="150019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12"/>
          <p:cNvCxnSpPr/>
          <p:nvPr/>
        </p:nvCxnSpPr>
        <p:spPr>
          <a:xfrm>
            <a:off x="2000232" y="6000768"/>
            <a:ext cx="92869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2"/>
          <p:cNvCxnSpPr/>
          <p:nvPr/>
        </p:nvCxnSpPr>
        <p:spPr>
          <a:xfrm rot="5400000" flipH="1" flipV="1">
            <a:off x="4680348" y="3964388"/>
            <a:ext cx="356396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2"/>
          <p:cNvCxnSpPr/>
          <p:nvPr/>
        </p:nvCxnSpPr>
        <p:spPr>
          <a:xfrm rot="5400000" flipH="1" flipV="1">
            <a:off x="4894265" y="3892553"/>
            <a:ext cx="21431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2"/>
          <p:cNvCxnSpPr/>
          <p:nvPr/>
        </p:nvCxnSpPr>
        <p:spPr>
          <a:xfrm rot="10800000" flipV="1">
            <a:off x="1928794" y="4000504"/>
            <a:ext cx="2714644" cy="2214578"/>
          </a:xfrm>
          <a:prstGeom prst="bentConnector3">
            <a:avLst>
              <a:gd name="adj1" fmla="val 10087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2"/>
          <p:cNvCxnSpPr/>
          <p:nvPr/>
        </p:nvCxnSpPr>
        <p:spPr>
          <a:xfrm flipV="1">
            <a:off x="1928794" y="6000768"/>
            <a:ext cx="1285884" cy="214314"/>
          </a:xfrm>
          <a:prstGeom prst="bentConnector3">
            <a:avLst>
              <a:gd name="adj1" fmla="val 10111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"/>
          <p:cNvCxnSpPr/>
          <p:nvPr/>
        </p:nvCxnSpPr>
        <p:spPr>
          <a:xfrm rot="5400000" flipH="1" flipV="1">
            <a:off x="4537075" y="3893347"/>
            <a:ext cx="214314" cy="1588"/>
          </a:xfrm>
          <a:prstGeom prst="straightConnector1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"/>
          <p:cNvCxnSpPr/>
          <p:nvPr/>
        </p:nvCxnSpPr>
        <p:spPr>
          <a:xfrm>
            <a:off x="4786314" y="4071942"/>
            <a:ext cx="3429024" cy="2000264"/>
          </a:xfrm>
          <a:prstGeom prst="bentConnector3">
            <a:avLst>
              <a:gd name="adj1" fmla="val 99444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2"/>
          <p:cNvCxnSpPr/>
          <p:nvPr/>
        </p:nvCxnSpPr>
        <p:spPr>
          <a:xfrm>
            <a:off x="6643702" y="6000768"/>
            <a:ext cx="1571636" cy="71438"/>
          </a:xfrm>
          <a:prstGeom prst="bentConnector3">
            <a:avLst>
              <a:gd name="adj1" fmla="val 151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2"/>
          <p:cNvCxnSpPr/>
          <p:nvPr/>
        </p:nvCxnSpPr>
        <p:spPr>
          <a:xfrm rot="5400000" flipH="1" flipV="1">
            <a:off x="4642644" y="3928272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2"/>
          <p:cNvCxnSpPr/>
          <p:nvPr/>
        </p:nvCxnSpPr>
        <p:spPr>
          <a:xfrm rot="5400000">
            <a:off x="1178695" y="1678769"/>
            <a:ext cx="4714908" cy="4071966"/>
          </a:xfrm>
          <a:prstGeom prst="bentConnector3">
            <a:avLst>
              <a:gd name="adj1" fmla="val -505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2"/>
          <p:cNvCxnSpPr/>
          <p:nvPr/>
        </p:nvCxnSpPr>
        <p:spPr>
          <a:xfrm rot="5400000" flipH="1" flipV="1">
            <a:off x="5428462" y="1500174"/>
            <a:ext cx="286546" cy="794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2"/>
          <p:cNvCxnSpPr/>
          <p:nvPr/>
        </p:nvCxnSpPr>
        <p:spPr>
          <a:xfrm rot="5400000" flipH="1" flipV="1">
            <a:off x="4072728" y="1570818"/>
            <a:ext cx="285752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2"/>
          <p:cNvCxnSpPr>
            <a:endCxn id="4103" idx="2"/>
          </p:cNvCxnSpPr>
          <p:nvPr/>
        </p:nvCxnSpPr>
        <p:spPr>
          <a:xfrm flipV="1">
            <a:off x="1500166" y="5934086"/>
            <a:ext cx="1607355" cy="138120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3384343"/>
            <a:ext cx="285752" cy="125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9" name="Straight Connector 12"/>
          <p:cNvCxnSpPr/>
          <p:nvPr/>
        </p:nvCxnSpPr>
        <p:spPr>
          <a:xfrm rot="10800000">
            <a:off x="1000100" y="4357694"/>
            <a:ext cx="200026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2"/>
          <p:cNvCxnSpPr>
            <a:stCxn id="4104" idx="2"/>
          </p:cNvCxnSpPr>
          <p:nvPr/>
        </p:nvCxnSpPr>
        <p:spPr>
          <a:xfrm rot="5400000" flipH="1" flipV="1">
            <a:off x="1263526" y="834904"/>
            <a:ext cx="3473678" cy="4143406"/>
          </a:xfrm>
          <a:prstGeom prst="bentConnector4">
            <a:avLst>
              <a:gd name="adj1" fmla="val -313"/>
              <a:gd name="adj2" fmla="val -7827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2"/>
          <p:cNvCxnSpPr/>
          <p:nvPr/>
        </p:nvCxnSpPr>
        <p:spPr>
          <a:xfrm rot="5400000" flipH="1" flipV="1">
            <a:off x="4857752" y="1428736"/>
            <a:ext cx="428628" cy="1588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12"/>
          <p:cNvCxnSpPr>
            <a:stCxn id="2" idx="2"/>
          </p:cNvCxnSpPr>
          <p:nvPr/>
        </p:nvCxnSpPr>
        <p:spPr>
          <a:xfrm rot="16200000" flipH="1">
            <a:off x="3893335" y="1821641"/>
            <a:ext cx="5072106" cy="3714776"/>
          </a:xfrm>
          <a:prstGeom prst="bentConnector3">
            <a:avLst>
              <a:gd name="adj1" fmla="val -364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12"/>
          <p:cNvCxnSpPr>
            <a:endCxn id="2" idx="2"/>
          </p:cNvCxnSpPr>
          <p:nvPr/>
        </p:nvCxnSpPr>
        <p:spPr>
          <a:xfrm rot="5400000" flipH="1" flipV="1">
            <a:off x="4286244" y="1428732"/>
            <a:ext cx="571512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12"/>
          <p:cNvCxnSpPr/>
          <p:nvPr/>
        </p:nvCxnSpPr>
        <p:spPr>
          <a:xfrm rot="10800000">
            <a:off x="6930248" y="5929330"/>
            <a:ext cx="1356528" cy="285752"/>
          </a:xfrm>
          <a:prstGeom prst="bentConnector3">
            <a:avLst>
              <a:gd name="adj1" fmla="val 10028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12"/>
          <p:cNvCxnSpPr/>
          <p:nvPr/>
        </p:nvCxnSpPr>
        <p:spPr>
          <a:xfrm rot="5400000" flipH="1" flipV="1">
            <a:off x="5214942" y="2786058"/>
            <a:ext cx="4786346" cy="1643074"/>
          </a:xfrm>
          <a:prstGeom prst="bentConnector3">
            <a:avLst>
              <a:gd name="adj1" fmla="val -6403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12"/>
          <p:cNvCxnSpPr/>
          <p:nvPr/>
        </p:nvCxnSpPr>
        <p:spPr>
          <a:xfrm>
            <a:off x="4929190" y="1214422"/>
            <a:ext cx="3500462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2"/>
          <p:cNvCxnSpPr/>
          <p:nvPr/>
        </p:nvCxnSpPr>
        <p:spPr>
          <a:xfrm rot="5400000" flipH="1" flipV="1">
            <a:off x="4714082" y="1428736"/>
            <a:ext cx="429422" cy="794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400000">
            <a:off x="7358082" y="3214686"/>
            <a:ext cx="53181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6" name="Straight Connector 12"/>
          <p:cNvCxnSpPr/>
          <p:nvPr/>
        </p:nvCxnSpPr>
        <p:spPr>
          <a:xfrm rot="5400000">
            <a:off x="6679424" y="3678240"/>
            <a:ext cx="713582" cy="643735"/>
          </a:xfrm>
          <a:prstGeom prst="bentConnector3">
            <a:avLst>
              <a:gd name="adj1" fmla="val 11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12"/>
          <p:cNvCxnSpPr/>
          <p:nvPr/>
        </p:nvCxnSpPr>
        <p:spPr>
          <a:xfrm>
            <a:off x="4357686" y="1000108"/>
            <a:ext cx="3000396" cy="2359042"/>
          </a:xfrm>
          <a:prstGeom prst="bentConnector3">
            <a:avLst>
              <a:gd name="adj1" fmla="val 10031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2"/>
          <p:cNvCxnSpPr/>
          <p:nvPr/>
        </p:nvCxnSpPr>
        <p:spPr>
          <a:xfrm rot="5400000" flipH="1" flipV="1">
            <a:off x="4001290" y="1356504"/>
            <a:ext cx="71438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2"/>
          <p:cNvCxnSpPr/>
          <p:nvPr/>
        </p:nvCxnSpPr>
        <p:spPr>
          <a:xfrm rot="16200000" flipV="1">
            <a:off x="4786314" y="4357694"/>
            <a:ext cx="2571768" cy="1428760"/>
          </a:xfrm>
          <a:prstGeom prst="bentConnector3">
            <a:avLst>
              <a:gd name="adj1" fmla="val 202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2"/>
          <p:cNvCxnSpPr>
            <a:stCxn id="251" idx="1"/>
          </p:cNvCxnSpPr>
          <p:nvPr/>
        </p:nvCxnSpPr>
        <p:spPr>
          <a:xfrm rot="16200000" flipV="1">
            <a:off x="5159379" y="769919"/>
            <a:ext cx="2162984" cy="276623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2"/>
          <p:cNvCxnSpPr/>
          <p:nvPr/>
        </p:nvCxnSpPr>
        <p:spPr>
          <a:xfrm rot="5400000" flipH="1" flipV="1">
            <a:off x="4572000" y="1357298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1406" y="6098465"/>
            <a:ext cx="1428760" cy="830997"/>
            <a:chOff x="71406" y="6098465"/>
            <a:chExt cx="1428760" cy="830997"/>
          </a:xfrm>
        </p:grpSpPr>
        <p:cxnSp>
          <p:nvCxnSpPr>
            <p:cNvPr id="58" name="Straight Connector 12"/>
            <p:cNvCxnSpPr/>
            <p:nvPr/>
          </p:nvCxnSpPr>
          <p:spPr>
            <a:xfrm rot="10800000">
              <a:off x="72994" y="6215082"/>
              <a:ext cx="284164" cy="24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2"/>
            <p:cNvCxnSpPr/>
            <p:nvPr/>
          </p:nvCxnSpPr>
          <p:spPr>
            <a:xfrm rot="10800000">
              <a:off x="71406" y="6429396"/>
              <a:ext cx="284164" cy="24"/>
            </a:xfrm>
            <a:prstGeom prst="straightConnector1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2"/>
            <p:cNvCxnSpPr/>
            <p:nvPr/>
          </p:nvCxnSpPr>
          <p:spPr>
            <a:xfrm rot="10800000">
              <a:off x="71406" y="6643686"/>
              <a:ext cx="284164" cy="24"/>
            </a:xfrm>
            <a:prstGeom prst="straightConnector1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2"/>
            <p:cNvCxnSpPr/>
            <p:nvPr/>
          </p:nvCxnSpPr>
          <p:spPr>
            <a:xfrm rot="10800000">
              <a:off x="71406" y="6786562"/>
              <a:ext cx="284164" cy="24"/>
            </a:xfrm>
            <a:prstGeom prst="straightConnector1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28596" y="6098465"/>
              <a:ext cx="1071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Comparator</a:t>
              </a:r>
            </a:p>
            <a:p>
              <a:r>
                <a:rPr lang="pt-BR" sz="1200" b="1" dirty="0" smtClean="0"/>
                <a:t>Ultrasonic</a:t>
              </a:r>
            </a:p>
            <a:p>
              <a:r>
                <a:rPr lang="pt-BR" sz="1200" b="1" dirty="0" smtClean="0"/>
                <a:t>PiR</a:t>
              </a:r>
            </a:p>
            <a:p>
              <a:r>
                <a:rPr lang="pt-BR" sz="1200" b="1" dirty="0" smtClean="0"/>
                <a:t>vcc</a:t>
              </a:r>
              <a:endParaRPr lang="pt-BR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76" y="1249997"/>
            <a:ext cx="6858048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//COMPARADOR - Ultrasonic Sensor</a:t>
            </a:r>
          </a:p>
          <a:p>
            <a:r>
              <a:rPr lang="pt-BR" sz="1200" b="1" dirty="0" smtClean="0"/>
              <a:t>// These constants won't change. They're used to give names to the pins used:</a:t>
            </a:r>
          </a:p>
          <a:p>
            <a:r>
              <a:rPr lang="pt-BR" sz="1200" b="1" dirty="0" smtClean="0"/>
              <a:t>const int analogInPin = A0;  // </a:t>
            </a:r>
            <a:r>
              <a:rPr lang="en-US" sz="1200" b="1" dirty="0" smtClean="0"/>
              <a:t>Analog </a:t>
            </a:r>
            <a:r>
              <a:rPr lang="en-US" sz="1200" b="1" dirty="0" smtClean="0"/>
              <a:t>input pin that the Ultrasonic trig pin is attached to</a:t>
            </a:r>
            <a:endParaRPr lang="pt-BR" sz="1200" b="1" dirty="0" smtClean="0"/>
          </a:p>
          <a:p>
            <a:r>
              <a:rPr lang="pt-BR" sz="1200" b="1" dirty="0" smtClean="0"/>
              <a:t>const int analogOutPin = 9; // Analog output pin that the LED is attached to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int sensorValue;        // value read from the pot</a:t>
            </a:r>
          </a:p>
          <a:p>
            <a:r>
              <a:rPr lang="pt-BR" sz="1200" b="1" dirty="0" smtClean="0"/>
              <a:t>int outputValue;        // value output to the PWM (analog out)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//PiR Sensor Constants</a:t>
            </a:r>
          </a:p>
          <a:p>
            <a:r>
              <a:rPr lang="pt-BR" sz="1200" b="1" dirty="0" smtClean="0"/>
              <a:t>//const int pinoPIR = 3;                  //PINO DIGITAL UTILIZADO PELO SENSOR DE PRESENÇA//Pino 3 = DDRD = 1 &lt;&lt; 3 // const int pinoPIR = 3; </a:t>
            </a:r>
          </a:p>
          <a:p>
            <a:r>
              <a:rPr lang="pt-BR" sz="1200" b="1" dirty="0" smtClean="0"/>
              <a:t>//const int pinoLED = 7;                   //PINO DIGITAL UTILIZADO PELO LED// Com gpio =&gt; PORTD = 1 &lt;&lt; 7 // const int pinoLED = 7;  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//Ultrasonic Sensor Constants</a:t>
            </a:r>
          </a:p>
          <a:p>
            <a:r>
              <a:rPr lang="pt-BR" sz="1200" b="1" dirty="0" smtClean="0"/>
              <a:t>#include "Ultrasonic.h"   //INCLUSÃO DA BIBLIOTECA NECESSÁRIA PARA FUNCIONAMENTO DO CÓDIGO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const int echoPin = 11;   //PINO DIGITAL UTILIZADO PELO HC-SR04 ECHO(RECEBE)  //</a:t>
            </a:r>
          </a:p>
          <a:p>
            <a:r>
              <a:rPr lang="pt-BR" sz="1200" b="1" dirty="0" smtClean="0"/>
              <a:t>const int trigPin = 8;  //PINO DIGITAL UTILIZADO PELO HC-SR04 TRIG(ENVIA)     // </a:t>
            </a:r>
          </a:p>
          <a:p>
            <a:r>
              <a:rPr lang="pt-BR" sz="1200" b="1" dirty="0" smtClean="0"/>
              <a:t>const int pinoBuzzer = 13;  //PINO DIGITAL EM QUE O BUZZER ESTÁ CONECTADO // 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Ultrasonic ultrasonic(trigPin,echoPin);   //INICIALIZANDO OS PINOS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int distancia;    //CRIA UMA VARIÁVEL CHAMADA "distancia" DO TIPO INTEIRO</a:t>
            </a:r>
          </a:p>
          <a:p>
            <a:r>
              <a:rPr lang="pt-BR" sz="1200" b="1" dirty="0" smtClean="0"/>
              <a:t>String result;    //CRIA UMA VARIÁVEL CHAMADA "result" DO TIPO STRING</a:t>
            </a:r>
          </a:p>
          <a:p>
            <a:endParaRPr lang="pt-BR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76" y="1279645"/>
            <a:ext cx="6858048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void setup(){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     //COMPARADOR - Ultrasonic Sensor</a:t>
            </a:r>
          </a:p>
          <a:p>
            <a:r>
              <a:rPr lang="pt-BR" sz="1200" b="1" dirty="0" smtClean="0"/>
              <a:t>          // initialize serial communications at 9600 bps:</a:t>
            </a:r>
          </a:p>
          <a:p>
            <a:r>
              <a:rPr lang="pt-BR" sz="1200" b="1" dirty="0" smtClean="0"/>
              <a:t>  Serial.begin(9600);</a:t>
            </a:r>
          </a:p>
          <a:p>
            <a:r>
              <a:rPr lang="pt-BR" sz="1200" b="1" dirty="0" smtClean="0"/>
              <a:t>          //ACD = 0, habilita o comparador analogico</a:t>
            </a:r>
          </a:p>
          <a:p>
            <a:r>
              <a:rPr lang="pt-BR" sz="1200" b="1" dirty="0" smtClean="0"/>
              <a:t>          //ACIE = 1, habilita interrupção do comparador</a:t>
            </a:r>
          </a:p>
          <a:p>
            <a:r>
              <a:rPr lang="pt-BR" sz="1200" b="1" dirty="0" smtClean="0"/>
              <a:t>          //ACIS1:0 = 11, interrupção por borda de subida</a:t>
            </a:r>
          </a:p>
          <a:p>
            <a:r>
              <a:rPr lang="pt-BR" sz="1200" b="1" dirty="0" smtClean="0"/>
              <a:t>          //ACSR = ( 0 &lt;&lt; ACD ) | ( 1 &lt;&lt; ACIE ) | ( 1 &lt;&lt; ACIS1 ) | ( 1 &lt;&lt; ACIS0 );</a:t>
            </a:r>
          </a:p>
          <a:p>
            <a:r>
              <a:rPr lang="pt-BR" sz="1200" b="1" dirty="0" smtClean="0"/>
              <a:t>      </a:t>
            </a:r>
          </a:p>
          <a:p>
            <a:r>
              <a:rPr lang="pt-BR" sz="1200" b="1" dirty="0" smtClean="0"/>
              <a:t>  //Define PIN PiR</a:t>
            </a:r>
          </a:p>
          <a:p>
            <a:r>
              <a:rPr lang="pt-BR" sz="1200" b="1" dirty="0" smtClean="0"/>
              <a:t>    // DDRD = 0 &lt;&lt; 3;            //DEFINE O PINO 3 COMO ENTRADA // DDRD = 1 &lt;&lt; 3 // pinMode(pinoPIR, INPUT);0</a:t>
            </a:r>
          </a:p>
          <a:p>
            <a:r>
              <a:rPr lang="pt-BR" sz="1200" b="1" dirty="0" smtClean="0"/>
              <a:t>    // DDRD = 1 &lt;&lt; 7;           //DEFINE O PINO 7 COMO SAÍDA  // DDRD = 1 &lt;&lt; 7 // pinMode(pinoLED, OUTPUT);1</a:t>
            </a:r>
          </a:p>
          <a:p>
            <a:r>
              <a:rPr lang="pt-BR" sz="1200" b="1" dirty="0" smtClean="0"/>
              <a:t>          </a:t>
            </a:r>
          </a:p>
          <a:p>
            <a:r>
              <a:rPr lang="pt-BR" sz="1200" b="1" dirty="0" smtClean="0"/>
              <a:t>  DDRD = DDRD &amp; B11110111;        // sets pin 3 as input - PiR</a:t>
            </a:r>
          </a:p>
          <a:p>
            <a:r>
              <a:rPr lang="pt-BR" sz="1200" b="1" dirty="0" smtClean="0"/>
              <a:t>  DDRD = DDRD | B10000000;        //sets pin 7 as Output - LeD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 //Define PIN Ultrasonic</a:t>
            </a:r>
          </a:p>
          <a:p>
            <a:r>
              <a:rPr lang="pt-BR" sz="1200" b="1" dirty="0" smtClean="0"/>
              <a:t>  //pinMode(echoPin, INPUT);     //DEFINE O PINO 11 COMO ENTRADA (RECEBE)</a:t>
            </a:r>
          </a:p>
          <a:p>
            <a:r>
              <a:rPr lang="pt-BR" sz="1200" b="1" dirty="0" smtClean="0"/>
              <a:t>  DDRB = DDRB &amp; B11110111;</a:t>
            </a:r>
          </a:p>
          <a:p>
            <a:r>
              <a:rPr lang="pt-BR" sz="1200" b="1" dirty="0" smtClean="0"/>
              <a:t>  //pinMode(trigPin, OUTPUT);     //DEFINE O PINO 8 COMO SAÍDA (ENVIA)</a:t>
            </a:r>
          </a:p>
          <a:p>
            <a:r>
              <a:rPr lang="pt-BR" sz="1200" b="1" dirty="0" smtClean="0"/>
              <a:t>  DDRB = DDRB | B00000001;</a:t>
            </a:r>
          </a:p>
          <a:p>
            <a:r>
              <a:rPr lang="pt-BR" sz="1200" b="1" dirty="0" smtClean="0"/>
              <a:t>  //pinMode(pinoBuzzer, OUTPUT);  //DECLARA O PINO 13 COMO SENDO SAÍDA</a:t>
            </a:r>
          </a:p>
          <a:p>
            <a:r>
              <a:rPr lang="pt-BR" sz="1200" b="1" dirty="0" smtClean="0"/>
              <a:t>  DDRB = DDRB | B00100000;</a:t>
            </a:r>
          </a:p>
          <a:p>
            <a:r>
              <a:rPr lang="pt-BR" sz="1200" b="1" dirty="0" smtClean="0"/>
              <a:t>}</a:t>
            </a:r>
            <a:endParaRPr lang="pt-BR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76" y="1000109"/>
            <a:ext cx="6858048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void loop(){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     //COMPARATOR </a:t>
            </a:r>
            <a:r>
              <a:rPr lang="pt-BR" sz="1200" b="1" dirty="0" smtClean="0"/>
              <a:t>- </a:t>
            </a:r>
            <a:r>
              <a:rPr lang="pt-BR" sz="1200" b="1" dirty="0" smtClean="0"/>
              <a:t>Ultrasonic Sensor</a:t>
            </a:r>
          </a:p>
          <a:p>
            <a:r>
              <a:rPr lang="pt-BR" sz="1200" b="1" dirty="0" smtClean="0"/>
              <a:t>      // read the analog in value:</a:t>
            </a:r>
          </a:p>
          <a:p>
            <a:r>
              <a:rPr lang="pt-BR" sz="1200" b="1" dirty="0" smtClean="0"/>
              <a:t>  sensorValue = analogRead(analogInPin);    //PINC = 255</a:t>
            </a:r>
          </a:p>
          <a:p>
            <a:r>
              <a:rPr lang="pt-BR" sz="1200" b="1" dirty="0" smtClean="0"/>
              <a:t>      // map it to the range of the analog out:</a:t>
            </a:r>
          </a:p>
          <a:p>
            <a:r>
              <a:rPr lang="pt-BR" sz="1200" b="1" dirty="0" smtClean="0"/>
              <a:t>  outputValue = map(sensorValue, 0, 1023, 0, 255);</a:t>
            </a:r>
          </a:p>
          <a:p>
            <a:r>
              <a:rPr lang="pt-BR" sz="1200" b="1" dirty="0" smtClean="0"/>
              <a:t>      // change the analog out value:</a:t>
            </a:r>
          </a:p>
          <a:p>
            <a:r>
              <a:rPr lang="pt-BR" sz="1200" b="1" dirty="0" smtClean="0"/>
              <a:t>  analogWrite(analogOutPin, outputValue);</a:t>
            </a:r>
          </a:p>
          <a:p>
            <a:r>
              <a:rPr lang="pt-BR" sz="1200" b="1" dirty="0" smtClean="0"/>
              <a:t>      // print the results to the Serial Monitor:</a:t>
            </a:r>
          </a:p>
          <a:p>
            <a:r>
              <a:rPr lang="pt-BR" sz="1200" b="1" dirty="0" smtClean="0"/>
              <a:t>  Serial.print("sensor = ");</a:t>
            </a:r>
          </a:p>
          <a:p>
            <a:r>
              <a:rPr lang="pt-BR" sz="1200" b="1" dirty="0" smtClean="0"/>
              <a:t>  Serial.print(sensorValue);</a:t>
            </a:r>
          </a:p>
          <a:p>
            <a:r>
              <a:rPr lang="pt-BR" sz="1200" b="1" dirty="0" smtClean="0"/>
              <a:t>  Serial.print("\t output = ");</a:t>
            </a:r>
          </a:p>
          <a:p>
            <a:r>
              <a:rPr lang="pt-BR" sz="1200" b="1" dirty="0" smtClean="0"/>
              <a:t>  Serial.println(outputValue);</a:t>
            </a:r>
          </a:p>
          <a:p>
            <a:r>
              <a:rPr lang="pt-BR" sz="1200" b="1" dirty="0" smtClean="0"/>
              <a:t>      // wait 2 milliseconds before the next loop for the analog-to-digital</a:t>
            </a:r>
          </a:p>
          <a:p>
            <a:r>
              <a:rPr lang="pt-BR" sz="1200" b="1" dirty="0" smtClean="0"/>
              <a:t>      // converter to settle after the last reading:</a:t>
            </a:r>
          </a:p>
          <a:p>
            <a:r>
              <a:rPr lang="pt-BR" sz="1200" b="1" dirty="0" smtClean="0"/>
              <a:t>  delay(2);</a:t>
            </a:r>
          </a:p>
          <a:p>
            <a:r>
              <a:rPr lang="pt-BR" sz="1200" b="1" dirty="0" smtClean="0"/>
              <a:t>  </a:t>
            </a:r>
          </a:p>
          <a:p>
            <a:r>
              <a:rPr lang="pt-BR" sz="1200" b="1" dirty="0" smtClean="0"/>
              <a:t>  //Programming PiR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if(PIND = PIND &amp; B00001000){           //SE A LEITURA DO PINO FOR IGUAL A HIGH, FAZ  // PORTD = 1 &lt;&lt; 3 //  digitalRead(pinoPIR) == HIGH//DDRD == B00001000</a:t>
            </a:r>
          </a:p>
          <a:p>
            <a:r>
              <a:rPr lang="pt-BR" sz="1200" b="1" dirty="0" smtClean="0"/>
              <a:t>  (PORTD = B10000000);              //ACENDE O LED                              // PORTD = 1 &lt;&lt; 7 // digitalWrite(pinoLED, HIGH)//PORTD = B10000000</a:t>
            </a:r>
          </a:p>
          <a:p>
            <a:r>
              <a:rPr lang="pt-BR" sz="1200" b="1" dirty="0" smtClean="0"/>
              <a:t> }else{                                                           //SENÃO, FAZ</a:t>
            </a:r>
          </a:p>
          <a:p>
            <a:r>
              <a:rPr lang="pt-BR" sz="1200" b="1" dirty="0" smtClean="0"/>
              <a:t> (PORTD = B00000000);                 //APAGA O LED                               // PORTD = ~(1 &lt;&lt; 7) // digitalWrite(pinoLED, LOW)//PORTD = B11110111</a:t>
            </a:r>
          </a:p>
          <a:p>
            <a:r>
              <a:rPr lang="pt-BR" sz="1200" b="1" dirty="0" smtClean="0"/>
              <a:t> }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76" y="1225713"/>
            <a:ext cx="6858048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//Programming Ultrasonic</a:t>
            </a:r>
          </a:p>
          <a:p>
            <a:r>
              <a:rPr lang="pt-BR" sz="1200" b="1" dirty="0" smtClean="0"/>
              <a:t>hcsr04();     // FAZ A CHAMADA DO MÉTODO "hcsr04()"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if(distancia &lt;= 30){        // SE A DISTÂNCIA ENTRE O OBJETO E O SENSOR ULTRASONICO FOR MENOR     //QUE 30CM, FAZ</a:t>
            </a:r>
          </a:p>
          <a:p>
            <a:r>
              <a:rPr lang="pt-BR" sz="1200" b="1" dirty="0" smtClean="0"/>
              <a:t>tone(pinoBuzzer,1500);      //ACIONA O BUZZER</a:t>
            </a:r>
          </a:p>
          <a:p>
            <a:r>
              <a:rPr lang="pt-BR" sz="1200" b="1" dirty="0" smtClean="0"/>
              <a:t>//tone ((PORTB = PORTB &amp; B00100000),1500); DESLIGAVA O CCTO</a:t>
            </a:r>
          </a:p>
          <a:p>
            <a:r>
              <a:rPr lang="pt-BR" sz="1200" b="1" dirty="0" smtClean="0"/>
              <a:t>}else{                      //SENÃO, FAZ</a:t>
            </a:r>
          </a:p>
          <a:p>
            <a:r>
              <a:rPr lang="pt-BR" sz="1200" b="1" dirty="0" smtClean="0"/>
              <a:t>noTone(pinoBuzzer);         //BUZZER PERMANECE DESLIGADO</a:t>
            </a:r>
          </a:p>
          <a:p>
            <a:r>
              <a:rPr lang="pt-BR" sz="1200" b="1" dirty="0" smtClean="0"/>
              <a:t>}</a:t>
            </a:r>
          </a:p>
          <a:p>
            <a:r>
              <a:rPr lang="pt-BR" sz="1200" b="1" dirty="0" smtClean="0"/>
              <a:t>}</a:t>
            </a:r>
          </a:p>
          <a:p>
            <a:r>
              <a:rPr lang="pt-BR" sz="1200" b="1" dirty="0" smtClean="0"/>
              <a:t>  //MÉTODO RESPONSÁVEL POR CALCULAR A DISTÂNCIA</a:t>
            </a:r>
          </a:p>
          <a:p>
            <a:r>
              <a:rPr lang="pt-BR" sz="1200" b="1" dirty="0" smtClean="0"/>
              <a:t>void hcsr04(){</a:t>
            </a:r>
          </a:p>
          <a:p>
            <a:r>
              <a:rPr lang="pt-BR" sz="1200" b="1" dirty="0" smtClean="0"/>
              <a:t>//digitalWrite(trigPin, LOW);     //SETA O PINO 8 COM UM PULSO BAIXO "LOW"</a:t>
            </a:r>
          </a:p>
          <a:p>
            <a:r>
              <a:rPr lang="pt-BR" sz="1200" b="1" dirty="0" smtClean="0"/>
              <a:t>PORTB = PORTB &amp; B00000000;</a:t>
            </a:r>
          </a:p>
          <a:p>
            <a:r>
              <a:rPr lang="pt-BR" sz="1200" b="1" dirty="0" smtClean="0"/>
              <a:t>delayMicroseconds(2);           // DELAY DE 2 MICROSSEGUNDOS</a:t>
            </a:r>
          </a:p>
          <a:p>
            <a:r>
              <a:rPr lang="pt-BR" sz="1200" b="1" dirty="0" smtClean="0"/>
              <a:t>//digitalWrite(trigPin, HIGH);    //SETA O PINO 8 COM PULSO ALTO "HIGH"</a:t>
            </a:r>
          </a:p>
          <a:p>
            <a:r>
              <a:rPr lang="pt-BR" sz="1200" b="1" dirty="0" smtClean="0"/>
              <a:t>PORTB = PORTB | B00000001;</a:t>
            </a:r>
          </a:p>
          <a:p>
            <a:r>
              <a:rPr lang="pt-BR" sz="1200" b="1" dirty="0" smtClean="0"/>
              <a:t>delayMicroseconds(10);          // DELAY DE 10 MICROSSEGUNDOS</a:t>
            </a:r>
          </a:p>
          <a:p>
            <a:r>
              <a:rPr lang="pt-BR" sz="1200" b="1" dirty="0" smtClean="0"/>
              <a:t>//digitalWrite(trigPin, LOW);     //SETA O PINO 8 COM PULSO BAIXO "LOW" NOVAMENTE</a:t>
            </a:r>
          </a:p>
          <a:p>
            <a:r>
              <a:rPr lang="pt-BR" sz="1200" b="1" dirty="0" smtClean="0"/>
              <a:t>PORTB = PORTB &amp; B00000000;</a:t>
            </a:r>
          </a:p>
          <a:p>
            <a:r>
              <a:rPr lang="pt-BR" sz="1200" b="1" dirty="0" smtClean="0"/>
              <a:t>                                // FUNÇÃO RANGING, FAZ A CONVERSÃO DO TEMPO DE</a:t>
            </a:r>
          </a:p>
          <a:p>
            <a:r>
              <a:rPr lang="pt-BR" sz="1200" b="1" dirty="0" smtClean="0"/>
              <a:t>                               //RESPOSTA DO ECHO EM CENTÍMETROS E ARMAZENA</a:t>
            </a:r>
          </a:p>
          <a:p>
            <a:r>
              <a:rPr lang="pt-BR" sz="1200" b="1" dirty="0" smtClean="0"/>
              <a:t>                               //NA VARIÁVEL "distancia"</a:t>
            </a:r>
          </a:p>
          <a:p>
            <a:r>
              <a:rPr lang="pt-BR" sz="1200" b="1" dirty="0" smtClean="0"/>
              <a:t>distancia = (ultrasonic.Ranging(CM));   // VARIÁVEL GLOBAL RECEBE O VALOR DA DISTÂNCIA MEDIDA</a:t>
            </a:r>
          </a:p>
          <a:p>
            <a:r>
              <a:rPr lang="pt-BR" sz="1200" b="1" dirty="0" smtClean="0"/>
              <a:t>}</a:t>
            </a:r>
          </a:p>
          <a:p>
            <a:endParaRPr lang="pt-BR" sz="1200" b="1" dirty="0" smtClean="0"/>
          </a:p>
          <a:p>
            <a:endParaRPr lang="pt-BR" sz="1200" b="1" dirty="0" smtClean="0"/>
          </a:p>
          <a:p>
            <a:r>
              <a:rPr lang="pt-BR" sz="12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9682</TotalTime>
  <Words>1135</Words>
  <Application>Microsoft Office PowerPoint</Application>
  <PresentationFormat>On-screen Show (4:3)</PresentationFormat>
  <Paragraphs>240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Arduino Two Sensors and Actuators Application: Presence/Distance Circuit</vt:lpstr>
      <vt:lpstr>Component: Sensors</vt:lpstr>
      <vt:lpstr>Component: Sensors</vt:lpstr>
      <vt:lpstr>Component: Actuators</vt:lpstr>
      <vt:lpstr>Arduino Application: PiRSonic Circuit</vt:lpstr>
      <vt:lpstr>Arduino Application: PiRSonic Programming</vt:lpstr>
      <vt:lpstr>Arduino Application: PiRSonic Programming</vt:lpstr>
      <vt:lpstr>Arduino Application: PiRSonic Programming</vt:lpstr>
      <vt:lpstr>Arduino Application: PiRSonic Programming</vt:lpstr>
      <vt:lpstr>Arduino Application: PiRSonic Comparator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João Luiz Vieira Da Costa</dc:creator>
  <cp:lastModifiedBy>Windows User</cp:lastModifiedBy>
  <cp:revision>111</cp:revision>
  <dcterms:created xsi:type="dcterms:W3CDTF">2018-07-16T14:56:32Z</dcterms:created>
  <dcterms:modified xsi:type="dcterms:W3CDTF">2018-10-09T18:21:06Z</dcterms:modified>
</cp:coreProperties>
</file>