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62" r:id="rId5"/>
    <p:sldId id="258" r:id="rId6"/>
    <p:sldId id="267" r:id="rId7"/>
    <p:sldId id="264" r:id="rId8"/>
    <p:sldId id="265" r:id="rId9"/>
    <p:sldId id="259" r:id="rId10"/>
    <p:sldId id="268" r:id="rId11"/>
    <p:sldId id="266" r:id="rId12"/>
    <p:sldId id="269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294" autoAdjust="0"/>
    <p:restoredTop sz="94660"/>
  </p:normalViewPr>
  <p:slideViewPr>
    <p:cSldViewPr>
      <p:cViewPr>
        <p:scale>
          <a:sx n="66" d="100"/>
          <a:sy n="66" d="100"/>
        </p:scale>
        <p:origin x="-172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95985-7B9E-42C5-9024-A0C9101FF5DD}" type="datetimeFigureOut">
              <a:rPr lang="pt-BR" smtClean="0"/>
              <a:pPr/>
              <a:t>21/09/2018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F672E-35C5-43E5-AEAD-4E97AC0E9B5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21/09/2018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21/09/2018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21/09/2018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21/09/2018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21/09/2018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21/09/2018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BA455-D7FD-4DD1-8814-54C739109431}" type="datetimeFigureOut">
              <a:rPr lang="pt-BR" smtClean="0"/>
              <a:pPr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Energia" TargetMode="External"/><Relationship Id="rId3" Type="http://schemas.openxmlformats.org/officeDocument/2006/relationships/hyperlink" Target="https://pt.wikipedia.org/wiki/Semicondutor" TargetMode="External"/><Relationship Id="rId7" Type="http://schemas.openxmlformats.org/officeDocument/2006/relationships/hyperlink" Target="https://pt.wikipedia.org/wiki/Electr%C3%A3o" TargetMode="External"/><Relationship Id="rId2" Type="http://schemas.openxmlformats.org/officeDocument/2006/relationships/hyperlink" Target="https://pt.wikipedia.org/wiki/Diod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Laser" TargetMode="External"/><Relationship Id="rId5" Type="http://schemas.openxmlformats.org/officeDocument/2006/relationships/hyperlink" Target="https://pt.wikipedia.org/wiki/Monocrom%C3%A1tico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pt.wikipedia.org/wiki/Luz" TargetMode="Externa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Arduino</a:t>
            </a:r>
            <a:br>
              <a:rPr lang="pt-BR" dirty="0" smtClean="0"/>
            </a:br>
            <a:r>
              <a:rPr lang="pt-BR" dirty="0" smtClean="0"/>
              <a:t>Two Sensors and Actuators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3600" dirty="0" smtClean="0"/>
              <a:t>Application: </a:t>
            </a:r>
            <a:r>
              <a:rPr lang="pt-BR" sz="3600" dirty="0" smtClean="0"/>
              <a:t>Presence/Distance Circuit</a:t>
            </a:r>
            <a:endParaRPr lang="pt-B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33920"/>
            <a:ext cx="6400800" cy="1323972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João Luiz Vieira da Costa</a:t>
            </a:r>
          </a:p>
          <a:p>
            <a:r>
              <a:rPr lang="pt-BR" sz="2600" dirty="0" smtClean="0">
                <a:latin typeface="Arial" pitchFamily="34" charset="0"/>
                <a:cs typeface="Arial" pitchFamily="34" charset="0"/>
              </a:rPr>
              <a:t>Prof. Francisco – Software Embarcado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2º Semestre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2018</a:t>
            </a:r>
          </a:p>
          <a:p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42976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14480" y="0"/>
            <a:ext cx="53578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UNIVERSIDADE DO ESTADO DO RIO DE JANEIRO - UERJ </a:t>
            </a:r>
          </a:p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CENTRO DE TECNOLOGIA E CIÊNCIAS </a:t>
            </a:r>
          </a:p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FACULDADE DE ENGENHARIA </a:t>
            </a:r>
          </a:p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PROGRAMA DE PÓS-GRADUAÇÃO EM ENGENHARIA ELETRÔNICA </a:t>
            </a:r>
          </a:p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CURSO DE MESTRADO ACADÊMICO</a:t>
            </a:r>
            <a:endParaRPr lang="pt-BR" sz="1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15275" y="0"/>
            <a:ext cx="12287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Arduino Application: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Ultrasonic Sensor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3200" dirty="0" smtClean="0"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latin typeface="Arial" pitchFamily="34" charset="0"/>
                <a:cs typeface="Arial" pitchFamily="34" charset="0"/>
              </a:rPr>
              <a:t>Programming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2976" y="1619329"/>
            <a:ext cx="6858048" cy="45243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/>
              <a:t>void loop(){</a:t>
            </a:r>
          </a:p>
          <a:p>
            <a:endParaRPr lang="pt-BR" sz="1200" dirty="0" smtClean="0"/>
          </a:p>
          <a:p>
            <a:r>
              <a:rPr lang="pt-BR" sz="1200" dirty="0" smtClean="0"/>
              <a:t>hcsr04(); 		// FAZ A CHAMADA DO MÉTODO "hcsr04()"</a:t>
            </a:r>
          </a:p>
          <a:p>
            <a:endParaRPr lang="pt-BR" sz="1200" dirty="0" smtClean="0"/>
          </a:p>
          <a:p>
            <a:r>
              <a:rPr lang="pt-BR" sz="1200" dirty="0" smtClean="0"/>
              <a:t>if(distancia &lt;= 60){	// SE A DISTÂNCIA ENTRE O OBJETO E O SENSOR ULTRASONICO FOR MENOR 		//QUE 30CM, FAZ</a:t>
            </a:r>
          </a:p>
          <a:p>
            <a:r>
              <a:rPr lang="pt-BR" sz="1200" dirty="0" smtClean="0"/>
              <a:t>tone(pinoBuzzer,1500);	//ACIONA O BUZZER</a:t>
            </a:r>
          </a:p>
          <a:p>
            <a:r>
              <a:rPr lang="pt-BR" sz="1200" dirty="0" smtClean="0"/>
              <a:t>}else{		//SENÃO, FAZ</a:t>
            </a:r>
          </a:p>
          <a:p>
            <a:r>
              <a:rPr lang="pt-BR" sz="1200" dirty="0" smtClean="0"/>
              <a:t>noTone(pinoBuzzer);	//BUZZER PERMANECE DESLIGADO</a:t>
            </a:r>
          </a:p>
          <a:p>
            <a:r>
              <a:rPr lang="pt-BR" sz="1200" dirty="0" smtClean="0"/>
              <a:t>}</a:t>
            </a:r>
          </a:p>
          <a:p>
            <a:r>
              <a:rPr lang="pt-BR" sz="1200" dirty="0" smtClean="0"/>
              <a:t>}</a:t>
            </a:r>
          </a:p>
          <a:p>
            <a:r>
              <a:rPr lang="pt-BR" sz="1200" dirty="0" smtClean="0"/>
              <a:t>	//MÉTODO RESPONSÁVEL POR CALCULAR A DISTÂNCIA</a:t>
            </a:r>
          </a:p>
          <a:p>
            <a:r>
              <a:rPr lang="pt-BR" sz="1200" dirty="0" smtClean="0"/>
              <a:t>void hcsr04(){</a:t>
            </a:r>
          </a:p>
          <a:p>
            <a:r>
              <a:rPr lang="pt-BR" sz="1200" dirty="0" smtClean="0"/>
              <a:t>digitalWrite(trigPin, LOW); 		//SETA O PINO 6 COM UM PULSO BAIXO "LOW"</a:t>
            </a:r>
          </a:p>
          <a:p>
            <a:r>
              <a:rPr lang="pt-BR" sz="1200" dirty="0" smtClean="0"/>
              <a:t>delayMicroseconds(2); 		// DELAY DE 2 MICROSSEGUNDOS</a:t>
            </a:r>
          </a:p>
          <a:p>
            <a:r>
              <a:rPr lang="pt-BR" sz="1200" dirty="0" smtClean="0"/>
              <a:t>digitalWrite(trigPin, HIGH); 		//SETA O PINO 6 COM PULSO ALTO "HIGH"</a:t>
            </a:r>
          </a:p>
          <a:p>
            <a:r>
              <a:rPr lang="pt-BR" sz="1200" dirty="0" smtClean="0"/>
              <a:t>delayMicroseconds(10); 		// DELAY DE 10 MICROSSEGUNDOS</a:t>
            </a:r>
          </a:p>
          <a:p>
            <a:r>
              <a:rPr lang="pt-BR" sz="1200" dirty="0" smtClean="0"/>
              <a:t>digitalWrite(trigPin, LOW); 		//SETA O PINO 6 COM PULSO BAIXO "LOW" NOVAMENTE</a:t>
            </a:r>
          </a:p>
          <a:p>
            <a:r>
              <a:rPr lang="pt-BR" sz="1200" dirty="0" smtClean="0"/>
              <a:t>			// FUNÇÃO RANGING, FAZ A CONVERSÃO DO TEMPO DE</a:t>
            </a:r>
          </a:p>
          <a:p>
            <a:r>
              <a:rPr lang="pt-BR" sz="1200" dirty="0" smtClean="0"/>
              <a:t>			//RESPOSTA DO ECHO EM CENTÍMETROS E ARMAZENA</a:t>
            </a:r>
          </a:p>
          <a:p>
            <a:r>
              <a:rPr lang="pt-BR" sz="1200" dirty="0" smtClean="0"/>
              <a:t>			//NA VARIÁVEL "distancia"</a:t>
            </a:r>
          </a:p>
          <a:p>
            <a:r>
              <a:rPr lang="pt-BR" sz="1200" dirty="0" smtClean="0"/>
              <a:t>distancia = (ultrasonic.Ranging(CM)); 	// VARIÁVEL GLOBAL RECEBE O VALOR DA DISTÂNCIA MEDIDA</a:t>
            </a:r>
          </a:p>
          <a:p>
            <a:r>
              <a:rPr lang="pt-BR" sz="1200" dirty="0" smtClean="0"/>
              <a:t>delay(500); 			//INTERVALO DE 500 MILISSEGUNDOS</a:t>
            </a:r>
          </a:p>
          <a:p>
            <a:r>
              <a:rPr lang="pt-BR" sz="1200" dirty="0" smtClean="0"/>
              <a:t>}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Arduino Application: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PiRS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onic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3200" dirty="0" smtClean="0"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latin typeface="Arial" pitchFamily="34" charset="0"/>
                <a:cs typeface="Arial" pitchFamily="34" charset="0"/>
              </a:rPr>
              <a:t>Programming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2976" y="1000109"/>
            <a:ext cx="6858048" cy="48936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/>
              <a:t>//PiR Sensor Constants</a:t>
            </a:r>
          </a:p>
          <a:p>
            <a:r>
              <a:rPr lang="pt-BR" sz="1200" b="1" dirty="0" smtClean="0"/>
              <a:t>const int pinoPIR = 3;                    //PINO DIGITAL UTILIZADO PELO SENSOR DE PRESENÇA</a:t>
            </a:r>
          </a:p>
          <a:p>
            <a:r>
              <a:rPr lang="pt-BR" sz="1200" b="1" dirty="0" smtClean="0"/>
              <a:t>const int pinoLED = 7;                   //PINO DIGITAL UTILIZADO PELO LED</a:t>
            </a:r>
          </a:p>
          <a:p>
            <a:endParaRPr lang="pt-BR" sz="1200" b="1" dirty="0" smtClean="0"/>
          </a:p>
          <a:p>
            <a:r>
              <a:rPr lang="pt-BR" sz="1200" b="1" dirty="0" smtClean="0"/>
              <a:t>//Ultrasonic Sensor Constants</a:t>
            </a:r>
          </a:p>
          <a:p>
            <a:r>
              <a:rPr lang="pt-BR" sz="1200" b="1" dirty="0" smtClean="0"/>
              <a:t>#include "Ultrasonic.h"   //INCLUSÃO DA BIBLIOTECA NECESSÁRIA PARA FUNCIONAMENTO DO CÓDIGO</a:t>
            </a:r>
          </a:p>
          <a:p>
            <a:endParaRPr lang="pt-BR" sz="1200" b="1" dirty="0" smtClean="0"/>
          </a:p>
          <a:p>
            <a:r>
              <a:rPr lang="pt-BR" sz="1200" b="1" dirty="0" smtClean="0"/>
              <a:t>const int echoPin = 11;   </a:t>
            </a:r>
            <a:r>
              <a:rPr lang="pt-BR" sz="1200" b="1" dirty="0" smtClean="0"/>
              <a:t>	//</a:t>
            </a:r>
            <a:r>
              <a:rPr lang="pt-BR" sz="1200" b="1" dirty="0" smtClean="0"/>
              <a:t>PINO DIGITAL UTILIZADO PELO HC-SR04 ECHO(RECEBE)</a:t>
            </a:r>
          </a:p>
          <a:p>
            <a:r>
              <a:rPr lang="pt-BR" sz="1200" b="1" dirty="0" smtClean="0"/>
              <a:t>const int trigPin = 8;  </a:t>
            </a:r>
            <a:r>
              <a:rPr lang="pt-BR" sz="1200" b="1" dirty="0" smtClean="0"/>
              <a:t>	//</a:t>
            </a:r>
            <a:r>
              <a:rPr lang="pt-BR" sz="1200" b="1" dirty="0" smtClean="0"/>
              <a:t>PINO DIGITAL UTILIZADO PELO HC-SR04 TRIG(ENVIA)</a:t>
            </a:r>
          </a:p>
          <a:p>
            <a:r>
              <a:rPr lang="pt-BR" sz="1200" b="1" dirty="0" smtClean="0"/>
              <a:t>const int pinoBuzzer = 13;  </a:t>
            </a:r>
            <a:r>
              <a:rPr lang="pt-BR" sz="1200" b="1" dirty="0" smtClean="0"/>
              <a:t>	//</a:t>
            </a:r>
            <a:r>
              <a:rPr lang="pt-BR" sz="1200" b="1" dirty="0" smtClean="0"/>
              <a:t>PINO DIGITAL EM QUE O BUZZER ESTÁ CONECTADO</a:t>
            </a:r>
          </a:p>
          <a:p>
            <a:endParaRPr lang="pt-BR" sz="1200" b="1" dirty="0" smtClean="0"/>
          </a:p>
          <a:p>
            <a:r>
              <a:rPr lang="pt-BR" sz="1200" b="1" dirty="0" smtClean="0"/>
              <a:t>Ultrasonic ultrasonic(trigPin,echoPin);   //INICIALIZANDO OS PINOS</a:t>
            </a:r>
          </a:p>
          <a:p>
            <a:endParaRPr lang="pt-BR" sz="1200" b="1" dirty="0" smtClean="0"/>
          </a:p>
          <a:p>
            <a:r>
              <a:rPr lang="pt-BR" sz="1200" b="1" dirty="0" smtClean="0"/>
              <a:t>int distancia;    </a:t>
            </a:r>
            <a:r>
              <a:rPr lang="pt-BR" sz="1200" b="1" dirty="0" smtClean="0"/>
              <a:t>	//</a:t>
            </a:r>
            <a:r>
              <a:rPr lang="pt-BR" sz="1200" b="1" dirty="0" smtClean="0"/>
              <a:t>CRIA UMA VARIÁVEL CHAMADA "distancia" DO TIPO INTEIRO</a:t>
            </a:r>
          </a:p>
          <a:p>
            <a:r>
              <a:rPr lang="pt-BR" sz="1200" b="1" dirty="0" smtClean="0"/>
              <a:t>String result;    </a:t>
            </a:r>
            <a:r>
              <a:rPr lang="pt-BR" sz="1200" b="1" dirty="0" smtClean="0"/>
              <a:t>	//</a:t>
            </a:r>
            <a:r>
              <a:rPr lang="pt-BR" sz="1200" b="1" dirty="0" smtClean="0"/>
              <a:t>CRIA UMA VARIÁVEL CHAMADA "result" DO TIPO STRING</a:t>
            </a:r>
          </a:p>
          <a:p>
            <a:endParaRPr lang="pt-BR" sz="1200" b="1" dirty="0" smtClean="0"/>
          </a:p>
          <a:p>
            <a:r>
              <a:rPr lang="pt-BR" sz="1200" b="1" dirty="0" smtClean="0"/>
              <a:t>void setup(){</a:t>
            </a:r>
          </a:p>
          <a:p>
            <a:r>
              <a:rPr lang="pt-BR" sz="1200" b="1" dirty="0" smtClean="0"/>
              <a:t>  </a:t>
            </a:r>
            <a:r>
              <a:rPr lang="pt-BR" sz="1200" b="1" dirty="0" smtClean="0"/>
              <a:t>	//</a:t>
            </a:r>
            <a:r>
              <a:rPr lang="pt-BR" sz="1200" b="1" dirty="0" smtClean="0"/>
              <a:t>Define PIN PiR</a:t>
            </a:r>
          </a:p>
          <a:p>
            <a:r>
              <a:rPr lang="pt-BR" sz="1200" b="1" dirty="0" smtClean="0"/>
              <a:t>  pinMode(pinoLED, OUTPUT);              </a:t>
            </a:r>
            <a:r>
              <a:rPr lang="pt-BR" sz="1200" b="1" dirty="0" smtClean="0"/>
              <a:t>	 </a:t>
            </a:r>
            <a:r>
              <a:rPr lang="pt-BR" sz="1200" b="1" dirty="0" smtClean="0"/>
              <a:t>//DEFINE O PINO 7 COMO SAÍDA</a:t>
            </a:r>
          </a:p>
          <a:p>
            <a:r>
              <a:rPr lang="pt-BR" sz="1200" b="1" dirty="0" smtClean="0"/>
              <a:t>  pinMode(pinoPIR, INPUT);                  </a:t>
            </a:r>
            <a:r>
              <a:rPr lang="pt-BR" sz="1200" b="1" dirty="0" smtClean="0"/>
              <a:t>	 </a:t>
            </a:r>
            <a:r>
              <a:rPr lang="pt-BR" sz="1200" b="1" dirty="0" smtClean="0"/>
              <a:t>//DEFINE O PINO 3 COMO ENTRADA</a:t>
            </a:r>
          </a:p>
          <a:p>
            <a:endParaRPr lang="pt-BR" sz="1200" b="1" dirty="0" smtClean="0"/>
          </a:p>
          <a:p>
            <a:r>
              <a:rPr lang="pt-BR" sz="1200" b="1" dirty="0" smtClean="0"/>
              <a:t>  </a:t>
            </a:r>
            <a:r>
              <a:rPr lang="pt-BR" sz="1200" b="1" dirty="0" smtClean="0"/>
              <a:t>	//</a:t>
            </a:r>
            <a:r>
              <a:rPr lang="pt-BR" sz="1200" b="1" dirty="0" smtClean="0"/>
              <a:t>Define PIN Ultrasonic</a:t>
            </a:r>
          </a:p>
          <a:p>
            <a:r>
              <a:rPr lang="pt-BR" sz="1200" b="1" dirty="0" smtClean="0"/>
              <a:t>  pinMode(echoPin, INPUT);     </a:t>
            </a:r>
            <a:r>
              <a:rPr lang="pt-BR" sz="1200" b="1" dirty="0" smtClean="0"/>
              <a:t>	//</a:t>
            </a:r>
            <a:r>
              <a:rPr lang="pt-BR" sz="1200" b="1" dirty="0" smtClean="0"/>
              <a:t>DEFINE O PINO 11 COMO ENTRADA (RECEBE)</a:t>
            </a:r>
          </a:p>
          <a:p>
            <a:r>
              <a:rPr lang="pt-BR" sz="1200" b="1" dirty="0" smtClean="0"/>
              <a:t>  pinMode(trigPin, OUTPUT);     </a:t>
            </a:r>
            <a:r>
              <a:rPr lang="pt-BR" sz="1200" b="1" dirty="0" smtClean="0"/>
              <a:t>	//</a:t>
            </a:r>
            <a:r>
              <a:rPr lang="pt-BR" sz="1200" b="1" dirty="0" smtClean="0"/>
              <a:t>DEFINE O PINO 8 COMO SAÍDA (ENVIA)</a:t>
            </a:r>
          </a:p>
          <a:p>
            <a:r>
              <a:rPr lang="pt-BR" sz="1200" b="1" dirty="0" smtClean="0"/>
              <a:t>  pinMode(pinoBuzzer, OUTPUT);  </a:t>
            </a:r>
            <a:r>
              <a:rPr lang="pt-BR" sz="1200" b="1" dirty="0" smtClean="0"/>
              <a:t>	//</a:t>
            </a:r>
            <a:r>
              <a:rPr lang="pt-BR" sz="1200" b="1" dirty="0" smtClean="0"/>
              <a:t>DECLARA O PINO 13 COMO SENDO SAÍDA</a:t>
            </a:r>
          </a:p>
          <a:p>
            <a:r>
              <a:rPr lang="pt-BR" sz="1200" b="1" dirty="0" smtClean="0"/>
              <a:t>}</a:t>
            </a:r>
            <a:endParaRPr lang="pt-BR" sz="1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Arduino Application: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PiRS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onic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3200" dirty="0" smtClean="0"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latin typeface="Arial" pitchFamily="34" charset="0"/>
                <a:cs typeface="Arial" pitchFamily="34" charset="0"/>
              </a:rPr>
              <a:t>Programming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2976" y="1000109"/>
            <a:ext cx="6858048" cy="54476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/>
              <a:t>void </a:t>
            </a:r>
            <a:r>
              <a:rPr lang="pt-BR" sz="1200" b="1" dirty="0" smtClean="0"/>
              <a:t>loop(){</a:t>
            </a:r>
          </a:p>
          <a:p>
            <a:r>
              <a:rPr lang="pt-BR" sz="1200" b="1" dirty="0" smtClean="0"/>
              <a:t>  </a:t>
            </a:r>
            <a:r>
              <a:rPr lang="pt-BR" sz="1200" b="1" dirty="0" smtClean="0"/>
              <a:t>	//</a:t>
            </a:r>
            <a:r>
              <a:rPr lang="pt-BR" sz="1200" b="1" dirty="0" smtClean="0"/>
              <a:t>Programming PiR</a:t>
            </a:r>
          </a:p>
          <a:p>
            <a:r>
              <a:rPr lang="pt-BR" sz="1200" b="1" dirty="0" smtClean="0"/>
              <a:t> if(digitalRead(pinoPIR) == HIGH){          //SE A LEITURA DO PINO FOR IGUAL A HIGH, FAZ</a:t>
            </a:r>
          </a:p>
          <a:p>
            <a:r>
              <a:rPr lang="pt-BR" sz="1200" b="1" dirty="0" smtClean="0"/>
              <a:t>    digitalWrite(pinoLED, HIGH);              //ACENDE O LED</a:t>
            </a:r>
          </a:p>
          <a:p>
            <a:r>
              <a:rPr lang="pt-BR" sz="1200" b="1" dirty="0" smtClean="0"/>
              <a:t> }else{                                                           //SENÃO, FAZ</a:t>
            </a:r>
          </a:p>
          <a:p>
            <a:r>
              <a:rPr lang="pt-BR" sz="1200" b="1" dirty="0" smtClean="0"/>
              <a:t>  digitalWrite(pinoLED, LOW);                 //APAGA O LED</a:t>
            </a:r>
          </a:p>
          <a:p>
            <a:r>
              <a:rPr lang="pt-BR" sz="1200" b="1" dirty="0" smtClean="0"/>
              <a:t> }</a:t>
            </a:r>
          </a:p>
          <a:p>
            <a:r>
              <a:rPr lang="pt-BR" sz="1200" b="1" dirty="0" smtClean="0"/>
              <a:t> 	//</a:t>
            </a:r>
            <a:r>
              <a:rPr lang="pt-BR" sz="1200" b="1" dirty="0" smtClean="0"/>
              <a:t>Programming Ultrasonic</a:t>
            </a:r>
          </a:p>
          <a:p>
            <a:r>
              <a:rPr lang="pt-BR" sz="1200" b="1" dirty="0" smtClean="0"/>
              <a:t>hcsr04();     </a:t>
            </a:r>
            <a:r>
              <a:rPr lang="pt-BR" sz="1200" b="1" dirty="0" smtClean="0"/>
              <a:t>		// </a:t>
            </a:r>
            <a:r>
              <a:rPr lang="pt-BR" sz="1200" b="1" dirty="0" smtClean="0"/>
              <a:t>FAZ A CHAMADA DO MÉTODO "hcsr04</a:t>
            </a:r>
            <a:r>
              <a:rPr lang="pt-BR" sz="1200" b="1" dirty="0" smtClean="0"/>
              <a:t>()“</a:t>
            </a:r>
            <a:endParaRPr lang="pt-BR" sz="1200" b="1" dirty="0" smtClean="0"/>
          </a:p>
          <a:p>
            <a:r>
              <a:rPr lang="pt-BR" sz="1200" b="1" dirty="0" smtClean="0"/>
              <a:t>if(distancia </a:t>
            </a:r>
            <a:r>
              <a:rPr lang="pt-BR" sz="1200" b="1" dirty="0" smtClean="0"/>
              <a:t>&lt;= 60){        </a:t>
            </a:r>
            <a:r>
              <a:rPr lang="pt-BR" sz="1200" b="1" dirty="0" smtClean="0"/>
              <a:t>	// </a:t>
            </a:r>
            <a:r>
              <a:rPr lang="pt-BR" sz="1200" b="1" dirty="0" smtClean="0"/>
              <a:t>SE A DISTÂNCIA ENTRE O OBJETO E O SENSOR ULTRASONICO FOR MENOR     </a:t>
            </a:r>
            <a:r>
              <a:rPr lang="pt-BR" sz="1200" b="1" dirty="0" smtClean="0"/>
              <a:t>		//</a:t>
            </a:r>
            <a:r>
              <a:rPr lang="pt-BR" sz="1200" b="1" dirty="0" smtClean="0"/>
              <a:t>QUE 60CM, FAZ</a:t>
            </a:r>
          </a:p>
          <a:p>
            <a:r>
              <a:rPr lang="pt-BR" sz="1200" b="1" dirty="0" smtClean="0"/>
              <a:t>tone(pinoBuzzer,1500);      </a:t>
            </a:r>
            <a:r>
              <a:rPr lang="pt-BR" sz="1200" b="1" dirty="0" smtClean="0"/>
              <a:t>	//</a:t>
            </a:r>
            <a:r>
              <a:rPr lang="pt-BR" sz="1200" b="1" dirty="0" smtClean="0"/>
              <a:t>ACIONA O BUZZER</a:t>
            </a:r>
          </a:p>
          <a:p>
            <a:r>
              <a:rPr lang="pt-BR" sz="1200" b="1" dirty="0" smtClean="0"/>
              <a:t>}else{                      </a:t>
            </a:r>
            <a:r>
              <a:rPr lang="pt-BR" sz="1200" b="1" dirty="0" smtClean="0"/>
              <a:t>	//</a:t>
            </a:r>
            <a:r>
              <a:rPr lang="pt-BR" sz="1200" b="1" dirty="0" smtClean="0"/>
              <a:t>SENÃO, FAZ</a:t>
            </a:r>
          </a:p>
          <a:p>
            <a:r>
              <a:rPr lang="pt-BR" sz="1200" b="1" dirty="0" smtClean="0"/>
              <a:t>noTone(pinoBuzzer);         </a:t>
            </a:r>
            <a:r>
              <a:rPr lang="pt-BR" sz="1200" b="1" dirty="0" smtClean="0"/>
              <a:t>	//</a:t>
            </a:r>
            <a:r>
              <a:rPr lang="pt-BR" sz="1200" b="1" dirty="0" smtClean="0"/>
              <a:t>BUZZER PERMANECE DESLIGADO</a:t>
            </a:r>
          </a:p>
          <a:p>
            <a:r>
              <a:rPr lang="pt-BR" sz="1200" b="1" dirty="0" smtClean="0"/>
              <a:t>}</a:t>
            </a:r>
          </a:p>
          <a:p>
            <a:r>
              <a:rPr lang="pt-BR" sz="1200" b="1" dirty="0" smtClean="0"/>
              <a:t>}</a:t>
            </a:r>
          </a:p>
          <a:p>
            <a:r>
              <a:rPr lang="pt-BR" sz="1200" b="1" dirty="0" smtClean="0"/>
              <a:t>  	//</a:t>
            </a:r>
            <a:r>
              <a:rPr lang="pt-BR" sz="1200" b="1" dirty="0" smtClean="0"/>
              <a:t>MÉTODO RESPONSÁVEL POR CALCULAR A DISTÂNCIA</a:t>
            </a:r>
          </a:p>
          <a:p>
            <a:r>
              <a:rPr lang="pt-BR" sz="1200" b="1" dirty="0" smtClean="0"/>
              <a:t>void hcsr04(){</a:t>
            </a:r>
          </a:p>
          <a:p>
            <a:r>
              <a:rPr lang="pt-BR" sz="1200" b="1" dirty="0" smtClean="0"/>
              <a:t>digitalWrite(trigPin, LOW);     </a:t>
            </a:r>
            <a:r>
              <a:rPr lang="pt-BR" sz="1200" b="1" dirty="0" smtClean="0"/>
              <a:t>	//</a:t>
            </a:r>
            <a:r>
              <a:rPr lang="pt-BR" sz="1200" b="1" dirty="0" smtClean="0"/>
              <a:t>SETA O PINO 8 COM UM PULSO BAIXO "LOW"</a:t>
            </a:r>
          </a:p>
          <a:p>
            <a:r>
              <a:rPr lang="pt-BR" sz="1200" b="1" dirty="0" smtClean="0"/>
              <a:t>delayMicroseconds(2);           </a:t>
            </a:r>
            <a:r>
              <a:rPr lang="pt-BR" sz="1200" b="1" dirty="0" smtClean="0"/>
              <a:t>		// </a:t>
            </a:r>
            <a:r>
              <a:rPr lang="pt-BR" sz="1200" b="1" dirty="0" smtClean="0"/>
              <a:t>DELAY DE 2 MICROSSEGUNDOS</a:t>
            </a:r>
          </a:p>
          <a:p>
            <a:r>
              <a:rPr lang="pt-BR" sz="1200" b="1" dirty="0" smtClean="0"/>
              <a:t>digitalWrite(trigPin, HIGH);    </a:t>
            </a:r>
            <a:r>
              <a:rPr lang="pt-BR" sz="1200" b="1" dirty="0" smtClean="0"/>
              <a:t>	//</a:t>
            </a:r>
            <a:r>
              <a:rPr lang="pt-BR" sz="1200" b="1" dirty="0" smtClean="0"/>
              <a:t>SETA O PINO 8 COM PULSO ALTO "HIGH"</a:t>
            </a:r>
          </a:p>
          <a:p>
            <a:r>
              <a:rPr lang="pt-BR" sz="1200" b="1" dirty="0" smtClean="0"/>
              <a:t>delayMicroseconds(10);          </a:t>
            </a:r>
            <a:r>
              <a:rPr lang="pt-BR" sz="1200" b="1" dirty="0" smtClean="0"/>
              <a:t>	// </a:t>
            </a:r>
            <a:r>
              <a:rPr lang="pt-BR" sz="1200" b="1" dirty="0" smtClean="0"/>
              <a:t>DELAY DE 10 MICROSSEGUNDOS</a:t>
            </a:r>
          </a:p>
          <a:p>
            <a:r>
              <a:rPr lang="pt-BR" sz="1200" b="1" dirty="0" smtClean="0"/>
              <a:t>digitalWrite(trigPin, LOW);     </a:t>
            </a:r>
            <a:r>
              <a:rPr lang="pt-BR" sz="1200" b="1" dirty="0" smtClean="0"/>
              <a:t>	//</a:t>
            </a:r>
            <a:r>
              <a:rPr lang="pt-BR" sz="1200" b="1" dirty="0" smtClean="0"/>
              <a:t>SETA O PINO 8 COM PULSO BAIXO "LOW" NOVAMENTE</a:t>
            </a:r>
          </a:p>
          <a:p>
            <a:r>
              <a:rPr lang="pt-BR" sz="1200" b="1" dirty="0" smtClean="0"/>
              <a:t>                                </a:t>
            </a:r>
            <a:r>
              <a:rPr lang="pt-BR" sz="1200" b="1" dirty="0" smtClean="0"/>
              <a:t>		// </a:t>
            </a:r>
            <a:r>
              <a:rPr lang="pt-BR" sz="1200" b="1" dirty="0" smtClean="0"/>
              <a:t>FUNÇÃO RANGING, FAZ A CONVERSÃO DO TEMPO DE</a:t>
            </a:r>
          </a:p>
          <a:p>
            <a:r>
              <a:rPr lang="pt-BR" sz="1200" b="1" dirty="0" smtClean="0"/>
              <a:t>                               </a:t>
            </a:r>
            <a:r>
              <a:rPr lang="pt-BR" sz="1200" b="1" dirty="0" smtClean="0"/>
              <a:t>		//</a:t>
            </a:r>
            <a:r>
              <a:rPr lang="pt-BR" sz="1200" b="1" dirty="0" smtClean="0"/>
              <a:t>RESPOSTA DO ECHO EM CENTÍMETROS E ARMAZENA</a:t>
            </a:r>
          </a:p>
          <a:p>
            <a:r>
              <a:rPr lang="pt-BR" sz="1200" b="1" dirty="0" smtClean="0"/>
              <a:t>                               </a:t>
            </a:r>
            <a:r>
              <a:rPr lang="pt-BR" sz="1200" b="1" dirty="0" smtClean="0"/>
              <a:t>		//</a:t>
            </a:r>
            <a:r>
              <a:rPr lang="pt-BR" sz="1200" b="1" dirty="0" smtClean="0"/>
              <a:t>NA VARIÁVEL "distancia"</a:t>
            </a:r>
          </a:p>
          <a:p>
            <a:r>
              <a:rPr lang="pt-BR" sz="1200" b="1" dirty="0" smtClean="0"/>
              <a:t>distancia = (ultrasonic.Ranging(CM));   </a:t>
            </a:r>
            <a:r>
              <a:rPr lang="pt-BR" sz="1200" b="1" dirty="0" smtClean="0"/>
              <a:t>	// </a:t>
            </a:r>
            <a:r>
              <a:rPr lang="pt-BR" sz="1200" b="1" dirty="0" smtClean="0"/>
              <a:t>VARIÁVEL GLOBAL RECEBE O VALOR DA DISTÂNCIA MEDIDA</a:t>
            </a:r>
          </a:p>
          <a:p>
            <a:r>
              <a:rPr lang="pt-BR" sz="1200" b="1" dirty="0" smtClean="0"/>
              <a:t>delay(500);                     </a:t>
            </a:r>
            <a:r>
              <a:rPr lang="pt-BR" sz="1200" b="1" dirty="0" smtClean="0"/>
              <a:t>		//</a:t>
            </a:r>
            <a:r>
              <a:rPr lang="pt-BR" sz="1200" b="1" dirty="0" smtClean="0"/>
              <a:t>INTERVALO DE 500 MILISSEGUNDOS</a:t>
            </a:r>
          </a:p>
          <a:p>
            <a:r>
              <a:rPr lang="pt-BR" sz="1200" b="1" dirty="0" smtClean="0"/>
              <a:t>}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Component: Sensors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85860"/>
            <a:ext cx="8572560" cy="1428760"/>
          </a:xfrm>
        </p:spPr>
        <p:txBody>
          <a:bodyPr>
            <a:noAutofit/>
          </a:bodyPr>
          <a:lstStyle/>
          <a:p>
            <a:pPr algn="just"/>
            <a:r>
              <a:rPr lang="pt-BR" sz="2000" dirty="0" smtClean="0"/>
              <a:t>A composição do </a:t>
            </a:r>
            <a:r>
              <a:rPr lang="pt-BR" sz="2000" b="1" dirty="0" smtClean="0"/>
              <a:t>Sensor Ultrasonico HC-SR04</a:t>
            </a:r>
            <a:r>
              <a:rPr lang="pt-BR" sz="2000" dirty="0" smtClean="0"/>
              <a:t> é feita de um emissor e um receptor ultrassônico, onde o sensor emite (emissor) sinais ultrassônicos que serão refletidos no obstáculo / objeto retornando (receptor) ao sensor. Com base no tempo que o sinal emitido levou para retornar ao sensor, o mesmo efetua o cálculo da distância.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3019827"/>
            <a:ext cx="2914651" cy="1837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85752" y="3143248"/>
            <a:ext cx="50006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Especificações:</a:t>
            </a:r>
            <a:endParaRPr lang="pt-BR" sz="2000" dirty="0" smtClean="0"/>
          </a:p>
          <a:p>
            <a:r>
              <a:rPr lang="pt-BR" sz="2000" dirty="0" smtClean="0"/>
              <a:t>- Tensão de operação: 5VDC</a:t>
            </a:r>
            <a:br>
              <a:rPr lang="pt-BR" sz="2000" dirty="0" smtClean="0"/>
            </a:br>
            <a:r>
              <a:rPr lang="pt-BR" sz="2000" dirty="0" smtClean="0"/>
              <a:t>- Corrente de operação: 15mA</a:t>
            </a:r>
            <a:br>
              <a:rPr lang="pt-BR" sz="2000" dirty="0" smtClean="0"/>
            </a:br>
            <a:r>
              <a:rPr lang="pt-BR" sz="2000" dirty="0" smtClean="0"/>
              <a:t>- Faixa de detecção (ângulo): ~15º</a:t>
            </a:r>
            <a:br>
              <a:rPr lang="pt-BR" sz="2000" dirty="0" smtClean="0"/>
            </a:br>
            <a:r>
              <a:rPr lang="pt-BR" sz="2000" dirty="0" smtClean="0"/>
              <a:t>- </a:t>
            </a:r>
            <a:r>
              <a:rPr lang="pt-BR" sz="2000" dirty="0" smtClean="0"/>
              <a:t>Alcance</a:t>
            </a:r>
            <a:r>
              <a:rPr lang="pt-BR" sz="2000" dirty="0" smtClean="0"/>
              <a:t>: 2cm ~ 4m</a:t>
            </a:r>
            <a:br>
              <a:rPr lang="pt-BR" sz="2000" dirty="0" smtClean="0"/>
            </a:br>
            <a:r>
              <a:rPr lang="pt-BR" sz="2000" dirty="0" smtClean="0"/>
              <a:t>- Margem de erro: ~3mm</a:t>
            </a:r>
            <a:br>
              <a:rPr lang="pt-BR" sz="2000" dirty="0" smtClean="0"/>
            </a:br>
            <a:r>
              <a:rPr lang="pt-BR" sz="2000" dirty="0" smtClean="0"/>
              <a:t>- Dimensões: 45mm(L) X 18mm(A) X 27mm(C)</a:t>
            </a:r>
            <a:br>
              <a:rPr lang="pt-BR" sz="2000" dirty="0" smtClean="0"/>
            </a:br>
            <a:r>
              <a:rPr lang="pt-BR" sz="2000" dirty="0" smtClean="0"/>
              <a:t>- Peso: 9g</a:t>
            </a:r>
            <a:endParaRPr lang="pt-BR" sz="2000" dirty="0"/>
          </a:p>
        </p:txBody>
      </p:sp>
      <p:sp>
        <p:nvSpPr>
          <p:cNvPr id="9" name="Rectangle 8"/>
          <p:cNvSpPr/>
          <p:nvPr/>
        </p:nvSpPr>
        <p:spPr>
          <a:xfrm>
            <a:off x="214282" y="6611779"/>
            <a:ext cx="86439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/>
              <a:t>http://blogmasterwalkershop.com.br/arduino/arduino-utilizando-o-sensor-ultrasonico-hcsr04-e-buzzer-5v/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Component: Sensors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85860"/>
            <a:ext cx="8572560" cy="1571636"/>
          </a:xfrm>
        </p:spPr>
        <p:txBody>
          <a:bodyPr>
            <a:noAutofit/>
          </a:bodyPr>
          <a:lstStyle/>
          <a:p>
            <a:pPr algn="just"/>
            <a:r>
              <a:rPr lang="pt-BR" sz="2000" b="1" dirty="0" smtClean="0"/>
              <a:t>Sensor </a:t>
            </a:r>
            <a:r>
              <a:rPr lang="pt-BR" sz="2000" b="1" dirty="0" smtClean="0"/>
              <a:t>PIR </a:t>
            </a:r>
            <a:r>
              <a:rPr lang="pt-BR" sz="2000" b="1" dirty="0" smtClean="0"/>
              <a:t>(Piroelétrico) </a:t>
            </a:r>
            <a:r>
              <a:rPr lang="pt-BR" sz="2000" b="1" dirty="0" smtClean="0"/>
              <a:t>de </a:t>
            </a:r>
            <a:r>
              <a:rPr lang="pt-BR" sz="2000" b="1" dirty="0" smtClean="0"/>
              <a:t>Movimento (HC-SR501)</a:t>
            </a:r>
            <a:r>
              <a:rPr lang="pt-BR" sz="2000" dirty="0" smtClean="0"/>
              <a:t> é capaz de detectar movimento de objetos que exalam calor e que estejam dentro do seu raio de detecção que alcança até 7 metros. Com o sensor atuando, qualquer objeto (que exala calor) que se movimentar dentro do seu campo de detecção, fará com que a saída do mesmo seja ativada.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52" y="3165835"/>
            <a:ext cx="507206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Especificações:</a:t>
            </a:r>
          </a:p>
          <a:p>
            <a:r>
              <a:rPr lang="pt-BR" sz="2000" dirty="0" smtClean="0"/>
              <a:t>- </a:t>
            </a:r>
            <a:r>
              <a:rPr lang="pt-BR" sz="2000" dirty="0" smtClean="0"/>
              <a:t>Tensão de operação: 4,5 - 20VDC</a:t>
            </a:r>
          </a:p>
          <a:p>
            <a:r>
              <a:rPr lang="pt-BR" sz="2000" dirty="0" smtClean="0"/>
              <a:t>- Tensão (Nível alto): 3,3V</a:t>
            </a:r>
          </a:p>
          <a:p>
            <a:r>
              <a:rPr lang="pt-BR" sz="2000" dirty="0" smtClean="0"/>
              <a:t>- Tensão (Nível baixo): 0V</a:t>
            </a:r>
          </a:p>
          <a:p>
            <a:r>
              <a:rPr lang="pt-BR" sz="2000" dirty="0" smtClean="0"/>
              <a:t>- Raio de detecção: 3 - 7m (pode ser ajustado)</a:t>
            </a:r>
          </a:p>
          <a:p>
            <a:r>
              <a:rPr lang="pt-BR" sz="2000" dirty="0" smtClean="0"/>
              <a:t>- Ângulo de alcance: 100º</a:t>
            </a:r>
          </a:p>
          <a:p>
            <a:r>
              <a:rPr lang="pt-BR" sz="2000" dirty="0" smtClean="0"/>
              <a:t>- Potenciômetros para ajustes de sensibilidade e estabilização do piroelétrico</a:t>
            </a:r>
          </a:p>
          <a:p>
            <a:r>
              <a:rPr lang="pt-BR" sz="2000" dirty="0" smtClean="0"/>
              <a:t>- Temperatura de Trabalho: -20 ~ 80° celsius</a:t>
            </a:r>
          </a:p>
          <a:p>
            <a:r>
              <a:rPr lang="pt-BR" sz="2000" dirty="0" smtClean="0"/>
              <a:t>- Dimensões: 24mm(L) X 26mm(A) X 32mm(C)</a:t>
            </a:r>
          </a:p>
          <a:p>
            <a:r>
              <a:rPr lang="pt-BR" sz="2000" dirty="0" smtClean="0"/>
              <a:t>- Peso: 8g</a:t>
            </a:r>
            <a:endParaRPr lang="pt-BR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3500438"/>
            <a:ext cx="2304652" cy="1919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14282" y="6611803"/>
            <a:ext cx="86439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/>
              <a:t>http://blogmasterwalkershop.com.br/arduino/como-usar-com-arduino-sensor-pir-detector-de-movimento/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Component: Actuators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14446"/>
            <a:ext cx="8572560" cy="2571744"/>
          </a:xfrm>
        </p:spPr>
        <p:txBody>
          <a:bodyPr>
            <a:noAutofit/>
          </a:bodyPr>
          <a:lstStyle/>
          <a:p>
            <a:pPr algn="just"/>
            <a:r>
              <a:rPr lang="pt-BR" sz="1800" dirty="0" smtClean="0">
                <a:cs typeface="Arial" pitchFamily="34" charset="0"/>
              </a:rPr>
              <a:t>O </a:t>
            </a:r>
            <a:r>
              <a:rPr lang="pt-BR" sz="1800" dirty="0" smtClean="0">
                <a:cs typeface="Arial" pitchFamily="34" charset="0"/>
              </a:rPr>
              <a:t>BUZZER</a:t>
            </a:r>
            <a:r>
              <a:rPr lang="pt-BR" sz="1800" dirty="0" smtClean="0">
                <a:cs typeface="Arial" pitchFamily="34" charset="0"/>
              </a:rPr>
              <a:t> </a:t>
            </a:r>
            <a:r>
              <a:rPr lang="pt-BR" sz="1800" dirty="0" smtClean="0">
                <a:cs typeface="Arial" pitchFamily="34" charset="0"/>
              </a:rPr>
              <a:t>é um tipo de Transdutor ou transcíver piezoelétrico onde transforma  a energia da vibração dos cristais em som</a:t>
            </a:r>
            <a:r>
              <a:rPr lang="pt-BR" sz="1800" dirty="0" smtClean="0">
                <a:cs typeface="Arial" pitchFamily="34" charset="0"/>
              </a:rPr>
              <a:t>;</a:t>
            </a:r>
            <a:endParaRPr lang="pt-BR" sz="1800" dirty="0" smtClean="0">
              <a:cs typeface="Arial" pitchFamily="34" charset="0"/>
            </a:endParaRPr>
          </a:p>
          <a:p>
            <a:pPr algn="just"/>
            <a:r>
              <a:rPr lang="pt-BR" sz="1800" dirty="0" smtClean="0">
                <a:cs typeface="Arial" pitchFamily="34" charset="0"/>
              </a:rPr>
              <a:t>O LED é um </a:t>
            </a:r>
            <a:r>
              <a:rPr lang="pt-BR" sz="1800" dirty="0" smtClean="0">
                <a:cs typeface="Arial" pitchFamily="34" charset="0"/>
                <a:hlinkClick r:id="rId2" tooltip="Diodo"/>
              </a:rPr>
              <a:t>diodo</a:t>
            </a:r>
            <a:r>
              <a:rPr lang="pt-BR" sz="1800" dirty="0" smtClean="0">
                <a:cs typeface="Arial" pitchFamily="34" charset="0"/>
              </a:rPr>
              <a:t> </a:t>
            </a:r>
            <a:r>
              <a:rPr lang="pt-BR" sz="1800" dirty="0" smtClean="0">
                <a:cs typeface="Arial" pitchFamily="34" charset="0"/>
                <a:hlinkClick r:id="rId3" tooltip="Semicondutor"/>
              </a:rPr>
              <a:t>semicondutor</a:t>
            </a:r>
            <a:r>
              <a:rPr lang="pt-BR" sz="1800" dirty="0" smtClean="0">
                <a:cs typeface="Arial" pitchFamily="34" charset="0"/>
              </a:rPr>
              <a:t> (junção P-N) que quando é energizado emite </a:t>
            </a:r>
            <a:r>
              <a:rPr lang="pt-BR" sz="1800" dirty="0" smtClean="0">
                <a:cs typeface="Arial" pitchFamily="34" charset="0"/>
                <a:hlinkClick r:id="rId4" tooltip="Luz"/>
              </a:rPr>
              <a:t>luz</a:t>
            </a:r>
            <a:r>
              <a:rPr lang="pt-BR" sz="1800" dirty="0" smtClean="0">
                <a:cs typeface="Arial" pitchFamily="34" charset="0"/>
              </a:rPr>
              <a:t> visível – por isso LED (Diodo Emissor de Luz). A </a:t>
            </a:r>
            <a:r>
              <a:rPr lang="pt-BR" sz="1800" dirty="0" smtClean="0">
                <a:cs typeface="Arial" pitchFamily="34" charset="0"/>
                <a:hlinkClick r:id="rId4" tooltip="Luz"/>
              </a:rPr>
              <a:t>luz</a:t>
            </a:r>
            <a:r>
              <a:rPr lang="pt-BR" sz="1800" dirty="0" smtClean="0">
                <a:cs typeface="Arial" pitchFamily="34" charset="0"/>
              </a:rPr>
              <a:t>não é </a:t>
            </a:r>
            <a:r>
              <a:rPr lang="pt-BR" sz="1800" dirty="0" smtClean="0">
                <a:cs typeface="Arial" pitchFamily="34" charset="0"/>
                <a:hlinkClick r:id="rId5" tooltip="Monocromático"/>
              </a:rPr>
              <a:t>monocromática</a:t>
            </a:r>
            <a:r>
              <a:rPr lang="pt-BR" sz="1800" dirty="0" smtClean="0">
                <a:cs typeface="Arial" pitchFamily="34" charset="0"/>
              </a:rPr>
              <a:t> (como em um </a:t>
            </a:r>
            <a:r>
              <a:rPr lang="pt-BR" sz="1800" dirty="0" smtClean="0">
                <a:cs typeface="Arial" pitchFamily="34" charset="0"/>
                <a:hlinkClick r:id="rId6" tooltip="Laser"/>
              </a:rPr>
              <a:t>laser</a:t>
            </a:r>
            <a:r>
              <a:rPr lang="pt-BR" sz="1800" dirty="0" smtClean="0">
                <a:cs typeface="Arial" pitchFamily="34" charset="0"/>
              </a:rPr>
              <a:t>), mas consiste de uma banda espectral relativamente estreita e é produzida pelas interações energéticas do </a:t>
            </a:r>
            <a:r>
              <a:rPr lang="pt-BR" sz="1800" dirty="0" smtClean="0">
                <a:cs typeface="Arial" pitchFamily="34" charset="0"/>
                <a:hlinkClick r:id="rId7" tooltip="Electrão"/>
              </a:rPr>
              <a:t>eletrão</a:t>
            </a:r>
            <a:r>
              <a:rPr lang="pt-BR" sz="1800" dirty="0" smtClean="0">
                <a:cs typeface="Arial" pitchFamily="34" charset="0"/>
              </a:rPr>
              <a:t> (português europeu)/elétron (português brasileiro). O processo de emissão de </a:t>
            </a:r>
            <a:r>
              <a:rPr lang="pt-BR" sz="1800" dirty="0" smtClean="0">
                <a:cs typeface="Arial" pitchFamily="34" charset="0"/>
                <a:hlinkClick r:id="rId4" tooltip="Luz"/>
              </a:rPr>
              <a:t>luz</a:t>
            </a:r>
            <a:r>
              <a:rPr lang="pt-BR" sz="1800" dirty="0" smtClean="0">
                <a:cs typeface="Arial" pitchFamily="34" charset="0"/>
              </a:rPr>
              <a:t> pela aplicação de uma fonte elétrica de </a:t>
            </a:r>
            <a:r>
              <a:rPr lang="pt-BR" sz="1800" dirty="0" smtClean="0">
                <a:cs typeface="Arial" pitchFamily="34" charset="0"/>
                <a:hlinkClick r:id="rId8" tooltip="Energia"/>
              </a:rPr>
              <a:t>energia</a:t>
            </a:r>
            <a:r>
              <a:rPr lang="pt-BR" sz="1800" dirty="0" smtClean="0">
                <a:cs typeface="Arial" pitchFamily="34" charset="0"/>
              </a:rPr>
              <a:t> é chamado eletroluminescência.</a:t>
            </a:r>
          </a:p>
          <a:p>
            <a:endParaRPr lang="pt-BR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357950" y="4343416"/>
            <a:ext cx="12763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571604" y="3862427"/>
            <a:ext cx="1283089" cy="2709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Arduino Application: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Ultasonic Sensor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3200" dirty="0" smtClean="0"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latin typeface="Arial" pitchFamily="34" charset="0"/>
                <a:cs typeface="Arial" pitchFamily="34" charset="0"/>
              </a:rPr>
              <a:t>Circuit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271611"/>
            <a:ext cx="4886325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Arduino Application: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PiR Sensor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3200" dirty="0" smtClean="0"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latin typeface="Arial" pitchFamily="34" charset="0"/>
                <a:cs typeface="Arial" pitchFamily="34" charset="0"/>
              </a:rPr>
              <a:t>Circuit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214422"/>
            <a:ext cx="4737468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Arduino Application: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PiRSonic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3200" dirty="0" smtClean="0"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latin typeface="Arial" pitchFamily="34" charset="0"/>
                <a:cs typeface="Arial" pitchFamily="34" charset="0"/>
              </a:rPr>
              <a:t>Circuit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474442"/>
            <a:ext cx="3424235" cy="249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2643174" y="4143380"/>
            <a:ext cx="4714908" cy="24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Connector 12"/>
          <p:cNvCxnSpPr/>
          <p:nvPr/>
        </p:nvCxnSpPr>
        <p:spPr>
          <a:xfrm rot="16200000" flipH="1">
            <a:off x="4143372" y="1500174"/>
            <a:ext cx="2928958" cy="2786082"/>
          </a:xfrm>
          <a:prstGeom prst="bentConnector3">
            <a:avLst>
              <a:gd name="adj1" fmla="val 56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2"/>
          <p:cNvCxnSpPr/>
          <p:nvPr/>
        </p:nvCxnSpPr>
        <p:spPr>
          <a:xfrm>
            <a:off x="5000628" y="4000504"/>
            <a:ext cx="3071834" cy="2000264"/>
          </a:xfrm>
          <a:prstGeom prst="bentConnector3">
            <a:avLst>
              <a:gd name="adj1" fmla="val 1002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2"/>
          <p:cNvCxnSpPr/>
          <p:nvPr/>
        </p:nvCxnSpPr>
        <p:spPr>
          <a:xfrm rot="10800000">
            <a:off x="7072330" y="6000768"/>
            <a:ext cx="1000132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9322" y="5143512"/>
            <a:ext cx="1857388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2" name="Straight Connector 12"/>
          <p:cNvCxnSpPr/>
          <p:nvPr/>
        </p:nvCxnSpPr>
        <p:spPr>
          <a:xfrm rot="10800000" flipV="1">
            <a:off x="2000232" y="4143380"/>
            <a:ext cx="2857520" cy="1857388"/>
          </a:xfrm>
          <a:prstGeom prst="bentConnector3">
            <a:avLst>
              <a:gd name="adj1" fmla="val 9933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57422" y="5000636"/>
            <a:ext cx="1500198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6" name="Straight Connector 12"/>
          <p:cNvCxnSpPr/>
          <p:nvPr/>
        </p:nvCxnSpPr>
        <p:spPr>
          <a:xfrm>
            <a:off x="2000232" y="6000768"/>
            <a:ext cx="928694" cy="1588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12"/>
          <p:cNvCxnSpPr/>
          <p:nvPr/>
        </p:nvCxnSpPr>
        <p:spPr>
          <a:xfrm rot="5400000" flipH="1" flipV="1">
            <a:off x="4680348" y="3964388"/>
            <a:ext cx="356396" cy="1588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12"/>
          <p:cNvCxnSpPr/>
          <p:nvPr/>
        </p:nvCxnSpPr>
        <p:spPr>
          <a:xfrm rot="5400000" flipH="1" flipV="1">
            <a:off x="4894265" y="3892553"/>
            <a:ext cx="214314" cy="1588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2"/>
          <p:cNvCxnSpPr/>
          <p:nvPr/>
        </p:nvCxnSpPr>
        <p:spPr>
          <a:xfrm rot="10800000" flipV="1">
            <a:off x="1928794" y="4000504"/>
            <a:ext cx="2714644" cy="2214578"/>
          </a:xfrm>
          <a:prstGeom prst="bentConnector3">
            <a:avLst>
              <a:gd name="adj1" fmla="val 100877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2"/>
          <p:cNvCxnSpPr/>
          <p:nvPr/>
        </p:nvCxnSpPr>
        <p:spPr>
          <a:xfrm flipV="1">
            <a:off x="1928794" y="6000768"/>
            <a:ext cx="1285884" cy="214314"/>
          </a:xfrm>
          <a:prstGeom prst="bentConnector3">
            <a:avLst>
              <a:gd name="adj1" fmla="val 101111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"/>
          <p:cNvCxnSpPr/>
          <p:nvPr/>
        </p:nvCxnSpPr>
        <p:spPr>
          <a:xfrm rot="5400000" flipH="1" flipV="1">
            <a:off x="4537075" y="3893347"/>
            <a:ext cx="214314" cy="1588"/>
          </a:xfrm>
          <a:prstGeom prst="straightConnector1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"/>
          <p:cNvCxnSpPr/>
          <p:nvPr/>
        </p:nvCxnSpPr>
        <p:spPr>
          <a:xfrm>
            <a:off x="4786314" y="4071942"/>
            <a:ext cx="3429024" cy="2000264"/>
          </a:xfrm>
          <a:prstGeom prst="bentConnector3">
            <a:avLst>
              <a:gd name="adj1" fmla="val 99444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2"/>
          <p:cNvCxnSpPr/>
          <p:nvPr/>
        </p:nvCxnSpPr>
        <p:spPr>
          <a:xfrm>
            <a:off x="6643702" y="6000768"/>
            <a:ext cx="1571636" cy="71438"/>
          </a:xfrm>
          <a:prstGeom prst="bentConnector3">
            <a:avLst>
              <a:gd name="adj1" fmla="val 1515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2"/>
          <p:cNvCxnSpPr/>
          <p:nvPr/>
        </p:nvCxnSpPr>
        <p:spPr>
          <a:xfrm rot="5400000" flipH="1" flipV="1">
            <a:off x="4642644" y="3928272"/>
            <a:ext cx="285752" cy="1588"/>
          </a:xfrm>
          <a:prstGeom prst="straightConnector1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2"/>
          <p:cNvCxnSpPr/>
          <p:nvPr/>
        </p:nvCxnSpPr>
        <p:spPr>
          <a:xfrm rot="5400000">
            <a:off x="1178695" y="1678769"/>
            <a:ext cx="4714908" cy="4071966"/>
          </a:xfrm>
          <a:prstGeom prst="bentConnector3">
            <a:avLst>
              <a:gd name="adj1" fmla="val -505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2"/>
          <p:cNvCxnSpPr/>
          <p:nvPr/>
        </p:nvCxnSpPr>
        <p:spPr>
          <a:xfrm rot="5400000" flipH="1" flipV="1">
            <a:off x="5428462" y="1500174"/>
            <a:ext cx="286546" cy="794"/>
          </a:xfrm>
          <a:prstGeom prst="straightConnector1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2"/>
          <p:cNvCxnSpPr/>
          <p:nvPr/>
        </p:nvCxnSpPr>
        <p:spPr>
          <a:xfrm rot="5400000" flipH="1" flipV="1">
            <a:off x="4072728" y="1570818"/>
            <a:ext cx="285752" cy="1588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2"/>
          <p:cNvCxnSpPr>
            <a:endCxn id="4103" idx="2"/>
          </p:cNvCxnSpPr>
          <p:nvPr/>
        </p:nvCxnSpPr>
        <p:spPr>
          <a:xfrm flipV="1">
            <a:off x="1500166" y="5934086"/>
            <a:ext cx="1607355" cy="138120"/>
          </a:xfrm>
          <a:prstGeom prst="bentConnector2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786" y="3384343"/>
            <a:ext cx="285752" cy="1259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9" name="Straight Connector 12"/>
          <p:cNvCxnSpPr/>
          <p:nvPr/>
        </p:nvCxnSpPr>
        <p:spPr>
          <a:xfrm rot="10800000">
            <a:off x="1000100" y="4357694"/>
            <a:ext cx="2000264" cy="1588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2"/>
          <p:cNvCxnSpPr>
            <a:stCxn id="4104" idx="2"/>
          </p:cNvCxnSpPr>
          <p:nvPr/>
        </p:nvCxnSpPr>
        <p:spPr>
          <a:xfrm rot="5400000" flipH="1" flipV="1">
            <a:off x="1263526" y="834904"/>
            <a:ext cx="3473678" cy="4143406"/>
          </a:xfrm>
          <a:prstGeom prst="bentConnector4">
            <a:avLst>
              <a:gd name="adj1" fmla="val -313"/>
              <a:gd name="adj2" fmla="val -7827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2"/>
          <p:cNvCxnSpPr/>
          <p:nvPr/>
        </p:nvCxnSpPr>
        <p:spPr>
          <a:xfrm rot="5400000" flipH="1" flipV="1">
            <a:off x="4857752" y="1428736"/>
            <a:ext cx="428628" cy="1588"/>
          </a:xfrm>
          <a:prstGeom prst="straightConnector1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12"/>
          <p:cNvCxnSpPr>
            <a:stCxn id="2" idx="2"/>
          </p:cNvCxnSpPr>
          <p:nvPr/>
        </p:nvCxnSpPr>
        <p:spPr>
          <a:xfrm rot="16200000" flipH="1">
            <a:off x="3893335" y="1821641"/>
            <a:ext cx="5072106" cy="3714776"/>
          </a:xfrm>
          <a:prstGeom prst="bentConnector3">
            <a:avLst>
              <a:gd name="adj1" fmla="val -364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12"/>
          <p:cNvCxnSpPr>
            <a:endCxn id="2" idx="2"/>
          </p:cNvCxnSpPr>
          <p:nvPr/>
        </p:nvCxnSpPr>
        <p:spPr>
          <a:xfrm rot="5400000" flipH="1" flipV="1">
            <a:off x="4286244" y="1428732"/>
            <a:ext cx="571512" cy="1588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12"/>
          <p:cNvCxnSpPr/>
          <p:nvPr/>
        </p:nvCxnSpPr>
        <p:spPr>
          <a:xfrm rot="10800000">
            <a:off x="6930248" y="5929330"/>
            <a:ext cx="1356528" cy="285752"/>
          </a:xfrm>
          <a:prstGeom prst="bentConnector3">
            <a:avLst>
              <a:gd name="adj1" fmla="val 100288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12"/>
          <p:cNvCxnSpPr/>
          <p:nvPr/>
        </p:nvCxnSpPr>
        <p:spPr>
          <a:xfrm rot="5400000" flipH="1" flipV="1">
            <a:off x="5214942" y="2786058"/>
            <a:ext cx="4786346" cy="1643074"/>
          </a:xfrm>
          <a:prstGeom prst="bentConnector3">
            <a:avLst>
              <a:gd name="adj1" fmla="val -6403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12"/>
          <p:cNvCxnSpPr/>
          <p:nvPr/>
        </p:nvCxnSpPr>
        <p:spPr>
          <a:xfrm>
            <a:off x="4929190" y="1214422"/>
            <a:ext cx="3500462" cy="1588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12"/>
          <p:cNvCxnSpPr/>
          <p:nvPr/>
        </p:nvCxnSpPr>
        <p:spPr>
          <a:xfrm rot="5400000" flipH="1" flipV="1">
            <a:off x="4714082" y="1428736"/>
            <a:ext cx="429422" cy="794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1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5400000">
            <a:off x="7358082" y="3214686"/>
            <a:ext cx="53181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66" name="Straight Connector 12"/>
          <p:cNvCxnSpPr/>
          <p:nvPr/>
        </p:nvCxnSpPr>
        <p:spPr>
          <a:xfrm rot="5400000">
            <a:off x="6679424" y="3678240"/>
            <a:ext cx="713582" cy="643735"/>
          </a:xfrm>
          <a:prstGeom prst="bentConnector3">
            <a:avLst>
              <a:gd name="adj1" fmla="val 118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12"/>
          <p:cNvCxnSpPr/>
          <p:nvPr/>
        </p:nvCxnSpPr>
        <p:spPr>
          <a:xfrm>
            <a:off x="4357686" y="1000108"/>
            <a:ext cx="3000396" cy="2359042"/>
          </a:xfrm>
          <a:prstGeom prst="bentConnector3">
            <a:avLst>
              <a:gd name="adj1" fmla="val 10031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12"/>
          <p:cNvCxnSpPr/>
          <p:nvPr/>
        </p:nvCxnSpPr>
        <p:spPr>
          <a:xfrm rot="5400000" flipH="1" flipV="1">
            <a:off x="4001290" y="1356504"/>
            <a:ext cx="714380" cy="1588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Arduino Application: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PiR Sensor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3200" dirty="0" smtClean="0"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latin typeface="Arial" pitchFamily="34" charset="0"/>
                <a:cs typeface="Arial" pitchFamily="34" charset="0"/>
              </a:rPr>
              <a:t>Programming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85852" y="2143116"/>
            <a:ext cx="6500858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dirty="0" smtClean="0"/>
              <a:t>const int pinoPIR = 3; </a:t>
            </a:r>
            <a:r>
              <a:rPr lang="pt-BR" sz="1400" dirty="0" smtClean="0"/>
              <a:t>                   //</a:t>
            </a:r>
            <a:r>
              <a:rPr lang="pt-BR" sz="1400" dirty="0" smtClean="0"/>
              <a:t>PINO DIGITAL UTILIZADO PELO SENSOR DE PRESENÇA</a:t>
            </a:r>
          </a:p>
          <a:p>
            <a:r>
              <a:rPr lang="pt-BR" sz="1400" dirty="0" smtClean="0"/>
              <a:t>const int pinoLED = 7; </a:t>
            </a:r>
            <a:r>
              <a:rPr lang="pt-BR" sz="1400" dirty="0" smtClean="0"/>
              <a:t>                  //</a:t>
            </a:r>
            <a:r>
              <a:rPr lang="pt-BR" sz="1400" dirty="0" smtClean="0"/>
              <a:t>PINO DIGITAL UTILIZADO PELO LED</a:t>
            </a:r>
          </a:p>
          <a:p>
            <a:endParaRPr lang="pt-BR" sz="1400" dirty="0" smtClean="0"/>
          </a:p>
          <a:p>
            <a:r>
              <a:rPr lang="pt-BR" sz="1400" dirty="0" smtClean="0"/>
              <a:t>void setup(){</a:t>
            </a:r>
          </a:p>
          <a:p>
            <a:r>
              <a:rPr lang="pt-BR" sz="1400" dirty="0" smtClean="0"/>
              <a:t>  pinMode(pinoLED, OUTPUT); </a:t>
            </a:r>
            <a:r>
              <a:rPr lang="pt-BR" sz="1400" dirty="0" smtClean="0"/>
              <a:t>              //</a:t>
            </a:r>
            <a:r>
              <a:rPr lang="pt-BR" sz="1400" dirty="0" smtClean="0"/>
              <a:t>DEFINE O PINO COMO SAÍDA</a:t>
            </a:r>
          </a:p>
          <a:p>
            <a:r>
              <a:rPr lang="pt-BR" sz="1400" dirty="0" smtClean="0"/>
              <a:t>  pinMode(pinoPIR, INPUT); </a:t>
            </a:r>
            <a:r>
              <a:rPr lang="pt-BR" sz="1400" dirty="0" smtClean="0"/>
              <a:t>                  //</a:t>
            </a:r>
            <a:r>
              <a:rPr lang="pt-BR" sz="1400" dirty="0" smtClean="0"/>
              <a:t>DEFINE O PINO COMO ENTRADA</a:t>
            </a:r>
          </a:p>
          <a:p>
            <a:r>
              <a:rPr lang="pt-BR" sz="1400" dirty="0" smtClean="0"/>
              <a:t>}</a:t>
            </a:r>
          </a:p>
          <a:p>
            <a:r>
              <a:rPr lang="pt-BR" sz="1400" dirty="0" smtClean="0"/>
              <a:t>void loop(){</a:t>
            </a:r>
          </a:p>
          <a:p>
            <a:r>
              <a:rPr lang="pt-BR" sz="1400" dirty="0" smtClean="0"/>
              <a:t> if(digitalRead(pinoPIR) == HIGH){ </a:t>
            </a:r>
            <a:r>
              <a:rPr lang="pt-BR" sz="1400" dirty="0" smtClean="0"/>
              <a:t>         //</a:t>
            </a:r>
            <a:r>
              <a:rPr lang="pt-BR" sz="1400" dirty="0" smtClean="0"/>
              <a:t>SE A LEITURA DO PINO FOR IGUAL A HIGH, FAZ</a:t>
            </a:r>
          </a:p>
          <a:p>
            <a:r>
              <a:rPr lang="pt-BR" sz="1400" dirty="0" smtClean="0"/>
              <a:t>    digitalWrite(pinoLED, HIGH); </a:t>
            </a:r>
            <a:r>
              <a:rPr lang="pt-BR" sz="1400" dirty="0" smtClean="0"/>
              <a:t>             //</a:t>
            </a:r>
            <a:r>
              <a:rPr lang="pt-BR" sz="1400" dirty="0" smtClean="0"/>
              <a:t>ACENDE O LED</a:t>
            </a:r>
          </a:p>
          <a:p>
            <a:r>
              <a:rPr lang="pt-BR" sz="1400" dirty="0" smtClean="0"/>
              <a:t> }else{ </a:t>
            </a:r>
            <a:r>
              <a:rPr lang="pt-BR" sz="1400" dirty="0" smtClean="0"/>
              <a:t>                                                          //</a:t>
            </a:r>
            <a:r>
              <a:rPr lang="pt-BR" sz="1400" dirty="0" smtClean="0"/>
              <a:t>SENÃO, FAZ</a:t>
            </a:r>
          </a:p>
          <a:p>
            <a:r>
              <a:rPr lang="pt-BR" sz="1400" dirty="0" smtClean="0"/>
              <a:t>  digitalWrite(pinoLED, LOW); </a:t>
            </a:r>
            <a:r>
              <a:rPr lang="pt-BR" sz="1400" dirty="0" smtClean="0"/>
              <a:t>                //</a:t>
            </a:r>
            <a:r>
              <a:rPr lang="pt-BR" sz="1400" dirty="0" smtClean="0"/>
              <a:t>APAGA O LED</a:t>
            </a:r>
          </a:p>
          <a:p>
            <a:r>
              <a:rPr lang="pt-BR" sz="1400" dirty="0" smtClean="0"/>
              <a:t> }</a:t>
            </a:r>
          </a:p>
          <a:p>
            <a:r>
              <a:rPr lang="pt-BR" sz="1400" dirty="0" smtClean="0"/>
              <a:t>}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Arduino Application: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Ultrasonic Sensor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3200" dirty="0" smtClean="0"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latin typeface="Arial" pitchFamily="34" charset="0"/>
                <a:cs typeface="Arial" pitchFamily="34" charset="0"/>
              </a:rPr>
              <a:t>Programming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000100" y="1928802"/>
            <a:ext cx="71438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/>
              <a:t>#include "Ultrasonic.h" 	//INCLUSÃO DA BIBLIOTECA NECESSÁRIA PARA FUNCIONAMENTO DO CÓDIGO</a:t>
            </a:r>
          </a:p>
          <a:p>
            <a:endParaRPr lang="pt-BR" sz="1200" dirty="0" smtClean="0"/>
          </a:p>
          <a:p>
            <a:r>
              <a:rPr lang="pt-BR" sz="1200" dirty="0" smtClean="0"/>
              <a:t>const int echoPin = 11; 	//PINO DIGITAL UTILIZADO PELO HC-SR04 ECHO(RECEBE)</a:t>
            </a:r>
          </a:p>
          <a:p>
            <a:r>
              <a:rPr lang="pt-BR" sz="1200" dirty="0" smtClean="0"/>
              <a:t>const int trigPin = 8; 	//PINO DIGITAL UTILIZADO PELO HC-SR04 TRIG(ENVIA)</a:t>
            </a:r>
          </a:p>
          <a:p>
            <a:endParaRPr lang="pt-BR" sz="1200" dirty="0" smtClean="0"/>
          </a:p>
          <a:p>
            <a:r>
              <a:rPr lang="pt-BR" sz="1200" dirty="0" smtClean="0"/>
              <a:t>const int pinoBuzzer = 13; 	//PINO DIGITAL EM QUE O BUZZER ESTÁ CONECTADO</a:t>
            </a:r>
          </a:p>
          <a:p>
            <a:endParaRPr lang="pt-BR" sz="1200" dirty="0" smtClean="0"/>
          </a:p>
          <a:p>
            <a:r>
              <a:rPr lang="pt-BR" sz="1200" dirty="0" smtClean="0"/>
              <a:t>Ultrasonic ultrasonic(trigPin,echoPin); 	//INICIALIZANDO OS PINOS</a:t>
            </a:r>
          </a:p>
          <a:p>
            <a:endParaRPr lang="pt-BR" sz="1200" dirty="0" smtClean="0"/>
          </a:p>
          <a:p>
            <a:r>
              <a:rPr lang="pt-BR" sz="1200" dirty="0" smtClean="0"/>
              <a:t>int distancia; 		//CRIA UMA VARIÁVEL CHAMADA "distancia" DO TIPO INTEIRO</a:t>
            </a:r>
          </a:p>
          <a:p>
            <a:r>
              <a:rPr lang="pt-BR" sz="1200" dirty="0" smtClean="0"/>
              <a:t>String result; 		//CRIA UMA VARIÁVEL CHAMADA "result" DO TIPO STRING</a:t>
            </a:r>
          </a:p>
          <a:p>
            <a:endParaRPr lang="pt-BR" sz="1200" dirty="0" smtClean="0"/>
          </a:p>
          <a:p>
            <a:r>
              <a:rPr lang="pt-BR" sz="1200" dirty="0" smtClean="0"/>
              <a:t>void setup(){</a:t>
            </a:r>
          </a:p>
          <a:p>
            <a:r>
              <a:rPr lang="pt-BR" sz="1200" dirty="0" smtClean="0"/>
              <a:t>pinMode(echoPin, INPUT); 		//DEFINE O PINO 11 COMO ENTRADA (RECEBE)</a:t>
            </a:r>
          </a:p>
          <a:p>
            <a:r>
              <a:rPr lang="pt-BR" sz="1200" dirty="0" smtClean="0"/>
              <a:t>pinMode(trigPin, OUTPUT); 		//DEFINE O PINO 8 COMO SAÍDA (ENVIA)</a:t>
            </a:r>
          </a:p>
          <a:p>
            <a:r>
              <a:rPr lang="pt-BR" sz="1200" dirty="0" smtClean="0"/>
              <a:t>pinMode(pinoBuzzer, OUTPUT); 	//DECLARA O PINO 13 COMO SENDO SAÍDA</a:t>
            </a:r>
          </a:p>
          <a:p>
            <a:r>
              <a:rPr lang="pt-BR" sz="1200" dirty="0" smtClean="0"/>
              <a:t>}</a:t>
            </a:r>
          </a:p>
          <a:p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9506</TotalTime>
  <Words>391</Words>
  <Application>Microsoft Office PowerPoint</Application>
  <PresentationFormat>On-screen Show (4:3)</PresentationFormat>
  <Paragraphs>147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Arduino Two Sensors and Actuators Application: Presence/Distance Circuit</vt:lpstr>
      <vt:lpstr>Component: Sensors</vt:lpstr>
      <vt:lpstr>Component: Sensors</vt:lpstr>
      <vt:lpstr>Component: Actuators</vt:lpstr>
      <vt:lpstr>Arduino Application: Ultasonic Sensor Circuit</vt:lpstr>
      <vt:lpstr>Arduino Application: PiR Sensor Circuit</vt:lpstr>
      <vt:lpstr>Arduino Application: PiRSonic Circuit</vt:lpstr>
      <vt:lpstr>Arduino Application: PiR Sensor Programming</vt:lpstr>
      <vt:lpstr>Arduino Application: Ultrasonic Sensor Programming</vt:lpstr>
      <vt:lpstr>Arduino Application: Ultrasonic Sensor Programming</vt:lpstr>
      <vt:lpstr>Arduino Application: PiRSonic Programming</vt:lpstr>
      <vt:lpstr>Arduino Application: PiRSonic Programming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João Luiz Vieira Da Costa</dc:creator>
  <cp:lastModifiedBy>Windows User</cp:lastModifiedBy>
  <cp:revision>104</cp:revision>
  <dcterms:created xsi:type="dcterms:W3CDTF">2018-07-16T14:56:32Z</dcterms:created>
  <dcterms:modified xsi:type="dcterms:W3CDTF">2018-09-25T20:51:12Z</dcterms:modified>
</cp:coreProperties>
</file>