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bookmarkIdSeed="3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23" r:id="rId2"/>
    <p:sldId id="832" r:id="rId3"/>
    <p:sldId id="834" r:id="rId4"/>
    <p:sldId id="833" r:id="rId5"/>
  </p:sldIdLst>
  <p:sldSz cx="9972675" cy="5616575"/>
  <p:notesSz cx="9906000" cy="6883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69">
          <p15:clr>
            <a:srgbClr val="A4A3A4"/>
          </p15:clr>
        </p15:guide>
        <p15:guide id="2" pos="31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9">
          <p15:clr>
            <a:srgbClr val="A4A3A4"/>
          </p15:clr>
        </p15:guide>
        <p15:guide id="2" pos="311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6C"/>
    <a:srgbClr val="008654"/>
    <a:srgbClr val="F2DCDB"/>
    <a:srgbClr val="005436"/>
    <a:srgbClr val="00B800"/>
    <a:srgbClr val="D9D9D9"/>
    <a:srgbClr val="008000"/>
    <a:srgbClr val="007048"/>
    <a:srgbClr val="FFFFCC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9" autoAdjust="0"/>
    <p:restoredTop sz="92731" autoAdjust="0"/>
  </p:normalViewPr>
  <p:slideViewPr>
    <p:cSldViewPr snapToGrid="0">
      <p:cViewPr varScale="1">
        <p:scale>
          <a:sx n="92" d="100"/>
          <a:sy n="92" d="100"/>
        </p:scale>
        <p:origin x="1205" y="67"/>
      </p:cViewPr>
      <p:guideLst>
        <p:guide orient="horz" pos="1769"/>
        <p:guide pos="31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-90" y="-96"/>
      </p:cViewPr>
      <p:guideLst>
        <p:guide orient="horz" pos="2169"/>
        <p:guide pos="311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0225" y="0"/>
            <a:ext cx="42941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37325"/>
            <a:ext cx="429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0225" y="6537325"/>
            <a:ext cx="4294188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fld id="{BAB4CC39-0575-4E9D-897E-E7B1E950DB2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748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0" y="0"/>
            <a:ext cx="4292600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63825" y="515938"/>
            <a:ext cx="4583113" cy="2582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0" y="3270250"/>
            <a:ext cx="726440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38913"/>
            <a:ext cx="42926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0" y="6538913"/>
            <a:ext cx="42926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74" tIns="46237" rIns="92474" bIns="46237" numCol="1" anchor="b" anchorCtr="0" compatLnSpc="1">
            <a:prstTxWarp prst="textNoShape">
              <a:avLst/>
            </a:prstTxWarp>
          </a:bodyPr>
          <a:lstStyle>
            <a:lvl1pPr algn="r" defTabSz="885825" eaLnBrk="0" hangingPunct="0">
              <a:defRPr sz="1300">
                <a:cs typeface="ＭＳ Ｐゴシック"/>
              </a:defRPr>
            </a:lvl1pPr>
          </a:lstStyle>
          <a:p>
            <a:pPr>
              <a:defRPr/>
            </a:pPr>
            <a:fld id="{E7924C24-E0FA-4989-8443-89D74C91622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3756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24C24-E0FA-4989-8443-89D74C91622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61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924C24-E0FA-4989-8443-89D74C91622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68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r="1519"/>
          <a:stretch/>
        </p:blipFill>
        <p:spPr bwMode="auto">
          <a:xfrm>
            <a:off x="0" y="0"/>
            <a:ext cx="9985022" cy="3816387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27" name="Rectangle 53"/>
          <p:cNvSpPr>
            <a:spLocks noGrp="1" noChangeArrowheads="1"/>
          </p:cNvSpPr>
          <p:nvPr>
            <p:ph type="ctrTitle"/>
          </p:nvPr>
        </p:nvSpPr>
        <p:spPr>
          <a:xfrm>
            <a:off x="305687" y="215927"/>
            <a:ext cx="6485794" cy="1036206"/>
          </a:xfrm>
          <a:noFill/>
        </p:spPr>
        <p:txBody>
          <a:bodyPr anchor="t" anchorCtr="0"/>
          <a:lstStyle>
            <a:lvl1pPr algn="l">
              <a:defRPr sz="2800" i="0" smtClean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0" y="5460559"/>
            <a:ext cx="9972675" cy="15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800" b="0" dirty="0">
                <a:latin typeface="+mj-lt"/>
              </a:rPr>
              <a:t>Is it absolutely necessary to print this document? If this is the case, please make sure to print several slides per sheet, double sided and in black &amp; white preferably.</a:t>
            </a:r>
            <a:endParaRPr lang="fr-FR" sz="800" b="0" dirty="0">
              <a:latin typeface="+mj-lt"/>
            </a:endParaRPr>
          </a:p>
        </p:txBody>
      </p:sp>
      <p:pic>
        <p:nvPicPr>
          <p:cNvPr id="13" name="Image 15" descr="BNPPF_BL_FR_Cred_P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388" y="4392507"/>
            <a:ext cx="35369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1072183" y="3528387"/>
            <a:ext cx="3600000" cy="576000"/>
          </a:xfrm>
          <a:prstGeom prst="rect">
            <a:avLst/>
          </a:prstGeom>
          <a:solidFill>
            <a:srgbClr val="00A76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000" noProof="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169809" y="3550871"/>
            <a:ext cx="3240449" cy="265556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0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169807" y="3816427"/>
            <a:ext cx="3240449" cy="265556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570557" y="3888437"/>
            <a:ext cx="3284315" cy="60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5687" y="792007"/>
            <a:ext cx="9361299" cy="4176580"/>
          </a:xfrm>
        </p:spPr>
        <p:txBody>
          <a:bodyPr/>
          <a:lstStyle>
            <a:lvl4pPr marL="1520825" indent="-149225">
              <a:defRPr/>
            </a:lvl4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299" cy="52655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7" y="792007"/>
            <a:ext cx="4595813" cy="410659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86872" y="792007"/>
            <a:ext cx="4680115" cy="410659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5687" y="2926236"/>
            <a:ext cx="4598303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300" cy="526553"/>
          </a:xfrm>
        </p:spPr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7" y="792008"/>
            <a:ext cx="9361300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Espace réservé du contenu 3"/>
          <p:cNvSpPr>
            <a:spLocks noGrp="1"/>
          </p:cNvSpPr>
          <p:nvPr>
            <p:ph sz="half" idx="10"/>
          </p:nvPr>
        </p:nvSpPr>
        <p:spPr>
          <a:xfrm>
            <a:off x="5064872" y="2926236"/>
            <a:ext cx="4602115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e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05795" y="2926236"/>
            <a:ext cx="4598196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71907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05687" y="792008"/>
            <a:ext cx="4602117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Espace réservé du contenu 3"/>
          <p:cNvSpPr>
            <a:spLocks noGrp="1"/>
          </p:cNvSpPr>
          <p:nvPr>
            <p:ph sz="half" idx="10"/>
          </p:nvPr>
        </p:nvSpPr>
        <p:spPr>
          <a:xfrm>
            <a:off x="5064872" y="2926236"/>
            <a:ext cx="4602115" cy="204235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0" name="Espace réservé du contenu 2"/>
          <p:cNvSpPr>
            <a:spLocks noGrp="1"/>
          </p:cNvSpPr>
          <p:nvPr>
            <p:ph sz="half" idx="11"/>
          </p:nvPr>
        </p:nvSpPr>
        <p:spPr>
          <a:xfrm>
            <a:off x="5064871" y="792008"/>
            <a:ext cx="4602115" cy="2016282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5687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contenu 2"/>
          <p:cNvSpPr>
            <a:spLocks noGrp="1"/>
          </p:cNvSpPr>
          <p:nvPr>
            <p:ph idx="1"/>
          </p:nvPr>
        </p:nvSpPr>
        <p:spPr>
          <a:xfrm>
            <a:off x="1714030" y="1287121"/>
            <a:ext cx="6232966" cy="387960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+mj-lt"/>
              <a:buAutoNum type="arabicPeriod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90575" indent="-34290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AutoNum type="alphaLcPeriod"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05687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re 1"/>
          <p:cNvSpPr>
            <a:spLocks noGrp="1"/>
          </p:cNvSpPr>
          <p:nvPr>
            <p:ph type="title"/>
          </p:nvPr>
        </p:nvSpPr>
        <p:spPr>
          <a:xfrm>
            <a:off x="305687" y="100111"/>
            <a:ext cx="9361299" cy="526553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01867" y="1872157"/>
            <a:ext cx="360000" cy="360000"/>
          </a:xfrm>
          <a:solidFill>
            <a:srgbClr val="00A76C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4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#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2033927" y="2088187"/>
            <a:ext cx="5472344" cy="914400"/>
          </a:xfrm>
        </p:spPr>
        <p:txBody>
          <a:bodyPr/>
          <a:lstStyle>
            <a:lvl1pPr marL="0" indent="0">
              <a:buNone/>
              <a:defRPr sz="2400" cap="small" baseline="0">
                <a:solidFill>
                  <a:srgbClr val="00A76C"/>
                </a:solidFill>
              </a:defRPr>
            </a:lvl1pPr>
            <a:lvl2pPr>
              <a:defRPr>
                <a:solidFill>
                  <a:srgbClr val="00A76C"/>
                </a:solidFill>
              </a:defRPr>
            </a:lvl2pPr>
            <a:lvl3pPr>
              <a:defRPr>
                <a:solidFill>
                  <a:srgbClr val="00A76C"/>
                </a:solidFill>
              </a:defRPr>
            </a:lvl3pPr>
            <a:lvl4pPr>
              <a:defRPr>
                <a:solidFill>
                  <a:srgbClr val="00A76C"/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solidFill>
                  <a:srgbClr val="00A76C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0738822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1020" y="-21017"/>
            <a:ext cx="10004426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169360" y="4113499"/>
            <a:ext cx="3808463" cy="494114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231" tIns="89797" rIns="91231" bIns="897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Tx/>
              <a:buFontTx/>
              <a:buNone/>
            </a:pPr>
            <a:endParaRPr lang="en-GB" sz="982" kern="1200" dirty="0">
              <a:solidFill>
                <a:srgbClr val="A0C873"/>
              </a:solidFill>
            </a:endParaRP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342622" y="4186771"/>
            <a:ext cx="3455100" cy="176900"/>
          </a:xfrm>
        </p:spPr>
        <p:txBody>
          <a:bodyPr anchor="ctr">
            <a:normAutofit/>
          </a:bodyPr>
          <a:lstStyle>
            <a:lvl1pPr marL="0" indent="0" algn="l">
              <a:buNone/>
              <a:defRPr sz="1391" b="0" cap="all" baseline="0">
                <a:solidFill>
                  <a:schemeClr val="tx1"/>
                </a:solidFill>
              </a:defRPr>
            </a:lvl1pPr>
            <a:lvl2pPr marL="456182" indent="0">
              <a:buNone/>
              <a:defRPr sz="1963" b="1"/>
            </a:lvl2pPr>
            <a:lvl3pPr marL="912360" indent="0">
              <a:buNone/>
              <a:defRPr sz="1718" b="1"/>
            </a:lvl3pPr>
            <a:lvl4pPr marL="1368543" indent="0">
              <a:buNone/>
              <a:defRPr sz="1636" b="1"/>
            </a:lvl4pPr>
            <a:lvl5pPr marL="1824721" indent="0">
              <a:buNone/>
              <a:defRPr sz="1636" b="1"/>
            </a:lvl5pPr>
            <a:lvl6pPr marL="2280905" indent="0">
              <a:buNone/>
              <a:defRPr sz="1636" b="1"/>
            </a:lvl6pPr>
            <a:lvl7pPr marL="2737083" indent="0">
              <a:buNone/>
              <a:defRPr sz="1636" b="1"/>
            </a:lvl7pPr>
            <a:lvl8pPr marL="3193266" indent="0">
              <a:buNone/>
              <a:defRPr sz="1636" b="1"/>
            </a:lvl8pPr>
            <a:lvl9pPr marL="3649445" indent="0">
              <a:buNone/>
              <a:defRPr sz="1636" b="1"/>
            </a:lvl9pPr>
          </a:lstStyle>
          <a:p>
            <a:r>
              <a:rPr lang="en-GB" noProof="0" dirty="0"/>
              <a:t>author’s name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342622" y="4369830"/>
            <a:ext cx="3455100" cy="176900"/>
          </a:xfrm>
        </p:spPr>
        <p:txBody>
          <a:bodyPr anchor="ctr">
            <a:normAutofit/>
          </a:bodyPr>
          <a:lstStyle>
            <a:lvl1pPr marL="0" indent="0" algn="l">
              <a:buNone/>
              <a:defRPr sz="1391" b="0">
                <a:solidFill>
                  <a:schemeClr val="tx1"/>
                </a:solidFill>
              </a:defRPr>
            </a:lvl1pPr>
            <a:lvl2pPr marL="456182" indent="0">
              <a:buNone/>
              <a:defRPr sz="1963" b="1"/>
            </a:lvl2pPr>
            <a:lvl3pPr marL="912360" indent="0">
              <a:buNone/>
              <a:defRPr sz="1718" b="1"/>
            </a:lvl3pPr>
            <a:lvl4pPr marL="1368543" indent="0">
              <a:buNone/>
              <a:defRPr sz="1636" b="1"/>
            </a:lvl4pPr>
            <a:lvl5pPr marL="1824721" indent="0">
              <a:buNone/>
              <a:defRPr sz="1636" b="1"/>
            </a:lvl5pPr>
            <a:lvl6pPr marL="2280905" indent="0">
              <a:buNone/>
              <a:defRPr sz="1636" b="1"/>
            </a:lvl6pPr>
            <a:lvl7pPr marL="2737083" indent="0">
              <a:buNone/>
              <a:defRPr sz="1636" b="1"/>
            </a:lvl7pPr>
            <a:lvl8pPr marL="3193266" indent="0">
              <a:buNone/>
              <a:defRPr sz="1636" b="1"/>
            </a:lvl8pPr>
            <a:lvl9pPr marL="3649445" indent="0">
              <a:buNone/>
              <a:defRPr sz="1636" b="1"/>
            </a:lvl9pPr>
          </a:lstStyle>
          <a:p>
            <a:r>
              <a:rPr lang="en-GB" noProof="0" dirty="0"/>
              <a:t>Location, 00/00/2015</a:t>
            </a:r>
          </a:p>
        </p:txBody>
      </p:sp>
      <p:sp>
        <p:nvSpPr>
          <p:cNvPr id="14" name="Rectangle 34"/>
          <p:cNvSpPr>
            <a:spLocks noChangeArrowheads="1"/>
          </p:cNvSpPr>
          <p:nvPr userDrawn="1"/>
        </p:nvSpPr>
        <p:spPr bwMode="auto">
          <a:xfrm>
            <a:off x="1059682" y="5460565"/>
            <a:ext cx="8913023" cy="156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31" tIns="45617" rIns="91231" bIns="45617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fr-FR" sz="818" dirty="0">
                <a:solidFill>
                  <a:srgbClr val="58585A"/>
                </a:solidFill>
                <a:latin typeface="Arial Narrow"/>
                <a:ea typeface="ＭＳ Ｐゴシック"/>
                <a:cs typeface="Arial Narrow"/>
              </a:rPr>
              <a:t>Is it absolutely necessary to print this document? If this is the case, please make sure to print several slides per sheet, double sided and in black &amp; white preferably.</a:t>
            </a:r>
            <a:endParaRPr lang="fr-FR" altLang="fr-FR" sz="818" dirty="0">
              <a:solidFill>
                <a:srgbClr val="58585A"/>
              </a:solidFill>
              <a:latin typeface="Arial Narrow"/>
              <a:ea typeface="ＭＳ Ｐゴシック"/>
              <a:cs typeface="Arial Narrow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643426" y="4056658"/>
            <a:ext cx="3275214" cy="60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Image 15" descr="BNPPF_BL_FR_Cred_P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328" y="4607628"/>
            <a:ext cx="3831696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re 1"/>
          <p:cNvSpPr>
            <a:spLocks noGrp="1"/>
          </p:cNvSpPr>
          <p:nvPr>
            <p:ph type="ctrTitle" hasCustomPrompt="1"/>
          </p:nvPr>
        </p:nvSpPr>
        <p:spPr>
          <a:xfrm>
            <a:off x="422725" y="255596"/>
            <a:ext cx="5772641" cy="864000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3599" b="1" cap="all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on multi-lines</a:t>
            </a:r>
          </a:p>
        </p:txBody>
      </p:sp>
      <p:sp>
        <p:nvSpPr>
          <p:cNvPr id="18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22720" y="1143795"/>
            <a:ext cx="5772000" cy="43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36" cap="all" baseline="0">
                <a:solidFill>
                  <a:schemeClr val="bg1"/>
                </a:solidFill>
                <a:latin typeface="BNPP Sans Light" pitchFamily="50" charset="0"/>
              </a:defRPr>
            </a:lvl1pPr>
            <a:lvl2pPr marL="456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8563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6987" y="792007"/>
            <a:ext cx="9360000" cy="417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27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306987" y="71907"/>
            <a:ext cx="9360000" cy="52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dirty="0"/>
              <a:t>Cliquez pour modifier le style du titre</a:t>
            </a:r>
          </a:p>
        </p:txBody>
      </p:sp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6149816" y="5296738"/>
            <a:ext cx="3479094" cy="1768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>
              <a:defRPr/>
            </a:pPr>
            <a:r>
              <a:rPr lang="en-US" sz="1000" b="1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MAP </a:t>
            </a:r>
            <a:r>
              <a:rPr lang="en-US" sz="10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t>P </a:t>
            </a:r>
            <a:fld id="{F14B2479-FFC7-4C7A-B288-9FB29E555D20}" type="slidenum">
              <a:rPr lang="en-US" sz="1000" noProof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ＭＳ Ｐゴシック" pitchFamily="34" charset="-128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US" sz="1000" noProof="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0" name="Image 10" descr="BNPPF_BL_FR_Cred_P.png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7275" y="5119138"/>
            <a:ext cx="228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 userDrawn="1"/>
        </p:nvCxnSpPr>
        <p:spPr>
          <a:xfrm>
            <a:off x="306987" y="5073252"/>
            <a:ext cx="936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 userDrawn="1"/>
        </p:nvCxnSpPr>
        <p:spPr>
          <a:xfrm>
            <a:off x="306987" y="680811"/>
            <a:ext cx="936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SIPCMContentMarking" descr="{&quot;HashCode&quot;:1859994762,&quot;Placement&quot;:&quot;Footer&quot;,&quot;Top&quot;:421.593,&quot;Left&quot;:669.7704,&quot;SlideWidth&quot;:785,&quot;SlideHeight&quot;:442}">
            <a:extLst>
              <a:ext uri="{FF2B5EF4-FFF2-40B4-BE49-F238E27FC236}">
                <a16:creationId xmlns:a16="http://schemas.microsoft.com/office/drawing/2014/main" id="{4FEC39C2-2D85-46E4-9621-BFB3389FD117}"/>
              </a:ext>
            </a:extLst>
          </p:cNvPr>
          <p:cNvSpPr txBox="1"/>
          <p:nvPr userDrawn="1"/>
        </p:nvSpPr>
        <p:spPr>
          <a:xfrm>
            <a:off x="8506084" y="5354231"/>
            <a:ext cx="14665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fr-FR" sz="1000">
                <a:solidFill>
                  <a:srgbClr val="0000FF"/>
                </a:solidFill>
                <a:latin typeface="Calibri" panose="020F0502020204030204" pitchFamily="34" charset="0"/>
              </a:rPr>
              <a:t>Classification : Internal</a:t>
            </a:r>
            <a:endParaRPr lang="fr-FR" sz="1000" dirty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ts val="1200"/>
        </a:spcAft>
        <a:defRPr sz="2000" b="1">
          <a:solidFill>
            <a:srgbClr val="00A76C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ts val="1200"/>
        </a:spcAft>
        <a:defRPr b="1">
          <a:solidFill>
            <a:srgbClr val="008000"/>
          </a:solidFill>
          <a:latin typeface="Corbel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8000"/>
          </a:solidFill>
          <a:latin typeface="Corbel" pitchFamily="34" charset="0"/>
          <a:ea typeface="ＭＳ Ｐゴシック" pitchFamily="34" charset="-128"/>
        </a:defRPr>
      </a:lvl9pPr>
    </p:titleStyle>
    <p:bodyStyle>
      <a:lvl1pPr marL="269875" indent="-26987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FFAA00"/>
        </a:buClr>
        <a:buSzPct val="80000"/>
        <a:buFont typeface="Wingdings" pitchFamily="2" charset="2"/>
        <a:buChar char=""/>
        <a:defRPr sz="1600" b="1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25488" indent="-18097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rgbClr val="009900"/>
        </a:buClr>
        <a:buSzPct val="75000"/>
        <a:buFont typeface="Wingdings" pitchFamily="2" charset="2"/>
        <a:buChar char="n"/>
        <a:defRPr sz="15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077913" indent="-163513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00000"/>
        <a:buFont typeface="Calibri" pitchFamily="34" charset="0"/>
        <a:buChar char="‒"/>
        <a:defRPr sz="14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520825" indent="-149225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00000"/>
        <a:buFont typeface="Calibri" pitchFamily="34" charset="0"/>
        <a:buChar char="‒"/>
        <a:defRPr sz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lnSpc>
          <a:spcPct val="105000"/>
        </a:lnSpc>
        <a:spcBef>
          <a:spcPct val="30000"/>
        </a:spcBef>
        <a:spcAft>
          <a:spcPct val="0"/>
        </a:spcAft>
        <a:buSzPct val="60000"/>
        <a:buBlip>
          <a:blip r:embed="rId12"/>
        </a:buBlip>
        <a:defRPr sz="6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60000"/>
        <a:buBlip>
          <a:blip r:embed="rId12"/>
        </a:buBlip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plutustree.com/services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pfc.rb.echonet/datalab/data-science/business-lines/marketing-central/portugal/cbs/cbs-business" TargetMode="External"/><Relationship Id="rId2" Type="http://schemas.openxmlformats.org/officeDocument/2006/relationships/hyperlink" Target="https://cbs-api-portugal.ngc02.staging.echonet/do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ngc02.staging.echonet:8443/oidc/login.jsp" TargetMode="External"/><Relationship Id="rId4" Type="http://schemas.openxmlformats.org/officeDocument/2006/relationships/hyperlink" Target="https://sonar.pico-pfc.dev.echonet/dashboard?id=cbs-api-portug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4"/>
          </p:nvPr>
        </p:nvSpPr>
        <p:spPr>
          <a:xfrm>
            <a:off x="1238010" y="4098311"/>
            <a:ext cx="3455100" cy="549030"/>
          </a:xfrm>
        </p:spPr>
        <p:txBody>
          <a:bodyPr anchor="t">
            <a:noAutofit/>
          </a:bodyPr>
          <a:lstStyle/>
          <a:p>
            <a:r>
              <a:rPr lang="en-US" sz="1309" dirty="0">
                <a:solidFill>
                  <a:schemeClr val="bg1"/>
                </a:solidFill>
                <a:latin typeface="BNPP Sans" panose="02000000000000000000" pitchFamily="50" charset="0"/>
              </a:rPr>
              <a:t>MAP - AI &amp; Models</a:t>
            </a:r>
          </a:p>
          <a:p>
            <a:r>
              <a:rPr lang="en-US" sz="1309" dirty="0">
                <a:solidFill>
                  <a:schemeClr val="bg1"/>
                </a:solidFill>
                <a:latin typeface="BNPP Sans" panose="02000000000000000000" pitchFamily="50" charset="0"/>
              </a:rPr>
              <a:t>05/05/2021</a:t>
            </a:r>
            <a:endParaRPr lang="fr-FR" sz="1309" dirty="0">
              <a:solidFill>
                <a:schemeClr val="bg1"/>
              </a:solidFill>
              <a:latin typeface="BNPP Sans" panose="02000000000000000000" pitchFamily="50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422725" y="258752"/>
            <a:ext cx="9413959" cy="862932"/>
          </a:xfrm>
        </p:spPr>
        <p:txBody>
          <a:bodyPr anchor="ctr"/>
          <a:lstStyle/>
          <a:p>
            <a:r>
              <a:rPr lang="en-US" dirty="0">
                <a:latin typeface="BNPP Sans" panose="02000000000000000000" pitchFamily="50" charset="0"/>
              </a:rPr>
              <a:t>CBS Semblance</a:t>
            </a:r>
            <a:br>
              <a:rPr lang="en-US" dirty="0">
                <a:latin typeface="BNPP Sans" panose="02000000000000000000" pitchFamily="50" charset="0"/>
              </a:rPr>
            </a:br>
            <a:r>
              <a:rPr lang="en-US" sz="1963" dirty="0">
                <a:latin typeface="BNPP Sans" panose="02000000000000000000" pitchFamily="50" charset="0"/>
              </a:rPr>
              <a:t>workshop #2: Inside the </a:t>
            </a:r>
            <a:r>
              <a:rPr lang="en-US" sz="1963" dirty="0" err="1">
                <a:latin typeface="BNPP Sans" panose="02000000000000000000" pitchFamily="50" charset="0"/>
              </a:rPr>
              <a:t>api</a:t>
            </a:r>
            <a:endParaRPr lang="en-US" dirty="0">
              <a:latin typeface="BNPP Sans" panose="02000000000000000000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03101" y="5255336"/>
            <a:ext cx="2152122" cy="1769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fr-FR" sz="1145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7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9EE2-3ECA-4419-B3C1-627C0454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NPP Sans" panose="02000000000000000000" pitchFamily="50" charset="0"/>
              </a:rPr>
              <a:t>Agenda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94E1E1-1C1C-4C92-AAF8-38A362591B3F}"/>
              </a:ext>
            </a:extLst>
          </p:cNvPr>
          <p:cNvSpPr/>
          <p:nvPr/>
        </p:nvSpPr>
        <p:spPr>
          <a:xfrm>
            <a:off x="305687" y="957367"/>
            <a:ext cx="449860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1. CBS API Architecture</a:t>
            </a:r>
          </a:p>
          <a:p>
            <a:pPr lvl="0"/>
            <a:r>
              <a:rPr lang="en-US" dirty="0"/>
              <a:t>2. API project on git lab</a:t>
            </a:r>
          </a:p>
          <a:p>
            <a:pPr lvl="0"/>
            <a:r>
              <a:rPr lang="en-US" dirty="0"/>
              <a:t>3. CI &amp; publishing</a:t>
            </a:r>
          </a:p>
          <a:p>
            <a:pPr lvl="0"/>
            <a:r>
              <a:rPr lang="en-US" dirty="0"/>
              <a:t>4. Routes of CBS API (update/predict)</a:t>
            </a:r>
          </a:p>
          <a:p>
            <a:pPr lvl="0"/>
            <a:r>
              <a:rPr lang="en-US" dirty="0"/>
              <a:t>5. How to perform stress tests</a:t>
            </a:r>
          </a:p>
          <a:p>
            <a:pPr lvl="0"/>
            <a:r>
              <a:rPr lang="en-US" dirty="0"/>
              <a:t>6.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945618517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8A6613CE-D4D0-4D16-AC4B-3A3D9CD60540}"/>
              </a:ext>
            </a:extLst>
          </p:cNvPr>
          <p:cNvSpPr/>
          <p:nvPr/>
        </p:nvSpPr>
        <p:spPr bwMode="auto">
          <a:xfrm>
            <a:off x="2987321" y="3019326"/>
            <a:ext cx="1629181" cy="846386"/>
          </a:xfrm>
          <a:prstGeom prst="rect">
            <a:avLst/>
          </a:prstGeom>
          <a:noFill/>
          <a:ln w="19050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D979EE2-3ECA-4419-B3C1-627C0454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NPP Sans" panose="02000000000000000000" pitchFamily="50" charset="0"/>
              </a:rPr>
              <a:t>CBS API Architecture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DFC2A-8E41-4A05-977E-C11A20E171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cap="small" dirty="0">
                <a:latin typeface="BNPP Sans" panose="02000000000000000000" pitchFamily="50" charset="0"/>
              </a:rPr>
              <a:t>CBS API Architecture</a:t>
            </a: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endParaRPr lang="fr-FR" cap="small" dirty="0">
              <a:latin typeface="BNPP Sans" panose="02000000000000000000" pitchFamily="50" charset="0"/>
            </a:endParaRPr>
          </a:p>
          <a:p>
            <a:pPr>
              <a:spcBef>
                <a:spcPts val="1200"/>
              </a:spcBef>
            </a:pPr>
            <a:r>
              <a:rPr lang="fr-FR" sz="1400" dirty="0" err="1"/>
              <a:t>Gitlab</a:t>
            </a:r>
            <a:r>
              <a:rPr lang="fr-FR" sz="1400" dirty="0"/>
              <a:t> </a:t>
            </a:r>
            <a:r>
              <a:rPr lang="fr-FR" sz="1400" dirty="0" err="1"/>
              <a:t>project</a:t>
            </a:r>
            <a:r>
              <a:rPr lang="fr-FR" sz="1400" dirty="0"/>
              <a:t>:</a:t>
            </a:r>
          </a:p>
          <a:p>
            <a:pPr lvl="1"/>
            <a:r>
              <a:rPr lang="fr-FR" sz="1200" dirty="0" err="1"/>
              <a:t>datalab</a:t>
            </a:r>
            <a:r>
              <a:rPr lang="fr-FR" sz="1200" dirty="0"/>
              <a:t>/data-science/business-</a:t>
            </a:r>
            <a:r>
              <a:rPr lang="fr-FR" sz="1200" dirty="0" err="1"/>
              <a:t>lines</a:t>
            </a:r>
            <a:r>
              <a:rPr lang="fr-FR" sz="1200" dirty="0"/>
              <a:t>/marketing/</a:t>
            </a:r>
            <a:r>
              <a:rPr lang="fr-FR" sz="1200" dirty="0" err="1"/>
              <a:t>portugal</a:t>
            </a:r>
            <a:r>
              <a:rPr lang="fr-FR" sz="1200" dirty="0"/>
              <a:t>/</a:t>
            </a:r>
            <a:r>
              <a:rPr lang="fr-FR" sz="1200" dirty="0" err="1"/>
              <a:t>cbs</a:t>
            </a:r>
            <a:r>
              <a:rPr lang="fr-FR" sz="1200" dirty="0"/>
              <a:t>/</a:t>
            </a:r>
            <a:r>
              <a:rPr lang="fr-FR" sz="1200" dirty="0" err="1"/>
              <a:t>cbs</a:t>
            </a:r>
            <a:r>
              <a:rPr lang="fr-FR" sz="1200" dirty="0"/>
              <a:t>-business</a:t>
            </a:r>
          </a:p>
          <a:p>
            <a:pPr marL="0" indent="0">
              <a:buNone/>
            </a:pPr>
            <a:endParaRPr lang="fr-FR" cap="small" dirty="0">
              <a:latin typeface="BNPP Sans" panose="02000000000000000000" pitchFamily="50" charset="0"/>
            </a:endParaRPr>
          </a:p>
          <a:p>
            <a:pPr marL="0" indent="0">
              <a:buNone/>
            </a:pPr>
            <a:endParaRPr lang="fr-FR" cap="small" dirty="0">
              <a:latin typeface="BNPP Sans" panose="02000000000000000000" pitchFamily="50" charset="0"/>
            </a:endParaRPr>
          </a:p>
          <a:p>
            <a:endParaRPr lang="fr-FR" dirty="0">
              <a:latin typeface="BNPP Sans" panose="02000000000000000000" pitchFamily="50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AFF405-FBC9-411C-9878-0DFD00371C49}"/>
              </a:ext>
            </a:extLst>
          </p:cNvPr>
          <p:cNvSpPr/>
          <p:nvPr/>
        </p:nvSpPr>
        <p:spPr bwMode="auto">
          <a:xfrm>
            <a:off x="227460" y="1142250"/>
            <a:ext cx="2510744" cy="20146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3842" tIns="41921" rIns="83842" bIns="4192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081CE9-F98C-471C-AA2D-EAD1943D9B38}"/>
              </a:ext>
            </a:extLst>
          </p:cNvPr>
          <p:cNvSpPr/>
          <p:nvPr/>
        </p:nvSpPr>
        <p:spPr bwMode="auto">
          <a:xfrm>
            <a:off x="337238" y="1390998"/>
            <a:ext cx="2248270" cy="167903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3842" tIns="41921" rIns="83842" bIns="4192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75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467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B52DBA-6A5A-49B5-B90C-56DA324AD008}"/>
              </a:ext>
            </a:extLst>
          </p:cNvPr>
          <p:cNvSpPr/>
          <p:nvPr/>
        </p:nvSpPr>
        <p:spPr>
          <a:xfrm>
            <a:off x="305687" y="1404661"/>
            <a:ext cx="2113079" cy="2000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/>
            <a:r>
              <a:rPr lang="fr-F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ＭＳ Ｐゴシック" pitchFamily="34" charset="-128"/>
              </a:rPr>
              <a:t>CBS Recommandation API (REST)</a:t>
            </a:r>
          </a:p>
        </p:txBody>
      </p:sp>
      <p:cxnSp>
        <p:nvCxnSpPr>
          <p:cNvPr id="47" name="Straight Arrow Connector 81">
            <a:extLst>
              <a:ext uri="{FF2B5EF4-FFF2-40B4-BE49-F238E27FC236}">
                <a16:creationId xmlns:a16="http://schemas.microsoft.com/office/drawing/2014/main" id="{540D4735-E41C-4E33-A89C-4BFB34B95CC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3606" y="1873956"/>
            <a:ext cx="742056" cy="1166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48" name="Straight Arrow Connector 88">
            <a:extLst>
              <a:ext uri="{FF2B5EF4-FFF2-40B4-BE49-F238E27FC236}">
                <a16:creationId xmlns:a16="http://schemas.microsoft.com/office/drawing/2014/main" id="{2F13889D-D49D-4683-91E0-163C776ACC23}"/>
              </a:ext>
            </a:extLst>
          </p:cNvPr>
          <p:cNvCxnSpPr>
            <a:cxnSpLocks/>
          </p:cNvCxnSpPr>
          <p:nvPr/>
        </p:nvCxnSpPr>
        <p:spPr bwMode="auto">
          <a:xfrm>
            <a:off x="1031858" y="2211673"/>
            <a:ext cx="742056" cy="30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sm"/>
            <a:tailEnd type="triangle" w="med" len="sm"/>
          </a:ln>
          <a:effectLst/>
        </p:spPr>
      </p:cxnSp>
      <p:cxnSp>
        <p:nvCxnSpPr>
          <p:cNvPr id="49" name="Straight Arrow Connector 91">
            <a:extLst>
              <a:ext uri="{FF2B5EF4-FFF2-40B4-BE49-F238E27FC236}">
                <a16:creationId xmlns:a16="http://schemas.microsoft.com/office/drawing/2014/main" id="{7B3C6EDE-D029-494F-B899-853549D5FB99}"/>
              </a:ext>
            </a:extLst>
          </p:cNvPr>
          <p:cNvCxnSpPr>
            <a:cxnSpLocks/>
          </p:cNvCxnSpPr>
          <p:nvPr/>
        </p:nvCxnSpPr>
        <p:spPr bwMode="auto">
          <a:xfrm>
            <a:off x="1023606" y="2342382"/>
            <a:ext cx="750308" cy="280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med" len="sm"/>
            <a:tailEnd type="triangle" w="med" len="sm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46CA446-312C-4E66-910D-66E69662A265}"/>
              </a:ext>
            </a:extLst>
          </p:cNvPr>
          <p:cNvSpPr/>
          <p:nvPr/>
        </p:nvSpPr>
        <p:spPr>
          <a:xfrm>
            <a:off x="-151798" y="1158837"/>
            <a:ext cx="1928242" cy="21544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hangingPunct="0"/>
            <a:r>
              <a:rPr lang="fr-FR" sz="800" b="1" dirty="0" err="1">
                <a:latin typeface="Calibri"/>
                <a:ea typeface="ＭＳ Ｐゴシック" pitchFamily="34" charset="-128"/>
              </a:rPr>
              <a:t>Kubernetes</a:t>
            </a:r>
            <a:r>
              <a:rPr lang="fr-FR" sz="800" b="1" dirty="0">
                <a:latin typeface="Calibri"/>
                <a:ea typeface="ＭＳ Ｐゴシック" pitchFamily="34" charset="-128"/>
              </a:rPr>
              <a:t> </a:t>
            </a:r>
            <a:r>
              <a:rPr lang="fr-FR" sz="800" b="1" dirty="0" err="1">
                <a:latin typeface="Calibri"/>
                <a:ea typeface="ＭＳ Ｐゴシック" pitchFamily="34" charset="-128"/>
              </a:rPr>
              <a:t>namespace</a:t>
            </a:r>
            <a:endParaRPr lang="fr-FR" sz="600" b="1" i="1" dirty="0">
              <a:latin typeface="Calibri"/>
              <a:ea typeface="ＭＳ Ｐゴシック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EE88BB-25BF-DC4C-837F-60E4AF85DB21}"/>
              </a:ext>
            </a:extLst>
          </p:cNvPr>
          <p:cNvSpPr/>
          <p:nvPr/>
        </p:nvSpPr>
        <p:spPr bwMode="auto">
          <a:xfrm>
            <a:off x="521827" y="1772405"/>
            <a:ext cx="519906" cy="657065"/>
          </a:xfrm>
          <a:prstGeom prst="rect">
            <a:avLst/>
          </a:prstGeom>
          <a:noFill/>
          <a:ln w="9525" cap="flat" cmpd="sng" algn="ctr">
            <a:solidFill>
              <a:srgbClr val="00875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3842" tIns="41921" rIns="83842" bIns="4192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24647A-99F9-5C49-A454-A8BE65B9FF52}"/>
              </a:ext>
            </a:extLst>
          </p:cNvPr>
          <p:cNvSpPr/>
          <p:nvPr/>
        </p:nvSpPr>
        <p:spPr bwMode="auto">
          <a:xfrm>
            <a:off x="1566319" y="1664297"/>
            <a:ext cx="829628" cy="1305448"/>
          </a:xfrm>
          <a:prstGeom prst="rect">
            <a:avLst/>
          </a:prstGeom>
          <a:noFill/>
          <a:ln w="9525" cap="flat" cmpd="sng" algn="ctr">
            <a:solidFill>
              <a:srgbClr val="008755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3842" tIns="41921" rIns="83842" bIns="41921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  <a:p>
            <a:pPr algn="ctr" defTabSz="838413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009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5D62B85-0F78-4969-8D77-B6E63841CFA6}"/>
              </a:ext>
            </a:extLst>
          </p:cNvPr>
          <p:cNvSpPr txBox="1"/>
          <p:nvPr/>
        </p:nvSpPr>
        <p:spPr>
          <a:xfrm>
            <a:off x="1790652" y="1503927"/>
            <a:ext cx="3289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API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163F4D1-0065-4DA0-8AE9-2DF8C009FABB}"/>
              </a:ext>
            </a:extLst>
          </p:cNvPr>
          <p:cNvSpPr txBox="1"/>
          <p:nvPr/>
        </p:nvSpPr>
        <p:spPr>
          <a:xfrm>
            <a:off x="612623" y="1604567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Redis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C1199C5-4E32-4829-B7CB-3BEA66C90A68}"/>
              </a:ext>
            </a:extLst>
          </p:cNvPr>
          <p:cNvSpPr txBox="1"/>
          <p:nvPr/>
        </p:nvSpPr>
        <p:spPr>
          <a:xfrm>
            <a:off x="3165981" y="2078242"/>
            <a:ext cx="756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User browser</a:t>
            </a:r>
          </a:p>
        </p:txBody>
      </p:sp>
      <p:pic>
        <p:nvPicPr>
          <p:cNvPr id="80" name="Graphique 79" descr="Base de données">
            <a:extLst>
              <a:ext uri="{FF2B5EF4-FFF2-40B4-BE49-F238E27FC236}">
                <a16:creationId xmlns:a16="http://schemas.microsoft.com/office/drawing/2014/main" id="{098B607F-2A20-4EFD-B02F-C5C54FE5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799" y="1873956"/>
            <a:ext cx="453961" cy="453961"/>
          </a:xfrm>
          <a:prstGeom prst="rect">
            <a:avLst/>
          </a:prstGeom>
        </p:spPr>
      </p:pic>
      <p:pic>
        <p:nvPicPr>
          <p:cNvPr id="82" name="Graphique 81" descr="Serveur">
            <a:extLst>
              <a:ext uri="{FF2B5EF4-FFF2-40B4-BE49-F238E27FC236}">
                <a16:creationId xmlns:a16="http://schemas.microsoft.com/office/drawing/2014/main" id="{3DA603AF-047F-44B1-921E-B5AF18D639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4264" y="1675317"/>
            <a:ext cx="337076" cy="337076"/>
          </a:xfrm>
          <a:prstGeom prst="rect">
            <a:avLst/>
          </a:prstGeom>
        </p:spPr>
      </p:pic>
      <p:pic>
        <p:nvPicPr>
          <p:cNvPr id="83" name="Graphique 82" descr="Serveur">
            <a:extLst>
              <a:ext uri="{FF2B5EF4-FFF2-40B4-BE49-F238E27FC236}">
                <a16:creationId xmlns:a16="http://schemas.microsoft.com/office/drawing/2014/main" id="{2863ED88-7C55-441C-88AF-8B72CCFCC7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6227" y="2081316"/>
            <a:ext cx="337076" cy="337076"/>
          </a:xfrm>
          <a:prstGeom prst="rect">
            <a:avLst/>
          </a:prstGeom>
        </p:spPr>
      </p:pic>
      <p:pic>
        <p:nvPicPr>
          <p:cNvPr id="84" name="Graphique 83" descr="Serveur">
            <a:extLst>
              <a:ext uri="{FF2B5EF4-FFF2-40B4-BE49-F238E27FC236}">
                <a16:creationId xmlns:a16="http://schemas.microsoft.com/office/drawing/2014/main" id="{F1E38080-5F5C-4770-BCBE-C63D299395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3756" y="2511604"/>
            <a:ext cx="337077" cy="337077"/>
          </a:xfrm>
          <a:prstGeom prst="rect">
            <a:avLst/>
          </a:prstGeom>
        </p:spPr>
      </p:pic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ED567A7-95F5-4EC8-BCA2-EB68A6B48129}"/>
              </a:ext>
            </a:extLst>
          </p:cNvPr>
          <p:cNvCxnSpPr>
            <a:cxnSpLocks/>
          </p:cNvCxnSpPr>
          <p:nvPr/>
        </p:nvCxnSpPr>
        <p:spPr bwMode="auto">
          <a:xfrm>
            <a:off x="2418766" y="2009453"/>
            <a:ext cx="91395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A76C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9" name="ZoneTexte 88">
            <a:extLst>
              <a:ext uri="{FF2B5EF4-FFF2-40B4-BE49-F238E27FC236}">
                <a16:creationId xmlns:a16="http://schemas.microsoft.com/office/drawing/2014/main" id="{B8A31C4A-271D-46B0-8D44-5DD296B85DAE}"/>
              </a:ext>
            </a:extLst>
          </p:cNvPr>
          <p:cNvSpPr txBox="1"/>
          <p:nvPr/>
        </p:nvSpPr>
        <p:spPr>
          <a:xfrm>
            <a:off x="2503502" y="182001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+mj-lt"/>
              </a:rPr>
              <a:t>HTTP </a:t>
            </a:r>
            <a:r>
              <a:rPr lang="fr-FR" sz="800" dirty="0" err="1">
                <a:latin typeface="+mj-lt"/>
              </a:rPr>
              <a:t>requests</a:t>
            </a:r>
            <a:endParaRPr lang="fr-FR" sz="800" dirty="0">
              <a:latin typeface="+mj-lt"/>
            </a:endParaRPr>
          </a:p>
        </p:txBody>
      </p:sp>
      <p:pic>
        <p:nvPicPr>
          <p:cNvPr id="92" name="Graphique 91" descr="Télécharger à partir du cloud">
            <a:extLst>
              <a:ext uri="{FF2B5EF4-FFF2-40B4-BE49-F238E27FC236}">
                <a16:creationId xmlns:a16="http://schemas.microsoft.com/office/drawing/2014/main" id="{D8CC90DC-9986-43B7-BA8B-EF3C5F28B3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9336" y="3187015"/>
            <a:ext cx="465890" cy="465890"/>
          </a:xfrm>
          <a:prstGeom prst="rect">
            <a:avLst/>
          </a:prstGeom>
        </p:spPr>
      </p:pic>
      <p:pic>
        <p:nvPicPr>
          <p:cNvPr id="100" name="Graphique 99" descr="Base de données">
            <a:extLst>
              <a:ext uri="{FF2B5EF4-FFF2-40B4-BE49-F238E27FC236}">
                <a16:creationId xmlns:a16="http://schemas.microsoft.com/office/drawing/2014/main" id="{5460C082-52F6-4819-9143-AAAFA5D8B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82" y="3386623"/>
            <a:ext cx="465890" cy="465890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8B6ED6E1-B8D6-47A2-829E-DF5496C47458}"/>
              </a:ext>
            </a:extLst>
          </p:cNvPr>
          <p:cNvSpPr txBox="1"/>
          <p:nvPr/>
        </p:nvSpPr>
        <p:spPr>
          <a:xfrm>
            <a:off x="464805" y="3242004"/>
            <a:ext cx="140134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b="1" dirty="0" err="1">
                <a:solidFill>
                  <a:srgbClr val="00A76C"/>
                </a:solidFill>
                <a:latin typeface="+mj-lt"/>
              </a:rPr>
              <a:t>Vertica</a:t>
            </a:r>
            <a:r>
              <a:rPr lang="fr-FR" sz="700" b="1" dirty="0">
                <a:solidFill>
                  <a:srgbClr val="00A76C"/>
                </a:solidFill>
                <a:latin typeface="+mj-lt"/>
              </a:rPr>
              <a:t> </a:t>
            </a:r>
            <a:r>
              <a:rPr lang="fr-FR" sz="700" b="1" dirty="0" err="1">
                <a:solidFill>
                  <a:srgbClr val="00A76C"/>
                </a:solidFill>
                <a:latin typeface="+mj-lt"/>
              </a:rPr>
              <a:t>database</a:t>
            </a:r>
            <a:endParaRPr lang="fr-FR" sz="700" b="1" dirty="0">
              <a:solidFill>
                <a:srgbClr val="00A76C"/>
              </a:solidFill>
              <a:latin typeface="+mj-lt"/>
            </a:endParaRPr>
          </a:p>
          <a:p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collection</a:t>
            </a:r>
          </a:p>
          <a:p>
            <a:r>
              <a:rPr lang="fr-FR" sz="700" dirty="0" err="1">
                <a:latin typeface="+mj-lt"/>
              </a:rPr>
              <a:t>Collect</a:t>
            </a:r>
            <a:r>
              <a:rPr lang="fr-FR" sz="700" dirty="0">
                <a:latin typeface="+mj-lt"/>
              </a:rPr>
              <a:t> </a:t>
            </a:r>
            <a:r>
              <a:rPr lang="fr-FR" sz="700" dirty="0" err="1">
                <a:latin typeface="+mj-lt"/>
              </a:rPr>
              <a:t>visitor</a:t>
            </a:r>
            <a:r>
              <a:rPr lang="fr-FR" sz="700" dirty="0">
                <a:latin typeface="+mj-lt"/>
              </a:rPr>
              <a:t> navigation</a:t>
            </a:r>
          </a:p>
          <a:p>
            <a:r>
              <a:rPr lang="fr-FR" sz="700" dirty="0">
                <a:latin typeface="+mj-lt"/>
              </a:rPr>
              <a:t>Data </a:t>
            </a:r>
            <a:r>
              <a:rPr lang="fr-FR" sz="700" dirty="0" err="1">
                <a:latin typeface="+mj-lt"/>
              </a:rPr>
              <a:t>from</a:t>
            </a:r>
            <a:r>
              <a:rPr lang="fr-FR" sz="700" dirty="0">
                <a:latin typeface="+mj-lt"/>
              </a:rPr>
              <a:t> the API and</a:t>
            </a:r>
          </a:p>
          <a:p>
            <a:r>
              <a:rPr lang="fr-FR" sz="700" dirty="0">
                <a:latin typeface="+mj-lt"/>
              </a:rPr>
              <a:t>structure to </a:t>
            </a:r>
            <a:r>
              <a:rPr lang="fr-FR" sz="700" dirty="0" err="1">
                <a:latin typeface="+mj-lt"/>
              </a:rPr>
              <a:t>Vertica</a:t>
            </a:r>
            <a:endParaRPr lang="fr-FR" sz="70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fr-FR" sz="700" dirty="0">
                <a:latin typeface="+mj-lt"/>
              </a:rPr>
              <a:t>Daily batch</a:t>
            </a:r>
          </a:p>
          <a:p>
            <a:pPr marL="171450" indent="-171450">
              <a:buFontTx/>
              <a:buChar char="-"/>
            </a:pPr>
            <a:r>
              <a:rPr lang="fr-FR" sz="700" dirty="0">
                <a:latin typeface="+mj-lt"/>
              </a:rPr>
              <a:t>Table: CBS_PORTUGAL_WEB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3A192274-6182-414F-842E-9C1B3E601FD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1735424" y="3070829"/>
            <a:ext cx="640806" cy="481229"/>
          </a:xfrm>
          <a:prstGeom prst="bentConnector3">
            <a:avLst>
              <a:gd name="adj1" fmla="val 100283"/>
            </a:avLst>
          </a:prstGeom>
          <a:solidFill>
            <a:schemeClr val="accent1"/>
          </a:solidFill>
          <a:ln w="28575" cap="flat" cmpd="sng" algn="ctr">
            <a:solidFill>
              <a:srgbClr val="00A76C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12C5288-68F9-49E5-B6EA-C2BB60086E4C}"/>
              </a:ext>
            </a:extLst>
          </p:cNvPr>
          <p:cNvSpPr txBox="1"/>
          <p:nvPr/>
        </p:nvSpPr>
        <p:spPr>
          <a:xfrm>
            <a:off x="1804263" y="1909927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>
                <a:latin typeface="+mj-lt"/>
              </a:rPr>
              <a:t>Pod</a:t>
            </a:r>
            <a:endParaRPr lang="fr-FR" sz="700" dirty="0">
              <a:latin typeface="+mj-lt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834D310-10DC-4D1B-8B20-B9227D579F4D}"/>
              </a:ext>
            </a:extLst>
          </p:cNvPr>
          <p:cNvSpPr txBox="1"/>
          <p:nvPr/>
        </p:nvSpPr>
        <p:spPr>
          <a:xfrm>
            <a:off x="1796733" y="2317306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>
                <a:latin typeface="+mj-lt"/>
              </a:rPr>
              <a:t>Pod</a:t>
            </a:r>
            <a:endParaRPr lang="fr-FR" sz="700" dirty="0">
              <a:latin typeface="+mj-lt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F3980307-D02F-4C4A-8B69-B9A0D48928A5}"/>
              </a:ext>
            </a:extLst>
          </p:cNvPr>
          <p:cNvSpPr txBox="1"/>
          <p:nvPr/>
        </p:nvSpPr>
        <p:spPr>
          <a:xfrm>
            <a:off x="1804263" y="2737584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>
                <a:latin typeface="+mj-lt"/>
              </a:rPr>
              <a:t>Pod</a:t>
            </a:r>
            <a:endParaRPr lang="fr-FR" sz="800" dirty="0">
              <a:latin typeface="+mj-lt"/>
            </a:endParaRPr>
          </a:p>
        </p:txBody>
      </p:sp>
      <p:sp>
        <p:nvSpPr>
          <p:cNvPr id="117" name="Espace réservé du contenu 116">
            <a:extLst>
              <a:ext uri="{FF2B5EF4-FFF2-40B4-BE49-F238E27FC236}">
                <a16:creationId xmlns:a16="http://schemas.microsoft.com/office/drawing/2014/main" id="{D9DA0669-64C7-4123-997F-3B9759212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6872" y="792007"/>
            <a:ext cx="4680115" cy="4106598"/>
          </a:xfrm>
        </p:spPr>
        <p:txBody>
          <a:bodyPr/>
          <a:lstStyle/>
          <a:p>
            <a:r>
              <a:rPr lang="fr-FR" sz="1400" dirty="0"/>
              <a:t>CI/CD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sz="1400" dirty="0"/>
          </a:p>
          <a:p>
            <a:endParaRPr lang="fr-FR" sz="1400" dirty="0"/>
          </a:p>
          <a:p>
            <a:r>
              <a:rPr lang="fr-FR" sz="1400" dirty="0"/>
              <a:t>Routes</a:t>
            </a:r>
            <a:endParaRPr lang="fr-FR" dirty="0"/>
          </a:p>
          <a:p>
            <a:pPr lvl="1"/>
            <a:r>
              <a:rPr lang="fr-FR" sz="1200" dirty="0"/>
              <a:t>/action/</a:t>
            </a:r>
            <a:r>
              <a:rPr lang="fr-FR" sz="1200" dirty="0" err="1"/>
              <a:t>predict</a:t>
            </a:r>
            <a:endParaRPr lang="fr-FR" sz="1200" dirty="0"/>
          </a:p>
          <a:p>
            <a:pPr lvl="1"/>
            <a:r>
              <a:rPr lang="fr-FR" sz="1200" dirty="0"/>
              <a:t>/action/update</a:t>
            </a:r>
          </a:p>
          <a:p>
            <a:pPr lvl="1"/>
            <a:endParaRPr lang="fr-FR" sz="1200" dirty="0"/>
          </a:p>
          <a:p>
            <a:r>
              <a:rPr lang="fr-FR" sz="1400" dirty="0"/>
              <a:t>Stress tests</a:t>
            </a:r>
          </a:p>
          <a:p>
            <a:pPr lvl="1"/>
            <a:r>
              <a:rPr lang="fr-FR" sz="1200" b="1" dirty="0"/>
              <a:t>GCP:</a:t>
            </a:r>
            <a:r>
              <a:rPr lang="fr-FR" sz="1200" dirty="0"/>
              <a:t> </a:t>
            </a:r>
            <a:r>
              <a:rPr lang="fr-FR" sz="1200" dirty="0" err="1"/>
              <a:t>using</a:t>
            </a:r>
            <a:r>
              <a:rPr lang="fr-FR" sz="1200" dirty="0"/>
              <a:t> </a:t>
            </a:r>
            <a:r>
              <a:rPr lang="fr-FR" sz="1200" dirty="0" err="1"/>
              <a:t>virtual</a:t>
            </a:r>
            <a:r>
              <a:rPr lang="fr-FR" sz="1200" dirty="0"/>
              <a:t> machines </a:t>
            </a:r>
            <a:r>
              <a:rPr lang="fr-FR" sz="1200" dirty="0" err="1"/>
              <a:t>located</a:t>
            </a:r>
            <a:r>
              <a:rPr lang="fr-FR" sz="1200" dirty="0"/>
              <a:t> in Europe</a:t>
            </a:r>
          </a:p>
          <a:p>
            <a:pPr lvl="1"/>
            <a:r>
              <a:rPr lang="fr-FR" sz="1200" b="1" dirty="0"/>
              <a:t>Python script:</a:t>
            </a:r>
            <a:r>
              <a:rPr lang="fr-FR" sz="1200" dirty="0"/>
              <a:t> Launch n calls to the API and </a:t>
            </a:r>
            <a:r>
              <a:rPr lang="fr-FR" sz="1200" dirty="0" err="1"/>
              <a:t>generates</a:t>
            </a:r>
            <a:r>
              <a:rPr lang="fr-FR" sz="1200" dirty="0"/>
              <a:t> a CSV file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1" name="Graphique 120" descr="Ordinateur portable">
            <a:extLst>
              <a:ext uri="{FF2B5EF4-FFF2-40B4-BE49-F238E27FC236}">
                <a16:creationId xmlns:a16="http://schemas.microsoft.com/office/drawing/2014/main" id="{16FAB353-81EF-4FD6-B022-A3721EDFF9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18747" y="1790440"/>
            <a:ext cx="399613" cy="399613"/>
          </a:xfrm>
          <a:prstGeom prst="rect">
            <a:avLst/>
          </a:prstGeom>
        </p:spPr>
      </p:pic>
      <p:sp>
        <p:nvSpPr>
          <p:cNvPr id="122" name="ZoneTexte 121">
            <a:extLst>
              <a:ext uri="{FF2B5EF4-FFF2-40B4-BE49-F238E27FC236}">
                <a16:creationId xmlns:a16="http://schemas.microsoft.com/office/drawing/2014/main" id="{A28CFE4A-8DF7-47FB-8B32-06D062360C96}"/>
              </a:ext>
            </a:extLst>
          </p:cNvPr>
          <p:cNvSpPr txBox="1"/>
          <p:nvPr/>
        </p:nvSpPr>
        <p:spPr>
          <a:xfrm>
            <a:off x="3160056" y="2190077"/>
            <a:ext cx="1319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>
                <a:latin typeface="+mj-lt"/>
              </a:rPr>
              <a:t>Personalization</a:t>
            </a:r>
            <a:r>
              <a:rPr lang="fr-FR" sz="800" dirty="0">
                <a:latin typeface="+mj-lt"/>
              </a:rPr>
              <a:t> &amp; </a:t>
            </a:r>
            <a:r>
              <a:rPr lang="fr-FR" sz="800" dirty="0" err="1">
                <a:latin typeface="+mj-lt"/>
              </a:rPr>
              <a:t>dynamic</a:t>
            </a:r>
            <a:r>
              <a:rPr lang="fr-FR" sz="800" dirty="0">
                <a:latin typeface="+mj-lt"/>
              </a:rPr>
              <a:t> </a:t>
            </a:r>
          </a:p>
          <a:p>
            <a:r>
              <a:rPr lang="fr-FR" sz="800" dirty="0" err="1">
                <a:latin typeface="+mj-lt"/>
              </a:rPr>
              <a:t>campaign</a:t>
            </a:r>
            <a:r>
              <a:rPr lang="fr-FR" sz="800" dirty="0">
                <a:latin typeface="+mj-lt"/>
              </a:rPr>
              <a:t> push 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6CE7347-3EB0-4E18-A767-7B4879FBF03C}"/>
              </a:ext>
            </a:extLst>
          </p:cNvPr>
          <p:cNvSpPr txBox="1"/>
          <p:nvPr/>
        </p:nvSpPr>
        <p:spPr>
          <a:xfrm>
            <a:off x="3563927" y="3059997"/>
            <a:ext cx="1107996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b="1" dirty="0">
                <a:solidFill>
                  <a:srgbClr val="00A76C"/>
                </a:solidFill>
                <a:latin typeface="+mj-lt"/>
              </a:rPr>
              <a:t>ECS Storage</a:t>
            </a:r>
            <a:endParaRPr lang="fr-FR" sz="7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 collection</a:t>
            </a:r>
          </a:p>
          <a:p>
            <a:r>
              <a:rPr lang="fr-FR" sz="700" dirty="0" err="1">
                <a:latin typeface="+mj-lt"/>
              </a:rPr>
              <a:t>Collect</a:t>
            </a:r>
            <a:r>
              <a:rPr lang="fr-FR" sz="700" dirty="0">
                <a:latin typeface="+mj-lt"/>
              </a:rPr>
              <a:t> </a:t>
            </a:r>
            <a:r>
              <a:rPr lang="fr-FR" sz="700" dirty="0" err="1">
                <a:latin typeface="+mj-lt"/>
              </a:rPr>
              <a:t>visitor</a:t>
            </a:r>
            <a:r>
              <a:rPr lang="fr-FR" sz="700" dirty="0">
                <a:latin typeface="+mj-lt"/>
              </a:rPr>
              <a:t> navigation </a:t>
            </a:r>
          </a:p>
          <a:p>
            <a:r>
              <a:rPr lang="fr-FR" sz="700" dirty="0">
                <a:latin typeface="+mj-lt"/>
              </a:rPr>
              <a:t>data </a:t>
            </a:r>
            <a:r>
              <a:rPr lang="fr-FR" sz="700" dirty="0" err="1">
                <a:latin typeface="+mj-lt"/>
              </a:rPr>
              <a:t>from</a:t>
            </a:r>
            <a:r>
              <a:rPr lang="fr-FR" sz="700" dirty="0">
                <a:latin typeface="+mj-lt"/>
              </a:rPr>
              <a:t> the API and </a:t>
            </a:r>
          </a:p>
          <a:p>
            <a:r>
              <a:rPr lang="fr-FR" sz="700" dirty="0">
                <a:latin typeface="+mj-lt"/>
              </a:rPr>
              <a:t>store </a:t>
            </a:r>
            <a:r>
              <a:rPr lang="fr-FR" sz="700" dirty="0" err="1">
                <a:latin typeface="+mj-lt"/>
              </a:rPr>
              <a:t>raw</a:t>
            </a:r>
            <a:r>
              <a:rPr lang="fr-FR" sz="700" dirty="0">
                <a:latin typeface="+mj-lt"/>
              </a:rPr>
              <a:t> files on ECS</a:t>
            </a:r>
          </a:p>
          <a:p>
            <a:r>
              <a:rPr lang="fr-FR" sz="700" dirty="0">
                <a:latin typeface="+mj-lt"/>
              </a:rPr>
              <a:t>- Background job</a:t>
            </a:r>
          </a:p>
          <a:p>
            <a:endParaRPr lang="fr-FR" sz="700" dirty="0">
              <a:latin typeface="+mj-lt"/>
            </a:endParaRP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BC402262-8F62-4942-A6DF-F97A1F9D6ED8}"/>
              </a:ext>
            </a:extLst>
          </p:cNvPr>
          <p:cNvCxnSpPr>
            <a:cxnSpLocks/>
          </p:cNvCxnSpPr>
          <p:nvPr/>
        </p:nvCxnSpPr>
        <p:spPr bwMode="auto">
          <a:xfrm>
            <a:off x="2368232" y="2623017"/>
            <a:ext cx="1304487" cy="39670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A76C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6D6C18D-3BCF-4293-9588-7D0D36DFF95A}"/>
              </a:ext>
            </a:extLst>
          </p:cNvPr>
          <p:cNvSpPr/>
          <p:nvPr/>
        </p:nvSpPr>
        <p:spPr bwMode="auto">
          <a:xfrm>
            <a:off x="147965" y="3225817"/>
            <a:ext cx="1679469" cy="862573"/>
          </a:xfrm>
          <a:prstGeom prst="rect">
            <a:avLst/>
          </a:prstGeom>
          <a:noFill/>
          <a:ln w="19050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pic>
        <p:nvPicPr>
          <p:cNvPr id="165" name="Image 164">
            <a:extLst>
              <a:ext uri="{FF2B5EF4-FFF2-40B4-BE49-F238E27FC236}">
                <a16:creationId xmlns:a16="http://schemas.microsoft.com/office/drawing/2014/main" id="{84CFAE15-59D9-46A5-A8EE-753B8D55C7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9285" y="1837924"/>
            <a:ext cx="685270" cy="302086"/>
          </a:xfrm>
          <a:prstGeom prst="rect">
            <a:avLst/>
          </a:prstGeom>
        </p:spPr>
      </p:pic>
      <p:pic>
        <p:nvPicPr>
          <p:cNvPr id="166" name="Image 165">
            <a:extLst>
              <a:ext uri="{FF2B5EF4-FFF2-40B4-BE49-F238E27FC236}">
                <a16:creationId xmlns:a16="http://schemas.microsoft.com/office/drawing/2014/main" id="{0ADED304-EF51-4D7E-8F3D-BB01A0E114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15" y="1727962"/>
            <a:ext cx="447894" cy="197600"/>
          </a:xfrm>
          <a:prstGeom prst="rect">
            <a:avLst/>
          </a:prstGeom>
        </p:spPr>
      </p:pic>
      <p:pic>
        <p:nvPicPr>
          <p:cNvPr id="167" name="Image 166">
            <a:extLst>
              <a:ext uri="{FF2B5EF4-FFF2-40B4-BE49-F238E27FC236}">
                <a16:creationId xmlns:a16="http://schemas.microsoft.com/office/drawing/2014/main" id="{1FD59293-AA87-4064-9DF4-1070300101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37467" y="1790620"/>
            <a:ext cx="658036" cy="418046"/>
          </a:xfrm>
          <a:prstGeom prst="rect">
            <a:avLst/>
          </a:prstGeom>
        </p:spPr>
      </p:pic>
      <p:pic>
        <p:nvPicPr>
          <p:cNvPr id="168" name="Image 167">
            <a:extLst>
              <a:ext uri="{FF2B5EF4-FFF2-40B4-BE49-F238E27FC236}">
                <a16:creationId xmlns:a16="http://schemas.microsoft.com/office/drawing/2014/main" id="{0A243C9F-9C55-4730-82C2-086BA1E91D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12374" y="2358230"/>
            <a:ext cx="889088" cy="333005"/>
          </a:xfrm>
          <a:prstGeom prst="rect">
            <a:avLst/>
          </a:prstGeom>
        </p:spPr>
      </p:pic>
      <p:pic>
        <p:nvPicPr>
          <p:cNvPr id="170" name="Image 169">
            <a:extLst>
              <a:ext uri="{FF2B5EF4-FFF2-40B4-BE49-F238E27FC236}">
                <a16:creationId xmlns:a16="http://schemas.microsoft.com/office/drawing/2014/main" id="{32090490-430E-40ED-BE08-569C138A24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207910" y="893981"/>
            <a:ext cx="637960" cy="478470"/>
          </a:xfrm>
          <a:prstGeom prst="rect">
            <a:avLst/>
          </a:prstGeom>
        </p:spPr>
      </p:pic>
      <p:sp>
        <p:nvSpPr>
          <p:cNvPr id="171" name="Flèche : droite 170">
            <a:extLst>
              <a:ext uri="{FF2B5EF4-FFF2-40B4-BE49-F238E27FC236}">
                <a16:creationId xmlns:a16="http://schemas.microsoft.com/office/drawing/2014/main" id="{99C58AA0-DB62-4631-B096-E85ED9BEE8D7}"/>
              </a:ext>
            </a:extLst>
          </p:cNvPr>
          <p:cNvSpPr/>
          <p:nvPr/>
        </p:nvSpPr>
        <p:spPr bwMode="auto">
          <a:xfrm>
            <a:off x="5934046" y="1930626"/>
            <a:ext cx="281081" cy="130735"/>
          </a:xfrm>
          <a:prstGeom prst="rightArrow">
            <a:avLst/>
          </a:prstGeom>
          <a:solidFill>
            <a:srgbClr val="00A76C"/>
          </a:solidFill>
          <a:ln w="9525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172" name="Flèche : droite 171">
            <a:extLst>
              <a:ext uri="{FF2B5EF4-FFF2-40B4-BE49-F238E27FC236}">
                <a16:creationId xmlns:a16="http://schemas.microsoft.com/office/drawing/2014/main" id="{EEB92D0B-38CC-4228-92A3-01BE05CB1336}"/>
              </a:ext>
            </a:extLst>
          </p:cNvPr>
          <p:cNvSpPr/>
          <p:nvPr/>
        </p:nvSpPr>
        <p:spPr bwMode="auto">
          <a:xfrm>
            <a:off x="6894050" y="1937952"/>
            <a:ext cx="281081" cy="130735"/>
          </a:xfrm>
          <a:prstGeom prst="rightArrow">
            <a:avLst/>
          </a:prstGeom>
          <a:solidFill>
            <a:srgbClr val="00A76C"/>
          </a:solidFill>
          <a:ln w="9525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173" name="Flèche : droite 172">
            <a:extLst>
              <a:ext uri="{FF2B5EF4-FFF2-40B4-BE49-F238E27FC236}">
                <a16:creationId xmlns:a16="http://schemas.microsoft.com/office/drawing/2014/main" id="{FCB0CCCE-56E6-43E9-9E23-54D78AA67976}"/>
              </a:ext>
            </a:extLst>
          </p:cNvPr>
          <p:cNvSpPr/>
          <p:nvPr/>
        </p:nvSpPr>
        <p:spPr bwMode="auto">
          <a:xfrm rot="5400000">
            <a:off x="6383784" y="2206750"/>
            <a:ext cx="281081" cy="130735"/>
          </a:xfrm>
          <a:prstGeom prst="rightArrow">
            <a:avLst/>
          </a:prstGeom>
          <a:solidFill>
            <a:srgbClr val="00A76C"/>
          </a:solidFill>
          <a:ln w="9525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174" name="Flèche : droite 173">
            <a:extLst>
              <a:ext uri="{FF2B5EF4-FFF2-40B4-BE49-F238E27FC236}">
                <a16:creationId xmlns:a16="http://schemas.microsoft.com/office/drawing/2014/main" id="{D77A8A9D-EECF-4D8E-9E21-AD292E069E9F}"/>
              </a:ext>
            </a:extLst>
          </p:cNvPr>
          <p:cNvSpPr/>
          <p:nvPr/>
        </p:nvSpPr>
        <p:spPr bwMode="auto">
          <a:xfrm>
            <a:off x="7895503" y="1933899"/>
            <a:ext cx="281081" cy="130735"/>
          </a:xfrm>
          <a:prstGeom prst="rightArrow">
            <a:avLst/>
          </a:prstGeom>
          <a:solidFill>
            <a:srgbClr val="00A76C"/>
          </a:solidFill>
          <a:ln w="9525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75BAFBC8-34FF-4553-9D9C-159AA68BE999}"/>
              </a:ext>
            </a:extLst>
          </p:cNvPr>
          <p:cNvSpPr txBox="1"/>
          <p:nvPr/>
        </p:nvSpPr>
        <p:spPr>
          <a:xfrm>
            <a:off x="8408158" y="1605564"/>
            <a:ext cx="96051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800" b="1" dirty="0">
                <a:latin typeface="+mn-lt"/>
              </a:rPr>
              <a:t>STAGING</a:t>
            </a:r>
          </a:p>
          <a:p>
            <a:pPr>
              <a:spcAft>
                <a:spcPts val="600"/>
              </a:spcAft>
            </a:pPr>
            <a:r>
              <a:rPr lang="fr-FR" sz="800" b="1" dirty="0">
                <a:latin typeface="+mn-lt"/>
              </a:rPr>
              <a:t>QA</a:t>
            </a:r>
          </a:p>
          <a:p>
            <a:pPr>
              <a:spcAft>
                <a:spcPts val="600"/>
              </a:spcAft>
            </a:pPr>
            <a:r>
              <a:rPr lang="fr-FR" sz="800" b="1" dirty="0">
                <a:latin typeface="+mn-lt"/>
              </a:rPr>
              <a:t>PRE-PRODUCTION</a:t>
            </a:r>
          </a:p>
          <a:p>
            <a:r>
              <a:rPr lang="fr-FR" sz="800" b="1" dirty="0">
                <a:latin typeface="+mn-lt"/>
              </a:rPr>
              <a:t>PRODUCTION</a:t>
            </a:r>
          </a:p>
        </p:txBody>
      </p:sp>
      <p:sp>
        <p:nvSpPr>
          <p:cNvPr id="176" name="Accolade ouvrante 175">
            <a:extLst>
              <a:ext uri="{FF2B5EF4-FFF2-40B4-BE49-F238E27FC236}">
                <a16:creationId xmlns:a16="http://schemas.microsoft.com/office/drawing/2014/main" id="{A91D38DC-DA16-4C71-A2EE-478E095887C6}"/>
              </a:ext>
            </a:extLst>
          </p:cNvPr>
          <p:cNvSpPr/>
          <p:nvPr/>
        </p:nvSpPr>
        <p:spPr bwMode="auto">
          <a:xfrm>
            <a:off x="8238761" y="1619489"/>
            <a:ext cx="210231" cy="753008"/>
          </a:xfrm>
          <a:prstGeom prst="leftBrace">
            <a:avLst/>
          </a:prstGeom>
          <a:noFill/>
          <a:ln w="28575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77" name="Flèche : double flèche horizontale 176">
            <a:extLst>
              <a:ext uri="{FF2B5EF4-FFF2-40B4-BE49-F238E27FC236}">
                <a16:creationId xmlns:a16="http://schemas.microsoft.com/office/drawing/2014/main" id="{3A29D1BA-C2F2-4DA6-9164-345C09A9C2E7}"/>
              </a:ext>
            </a:extLst>
          </p:cNvPr>
          <p:cNvSpPr/>
          <p:nvPr/>
        </p:nvSpPr>
        <p:spPr bwMode="auto">
          <a:xfrm rot="5400000">
            <a:off x="6367916" y="1470842"/>
            <a:ext cx="288794" cy="122055"/>
          </a:xfrm>
          <a:prstGeom prst="leftRightArrow">
            <a:avLst/>
          </a:prstGeom>
          <a:solidFill>
            <a:srgbClr val="00A76C"/>
          </a:solidFill>
          <a:ln w="9525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57FCF856-AC81-4E6C-BB7E-0F2DAC80D92E}"/>
              </a:ext>
            </a:extLst>
          </p:cNvPr>
          <p:cNvCxnSpPr>
            <a:cxnSpLocks/>
          </p:cNvCxnSpPr>
          <p:nvPr/>
        </p:nvCxnSpPr>
        <p:spPr bwMode="auto">
          <a:xfrm>
            <a:off x="4853641" y="792007"/>
            <a:ext cx="0" cy="41065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A76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1239301-DD58-4BAA-936F-87A64D8D408D}"/>
              </a:ext>
            </a:extLst>
          </p:cNvPr>
          <p:cNvSpPr/>
          <p:nvPr/>
        </p:nvSpPr>
        <p:spPr>
          <a:xfrm>
            <a:off x="5225299" y="2076382"/>
            <a:ext cx="1013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Code source </a:t>
            </a:r>
          </a:p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repository manager</a:t>
            </a:r>
            <a:endParaRPr lang="fr-FR" sz="600" b="1" dirty="0">
              <a:solidFill>
                <a:schemeClr val="tx1">
                  <a:lumMod val="65000"/>
                  <a:lumOff val="35000"/>
                </a:schemeClr>
              </a:solidFill>
              <a:latin typeface="BNPP Sans" panose="02000000000000000000" pitchFamily="50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1F9002B-09F3-4131-BCA3-48D7C0FB4B5D}"/>
              </a:ext>
            </a:extLst>
          </p:cNvPr>
          <p:cNvSpPr/>
          <p:nvPr/>
        </p:nvSpPr>
        <p:spPr>
          <a:xfrm>
            <a:off x="6161064" y="1890626"/>
            <a:ext cx="79861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CI Orchestrator</a:t>
            </a:r>
            <a:endParaRPr lang="fr-FR" sz="600" b="1" dirty="0">
              <a:solidFill>
                <a:schemeClr val="tx1">
                  <a:lumMod val="65000"/>
                  <a:lumOff val="35000"/>
                </a:schemeClr>
              </a:solidFill>
              <a:latin typeface="BNPP Sans" panose="02000000000000000000" pitchFamily="50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28FAC33-5F5B-4BEE-A0BB-826EC6D25E96}"/>
              </a:ext>
            </a:extLst>
          </p:cNvPr>
          <p:cNvSpPr/>
          <p:nvPr/>
        </p:nvSpPr>
        <p:spPr>
          <a:xfrm>
            <a:off x="6129844" y="1217349"/>
            <a:ext cx="88036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Binary repository</a:t>
            </a:r>
            <a:endParaRPr lang="fr-FR" sz="600" b="1" dirty="0">
              <a:solidFill>
                <a:schemeClr val="tx1">
                  <a:lumMod val="65000"/>
                  <a:lumOff val="35000"/>
                </a:schemeClr>
              </a:solidFill>
              <a:latin typeface="BNPP Sans" panose="02000000000000000000" pitchFamily="50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8FAAB45-BA4F-4034-8B6B-0410F7C4D1AB}"/>
              </a:ext>
            </a:extLst>
          </p:cNvPr>
          <p:cNvSpPr/>
          <p:nvPr/>
        </p:nvSpPr>
        <p:spPr>
          <a:xfrm>
            <a:off x="6175967" y="2557798"/>
            <a:ext cx="69923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Quality gates</a:t>
            </a:r>
            <a:endParaRPr lang="fr-FR" sz="600" b="1" dirty="0">
              <a:solidFill>
                <a:schemeClr val="tx1">
                  <a:lumMod val="65000"/>
                  <a:lumOff val="35000"/>
                </a:schemeClr>
              </a:solidFill>
              <a:latin typeface="BNPP Sans" panose="02000000000000000000" pitchFamily="50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A5BA02B-28CB-4C0F-B76C-0C530F94E8A3}"/>
              </a:ext>
            </a:extLst>
          </p:cNvPr>
          <p:cNvSpPr/>
          <p:nvPr/>
        </p:nvSpPr>
        <p:spPr>
          <a:xfrm>
            <a:off x="7059186" y="2154509"/>
            <a:ext cx="110318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ICP (IBM cloud Private)</a:t>
            </a:r>
            <a:endParaRPr lang="fr-FR" sz="600" dirty="0">
              <a:solidFill>
                <a:schemeClr val="tx1">
                  <a:lumMod val="65000"/>
                  <a:lumOff val="35000"/>
                </a:schemeClr>
              </a:solidFill>
              <a:latin typeface="BNPP Sans" panose="02000000000000000000" pitchFamily="50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23B1E2A-0F03-49C3-981D-E0D158D41AE7}"/>
              </a:ext>
            </a:extLst>
          </p:cNvPr>
          <p:cNvSpPr/>
          <p:nvPr/>
        </p:nvSpPr>
        <p:spPr>
          <a:xfrm>
            <a:off x="8495163" y="2382671"/>
            <a:ext cx="114932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NPP Sans" panose="02000000000000000000" pitchFamily="50" charset="0"/>
              </a:rPr>
              <a:t>Deployments</a:t>
            </a:r>
            <a:endParaRPr lang="fr-FR" sz="600" b="1" dirty="0">
              <a:solidFill>
                <a:schemeClr val="tx1">
                  <a:lumMod val="65000"/>
                  <a:lumOff val="35000"/>
                </a:schemeClr>
              </a:solidFill>
              <a:latin typeface="BNPP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00777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79EE2-3ECA-4419-B3C1-627C0454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NPP Sans" panose="02000000000000000000" pitchFamily="50" charset="0"/>
              </a:rPr>
              <a:t>Useful links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4DFC2A-8E41-4A05-977E-C11A20E17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latin typeface="BNPP Sans" panose="02000000000000000000" pitchFamily="50" charset="0"/>
              </a:rPr>
              <a:t>Urls</a:t>
            </a:r>
            <a:r>
              <a:rPr lang="fr-FR" dirty="0">
                <a:latin typeface="BNPP Sans" panose="02000000000000000000" pitchFamily="50" charset="0"/>
              </a:rPr>
              <a:t>:</a:t>
            </a:r>
          </a:p>
          <a:p>
            <a:pPr lvl="1"/>
            <a:r>
              <a:rPr lang="fr-FR" dirty="0" err="1">
                <a:latin typeface="BNPP Sans" panose="02000000000000000000" pitchFamily="50" charset="0"/>
              </a:rPr>
              <a:t>Swagger</a:t>
            </a:r>
            <a:r>
              <a:rPr lang="fr-FR" dirty="0">
                <a:latin typeface="BNPP Sans" panose="02000000000000000000" pitchFamily="50" charset="0"/>
              </a:rPr>
              <a:t>: </a:t>
            </a:r>
            <a:r>
              <a:rPr lang="fr-FR" dirty="0">
                <a:latin typeface="BNPP Sans" panose="02000000000000000000" pitchFamily="50" charset="0"/>
                <a:hlinkClick r:id="rId2"/>
              </a:rPr>
              <a:t>https://cbs-api-portugal.ngc02.staging.echonet/docs</a:t>
            </a:r>
            <a:endParaRPr lang="fr-FR" dirty="0">
              <a:latin typeface="BNPP Sans" panose="02000000000000000000" pitchFamily="50" charset="0"/>
            </a:endParaRPr>
          </a:p>
          <a:p>
            <a:pPr lvl="1"/>
            <a:r>
              <a:rPr lang="fr-FR" dirty="0" err="1">
                <a:latin typeface="BNPP Sans" panose="02000000000000000000" pitchFamily="50" charset="0"/>
              </a:rPr>
              <a:t>Gitlab</a:t>
            </a:r>
            <a:r>
              <a:rPr lang="fr-FR" dirty="0">
                <a:latin typeface="BNPP Sans" panose="02000000000000000000" pitchFamily="50" charset="0"/>
              </a:rPr>
              <a:t> repository: </a:t>
            </a:r>
            <a:r>
              <a:rPr lang="fr-FR" dirty="0">
                <a:latin typeface="BNPP Sans" panose="02000000000000000000" pitchFamily="50" charset="0"/>
                <a:hlinkClick r:id="rId3"/>
              </a:rPr>
              <a:t>https://git-pfc.rb.echonet/datalab/data-science/business-lines/marketing-central/portugal/cbs/cbs-business</a:t>
            </a:r>
            <a:endParaRPr lang="fr-FR" dirty="0">
              <a:latin typeface="BNPP Sans" panose="02000000000000000000" pitchFamily="50" charset="0"/>
            </a:endParaRPr>
          </a:p>
          <a:p>
            <a:pPr lvl="1"/>
            <a:r>
              <a:rPr lang="fr-FR" dirty="0" err="1">
                <a:latin typeface="BNPP Sans" panose="02000000000000000000" pitchFamily="50" charset="0"/>
              </a:rPr>
              <a:t>Sonarqube</a:t>
            </a:r>
            <a:r>
              <a:rPr lang="fr-FR" dirty="0">
                <a:latin typeface="BNPP Sans" panose="02000000000000000000" pitchFamily="50" charset="0"/>
              </a:rPr>
              <a:t>: </a:t>
            </a:r>
            <a:r>
              <a:rPr lang="fr-FR" dirty="0">
                <a:latin typeface="BNPP Sans" panose="02000000000000000000" pitchFamily="50" charset="0"/>
                <a:hlinkClick r:id="rId4"/>
              </a:rPr>
              <a:t>https://sonar.pico-pfc.dev.echonet/dashboard?id=cbs-api-portugal</a:t>
            </a:r>
            <a:endParaRPr lang="fr-FR" dirty="0">
              <a:latin typeface="BNPP Sans" panose="02000000000000000000" pitchFamily="50" charset="0"/>
            </a:endParaRPr>
          </a:p>
          <a:p>
            <a:pPr lvl="1"/>
            <a:r>
              <a:rPr lang="fr-FR" dirty="0">
                <a:latin typeface="BNPP Sans" panose="02000000000000000000" pitchFamily="50" charset="0"/>
              </a:rPr>
              <a:t>IBM Cloud </a:t>
            </a:r>
            <a:r>
              <a:rPr lang="fr-FR" dirty="0" err="1">
                <a:latin typeface="BNPP Sans" panose="02000000000000000000" pitchFamily="50" charset="0"/>
              </a:rPr>
              <a:t>Private</a:t>
            </a:r>
            <a:r>
              <a:rPr lang="fr-FR" dirty="0">
                <a:latin typeface="BNPP Sans" panose="02000000000000000000" pitchFamily="50" charset="0"/>
              </a:rPr>
              <a:t>: </a:t>
            </a:r>
            <a:r>
              <a:rPr lang="fr-FR" dirty="0">
                <a:latin typeface="BNPP Sans" panose="02000000000000000000" pitchFamily="50" charset="0"/>
                <a:hlinkClick r:id="rId5"/>
              </a:rPr>
              <a:t>https://cloudngc02.staging.echonet:8443/oidc/login.jsp</a:t>
            </a:r>
            <a:endParaRPr lang="fr-FR" dirty="0">
              <a:latin typeface="BNPP Sans" panose="02000000000000000000" pitchFamily="50" charset="0"/>
            </a:endParaRPr>
          </a:p>
          <a:p>
            <a:pPr lvl="1"/>
            <a:endParaRPr lang="fr-FR" dirty="0">
              <a:latin typeface="BNPP Sans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1576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Modèle Powerpoint Retail Ban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1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j-lt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100" dirty="0" smtClean="0">
            <a:latin typeface="+mj-lt"/>
          </a:defRPr>
        </a:defPPr>
      </a:lstStyle>
    </a:txDef>
  </a:objectDefaults>
  <a:extraClrSchemeLst>
    <a:extraClrScheme>
      <a:clrScheme name="Modèle Powerpoint Retail Bank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owerpoint Retail Banking 13">
        <a:dk1>
          <a:srgbClr val="000000"/>
        </a:dk1>
        <a:lt1>
          <a:srgbClr val="FFFFFF"/>
        </a:lt1>
        <a:dk2>
          <a:srgbClr val="748C2C"/>
        </a:dk2>
        <a:lt2>
          <a:srgbClr val="BAC567"/>
        </a:lt2>
        <a:accent1>
          <a:srgbClr val="FFBB00"/>
        </a:accent1>
        <a:accent2>
          <a:srgbClr val="ECE300"/>
        </a:accent2>
        <a:accent3>
          <a:srgbClr val="FFFFFF"/>
        </a:accent3>
        <a:accent4>
          <a:srgbClr val="000000"/>
        </a:accent4>
        <a:accent5>
          <a:srgbClr val="FFDAAA"/>
        </a:accent5>
        <a:accent6>
          <a:srgbClr val="D6CE00"/>
        </a:accent6>
        <a:hlink>
          <a:srgbClr val="0D8349"/>
        </a:hlink>
        <a:folHlink>
          <a:srgbClr val="EA00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owerpoint Retail Banking 14">
        <a:dk1>
          <a:srgbClr val="000000"/>
        </a:dk1>
        <a:lt1>
          <a:srgbClr val="FFFFFF"/>
        </a:lt1>
        <a:dk2>
          <a:srgbClr val="000000"/>
        </a:dk2>
        <a:lt2>
          <a:srgbClr val="BAC567"/>
        </a:lt2>
        <a:accent1>
          <a:srgbClr val="FFBB00"/>
        </a:accent1>
        <a:accent2>
          <a:srgbClr val="ECE300"/>
        </a:accent2>
        <a:accent3>
          <a:srgbClr val="FFFFFF"/>
        </a:accent3>
        <a:accent4>
          <a:srgbClr val="000000"/>
        </a:accent4>
        <a:accent5>
          <a:srgbClr val="FFDAAA"/>
        </a:accent5>
        <a:accent6>
          <a:srgbClr val="D6CE00"/>
        </a:accent6>
        <a:hlink>
          <a:srgbClr val="0D8349"/>
        </a:hlink>
        <a:folHlink>
          <a:srgbClr val="EA00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Modèle Powerpoint Retail Banking</Template>
  <TotalTime>57056</TotalTime>
  <Words>271</Words>
  <Application>Microsoft Office PowerPoint</Application>
  <PresentationFormat>Custom</PresentationFormat>
  <Paragraphs>115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BNPP Sans</vt:lpstr>
      <vt:lpstr>BNPP Sans Light</vt:lpstr>
      <vt:lpstr>Calibri</vt:lpstr>
      <vt:lpstr>Corbel</vt:lpstr>
      <vt:lpstr>Wingdings</vt:lpstr>
      <vt:lpstr>Modèle Powerpoint Retail Banking</vt:lpstr>
      <vt:lpstr>CBS Semblance workshop #2: Inside the api</vt:lpstr>
      <vt:lpstr>Agenda</vt:lpstr>
      <vt:lpstr>CBS API Architecture</vt:lpstr>
      <vt:lpstr>Useful links</vt:lpstr>
    </vt:vector>
  </TitlesOfParts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Review</dc:title>
  <dc:creator>KADIRI Mehdi</dc:creator>
  <cp:lastModifiedBy>Ricardo AMARAL REZENDE</cp:lastModifiedBy>
  <cp:revision>1572</cp:revision>
  <cp:lastPrinted>2011-03-31T09:16:58Z</cp:lastPrinted>
  <dcterms:created xsi:type="dcterms:W3CDTF">2009-02-04T13:52:18Z</dcterms:created>
  <dcterms:modified xsi:type="dcterms:W3CDTF">2021-05-05T12:57:31Z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12e1ed0-4700-41e0-aec3-61ed249f3333_Enabled">
    <vt:lpwstr>true</vt:lpwstr>
  </property>
  <property fmtid="{D5CDD505-2E9C-101B-9397-08002B2CF9AE}" pid="3" name="MSIP_Label_812e1ed0-4700-41e0-aec3-61ed249f3333_SetDate">
    <vt:lpwstr>2021-05-05T12:57:31Z</vt:lpwstr>
  </property>
  <property fmtid="{D5CDD505-2E9C-101B-9397-08002B2CF9AE}" pid="4" name="MSIP_Label_812e1ed0-4700-41e0-aec3-61ed249f3333_Method">
    <vt:lpwstr>Standard</vt:lpwstr>
  </property>
  <property fmtid="{D5CDD505-2E9C-101B-9397-08002B2CF9AE}" pid="5" name="MSIP_Label_812e1ed0-4700-41e0-aec3-61ed249f3333_Name">
    <vt:lpwstr>Internal - Standard</vt:lpwstr>
  </property>
  <property fmtid="{D5CDD505-2E9C-101B-9397-08002B2CF9AE}" pid="6" name="MSIP_Label_812e1ed0-4700-41e0-aec3-61ed249f3333_SiteId">
    <vt:lpwstr>614f9c25-bffa-42c7-86d8-964101f55fa2</vt:lpwstr>
  </property>
  <property fmtid="{D5CDD505-2E9C-101B-9397-08002B2CF9AE}" pid="7" name="MSIP_Label_812e1ed0-4700-41e0-aec3-61ed249f3333_ActionId">
    <vt:lpwstr>b6deda22-1e7f-46f5-9343-000069df83ed</vt:lpwstr>
  </property>
  <property fmtid="{D5CDD505-2E9C-101B-9397-08002B2CF9AE}" pid="8" name="MSIP_Label_812e1ed0-4700-41e0-aec3-61ed249f3333_ContentBits">
    <vt:lpwstr>2</vt:lpwstr>
  </property>
</Properties>
</file>