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49"/>
  </p:notesMasterIdLst>
  <p:handoutMasterIdLst>
    <p:handoutMasterId r:id="rId50"/>
  </p:handoutMasterIdLst>
  <p:sldIdLst>
    <p:sldId id="257" r:id="rId2"/>
    <p:sldId id="261" r:id="rId3"/>
    <p:sldId id="302" r:id="rId4"/>
    <p:sldId id="275" r:id="rId5"/>
    <p:sldId id="272" r:id="rId6"/>
    <p:sldId id="339" r:id="rId7"/>
    <p:sldId id="340" r:id="rId8"/>
    <p:sldId id="344"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46" r:id="rId22"/>
    <p:sldId id="362" r:id="rId23"/>
    <p:sldId id="363" r:id="rId24"/>
    <p:sldId id="364" r:id="rId25"/>
    <p:sldId id="365" r:id="rId26"/>
    <p:sldId id="366" r:id="rId27"/>
    <p:sldId id="341" r:id="rId28"/>
    <p:sldId id="367" r:id="rId29"/>
    <p:sldId id="368" r:id="rId30"/>
    <p:sldId id="369" r:id="rId31"/>
    <p:sldId id="370" r:id="rId32"/>
    <p:sldId id="371" r:id="rId33"/>
    <p:sldId id="372" r:id="rId34"/>
    <p:sldId id="373" r:id="rId35"/>
    <p:sldId id="374" r:id="rId36"/>
    <p:sldId id="375" r:id="rId37"/>
    <p:sldId id="376" r:id="rId38"/>
    <p:sldId id="377" r:id="rId39"/>
    <p:sldId id="378" r:id="rId40"/>
    <p:sldId id="342" r:id="rId41"/>
    <p:sldId id="379" r:id="rId42"/>
    <p:sldId id="380" r:id="rId43"/>
    <p:sldId id="381" r:id="rId44"/>
    <p:sldId id="382" r:id="rId45"/>
    <p:sldId id="383" r:id="rId46"/>
    <p:sldId id="384" r:id="rId47"/>
    <p:sldId id="337" r:id="rId48"/>
  </p:sldIdLst>
  <p:sldSz cx="12192000" cy="6858000"/>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76C"/>
    <a:srgbClr val="31B888"/>
    <a:srgbClr val="1A90C9"/>
    <a:srgbClr val="8BBFD5"/>
    <a:srgbClr val="5B84B3"/>
    <a:srgbClr val="027AB1"/>
    <a:srgbClr val="A9BEC9"/>
    <a:srgbClr val="C0D8E3"/>
    <a:srgbClr val="46BD99"/>
    <a:srgbClr val="C2E5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636" y="78"/>
      </p:cViewPr>
      <p:guideLst>
        <p:guide orient="horz" pos="2160"/>
        <p:guide pos="3840"/>
      </p:guideLst>
    </p:cSldViewPr>
  </p:slideViewPr>
  <p:notesTextViewPr>
    <p:cViewPr>
      <p:scale>
        <a:sx n="1" d="1"/>
        <a:sy n="1" d="1"/>
      </p:scale>
      <p:origin x="0" y="0"/>
    </p:cViewPr>
  </p:notesTextViewPr>
  <p:sorterViewPr>
    <p:cViewPr>
      <p:scale>
        <a:sx n="100" d="100"/>
        <a:sy n="100" d="100"/>
      </p:scale>
      <p:origin x="0" y="-232"/>
    </p:cViewPr>
  </p:sorterViewPr>
  <p:notesViewPr>
    <p:cSldViewPr>
      <p:cViewPr varScale="1">
        <p:scale>
          <a:sx n="72" d="100"/>
          <a:sy n="72" d="100"/>
        </p:scale>
        <p:origin x="-2148" y="-10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6763990267639901E-2"/>
          <c:y val="5.5E-2"/>
          <c:w val="0.95133819951338205"/>
          <c:h val="0.75"/>
        </c:manualLayout>
      </c:layout>
      <c:barChart>
        <c:barDir val="col"/>
        <c:grouping val="clustered"/>
        <c:varyColors val="1"/>
        <c:ser>
          <c:idx val="0"/>
          <c:order val="0"/>
          <c:tx>
            <c:strRef>
              <c:f>Sheet1!$A$2</c:f>
              <c:strCache>
                <c:ptCount val="1"/>
                <c:pt idx="0">
                  <c:v>Est</c:v>
                </c:pt>
              </c:strCache>
            </c:strRef>
          </c:tx>
          <c:spPr>
            <a:solidFill>
              <a:schemeClr val="accent1"/>
            </a:solidFill>
            <a:ln w="11126">
              <a:solidFill>
                <a:schemeClr val="tx1"/>
              </a:solidFill>
              <a:prstDash val="solid"/>
            </a:ln>
          </c:spPr>
          <c:invertIfNegative val="0"/>
          <c:dPt>
            <c:idx val="0"/>
            <c:invertIfNegative val="0"/>
            <c:bubble3D val="0"/>
            <c:spPr>
              <a:solidFill>
                <a:srgbClr val="00643C"/>
              </a:solidFill>
              <a:ln w="11126">
                <a:solidFill>
                  <a:schemeClr val="tx1"/>
                </a:solidFill>
                <a:prstDash val="solid"/>
              </a:ln>
            </c:spPr>
            <c:extLst>
              <c:ext xmlns:c16="http://schemas.microsoft.com/office/drawing/2014/chart" uri="{C3380CC4-5D6E-409C-BE32-E72D297353CC}">
                <c16:uniqueId val="{00000001-BF04-4ACF-A798-46D49D6B8B6B}"/>
              </c:ext>
            </c:extLst>
          </c:dPt>
          <c:dPt>
            <c:idx val="1"/>
            <c:invertIfNegative val="0"/>
            <c:bubble3D val="0"/>
            <c:spPr>
              <a:solidFill>
                <a:srgbClr val="64A05A"/>
              </a:solidFill>
              <a:ln w="11126">
                <a:solidFill>
                  <a:schemeClr val="tx1"/>
                </a:solidFill>
                <a:prstDash val="solid"/>
              </a:ln>
            </c:spPr>
            <c:extLst>
              <c:ext xmlns:c16="http://schemas.microsoft.com/office/drawing/2014/chart" uri="{C3380CC4-5D6E-409C-BE32-E72D297353CC}">
                <c16:uniqueId val="{00000003-BF04-4ACF-A798-46D49D6B8B6B}"/>
              </c:ext>
            </c:extLst>
          </c:dPt>
          <c:dPt>
            <c:idx val="2"/>
            <c:invertIfNegative val="0"/>
            <c:bubble3D val="0"/>
            <c:spPr>
              <a:solidFill>
                <a:srgbClr val="A0C873"/>
              </a:solidFill>
              <a:ln w="11126">
                <a:solidFill>
                  <a:schemeClr val="tx1"/>
                </a:solidFill>
                <a:prstDash val="solid"/>
              </a:ln>
            </c:spPr>
            <c:extLst>
              <c:ext xmlns:c16="http://schemas.microsoft.com/office/drawing/2014/chart" uri="{C3380CC4-5D6E-409C-BE32-E72D297353CC}">
                <c16:uniqueId val="{00000005-BF04-4ACF-A798-46D49D6B8B6B}"/>
              </c:ext>
            </c:extLst>
          </c:dPt>
          <c:dPt>
            <c:idx val="3"/>
            <c:invertIfNegative val="0"/>
            <c:bubble3D val="0"/>
            <c:spPr>
              <a:solidFill>
                <a:srgbClr val="D2DCAA"/>
              </a:solidFill>
              <a:ln w="11126">
                <a:solidFill>
                  <a:schemeClr val="tx1"/>
                </a:solidFill>
                <a:prstDash val="solid"/>
              </a:ln>
            </c:spPr>
            <c:extLst>
              <c:ext xmlns:c16="http://schemas.microsoft.com/office/drawing/2014/chart" uri="{C3380CC4-5D6E-409C-BE32-E72D297353CC}">
                <c16:uniqueId val="{00000007-BF04-4ACF-A798-46D49D6B8B6B}"/>
              </c:ext>
            </c:extLst>
          </c:dPt>
          <c:dPt>
            <c:idx val="4"/>
            <c:invertIfNegative val="0"/>
            <c:bubble3D val="0"/>
            <c:spPr>
              <a:solidFill>
                <a:srgbClr val="A0C873"/>
              </a:solidFill>
              <a:ln w="11126">
                <a:solidFill>
                  <a:schemeClr val="tx1"/>
                </a:solidFill>
                <a:prstDash val="solid"/>
              </a:ln>
            </c:spPr>
            <c:extLst>
              <c:ext xmlns:c16="http://schemas.microsoft.com/office/drawing/2014/chart" uri="{C3380CC4-5D6E-409C-BE32-E72D297353CC}">
                <c16:uniqueId val="{00000009-BF04-4ACF-A798-46D49D6B8B6B}"/>
              </c:ext>
            </c:extLst>
          </c:dPt>
          <c:dLbls>
            <c:spPr>
              <a:noFill/>
              <a:ln w="22252">
                <a:noFill/>
              </a:ln>
            </c:spPr>
            <c:txPr>
              <a:bodyPr/>
              <a:lstStyle/>
              <a:p>
                <a:pPr>
                  <a:defRPr sz="788" b="1" i="0" u="none" strike="noStrike" baseline="0">
                    <a:solidFill>
                      <a:schemeClr val="bg1"/>
                    </a:solidFill>
                    <a:latin typeface="Arial"/>
                    <a:ea typeface="Arial"/>
                    <a:cs typeface="Arial"/>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Sheet1!$B$1:$F$1</c:f>
              <c:numCache>
                <c:formatCode>General</c:formatCode>
                <c:ptCount val="5"/>
                <c:pt idx="0">
                  <c:v>2004</c:v>
                </c:pt>
                <c:pt idx="1">
                  <c:v>2005</c:v>
                </c:pt>
                <c:pt idx="2">
                  <c:v>2006</c:v>
                </c:pt>
                <c:pt idx="3">
                  <c:v>2007</c:v>
                </c:pt>
                <c:pt idx="4">
                  <c:v>2008</c:v>
                </c:pt>
              </c:numCache>
            </c:numRef>
          </c:cat>
          <c:val>
            <c:numRef>
              <c:f>Sheet1!$B$2:$F$2</c:f>
              <c:numCache>
                <c:formatCode>General</c:formatCode>
                <c:ptCount val="5"/>
                <c:pt idx="0">
                  <c:v>20.399999999999999</c:v>
                </c:pt>
                <c:pt idx="1">
                  <c:v>27.4</c:v>
                </c:pt>
                <c:pt idx="2">
                  <c:v>90</c:v>
                </c:pt>
                <c:pt idx="3">
                  <c:v>53.2</c:v>
                </c:pt>
                <c:pt idx="4">
                  <c:v>67.8</c:v>
                </c:pt>
              </c:numCache>
            </c:numRef>
          </c:val>
          <c:extLst>
            <c:ext xmlns:c16="http://schemas.microsoft.com/office/drawing/2014/chart" uri="{C3380CC4-5D6E-409C-BE32-E72D297353CC}">
              <c16:uniqueId val="{0000000A-BF04-4ACF-A798-46D49D6B8B6B}"/>
            </c:ext>
          </c:extLst>
        </c:ser>
        <c:dLbls>
          <c:showLegendKey val="0"/>
          <c:showVal val="1"/>
          <c:showCatName val="0"/>
          <c:showSerName val="0"/>
          <c:showPercent val="0"/>
          <c:showBubbleSize val="0"/>
        </c:dLbls>
        <c:gapWidth val="60"/>
        <c:axId val="84482304"/>
        <c:axId val="84487168"/>
      </c:barChart>
      <c:catAx>
        <c:axId val="84482304"/>
        <c:scaling>
          <c:orientation val="minMax"/>
        </c:scaling>
        <c:delete val="0"/>
        <c:axPos val="b"/>
        <c:numFmt formatCode="General" sourceLinked="1"/>
        <c:majorTickMark val="out"/>
        <c:minorTickMark val="none"/>
        <c:tickLblPos val="nextTo"/>
        <c:spPr>
          <a:ln w="2782">
            <a:solidFill>
              <a:schemeClr val="accent3"/>
            </a:solidFill>
            <a:prstDash val="solid"/>
          </a:ln>
        </c:spPr>
        <c:txPr>
          <a:bodyPr rot="0" vert="horz"/>
          <a:lstStyle/>
          <a:p>
            <a:pPr>
              <a:defRPr sz="788" b="1" i="0" u="none" strike="noStrike" baseline="0">
                <a:solidFill>
                  <a:schemeClr val="bg1"/>
                </a:solidFill>
                <a:latin typeface="Arial"/>
                <a:ea typeface="Arial"/>
                <a:cs typeface="Arial"/>
              </a:defRPr>
            </a:pPr>
            <a:endParaRPr lang="pt-PT"/>
          </a:p>
        </c:txPr>
        <c:crossAx val="84487168"/>
        <c:crosses val="autoZero"/>
        <c:auto val="1"/>
        <c:lblAlgn val="ctr"/>
        <c:lblOffset val="100"/>
        <c:tickLblSkip val="1"/>
        <c:tickMarkSkip val="1"/>
        <c:noMultiLvlLbl val="0"/>
      </c:catAx>
      <c:valAx>
        <c:axId val="84487168"/>
        <c:scaling>
          <c:orientation val="minMax"/>
        </c:scaling>
        <c:delete val="1"/>
        <c:axPos val="l"/>
        <c:numFmt formatCode="General" sourceLinked="1"/>
        <c:majorTickMark val="out"/>
        <c:minorTickMark val="none"/>
        <c:tickLblPos val="nextTo"/>
        <c:crossAx val="84482304"/>
        <c:crosses val="autoZero"/>
        <c:crossBetween val="between"/>
      </c:valAx>
      <c:spPr>
        <a:noFill/>
        <a:ln w="22252">
          <a:noFill/>
        </a:ln>
      </c:spPr>
    </c:plotArea>
    <c:plotVisOnly val="1"/>
    <c:dispBlanksAs val="gap"/>
    <c:showDLblsOverMax val="0"/>
  </c:chart>
  <c:spPr>
    <a:noFill/>
    <a:ln>
      <a:noFill/>
    </a:ln>
  </c:spPr>
  <c:txPr>
    <a:bodyPr/>
    <a:lstStyle/>
    <a:p>
      <a:pPr>
        <a:defRPr sz="788" b="1" i="0" u="none" strike="noStrike" baseline="0">
          <a:solidFill>
            <a:schemeClr val="tx1"/>
          </a:solidFill>
          <a:latin typeface="Arial"/>
          <a:ea typeface="Arial"/>
          <a:cs typeface="Arial"/>
        </a:defRPr>
      </a:pPr>
      <a:endParaRPr lang="pt-PT"/>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3265213995837899E-2"/>
          <c:y val="2.8535353535353501E-2"/>
          <c:w val="0.85512565286674502"/>
          <c:h val="0.939393939393939"/>
        </c:manualLayout>
      </c:layout>
      <c:doughnutChart>
        <c:varyColors val="1"/>
        <c:ser>
          <c:idx val="0"/>
          <c:order val="0"/>
          <c:tx>
            <c:strRef>
              <c:f>Sheet1!$B$1</c:f>
              <c:strCache>
                <c:ptCount val="1"/>
                <c:pt idx="0">
                  <c:v>2000</c:v>
                </c:pt>
              </c:strCache>
            </c:strRef>
          </c:tx>
          <c:spPr>
            <a:solidFill>
              <a:schemeClr val="accent2"/>
            </a:solidFill>
            <a:ln w="16892">
              <a:noFill/>
            </a:ln>
          </c:spPr>
          <c:dPt>
            <c:idx val="0"/>
            <c:bubble3D val="0"/>
            <c:spPr>
              <a:solidFill>
                <a:srgbClr val="F0F050"/>
              </a:solidFill>
              <a:ln w="16892">
                <a:noFill/>
              </a:ln>
            </c:spPr>
            <c:extLst>
              <c:ext xmlns:c16="http://schemas.microsoft.com/office/drawing/2014/chart" uri="{C3380CC4-5D6E-409C-BE32-E72D297353CC}">
                <c16:uniqueId val="{00000001-E100-4971-A58D-F71D614B3086}"/>
              </c:ext>
            </c:extLst>
          </c:dPt>
          <c:dPt>
            <c:idx val="1"/>
            <c:bubble3D val="0"/>
            <c:spPr>
              <a:solidFill>
                <a:srgbClr val="DCDC1E"/>
              </a:solidFill>
              <a:ln w="16892">
                <a:noFill/>
              </a:ln>
            </c:spPr>
            <c:extLst>
              <c:ext xmlns:c16="http://schemas.microsoft.com/office/drawing/2014/chart" uri="{C3380CC4-5D6E-409C-BE32-E72D297353CC}">
                <c16:uniqueId val="{00000003-E100-4971-A58D-F71D614B3086}"/>
              </c:ext>
            </c:extLst>
          </c:dPt>
          <c:dPt>
            <c:idx val="2"/>
            <c:bubble3D val="0"/>
            <c:spPr>
              <a:solidFill>
                <a:srgbClr val="E6A01E"/>
              </a:solidFill>
              <a:ln w="16892">
                <a:noFill/>
              </a:ln>
            </c:spPr>
            <c:extLst>
              <c:ext xmlns:c16="http://schemas.microsoft.com/office/drawing/2014/chart" uri="{C3380CC4-5D6E-409C-BE32-E72D297353CC}">
                <c16:uniqueId val="{00000005-E100-4971-A58D-F71D614B3086}"/>
              </c:ext>
            </c:extLst>
          </c:dPt>
          <c:dPt>
            <c:idx val="3"/>
            <c:bubble3D val="0"/>
            <c:spPr>
              <a:solidFill>
                <a:srgbClr val="DC7D32"/>
              </a:solidFill>
              <a:ln w="16892">
                <a:noFill/>
              </a:ln>
            </c:spPr>
            <c:extLst>
              <c:ext xmlns:c16="http://schemas.microsoft.com/office/drawing/2014/chart" uri="{C3380CC4-5D6E-409C-BE32-E72D297353CC}">
                <c16:uniqueId val="{00000007-E100-4971-A58D-F71D614B3086}"/>
              </c:ext>
            </c:extLst>
          </c:dPt>
          <c:dLbls>
            <c:dLbl>
              <c:idx val="0"/>
              <c:layout>
                <c:manualLayout>
                  <c:x val="1.13171092843633E-3"/>
                  <c:y val="-2.8939393939393901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100-4971-A58D-F71D614B3086}"/>
                </c:ext>
              </c:extLst>
            </c:dLbl>
            <c:dLbl>
              <c:idx val="1"/>
              <c:layout>
                <c:manualLayout>
                  <c:x val="-1.52133187073125E-2"/>
                  <c:y val="7.6782828282828302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100-4971-A58D-F71D614B3086}"/>
                </c:ext>
              </c:extLst>
            </c:dLbl>
            <c:dLbl>
              <c:idx val="2"/>
              <c:layout>
                <c:manualLayout>
                  <c:x val="5.5569850534707504E-4"/>
                  <c:y val="7.3747474747475304E-3"/>
                </c:manualLayout>
              </c:layout>
              <c:numFmt formatCode="0%" sourceLinked="0"/>
              <c:spPr>
                <a:noFill/>
                <a:ln w="16892">
                  <a:noFill/>
                </a:ln>
              </c:spPr>
              <c:txPr>
                <a:bodyPr/>
                <a:lstStyle/>
                <a:p>
                  <a:pPr>
                    <a:defRPr sz="1463" b="1" i="0" u="none" strike="noStrike" baseline="0">
                      <a:solidFill>
                        <a:srgbClr val="FFFFFF"/>
                      </a:solidFill>
                      <a:latin typeface="Arial Narrow"/>
                      <a:ea typeface="Arial Narrow"/>
                      <a:cs typeface="Arial Narrow"/>
                    </a:defRPr>
                  </a:pPr>
                  <a:endParaRPr lang="pt-PT"/>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E100-4971-A58D-F71D614B3086}"/>
                </c:ext>
              </c:extLst>
            </c:dLbl>
            <c:dLbl>
              <c:idx val="3"/>
              <c:layout>
                <c:manualLayout>
                  <c:x val="1.6928264785151699E-4"/>
                  <c:y val="3.18853535353536E-2"/>
                </c:manualLayout>
              </c:layout>
              <c:numFmt formatCode="0%" sourceLinked="0"/>
              <c:spPr>
                <a:noFill/>
                <a:ln w="16892">
                  <a:noFill/>
                </a:ln>
              </c:spPr>
              <c:txPr>
                <a:bodyPr/>
                <a:lstStyle/>
                <a:p>
                  <a:pPr>
                    <a:defRPr sz="1463" b="1" i="0" u="none" strike="noStrike" baseline="0">
                      <a:solidFill>
                        <a:srgbClr val="FFFFFF"/>
                      </a:solidFill>
                      <a:latin typeface="Arial Narrow"/>
                      <a:ea typeface="Arial Narrow"/>
                      <a:cs typeface="Arial Narrow"/>
                    </a:defRPr>
                  </a:pPr>
                  <a:endParaRPr lang="pt-PT"/>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E100-4971-A58D-F71D614B3086}"/>
                </c:ext>
              </c:extLst>
            </c:dLbl>
            <c:dLbl>
              <c:idx val="4"/>
              <c:delete val="1"/>
              <c:extLst>
                <c:ext xmlns:c15="http://schemas.microsoft.com/office/drawing/2012/chart" uri="{CE6537A1-D6FC-4f65-9D91-7224C49458BB}"/>
                <c:ext xmlns:c16="http://schemas.microsoft.com/office/drawing/2014/chart" uri="{C3380CC4-5D6E-409C-BE32-E72D297353CC}">
                  <c16:uniqueId val="{00000008-E100-4971-A58D-F71D614B3086}"/>
                </c:ext>
              </c:extLst>
            </c:dLbl>
            <c:numFmt formatCode="0%" sourceLinked="0"/>
            <c:spPr>
              <a:noFill/>
              <a:ln w="16892">
                <a:noFill/>
              </a:ln>
            </c:spPr>
            <c:txPr>
              <a:bodyPr/>
              <a:lstStyle/>
              <a:p>
                <a:pPr>
                  <a:defRPr sz="1463" b="1" i="0" u="none" strike="noStrike" baseline="0">
                    <a:solidFill>
                      <a:schemeClr val="tx1"/>
                    </a:solidFill>
                    <a:latin typeface="Arial Narrow"/>
                    <a:ea typeface="Arial Narrow"/>
                    <a:cs typeface="Arial Narrow"/>
                  </a:defRPr>
                </a:pPr>
                <a:endParaRPr lang="pt-PT"/>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Sheet1!$A$2:$A$5</c:f>
              <c:strCache>
                <c:ptCount val="4"/>
                <c:pt idx="0">
                  <c:v>France</c:v>
                </c:pt>
                <c:pt idx="1">
                  <c:v>Europe hors France</c:v>
                </c:pt>
                <c:pt idx="2">
                  <c:v>Amerique du Nord</c:v>
                </c:pt>
                <c:pt idx="3">
                  <c:v>Reste du Monde</c:v>
                </c:pt>
              </c:strCache>
            </c:strRef>
          </c:cat>
          <c:val>
            <c:numRef>
              <c:f>Sheet1!$B$2:$B$5</c:f>
              <c:numCache>
                <c:formatCode>General</c:formatCode>
                <c:ptCount val="4"/>
                <c:pt idx="0">
                  <c:v>40</c:v>
                </c:pt>
                <c:pt idx="1">
                  <c:v>26</c:v>
                </c:pt>
                <c:pt idx="2">
                  <c:v>22</c:v>
                </c:pt>
                <c:pt idx="3">
                  <c:v>12</c:v>
                </c:pt>
              </c:numCache>
            </c:numRef>
          </c:val>
          <c:extLst>
            <c:ext xmlns:c16="http://schemas.microsoft.com/office/drawing/2014/chart" uri="{C3380CC4-5D6E-409C-BE32-E72D297353CC}">
              <c16:uniqueId val="{00000009-E100-4971-A58D-F71D614B3086}"/>
            </c:ext>
          </c:extLst>
        </c:ser>
        <c:dLbls>
          <c:showLegendKey val="0"/>
          <c:showVal val="1"/>
          <c:showCatName val="0"/>
          <c:showSerName val="0"/>
          <c:showPercent val="0"/>
          <c:showBubbleSize val="0"/>
          <c:showLeaderLines val="0"/>
        </c:dLbls>
        <c:firstSliceAng val="0"/>
        <c:holeSize val="50"/>
      </c:doughnutChart>
      <c:spPr>
        <a:noFill/>
        <a:ln w="16892">
          <a:noFill/>
        </a:ln>
      </c:spPr>
    </c:plotArea>
    <c:plotVisOnly val="1"/>
    <c:dispBlanksAs val="zero"/>
    <c:showDLblsOverMax val="0"/>
  </c:chart>
  <c:spPr>
    <a:noFill/>
    <a:ln>
      <a:noFill/>
    </a:ln>
  </c:spPr>
  <c:txPr>
    <a:bodyPr/>
    <a:lstStyle/>
    <a:p>
      <a:pPr>
        <a:defRPr sz="1463" b="1" i="0" u="none" strike="noStrike" baseline="0">
          <a:solidFill>
            <a:schemeClr val="tx1"/>
          </a:solidFill>
          <a:latin typeface="Arial Narrow"/>
          <a:ea typeface="Arial Narrow"/>
          <a:cs typeface="Arial Narrow"/>
        </a:defRPr>
      </a:pPr>
      <a:endParaRPr lang="pt-PT"/>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114155251141499E-2"/>
          <c:y val="5.1401869158878503E-2"/>
          <c:w val="0.954337899543379"/>
          <c:h val="0.76635514018691597"/>
        </c:manualLayout>
      </c:layout>
      <c:lineChart>
        <c:grouping val="standard"/>
        <c:varyColors val="0"/>
        <c:ser>
          <c:idx val="0"/>
          <c:order val="0"/>
          <c:tx>
            <c:strRef>
              <c:f>Sheet1!$A$2</c:f>
              <c:strCache>
                <c:ptCount val="1"/>
                <c:pt idx="0">
                  <c:v>Est</c:v>
                </c:pt>
              </c:strCache>
            </c:strRef>
          </c:tx>
          <c:spPr>
            <a:ln w="29609">
              <a:solidFill>
                <a:srgbClr val="4BC8DC"/>
              </a:solidFill>
              <a:prstDash val="solid"/>
            </a:ln>
          </c:spPr>
          <c:marker>
            <c:symbol val="circle"/>
            <c:size val="6"/>
            <c:spPr>
              <a:solidFill>
                <a:srgbClr val="4BC8DC"/>
              </a:solidFill>
              <a:ln>
                <a:solidFill>
                  <a:srgbClr val="4BC8DC"/>
                </a:solidFill>
                <a:prstDash val="solid"/>
              </a:ln>
            </c:spPr>
          </c:marker>
          <c:dPt>
            <c:idx val="0"/>
            <c:bubble3D val="0"/>
            <c:spPr>
              <a:ln w="29609">
                <a:solidFill>
                  <a:srgbClr val="4BC8DC"/>
                </a:solidFill>
                <a:prstDash val="solid"/>
              </a:ln>
            </c:spPr>
            <c:extLst>
              <c:ext xmlns:c16="http://schemas.microsoft.com/office/drawing/2014/chart" uri="{C3380CC4-5D6E-409C-BE32-E72D297353CC}">
                <c16:uniqueId val="{00000001-58C2-484F-8D3A-7CADAB505326}"/>
              </c:ext>
            </c:extLst>
          </c:dPt>
          <c:dPt>
            <c:idx val="1"/>
            <c:bubble3D val="0"/>
            <c:extLst>
              <c:ext xmlns:c16="http://schemas.microsoft.com/office/drawing/2014/chart" uri="{C3380CC4-5D6E-409C-BE32-E72D297353CC}">
                <c16:uniqueId val="{00000002-58C2-484F-8D3A-7CADAB505326}"/>
              </c:ext>
            </c:extLst>
          </c:dPt>
          <c:dPt>
            <c:idx val="2"/>
            <c:bubble3D val="0"/>
            <c:extLst>
              <c:ext xmlns:c16="http://schemas.microsoft.com/office/drawing/2014/chart" uri="{C3380CC4-5D6E-409C-BE32-E72D297353CC}">
                <c16:uniqueId val="{00000003-58C2-484F-8D3A-7CADAB505326}"/>
              </c:ext>
            </c:extLst>
          </c:dPt>
          <c:dPt>
            <c:idx val="3"/>
            <c:bubble3D val="0"/>
            <c:extLst>
              <c:ext xmlns:c16="http://schemas.microsoft.com/office/drawing/2014/chart" uri="{C3380CC4-5D6E-409C-BE32-E72D297353CC}">
                <c16:uniqueId val="{00000004-58C2-484F-8D3A-7CADAB505326}"/>
              </c:ext>
            </c:extLst>
          </c:dPt>
          <c:dPt>
            <c:idx val="4"/>
            <c:bubble3D val="0"/>
            <c:extLst>
              <c:ext xmlns:c16="http://schemas.microsoft.com/office/drawing/2014/chart" uri="{C3380CC4-5D6E-409C-BE32-E72D297353CC}">
                <c16:uniqueId val="{00000005-58C2-484F-8D3A-7CADAB505326}"/>
              </c:ext>
            </c:extLst>
          </c:dPt>
          <c:dLbls>
            <c:dLbl>
              <c:idx val="3"/>
              <c:layout>
                <c:manualLayout>
                  <c:x val="-7.3018709704647494E-2"/>
                  <c:y val="-0.14296234758849699"/>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8C2-484F-8D3A-7CADAB505326}"/>
                </c:ext>
              </c:extLst>
            </c:dLbl>
            <c:spPr>
              <a:noFill/>
              <a:ln w="19739">
                <a:noFill/>
              </a:ln>
            </c:spPr>
            <c:txPr>
              <a:bodyPr/>
              <a:lstStyle/>
              <a:p>
                <a:pPr>
                  <a:defRPr sz="933" b="1" i="0" u="none" strike="noStrike" baseline="0">
                    <a:solidFill>
                      <a:schemeClr val="bg1"/>
                    </a:solidFill>
                    <a:latin typeface="Arial"/>
                    <a:ea typeface="Arial"/>
                    <a:cs typeface="Arial"/>
                  </a:defRPr>
                </a:pPr>
                <a:endParaRPr lang="pt-PT"/>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Sheet1!$B$1:$F$1</c:f>
              <c:numCache>
                <c:formatCode>General</c:formatCode>
                <c:ptCount val="5"/>
                <c:pt idx="0">
                  <c:v>2004</c:v>
                </c:pt>
                <c:pt idx="1">
                  <c:v>2005</c:v>
                </c:pt>
                <c:pt idx="2">
                  <c:v>2006</c:v>
                </c:pt>
                <c:pt idx="3">
                  <c:v>2007</c:v>
                </c:pt>
                <c:pt idx="4">
                  <c:v>2008</c:v>
                </c:pt>
              </c:numCache>
            </c:numRef>
          </c:cat>
          <c:val>
            <c:numRef>
              <c:f>Sheet1!$B$2:$F$2</c:f>
              <c:numCache>
                <c:formatCode>0.0%</c:formatCode>
                <c:ptCount val="5"/>
                <c:pt idx="0">
                  <c:v>0.02</c:v>
                </c:pt>
                <c:pt idx="1">
                  <c:v>0.03</c:v>
                </c:pt>
                <c:pt idx="2">
                  <c:v>0.1</c:v>
                </c:pt>
                <c:pt idx="3">
                  <c:v>5.6000000000000001E-2</c:v>
                </c:pt>
                <c:pt idx="4">
                  <c:v>0.06</c:v>
                </c:pt>
              </c:numCache>
            </c:numRef>
          </c:val>
          <c:smooth val="0"/>
          <c:extLst>
            <c:ext xmlns:c16="http://schemas.microsoft.com/office/drawing/2014/chart" uri="{C3380CC4-5D6E-409C-BE32-E72D297353CC}">
              <c16:uniqueId val="{00000006-58C2-484F-8D3A-7CADAB505326}"/>
            </c:ext>
          </c:extLst>
        </c:ser>
        <c:ser>
          <c:idx val="1"/>
          <c:order val="1"/>
          <c:tx>
            <c:strRef>
              <c:f>Sheet1!$A$3</c:f>
              <c:strCache>
                <c:ptCount val="1"/>
                <c:pt idx="0">
                  <c:v>Est</c:v>
                </c:pt>
              </c:strCache>
            </c:strRef>
          </c:tx>
          <c:spPr>
            <a:ln w="29609">
              <a:solidFill>
                <a:srgbClr val="6473AF"/>
              </a:solidFill>
              <a:prstDash val="solid"/>
            </a:ln>
          </c:spPr>
          <c:marker>
            <c:symbol val="circle"/>
            <c:size val="6"/>
            <c:spPr>
              <a:solidFill>
                <a:srgbClr val="006EB9"/>
              </a:solidFill>
              <a:ln>
                <a:solidFill>
                  <a:srgbClr val="006EB9"/>
                </a:solidFill>
                <a:prstDash val="solid"/>
              </a:ln>
            </c:spPr>
          </c:marker>
          <c:dPt>
            <c:idx val="3"/>
            <c:marker>
              <c:spPr>
                <a:solidFill>
                  <a:srgbClr val="6473AF"/>
                </a:solidFill>
                <a:ln>
                  <a:solidFill>
                    <a:srgbClr val="6473AF"/>
                  </a:solidFill>
                  <a:prstDash val="solid"/>
                </a:ln>
              </c:spPr>
            </c:marker>
            <c:bubble3D val="0"/>
            <c:extLst>
              <c:ext xmlns:c16="http://schemas.microsoft.com/office/drawing/2014/chart" uri="{C3380CC4-5D6E-409C-BE32-E72D297353CC}">
                <c16:uniqueId val="{00000007-58C2-484F-8D3A-7CADAB505326}"/>
              </c:ext>
            </c:extLst>
          </c:dPt>
          <c:dLbls>
            <c:dLbl>
              <c:idx val="0"/>
              <c:layout>
                <c:manualLayout>
                  <c:x val="-7.5758484310439703E-2"/>
                  <c:y val="-0.1220900985107680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8C2-484F-8D3A-7CADAB505326}"/>
                </c:ext>
              </c:extLst>
            </c:dLbl>
            <c:dLbl>
              <c:idx val="1"/>
              <c:delete val="1"/>
              <c:extLst>
                <c:ext xmlns:c15="http://schemas.microsoft.com/office/drawing/2012/chart" uri="{CE6537A1-D6FC-4f65-9D91-7224C49458BB}"/>
                <c:ext xmlns:c16="http://schemas.microsoft.com/office/drawing/2014/chart" uri="{C3380CC4-5D6E-409C-BE32-E72D297353CC}">
                  <c16:uniqueId val="{00000009-58C2-484F-8D3A-7CADAB505326}"/>
                </c:ext>
              </c:extLst>
            </c:dLbl>
            <c:dLbl>
              <c:idx val="2"/>
              <c:layout>
                <c:manualLayout>
                  <c:x val="-7.3932175288030699E-2"/>
                  <c:y val="7.88444809284847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8C2-484F-8D3A-7CADAB505326}"/>
                </c:ext>
              </c:extLst>
            </c:dLbl>
            <c:dLbl>
              <c:idx val="3"/>
              <c:layout>
                <c:manualLayout>
                  <c:x val="-8.4434234818802606E-2"/>
                  <c:y val="5.54801829389708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8C2-484F-8D3A-7CADAB505326}"/>
                </c:ext>
              </c:extLst>
            </c:dLbl>
            <c:dLbl>
              <c:idx val="4"/>
              <c:layout>
                <c:manualLayout>
                  <c:x val="-3.3883037076712801E-2"/>
                  <c:y val="6.4825977331494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8C2-484F-8D3A-7CADAB505326}"/>
                </c:ext>
              </c:extLst>
            </c:dLbl>
            <c:spPr>
              <a:noFill/>
              <a:ln w="19739">
                <a:noFill/>
              </a:ln>
            </c:spPr>
            <c:txPr>
              <a:bodyPr/>
              <a:lstStyle/>
              <a:p>
                <a:pPr>
                  <a:defRPr sz="933" b="1" i="0" u="none" strike="noStrike" baseline="0">
                    <a:solidFill>
                      <a:schemeClr val="bg1"/>
                    </a:solidFill>
                    <a:latin typeface="Arial"/>
                    <a:ea typeface="Arial"/>
                    <a:cs typeface="Arial"/>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Sheet1!$B$1:$F$1</c:f>
              <c:numCache>
                <c:formatCode>General</c:formatCode>
                <c:ptCount val="5"/>
                <c:pt idx="0">
                  <c:v>2004</c:v>
                </c:pt>
                <c:pt idx="1">
                  <c:v>2005</c:v>
                </c:pt>
                <c:pt idx="2">
                  <c:v>2006</c:v>
                </c:pt>
                <c:pt idx="3">
                  <c:v>2007</c:v>
                </c:pt>
                <c:pt idx="4">
                  <c:v>2008</c:v>
                </c:pt>
              </c:numCache>
            </c:numRef>
          </c:cat>
          <c:val>
            <c:numRef>
              <c:f>Sheet1!$B$3:$F$3</c:f>
              <c:numCache>
                <c:formatCode>0.00%</c:formatCode>
                <c:ptCount val="5"/>
                <c:pt idx="0">
                  <c:v>0.06</c:v>
                </c:pt>
                <c:pt idx="1">
                  <c:v>0.03</c:v>
                </c:pt>
                <c:pt idx="2">
                  <c:v>0.06</c:v>
                </c:pt>
                <c:pt idx="3">
                  <c:v>0.03</c:v>
                </c:pt>
                <c:pt idx="4">
                  <c:v>0.03</c:v>
                </c:pt>
              </c:numCache>
            </c:numRef>
          </c:val>
          <c:smooth val="0"/>
          <c:extLst>
            <c:ext xmlns:c16="http://schemas.microsoft.com/office/drawing/2014/chart" uri="{C3380CC4-5D6E-409C-BE32-E72D297353CC}">
              <c16:uniqueId val="{0000000C-58C2-484F-8D3A-7CADAB505326}"/>
            </c:ext>
          </c:extLst>
        </c:ser>
        <c:dLbls>
          <c:showLegendKey val="0"/>
          <c:showVal val="1"/>
          <c:showCatName val="0"/>
          <c:showSerName val="0"/>
          <c:showPercent val="0"/>
          <c:showBubbleSize val="0"/>
        </c:dLbls>
        <c:marker val="1"/>
        <c:smooth val="0"/>
        <c:axId val="84701952"/>
        <c:axId val="84703488"/>
      </c:lineChart>
      <c:catAx>
        <c:axId val="84701952"/>
        <c:scaling>
          <c:orientation val="minMax"/>
        </c:scaling>
        <c:delete val="0"/>
        <c:axPos val="b"/>
        <c:numFmt formatCode="General" sourceLinked="1"/>
        <c:majorTickMark val="out"/>
        <c:minorTickMark val="none"/>
        <c:tickLblPos val="nextTo"/>
        <c:spPr>
          <a:ln w="2467">
            <a:solidFill>
              <a:schemeClr val="accent3"/>
            </a:solidFill>
            <a:prstDash val="solid"/>
          </a:ln>
        </c:spPr>
        <c:txPr>
          <a:bodyPr rot="0" vert="horz"/>
          <a:lstStyle/>
          <a:p>
            <a:pPr>
              <a:defRPr sz="699" b="1" i="0" u="none" strike="noStrike" baseline="0">
                <a:solidFill>
                  <a:schemeClr val="bg1"/>
                </a:solidFill>
                <a:latin typeface="Arial"/>
                <a:ea typeface="Arial"/>
                <a:cs typeface="Arial"/>
              </a:defRPr>
            </a:pPr>
            <a:endParaRPr lang="pt-PT"/>
          </a:p>
        </c:txPr>
        <c:crossAx val="84703488"/>
        <c:crosses val="autoZero"/>
        <c:auto val="1"/>
        <c:lblAlgn val="ctr"/>
        <c:lblOffset val="100"/>
        <c:tickLblSkip val="1"/>
        <c:tickMarkSkip val="1"/>
        <c:noMultiLvlLbl val="0"/>
      </c:catAx>
      <c:valAx>
        <c:axId val="84703488"/>
        <c:scaling>
          <c:orientation val="minMax"/>
        </c:scaling>
        <c:delete val="1"/>
        <c:axPos val="l"/>
        <c:numFmt formatCode="0.0%" sourceLinked="1"/>
        <c:majorTickMark val="out"/>
        <c:minorTickMark val="none"/>
        <c:tickLblPos val="nextTo"/>
        <c:crossAx val="84701952"/>
        <c:crosses val="autoZero"/>
        <c:crossBetween val="between"/>
      </c:valAx>
      <c:spPr>
        <a:noFill/>
        <a:ln w="19739">
          <a:noFill/>
        </a:ln>
      </c:spPr>
    </c:plotArea>
    <c:plotVisOnly val="1"/>
    <c:dispBlanksAs val="gap"/>
    <c:showDLblsOverMax val="0"/>
  </c:chart>
  <c:spPr>
    <a:noFill/>
    <a:ln>
      <a:noFill/>
    </a:ln>
  </c:spPr>
  <c:txPr>
    <a:bodyPr/>
    <a:lstStyle/>
    <a:p>
      <a:pPr>
        <a:defRPr sz="699" b="1" i="0" u="none" strike="noStrike" baseline="0">
          <a:solidFill>
            <a:schemeClr val="tx1"/>
          </a:solidFill>
          <a:latin typeface="Arial"/>
          <a:ea typeface="Arial"/>
          <a:cs typeface="Arial"/>
        </a:defRPr>
      </a:pPr>
      <a:endParaRPr lang="pt-PT"/>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6763990267639901E-2"/>
          <c:y val="5.5E-2"/>
          <c:w val="0.95133819951338205"/>
          <c:h val="0.75"/>
        </c:manualLayout>
      </c:layout>
      <c:barChart>
        <c:barDir val="col"/>
        <c:grouping val="clustered"/>
        <c:varyColors val="1"/>
        <c:ser>
          <c:idx val="0"/>
          <c:order val="0"/>
          <c:tx>
            <c:strRef>
              <c:f>Sheet1!$A$2</c:f>
              <c:strCache>
                <c:ptCount val="1"/>
                <c:pt idx="0">
                  <c:v>Est</c:v>
                </c:pt>
              </c:strCache>
            </c:strRef>
          </c:tx>
          <c:spPr>
            <a:solidFill>
              <a:schemeClr val="accent1"/>
            </a:solidFill>
            <a:ln w="11126">
              <a:solidFill>
                <a:schemeClr val="tx1"/>
              </a:solidFill>
              <a:prstDash val="solid"/>
            </a:ln>
          </c:spPr>
          <c:invertIfNegative val="0"/>
          <c:dPt>
            <c:idx val="0"/>
            <c:invertIfNegative val="0"/>
            <c:bubble3D val="0"/>
            <c:spPr>
              <a:solidFill>
                <a:srgbClr val="00643C"/>
              </a:solidFill>
              <a:ln w="11126">
                <a:solidFill>
                  <a:schemeClr val="tx1"/>
                </a:solidFill>
                <a:prstDash val="solid"/>
              </a:ln>
            </c:spPr>
            <c:extLst>
              <c:ext xmlns:c16="http://schemas.microsoft.com/office/drawing/2014/chart" uri="{C3380CC4-5D6E-409C-BE32-E72D297353CC}">
                <c16:uniqueId val="{00000001-BF04-4ACF-A798-46D49D6B8B6B}"/>
              </c:ext>
            </c:extLst>
          </c:dPt>
          <c:dPt>
            <c:idx val="1"/>
            <c:invertIfNegative val="0"/>
            <c:bubble3D val="0"/>
            <c:spPr>
              <a:solidFill>
                <a:srgbClr val="64A05A"/>
              </a:solidFill>
              <a:ln w="11126">
                <a:solidFill>
                  <a:schemeClr val="tx1"/>
                </a:solidFill>
                <a:prstDash val="solid"/>
              </a:ln>
            </c:spPr>
            <c:extLst>
              <c:ext xmlns:c16="http://schemas.microsoft.com/office/drawing/2014/chart" uri="{C3380CC4-5D6E-409C-BE32-E72D297353CC}">
                <c16:uniqueId val="{00000003-BF04-4ACF-A798-46D49D6B8B6B}"/>
              </c:ext>
            </c:extLst>
          </c:dPt>
          <c:dPt>
            <c:idx val="2"/>
            <c:invertIfNegative val="0"/>
            <c:bubble3D val="0"/>
            <c:spPr>
              <a:solidFill>
                <a:srgbClr val="A0C873"/>
              </a:solidFill>
              <a:ln w="11126">
                <a:solidFill>
                  <a:schemeClr val="tx1"/>
                </a:solidFill>
                <a:prstDash val="solid"/>
              </a:ln>
            </c:spPr>
            <c:extLst>
              <c:ext xmlns:c16="http://schemas.microsoft.com/office/drawing/2014/chart" uri="{C3380CC4-5D6E-409C-BE32-E72D297353CC}">
                <c16:uniqueId val="{00000005-BF04-4ACF-A798-46D49D6B8B6B}"/>
              </c:ext>
            </c:extLst>
          </c:dPt>
          <c:dPt>
            <c:idx val="3"/>
            <c:invertIfNegative val="0"/>
            <c:bubble3D val="0"/>
            <c:spPr>
              <a:solidFill>
                <a:srgbClr val="D2DCAA"/>
              </a:solidFill>
              <a:ln w="11126">
                <a:solidFill>
                  <a:schemeClr val="tx1"/>
                </a:solidFill>
                <a:prstDash val="solid"/>
              </a:ln>
            </c:spPr>
            <c:extLst>
              <c:ext xmlns:c16="http://schemas.microsoft.com/office/drawing/2014/chart" uri="{C3380CC4-5D6E-409C-BE32-E72D297353CC}">
                <c16:uniqueId val="{00000007-BF04-4ACF-A798-46D49D6B8B6B}"/>
              </c:ext>
            </c:extLst>
          </c:dPt>
          <c:dPt>
            <c:idx val="4"/>
            <c:invertIfNegative val="0"/>
            <c:bubble3D val="0"/>
            <c:spPr>
              <a:solidFill>
                <a:srgbClr val="A0C873"/>
              </a:solidFill>
              <a:ln w="11126">
                <a:solidFill>
                  <a:schemeClr val="tx1"/>
                </a:solidFill>
                <a:prstDash val="solid"/>
              </a:ln>
            </c:spPr>
            <c:extLst>
              <c:ext xmlns:c16="http://schemas.microsoft.com/office/drawing/2014/chart" uri="{C3380CC4-5D6E-409C-BE32-E72D297353CC}">
                <c16:uniqueId val="{00000009-BF04-4ACF-A798-46D49D6B8B6B}"/>
              </c:ext>
            </c:extLst>
          </c:dPt>
          <c:dLbls>
            <c:spPr>
              <a:noFill/>
              <a:ln w="22252">
                <a:noFill/>
              </a:ln>
            </c:spPr>
            <c:txPr>
              <a:bodyPr/>
              <a:lstStyle/>
              <a:p>
                <a:pPr>
                  <a:defRPr sz="788" b="1" i="0" u="none" strike="noStrike" baseline="0">
                    <a:solidFill>
                      <a:schemeClr val="bg1"/>
                    </a:solidFill>
                    <a:latin typeface="Arial"/>
                    <a:ea typeface="Arial"/>
                    <a:cs typeface="Arial"/>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Sheet1!$B$1:$F$1</c:f>
              <c:numCache>
                <c:formatCode>General</c:formatCode>
                <c:ptCount val="5"/>
                <c:pt idx="0">
                  <c:v>2004</c:v>
                </c:pt>
                <c:pt idx="1">
                  <c:v>2005</c:v>
                </c:pt>
                <c:pt idx="2">
                  <c:v>2006</c:v>
                </c:pt>
                <c:pt idx="3">
                  <c:v>2007</c:v>
                </c:pt>
                <c:pt idx="4">
                  <c:v>2008</c:v>
                </c:pt>
              </c:numCache>
            </c:numRef>
          </c:cat>
          <c:val>
            <c:numRef>
              <c:f>Sheet1!$B$2:$F$2</c:f>
              <c:numCache>
                <c:formatCode>General</c:formatCode>
                <c:ptCount val="5"/>
                <c:pt idx="0">
                  <c:v>20.399999999999999</c:v>
                </c:pt>
                <c:pt idx="1">
                  <c:v>27.4</c:v>
                </c:pt>
                <c:pt idx="2">
                  <c:v>90</c:v>
                </c:pt>
                <c:pt idx="3">
                  <c:v>53.2</c:v>
                </c:pt>
                <c:pt idx="4">
                  <c:v>67.8</c:v>
                </c:pt>
              </c:numCache>
            </c:numRef>
          </c:val>
          <c:extLst>
            <c:ext xmlns:c16="http://schemas.microsoft.com/office/drawing/2014/chart" uri="{C3380CC4-5D6E-409C-BE32-E72D297353CC}">
              <c16:uniqueId val="{0000000A-BF04-4ACF-A798-46D49D6B8B6B}"/>
            </c:ext>
          </c:extLst>
        </c:ser>
        <c:dLbls>
          <c:showLegendKey val="0"/>
          <c:showVal val="1"/>
          <c:showCatName val="0"/>
          <c:showSerName val="0"/>
          <c:showPercent val="0"/>
          <c:showBubbleSize val="0"/>
        </c:dLbls>
        <c:gapWidth val="60"/>
        <c:axId val="84482304"/>
        <c:axId val="84487168"/>
      </c:barChart>
      <c:catAx>
        <c:axId val="84482304"/>
        <c:scaling>
          <c:orientation val="minMax"/>
        </c:scaling>
        <c:delete val="0"/>
        <c:axPos val="b"/>
        <c:numFmt formatCode="General" sourceLinked="1"/>
        <c:majorTickMark val="out"/>
        <c:minorTickMark val="none"/>
        <c:tickLblPos val="nextTo"/>
        <c:spPr>
          <a:ln w="2782">
            <a:solidFill>
              <a:schemeClr val="accent3"/>
            </a:solidFill>
            <a:prstDash val="solid"/>
          </a:ln>
        </c:spPr>
        <c:txPr>
          <a:bodyPr rot="0" vert="horz"/>
          <a:lstStyle/>
          <a:p>
            <a:pPr>
              <a:defRPr sz="788" b="1" i="0" u="none" strike="noStrike" baseline="0">
                <a:solidFill>
                  <a:schemeClr val="bg1"/>
                </a:solidFill>
                <a:latin typeface="Arial"/>
                <a:ea typeface="Arial"/>
                <a:cs typeface="Arial"/>
              </a:defRPr>
            </a:pPr>
            <a:endParaRPr lang="pt-PT"/>
          </a:p>
        </c:txPr>
        <c:crossAx val="84487168"/>
        <c:crosses val="autoZero"/>
        <c:auto val="1"/>
        <c:lblAlgn val="ctr"/>
        <c:lblOffset val="100"/>
        <c:tickLblSkip val="1"/>
        <c:tickMarkSkip val="1"/>
        <c:noMultiLvlLbl val="0"/>
      </c:catAx>
      <c:valAx>
        <c:axId val="84487168"/>
        <c:scaling>
          <c:orientation val="minMax"/>
        </c:scaling>
        <c:delete val="1"/>
        <c:axPos val="l"/>
        <c:numFmt formatCode="General" sourceLinked="1"/>
        <c:majorTickMark val="out"/>
        <c:minorTickMark val="none"/>
        <c:tickLblPos val="nextTo"/>
        <c:crossAx val="84482304"/>
        <c:crosses val="autoZero"/>
        <c:crossBetween val="between"/>
      </c:valAx>
      <c:spPr>
        <a:noFill/>
        <a:ln w="22252">
          <a:noFill/>
        </a:ln>
      </c:spPr>
    </c:plotArea>
    <c:plotVisOnly val="1"/>
    <c:dispBlanksAs val="gap"/>
    <c:showDLblsOverMax val="0"/>
  </c:chart>
  <c:spPr>
    <a:noFill/>
    <a:ln>
      <a:noFill/>
    </a:ln>
  </c:spPr>
  <c:txPr>
    <a:bodyPr/>
    <a:lstStyle/>
    <a:p>
      <a:pPr>
        <a:defRPr sz="788" b="1" i="0" u="none" strike="noStrike" baseline="0">
          <a:solidFill>
            <a:schemeClr val="tx1"/>
          </a:solidFill>
          <a:latin typeface="Arial"/>
          <a:ea typeface="Arial"/>
          <a:cs typeface="Arial"/>
        </a:defRPr>
      </a:pPr>
      <a:endParaRPr lang="pt-PT"/>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3265213995837899E-2"/>
          <c:y val="2.8535353535353501E-2"/>
          <c:w val="0.85512565286674502"/>
          <c:h val="0.939393939393939"/>
        </c:manualLayout>
      </c:layout>
      <c:doughnutChart>
        <c:varyColors val="1"/>
        <c:ser>
          <c:idx val="0"/>
          <c:order val="0"/>
          <c:tx>
            <c:strRef>
              <c:f>Sheet1!$B$1</c:f>
              <c:strCache>
                <c:ptCount val="1"/>
                <c:pt idx="0">
                  <c:v>2000</c:v>
                </c:pt>
              </c:strCache>
            </c:strRef>
          </c:tx>
          <c:spPr>
            <a:solidFill>
              <a:schemeClr val="accent2"/>
            </a:solidFill>
            <a:ln w="16892">
              <a:noFill/>
            </a:ln>
          </c:spPr>
          <c:dPt>
            <c:idx val="0"/>
            <c:bubble3D val="0"/>
            <c:spPr>
              <a:solidFill>
                <a:srgbClr val="F0F050"/>
              </a:solidFill>
              <a:ln w="16892">
                <a:noFill/>
              </a:ln>
            </c:spPr>
            <c:extLst>
              <c:ext xmlns:c16="http://schemas.microsoft.com/office/drawing/2014/chart" uri="{C3380CC4-5D6E-409C-BE32-E72D297353CC}">
                <c16:uniqueId val="{00000001-E100-4971-A58D-F71D614B3086}"/>
              </c:ext>
            </c:extLst>
          </c:dPt>
          <c:dPt>
            <c:idx val="1"/>
            <c:bubble3D val="0"/>
            <c:spPr>
              <a:solidFill>
                <a:srgbClr val="DCDC1E"/>
              </a:solidFill>
              <a:ln w="16892">
                <a:noFill/>
              </a:ln>
            </c:spPr>
            <c:extLst>
              <c:ext xmlns:c16="http://schemas.microsoft.com/office/drawing/2014/chart" uri="{C3380CC4-5D6E-409C-BE32-E72D297353CC}">
                <c16:uniqueId val="{00000003-E100-4971-A58D-F71D614B3086}"/>
              </c:ext>
            </c:extLst>
          </c:dPt>
          <c:dPt>
            <c:idx val="2"/>
            <c:bubble3D val="0"/>
            <c:spPr>
              <a:solidFill>
                <a:srgbClr val="E6A01E"/>
              </a:solidFill>
              <a:ln w="16892">
                <a:noFill/>
              </a:ln>
            </c:spPr>
            <c:extLst>
              <c:ext xmlns:c16="http://schemas.microsoft.com/office/drawing/2014/chart" uri="{C3380CC4-5D6E-409C-BE32-E72D297353CC}">
                <c16:uniqueId val="{00000005-E100-4971-A58D-F71D614B3086}"/>
              </c:ext>
            </c:extLst>
          </c:dPt>
          <c:dPt>
            <c:idx val="3"/>
            <c:bubble3D val="0"/>
            <c:spPr>
              <a:solidFill>
                <a:srgbClr val="DC7D32"/>
              </a:solidFill>
              <a:ln w="16892">
                <a:noFill/>
              </a:ln>
            </c:spPr>
            <c:extLst>
              <c:ext xmlns:c16="http://schemas.microsoft.com/office/drawing/2014/chart" uri="{C3380CC4-5D6E-409C-BE32-E72D297353CC}">
                <c16:uniqueId val="{00000007-E100-4971-A58D-F71D614B3086}"/>
              </c:ext>
            </c:extLst>
          </c:dPt>
          <c:dLbls>
            <c:dLbl>
              <c:idx val="0"/>
              <c:layout>
                <c:manualLayout>
                  <c:x val="1.13171092843633E-3"/>
                  <c:y val="-2.8939393939393901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100-4971-A58D-F71D614B3086}"/>
                </c:ext>
              </c:extLst>
            </c:dLbl>
            <c:dLbl>
              <c:idx val="1"/>
              <c:layout>
                <c:manualLayout>
                  <c:x val="-1.52133187073125E-2"/>
                  <c:y val="7.6782828282828302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100-4971-A58D-F71D614B3086}"/>
                </c:ext>
              </c:extLst>
            </c:dLbl>
            <c:dLbl>
              <c:idx val="2"/>
              <c:layout>
                <c:manualLayout>
                  <c:x val="5.5569850534707504E-4"/>
                  <c:y val="7.3747474747475304E-3"/>
                </c:manualLayout>
              </c:layout>
              <c:numFmt formatCode="0%" sourceLinked="0"/>
              <c:spPr>
                <a:noFill/>
                <a:ln w="16892">
                  <a:noFill/>
                </a:ln>
              </c:spPr>
              <c:txPr>
                <a:bodyPr/>
                <a:lstStyle/>
                <a:p>
                  <a:pPr>
                    <a:defRPr sz="1463" b="1" i="0" u="none" strike="noStrike" baseline="0">
                      <a:solidFill>
                        <a:srgbClr val="FFFFFF"/>
                      </a:solidFill>
                      <a:latin typeface="Arial Narrow"/>
                      <a:ea typeface="Arial Narrow"/>
                      <a:cs typeface="Arial Narrow"/>
                    </a:defRPr>
                  </a:pPr>
                  <a:endParaRPr lang="pt-PT"/>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E100-4971-A58D-F71D614B3086}"/>
                </c:ext>
              </c:extLst>
            </c:dLbl>
            <c:dLbl>
              <c:idx val="3"/>
              <c:layout>
                <c:manualLayout>
                  <c:x val="1.6928264785151699E-4"/>
                  <c:y val="3.18853535353536E-2"/>
                </c:manualLayout>
              </c:layout>
              <c:numFmt formatCode="0%" sourceLinked="0"/>
              <c:spPr>
                <a:noFill/>
                <a:ln w="16892">
                  <a:noFill/>
                </a:ln>
              </c:spPr>
              <c:txPr>
                <a:bodyPr/>
                <a:lstStyle/>
                <a:p>
                  <a:pPr>
                    <a:defRPr sz="1463" b="1" i="0" u="none" strike="noStrike" baseline="0">
                      <a:solidFill>
                        <a:srgbClr val="FFFFFF"/>
                      </a:solidFill>
                      <a:latin typeface="Arial Narrow"/>
                      <a:ea typeface="Arial Narrow"/>
                      <a:cs typeface="Arial Narrow"/>
                    </a:defRPr>
                  </a:pPr>
                  <a:endParaRPr lang="pt-PT"/>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E100-4971-A58D-F71D614B3086}"/>
                </c:ext>
              </c:extLst>
            </c:dLbl>
            <c:dLbl>
              <c:idx val="4"/>
              <c:delete val="1"/>
              <c:extLst>
                <c:ext xmlns:c15="http://schemas.microsoft.com/office/drawing/2012/chart" uri="{CE6537A1-D6FC-4f65-9D91-7224C49458BB}"/>
                <c:ext xmlns:c16="http://schemas.microsoft.com/office/drawing/2014/chart" uri="{C3380CC4-5D6E-409C-BE32-E72D297353CC}">
                  <c16:uniqueId val="{00000008-E100-4971-A58D-F71D614B3086}"/>
                </c:ext>
              </c:extLst>
            </c:dLbl>
            <c:numFmt formatCode="0%" sourceLinked="0"/>
            <c:spPr>
              <a:noFill/>
              <a:ln w="16892">
                <a:noFill/>
              </a:ln>
            </c:spPr>
            <c:txPr>
              <a:bodyPr/>
              <a:lstStyle/>
              <a:p>
                <a:pPr>
                  <a:defRPr sz="1463" b="1" i="0" u="none" strike="noStrike" baseline="0">
                    <a:solidFill>
                      <a:schemeClr val="tx1"/>
                    </a:solidFill>
                    <a:latin typeface="Arial Narrow"/>
                    <a:ea typeface="Arial Narrow"/>
                    <a:cs typeface="Arial Narrow"/>
                  </a:defRPr>
                </a:pPr>
                <a:endParaRPr lang="pt-PT"/>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Sheet1!$A$2:$A$5</c:f>
              <c:strCache>
                <c:ptCount val="4"/>
                <c:pt idx="0">
                  <c:v>France</c:v>
                </c:pt>
                <c:pt idx="1">
                  <c:v>Europe hors France</c:v>
                </c:pt>
                <c:pt idx="2">
                  <c:v>Amerique du Nord</c:v>
                </c:pt>
                <c:pt idx="3">
                  <c:v>Reste du Monde</c:v>
                </c:pt>
              </c:strCache>
            </c:strRef>
          </c:cat>
          <c:val>
            <c:numRef>
              <c:f>Sheet1!$B$2:$B$5</c:f>
              <c:numCache>
                <c:formatCode>General</c:formatCode>
                <c:ptCount val="4"/>
                <c:pt idx="0">
                  <c:v>40</c:v>
                </c:pt>
                <c:pt idx="1">
                  <c:v>26</c:v>
                </c:pt>
                <c:pt idx="2">
                  <c:v>22</c:v>
                </c:pt>
                <c:pt idx="3">
                  <c:v>12</c:v>
                </c:pt>
              </c:numCache>
            </c:numRef>
          </c:val>
          <c:extLst>
            <c:ext xmlns:c16="http://schemas.microsoft.com/office/drawing/2014/chart" uri="{C3380CC4-5D6E-409C-BE32-E72D297353CC}">
              <c16:uniqueId val="{00000009-E100-4971-A58D-F71D614B3086}"/>
            </c:ext>
          </c:extLst>
        </c:ser>
        <c:dLbls>
          <c:showLegendKey val="0"/>
          <c:showVal val="1"/>
          <c:showCatName val="0"/>
          <c:showSerName val="0"/>
          <c:showPercent val="0"/>
          <c:showBubbleSize val="0"/>
          <c:showLeaderLines val="0"/>
        </c:dLbls>
        <c:firstSliceAng val="0"/>
        <c:holeSize val="50"/>
      </c:doughnutChart>
      <c:spPr>
        <a:noFill/>
        <a:ln w="16892">
          <a:noFill/>
        </a:ln>
      </c:spPr>
    </c:plotArea>
    <c:plotVisOnly val="1"/>
    <c:dispBlanksAs val="zero"/>
    <c:showDLblsOverMax val="0"/>
  </c:chart>
  <c:spPr>
    <a:noFill/>
    <a:ln>
      <a:noFill/>
    </a:ln>
  </c:spPr>
  <c:txPr>
    <a:bodyPr/>
    <a:lstStyle/>
    <a:p>
      <a:pPr>
        <a:defRPr sz="1463" b="1" i="0" u="none" strike="noStrike" baseline="0">
          <a:solidFill>
            <a:schemeClr val="tx1"/>
          </a:solidFill>
          <a:latin typeface="Arial Narrow"/>
          <a:ea typeface="Arial Narrow"/>
          <a:cs typeface="Arial Narrow"/>
        </a:defRPr>
      </a:pPr>
      <a:endParaRPr lang="pt-PT"/>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114155251141499E-2"/>
          <c:y val="5.1401869158878503E-2"/>
          <c:w val="0.954337899543379"/>
          <c:h val="0.76635514018691597"/>
        </c:manualLayout>
      </c:layout>
      <c:lineChart>
        <c:grouping val="standard"/>
        <c:varyColors val="0"/>
        <c:ser>
          <c:idx val="0"/>
          <c:order val="0"/>
          <c:tx>
            <c:strRef>
              <c:f>Sheet1!$A$2</c:f>
              <c:strCache>
                <c:ptCount val="1"/>
                <c:pt idx="0">
                  <c:v>Est</c:v>
                </c:pt>
              </c:strCache>
            </c:strRef>
          </c:tx>
          <c:spPr>
            <a:ln w="29609">
              <a:solidFill>
                <a:srgbClr val="4BC8DC"/>
              </a:solidFill>
              <a:prstDash val="solid"/>
            </a:ln>
          </c:spPr>
          <c:marker>
            <c:symbol val="circle"/>
            <c:size val="6"/>
            <c:spPr>
              <a:solidFill>
                <a:srgbClr val="4BC8DC"/>
              </a:solidFill>
              <a:ln>
                <a:solidFill>
                  <a:srgbClr val="4BC8DC"/>
                </a:solidFill>
                <a:prstDash val="solid"/>
              </a:ln>
            </c:spPr>
          </c:marker>
          <c:dPt>
            <c:idx val="0"/>
            <c:bubble3D val="0"/>
            <c:spPr>
              <a:ln w="29609">
                <a:solidFill>
                  <a:srgbClr val="4BC8DC"/>
                </a:solidFill>
                <a:prstDash val="solid"/>
              </a:ln>
            </c:spPr>
            <c:extLst>
              <c:ext xmlns:c16="http://schemas.microsoft.com/office/drawing/2014/chart" uri="{C3380CC4-5D6E-409C-BE32-E72D297353CC}">
                <c16:uniqueId val="{00000001-58C2-484F-8D3A-7CADAB505326}"/>
              </c:ext>
            </c:extLst>
          </c:dPt>
          <c:dPt>
            <c:idx val="1"/>
            <c:bubble3D val="0"/>
            <c:extLst>
              <c:ext xmlns:c16="http://schemas.microsoft.com/office/drawing/2014/chart" uri="{C3380CC4-5D6E-409C-BE32-E72D297353CC}">
                <c16:uniqueId val="{00000002-58C2-484F-8D3A-7CADAB505326}"/>
              </c:ext>
            </c:extLst>
          </c:dPt>
          <c:dPt>
            <c:idx val="2"/>
            <c:bubble3D val="0"/>
            <c:extLst>
              <c:ext xmlns:c16="http://schemas.microsoft.com/office/drawing/2014/chart" uri="{C3380CC4-5D6E-409C-BE32-E72D297353CC}">
                <c16:uniqueId val="{00000003-58C2-484F-8D3A-7CADAB505326}"/>
              </c:ext>
            </c:extLst>
          </c:dPt>
          <c:dPt>
            <c:idx val="3"/>
            <c:bubble3D val="0"/>
            <c:extLst>
              <c:ext xmlns:c16="http://schemas.microsoft.com/office/drawing/2014/chart" uri="{C3380CC4-5D6E-409C-BE32-E72D297353CC}">
                <c16:uniqueId val="{00000004-58C2-484F-8D3A-7CADAB505326}"/>
              </c:ext>
            </c:extLst>
          </c:dPt>
          <c:dPt>
            <c:idx val="4"/>
            <c:bubble3D val="0"/>
            <c:extLst>
              <c:ext xmlns:c16="http://schemas.microsoft.com/office/drawing/2014/chart" uri="{C3380CC4-5D6E-409C-BE32-E72D297353CC}">
                <c16:uniqueId val="{00000005-58C2-484F-8D3A-7CADAB505326}"/>
              </c:ext>
            </c:extLst>
          </c:dPt>
          <c:dLbls>
            <c:dLbl>
              <c:idx val="3"/>
              <c:layout>
                <c:manualLayout>
                  <c:x val="-7.3018709704647494E-2"/>
                  <c:y val="-0.14296234758849699"/>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8C2-484F-8D3A-7CADAB505326}"/>
                </c:ext>
              </c:extLst>
            </c:dLbl>
            <c:spPr>
              <a:noFill/>
              <a:ln w="19739">
                <a:noFill/>
              </a:ln>
            </c:spPr>
            <c:txPr>
              <a:bodyPr/>
              <a:lstStyle/>
              <a:p>
                <a:pPr>
                  <a:defRPr sz="933" b="1" i="0" u="none" strike="noStrike" baseline="0">
                    <a:solidFill>
                      <a:schemeClr val="bg1"/>
                    </a:solidFill>
                    <a:latin typeface="Arial"/>
                    <a:ea typeface="Arial"/>
                    <a:cs typeface="Arial"/>
                  </a:defRPr>
                </a:pPr>
                <a:endParaRPr lang="pt-PT"/>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Sheet1!$B$1:$F$1</c:f>
              <c:numCache>
                <c:formatCode>General</c:formatCode>
                <c:ptCount val="5"/>
                <c:pt idx="0">
                  <c:v>2004</c:v>
                </c:pt>
                <c:pt idx="1">
                  <c:v>2005</c:v>
                </c:pt>
                <c:pt idx="2">
                  <c:v>2006</c:v>
                </c:pt>
                <c:pt idx="3">
                  <c:v>2007</c:v>
                </c:pt>
                <c:pt idx="4">
                  <c:v>2008</c:v>
                </c:pt>
              </c:numCache>
            </c:numRef>
          </c:cat>
          <c:val>
            <c:numRef>
              <c:f>Sheet1!$B$2:$F$2</c:f>
              <c:numCache>
                <c:formatCode>0.0%</c:formatCode>
                <c:ptCount val="5"/>
                <c:pt idx="0">
                  <c:v>0.02</c:v>
                </c:pt>
                <c:pt idx="1">
                  <c:v>0.03</c:v>
                </c:pt>
                <c:pt idx="2">
                  <c:v>0.1</c:v>
                </c:pt>
                <c:pt idx="3">
                  <c:v>5.6000000000000001E-2</c:v>
                </c:pt>
                <c:pt idx="4">
                  <c:v>0.06</c:v>
                </c:pt>
              </c:numCache>
            </c:numRef>
          </c:val>
          <c:smooth val="0"/>
          <c:extLst>
            <c:ext xmlns:c16="http://schemas.microsoft.com/office/drawing/2014/chart" uri="{C3380CC4-5D6E-409C-BE32-E72D297353CC}">
              <c16:uniqueId val="{00000006-58C2-484F-8D3A-7CADAB505326}"/>
            </c:ext>
          </c:extLst>
        </c:ser>
        <c:ser>
          <c:idx val="1"/>
          <c:order val="1"/>
          <c:tx>
            <c:strRef>
              <c:f>Sheet1!$A$3</c:f>
              <c:strCache>
                <c:ptCount val="1"/>
                <c:pt idx="0">
                  <c:v>Est</c:v>
                </c:pt>
              </c:strCache>
            </c:strRef>
          </c:tx>
          <c:spPr>
            <a:ln w="29609">
              <a:solidFill>
                <a:srgbClr val="6473AF"/>
              </a:solidFill>
              <a:prstDash val="solid"/>
            </a:ln>
          </c:spPr>
          <c:marker>
            <c:symbol val="circle"/>
            <c:size val="6"/>
            <c:spPr>
              <a:solidFill>
                <a:srgbClr val="006EB9"/>
              </a:solidFill>
              <a:ln>
                <a:solidFill>
                  <a:srgbClr val="006EB9"/>
                </a:solidFill>
                <a:prstDash val="solid"/>
              </a:ln>
            </c:spPr>
          </c:marker>
          <c:dPt>
            <c:idx val="3"/>
            <c:marker>
              <c:spPr>
                <a:solidFill>
                  <a:srgbClr val="6473AF"/>
                </a:solidFill>
                <a:ln>
                  <a:solidFill>
                    <a:srgbClr val="6473AF"/>
                  </a:solidFill>
                  <a:prstDash val="solid"/>
                </a:ln>
              </c:spPr>
            </c:marker>
            <c:bubble3D val="0"/>
            <c:extLst>
              <c:ext xmlns:c16="http://schemas.microsoft.com/office/drawing/2014/chart" uri="{C3380CC4-5D6E-409C-BE32-E72D297353CC}">
                <c16:uniqueId val="{00000007-58C2-484F-8D3A-7CADAB505326}"/>
              </c:ext>
            </c:extLst>
          </c:dPt>
          <c:dLbls>
            <c:dLbl>
              <c:idx val="0"/>
              <c:layout>
                <c:manualLayout>
                  <c:x val="-7.5758484310439703E-2"/>
                  <c:y val="-0.1220900985107680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8C2-484F-8D3A-7CADAB505326}"/>
                </c:ext>
              </c:extLst>
            </c:dLbl>
            <c:dLbl>
              <c:idx val="1"/>
              <c:delete val="1"/>
              <c:extLst>
                <c:ext xmlns:c15="http://schemas.microsoft.com/office/drawing/2012/chart" uri="{CE6537A1-D6FC-4f65-9D91-7224C49458BB}"/>
                <c:ext xmlns:c16="http://schemas.microsoft.com/office/drawing/2014/chart" uri="{C3380CC4-5D6E-409C-BE32-E72D297353CC}">
                  <c16:uniqueId val="{00000009-58C2-484F-8D3A-7CADAB505326}"/>
                </c:ext>
              </c:extLst>
            </c:dLbl>
            <c:dLbl>
              <c:idx val="2"/>
              <c:layout>
                <c:manualLayout>
                  <c:x val="-7.3932175288030699E-2"/>
                  <c:y val="7.88444809284847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8C2-484F-8D3A-7CADAB505326}"/>
                </c:ext>
              </c:extLst>
            </c:dLbl>
            <c:dLbl>
              <c:idx val="3"/>
              <c:layout>
                <c:manualLayout>
                  <c:x val="-8.4434234818802606E-2"/>
                  <c:y val="5.54801829389708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8C2-484F-8D3A-7CADAB505326}"/>
                </c:ext>
              </c:extLst>
            </c:dLbl>
            <c:dLbl>
              <c:idx val="4"/>
              <c:layout>
                <c:manualLayout>
                  <c:x val="-3.3883037076712801E-2"/>
                  <c:y val="6.4825977331494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8C2-484F-8D3A-7CADAB505326}"/>
                </c:ext>
              </c:extLst>
            </c:dLbl>
            <c:spPr>
              <a:noFill/>
              <a:ln w="19739">
                <a:noFill/>
              </a:ln>
            </c:spPr>
            <c:txPr>
              <a:bodyPr/>
              <a:lstStyle/>
              <a:p>
                <a:pPr>
                  <a:defRPr sz="933" b="1" i="0" u="none" strike="noStrike" baseline="0">
                    <a:solidFill>
                      <a:schemeClr val="bg1"/>
                    </a:solidFill>
                    <a:latin typeface="Arial"/>
                    <a:ea typeface="Arial"/>
                    <a:cs typeface="Arial"/>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Sheet1!$B$1:$F$1</c:f>
              <c:numCache>
                <c:formatCode>General</c:formatCode>
                <c:ptCount val="5"/>
                <c:pt idx="0">
                  <c:v>2004</c:v>
                </c:pt>
                <c:pt idx="1">
                  <c:v>2005</c:v>
                </c:pt>
                <c:pt idx="2">
                  <c:v>2006</c:v>
                </c:pt>
                <c:pt idx="3">
                  <c:v>2007</c:v>
                </c:pt>
                <c:pt idx="4">
                  <c:v>2008</c:v>
                </c:pt>
              </c:numCache>
            </c:numRef>
          </c:cat>
          <c:val>
            <c:numRef>
              <c:f>Sheet1!$B$3:$F$3</c:f>
              <c:numCache>
                <c:formatCode>0.00%</c:formatCode>
                <c:ptCount val="5"/>
                <c:pt idx="0">
                  <c:v>0.06</c:v>
                </c:pt>
                <c:pt idx="1">
                  <c:v>0.03</c:v>
                </c:pt>
                <c:pt idx="2">
                  <c:v>0.06</c:v>
                </c:pt>
                <c:pt idx="3">
                  <c:v>0.03</c:v>
                </c:pt>
                <c:pt idx="4">
                  <c:v>0.03</c:v>
                </c:pt>
              </c:numCache>
            </c:numRef>
          </c:val>
          <c:smooth val="0"/>
          <c:extLst>
            <c:ext xmlns:c16="http://schemas.microsoft.com/office/drawing/2014/chart" uri="{C3380CC4-5D6E-409C-BE32-E72D297353CC}">
              <c16:uniqueId val="{0000000C-58C2-484F-8D3A-7CADAB505326}"/>
            </c:ext>
          </c:extLst>
        </c:ser>
        <c:dLbls>
          <c:showLegendKey val="0"/>
          <c:showVal val="1"/>
          <c:showCatName val="0"/>
          <c:showSerName val="0"/>
          <c:showPercent val="0"/>
          <c:showBubbleSize val="0"/>
        </c:dLbls>
        <c:marker val="1"/>
        <c:smooth val="0"/>
        <c:axId val="84701952"/>
        <c:axId val="84703488"/>
      </c:lineChart>
      <c:catAx>
        <c:axId val="84701952"/>
        <c:scaling>
          <c:orientation val="minMax"/>
        </c:scaling>
        <c:delete val="0"/>
        <c:axPos val="b"/>
        <c:numFmt formatCode="General" sourceLinked="1"/>
        <c:majorTickMark val="out"/>
        <c:minorTickMark val="none"/>
        <c:tickLblPos val="nextTo"/>
        <c:spPr>
          <a:ln w="2467">
            <a:solidFill>
              <a:schemeClr val="accent3"/>
            </a:solidFill>
            <a:prstDash val="solid"/>
          </a:ln>
        </c:spPr>
        <c:txPr>
          <a:bodyPr rot="0" vert="horz"/>
          <a:lstStyle/>
          <a:p>
            <a:pPr>
              <a:defRPr sz="699" b="1" i="0" u="none" strike="noStrike" baseline="0">
                <a:solidFill>
                  <a:schemeClr val="bg1"/>
                </a:solidFill>
                <a:latin typeface="Arial"/>
                <a:ea typeface="Arial"/>
                <a:cs typeface="Arial"/>
              </a:defRPr>
            </a:pPr>
            <a:endParaRPr lang="pt-PT"/>
          </a:p>
        </c:txPr>
        <c:crossAx val="84703488"/>
        <c:crosses val="autoZero"/>
        <c:auto val="1"/>
        <c:lblAlgn val="ctr"/>
        <c:lblOffset val="100"/>
        <c:tickLblSkip val="1"/>
        <c:tickMarkSkip val="1"/>
        <c:noMultiLvlLbl val="0"/>
      </c:catAx>
      <c:valAx>
        <c:axId val="84703488"/>
        <c:scaling>
          <c:orientation val="minMax"/>
        </c:scaling>
        <c:delete val="1"/>
        <c:axPos val="l"/>
        <c:numFmt formatCode="0.0%" sourceLinked="1"/>
        <c:majorTickMark val="out"/>
        <c:minorTickMark val="none"/>
        <c:tickLblPos val="nextTo"/>
        <c:crossAx val="84701952"/>
        <c:crosses val="autoZero"/>
        <c:crossBetween val="between"/>
      </c:valAx>
      <c:spPr>
        <a:noFill/>
        <a:ln w="19739">
          <a:noFill/>
        </a:ln>
      </c:spPr>
    </c:plotArea>
    <c:plotVisOnly val="1"/>
    <c:dispBlanksAs val="gap"/>
    <c:showDLblsOverMax val="0"/>
  </c:chart>
  <c:spPr>
    <a:noFill/>
    <a:ln>
      <a:noFill/>
    </a:ln>
  </c:spPr>
  <c:txPr>
    <a:bodyPr/>
    <a:lstStyle/>
    <a:p>
      <a:pPr>
        <a:defRPr sz="699" b="1" i="0" u="none" strike="noStrike" baseline="0">
          <a:solidFill>
            <a:schemeClr val="tx1"/>
          </a:solidFill>
          <a:latin typeface="Arial"/>
          <a:ea typeface="Arial"/>
          <a:cs typeface="Arial"/>
        </a:defRPr>
      </a:pPr>
      <a:endParaRPr lang="pt-PT"/>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6763990267639901E-2"/>
          <c:y val="5.5E-2"/>
          <c:w val="0.95133819951338205"/>
          <c:h val="0.75"/>
        </c:manualLayout>
      </c:layout>
      <c:barChart>
        <c:barDir val="col"/>
        <c:grouping val="clustered"/>
        <c:varyColors val="1"/>
        <c:ser>
          <c:idx val="0"/>
          <c:order val="0"/>
          <c:tx>
            <c:strRef>
              <c:f>Sheet1!$A$2</c:f>
              <c:strCache>
                <c:ptCount val="1"/>
                <c:pt idx="0">
                  <c:v>Est</c:v>
                </c:pt>
              </c:strCache>
            </c:strRef>
          </c:tx>
          <c:spPr>
            <a:solidFill>
              <a:schemeClr val="accent1"/>
            </a:solidFill>
            <a:ln w="11126">
              <a:solidFill>
                <a:schemeClr val="tx1"/>
              </a:solidFill>
              <a:prstDash val="solid"/>
            </a:ln>
          </c:spPr>
          <c:invertIfNegative val="0"/>
          <c:dPt>
            <c:idx val="0"/>
            <c:invertIfNegative val="0"/>
            <c:bubble3D val="0"/>
            <c:spPr>
              <a:solidFill>
                <a:srgbClr val="00643C"/>
              </a:solidFill>
              <a:ln w="11126">
                <a:solidFill>
                  <a:schemeClr val="tx1"/>
                </a:solidFill>
                <a:prstDash val="solid"/>
              </a:ln>
            </c:spPr>
            <c:extLst>
              <c:ext xmlns:c16="http://schemas.microsoft.com/office/drawing/2014/chart" uri="{C3380CC4-5D6E-409C-BE32-E72D297353CC}">
                <c16:uniqueId val="{00000001-BF04-4ACF-A798-46D49D6B8B6B}"/>
              </c:ext>
            </c:extLst>
          </c:dPt>
          <c:dPt>
            <c:idx val="1"/>
            <c:invertIfNegative val="0"/>
            <c:bubble3D val="0"/>
            <c:spPr>
              <a:solidFill>
                <a:srgbClr val="64A05A"/>
              </a:solidFill>
              <a:ln w="11126">
                <a:solidFill>
                  <a:schemeClr val="tx1"/>
                </a:solidFill>
                <a:prstDash val="solid"/>
              </a:ln>
            </c:spPr>
            <c:extLst>
              <c:ext xmlns:c16="http://schemas.microsoft.com/office/drawing/2014/chart" uri="{C3380CC4-5D6E-409C-BE32-E72D297353CC}">
                <c16:uniqueId val="{00000003-BF04-4ACF-A798-46D49D6B8B6B}"/>
              </c:ext>
            </c:extLst>
          </c:dPt>
          <c:dPt>
            <c:idx val="2"/>
            <c:invertIfNegative val="0"/>
            <c:bubble3D val="0"/>
            <c:spPr>
              <a:solidFill>
                <a:srgbClr val="A0C873"/>
              </a:solidFill>
              <a:ln w="11126">
                <a:solidFill>
                  <a:schemeClr val="tx1"/>
                </a:solidFill>
                <a:prstDash val="solid"/>
              </a:ln>
            </c:spPr>
            <c:extLst>
              <c:ext xmlns:c16="http://schemas.microsoft.com/office/drawing/2014/chart" uri="{C3380CC4-5D6E-409C-BE32-E72D297353CC}">
                <c16:uniqueId val="{00000005-BF04-4ACF-A798-46D49D6B8B6B}"/>
              </c:ext>
            </c:extLst>
          </c:dPt>
          <c:dPt>
            <c:idx val="3"/>
            <c:invertIfNegative val="0"/>
            <c:bubble3D val="0"/>
            <c:spPr>
              <a:solidFill>
                <a:srgbClr val="D2DCAA"/>
              </a:solidFill>
              <a:ln w="11126">
                <a:solidFill>
                  <a:schemeClr val="tx1"/>
                </a:solidFill>
                <a:prstDash val="solid"/>
              </a:ln>
            </c:spPr>
            <c:extLst>
              <c:ext xmlns:c16="http://schemas.microsoft.com/office/drawing/2014/chart" uri="{C3380CC4-5D6E-409C-BE32-E72D297353CC}">
                <c16:uniqueId val="{00000007-BF04-4ACF-A798-46D49D6B8B6B}"/>
              </c:ext>
            </c:extLst>
          </c:dPt>
          <c:dPt>
            <c:idx val="4"/>
            <c:invertIfNegative val="0"/>
            <c:bubble3D val="0"/>
            <c:spPr>
              <a:solidFill>
                <a:srgbClr val="A0C873"/>
              </a:solidFill>
              <a:ln w="11126">
                <a:solidFill>
                  <a:schemeClr val="tx1"/>
                </a:solidFill>
                <a:prstDash val="solid"/>
              </a:ln>
            </c:spPr>
            <c:extLst>
              <c:ext xmlns:c16="http://schemas.microsoft.com/office/drawing/2014/chart" uri="{C3380CC4-5D6E-409C-BE32-E72D297353CC}">
                <c16:uniqueId val="{00000009-BF04-4ACF-A798-46D49D6B8B6B}"/>
              </c:ext>
            </c:extLst>
          </c:dPt>
          <c:dLbls>
            <c:spPr>
              <a:noFill/>
              <a:ln w="22252">
                <a:noFill/>
              </a:ln>
            </c:spPr>
            <c:txPr>
              <a:bodyPr/>
              <a:lstStyle/>
              <a:p>
                <a:pPr>
                  <a:defRPr sz="788" b="1" i="0" u="none" strike="noStrike" baseline="0">
                    <a:solidFill>
                      <a:schemeClr val="bg1"/>
                    </a:solidFill>
                    <a:latin typeface="Arial"/>
                    <a:ea typeface="Arial"/>
                    <a:cs typeface="Arial"/>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Sheet1!$B$1:$F$1</c:f>
              <c:numCache>
                <c:formatCode>General</c:formatCode>
                <c:ptCount val="5"/>
                <c:pt idx="0">
                  <c:v>2004</c:v>
                </c:pt>
                <c:pt idx="1">
                  <c:v>2005</c:v>
                </c:pt>
                <c:pt idx="2">
                  <c:v>2006</c:v>
                </c:pt>
                <c:pt idx="3">
                  <c:v>2007</c:v>
                </c:pt>
                <c:pt idx="4">
                  <c:v>2008</c:v>
                </c:pt>
              </c:numCache>
            </c:numRef>
          </c:cat>
          <c:val>
            <c:numRef>
              <c:f>Sheet1!$B$2:$F$2</c:f>
              <c:numCache>
                <c:formatCode>General</c:formatCode>
                <c:ptCount val="5"/>
                <c:pt idx="0">
                  <c:v>20.399999999999999</c:v>
                </c:pt>
                <c:pt idx="1">
                  <c:v>27.4</c:v>
                </c:pt>
                <c:pt idx="2">
                  <c:v>90</c:v>
                </c:pt>
                <c:pt idx="3">
                  <c:v>53.2</c:v>
                </c:pt>
                <c:pt idx="4">
                  <c:v>67.8</c:v>
                </c:pt>
              </c:numCache>
            </c:numRef>
          </c:val>
          <c:extLst>
            <c:ext xmlns:c16="http://schemas.microsoft.com/office/drawing/2014/chart" uri="{C3380CC4-5D6E-409C-BE32-E72D297353CC}">
              <c16:uniqueId val="{0000000A-BF04-4ACF-A798-46D49D6B8B6B}"/>
            </c:ext>
          </c:extLst>
        </c:ser>
        <c:dLbls>
          <c:showLegendKey val="0"/>
          <c:showVal val="1"/>
          <c:showCatName val="0"/>
          <c:showSerName val="0"/>
          <c:showPercent val="0"/>
          <c:showBubbleSize val="0"/>
        </c:dLbls>
        <c:gapWidth val="60"/>
        <c:axId val="84482304"/>
        <c:axId val="84487168"/>
      </c:barChart>
      <c:catAx>
        <c:axId val="84482304"/>
        <c:scaling>
          <c:orientation val="minMax"/>
        </c:scaling>
        <c:delete val="0"/>
        <c:axPos val="b"/>
        <c:numFmt formatCode="General" sourceLinked="1"/>
        <c:majorTickMark val="out"/>
        <c:minorTickMark val="none"/>
        <c:tickLblPos val="nextTo"/>
        <c:spPr>
          <a:ln w="2782">
            <a:solidFill>
              <a:schemeClr val="accent3"/>
            </a:solidFill>
            <a:prstDash val="solid"/>
          </a:ln>
        </c:spPr>
        <c:txPr>
          <a:bodyPr rot="0" vert="horz"/>
          <a:lstStyle/>
          <a:p>
            <a:pPr>
              <a:defRPr sz="788" b="1" i="0" u="none" strike="noStrike" baseline="0">
                <a:solidFill>
                  <a:schemeClr val="bg1"/>
                </a:solidFill>
                <a:latin typeface="Arial"/>
                <a:ea typeface="Arial"/>
                <a:cs typeface="Arial"/>
              </a:defRPr>
            </a:pPr>
            <a:endParaRPr lang="pt-PT"/>
          </a:p>
        </c:txPr>
        <c:crossAx val="84487168"/>
        <c:crosses val="autoZero"/>
        <c:auto val="1"/>
        <c:lblAlgn val="ctr"/>
        <c:lblOffset val="100"/>
        <c:tickLblSkip val="1"/>
        <c:tickMarkSkip val="1"/>
        <c:noMultiLvlLbl val="0"/>
      </c:catAx>
      <c:valAx>
        <c:axId val="84487168"/>
        <c:scaling>
          <c:orientation val="minMax"/>
        </c:scaling>
        <c:delete val="1"/>
        <c:axPos val="l"/>
        <c:numFmt formatCode="General" sourceLinked="1"/>
        <c:majorTickMark val="out"/>
        <c:minorTickMark val="none"/>
        <c:tickLblPos val="nextTo"/>
        <c:crossAx val="84482304"/>
        <c:crosses val="autoZero"/>
        <c:crossBetween val="between"/>
      </c:valAx>
      <c:spPr>
        <a:noFill/>
        <a:ln w="22252">
          <a:noFill/>
        </a:ln>
      </c:spPr>
    </c:plotArea>
    <c:plotVisOnly val="1"/>
    <c:dispBlanksAs val="gap"/>
    <c:showDLblsOverMax val="0"/>
  </c:chart>
  <c:spPr>
    <a:noFill/>
    <a:ln>
      <a:noFill/>
    </a:ln>
  </c:spPr>
  <c:txPr>
    <a:bodyPr/>
    <a:lstStyle/>
    <a:p>
      <a:pPr>
        <a:defRPr sz="788" b="1" i="0" u="none" strike="noStrike" baseline="0">
          <a:solidFill>
            <a:schemeClr val="tx1"/>
          </a:solidFill>
          <a:latin typeface="Arial"/>
          <a:ea typeface="Arial"/>
          <a:cs typeface="Arial"/>
        </a:defRPr>
      </a:pPr>
      <a:endParaRPr lang="pt-PT"/>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3265213995837899E-2"/>
          <c:y val="2.8535353535353501E-2"/>
          <c:w val="0.85512565286674502"/>
          <c:h val="0.939393939393939"/>
        </c:manualLayout>
      </c:layout>
      <c:doughnutChart>
        <c:varyColors val="1"/>
        <c:ser>
          <c:idx val="0"/>
          <c:order val="0"/>
          <c:tx>
            <c:strRef>
              <c:f>Sheet1!$B$1</c:f>
              <c:strCache>
                <c:ptCount val="1"/>
                <c:pt idx="0">
                  <c:v>2000</c:v>
                </c:pt>
              </c:strCache>
            </c:strRef>
          </c:tx>
          <c:spPr>
            <a:solidFill>
              <a:schemeClr val="accent2"/>
            </a:solidFill>
            <a:ln w="16892">
              <a:noFill/>
            </a:ln>
          </c:spPr>
          <c:dPt>
            <c:idx val="0"/>
            <c:bubble3D val="0"/>
            <c:spPr>
              <a:solidFill>
                <a:srgbClr val="F0F050"/>
              </a:solidFill>
              <a:ln w="16892">
                <a:noFill/>
              </a:ln>
            </c:spPr>
            <c:extLst>
              <c:ext xmlns:c16="http://schemas.microsoft.com/office/drawing/2014/chart" uri="{C3380CC4-5D6E-409C-BE32-E72D297353CC}">
                <c16:uniqueId val="{00000001-E100-4971-A58D-F71D614B3086}"/>
              </c:ext>
            </c:extLst>
          </c:dPt>
          <c:dPt>
            <c:idx val="1"/>
            <c:bubble3D val="0"/>
            <c:spPr>
              <a:solidFill>
                <a:srgbClr val="DCDC1E"/>
              </a:solidFill>
              <a:ln w="16892">
                <a:noFill/>
              </a:ln>
            </c:spPr>
            <c:extLst>
              <c:ext xmlns:c16="http://schemas.microsoft.com/office/drawing/2014/chart" uri="{C3380CC4-5D6E-409C-BE32-E72D297353CC}">
                <c16:uniqueId val="{00000003-E100-4971-A58D-F71D614B3086}"/>
              </c:ext>
            </c:extLst>
          </c:dPt>
          <c:dPt>
            <c:idx val="2"/>
            <c:bubble3D val="0"/>
            <c:spPr>
              <a:solidFill>
                <a:srgbClr val="E6A01E"/>
              </a:solidFill>
              <a:ln w="16892">
                <a:noFill/>
              </a:ln>
            </c:spPr>
            <c:extLst>
              <c:ext xmlns:c16="http://schemas.microsoft.com/office/drawing/2014/chart" uri="{C3380CC4-5D6E-409C-BE32-E72D297353CC}">
                <c16:uniqueId val="{00000005-E100-4971-A58D-F71D614B3086}"/>
              </c:ext>
            </c:extLst>
          </c:dPt>
          <c:dPt>
            <c:idx val="3"/>
            <c:bubble3D val="0"/>
            <c:spPr>
              <a:solidFill>
                <a:srgbClr val="DC7D32"/>
              </a:solidFill>
              <a:ln w="16892">
                <a:noFill/>
              </a:ln>
            </c:spPr>
            <c:extLst>
              <c:ext xmlns:c16="http://schemas.microsoft.com/office/drawing/2014/chart" uri="{C3380CC4-5D6E-409C-BE32-E72D297353CC}">
                <c16:uniqueId val="{00000007-E100-4971-A58D-F71D614B3086}"/>
              </c:ext>
            </c:extLst>
          </c:dPt>
          <c:dLbls>
            <c:dLbl>
              <c:idx val="0"/>
              <c:layout>
                <c:manualLayout>
                  <c:x val="1.13171092843633E-3"/>
                  <c:y val="-2.8939393939393901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100-4971-A58D-F71D614B3086}"/>
                </c:ext>
              </c:extLst>
            </c:dLbl>
            <c:dLbl>
              <c:idx val="1"/>
              <c:layout>
                <c:manualLayout>
                  <c:x val="-1.52133187073125E-2"/>
                  <c:y val="7.6782828282828302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100-4971-A58D-F71D614B3086}"/>
                </c:ext>
              </c:extLst>
            </c:dLbl>
            <c:dLbl>
              <c:idx val="2"/>
              <c:layout>
                <c:manualLayout>
                  <c:x val="5.5569850534707504E-4"/>
                  <c:y val="7.3747474747475304E-3"/>
                </c:manualLayout>
              </c:layout>
              <c:numFmt formatCode="0%" sourceLinked="0"/>
              <c:spPr>
                <a:noFill/>
                <a:ln w="16892">
                  <a:noFill/>
                </a:ln>
              </c:spPr>
              <c:txPr>
                <a:bodyPr/>
                <a:lstStyle/>
                <a:p>
                  <a:pPr>
                    <a:defRPr sz="1463" b="1" i="0" u="none" strike="noStrike" baseline="0">
                      <a:solidFill>
                        <a:srgbClr val="FFFFFF"/>
                      </a:solidFill>
                      <a:latin typeface="Arial Narrow"/>
                      <a:ea typeface="Arial Narrow"/>
                      <a:cs typeface="Arial Narrow"/>
                    </a:defRPr>
                  </a:pPr>
                  <a:endParaRPr lang="pt-PT"/>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E100-4971-A58D-F71D614B3086}"/>
                </c:ext>
              </c:extLst>
            </c:dLbl>
            <c:dLbl>
              <c:idx val="3"/>
              <c:layout>
                <c:manualLayout>
                  <c:x val="1.6928264785151699E-4"/>
                  <c:y val="3.18853535353536E-2"/>
                </c:manualLayout>
              </c:layout>
              <c:numFmt formatCode="0%" sourceLinked="0"/>
              <c:spPr>
                <a:noFill/>
                <a:ln w="16892">
                  <a:noFill/>
                </a:ln>
              </c:spPr>
              <c:txPr>
                <a:bodyPr/>
                <a:lstStyle/>
                <a:p>
                  <a:pPr>
                    <a:defRPr sz="1463" b="1" i="0" u="none" strike="noStrike" baseline="0">
                      <a:solidFill>
                        <a:srgbClr val="FFFFFF"/>
                      </a:solidFill>
                      <a:latin typeface="Arial Narrow"/>
                      <a:ea typeface="Arial Narrow"/>
                      <a:cs typeface="Arial Narrow"/>
                    </a:defRPr>
                  </a:pPr>
                  <a:endParaRPr lang="pt-PT"/>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E100-4971-A58D-F71D614B3086}"/>
                </c:ext>
              </c:extLst>
            </c:dLbl>
            <c:dLbl>
              <c:idx val="4"/>
              <c:delete val="1"/>
              <c:extLst>
                <c:ext xmlns:c15="http://schemas.microsoft.com/office/drawing/2012/chart" uri="{CE6537A1-D6FC-4f65-9D91-7224C49458BB}"/>
                <c:ext xmlns:c16="http://schemas.microsoft.com/office/drawing/2014/chart" uri="{C3380CC4-5D6E-409C-BE32-E72D297353CC}">
                  <c16:uniqueId val="{00000008-E100-4971-A58D-F71D614B3086}"/>
                </c:ext>
              </c:extLst>
            </c:dLbl>
            <c:numFmt formatCode="0%" sourceLinked="0"/>
            <c:spPr>
              <a:noFill/>
              <a:ln w="16892">
                <a:noFill/>
              </a:ln>
            </c:spPr>
            <c:txPr>
              <a:bodyPr/>
              <a:lstStyle/>
              <a:p>
                <a:pPr>
                  <a:defRPr sz="1463" b="1" i="0" u="none" strike="noStrike" baseline="0">
                    <a:solidFill>
                      <a:schemeClr val="tx1"/>
                    </a:solidFill>
                    <a:latin typeface="Arial Narrow"/>
                    <a:ea typeface="Arial Narrow"/>
                    <a:cs typeface="Arial Narrow"/>
                  </a:defRPr>
                </a:pPr>
                <a:endParaRPr lang="pt-PT"/>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Sheet1!$A$2:$A$5</c:f>
              <c:strCache>
                <c:ptCount val="4"/>
                <c:pt idx="0">
                  <c:v>France</c:v>
                </c:pt>
                <c:pt idx="1">
                  <c:v>Europe hors France</c:v>
                </c:pt>
                <c:pt idx="2">
                  <c:v>Amerique du Nord</c:v>
                </c:pt>
                <c:pt idx="3">
                  <c:v>Reste du Monde</c:v>
                </c:pt>
              </c:strCache>
            </c:strRef>
          </c:cat>
          <c:val>
            <c:numRef>
              <c:f>Sheet1!$B$2:$B$5</c:f>
              <c:numCache>
                <c:formatCode>General</c:formatCode>
                <c:ptCount val="4"/>
                <c:pt idx="0">
                  <c:v>40</c:v>
                </c:pt>
                <c:pt idx="1">
                  <c:v>26</c:v>
                </c:pt>
                <c:pt idx="2">
                  <c:v>22</c:v>
                </c:pt>
                <c:pt idx="3">
                  <c:v>12</c:v>
                </c:pt>
              </c:numCache>
            </c:numRef>
          </c:val>
          <c:extLst>
            <c:ext xmlns:c16="http://schemas.microsoft.com/office/drawing/2014/chart" uri="{C3380CC4-5D6E-409C-BE32-E72D297353CC}">
              <c16:uniqueId val="{00000009-E100-4971-A58D-F71D614B3086}"/>
            </c:ext>
          </c:extLst>
        </c:ser>
        <c:dLbls>
          <c:showLegendKey val="0"/>
          <c:showVal val="1"/>
          <c:showCatName val="0"/>
          <c:showSerName val="0"/>
          <c:showPercent val="0"/>
          <c:showBubbleSize val="0"/>
          <c:showLeaderLines val="0"/>
        </c:dLbls>
        <c:firstSliceAng val="0"/>
        <c:holeSize val="50"/>
      </c:doughnutChart>
      <c:spPr>
        <a:noFill/>
        <a:ln w="16892">
          <a:noFill/>
        </a:ln>
      </c:spPr>
    </c:plotArea>
    <c:plotVisOnly val="1"/>
    <c:dispBlanksAs val="zero"/>
    <c:showDLblsOverMax val="0"/>
  </c:chart>
  <c:spPr>
    <a:noFill/>
    <a:ln>
      <a:noFill/>
    </a:ln>
  </c:spPr>
  <c:txPr>
    <a:bodyPr/>
    <a:lstStyle/>
    <a:p>
      <a:pPr>
        <a:defRPr sz="1463" b="1" i="0" u="none" strike="noStrike" baseline="0">
          <a:solidFill>
            <a:schemeClr val="tx1"/>
          </a:solidFill>
          <a:latin typeface="Arial Narrow"/>
          <a:ea typeface="Arial Narrow"/>
          <a:cs typeface="Arial Narrow"/>
        </a:defRPr>
      </a:pPr>
      <a:endParaRPr lang="pt-PT"/>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114155251141499E-2"/>
          <c:y val="5.1401869158878503E-2"/>
          <c:w val="0.954337899543379"/>
          <c:h val="0.76635514018691597"/>
        </c:manualLayout>
      </c:layout>
      <c:lineChart>
        <c:grouping val="standard"/>
        <c:varyColors val="0"/>
        <c:ser>
          <c:idx val="0"/>
          <c:order val="0"/>
          <c:tx>
            <c:strRef>
              <c:f>Sheet1!$A$2</c:f>
              <c:strCache>
                <c:ptCount val="1"/>
                <c:pt idx="0">
                  <c:v>Est</c:v>
                </c:pt>
              </c:strCache>
            </c:strRef>
          </c:tx>
          <c:spPr>
            <a:ln w="29609">
              <a:solidFill>
                <a:srgbClr val="4BC8DC"/>
              </a:solidFill>
              <a:prstDash val="solid"/>
            </a:ln>
          </c:spPr>
          <c:marker>
            <c:symbol val="circle"/>
            <c:size val="6"/>
            <c:spPr>
              <a:solidFill>
                <a:srgbClr val="4BC8DC"/>
              </a:solidFill>
              <a:ln>
                <a:solidFill>
                  <a:srgbClr val="4BC8DC"/>
                </a:solidFill>
                <a:prstDash val="solid"/>
              </a:ln>
            </c:spPr>
          </c:marker>
          <c:dPt>
            <c:idx val="0"/>
            <c:bubble3D val="0"/>
            <c:spPr>
              <a:ln w="29609">
                <a:solidFill>
                  <a:srgbClr val="4BC8DC"/>
                </a:solidFill>
                <a:prstDash val="solid"/>
              </a:ln>
            </c:spPr>
            <c:extLst>
              <c:ext xmlns:c16="http://schemas.microsoft.com/office/drawing/2014/chart" uri="{C3380CC4-5D6E-409C-BE32-E72D297353CC}">
                <c16:uniqueId val="{00000001-58C2-484F-8D3A-7CADAB505326}"/>
              </c:ext>
            </c:extLst>
          </c:dPt>
          <c:dPt>
            <c:idx val="1"/>
            <c:bubble3D val="0"/>
            <c:extLst>
              <c:ext xmlns:c16="http://schemas.microsoft.com/office/drawing/2014/chart" uri="{C3380CC4-5D6E-409C-BE32-E72D297353CC}">
                <c16:uniqueId val="{00000002-58C2-484F-8D3A-7CADAB505326}"/>
              </c:ext>
            </c:extLst>
          </c:dPt>
          <c:dPt>
            <c:idx val="2"/>
            <c:bubble3D val="0"/>
            <c:extLst>
              <c:ext xmlns:c16="http://schemas.microsoft.com/office/drawing/2014/chart" uri="{C3380CC4-5D6E-409C-BE32-E72D297353CC}">
                <c16:uniqueId val="{00000003-58C2-484F-8D3A-7CADAB505326}"/>
              </c:ext>
            </c:extLst>
          </c:dPt>
          <c:dPt>
            <c:idx val="3"/>
            <c:bubble3D val="0"/>
            <c:extLst>
              <c:ext xmlns:c16="http://schemas.microsoft.com/office/drawing/2014/chart" uri="{C3380CC4-5D6E-409C-BE32-E72D297353CC}">
                <c16:uniqueId val="{00000004-58C2-484F-8D3A-7CADAB505326}"/>
              </c:ext>
            </c:extLst>
          </c:dPt>
          <c:dPt>
            <c:idx val="4"/>
            <c:bubble3D val="0"/>
            <c:extLst>
              <c:ext xmlns:c16="http://schemas.microsoft.com/office/drawing/2014/chart" uri="{C3380CC4-5D6E-409C-BE32-E72D297353CC}">
                <c16:uniqueId val="{00000005-58C2-484F-8D3A-7CADAB505326}"/>
              </c:ext>
            </c:extLst>
          </c:dPt>
          <c:dLbls>
            <c:dLbl>
              <c:idx val="3"/>
              <c:layout>
                <c:manualLayout>
                  <c:x val="-7.3018709704647494E-2"/>
                  <c:y val="-0.14296234758849699"/>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8C2-484F-8D3A-7CADAB505326}"/>
                </c:ext>
              </c:extLst>
            </c:dLbl>
            <c:spPr>
              <a:noFill/>
              <a:ln w="19739">
                <a:noFill/>
              </a:ln>
            </c:spPr>
            <c:txPr>
              <a:bodyPr/>
              <a:lstStyle/>
              <a:p>
                <a:pPr>
                  <a:defRPr sz="933" b="1" i="0" u="none" strike="noStrike" baseline="0">
                    <a:solidFill>
                      <a:schemeClr val="bg1"/>
                    </a:solidFill>
                    <a:latin typeface="Arial"/>
                    <a:ea typeface="Arial"/>
                    <a:cs typeface="Arial"/>
                  </a:defRPr>
                </a:pPr>
                <a:endParaRPr lang="pt-PT"/>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Sheet1!$B$1:$F$1</c:f>
              <c:numCache>
                <c:formatCode>General</c:formatCode>
                <c:ptCount val="5"/>
                <c:pt idx="0">
                  <c:v>2004</c:v>
                </c:pt>
                <c:pt idx="1">
                  <c:v>2005</c:v>
                </c:pt>
                <c:pt idx="2">
                  <c:v>2006</c:v>
                </c:pt>
                <c:pt idx="3">
                  <c:v>2007</c:v>
                </c:pt>
                <c:pt idx="4">
                  <c:v>2008</c:v>
                </c:pt>
              </c:numCache>
            </c:numRef>
          </c:cat>
          <c:val>
            <c:numRef>
              <c:f>Sheet1!$B$2:$F$2</c:f>
              <c:numCache>
                <c:formatCode>0.0%</c:formatCode>
                <c:ptCount val="5"/>
                <c:pt idx="0">
                  <c:v>0.02</c:v>
                </c:pt>
                <c:pt idx="1">
                  <c:v>0.03</c:v>
                </c:pt>
                <c:pt idx="2">
                  <c:v>0.1</c:v>
                </c:pt>
                <c:pt idx="3">
                  <c:v>5.6000000000000001E-2</c:v>
                </c:pt>
                <c:pt idx="4">
                  <c:v>0.06</c:v>
                </c:pt>
              </c:numCache>
            </c:numRef>
          </c:val>
          <c:smooth val="0"/>
          <c:extLst>
            <c:ext xmlns:c16="http://schemas.microsoft.com/office/drawing/2014/chart" uri="{C3380CC4-5D6E-409C-BE32-E72D297353CC}">
              <c16:uniqueId val="{00000006-58C2-484F-8D3A-7CADAB505326}"/>
            </c:ext>
          </c:extLst>
        </c:ser>
        <c:ser>
          <c:idx val="1"/>
          <c:order val="1"/>
          <c:tx>
            <c:strRef>
              <c:f>Sheet1!$A$3</c:f>
              <c:strCache>
                <c:ptCount val="1"/>
                <c:pt idx="0">
                  <c:v>Est</c:v>
                </c:pt>
              </c:strCache>
            </c:strRef>
          </c:tx>
          <c:spPr>
            <a:ln w="29609">
              <a:solidFill>
                <a:srgbClr val="6473AF"/>
              </a:solidFill>
              <a:prstDash val="solid"/>
            </a:ln>
          </c:spPr>
          <c:marker>
            <c:symbol val="circle"/>
            <c:size val="6"/>
            <c:spPr>
              <a:solidFill>
                <a:srgbClr val="006EB9"/>
              </a:solidFill>
              <a:ln>
                <a:solidFill>
                  <a:srgbClr val="006EB9"/>
                </a:solidFill>
                <a:prstDash val="solid"/>
              </a:ln>
            </c:spPr>
          </c:marker>
          <c:dPt>
            <c:idx val="3"/>
            <c:marker>
              <c:spPr>
                <a:solidFill>
                  <a:srgbClr val="6473AF"/>
                </a:solidFill>
                <a:ln>
                  <a:solidFill>
                    <a:srgbClr val="6473AF"/>
                  </a:solidFill>
                  <a:prstDash val="solid"/>
                </a:ln>
              </c:spPr>
            </c:marker>
            <c:bubble3D val="0"/>
            <c:extLst>
              <c:ext xmlns:c16="http://schemas.microsoft.com/office/drawing/2014/chart" uri="{C3380CC4-5D6E-409C-BE32-E72D297353CC}">
                <c16:uniqueId val="{00000007-58C2-484F-8D3A-7CADAB505326}"/>
              </c:ext>
            </c:extLst>
          </c:dPt>
          <c:dLbls>
            <c:dLbl>
              <c:idx val="0"/>
              <c:layout>
                <c:manualLayout>
                  <c:x val="-7.5758484310439703E-2"/>
                  <c:y val="-0.12209009851076801"/>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8C2-484F-8D3A-7CADAB505326}"/>
                </c:ext>
              </c:extLst>
            </c:dLbl>
            <c:dLbl>
              <c:idx val="1"/>
              <c:delete val="1"/>
              <c:extLst>
                <c:ext xmlns:c15="http://schemas.microsoft.com/office/drawing/2012/chart" uri="{CE6537A1-D6FC-4f65-9D91-7224C49458BB}"/>
                <c:ext xmlns:c16="http://schemas.microsoft.com/office/drawing/2014/chart" uri="{C3380CC4-5D6E-409C-BE32-E72D297353CC}">
                  <c16:uniqueId val="{00000009-58C2-484F-8D3A-7CADAB505326}"/>
                </c:ext>
              </c:extLst>
            </c:dLbl>
            <c:dLbl>
              <c:idx val="2"/>
              <c:layout>
                <c:manualLayout>
                  <c:x val="-7.3932175288030699E-2"/>
                  <c:y val="7.88444809284847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8C2-484F-8D3A-7CADAB505326}"/>
                </c:ext>
              </c:extLst>
            </c:dLbl>
            <c:dLbl>
              <c:idx val="3"/>
              <c:layout>
                <c:manualLayout>
                  <c:x val="-8.4434234818802606E-2"/>
                  <c:y val="5.54801829389708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8C2-484F-8D3A-7CADAB505326}"/>
                </c:ext>
              </c:extLst>
            </c:dLbl>
            <c:dLbl>
              <c:idx val="4"/>
              <c:layout>
                <c:manualLayout>
                  <c:x val="-3.3883037076712801E-2"/>
                  <c:y val="6.4825977331494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8C2-484F-8D3A-7CADAB505326}"/>
                </c:ext>
              </c:extLst>
            </c:dLbl>
            <c:spPr>
              <a:noFill/>
              <a:ln w="19739">
                <a:noFill/>
              </a:ln>
            </c:spPr>
            <c:txPr>
              <a:bodyPr/>
              <a:lstStyle/>
              <a:p>
                <a:pPr>
                  <a:defRPr sz="933" b="1" i="0" u="none" strike="noStrike" baseline="0">
                    <a:solidFill>
                      <a:schemeClr val="bg1"/>
                    </a:solidFill>
                    <a:latin typeface="Arial"/>
                    <a:ea typeface="Arial"/>
                    <a:cs typeface="Arial"/>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Sheet1!$B$1:$F$1</c:f>
              <c:numCache>
                <c:formatCode>General</c:formatCode>
                <c:ptCount val="5"/>
                <c:pt idx="0">
                  <c:v>2004</c:v>
                </c:pt>
                <c:pt idx="1">
                  <c:v>2005</c:v>
                </c:pt>
                <c:pt idx="2">
                  <c:v>2006</c:v>
                </c:pt>
                <c:pt idx="3">
                  <c:v>2007</c:v>
                </c:pt>
                <c:pt idx="4">
                  <c:v>2008</c:v>
                </c:pt>
              </c:numCache>
            </c:numRef>
          </c:cat>
          <c:val>
            <c:numRef>
              <c:f>Sheet1!$B$3:$F$3</c:f>
              <c:numCache>
                <c:formatCode>0.00%</c:formatCode>
                <c:ptCount val="5"/>
                <c:pt idx="0">
                  <c:v>0.06</c:v>
                </c:pt>
                <c:pt idx="1">
                  <c:v>0.03</c:v>
                </c:pt>
                <c:pt idx="2">
                  <c:v>0.06</c:v>
                </c:pt>
                <c:pt idx="3">
                  <c:v>0.03</c:v>
                </c:pt>
                <c:pt idx="4">
                  <c:v>0.03</c:v>
                </c:pt>
              </c:numCache>
            </c:numRef>
          </c:val>
          <c:smooth val="0"/>
          <c:extLst>
            <c:ext xmlns:c16="http://schemas.microsoft.com/office/drawing/2014/chart" uri="{C3380CC4-5D6E-409C-BE32-E72D297353CC}">
              <c16:uniqueId val="{0000000C-58C2-484F-8D3A-7CADAB505326}"/>
            </c:ext>
          </c:extLst>
        </c:ser>
        <c:dLbls>
          <c:showLegendKey val="0"/>
          <c:showVal val="1"/>
          <c:showCatName val="0"/>
          <c:showSerName val="0"/>
          <c:showPercent val="0"/>
          <c:showBubbleSize val="0"/>
        </c:dLbls>
        <c:marker val="1"/>
        <c:smooth val="0"/>
        <c:axId val="84701952"/>
        <c:axId val="84703488"/>
      </c:lineChart>
      <c:catAx>
        <c:axId val="84701952"/>
        <c:scaling>
          <c:orientation val="minMax"/>
        </c:scaling>
        <c:delete val="0"/>
        <c:axPos val="b"/>
        <c:numFmt formatCode="General" sourceLinked="1"/>
        <c:majorTickMark val="out"/>
        <c:minorTickMark val="none"/>
        <c:tickLblPos val="nextTo"/>
        <c:spPr>
          <a:ln w="2467">
            <a:solidFill>
              <a:schemeClr val="accent3"/>
            </a:solidFill>
            <a:prstDash val="solid"/>
          </a:ln>
        </c:spPr>
        <c:txPr>
          <a:bodyPr rot="0" vert="horz"/>
          <a:lstStyle/>
          <a:p>
            <a:pPr>
              <a:defRPr sz="699" b="1" i="0" u="none" strike="noStrike" baseline="0">
                <a:solidFill>
                  <a:schemeClr val="bg1"/>
                </a:solidFill>
                <a:latin typeface="Arial"/>
                <a:ea typeface="Arial"/>
                <a:cs typeface="Arial"/>
              </a:defRPr>
            </a:pPr>
            <a:endParaRPr lang="pt-PT"/>
          </a:p>
        </c:txPr>
        <c:crossAx val="84703488"/>
        <c:crosses val="autoZero"/>
        <c:auto val="1"/>
        <c:lblAlgn val="ctr"/>
        <c:lblOffset val="100"/>
        <c:tickLblSkip val="1"/>
        <c:tickMarkSkip val="1"/>
        <c:noMultiLvlLbl val="0"/>
      </c:catAx>
      <c:valAx>
        <c:axId val="84703488"/>
        <c:scaling>
          <c:orientation val="minMax"/>
        </c:scaling>
        <c:delete val="1"/>
        <c:axPos val="l"/>
        <c:numFmt formatCode="0.0%" sourceLinked="1"/>
        <c:majorTickMark val="out"/>
        <c:minorTickMark val="none"/>
        <c:tickLblPos val="nextTo"/>
        <c:crossAx val="84701952"/>
        <c:crosses val="autoZero"/>
        <c:crossBetween val="between"/>
      </c:valAx>
      <c:spPr>
        <a:noFill/>
        <a:ln w="19739">
          <a:noFill/>
        </a:ln>
      </c:spPr>
    </c:plotArea>
    <c:plotVisOnly val="1"/>
    <c:dispBlanksAs val="gap"/>
    <c:showDLblsOverMax val="0"/>
  </c:chart>
  <c:spPr>
    <a:noFill/>
    <a:ln>
      <a:noFill/>
    </a:ln>
  </c:spPr>
  <c:txPr>
    <a:bodyPr/>
    <a:lstStyle/>
    <a:p>
      <a:pPr>
        <a:defRPr sz="699" b="1" i="0" u="none" strike="noStrike" baseline="0">
          <a:solidFill>
            <a:schemeClr val="tx1"/>
          </a:solidFill>
          <a:latin typeface="Arial"/>
          <a:ea typeface="Arial"/>
          <a:cs typeface="Arial"/>
        </a:defRPr>
      </a:pPr>
      <a:endParaRPr lang="pt-PT"/>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78C1E054-B953-BC4F-A7C4-827EA62EDA00}" type="datetimeFigureOut">
              <a:rPr lang="fr-FR" smtClean="0"/>
              <a:t>02/02/2021</a:t>
            </a:fld>
            <a:endParaRPr lang="fr-FR"/>
          </a:p>
        </p:txBody>
      </p:sp>
      <p:sp>
        <p:nvSpPr>
          <p:cNvPr id="4" name="Espace réservé du pied de page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0EDDEE14-9183-114E-8F9D-577ACEC73161}" type="slidenum">
              <a:rPr lang="fr-FR" smtClean="0"/>
              <a:t>‹#›</a:t>
            </a:fld>
            <a:endParaRPr lang="fr-FR"/>
          </a:p>
        </p:txBody>
      </p:sp>
    </p:spTree>
    <p:extLst>
      <p:ext uri="{BB962C8B-B14F-4D97-AF65-F5344CB8AC3E}">
        <p14:creationId xmlns:p14="http://schemas.microsoft.com/office/powerpoint/2010/main" val="2771772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D91F375-ABD4-43B0-95A2-6A338A4A5C04}" type="datetimeFigureOut">
              <a:rPr lang="fr-FR" smtClean="0"/>
              <a:t>02/02/2021</a:t>
            </a:fld>
            <a:endParaRPr lang="fr-FR"/>
          </a:p>
        </p:txBody>
      </p:sp>
      <p:sp>
        <p:nvSpPr>
          <p:cNvPr id="4" name="Espace réservé de l'image des diapositives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3EF5842-04F3-4695-8C7E-60D49603CB5D}" type="slidenum">
              <a:rPr lang="fr-FR" smtClean="0"/>
              <a:t>‹#›</a:t>
            </a:fld>
            <a:endParaRPr lang="fr-FR"/>
          </a:p>
        </p:txBody>
      </p:sp>
    </p:spTree>
    <p:extLst>
      <p:ext uri="{BB962C8B-B14F-4D97-AF65-F5344CB8AC3E}">
        <p14:creationId xmlns:p14="http://schemas.microsoft.com/office/powerpoint/2010/main" val="1319601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3EF5842-04F3-4695-8C7E-60D49603CB5D}" type="slidenum">
              <a:rPr lang="fr-FR" smtClean="0"/>
              <a:t>1</a:t>
            </a:fld>
            <a:endParaRPr lang="fr-FR"/>
          </a:p>
        </p:txBody>
      </p:sp>
    </p:spTree>
    <p:extLst>
      <p:ext uri="{BB962C8B-B14F-4D97-AF65-F5344CB8AC3E}">
        <p14:creationId xmlns:p14="http://schemas.microsoft.com/office/powerpoint/2010/main" val="64501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EF5842-04F3-4695-8C7E-60D49603CB5D}" type="slidenum">
              <a:rPr lang="fr-FR" smtClean="0"/>
              <a:t>47</a:t>
            </a:fld>
            <a:endParaRPr lang="fr-FR"/>
          </a:p>
        </p:txBody>
      </p:sp>
    </p:spTree>
    <p:extLst>
      <p:ext uri="{BB962C8B-B14F-4D97-AF65-F5344CB8AC3E}">
        <p14:creationId xmlns:p14="http://schemas.microsoft.com/office/powerpoint/2010/main" val="2347518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2.xml"/><Relationship Id="rId7" Type="http://schemas.openxmlformats.org/officeDocument/2006/relationships/chart" Target="../charts/chart5.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chart" Target="../charts/chart4.xml"/><Relationship Id="rId5" Type="http://schemas.openxmlformats.org/officeDocument/2006/relationships/image" Target="../media/image4.jpeg"/><Relationship Id="rId4" Type="http://schemas.openxmlformats.org/officeDocument/2006/relationships/chart" Target="../charts/chart3.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5.emf"/></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chart" Target="../charts/chart9.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RE ET VISUEL">
    <p:spTree>
      <p:nvGrpSpPr>
        <p:cNvPr id="1" name=""/>
        <p:cNvGrpSpPr/>
        <p:nvPr/>
      </p:nvGrpSpPr>
      <p:grpSpPr>
        <a:xfrm>
          <a:off x="0" y="0"/>
          <a:ext cx="0" cy="0"/>
          <a:chOff x="0" y="0"/>
          <a:chExt cx="0" cy="0"/>
        </a:xfrm>
      </p:grpSpPr>
      <p:sp>
        <p:nvSpPr>
          <p:cNvPr id="13" name="Rectangle 12"/>
          <p:cNvSpPr/>
          <p:nvPr/>
        </p:nvSpPr>
        <p:spPr>
          <a:xfrm>
            <a:off x="0" y="0"/>
            <a:ext cx="12192000" cy="6858000"/>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pt-PT" sz="2400" noProof="0" dirty="0" smtClean="0">
                <a:solidFill>
                  <a:schemeClr val="tx1"/>
                </a:solidFill>
              </a:rPr>
              <a:t>Nesta</a:t>
            </a:r>
            <a:r>
              <a:rPr lang="fr-FR" sz="2400" dirty="0" smtClean="0">
                <a:solidFill>
                  <a:schemeClr val="tx1"/>
                </a:solidFill>
              </a:rPr>
              <a:t> </a:t>
            </a:r>
            <a:r>
              <a:rPr lang="pt-PT" sz="2400" noProof="0" dirty="0" smtClean="0">
                <a:solidFill>
                  <a:schemeClr val="tx1"/>
                </a:solidFill>
              </a:rPr>
              <a:t>máscara</a:t>
            </a:r>
            <a:r>
              <a:rPr lang="pt-PT" sz="2400" baseline="0" noProof="0" dirty="0" smtClean="0">
                <a:solidFill>
                  <a:schemeClr val="tx1"/>
                </a:solidFill>
              </a:rPr>
              <a:t> </a:t>
            </a:r>
            <a:r>
              <a:rPr lang="pt-PT" sz="2400" noProof="0" dirty="0" smtClean="0">
                <a:solidFill>
                  <a:schemeClr val="tx1"/>
                </a:solidFill>
              </a:rPr>
              <a:t>masque, substituir este retângulo cinza por uma imagem e colocá-la</a:t>
            </a:r>
            <a:r>
              <a:rPr lang="pt-PT" sz="2400" baseline="0" noProof="0" dirty="0" smtClean="0">
                <a:solidFill>
                  <a:schemeClr val="tx1"/>
                </a:solidFill>
              </a:rPr>
              <a:t> em segundo plano</a:t>
            </a:r>
            <a:endParaRPr lang="pt-PT" sz="2400" noProof="0" dirty="0" smtClean="0">
              <a:solidFill>
                <a:schemeClr val="tx1"/>
              </a:solidFill>
            </a:endParaRPr>
          </a:p>
        </p:txBody>
      </p:sp>
      <p:sp>
        <p:nvSpPr>
          <p:cNvPr id="7" name="Rectangle 6"/>
          <p:cNvSpPr/>
          <p:nvPr/>
        </p:nvSpPr>
        <p:spPr>
          <a:xfrm>
            <a:off x="4984" y="5324366"/>
            <a:ext cx="12187016" cy="153363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solidFill>
                <a:schemeClr val="tx1"/>
              </a:solidFill>
            </a:endParaRPr>
          </a:p>
        </p:txBody>
      </p:sp>
      <p:sp>
        <p:nvSpPr>
          <p:cNvPr id="14" name="Rectangle 13"/>
          <p:cNvSpPr/>
          <p:nvPr/>
        </p:nvSpPr>
        <p:spPr>
          <a:xfrm>
            <a:off x="1429577" y="5022701"/>
            <a:ext cx="4656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000" dirty="0" smtClean="0">
              <a:solidFill>
                <a:schemeClr val="accent5"/>
              </a:solidFill>
            </a:endParaRPr>
          </a:p>
        </p:txBody>
      </p:sp>
      <p:sp>
        <p:nvSpPr>
          <p:cNvPr id="2" name="Titre 1"/>
          <p:cNvSpPr>
            <a:spLocks noGrp="1"/>
          </p:cNvSpPr>
          <p:nvPr>
            <p:ph type="ctrTitle" hasCustomPrompt="1"/>
          </p:nvPr>
        </p:nvSpPr>
        <p:spPr>
          <a:xfrm>
            <a:off x="520271" y="255589"/>
            <a:ext cx="7104789" cy="864000"/>
          </a:xfrm>
        </p:spPr>
        <p:txBody>
          <a:bodyPr anchor="t">
            <a:noAutofit/>
          </a:bodyPr>
          <a:lstStyle>
            <a:lvl1pPr algn="l">
              <a:lnSpc>
                <a:spcPct val="85000"/>
              </a:lnSpc>
              <a:defRPr sz="3600" b="1" cap="all" baseline="0">
                <a:solidFill>
                  <a:schemeClr val="tx1"/>
                </a:solidFill>
              </a:defRPr>
            </a:lvl1pPr>
          </a:lstStyle>
          <a:p>
            <a:r>
              <a:rPr lang="fr-FR" dirty="0" smtClean="0"/>
              <a:t>TÍTULO DA APRESENTAÇÃO</a:t>
            </a:r>
            <a:br>
              <a:rPr lang="fr-FR" dirty="0" smtClean="0"/>
            </a:br>
            <a:r>
              <a:rPr lang="fr-FR" dirty="0" smtClean="0"/>
              <a:t>EM 2 </a:t>
            </a:r>
            <a:r>
              <a:rPr lang="fr-FR" dirty="0" err="1" smtClean="0"/>
              <a:t>linhas</a:t>
            </a:r>
            <a:endParaRPr lang="fr-FR" dirty="0"/>
          </a:p>
        </p:txBody>
      </p:sp>
      <p:sp>
        <p:nvSpPr>
          <p:cNvPr id="3" name="Sous-titre 2"/>
          <p:cNvSpPr>
            <a:spLocks noGrp="1"/>
          </p:cNvSpPr>
          <p:nvPr>
            <p:ph type="subTitle" idx="1" hasCustomPrompt="1"/>
          </p:nvPr>
        </p:nvSpPr>
        <p:spPr>
          <a:xfrm>
            <a:off x="520271" y="1143794"/>
            <a:ext cx="7104000" cy="432000"/>
          </a:xfrm>
        </p:spPr>
        <p:txBody>
          <a:bodyPr anchor="ctr">
            <a:normAutofit/>
          </a:bodyPr>
          <a:lstStyle>
            <a:lvl1pPr marL="0" indent="0" algn="l">
              <a:buNone/>
              <a:defRPr sz="2500" cap="all"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SUBTITULO</a:t>
            </a:r>
            <a:endParaRPr lang="fr-FR" dirty="0"/>
          </a:p>
        </p:txBody>
      </p:sp>
      <p:sp>
        <p:nvSpPr>
          <p:cNvPr id="11" name="Espace réservé du texte 2"/>
          <p:cNvSpPr>
            <a:spLocks noGrp="1"/>
          </p:cNvSpPr>
          <p:nvPr>
            <p:ph type="body" idx="13" hasCustomPrompt="1"/>
          </p:nvPr>
        </p:nvSpPr>
        <p:spPr>
          <a:xfrm>
            <a:off x="1641409" y="5112168"/>
            <a:ext cx="4224000" cy="216000"/>
          </a:xfrm>
        </p:spPr>
        <p:txBody>
          <a:bodyPr anchor="ctr">
            <a:normAutofit/>
          </a:bodyPr>
          <a:lstStyle>
            <a:lvl1pPr marL="0" indent="0" algn="l">
              <a:buNone/>
              <a:defRPr sz="1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smtClean="0"/>
              <a:t>NOME, DEPARTAMENTO</a:t>
            </a:r>
          </a:p>
        </p:txBody>
      </p:sp>
      <p:sp>
        <p:nvSpPr>
          <p:cNvPr id="12" name="Espace réservé du texte 2"/>
          <p:cNvSpPr>
            <a:spLocks noGrp="1"/>
          </p:cNvSpPr>
          <p:nvPr>
            <p:ph type="body" idx="14" hasCustomPrompt="1"/>
          </p:nvPr>
        </p:nvSpPr>
        <p:spPr>
          <a:xfrm>
            <a:off x="1641409" y="5335688"/>
            <a:ext cx="4224000" cy="216000"/>
          </a:xfrm>
        </p:spPr>
        <p:txBody>
          <a:bodyPr anchor="ctr">
            <a:normAutofit/>
          </a:bodyPr>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smtClean="0"/>
              <a:t>DATA</a:t>
            </a:r>
          </a:p>
        </p:txBody>
      </p:sp>
      <p:sp>
        <p:nvSpPr>
          <p:cNvPr id="17" name="Rectangle 34"/>
          <p:cNvSpPr>
            <a:spLocks noChangeArrowheads="1"/>
          </p:cNvSpPr>
          <p:nvPr/>
        </p:nvSpPr>
        <p:spPr bwMode="auto">
          <a:xfrm>
            <a:off x="1295467" y="6667500"/>
            <a:ext cx="1089653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defRPr/>
            </a:pPr>
            <a:r>
              <a:rPr lang="fr-FR" sz="800" b="0" dirty="0" smtClean="0">
                <a:solidFill>
                  <a:srgbClr val="474948"/>
                </a:solidFill>
                <a:latin typeface="Arial Narrow"/>
                <a:cs typeface="Arial Narrow"/>
              </a:rPr>
              <a:t> </a:t>
            </a:r>
            <a:r>
              <a:rPr lang="fr-FR" sz="800" b="0" dirty="0" smtClean="0">
                <a:solidFill>
                  <a:srgbClr val="898989"/>
                </a:solidFill>
                <a:latin typeface="Arial Narrow"/>
                <a:cs typeface="Arial Narrow"/>
              </a:rPr>
              <a:t>L’impression de ce document est-elle indispensable? Si oui, pensez à imprimer plusieurs diapositives par feuille, en noir et blanc de préférence.</a:t>
            </a: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360" y="5691492"/>
            <a:ext cx="4792848" cy="905861"/>
          </a:xfrm>
          <a:prstGeom prst="rect">
            <a:avLst/>
          </a:prstGeom>
        </p:spPr>
      </p:pic>
      <p:sp>
        <p:nvSpPr>
          <p:cNvPr id="15" name="Rectangle 14"/>
          <p:cNvSpPr/>
          <p:nvPr userDrawn="1"/>
        </p:nvSpPr>
        <p:spPr>
          <a:xfrm>
            <a:off x="0" y="0"/>
            <a:ext cx="12192000" cy="6858000"/>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pt-PT" sz="2400" noProof="0" dirty="0" smtClean="0">
                <a:solidFill>
                  <a:schemeClr val="tx1"/>
                </a:solidFill>
              </a:rPr>
              <a:t>Nesta</a:t>
            </a:r>
            <a:r>
              <a:rPr lang="fr-FR" sz="2400" dirty="0" smtClean="0">
                <a:solidFill>
                  <a:schemeClr val="tx1"/>
                </a:solidFill>
              </a:rPr>
              <a:t> </a:t>
            </a:r>
            <a:r>
              <a:rPr lang="pt-PT" sz="2400" noProof="0" dirty="0" smtClean="0">
                <a:solidFill>
                  <a:schemeClr val="tx1"/>
                </a:solidFill>
              </a:rPr>
              <a:t>máscara</a:t>
            </a:r>
            <a:r>
              <a:rPr lang="pt-PT" sz="2400" baseline="0" noProof="0" dirty="0" smtClean="0">
                <a:solidFill>
                  <a:schemeClr val="tx1"/>
                </a:solidFill>
              </a:rPr>
              <a:t> </a:t>
            </a:r>
            <a:r>
              <a:rPr lang="pt-PT" sz="2400" noProof="0" dirty="0" smtClean="0">
                <a:solidFill>
                  <a:schemeClr val="tx1"/>
                </a:solidFill>
              </a:rPr>
              <a:t>masque, substituir este retângulo cinza por uma imagem e colocá-la</a:t>
            </a:r>
            <a:r>
              <a:rPr lang="pt-PT" sz="2400" baseline="0" noProof="0" dirty="0" smtClean="0">
                <a:solidFill>
                  <a:schemeClr val="tx1"/>
                </a:solidFill>
              </a:rPr>
              <a:t> em segundo plano</a:t>
            </a:r>
            <a:endParaRPr lang="pt-PT" sz="2400" noProof="0" dirty="0" smtClean="0">
              <a:solidFill>
                <a:schemeClr val="tx1"/>
              </a:solidFill>
            </a:endParaRPr>
          </a:p>
        </p:txBody>
      </p:sp>
      <p:sp>
        <p:nvSpPr>
          <p:cNvPr id="18" name="Rectangle 17"/>
          <p:cNvSpPr/>
          <p:nvPr userDrawn="1"/>
        </p:nvSpPr>
        <p:spPr>
          <a:xfrm>
            <a:off x="4984" y="5324366"/>
            <a:ext cx="12187016" cy="153363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solidFill>
                <a:schemeClr val="tx1"/>
              </a:solidFill>
            </a:endParaRPr>
          </a:p>
        </p:txBody>
      </p:sp>
      <p:sp>
        <p:nvSpPr>
          <p:cNvPr id="19" name="Rectangle 18"/>
          <p:cNvSpPr/>
          <p:nvPr userDrawn="1"/>
        </p:nvSpPr>
        <p:spPr>
          <a:xfrm>
            <a:off x="1429577" y="5022701"/>
            <a:ext cx="4656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000" dirty="0" smtClean="0">
              <a:solidFill>
                <a:schemeClr val="accent5"/>
              </a:solidFill>
            </a:endParaRPr>
          </a:p>
        </p:txBody>
      </p:sp>
      <p:sp>
        <p:nvSpPr>
          <p:cNvPr id="20" name="Rectangle 34"/>
          <p:cNvSpPr>
            <a:spLocks noChangeArrowheads="1"/>
          </p:cNvSpPr>
          <p:nvPr userDrawn="1"/>
        </p:nvSpPr>
        <p:spPr bwMode="auto">
          <a:xfrm>
            <a:off x="1295467" y="6667500"/>
            <a:ext cx="1089653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defRPr/>
            </a:pPr>
            <a:r>
              <a:rPr lang="fr-FR" sz="800" b="0" dirty="0" smtClean="0">
                <a:solidFill>
                  <a:srgbClr val="474948"/>
                </a:solidFill>
                <a:latin typeface="Arial Narrow"/>
                <a:cs typeface="Arial Narrow"/>
              </a:rPr>
              <a:t> </a:t>
            </a:r>
            <a:r>
              <a:rPr lang="fr-FR" sz="800" b="0" dirty="0" smtClean="0">
                <a:solidFill>
                  <a:srgbClr val="898989"/>
                </a:solidFill>
                <a:latin typeface="Arial Narrow"/>
                <a:cs typeface="Arial Narrow"/>
              </a:rPr>
              <a:t>L’impression de ce document est-elle indispensable? Si oui, pensez à imprimer plusieurs diapositives par feuille, en noir et blanc de préférence.</a:t>
            </a: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5360" y="5691492"/>
            <a:ext cx="4792848" cy="905861"/>
          </a:xfrm>
          <a:prstGeom prst="rect">
            <a:avLst/>
          </a:prstGeom>
        </p:spPr>
      </p:pic>
    </p:spTree>
    <p:extLst>
      <p:ext uri="{BB962C8B-B14F-4D97-AF65-F5344CB8AC3E}">
        <p14:creationId xmlns:p14="http://schemas.microsoft.com/office/powerpoint/2010/main" val="12272972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Fin">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5" y="0"/>
            <a:ext cx="12188924" cy="6856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3657633" y="1601273"/>
            <a:ext cx="4896000" cy="3655454"/>
          </a:xfrm>
          <a:prstGeom prst="rect">
            <a:avLst/>
          </a:prstGeom>
          <a:solidFill>
            <a:schemeClr val="accent1"/>
          </a:solidFill>
          <a:ln>
            <a:noFill/>
          </a:ln>
        </p:spPr>
        <p:txBody>
          <a:bodyPr wrap="square" lIns="324000" tIns="216000" rIns="0" bIns="0" rtlCol="0" anchor="t">
            <a:noAutofit/>
          </a:bodyPr>
          <a:lstStyle/>
          <a:p>
            <a:pPr algn="l">
              <a:spcAft>
                <a:spcPts val="600"/>
              </a:spcAft>
            </a:pPr>
            <a:endParaRPr lang="fr-FR" sz="8000" b="0" i="0" u="none" strike="noStrike" baseline="0" dirty="0" smtClean="0">
              <a:solidFill>
                <a:srgbClr val="FFFFFF"/>
              </a:solidFill>
              <a:latin typeface="+mj-lt"/>
            </a:endParaRPr>
          </a:p>
          <a:p>
            <a:pPr algn="l">
              <a:spcAft>
                <a:spcPts val="600"/>
              </a:spcAft>
            </a:pPr>
            <a:r>
              <a:rPr lang="fr-FR" sz="5600" b="0" i="0" u="none" strike="noStrike" baseline="0" smtClean="0">
                <a:solidFill>
                  <a:srgbClr val="FFFFFF"/>
                </a:solidFill>
                <a:latin typeface="+mj-lt"/>
              </a:rPr>
              <a:t>OBRIGADO</a:t>
            </a:r>
            <a:endParaRPr lang="fr-FR" sz="5600" b="0" i="0" u="none" strike="noStrike" baseline="0" dirty="0" smtClean="0">
              <a:solidFill>
                <a:srgbClr val="FFFFFF"/>
              </a:solidFill>
              <a:latin typeface="+mj-lt"/>
            </a:endParaRPr>
          </a:p>
          <a:p>
            <a:pPr algn="l"/>
            <a:endParaRPr lang="fr-FR" sz="3200" b="0" dirty="0" smtClean="0">
              <a:solidFill>
                <a:schemeClr val="accent4"/>
              </a:solidFill>
              <a:latin typeface="+mj-lt"/>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75" y="0"/>
            <a:ext cx="12188924" cy="6856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1"/>
          <p:cNvSpPr txBox="1"/>
          <p:nvPr userDrawn="1"/>
        </p:nvSpPr>
        <p:spPr>
          <a:xfrm>
            <a:off x="3657633" y="1601273"/>
            <a:ext cx="4896000" cy="3655454"/>
          </a:xfrm>
          <a:prstGeom prst="rect">
            <a:avLst/>
          </a:prstGeom>
          <a:solidFill>
            <a:schemeClr val="accent1"/>
          </a:solidFill>
          <a:ln>
            <a:noFill/>
          </a:ln>
        </p:spPr>
        <p:txBody>
          <a:bodyPr wrap="square" lIns="324000" tIns="216000" rIns="0" bIns="0" rtlCol="0" anchor="t">
            <a:noAutofit/>
          </a:bodyPr>
          <a:lstStyle/>
          <a:p>
            <a:pPr algn="l">
              <a:spcAft>
                <a:spcPts val="600"/>
              </a:spcAft>
            </a:pPr>
            <a:endParaRPr lang="fr-FR" sz="8000" b="0" i="0" u="none" strike="noStrike" baseline="0" dirty="0" smtClean="0">
              <a:solidFill>
                <a:srgbClr val="FFFFFF"/>
              </a:solidFill>
              <a:latin typeface="+mj-lt"/>
            </a:endParaRPr>
          </a:p>
          <a:p>
            <a:pPr algn="l">
              <a:spcAft>
                <a:spcPts val="600"/>
              </a:spcAft>
            </a:pPr>
            <a:r>
              <a:rPr lang="fr-FR" sz="5600" b="0" i="0" u="none" strike="noStrike" baseline="0" smtClean="0">
                <a:solidFill>
                  <a:srgbClr val="FFFFFF"/>
                </a:solidFill>
                <a:latin typeface="+mj-lt"/>
              </a:rPr>
              <a:t>OBRIGADO</a:t>
            </a:r>
            <a:endParaRPr lang="fr-FR" sz="5600" b="0" i="0" u="none" strike="noStrike" baseline="0" dirty="0" smtClean="0">
              <a:solidFill>
                <a:srgbClr val="FFFFFF"/>
              </a:solidFill>
              <a:latin typeface="+mj-lt"/>
            </a:endParaRPr>
          </a:p>
          <a:p>
            <a:pPr algn="l"/>
            <a:endParaRPr lang="fr-FR" sz="3200" b="0" dirty="0" smtClean="0">
              <a:solidFill>
                <a:schemeClr val="accent4"/>
              </a:solidFill>
              <a:latin typeface="+mj-lt"/>
            </a:endParaRPr>
          </a:p>
        </p:txBody>
      </p:sp>
    </p:spTree>
    <p:extLst>
      <p:ext uri="{BB962C8B-B14F-4D97-AF65-F5344CB8AC3E}">
        <p14:creationId xmlns:p14="http://schemas.microsoft.com/office/powerpoint/2010/main" val="246656013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ULEURS">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r>
              <a:rPr lang="fr-FR" smtClean="0"/>
              <a:t>|  00/00/0000  |</a:t>
            </a:r>
            <a:endParaRPr lang="fr-FR" dirty="0"/>
          </a:p>
        </p:txBody>
      </p:sp>
      <p:sp>
        <p:nvSpPr>
          <p:cNvPr id="7" name="Espace réservé du pied de page 6"/>
          <p:cNvSpPr>
            <a:spLocks noGrp="1"/>
          </p:cNvSpPr>
          <p:nvPr>
            <p:ph type="ftr" sz="quarter" idx="11"/>
          </p:nvPr>
        </p:nvSpPr>
        <p:spPr/>
        <p:txBody>
          <a:bodyPr/>
          <a:lstStyle/>
          <a:p>
            <a:pPr>
              <a:defRPr/>
            </a:pPr>
            <a:r>
              <a:rPr lang="fr-FR" smtClean="0"/>
              <a:t>Titre de la présentation</a:t>
            </a:r>
            <a:endParaRPr lang="fr-F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fr-FR" smtClean="0"/>
              <a:pPr>
                <a:defRPr/>
              </a:pPr>
              <a:t>‹#›</a:t>
            </a:fld>
            <a:endParaRPr lang="fr-FR" dirty="0"/>
          </a:p>
        </p:txBody>
      </p:sp>
      <p:sp>
        <p:nvSpPr>
          <p:cNvPr id="10" name="Titre 9"/>
          <p:cNvSpPr>
            <a:spLocks noGrp="1"/>
          </p:cNvSpPr>
          <p:nvPr>
            <p:ph type="title" hasCustomPrompt="1"/>
          </p:nvPr>
        </p:nvSpPr>
        <p:spPr/>
        <p:txBody>
          <a:bodyPr/>
          <a:lstStyle>
            <a:lvl1pPr>
              <a:defRPr/>
            </a:lvl1pPr>
          </a:lstStyle>
          <a:p>
            <a:r>
              <a:rPr lang="fr-FR" dirty="0" err="1" smtClean="0"/>
              <a:t>Cores</a:t>
            </a:r>
            <a:endParaRPr lang="fr-FR" dirty="0"/>
          </a:p>
        </p:txBody>
      </p:sp>
      <p:sp>
        <p:nvSpPr>
          <p:cNvPr id="9" name="Text Box 3"/>
          <p:cNvSpPr txBox="1">
            <a:spLocks noChangeArrowheads="1"/>
          </p:cNvSpPr>
          <p:nvPr/>
        </p:nvSpPr>
        <p:spPr bwMode="auto">
          <a:xfrm>
            <a:off x="2544236" y="3761210"/>
            <a:ext cx="969433" cy="723906"/>
          </a:xfrm>
          <a:prstGeom prst="rect">
            <a:avLst/>
          </a:prstGeom>
          <a:solidFill>
            <a:srgbClr val="6473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100</a:t>
            </a:r>
          </a:p>
          <a:p>
            <a:pPr algn="ctr"/>
            <a:r>
              <a:rPr lang="fr-FR" altLang="fr-FR" sz="1100">
                <a:solidFill>
                  <a:schemeClr val="bg1"/>
                </a:solidFill>
              </a:rPr>
              <a:t>V 115</a:t>
            </a:r>
          </a:p>
          <a:p>
            <a:pPr algn="ctr"/>
            <a:r>
              <a:rPr lang="fr-FR" altLang="fr-FR" sz="1100">
                <a:solidFill>
                  <a:schemeClr val="bg1"/>
                </a:solidFill>
              </a:rPr>
              <a:t>B 175</a:t>
            </a:r>
          </a:p>
        </p:txBody>
      </p:sp>
      <p:sp>
        <p:nvSpPr>
          <p:cNvPr id="12" name="Text Box 4"/>
          <p:cNvSpPr txBox="1">
            <a:spLocks noChangeArrowheads="1"/>
          </p:cNvSpPr>
          <p:nvPr/>
        </p:nvSpPr>
        <p:spPr bwMode="auto">
          <a:xfrm>
            <a:off x="2544236" y="1552968"/>
            <a:ext cx="969433" cy="723904"/>
          </a:xfrm>
          <a:prstGeom prst="rect">
            <a:avLst/>
          </a:prstGeom>
          <a:solidFill>
            <a:srgbClr val="4BC8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075</a:t>
            </a:r>
          </a:p>
          <a:p>
            <a:pPr algn="ctr"/>
            <a:r>
              <a:rPr lang="fr-FR" altLang="fr-FR" sz="1100">
                <a:solidFill>
                  <a:schemeClr val="bg1"/>
                </a:solidFill>
              </a:rPr>
              <a:t>V 200</a:t>
            </a:r>
          </a:p>
          <a:p>
            <a:pPr algn="ctr"/>
            <a:r>
              <a:rPr lang="fr-FR" altLang="fr-FR" sz="1100">
                <a:solidFill>
                  <a:schemeClr val="bg1"/>
                </a:solidFill>
              </a:rPr>
              <a:t>B 220</a:t>
            </a:r>
          </a:p>
        </p:txBody>
      </p:sp>
      <p:sp>
        <p:nvSpPr>
          <p:cNvPr id="13" name="Text Box 5"/>
          <p:cNvSpPr txBox="1">
            <a:spLocks noChangeArrowheads="1"/>
          </p:cNvSpPr>
          <p:nvPr/>
        </p:nvSpPr>
        <p:spPr bwMode="auto">
          <a:xfrm>
            <a:off x="5139269" y="1552968"/>
            <a:ext cx="969433" cy="723904"/>
          </a:xfrm>
          <a:prstGeom prst="rect">
            <a:avLst/>
          </a:prstGeom>
          <a:solidFill>
            <a:srgbClr val="F0F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240</a:t>
            </a:r>
          </a:p>
          <a:p>
            <a:pPr algn="ctr"/>
            <a:r>
              <a:rPr lang="fr-FR" altLang="fr-FR" sz="1100">
                <a:solidFill>
                  <a:schemeClr val="bg1"/>
                </a:solidFill>
              </a:rPr>
              <a:t>V 240</a:t>
            </a:r>
          </a:p>
          <a:p>
            <a:pPr algn="ctr"/>
            <a:r>
              <a:rPr lang="fr-FR" altLang="fr-FR" sz="1100">
                <a:solidFill>
                  <a:schemeClr val="bg1"/>
                </a:solidFill>
              </a:rPr>
              <a:t>B 080</a:t>
            </a:r>
          </a:p>
        </p:txBody>
      </p:sp>
      <p:sp>
        <p:nvSpPr>
          <p:cNvPr id="14" name="Text Box 6"/>
          <p:cNvSpPr txBox="1">
            <a:spLocks noChangeArrowheads="1"/>
          </p:cNvSpPr>
          <p:nvPr/>
        </p:nvSpPr>
        <p:spPr bwMode="auto">
          <a:xfrm>
            <a:off x="5139269" y="2657089"/>
            <a:ext cx="969433" cy="723904"/>
          </a:xfrm>
          <a:prstGeom prst="rect">
            <a:avLst/>
          </a:prstGeom>
          <a:solidFill>
            <a:srgbClr val="DCDC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220</a:t>
            </a:r>
          </a:p>
          <a:p>
            <a:pPr algn="ctr"/>
            <a:r>
              <a:rPr lang="fr-FR" altLang="fr-FR" sz="1100">
                <a:solidFill>
                  <a:schemeClr val="bg1"/>
                </a:solidFill>
              </a:rPr>
              <a:t>V 220</a:t>
            </a:r>
          </a:p>
          <a:p>
            <a:pPr algn="ctr"/>
            <a:r>
              <a:rPr lang="fr-FR" altLang="fr-FR" sz="1100">
                <a:solidFill>
                  <a:schemeClr val="bg1"/>
                </a:solidFill>
              </a:rPr>
              <a:t>B 030</a:t>
            </a:r>
          </a:p>
        </p:txBody>
      </p:sp>
      <p:sp>
        <p:nvSpPr>
          <p:cNvPr id="15" name="Text Box 7"/>
          <p:cNvSpPr txBox="1">
            <a:spLocks noChangeArrowheads="1"/>
          </p:cNvSpPr>
          <p:nvPr/>
        </p:nvSpPr>
        <p:spPr bwMode="auto">
          <a:xfrm>
            <a:off x="5139269" y="3761210"/>
            <a:ext cx="969433" cy="723906"/>
          </a:xfrm>
          <a:prstGeom prst="rect">
            <a:avLst/>
          </a:prstGeom>
          <a:solidFill>
            <a:srgbClr val="E6A0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230</a:t>
            </a:r>
          </a:p>
          <a:p>
            <a:pPr algn="ctr"/>
            <a:r>
              <a:rPr lang="fr-FR" altLang="fr-FR" sz="1100">
                <a:solidFill>
                  <a:schemeClr val="bg1"/>
                </a:solidFill>
              </a:rPr>
              <a:t>V 160</a:t>
            </a:r>
          </a:p>
          <a:p>
            <a:pPr algn="ctr"/>
            <a:r>
              <a:rPr lang="fr-FR" altLang="fr-FR" sz="1100">
                <a:solidFill>
                  <a:schemeClr val="bg1"/>
                </a:solidFill>
              </a:rPr>
              <a:t>B 030</a:t>
            </a:r>
          </a:p>
        </p:txBody>
      </p:sp>
      <p:sp>
        <p:nvSpPr>
          <p:cNvPr id="16" name="Text Box 8"/>
          <p:cNvSpPr txBox="1">
            <a:spLocks noChangeArrowheads="1"/>
          </p:cNvSpPr>
          <p:nvPr/>
        </p:nvSpPr>
        <p:spPr bwMode="auto">
          <a:xfrm>
            <a:off x="5139269" y="4865334"/>
            <a:ext cx="969433" cy="723906"/>
          </a:xfrm>
          <a:prstGeom prst="rect">
            <a:avLst/>
          </a:prstGeom>
          <a:solidFill>
            <a:srgbClr val="DC7D3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220</a:t>
            </a:r>
          </a:p>
          <a:p>
            <a:pPr algn="ctr"/>
            <a:r>
              <a:rPr lang="fr-FR" altLang="fr-FR" sz="1100">
                <a:solidFill>
                  <a:schemeClr val="bg1"/>
                </a:solidFill>
              </a:rPr>
              <a:t>V 125</a:t>
            </a:r>
          </a:p>
          <a:p>
            <a:pPr algn="ctr"/>
            <a:r>
              <a:rPr lang="fr-FR" altLang="fr-FR" sz="1100">
                <a:solidFill>
                  <a:schemeClr val="bg1"/>
                </a:solidFill>
              </a:rPr>
              <a:t>B 050</a:t>
            </a:r>
          </a:p>
        </p:txBody>
      </p:sp>
      <p:sp>
        <p:nvSpPr>
          <p:cNvPr id="17" name="Text Box 9"/>
          <p:cNvSpPr txBox="1">
            <a:spLocks noChangeArrowheads="1"/>
          </p:cNvSpPr>
          <p:nvPr/>
        </p:nvSpPr>
        <p:spPr bwMode="auto">
          <a:xfrm>
            <a:off x="7634819" y="1552968"/>
            <a:ext cx="969433" cy="723904"/>
          </a:xfrm>
          <a:prstGeom prst="rect">
            <a:avLst/>
          </a:prstGeom>
          <a:solidFill>
            <a:srgbClr val="D2DC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210</a:t>
            </a:r>
          </a:p>
          <a:p>
            <a:pPr algn="ctr"/>
            <a:r>
              <a:rPr lang="fr-FR" altLang="fr-FR" sz="1100">
                <a:solidFill>
                  <a:schemeClr val="bg1"/>
                </a:solidFill>
              </a:rPr>
              <a:t>V 220</a:t>
            </a:r>
          </a:p>
          <a:p>
            <a:pPr algn="ctr"/>
            <a:r>
              <a:rPr lang="fr-FR" altLang="fr-FR" sz="1100">
                <a:solidFill>
                  <a:schemeClr val="bg1"/>
                </a:solidFill>
              </a:rPr>
              <a:t>B 170</a:t>
            </a:r>
          </a:p>
        </p:txBody>
      </p:sp>
      <p:sp>
        <p:nvSpPr>
          <p:cNvPr id="18" name="Text Box 10"/>
          <p:cNvSpPr txBox="1">
            <a:spLocks noChangeArrowheads="1"/>
          </p:cNvSpPr>
          <p:nvPr/>
        </p:nvSpPr>
        <p:spPr bwMode="auto">
          <a:xfrm>
            <a:off x="7634819" y="2657089"/>
            <a:ext cx="969433" cy="723904"/>
          </a:xfrm>
          <a:prstGeom prst="rect">
            <a:avLst/>
          </a:prstGeom>
          <a:solidFill>
            <a:srgbClr val="A0C873"/>
          </a:solidFill>
          <a:ln>
            <a:noFill/>
          </a:ln>
          <a:effectLst/>
          <a:extLst/>
        </p:spPr>
        <p:txBody>
          <a:bodyPr lIns="0" tIns="0" rIns="0" bIns="0" anchor="ctr"/>
          <a:lstStyle/>
          <a:p>
            <a:pPr algn="ctr"/>
            <a:r>
              <a:rPr lang="fr-FR" altLang="fr-FR" sz="1100">
                <a:solidFill>
                  <a:schemeClr val="bg1"/>
                </a:solidFill>
              </a:rPr>
              <a:t>R 160</a:t>
            </a:r>
          </a:p>
          <a:p>
            <a:pPr algn="ctr"/>
            <a:r>
              <a:rPr lang="fr-FR" altLang="fr-FR" sz="1100">
                <a:solidFill>
                  <a:schemeClr val="bg1"/>
                </a:solidFill>
              </a:rPr>
              <a:t>V 200</a:t>
            </a:r>
          </a:p>
          <a:p>
            <a:pPr algn="ctr"/>
            <a:r>
              <a:rPr lang="fr-FR" altLang="fr-FR" sz="1100">
                <a:solidFill>
                  <a:schemeClr val="bg1"/>
                </a:solidFill>
              </a:rPr>
              <a:t>B 115</a:t>
            </a:r>
          </a:p>
        </p:txBody>
      </p:sp>
      <p:sp>
        <p:nvSpPr>
          <p:cNvPr id="19" name="Text Box 11"/>
          <p:cNvSpPr txBox="1">
            <a:spLocks noChangeArrowheads="1"/>
          </p:cNvSpPr>
          <p:nvPr/>
        </p:nvSpPr>
        <p:spPr bwMode="auto">
          <a:xfrm>
            <a:off x="7634819" y="3761210"/>
            <a:ext cx="969433" cy="723906"/>
          </a:xfrm>
          <a:prstGeom prst="rect">
            <a:avLst/>
          </a:prstGeom>
          <a:solidFill>
            <a:srgbClr val="64A05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100</a:t>
            </a:r>
          </a:p>
          <a:p>
            <a:pPr algn="ctr"/>
            <a:r>
              <a:rPr lang="fr-FR" altLang="fr-FR" sz="1100">
                <a:solidFill>
                  <a:schemeClr val="bg1"/>
                </a:solidFill>
              </a:rPr>
              <a:t>V 160</a:t>
            </a:r>
          </a:p>
          <a:p>
            <a:pPr algn="ctr"/>
            <a:r>
              <a:rPr lang="fr-FR" altLang="fr-FR" sz="1100">
                <a:solidFill>
                  <a:schemeClr val="bg1"/>
                </a:solidFill>
              </a:rPr>
              <a:t>B 090</a:t>
            </a:r>
          </a:p>
        </p:txBody>
      </p:sp>
      <p:sp>
        <p:nvSpPr>
          <p:cNvPr id="20" name="Text Box 12"/>
          <p:cNvSpPr txBox="1">
            <a:spLocks noChangeArrowheads="1"/>
          </p:cNvSpPr>
          <p:nvPr/>
        </p:nvSpPr>
        <p:spPr bwMode="auto">
          <a:xfrm>
            <a:off x="2544236" y="4865334"/>
            <a:ext cx="969433" cy="723906"/>
          </a:xfrm>
          <a:prstGeom prst="rect">
            <a:avLst/>
          </a:prstGeom>
          <a:solidFill>
            <a:srgbClr val="505A9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080</a:t>
            </a:r>
          </a:p>
          <a:p>
            <a:pPr algn="ctr"/>
            <a:r>
              <a:rPr lang="fr-FR" altLang="fr-FR" sz="1100">
                <a:solidFill>
                  <a:schemeClr val="bg1"/>
                </a:solidFill>
              </a:rPr>
              <a:t>V 090</a:t>
            </a:r>
          </a:p>
          <a:p>
            <a:pPr algn="ctr"/>
            <a:r>
              <a:rPr lang="fr-FR" altLang="fr-FR" sz="1100">
                <a:solidFill>
                  <a:schemeClr val="bg1"/>
                </a:solidFill>
              </a:rPr>
              <a:t>B 155</a:t>
            </a:r>
          </a:p>
        </p:txBody>
      </p:sp>
      <p:sp>
        <p:nvSpPr>
          <p:cNvPr id="21" name="Text Box 13"/>
          <p:cNvSpPr txBox="1">
            <a:spLocks noChangeArrowheads="1"/>
          </p:cNvSpPr>
          <p:nvPr/>
        </p:nvSpPr>
        <p:spPr bwMode="auto">
          <a:xfrm>
            <a:off x="2544236" y="2657089"/>
            <a:ext cx="969433" cy="723904"/>
          </a:xfrm>
          <a:prstGeom prst="rect">
            <a:avLst/>
          </a:prstGeom>
          <a:solidFill>
            <a:srgbClr val="28A5C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040</a:t>
            </a:r>
          </a:p>
          <a:p>
            <a:pPr algn="ctr"/>
            <a:r>
              <a:rPr lang="fr-FR" altLang="fr-FR" sz="1100">
                <a:solidFill>
                  <a:schemeClr val="bg1"/>
                </a:solidFill>
              </a:rPr>
              <a:t>V 165</a:t>
            </a:r>
          </a:p>
          <a:p>
            <a:pPr algn="ctr"/>
            <a:r>
              <a:rPr lang="fr-FR" altLang="fr-FR" sz="1100">
                <a:solidFill>
                  <a:schemeClr val="bg1"/>
                </a:solidFill>
              </a:rPr>
              <a:t>B 195</a:t>
            </a:r>
          </a:p>
        </p:txBody>
      </p:sp>
      <p:sp>
        <p:nvSpPr>
          <p:cNvPr id="22" name="Text Box 14"/>
          <p:cNvSpPr txBox="1">
            <a:spLocks noChangeArrowheads="1"/>
          </p:cNvSpPr>
          <p:nvPr/>
        </p:nvSpPr>
        <p:spPr bwMode="auto">
          <a:xfrm>
            <a:off x="7634819" y="4865334"/>
            <a:ext cx="969433" cy="723906"/>
          </a:xfrm>
          <a:prstGeom prst="rect">
            <a:avLst/>
          </a:prstGeom>
          <a:solidFill>
            <a:srgbClr val="3C914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dirty="0">
                <a:solidFill>
                  <a:schemeClr val="bg1"/>
                </a:solidFill>
              </a:rPr>
              <a:t>R 060</a:t>
            </a:r>
          </a:p>
          <a:p>
            <a:pPr algn="ctr"/>
            <a:r>
              <a:rPr lang="fr-FR" altLang="fr-FR" sz="1100" dirty="0">
                <a:solidFill>
                  <a:schemeClr val="bg1"/>
                </a:solidFill>
              </a:rPr>
              <a:t>V 145</a:t>
            </a:r>
          </a:p>
          <a:p>
            <a:pPr algn="ctr"/>
            <a:r>
              <a:rPr lang="fr-FR" altLang="fr-FR" sz="1100" dirty="0">
                <a:solidFill>
                  <a:schemeClr val="bg1"/>
                </a:solidFill>
              </a:rPr>
              <a:t>B 070</a:t>
            </a:r>
          </a:p>
        </p:txBody>
      </p:sp>
      <p:sp>
        <p:nvSpPr>
          <p:cNvPr id="23" name="Text Box 15"/>
          <p:cNvSpPr txBox="1">
            <a:spLocks noChangeArrowheads="1"/>
          </p:cNvSpPr>
          <p:nvPr/>
        </p:nvSpPr>
        <p:spPr bwMode="auto">
          <a:xfrm>
            <a:off x="9914469" y="4865334"/>
            <a:ext cx="969433" cy="723906"/>
          </a:xfrm>
          <a:prstGeom prst="rect">
            <a:avLst/>
          </a:prstGeom>
          <a:solidFill>
            <a:srgbClr val="82A44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130</a:t>
            </a:r>
          </a:p>
          <a:p>
            <a:pPr algn="ctr"/>
            <a:r>
              <a:rPr lang="fr-FR" altLang="fr-FR" sz="1100">
                <a:solidFill>
                  <a:schemeClr val="bg1"/>
                </a:solidFill>
              </a:rPr>
              <a:t>V 164</a:t>
            </a:r>
          </a:p>
          <a:p>
            <a:pPr algn="ctr"/>
            <a:r>
              <a:rPr lang="fr-FR" altLang="fr-FR" sz="1100">
                <a:solidFill>
                  <a:schemeClr val="bg1"/>
                </a:solidFill>
              </a:rPr>
              <a:t>B 074</a:t>
            </a:r>
          </a:p>
        </p:txBody>
      </p:sp>
      <p:cxnSp>
        <p:nvCxnSpPr>
          <p:cNvPr id="24" name="Connecteur droit 23"/>
          <p:cNvCxnSpPr/>
          <p:nvPr/>
        </p:nvCxnSpPr>
        <p:spPr>
          <a:xfrm>
            <a:off x="456771" y="879000"/>
            <a:ext cx="1128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5" name="Text Box 3"/>
          <p:cNvSpPr txBox="1">
            <a:spLocks noChangeArrowheads="1"/>
          </p:cNvSpPr>
          <p:nvPr userDrawn="1"/>
        </p:nvSpPr>
        <p:spPr bwMode="auto">
          <a:xfrm>
            <a:off x="2544236" y="3761210"/>
            <a:ext cx="969433" cy="723906"/>
          </a:xfrm>
          <a:prstGeom prst="rect">
            <a:avLst/>
          </a:prstGeom>
          <a:solidFill>
            <a:srgbClr val="6473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100</a:t>
            </a:r>
          </a:p>
          <a:p>
            <a:pPr algn="ctr"/>
            <a:r>
              <a:rPr lang="fr-FR" altLang="fr-FR" sz="1100">
                <a:solidFill>
                  <a:schemeClr val="bg1"/>
                </a:solidFill>
              </a:rPr>
              <a:t>V 115</a:t>
            </a:r>
          </a:p>
          <a:p>
            <a:pPr algn="ctr"/>
            <a:r>
              <a:rPr lang="fr-FR" altLang="fr-FR" sz="1100">
                <a:solidFill>
                  <a:schemeClr val="bg1"/>
                </a:solidFill>
              </a:rPr>
              <a:t>B 175</a:t>
            </a:r>
          </a:p>
        </p:txBody>
      </p:sp>
      <p:sp>
        <p:nvSpPr>
          <p:cNvPr id="26" name="Text Box 4"/>
          <p:cNvSpPr txBox="1">
            <a:spLocks noChangeArrowheads="1"/>
          </p:cNvSpPr>
          <p:nvPr userDrawn="1"/>
        </p:nvSpPr>
        <p:spPr bwMode="auto">
          <a:xfrm>
            <a:off x="2544236" y="1552968"/>
            <a:ext cx="969433" cy="723904"/>
          </a:xfrm>
          <a:prstGeom prst="rect">
            <a:avLst/>
          </a:prstGeom>
          <a:solidFill>
            <a:srgbClr val="4BC8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075</a:t>
            </a:r>
          </a:p>
          <a:p>
            <a:pPr algn="ctr"/>
            <a:r>
              <a:rPr lang="fr-FR" altLang="fr-FR" sz="1100">
                <a:solidFill>
                  <a:schemeClr val="bg1"/>
                </a:solidFill>
              </a:rPr>
              <a:t>V 200</a:t>
            </a:r>
          </a:p>
          <a:p>
            <a:pPr algn="ctr"/>
            <a:r>
              <a:rPr lang="fr-FR" altLang="fr-FR" sz="1100">
                <a:solidFill>
                  <a:schemeClr val="bg1"/>
                </a:solidFill>
              </a:rPr>
              <a:t>B 220</a:t>
            </a:r>
          </a:p>
        </p:txBody>
      </p:sp>
      <p:sp>
        <p:nvSpPr>
          <p:cNvPr id="27" name="Text Box 5"/>
          <p:cNvSpPr txBox="1">
            <a:spLocks noChangeArrowheads="1"/>
          </p:cNvSpPr>
          <p:nvPr userDrawn="1"/>
        </p:nvSpPr>
        <p:spPr bwMode="auto">
          <a:xfrm>
            <a:off x="5139269" y="1552968"/>
            <a:ext cx="969433" cy="723904"/>
          </a:xfrm>
          <a:prstGeom prst="rect">
            <a:avLst/>
          </a:prstGeom>
          <a:solidFill>
            <a:srgbClr val="F0F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240</a:t>
            </a:r>
          </a:p>
          <a:p>
            <a:pPr algn="ctr"/>
            <a:r>
              <a:rPr lang="fr-FR" altLang="fr-FR" sz="1100">
                <a:solidFill>
                  <a:schemeClr val="bg1"/>
                </a:solidFill>
              </a:rPr>
              <a:t>V 240</a:t>
            </a:r>
          </a:p>
          <a:p>
            <a:pPr algn="ctr"/>
            <a:r>
              <a:rPr lang="fr-FR" altLang="fr-FR" sz="1100">
                <a:solidFill>
                  <a:schemeClr val="bg1"/>
                </a:solidFill>
              </a:rPr>
              <a:t>B 080</a:t>
            </a:r>
          </a:p>
        </p:txBody>
      </p:sp>
      <p:sp>
        <p:nvSpPr>
          <p:cNvPr id="28" name="Text Box 6"/>
          <p:cNvSpPr txBox="1">
            <a:spLocks noChangeArrowheads="1"/>
          </p:cNvSpPr>
          <p:nvPr userDrawn="1"/>
        </p:nvSpPr>
        <p:spPr bwMode="auto">
          <a:xfrm>
            <a:off x="5139269" y="2657089"/>
            <a:ext cx="969433" cy="723904"/>
          </a:xfrm>
          <a:prstGeom prst="rect">
            <a:avLst/>
          </a:prstGeom>
          <a:solidFill>
            <a:srgbClr val="DCDC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220</a:t>
            </a:r>
          </a:p>
          <a:p>
            <a:pPr algn="ctr"/>
            <a:r>
              <a:rPr lang="fr-FR" altLang="fr-FR" sz="1100">
                <a:solidFill>
                  <a:schemeClr val="bg1"/>
                </a:solidFill>
              </a:rPr>
              <a:t>V 220</a:t>
            </a:r>
          </a:p>
          <a:p>
            <a:pPr algn="ctr"/>
            <a:r>
              <a:rPr lang="fr-FR" altLang="fr-FR" sz="1100">
                <a:solidFill>
                  <a:schemeClr val="bg1"/>
                </a:solidFill>
              </a:rPr>
              <a:t>B 030</a:t>
            </a:r>
          </a:p>
        </p:txBody>
      </p:sp>
      <p:sp>
        <p:nvSpPr>
          <p:cNvPr id="29" name="Text Box 7"/>
          <p:cNvSpPr txBox="1">
            <a:spLocks noChangeArrowheads="1"/>
          </p:cNvSpPr>
          <p:nvPr userDrawn="1"/>
        </p:nvSpPr>
        <p:spPr bwMode="auto">
          <a:xfrm>
            <a:off x="5139269" y="3761210"/>
            <a:ext cx="969433" cy="723906"/>
          </a:xfrm>
          <a:prstGeom prst="rect">
            <a:avLst/>
          </a:prstGeom>
          <a:solidFill>
            <a:srgbClr val="E6A0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230</a:t>
            </a:r>
          </a:p>
          <a:p>
            <a:pPr algn="ctr"/>
            <a:r>
              <a:rPr lang="fr-FR" altLang="fr-FR" sz="1100">
                <a:solidFill>
                  <a:schemeClr val="bg1"/>
                </a:solidFill>
              </a:rPr>
              <a:t>V 160</a:t>
            </a:r>
          </a:p>
          <a:p>
            <a:pPr algn="ctr"/>
            <a:r>
              <a:rPr lang="fr-FR" altLang="fr-FR" sz="1100">
                <a:solidFill>
                  <a:schemeClr val="bg1"/>
                </a:solidFill>
              </a:rPr>
              <a:t>B 030</a:t>
            </a:r>
          </a:p>
        </p:txBody>
      </p:sp>
      <p:sp>
        <p:nvSpPr>
          <p:cNvPr id="30" name="Text Box 8"/>
          <p:cNvSpPr txBox="1">
            <a:spLocks noChangeArrowheads="1"/>
          </p:cNvSpPr>
          <p:nvPr userDrawn="1"/>
        </p:nvSpPr>
        <p:spPr bwMode="auto">
          <a:xfrm>
            <a:off x="5139269" y="4865334"/>
            <a:ext cx="969433" cy="723906"/>
          </a:xfrm>
          <a:prstGeom prst="rect">
            <a:avLst/>
          </a:prstGeom>
          <a:solidFill>
            <a:srgbClr val="DC7D3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220</a:t>
            </a:r>
          </a:p>
          <a:p>
            <a:pPr algn="ctr"/>
            <a:r>
              <a:rPr lang="fr-FR" altLang="fr-FR" sz="1100">
                <a:solidFill>
                  <a:schemeClr val="bg1"/>
                </a:solidFill>
              </a:rPr>
              <a:t>V 125</a:t>
            </a:r>
          </a:p>
          <a:p>
            <a:pPr algn="ctr"/>
            <a:r>
              <a:rPr lang="fr-FR" altLang="fr-FR" sz="1100">
                <a:solidFill>
                  <a:schemeClr val="bg1"/>
                </a:solidFill>
              </a:rPr>
              <a:t>B 050</a:t>
            </a:r>
          </a:p>
        </p:txBody>
      </p:sp>
      <p:sp>
        <p:nvSpPr>
          <p:cNvPr id="31" name="Text Box 9"/>
          <p:cNvSpPr txBox="1">
            <a:spLocks noChangeArrowheads="1"/>
          </p:cNvSpPr>
          <p:nvPr userDrawn="1"/>
        </p:nvSpPr>
        <p:spPr bwMode="auto">
          <a:xfrm>
            <a:off x="7634819" y="1552968"/>
            <a:ext cx="969433" cy="723904"/>
          </a:xfrm>
          <a:prstGeom prst="rect">
            <a:avLst/>
          </a:prstGeom>
          <a:solidFill>
            <a:srgbClr val="D2DC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210</a:t>
            </a:r>
          </a:p>
          <a:p>
            <a:pPr algn="ctr"/>
            <a:r>
              <a:rPr lang="fr-FR" altLang="fr-FR" sz="1100">
                <a:solidFill>
                  <a:schemeClr val="bg1"/>
                </a:solidFill>
              </a:rPr>
              <a:t>V 220</a:t>
            </a:r>
          </a:p>
          <a:p>
            <a:pPr algn="ctr"/>
            <a:r>
              <a:rPr lang="fr-FR" altLang="fr-FR" sz="1100">
                <a:solidFill>
                  <a:schemeClr val="bg1"/>
                </a:solidFill>
              </a:rPr>
              <a:t>B 170</a:t>
            </a:r>
          </a:p>
        </p:txBody>
      </p:sp>
      <p:sp>
        <p:nvSpPr>
          <p:cNvPr id="32" name="Text Box 10"/>
          <p:cNvSpPr txBox="1">
            <a:spLocks noChangeArrowheads="1"/>
          </p:cNvSpPr>
          <p:nvPr userDrawn="1"/>
        </p:nvSpPr>
        <p:spPr bwMode="auto">
          <a:xfrm>
            <a:off x="7634819" y="2657089"/>
            <a:ext cx="969433" cy="723904"/>
          </a:xfrm>
          <a:prstGeom prst="rect">
            <a:avLst/>
          </a:prstGeom>
          <a:solidFill>
            <a:srgbClr val="A0C873"/>
          </a:solidFill>
          <a:ln>
            <a:noFill/>
          </a:ln>
          <a:effectLst/>
          <a:extLst/>
        </p:spPr>
        <p:txBody>
          <a:bodyPr lIns="0" tIns="0" rIns="0" bIns="0" anchor="ctr"/>
          <a:lstStyle/>
          <a:p>
            <a:pPr algn="ctr"/>
            <a:r>
              <a:rPr lang="fr-FR" altLang="fr-FR" sz="1100">
                <a:solidFill>
                  <a:schemeClr val="bg1"/>
                </a:solidFill>
              </a:rPr>
              <a:t>R 160</a:t>
            </a:r>
          </a:p>
          <a:p>
            <a:pPr algn="ctr"/>
            <a:r>
              <a:rPr lang="fr-FR" altLang="fr-FR" sz="1100">
                <a:solidFill>
                  <a:schemeClr val="bg1"/>
                </a:solidFill>
              </a:rPr>
              <a:t>V 200</a:t>
            </a:r>
          </a:p>
          <a:p>
            <a:pPr algn="ctr"/>
            <a:r>
              <a:rPr lang="fr-FR" altLang="fr-FR" sz="1100">
                <a:solidFill>
                  <a:schemeClr val="bg1"/>
                </a:solidFill>
              </a:rPr>
              <a:t>B 115</a:t>
            </a:r>
          </a:p>
        </p:txBody>
      </p:sp>
      <p:sp>
        <p:nvSpPr>
          <p:cNvPr id="33" name="Text Box 11"/>
          <p:cNvSpPr txBox="1">
            <a:spLocks noChangeArrowheads="1"/>
          </p:cNvSpPr>
          <p:nvPr userDrawn="1"/>
        </p:nvSpPr>
        <p:spPr bwMode="auto">
          <a:xfrm>
            <a:off x="7634819" y="3761210"/>
            <a:ext cx="969433" cy="723906"/>
          </a:xfrm>
          <a:prstGeom prst="rect">
            <a:avLst/>
          </a:prstGeom>
          <a:solidFill>
            <a:srgbClr val="64A05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100</a:t>
            </a:r>
          </a:p>
          <a:p>
            <a:pPr algn="ctr"/>
            <a:r>
              <a:rPr lang="fr-FR" altLang="fr-FR" sz="1100">
                <a:solidFill>
                  <a:schemeClr val="bg1"/>
                </a:solidFill>
              </a:rPr>
              <a:t>V 160</a:t>
            </a:r>
          </a:p>
          <a:p>
            <a:pPr algn="ctr"/>
            <a:r>
              <a:rPr lang="fr-FR" altLang="fr-FR" sz="1100">
                <a:solidFill>
                  <a:schemeClr val="bg1"/>
                </a:solidFill>
              </a:rPr>
              <a:t>B 090</a:t>
            </a:r>
          </a:p>
        </p:txBody>
      </p:sp>
      <p:sp>
        <p:nvSpPr>
          <p:cNvPr id="34" name="Text Box 12"/>
          <p:cNvSpPr txBox="1">
            <a:spLocks noChangeArrowheads="1"/>
          </p:cNvSpPr>
          <p:nvPr userDrawn="1"/>
        </p:nvSpPr>
        <p:spPr bwMode="auto">
          <a:xfrm>
            <a:off x="2544236" y="4865334"/>
            <a:ext cx="969433" cy="723906"/>
          </a:xfrm>
          <a:prstGeom prst="rect">
            <a:avLst/>
          </a:prstGeom>
          <a:solidFill>
            <a:srgbClr val="505A9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080</a:t>
            </a:r>
          </a:p>
          <a:p>
            <a:pPr algn="ctr"/>
            <a:r>
              <a:rPr lang="fr-FR" altLang="fr-FR" sz="1100">
                <a:solidFill>
                  <a:schemeClr val="bg1"/>
                </a:solidFill>
              </a:rPr>
              <a:t>V 090</a:t>
            </a:r>
          </a:p>
          <a:p>
            <a:pPr algn="ctr"/>
            <a:r>
              <a:rPr lang="fr-FR" altLang="fr-FR" sz="1100">
                <a:solidFill>
                  <a:schemeClr val="bg1"/>
                </a:solidFill>
              </a:rPr>
              <a:t>B 155</a:t>
            </a:r>
          </a:p>
        </p:txBody>
      </p:sp>
      <p:sp>
        <p:nvSpPr>
          <p:cNvPr id="35" name="Text Box 13"/>
          <p:cNvSpPr txBox="1">
            <a:spLocks noChangeArrowheads="1"/>
          </p:cNvSpPr>
          <p:nvPr userDrawn="1"/>
        </p:nvSpPr>
        <p:spPr bwMode="auto">
          <a:xfrm>
            <a:off x="2544236" y="2657089"/>
            <a:ext cx="969433" cy="723904"/>
          </a:xfrm>
          <a:prstGeom prst="rect">
            <a:avLst/>
          </a:prstGeom>
          <a:solidFill>
            <a:srgbClr val="28A5C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040</a:t>
            </a:r>
          </a:p>
          <a:p>
            <a:pPr algn="ctr"/>
            <a:r>
              <a:rPr lang="fr-FR" altLang="fr-FR" sz="1100">
                <a:solidFill>
                  <a:schemeClr val="bg1"/>
                </a:solidFill>
              </a:rPr>
              <a:t>V 165</a:t>
            </a:r>
          </a:p>
          <a:p>
            <a:pPr algn="ctr"/>
            <a:r>
              <a:rPr lang="fr-FR" altLang="fr-FR" sz="1100">
                <a:solidFill>
                  <a:schemeClr val="bg1"/>
                </a:solidFill>
              </a:rPr>
              <a:t>B 195</a:t>
            </a:r>
          </a:p>
        </p:txBody>
      </p:sp>
      <p:sp>
        <p:nvSpPr>
          <p:cNvPr id="36" name="Text Box 14"/>
          <p:cNvSpPr txBox="1">
            <a:spLocks noChangeArrowheads="1"/>
          </p:cNvSpPr>
          <p:nvPr userDrawn="1"/>
        </p:nvSpPr>
        <p:spPr bwMode="auto">
          <a:xfrm>
            <a:off x="7634819" y="4865334"/>
            <a:ext cx="969433" cy="723906"/>
          </a:xfrm>
          <a:prstGeom prst="rect">
            <a:avLst/>
          </a:prstGeom>
          <a:solidFill>
            <a:srgbClr val="3C914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dirty="0">
                <a:solidFill>
                  <a:schemeClr val="bg1"/>
                </a:solidFill>
              </a:rPr>
              <a:t>R 060</a:t>
            </a:r>
          </a:p>
          <a:p>
            <a:pPr algn="ctr"/>
            <a:r>
              <a:rPr lang="fr-FR" altLang="fr-FR" sz="1100" dirty="0">
                <a:solidFill>
                  <a:schemeClr val="bg1"/>
                </a:solidFill>
              </a:rPr>
              <a:t>V 145</a:t>
            </a:r>
          </a:p>
          <a:p>
            <a:pPr algn="ctr"/>
            <a:r>
              <a:rPr lang="fr-FR" altLang="fr-FR" sz="1100" dirty="0">
                <a:solidFill>
                  <a:schemeClr val="bg1"/>
                </a:solidFill>
              </a:rPr>
              <a:t>B 070</a:t>
            </a:r>
          </a:p>
        </p:txBody>
      </p:sp>
      <p:sp>
        <p:nvSpPr>
          <p:cNvPr id="37" name="Text Box 15"/>
          <p:cNvSpPr txBox="1">
            <a:spLocks noChangeArrowheads="1"/>
          </p:cNvSpPr>
          <p:nvPr userDrawn="1"/>
        </p:nvSpPr>
        <p:spPr bwMode="auto">
          <a:xfrm>
            <a:off x="9914469" y="4865334"/>
            <a:ext cx="969433" cy="723906"/>
          </a:xfrm>
          <a:prstGeom prst="rect">
            <a:avLst/>
          </a:prstGeom>
          <a:solidFill>
            <a:srgbClr val="82A44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130</a:t>
            </a:r>
          </a:p>
          <a:p>
            <a:pPr algn="ctr"/>
            <a:r>
              <a:rPr lang="fr-FR" altLang="fr-FR" sz="1100">
                <a:solidFill>
                  <a:schemeClr val="bg1"/>
                </a:solidFill>
              </a:rPr>
              <a:t>V 164</a:t>
            </a:r>
          </a:p>
          <a:p>
            <a:pPr algn="ctr"/>
            <a:r>
              <a:rPr lang="fr-FR" altLang="fr-FR" sz="1100">
                <a:solidFill>
                  <a:schemeClr val="bg1"/>
                </a:solidFill>
              </a:rPr>
              <a:t>B 074</a:t>
            </a:r>
          </a:p>
        </p:txBody>
      </p:sp>
      <p:cxnSp>
        <p:nvCxnSpPr>
          <p:cNvPr id="38" name="Connecteur droit 23"/>
          <p:cNvCxnSpPr/>
          <p:nvPr userDrawn="1"/>
        </p:nvCxnSpPr>
        <p:spPr>
          <a:xfrm>
            <a:off x="456771" y="879000"/>
            <a:ext cx="1128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1282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PHIQUES">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r>
              <a:rPr lang="fr-FR" smtClean="0"/>
              <a:t>|  00/00/0000  |</a:t>
            </a:r>
            <a:endParaRPr lang="fr-FR" dirty="0"/>
          </a:p>
        </p:txBody>
      </p:sp>
      <p:sp>
        <p:nvSpPr>
          <p:cNvPr id="7" name="Espace réservé du pied de page 6"/>
          <p:cNvSpPr>
            <a:spLocks noGrp="1"/>
          </p:cNvSpPr>
          <p:nvPr>
            <p:ph type="ftr" sz="quarter" idx="11"/>
          </p:nvPr>
        </p:nvSpPr>
        <p:spPr/>
        <p:txBody>
          <a:bodyPr/>
          <a:lstStyle/>
          <a:p>
            <a:pPr>
              <a:defRPr/>
            </a:pPr>
            <a:r>
              <a:rPr lang="fr-FR" smtClean="0"/>
              <a:t>Titre de la présentation</a:t>
            </a:r>
            <a:endParaRPr lang="fr-F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fr-FR" smtClean="0"/>
              <a:pPr>
                <a:defRPr/>
              </a:pPr>
              <a:t>‹#›</a:t>
            </a:fld>
            <a:endParaRPr lang="fr-FR" dirty="0"/>
          </a:p>
        </p:txBody>
      </p:sp>
      <p:sp>
        <p:nvSpPr>
          <p:cNvPr id="10" name="Titre 9"/>
          <p:cNvSpPr>
            <a:spLocks noGrp="1"/>
          </p:cNvSpPr>
          <p:nvPr>
            <p:ph type="title" hasCustomPrompt="1"/>
          </p:nvPr>
        </p:nvSpPr>
        <p:spPr/>
        <p:txBody>
          <a:bodyPr/>
          <a:lstStyle>
            <a:lvl1pPr>
              <a:defRPr/>
            </a:lvl1pPr>
          </a:lstStyle>
          <a:p>
            <a:r>
              <a:rPr lang="fr-FR" dirty="0" err="1" smtClean="0"/>
              <a:t>Gráficos</a:t>
            </a:r>
            <a:endParaRPr lang="fr-FR" dirty="0"/>
          </a:p>
        </p:txBody>
      </p:sp>
      <p:graphicFrame>
        <p:nvGraphicFramePr>
          <p:cNvPr id="24" name="Object 8"/>
          <p:cNvGraphicFramePr>
            <a:graphicFrameLocks noChangeAspect="1"/>
          </p:cNvGraphicFramePr>
          <p:nvPr>
            <p:extLst>
              <p:ext uri="{D42A27DB-BD31-4B8C-83A1-F6EECF244321}">
                <p14:modId xmlns:p14="http://schemas.microsoft.com/office/powerpoint/2010/main" val="3400407750"/>
              </p:ext>
            </p:extLst>
          </p:nvPr>
        </p:nvGraphicFramePr>
        <p:xfrm>
          <a:off x="6685335" y="1579855"/>
          <a:ext cx="4548716" cy="20015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Object 3"/>
          <p:cNvGraphicFramePr>
            <a:graphicFrameLocks noChangeAspect="1"/>
          </p:cNvGraphicFramePr>
          <p:nvPr>
            <p:extLst>
              <p:ext uri="{D42A27DB-BD31-4B8C-83A1-F6EECF244321}">
                <p14:modId xmlns:p14="http://schemas.microsoft.com/office/powerpoint/2010/main" val="3894491727"/>
              </p:ext>
            </p:extLst>
          </p:nvPr>
        </p:nvGraphicFramePr>
        <p:xfrm>
          <a:off x="2351584" y="3982304"/>
          <a:ext cx="2953640" cy="198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Object 3"/>
          <p:cNvGraphicFramePr>
            <a:graphicFrameLocks noChangeAspect="1"/>
          </p:cNvGraphicFramePr>
          <p:nvPr>
            <p:extLst>
              <p:ext uri="{D42A27DB-BD31-4B8C-83A1-F6EECF244321}">
                <p14:modId xmlns:p14="http://schemas.microsoft.com/office/powerpoint/2010/main" val="3728470130"/>
              </p:ext>
            </p:extLst>
          </p:nvPr>
        </p:nvGraphicFramePr>
        <p:xfrm>
          <a:off x="1775520" y="1563691"/>
          <a:ext cx="4286251" cy="1889126"/>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 Box 3"/>
          <p:cNvSpPr txBox="1">
            <a:spLocks noChangeArrowheads="1"/>
          </p:cNvSpPr>
          <p:nvPr/>
        </p:nvSpPr>
        <p:spPr bwMode="auto">
          <a:xfrm>
            <a:off x="1119718" y="1221195"/>
            <a:ext cx="466301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68288" algn="l">
              <a:defRPr>
                <a:solidFill>
                  <a:schemeClr val="tx1"/>
                </a:solidFill>
                <a:latin typeface="Arial" charset="0"/>
              </a:defRPr>
            </a:lvl1pPr>
            <a:lvl2pPr marL="534988"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Blip>
                <a:blip r:embed="rId5"/>
              </a:buBlip>
            </a:pPr>
            <a:r>
              <a:rPr lang="fr-FR" altLang="fr-FR" sz="1600" dirty="0" err="1" smtClean="0">
                <a:solidFill>
                  <a:schemeClr val="bg1"/>
                </a:solidFill>
                <a:latin typeface="+mn-lt"/>
              </a:rPr>
              <a:t>Gráfico</a:t>
            </a:r>
            <a:r>
              <a:rPr lang="fr-FR" altLang="fr-FR" sz="1600" baseline="0" dirty="0" smtClean="0">
                <a:solidFill>
                  <a:schemeClr val="bg1"/>
                </a:solidFill>
                <a:latin typeface="+mn-lt"/>
              </a:rPr>
              <a:t> </a:t>
            </a:r>
            <a:r>
              <a:rPr lang="fr-FR" altLang="fr-FR" sz="1600" dirty="0" smtClean="0">
                <a:solidFill>
                  <a:schemeClr val="bg1"/>
                </a:solidFill>
                <a:latin typeface="+mn-lt"/>
              </a:rPr>
              <a:t>1</a:t>
            </a:r>
            <a:endParaRPr lang="fr-FR" altLang="fr-FR" sz="1600" dirty="0">
              <a:solidFill>
                <a:schemeClr val="bg1"/>
              </a:solidFill>
              <a:latin typeface="+mn-lt"/>
            </a:endParaRPr>
          </a:p>
        </p:txBody>
      </p:sp>
      <p:sp>
        <p:nvSpPr>
          <p:cNvPr id="13" name="Text Box 5"/>
          <p:cNvSpPr txBox="1">
            <a:spLocks noChangeArrowheads="1"/>
          </p:cNvSpPr>
          <p:nvPr/>
        </p:nvSpPr>
        <p:spPr bwMode="auto">
          <a:xfrm>
            <a:off x="6686551" y="1213575"/>
            <a:ext cx="46630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68288" algn="l">
              <a:defRPr>
                <a:solidFill>
                  <a:schemeClr val="tx1"/>
                </a:solidFill>
                <a:latin typeface="Arial" charset="0"/>
              </a:defRPr>
            </a:lvl1pPr>
            <a:lvl2pPr marL="534988"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Blip>
                <a:blip r:embed="rId5"/>
              </a:buBlip>
            </a:pPr>
            <a:r>
              <a:rPr lang="fr-FR" altLang="fr-FR" sz="1600" kern="1200" dirty="0" err="1" smtClean="0">
                <a:solidFill>
                  <a:schemeClr val="bg1"/>
                </a:solidFill>
                <a:latin typeface="Arial" charset="0"/>
                <a:ea typeface="+mn-ea"/>
                <a:cs typeface="+mn-cs"/>
              </a:rPr>
              <a:t>Gráfico</a:t>
            </a:r>
            <a:r>
              <a:rPr lang="fr-FR" altLang="fr-FR" sz="1600" kern="1200" baseline="0" dirty="0" smtClean="0">
                <a:solidFill>
                  <a:schemeClr val="bg1"/>
                </a:solidFill>
                <a:latin typeface="Arial" charset="0"/>
                <a:ea typeface="+mn-ea"/>
                <a:cs typeface="+mn-cs"/>
              </a:rPr>
              <a:t> </a:t>
            </a:r>
            <a:r>
              <a:rPr lang="fr-FR" altLang="fr-FR" sz="1600" dirty="0" smtClean="0">
                <a:solidFill>
                  <a:schemeClr val="bg1"/>
                </a:solidFill>
                <a:latin typeface="+mn-lt"/>
              </a:rPr>
              <a:t>2</a:t>
            </a:r>
            <a:endParaRPr lang="fr-FR" altLang="fr-FR" sz="1600" dirty="0">
              <a:solidFill>
                <a:schemeClr val="bg1"/>
              </a:solidFill>
              <a:latin typeface="+mn-lt"/>
            </a:endParaRPr>
          </a:p>
        </p:txBody>
      </p:sp>
      <p:sp>
        <p:nvSpPr>
          <p:cNvPr id="14" name="Text Box 6"/>
          <p:cNvSpPr txBox="1">
            <a:spLocks noChangeArrowheads="1"/>
          </p:cNvSpPr>
          <p:nvPr/>
        </p:nvSpPr>
        <p:spPr bwMode="auto">
          <a:xfrm>
            <a:off x="1119717" y="3770085"/>
            <a:ext cx="46630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68288" algn="l">
              <a:defRPr>
                <a:solidFill>
                  <a:schemeClr val="tx1"/>
                </a:solidFill>
                <a:latin typeface="Arial" charset="0"/>
              </a:defRPr>
            </a:lvl1pPr>
            <a:lvl2pPr marL="534988"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Blip>
                <a:blip r:embed="rId5"/>
              </a:buBlip>
            </a:pPr>
            <a:r>
              <a:rPr lang="fr-FR" altLang="fr-FR" sz="1600" kern="1200" dirty="0" err="1" smtClean="0">
                <a:solidFill>
                  <a:schemeClr val="bg1"/>
                </a:solidFill>
                <a:latin typeface="Arial" charset="0"/>
                <a:ea typeface="+mn-ea"/>
                <a:cs typeface="+mn-cs"/>
              </a:rPr>
              <a:t>Gráfico</a:t>
            </a:r>
            <a:r>
              <a:rPr lang="fr-FR" altLang="fr-FR" sz="1600" kern="1200" baseline="0" dirty="0" smtClean="0">
                <a:solidFill>
                  <a:schemeClr val="bg1"/>
                </a:solidFill>
                <a:latin typeface="Arial" charset="0"/>
                <a:ea typeface="+mn-ea"/>
                <a:cs typeface="+mn-cs"/>
              </a:rPr>
              <a:t> </a:t>
            </a:r>
            <a:r>
              <a:rPr lang="fr-FR" altLang="fr-FR" sz="1600" dirty="0" smtClean="0">
                <a:solidFill>
                  <a:schemeClr val="bg1"/>
                </a:solidFill>
                <a:latin typeface="+mn-lt"/>
              </a:rPr>
              <a:t>3</a:t>
            </a:r>
            <a:endParaRPr lang="fr-FR" altLang="fr-FR" sz="1600" dirty="0">
              <a:solidFill>
                <a:schemeClr val="bg1"/>
              </a:solidFill>
              <a:latin typeface="+mn-lt"/>
            </a:endParaRPr>
          </a:p>
        </p:txBody>
      </p:sp>
      <p:sp>
        <p:nvSpPr>
          <p:cNvPr id="15" name="Text Box 7"/>
          <p:cNvSpPr txBox="1">
            <a:spLocks noChangeArrowheads="1"/>
          </p:cNvSpPr>
          <p:nvPr/>
        </p:nvSpPr>
        <p:spPr bwMode="auto">
          <a:xfrm>
            <a:off x="1119717" y="1579855"/>
            <a:ext cx="383118"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fr-FR" altLang="fr-FR" sz="1000" i="1" dirty="0">
                <a:solidFill>
                  <a:schemeClr val="bg1"/>
                </a:solidFill>
              </a:rPr>
              <a:t>in €mn</a:t>
            </a:r>
          </a:p>
        </p:txBody>
      </p:sp>
      <p:sp>
        <p:nvSpPr>
          <p:cNvPr id="16" name="Text Box 7"/>
          <p:cNvSpPr txBox="1">
            <a:spLocks noChangeArrowheads="1"/>
          </p:cNvSpPr>
          <p:nvPr/>
        </p:nvSpPr>
        <p:spPr bwMode="auto">
          <a:xfrm>
            <a:off x="6685335" y="1579855"/>
            <a:ext cx="383118"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fr-FR" altLang="fr-FR" sz="1000" i="1" dirty="0">
                <a:solidFill>
                  <a:schemeClr val="bg1"/>
                </a:solidFill>
              </a:rPr>
              <a:t>in €mn</a:t>
            </a:r>
          </a:p>
        </p:txBody>
      </p:sp>
      <p:sp>
        <p:nvSpPr>
          <p:cNvPr id="17" name="Text Box 7"/>
          <p:cNvSpPr txBox="1">
            <a:spLocks noChangeArrowheads="1"/>
          </p:cNvSpPr>
          <p:nvPr/>
        </p:nvSpPr>
        <p:spPr bwMode="auto">
          <a:xfrm>
            <a:off x="1119717" y="4130608"/>
            <a:ext cx="383118"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fr-FR" altLang="fr-FR" sz="1000" i="1" dirty="0">
                <a:solidFill>
                  <a:schemeClr val="bg1"/>
                </a:solidFill>
              </a:rPr>
              <a:t>in €mn</a:t>
            </a:r>
          </a:p>
        </p:txBody>
      </p:sp>
      <p:cxnSp>
        <p:nvCxnSpPr>
          <p:cNvPr id="18" name="Connecteur droit 17"/>
          <p:cNvCxnSpPr/>
          <p:nvPr/>
        </p:nvCxnSpPr>
        <p:spPr>
          <a:xfrm>
            <a:off x="456771" y="879000"/>
            <a:ext cx="1128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aphicFrame>
        <p:nvGraphicFramePr>
          <p:cNvPr id="19" name="Object 8"/>
          <p:cNvGraphicFramePr>
            <a:graphicFrameLocks noChangeAspect="1"/>
          </p:cNvGraphicFramePr>
          <p:nvPr userDrawn="1">
            <p:extLst>
              <p:ext uri="{D42A27DB-BD31-4B8C-83A1-F6EECF244321}">
                <p14:modId xmlns:p14="http://schemas.microsoft.com/office/powerpoint/2010/main" val="3040975992"/>
              </p:ext>
            </p:extLst>
          </p:nvPr>
        </p:nvGraphicFramePr>
        <p:xfrm>
          <a:off x="6685335" y="1579855"/>
          <a:ext cx="4548716" cy="2001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0" name="Object 3"/>
          <p:cNvGraphicFramePr>
            <a:graphicFrameLocks noChangeAspect="1"/>
          </p:cNvGraphicFramePr>
          <p:nvPr userDrawn="1">
            <p:extLst>
              <p:ext uri="{D42A27DB-BD31-4B8C-83A1-F6EECF244321}">
                <p14:modId xmlns:p14="http://schemas.microsoft.com/office/powerpoint/2010/main" val="2308134412"/>
              </p:ext>
            </p:extLst>
          </p:nvPr>
        </p:nvGraphicFramePr>
        <p:xfrm>
          <a:off x="2351584" y="3982304"/>
          <a:ext cx="2953640" cy="198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1" name="Object 3"/>
          <p:cNvGraphicFramePr>
            <a:graphicFrameLocks noChangeAspect="1"/>
          </p:cNvGraphicFramePr>
          <p:nvPr userDrawn="1">
            <p:extLst>
              <p:ext uri="{D42A27DB-BD31-4B8C-83A1-F6EECF244321}">
                <p14:modId xmlns:p14="http://schemas.microsoft.com/office/powerpoint/2010/main" val="2926973654"/>
              </p:ext>
            </p:extLst>
          </p:nvPr>
        </p:nvGraphicFramePr>
        <p:xfrm>
          <a:off x="1775520" y="1563691"/>
          <a:ext cx="4286251" cy="1889126"/>
        </p:xfrm>
        <a:graphic>
          <a:graphicData uri="http://schemas.openxmlformats.org/drawingml/2006/chart">
            <c:chart xmlns:c="http://schemas.openxmlformats.org/drawingml/2006/chart" xmlns:r="http://schemas.openxmlformats.org/officeDocument/2006/relationships" r:id="rId8"/>
          </a:graphicData>
        </a:graphic>
      </p:graphicFrame>
      <p:sp>
        <p:nvSpPr>
          <p:cNvPr id="22" name="Text Box 3"/>
          <p:cNvSpPr txBox="1">
            <a:spLocks noChangeArrowheads="1"/>
          </p:cNvSpPr>
          <p:nvPr userDrawn="1"/>
        </p:nvSpPr>
        <p:spPr bwMode="auto">
          <a:xfrm>
            <a:off x="1119718" y="1221195"/>
            <a:ext cx="466301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68288" algn="l">
              <a:defRPr>
                <a:solidFill>
                  <a:schemeClr val="tx1"/>
                </a:solidFill>
                <a:latin typeface="Arial" charset="0"/>
              </a:defRPr>
            </a:lvl1pPr>
            <a:lvl2pPr marL="534988"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Blip>
                <a:blip r:embed="rId5"/>
              </a:buBlip>
            </a:pPr>
            <a:r>
              <a:rPr lang="fr-FR" altLang="fr-FR" sz="1600" dirty="0" err="1" smtClean="0">
                <a:solidFill>
                  <a:schemeClr val="bg1"/>
                </a:solidFill>
                <a:latin typeface="+mn-lt"/>
              </a:rPr>
              <a:t>Gráfico</a:t>
            </a:r>
            <a:r>
              <a:rPr lang="fr-FR" altLang="fr-FR" sz="1600" baseline="0" dirty="0" smtClean="0">
                <a:solidFill>
                  <a:schemeClr val="bg1"/>
                </a:solidFill>
                <a:latin typeface="+mn-lt"/>
              </a:rPr>
              <a:t> </a:t>
            </a:r>
            <a:r>
              <a:rPr lang="fr-FR" altLang="fr-FR" sz="1600" dirty="0" smtClean="0">
                <a:solidFill>
                  <a:schemeClr val="bg1"/>
                </a:solidFill>
                <a:latin typeface="+mn-lt"/>
              </a:rPr>
              <a:t>1</a:t>
            </a:r>
            <a:endParaRPr lang="fr-FR" altLang="fr-FR" sz="1600" dirty="0">
              <a:solidFill>
                <a:schemeClr val="bg1"/>
              </a:solidFill>
              <a:latin typeface="+mn-lt"/>
            </a:endParaRPr>
          </a:p>
        </p:txBody>
      </p:sp>
      <p:sp>
        <p:nvSpPr>
          <p:cNvPr id="23" name="Text Box 5"/>
          <p:cNvSpPr txBox="1">
            <a:spLocks noChangeArrowheads="1"/>
          </p:cNvSpPr>
          <p:nvPr userDrawn="1"/>
        </p:nvSpPr>
        <p:spPr bwMode="auto">
          <a:xfrm>
            <a:off x="6686551" y="1213575"/>
            <a:ext cx="46630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68288" algn="l">
              <a:defRPr>
                <a:solidFill>
                  <a:schemeClr val="tx1"/>
                </a:solidFill>
                <a:latin typeface="Arial" charset="0"/>
              </a:defRPr>
            </a:lvl1pPr>
            <a:lvl2pPr marL="534988"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Blip>
                <a:blip r:embed="rId5"/>
              </a:buBlip>
            </a:pPr>
            <a:r>
              <a:rPr lang="fr-FR" altLang="fr-FR" sz="1600" kern="1200" dirty="0" err="1" smtClean="0">
                <a:solidFill>
                  <a:schemeClr val="bg1"/>
                </a:solidFill>
                <a:latin typeface="Arial" charset="0"/>
                <a:ea typeface="+mn-ea"/>
                <a:cs typeface="+mn-cs"/>
              </a:rPr>
              <a:t>Gráfico</a:t>
            </a:r>
            <a:r>
              <a:rPr lang="fr-FR" altLang="fr-FR" sz="1600" kern="1200" baseline="0" dirty="0" smtClean="0">
                <a:solidFill>
                  <a:schemeClr val="bg1"/>
                </a:solidFill>
                <a:latin typeface="Arial" charset="0"/>
                <a:ea typeface="+mn-ea"/>
                <a:cs typeface="+mn-cs"/>
              </a:rPr>
              <a:t> </a:t>
            </a:r>
            <a:r>
              <a:rPr lang="fr-FR" altLang="fr-FR" sz="1600" dirty="0" smtClean="0">
                <a:solidFill>
                  <a:schemeClr val="bg1"/>
                </a:solidFill>
                <a:latin typeface="+mn-lt"/>
              </a:rPr>
              <a:t>2</a:t>
            </a:r>
            <a:endParaRPr lang="fr-FR" altLang="fr-FR" sz="1600" dirty="0">
              <a:solidFill>
                <a:schemeClr val="bg1"/>
              </a:solidFill>
              <a:latin typeface="+mn-lt"/>
            </a:endParaRPr>
          </a:p>
        </p:txBody>
      </p:sp>
      <p:sp>
        <p:nvSpPr>
          <p:cNvPr id="27" name="Text Box 6"/>
          <p:cNvSpPr txBox="1">
            <a:spLocks noChangeArrowheads="1"/>
          </p:cNvSpPr>
          <p:nvPr userDrawn="1"/>
        </p:nvSpPr>
        <p:spPr bwMode="auto">
          <a:xfrm>
            <a:off x="1119717" y="3770085"/>
            <a:ext cx="46630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68288" algn="l">
              <a:defRPr>
                <a:solidFill>
                  <a:schemeClr val="tx1"/>
                </a:solidFill>
                <a:latin typeface="Arial" charset="0"/>
              </a:defRPr>
            </a:lvl1pPr>
            <a:lvl2pPr marL="534988"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Blip>
                <a:blip r:embed="rId5"/>
              </a:buBlip>
            </a:pPr>
            <a:r>
              <a:rPr lang="fr-FR" altLang="fr-FR" sz="1600" kern="1200" dirty="0" err="1" smtClean="0">
                <a:solidFill>
                  <a:schemeClr val="bg1"/>
                </a:solidFill>
                <a:latin typeface="Arial" charset="0"/>
                <a:ea typeface="+mn-ea"/>
                <a:cs typeface="+mn-cs"/>
              </a:rPr>
              <a:t>Gráfico</a:t>
            </a:r>
            <a:r>
              <a:rPr lang="fr-FR" altLang="fr-FR" sz="1600" kern="1200" baseline="0" dirty="0" smtClean="0">
                <a:solidFill>
                  <a:schemeClr val="bg1"/>
                </a:solidFill>
                <a:latin typeface="Arial" charset="0"/>
                <a:ea typeface="+mn-ea"/>
                <a:cs typeface="+mn-cs"/>
              </a:rPr>
              <a:t> </a:t>
            </a:r>
            <a:r>
              <a:rPr lang="fr-FR" altLang="fr-FR" sz="1600" dirty="0" smtClean="0">
                <a:solidFill>
                  <a:schemeClr val="bg1"/>
                </a:solidFill>
                <a:latin typeface="+mn-lt"/>
              </a:rPr>
              <a:t>3</a:t>
            </a:r>
            <a:endParaRPr lang="fr-FR" altLang="fr-FR" sz="1600" dirty="0">
              <a:solidFill>
                <a:schemeClr val="bg1"/>
              </a:solidFill>
              <a:latin typeface="+mn-lt"/>
            </a:endParaRPr>
          </a:p>
        </p:txBody>
      </p:sp>
      <p:sp>
        <p:nvSpPr>
          <p:cNvPr id="28" name="Text Box 7"/>
          <p:cNvSpPr txBox="1">
            <a:spLocks noChangeArrowheads="1"/>
          </p:cNvSpPr>
          <p:nvPr userDrawn="1"/>
        </p:nvSpPr>
        <p:spPr bwMode="auto">
          <a:xfrm>
            <a:off x="1119717" y="1579855"/>
            <a:ext cx="383118"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fr-FR" altLang="fr-FR" sz="1000" i="1" dirty="0">
                <a:solidFill>
                  <a:schemeClr val="bg1"/>
                </a:solidFill>
              </a:rPr>
              <a:t>in €mn</a:t>
            </a:r>
          </a:p>
        </p:txBody>
      </p:sp>
      <p:sp>
        <p:nvSpPr>
          <p:cNvPr id="29" name="Text Box 7"/>
          <p:cNvSpPr txBox="1">
            <a:spLocks noChangeArrowheads="1"/>
          </p:cNvSpPr>
          <p:nvPr userDrawn="1"/>
        </p:nvSpPr>
        <p:spPr bwMode="auto">
          <a:xfrm>
            <a:off x="6685335" y="1579855"/>
            <a:ext cx="383118"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fr-FR" altLang="fr-FR" sz="1000" i="1" dirty="0">
                <a:solidFill>
                  <a:schemeClr val="bg1"/>
                </a:solidFill>
              </a:rPr>
              <a:t>in €mn</a:t>
            </a:r>
          </a:p>
        </p:txBody>
      </p:sp>
      <p:sp>
        <p:nvSpPr>
          <p:cNvPr id="30" name="Text Box 7"/>
          <p:cNvSpPr txBox="1">
            <a:spLocks noChangeArrowheads="1"/>
          </p:cNvSpPr>
          <p:nvPr userDrawn="1"/>
        </p:nvSpPr>
        <p:spPr bwMode="auto">
          <a:xfrm>
            <a:off x="1119717" y="4130608"/>
            <a:ext cx="383118"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fr-FR" altLang="fr-FR" sz="1000" i="1" dirty="0">
                <a:solidFill>
                  <a:schemeClr val="bg1"/>
                </a:solidFill>
              </a:rPr>
              <a:t>in €mn</a:t>
            </a:r>
          </a:p>
        </p:txBody>
      </p:sp>
      <p:cxnSp>
        <p:nvCxnSpPr>
          <p:cNvPr id="31" name="Connecteur droit 17"/>
          <p:cNvCxnSpPr/>
          <p:nvPr userDrawn="1"/>
        </p:nvCxnSpPr>
        <p:spPr>
          <a:xfrm>
            <a:off x="456771" y="879000"/>
            <a:ext cx="1128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402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BLEAU">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r>
              <a:rPr lang="fr-FR" smtClean="0"/>
              <a:t>|  00/00/0000  |</a:t>
            </a:r>
            <a:endParaRPr lang="fr-FR" dirty="0"/>
          </a:p>
        </p:txBody>
      </p:sp>
      <p:sp>
        <p:nvSpPr>
          <p:cNvPr id="7" name="Espace réservé du pied de page 6"/>
          <p:cNvSpPr>
            <a:spLocks noGrp="1"/>
          </p:cNvSpPr>
          <p:nvPr>
            <p:ph type="ftr" sz="quarter" idx="11"/>
          </p:nvPr>
        </p:nvSpPr>
        <p:spPr/>
        <p:txBody>
          <a:bodyPr/>
          <a:lstStyle/>
          <a:p>
            <a:pPr>
              <a:defRPr/>
            </a:pPr>
            <a:r>
              <a:rPr lang="fr-FR" smtClean="0"/>
              <a:t>Titre de la présentation</a:t>
            </a:r>
            <a:endParaRPr lang="fr-F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fr-FR" smtClean="0"/>
              <a:pPr>
                <a:defRPr/>
              </a:pPr>
              <a:t>‹#›</a:t>
            </a:fld>
            <a:endParaRPr lang="fr-FR" dirty="0"/>
          </a:p>
        </p:txBody>
      </p:sp>
      <p:sp>
        <p:nvSpPr>
          <p:cNvPr id="10" name="Titre 9"/>
          <p:cNvSpPr>
            <a:spLocks noGrp="1"/>
          </p:cNvSpPr>
          <p:nvPr>
            <p:ph type="title" hasCustomPrompt="1"/>
          </p:nvPr>
        </p:nvSpPr>
        <p:spPr/>
        <p:txBody>
          <a:bodyPr/>
          <a:lstStyle>
            <a:lvl1pPr>
              <a:defRPr/>
            </a:lvl1pPr>
          </a:lstStyle>
          <a:p>
            <a:r>
              <a:rPr lang="fr-FR" dirty="0" err="1" smtClean="0"/>
              <a:t>Tabelas</a:t>
            </a:r>
            <a:endParaRPr lang="fr-FR" dirty="0"/>
          </a:p>
        </p:txBody>
      </p:sp>
      <p:sp>
        <p:nvSpPr>
          <p:cNvPr id="12" name="Rectangle 3"/>
          <p:cNvSpPr>
            <a:spLocks noChangeArrowheads="1"/>
          </p:cNvSpPr>
          <p:nvPr/>
        </p:nvSpPr>
        <p:spPr bwMode="auto">
          <a:xfrm>
            <a:off x="5420504" y="2368376"/>
            <a:ext cx="1824000" cy="2796540"/>
          </a:xfrm>
          <a:prstGeom prst="rect">
            <a:avLst/>
          </a:prstGeom>
          <a:solidFill>
            <a:srgbClr val="D2DCAA"/>
          </a:solidFill>
          <a:ln w="2857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sp>
        <p:nvSpPr>
          <p:cNvPr id="13" name="Rectangle 4"/>
          <p:cNvSpPr>
            <a:spLocks noChangeArrowheads="1"/>
          </p:cNvSpPr>
          <p:nvPr/>
        </p:nvSpPr>
        <p:spPr bwMode="auto">
          <a:xfrm>
            <a:off x="5422902" y="1566371"/>
            <a:ext cx="1824567" cy="727710"/>
          </a:xfrm>
          <a:prstGeom prst="rect">
            <a:avLst/>
          </a:prstGeom>
          <a:solidFill>
            <a:schemeClr val="hlink"/>
          </a:solidFill>
          <a:ln>
            <a:noFill/>
          </a:ln>
          <a:effectLst/>
          <a:extLs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sp>
        <p:nvSpPr>
          <p:cNvPr id="14" name="Rectangle 5"/>
          <p:cNvSpPr>
            <a:spLocks noChangeArrowheads="1"/>
          </p:cNvSpPr>
          <p:nvPr/>
        </p:nvSpPr>
        <p:spPr bwMode="auto">
          <a:xfrm>
            <a:off x="7391402" y="1566371"/>
            <a:ext cx="1824567" cy="727710"/>
          </a:xfrm>
          <a:prstGeom prst="rect">
            <a:avLst/>
          </a:prstGeom>
          <a:solidFill>
            <a:schemeClr val="folHlink"/>
          </a:solidFill>
          <a:ln>
            <a:noFill/>
          </a:ln>
          <a:effectLst/>
          <a:extLs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sp>
        <p:nvSpPr>
          <p:cNvPr id="15" name="Rectangle 6"/>
          <p:cNvSpPr>
            <a:spLocks noChangeArrowheads="1"/>
          </p:cNvSpPr>
          <p:nvPr/>
        </p:nvSpPr>
        <p:spPr bwMode="auto">
          <a:xfrm>
            <a:off x="9359902" y="1566371"/>
            <a:ext cx="1824567" cy="727710"/>
          </a:xfrm>
          <a:prstGeom prst="rect">
            <a:avLst/>
          </a:prstGeom>
          <a:solidFill>
            <a:schemeClr val="folHlink"/>
          </a:solidFill>
          <a:ln>
            <a:noFill/>
          </a:ln>
          <a:effectLst/>
          <a:extLs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sp>
        <p:nvSpPr>
          <p:cNvPr id="16" name="Rectangle 7"/>
          <p:cNvSpPr>
            <a:spLocks noChangeArrowheads="1"/>
          </p:cNvSpPr>
          <p:nvPr/>
        </p:nvSpPr>
        <p:spPr bwMode="auto">
          <a:xfrm>
            <a:off x="431371" y="2374090"/>
            <a:ext cx="10729815" cy="609600"/>
          </a:xfrm>
          <a:prstGeom prst="rect">
            <a:avLst/>
          </a:prstGeom>
          <a:noFill/>
          <a:ln w="28575">
            <a:solidFill>
              <a:srgbClr val="D2DCA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sp>
        <p:nvSpPr>
          <p:cNvPr id="17" name="Rectangle 8"/>
          <p:cNvSpPr>
            <a:spLocks noChangeArrowheads="1"/>
          </p:cNvSpPr>
          <p:nvPr/>
        </p:nvSpPr>
        <p:spPr bwMode="auto">
          <a:xfrm>
            <a:off x="431371" y="3099896"/>
            <a:ext cx="10729815" cy="609600"/>
          </a:xfrm>
          <a:prstGeom prst="rect">
            <a:avLst/>
          </a:prstGeom>
          <a:noFill/>
          <a:ln w="28575">
            <a:solidFill>
              <a:srgbClr val="D2DCA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sp>
        <p:nvSpPr>
          <p:cNvPr id="18" name="Rectangle 9"/>
          <p:cNvSpPr>
            <a:spLocks noChangeArrowheads="1"/>
          </p:cNvSpPr>
          <p:nvPr/>
        </p:nvSpPr>
        <p:spPr bwMode="auto">
          <a:xfrm>
            <a:off x="431371" y="3825700"/>
            <a:ext cx="10729815" cy="609600"/>
          </a:xfrm>
          <a:prstGeom prst="rect">
            <a:avLst/>
          </a:prstGeom>
          <a:noFill/>
          <a:ln w="28575">
            <a:solidFill>
              <a:srgbClr val="D2DCA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sp>
        <p:nvSpPr>
          <p:cNvPr id="19" name="Rectangle 10"/>
          <p:cNvSpPr>
            <a:spLocks noChangeArrowheads="1"/>
          </p:cNvSpPr>
          <p:nvPr/>
        </p:nvSpPr>
        <p:spPr bwMode="auto">
          <a:xfrm>
            <a:off x="431371" y="4551506"/>
            <a:ext cx="10729815" cy="609600"/>
          </a:xfrm>
          <a:prstGeom prst="rect">
            <a:avLst/>
          </a:prstGeom>
          <a:noFill/>
          <a:ln w="28575">
            <a:solidFill>
              <a:srgbClr val="D2DCA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cxnSp>
        <p:nvCxnSpPr>
          <p:cNvPr id="20" name="Connecteur droit 19"/>
          <p:cNvCxnSpPr/>
          <p:nvPr/>
        </p:nvCxnSpPr>
        <p:spPr>
          <a:xfrm>
            <a:off x="456771" y="879000"/>
            <a:ext cx="1128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aphicFrame>
        <p:nvGraphicFramePr>
          <p:cNvPr id="21" name="Objet 20"/>
          <p:cNvGraphicFramePr>
            <a:graphicFrameLocks noChangeAspect="1"/>
          </p:cNvGraphicFramePr>
          <p:nvPr>
            <p:extLst>
              <p:ext uri="{D42A27DB-BD31-4B8C-83A1-F6EECF244321}">
                <p14:modId xmlns:p14="http://schemas.microsoft.com/office/powerpoint/2010/main" val="2640375079"/>
              </p:ext>
            </p:extLst>
          </p:nvPr>
        </p:nvGraphicFramePr>
        <p:xfrm>
          <a:off x="622301" y="1484313"/>
          <a:ext cx="10850033" cy="3886200"/>
        </p:xfrm>
        <a:graphic>
          <a:graphicData uri="http://schemas.openxmlformats.org/presentationml/2006/ole">
            <mc:AlternateContent xmlns:mc="http://schemas.openxmlformats.org/markup-compatibility/2006">
              <mc:Choice xmlns:v="urn:schemas-microsoft-com:vml" Requires="v">
                <p:oleObj spid="_x0000_s8664" name="Worksheet" r:id="rId3" imgW="8737600" imgH="3416300" progId="Excel.Sheet.8">
                  <p:embed/>
                </p:oleObj>
              </mc:Choice>
              <mc:Fallback>
                <p:oleObj name="Worksheet" r:id="rId3" imgW="8737600" imgH="3416300" progId="Excel.Sheet.8">
                  <p:embed/>
                  <p:pic>
                    <p:nvPicPr>
                      <p:cNvPr id="21" name="Objet 20"/>
                      <p:cNvPicPr>
                        <a:picLocks noChangeAspect="1" noChangeArrowheads="1"/>
                      </p:cNvPicPr>
                      <p:nvPr/>
                    </p:nvPicPr>
                    <p:blipFill>
                      <a:blip r:embed="rId4"/>
                      <a:srcRect/>
                      <a:stretch>
                        <a:fillRect/>
                      </a:stretch>
                    </p:blipFill>
                    <p:spPr bwMode="auto">
                      <a:xfrm>
                        <a:off x="622301" y="1484313"/>
                        <a:ext cx="10850033" cy="3886200"/>
                      </a:xfrm>
                      <a:prstGeom prst="rect">
                        <a:avLst/>
                      </a:prstGeom>
                      <a:noFill/>
                      <a:ln>
                        <a:noFill/>
                      </a:ln>
                      <a:effectLst/>
                      <a:extLst/>
                    </p:spPr>
                  </p:pic>
                </p:oleObj>
              </mc:Fallback>
            </mc:AlternateContent>
          </a:graphicData>
        </a:graphic>
      </p:graphicFrame>
      <p:sp>
        <p:nvSpPr>
          <p:cNvPr id="22" name="Rectangle 3"/>
          <p:cNvSpPr>
            <a:spLocks noChangeArrowheads="1"/>
          </p:cNvSpPr>
          <p:nvPr userDrawn="1"/>
        </p:nvSpPr>
        <p:spPr bwMode="auto">
          <a:xfrm>
            <a:off x="5420504" y="2368376"/>
            <a:ext cx="1824000" cy="2796540"/>
          </a:xfrm>
          <a:prstGeom prst="rect">
            <a:avLst/>
          </a:prstGeom>
          <a:solidFill>
            <a:srgbClr val="D2DCAA"/>
          </a:solidFill>
          <a:ln w="2857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sp>
        <p:nvSpPr>
          <p:cNvPr id="23" name="Rectangle 4"/>
          <p:cNvSpPr>
            <a:spLocks noChangeArrowheads="1"/>
          </p:cNvSpPr>
          <p:nvPr userDrawn="1"/>
        </p:nvSpPr>
        <p:spPr bwMode="auto">
          <a:xfrm>
            <a:off x="5422902" y="1566371"/>
            <a:ext cx="1824567" cy="727710"/>
          </a:xfrm>
          <a:prstGeom prst="rect">
            <a:avLst/>
          </a:prstGeom>
          <a:solidFill>
            <a:schemeClr val="hlink"/>
          </a:solidFill>
          <a:ln>
            <a:noFill/>
          </a:ln>
          <a:effectLst/>
          <a:extLs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sp>
        <p:nvSpPr>
          <p:cNvPr id="24" name="Rectangle 5"/>
          <p:cNvSpPr>
            <a:spLocks noChangeArrowheads="1"/>
          </p:cNvSpPr>
          <p:nvPr userDrawn="1"/>
        </p:nvSpPr>
        <p:spPr bwMode="auto">
          <a:xfrm>
            <a:off x="7391402" y="1566371"/>
            <a:ext cx="1824567" cy="727710"/>
          </a:xfrm>
          <a:prstGeom prst="rect">
            <a:avLst/>
          </a:prstGeom>
          <a:solidFill>
            <a:schemeClr val="folHlink"/>
          </a:solidFill>
          <a:ln>
            <a:noFill/>
          </a:ln>
          <a:effectLst/>
          <a:extLs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sp>
        <p:nvSpPr>
          <p:cNvPr id="25" name="Rectangle 6"/>
          <p:cNvSpPr>
            <a:spLocks noChangeArrowheads="1"/>
          </p:cNvSpPr>
          <p:nvPr userDrawn="1"/>
        </p:nvSpPr>
        <p:spPr bwMode="auto">
          <a:xfrm>
            <a:off x="9359902" y="1566371"/>
            <a:ext cx="1824567" cy="727710"/>
          </a:xfrm>
          <a:prstGeom prst="rect">
            <a:avLst/>
          </a:prstGeom>
          <a:solidFill>
            <a:schemeClr val="folHlink"/>
          </a:solidFill>
          <a:ln>
            <a:noFill/>
          </a:ln>
          <a:effectLst/>
          <a:extLs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sp>
        <p:nvSpPr>
          <p:cNvPr id="26" name="Rectangle 7"/>
          <p:cNvSpPr>
            <a:spLocks noChangeArrowheads="1"/>
          </p:cNvSpPr>
          <p:nvPr userDrawn="1"/>
        </p:nvSpPr>
        <p:spPr bwMode="auto">
          <a:xfrm>
            <a:off x="431371" y="2374090"/>
            <a:ext cx="10729815" cy="609600"/>
          </a:xfrm>
          <a:prstGeom prst="rect">
            <a:avLst/>
          </a:prstGeom>
          <a:noFill/>
          <a:ln w="28575">
            <a:solidFill>
              <a:srgbClr val="D2DCA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sp>
        <p:nvSpPr>
          <p:cNvPr id="27" name="Rectangle 8"/>
          <p:cNvSpPr>
            <a:spLocks noChangeArrowheads="1"/>
          </p:cNvSpPr>
          <p:nvPr userDrawn="1"/>
        </p:nvSpPr>
        <p:spPr bwMode="auto">
          <a:xfrm>
            <a:off x="431371" y="3099896"/>
            <a:ext cx="10729815" cy="609600"/>
          </a:xfrm>
          <a:prstGeom prst="rect">
            <a:avLst/>
          </a:prstGeom>
          <a:noFill/>
          <a:ln w="28575">
            <a:solidFill>
              <a:srgbClr val="D2DCA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sp>
        <p:nvSpPr>
          <p:cNvPr id="28" name="Rectangle 9"/>
          <p:cNvSpPr>
            <a:spLocks noChangeArrowheads="1"/>
          </p:cNvSpPr>
          <p:nvPr userDrawn="1"/>
        </p:nvSpPr>
        <p:spPr bwMode="auto">
          <a:xfrm>
            <a:off x="431371" y="3825700"/>
            <a:ext cx="10729815" cy="609600"/>
          </a:xfrm>
          <a:prstGeom prst="rect">
            <a:avLst/>
          </a:prstGeom>
          <a:noFill/>
          <a:ln w="28575">
            <a:solidFill>
              <a:srgbClr val="D2DCA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sp>
        <p:nvSpPr>
          <p:cNvPr id="29" name="Rectangle 10"/>
          <p:cNvSpPr>
            <a:spLocks noChangeArrowheads="1"/>
          </p:cNvSpPr>
          <p:nvPr userDrawn="1"/>
        </p:nvSpPr>
        <p:spPr bwMode="auto">
          <a:xfrm>
            <a:off x="431371" y="4551506"/>
            <a:ext cx="10729815" cy="609600"/>
          </a:xfrm>
          <a:prstGeom prst="rect">
            <a:avLst/>
          </a:prstGeom>
          <a:noFill/>
          <a:ln w="28575">
            <a:solidFill>
              <a:srgbClr val="D2DCA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cxnSp>
        <p:nvCxnSpPr>
          <p:cNvPr id="30" name="Connecteur droit 19"/>
          <p:cNvCxnSpPr/>
          <p:nvPr userDrawn="1"/>
        </p:nvCxnSpPr>
        <p:spPr>
          <a:xfrm>
            <a:off x="456771" y="879000"/>
            <a:ext cx="1128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aphicFrame>
        <p:nvGraphicFramePr>
          <p:cNvPr id="31" name="Objet 20"/>
          <p:cNvGraphicFramePr>
            <a:graphicFrameLocks noChangeAspect="1"/>
          </p:cNvGraphicFramePr>
          <p:nvPr userDrawn="1">
            <p:extLst>
              <p:ext uri="{D42A27DB-BD31-4B8C-83A1-F6EECF244321}">
                <p14:modId xmlns:p14="http://schemas.microsoft.com/office/powerpoint/2010/main" val="2897822049"/>
              </p:ext>
            </p:extLst>
          </p:nvPr>
        </p:nvGraphicFramePr>
        <p:xfrm>
          <a:off x="622301" y="1484313"/>
          <a:ext cx="10850033" cy="3886200"/>
        </p:xfrm>
        <a:graphic>
          <a:graphicData uri="http://schemas.openxmlformats.org/presentationml/2006/ole">
            <mc:AlternateContent xmlns:mc="http://schemas.openxmlformats.org/markup-compatibility/2006">
              <mc:Choice xmlns:v="urn:schemas-microsoft-com:vml" Requires="v">
                <p:oleObj spid="_x0000_s8665" name="Worksheet" r:id="rId5" imgW="8737600" imgH="3416300" progId="Excel.Sheet.8">
                  <p:embed/>
                </p:oleObj>
              </mc:Choice>
              <mc:Fallback>
                <p:oleObj name="Worksheet" r:id="rId5" imgW="8737600" imgH="3416300" progId="Excel.Sheet.8">
                  <p:embed/>
                  <p:pic>
                    <p:nvPicPr>
                      <p:cNvPr id="31" name="Objet 20"/>
                      <p:cNvPicPr>
                        <a:picLocks noChangeAspect="1" noChangeArrowheads="1"/>
                      </p:cNvPicPr>
                      <p:nvPr/>
                    </p:nvPicPr>
                    <p:blipFill>
                      <a:blip r:embed="rId4"/>
                      <a:srcRect/>
                      <a:stretch>
                        <a:fillRect/>
                      </a:stretch>
                    </p:blipFill>
                    <p:spPr bwMode="auto">
                      <a:xfrm>
                        <a:off x="622301" y="1484313"/>
                        <a:ext cx="10850033" cy="38862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6167554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RE ET VISUEL">
    <p:spTree>
      <p:nvGrpSpPr>
        <p:cNvPr id="1" name=""/>
        <p:cNvGrpSpPr/>
        <p:nvPr/>
      </p:nvGrpSpPr>
      <p:grpSpPr>
        <a:xfrm>
          <a:off x="0" y="0"/>
          <a:ext cx="0" cy="0"/>
          <a:chOff x="0" y="0"/>
          <a:chExt cx="0" cy="0"/>
        </a:xfrm>
      </p:grpSpPr>
      <p:sp>
        <p:nvSpPr>
          <p:cNvPr id="5" name="Espace réservé pour une image  4"/>
          <p:cNvSpPr>
            <a:spLocks noGrp="1"/>
          </p:cNvSpPr>
          <p:nvPr>
            <p:ph type="pic" sz="quarter" idx="15"/>
          </p:nvPr>
        </p:nvSpPr>
        <p:spPr>
          <a:xfrm>
            <a:off x="0" y="1"/>
            <a:ext cx="12192000" cy="5324365"/>
          </a:xfrm>
          <a:solidFill>
            <a:schemeClr val="bg2"/>
          </a:solidFill>
        </p:spPr>
        <p:txBody>
          <a:bodyPr anchor="ctr"/>
          <a:lstStyle>
            <a:lvl1pPr algn="ctr">
              <a:defRPr>
                <a:solidFill>
                  <a:schemeClr val="tx1"/>
                </a:solidFill>
              </a:defRPr>
            </a:lvl1pPr>
          </a:lstStyle>
          <a:p>
            <a:r>
              <a:rPr lang="fr-FR" dirty="0" smtClean="0"/>
              <a:t>Cliquez sur l'icône pour ajouter une image</a:t>
            </a:r>
            <a:endParaRPr lang="fr-FR" dirty="0"/>
          </a:p>
        </p:txBody>
      </p:sp>
      <p:sp>
        <p:nvSpPr>
          <p:cNvPr id="7" name="Rectangle 6"/>
          <p:cNvSpPr/>
          <p:nvPr userDrawn="1"/>
        </p:nvSpPr>
        <p:spPr>
          <a:xfrm>
            <a:off x="4984" y="5324366"/>
            <a:ext cx="12187016" cy="153363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solidFill>
                <a:schemeClr val="tx1"/>
              </a:solidFill>
            </a:endParaRPr>
          </a:p>
        </p:txBody>
      </p:sp>
      <p:sp>
        <p:nvSpPr>
          <p:cNvPr id="14" name="Rectangle 13"/>
          <p:cNvSpPr/>
          <p:nvPr userDrawn="1"/>
        </p:nvSpPr>
        <p:spPr>
          <a:xfrm>
            <a:off x="1429577" y="5022701"/>
            <a:ext cx="4656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000" dirty="0" smtClean="0">
              <a:solidFill>
                <a:schemeClr val="accent5"/>
              </a:solidFill>
            </a:endParaRPr>
          </a:p>
        </p:txBody>
      </p:sp>
      <p:sp>
        <p:nvSpPr>
          <p:cNvPr id="2" name="Titre 1"/>
          <p:cNvSpPr>
            <a:spLocks noGrp="1"/>
          </p:cNvSpPr>
          <p:nvPr>
            <p:ph type="ctrTitle" hasCustomPrompt="1"/>
          </p:nvPr>
        </p:nvSpPr>
        <p:spPr>
          <a:xfrm>
            <a:off x="520271" y="255589"/>
            <a:ext cx="7104789" cy="864000"/>
          </a:xfrm>
        </p:spPr>
        <p:txBody>
          <a:bodyPr anchor="t">
            <a:noAutofit/>
          </a:bodyPr>
          <a:lstStyle>
            <a:lvl1pPr algn="l">
              <a:lnSpc>
                <a:spcPct val="85000"/>
              </a:lnSpc>
              <a:defRPr sz="3600" b="1" cap="all" baseline="0">
                <a:solidFill>
                  <a:schemeClr val="tx1"/>
                </a:solidFill>
              </a:defRPr>
            </a:lvl1pPr>
          </a:lstStyle>
          <a:p>
            <a:r>
              <a:rPr lang="fr-FR" dirty="0" smtClean="0"/>
              <a:t>TÍTULO DA APRESENTAÇÃO</a:t>
            </a:r>
            <a:br>
              <a:rPr lang="fr-FR" dirty="0" smtClean="0"/>
            </a:br>
            <a:r>
              <a:rPr lang="fr-FR" dirty="0" smtClean="0"/>
              <a:t>EM 2 </a:t>
            </a:r>
            <a:r>
              <a:rPr lang="fr-FR" smtClean="0"/>
              <a:t>linhas</a:t>
            </a:r>
            <a:endParaRPr lang="fr-FR" dirty="0"/>
          </a:p>
        </p:txBody>
      </p:sp>
      <p:sp>
        <p:nvSpPr>
          <p:cNvPr id="3" name="Sous-titre 2"/>
          <p:cNvSpPr>
            <a:spLocks noGrp="1"/>
          </p:cNvSpPr>
          <p:nvPr>
            <p:ph type="subTitle" idx="1" hasCustomPrompt="1"/>
          </p:nvPr>
        </p:nvSpPr>
        <p:spPr>
          <a:xfrm>
            <a:off x="520271" y="1143794"/>
            <a:ext cx="7104000" cy="432000"/>
          </a:xfrm>
        </p:spPr>
        <p:txBody>
          <a:bodyPr anchor="ctr">
            <a:normAutofit/>
          </a:bodyPr>
          <a:lstStyle>
            <a:lvl1pPr marL="0" indent="0" algn="l">
              <a:buNone/>
              <a:defRPr sz="2500" cap="all"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Sous-titre</a:t>
            </a:r>
            <a:endParaRPr lang="fr-FR" dirty="0"/>
          </a:p>
        </p:txBody>
      </p:sp>
      <p:sp>
        <p:nvSpPr>
          <p:cNvPr id="11" name="Espace réservé du texte 2"/>
          <p:cNvSpPr>
            <a:spLocks noGrp="1"/>
          </p:cNvSpPr>
          <p:nvPr>
            <p:ph type="body" idx="13" hasCustomPrompt="1"/>
          </p:nvPr>
        </p:nvSpPr>
        <p:spPr>
          <a:xfrm>
            <a:off x="1641409" y="5112168"/>
            <a:ext cx="4224000" cy="216000"/>
          </a:xfrm>
        </p:spPr>
        <p:txBody>
          <a:bodyPr anchor="ctr">
            <a:normAutofit/>
          </a:bodyPr>
          <a:lstStyle>
            <a:lvl1pPr marL="0" indent="0" algn="l">
              <a:buNone/>
              <a:defRPr sz="1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smtClean="0"/>
              <a:t>Nom Prénom</a:t>
            </a:r>
          </a:p>
        </p:txBody>
      </p:sp>
      <p:sp>
        <p:nvSpPr>
          <p:cNvPr id="12" name="Espace réservé du texte 2"/>
          <p:cNvSpPr>
            <a:spLocks noGrp="1"/>
          </p:cNvSpPr>
          <p:nvPr>
            <p:ph type="body" idx="14" hasCustomPrompt="1"/>
          </p:nvPr>
        </p:nvSpPr>
        <p:spPr>
          <a:xfrm>
            <a:off x="1641409" y="5335688"/>
            <a:ext cx="4224000" cy="216000"/>
          </a:xfrm>
        </p:spPr>
        <p:txBody>
          <a:bodyPr anchor="ctr">
            <a:normAutofit/>
          </a:bodyPr>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smtClean="0"/>
              <a:t>Lieu, 00/00/2015</a:t>
            </a:r>
          </a:p>
        </p:txBody>
      </p:sp>
      <p:sp>
        <p:nvSpPr>
          <p:cNvPr id="17" name="Rectangle 34"/>
          <p:cNvSpPr>
            <a:spLocks noChangeArrowheads="1"/>
          </p:cNvSpPr>
          <p:nvPr userDrawn="1"/>
        </p:nvSpPr>
        <p:spPr bwMode="auto">
          <a:xfrm>
            <a:off x="1295467" y="6667500"/>
            <a:ext cx="1089653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defRPr/>
            </a:pPr>
            <a:r>
              <a:rPr lang="fr-FR" sz="800" b="0" dirty="0" smtClean="0">
                <a:solidFill>
                  <a:srgbClr val="474948"/>
                </a:solidFill>
                <a:latin typeface="Arial Narrow"/>
                <a:cs typeface="Arial Narrow"/>
              </a:rPr>
              <a:t> </a:t>
            </a:r>
            <a:r>
              <a:rPr lang="fr-FR" sz="800" b="0" dirty="0" smtClean="0">
                <a:solidFill>
                  <a:srgbClr val="898989"/>
                </a:solidFill>
                <a:latin typeface="Arial Narrow"/>
                <a:cs typeface="Arial Narrow"/>
              </a:rPr>
              <a:t>L’impression de ce document est-elle indispensable? Si oui, pensez à imprimer plusieurs diapositives par feuille, en noir et blanc de préférence.</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5360" y="5691492"/>
            <a:ext cx="4792848" cy="905861"/>
          </a:xfrm>
          <a:prstGeom prst="rect">
            <a:avLst/>
          </a:prstGeom>
        </p:spPr>
      </p:pic>
    </p:spTree>
    <p:extLst>
      <p:ext uri="{BB962C8B-B14F-4D97-AF65-F5344CB8AC3E}">
        <p14:creationId xmlns:p14="http://schemas.microsoft.com/office/powerpoint/2010/main" val="14277502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11" name="Espace réservé du contenu 2"/>
          <p:cNvSpPr>
            <a:spLocks noGrp="1"/>
          </p:cNvSpPr>
          <p:nvPr>
            <p:ph idx="1" hasCustomPrompt="1"/>
          </p:nvPr>
        </p:nvSpPr>
        <p:spPr>
          <a:xfrm>
            <a:off x="456771" y="1137312"/>
            <a:ext cx="11280000" cy="4785129"/>
          </a:xfrm>
        </p:spPr>
        <p:txBody>
          <a:bodyPr/>
          <a:lstStyle>
            <a:lvl1pPr>
              <a:defRPr baseline="0"/>
            </a:lvl1pPr>
            <a:lvl2pPr marL="358775" indent="-179388">
              <a:defRPr/>
            </a:lvl2pPr>
            <a:lvl3pPr marL="538163" indent="-182563">
              <a:defRPr baseline="0"/>
            </a:lvl3pPr>
            <a:lvl4pPr marL="719138" indent="-173038">
              <a:defRPr/>
            </a:lvl4pPr>
            <a:lvl5pPr marL="3175" indent="4763">
              <a:defRPr/>
            </a:lvl5pPr>
          </a:lstStyle>
          <a:p>
            <a:pPr lvl="0"/>
            <a:r>
              <a:rPr lang="fr-FR" dirty="0" err="1" smtClean="0"/>
              <a:t>Clica</a:t>
            </a:r>
            <a:r>
              <a:rPr lang="fr-FR" dirty="0" smtClean="0"/>
              <a:t> para </a:t>
            </a:r>
            <a:r>
              <a:rPr lang="fr-FR" dirty="0" err="1" smtClean="0"/>
              <a:t>adicionar</a:t>
            </a:r>
            <a:r>
              <a:rPr lang="fr-FR" dirty="0" smtClean="0"/>
              <a:t> texto</a:t>
            </a:r>
          </a:p>
          <a:p>
            <a:pPr lvl="1"/>
            <a:r>
              <a:rPr lang="fr-FR" dirty="0" smtClean="0"/>
              <a:t>Segundo </a:t>
            </a:r>
            <a:r>
              <a:rPr lang="fr-FR" dirty="0" err="1" smtClean="0"/>
              <a:t>nível</a:t>
            </a:r>
            <a:r>
              <a:rPr lang="fr-FR" dirty="0" smtClean="0"/>
              <a:t> </a:t>
            </a:r>
          </a:p>
          <a:p>
            <a:pPr lvl="2"/>
            <a:r>
              <a:rPr lang="fr-FR" dirty="0" err="1" smtClean="0"/>
              <a:t>Terceiro</a:t>
            </a:r>
            <a:r>
              <a:rPr lang="fr-FR" dirty="0" smtClean="0"/>
              <a:t> </a:t>
            </a:r>
            <a:r>
              <a:rPr lang="fr-FR" dirty="0" err="1" smtClean="0"/>
              <a:t>nível</a:t>
            </a:r>
            <a:r>
              <a:rPr lang="fr-FR" dirty="0" smtClean="0"/>
              <a:t> </a:t>
            </a:r>
          </a:p>
          <a:p>
            <a:pPr lvl="3"/>
            <a:r>
              <a:rPr lang="fr-FR" dirty="0" smtClean="0"/>
              <a:t>Quarto </a:t>
            </a:r>
            <a:r>
              <a:rPr lang="fr-FR" dirty="0" err="1" smtClean="0"/>
              <a:t>nível</a:t>
            </a:r>
            <a:endParaRPr lang="fr-FR" dirty="0" smtClean="0"/>
          </a:p>
          <a:p>
            <a:pPr lvl="4"/>
            <a:r>
              <a:rPr lang="fr-FR" dirty="0" smtClean="0"/>
              <a:t>Quinto </a:t>
            </a:r>
            <a:r>
              <a:rPr lang="fr-FR" dirty="0" err="1" smtClean="0"/>
              <a:t>nívelu</a:t>
            </a:r>
            <a:endParaRPr lang="fr-FR" dirty="0"/>
          </a:p>
        </p:txBody>
      </p:sp>
      <p:sp>
        <p:nvSpPr>
          <p:cNvPr id="8" name="Titre 7"/>
          <p:cNvSpPr>
            <a:spLocks noGrp="1"/>
          </p:cNvSpPr>
          <p:nvPr>
            <p:ph type="title" hasCustomPrompt="1"/>
          </p:nvPr>
        </p:nvSpPr>
        <p:spPr/>
        <p:txBody>
          <a:bodyPr/>
          <a:lstStyle>
            <a:lvl1pPr>
              <a:defRPr/>
            </a:lvl1pPr>
          </a:lstStyle>
          <a:p>
            <a:r>
              <a:rPr lang="fr-FR" dirty="0" err="1" smtClean="0"/>
              <a:t>Modificar</a:t>
            </a:r>
            <a:r>
              <a:rPr lang="fr-FR" dirty="0" smtClean="0"/>
              <a:t> o </a:t>
            </a:r>
            <a:r>
              <a:rPr lang="fr-FR" dirty="0" err="1" smtClean="0"/>
              <a:t>título</a:t>
            </a:r>
            <a:endParaRPr lang="fr-FR" dirty="0"/>
          </a:p>
        </p:txBody>
      </p:sp>
      <p:cxnSp>
        <p:nvCxnSpPr>
          <p:cNvPr id="16" name="Connecteur droit 15"/>
          <p:cNvCxnSpPr/>
          <p:nvPr userDrawn="1"/>
        </p:nvCxnSpPr>
        <p:spPr>
          <a:xfrm>
            <a:off x="456771" y="879000"/>
            <a:ext cx="1128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Espace réservé de la date 1"/>
          <p:cNvSpPr>
            <a:spLocks noGrp="1"/>
          </p:cNvSpPr>
          <p:nvPr>
            <p:ph type="dt" sz="half" idx="10"/>
          </p:nvPr>
        </p:nvSpPr>
        <p:spPr/>
        <p:txBody>
          <a:bodyPr/>
          <a:lstStyle/>
          <a:p>
            <a:pPr>
              <a:defRPr/>
            </a:pPr>
            <a:r>
              <a:rPr lang="fr-FR" smtClean="0"/>
              <a:t>|  00/00/0000  |</a:t>
            </a:r>
            <a:endParaRPr lang="fr-FR" dirty="0"/>
          </a:p>
        </p:txBody>
      </p:sp>
      <p:sp>
        <p:nvSpPr>
          <p:cNvPr id="7" name="Espace réservé du pied de page 6"/>
          <p:cNvSpPr>
            <a:spLocks noGrp="1"/>
          </p:cNvSpPr>
          <p:nvPr>
            <p:ph type="ftr" sz="quarter" idx="11"/>
          </p:nvPr>
        </p:nvSpPr>
        <p:spPr/>
        <p:txBody>
          <a:bodyPr/>
          <a:lstStyle/>
          <a:p>
            <a:pPr>
              <a:defRPr/>
            </a:pPr>
            <a:r>
              <a:rPr lang="fr-FR" smtClean="0"/>
              <a:t>Titre de la présentation</a:t>
            </a:r>
            <a:endParaRPr lang="fr-FR"/>
          </a:p>
        </p:txBody>
      </p:sp>
      <p:sp>
        <p:nvSpPr>
          <p:cNvPr id="9" name="Espace réservé du numéro de diapositive 8"/>
          <p:cNvSpPr>
            <a:spLocks noGrp="1"/>
          </p:cNvSpPr>
          <p:nvPr>
            <p:ph type="sldNum" sz="quarter" idx="12"/>
          </p:nvPr>
        </p:nvSpPr>
        <p:spPr/>
        <p:txBody>
          <a:bodyPr/>
          <a:lstStyle/>
          <a:p>
            <a:pPr>
              <a:defRPr/>
            </a:pPr>
            <a:fld id="{276219AF-F5ED-455B-A512-B03AB3602319}" type="slidenum">
              <a:rPr lang="fr-FR" smtClean="0"/>
              <a:pPr>
                <a:defRPr/>
              </a:pPr>
              <a:t>‹#›</a:t>
            </a:fld>
            <a:endParaRPr lang="fr-FR" dirty="0"/>
          </a:p>
        </p:txBody>
      </p:sp>
    </p:spTree>
    <p:extLst>
      <p:ext uri="{BB962C8B-B14F-4D97-AF65-F5344CB8AC3E}">
        <p14:creationId xmlns:p14="http://schemas.microsoft.com/office/powerpoint/2010/main" val="41583563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ARTIE">
    <p:spTree>
      <p:nvGrpSpPr>
        <p:cNvPr id="1" name=""/>
        <p:cNvGrpSpPr/>
        <p:nvPr/>
      </p:nvGrpSpPr>
      <p:grpSpPr>
        <a:xfrm>
          <a:off x="0" y="0"/>
          <a:ext cx="0" cy="0"/>
          <a:chOff x="0" y="0"/>
          <a:chExt cx="0" cy="0"/>
        </a:xfrm>
      </p:grpSpPr>
      <p:sp>
        <p:nvSpPr>
          <p:cNvPr id="9" name="Titre 1"/>
          <p:cNvSpPr>
            <a:spLocks noGrp="1"/>
          </p:cNvSpPr>
          <p:nvPr>
            <p:ph type="ctrTitle" hasCustomPrompt="1"/>
          </p:nvPr>
        </p:nvSpPr>
        <p:spPr>
          <a:xfrm>
            <a:off x="2748326" y="2161431"/>
            <a:ext cx="8244217" cy="2851745"/>
          </a:xfrm>
        </p:spPr>
        <p:txBody>
          <a:bodyPr anchor="t">
            <a:noAutofit/>
          </a:bodyPr>
          <a:lstStyle>
            <a:lvl1pPr algn="l">
              <a:lnSpc>
                <a:spcPct val="85000"/>
              </a:lnSpc>
              <a:defRPr sz="3600" b="1" cap="all" baseline="0">
                <a:solidFill>
                  <a:schemeClr val="accent1"/>
                </a:solidFill>
              </a:defRPr>
            </a:lvl1pPr>
          </a:lstStyle>
          <a:p>
            <a:r>
              <a:rPr lang="fr-FR" dirty="0" err="1" smtClean="0"/>
              <a:t>Título</a:t>
            </a:r>
            <a:r>
              <a:rPr lang="fr-FR" dirty="0" smtClean="0"/>
              <a:t> do </a:t>
            </a:r>
            <a:r>
              <a:rPr lang="fr-FR" dirty="0" err="1" smtClean="0"/>
              <a:t>Capítulo</a:t>
            </a:r>
            <a:endParaRPr lang="fr-FR" dirty="0"/>
          </a:p>
        </p:txBody>
      </p:sp>
      <p:sp>
        <p:nvSpPr>
          <p:cNvPr id="10" name="Sous-titre 2"/>
          <p:cNvSpPr>
            <a:spLocks noGrp="1"/>
          </p:cNvSpPr>
          <p:nvPr>
            <p:ph type="subTitle" idx="1" hasCustomPrompt="1"/>
          </p:nvPr>
        </p:nvSpPr>
        <p:spPr>
          <a:xfrm>
            <a:off x="1909631" y="1681758"/>
            <a:ext cx="672000" cy="504000"/>
          </a:xfrm>
          <a:solidFill>
            <a:schemeClr val="accent1"/>
          </a:solidFill>
          <a:ln>
            <a:noFill/>
          </a:ln>
        </p:spPr>
        <p:txBody>
          <a:bodyPr anchor="ctr">
            <a:noAutofit/>
          </a:bodyPr>
          <a:lstStyle>
            <a:lvl1pPr marL="0" indent="0" algn="ctr">
              <a:buNone/>
              <a:defRPr sz="3600" b="1" cap="all"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0</a:t>
            </a:r>
            <a:endParaRPr lang="fr-FR" dirty="0"/>
          </a:p>
        </p:txBody>
      </p:sp>
      <p:sp>
        <p:nvSpPr>
          <p:cNvPr id="11" name="Espace réservé de la date 10"/>
          <p:cNvSpPr>
            <a:spLocks noGrp="1"/>
          </p:cNvSpPr>
          <p:nvPr>
            <p:ph type="dt" sz="half" idx="10"/>
          </p:nvPr>
        </p:nvSpPr>
        <p:spPr/>
        <p:txBody>
          <a:bodyPr/>
          <a:lstStyle/>
          <a:p>
            <a:pPr>
              <a:defRPr/>
            </a:pPr>
            <a:r>
              <a:rPr lang="fr-FR" smtClean="0"/>
              <a:t>|  00/00/0000  |</a:t>
            </a:r>
            <a:endParaRPr lang="fr-FR" dirty="0"/>
          </a:p>
        </p:txBody>
      </p:sp>
      <p:sp>
        <p:nvSpPr>
          <p:cNvPr id="12" name="Espace réservé du pied de page 11"/>
          <p:cNvSpPr>
            <a:spLocks noGrp="1"/>
          </p:cNvSpPr>
          <p:nvPr>
            <p:ph type="ftr" sz="quarter" idx="11"/>
          </p:nvPr>
        </p:nvSpPr>
        <p:spPr/>
        <p:txBody>
          <a:bodyPr/>
          <a:lstStyle/>
          <a:p>
            <a:pPr>
              <a:defRPr/>
            </a:pPr>
            <a:r>
              <a:rPr lang="fr-FR" smtClean="0"/>
              <a:t>Titre de la présentation</a:t>
            </a:r>
            <a:endParaRPr lang="fr-FR"/>
          </a:p>
        </p:txBody>
      </p:sp>
      <p:sp>
        <p:nvSpPr>
          <p:cNvPr id="13" name="Espace réservé du numéro de diapositive 12"/>
          <p:cNvSpPr>
            <a:spLocks noGrp="1"/>
          </p:cNvSpPr>
          <p:nvPr>
            <p:ph type="sldNum" sz="quarter" idx="12"/>
          </p:nvPr>
        </p:nvSpPr>
        <p:spPr/>
        <p:txBody>
          <a:bodyPr/>
          <a:lstStyle/>
          <a:p>
            <a:pPr>
              <a:defRPr/>
            </a:pPr>
            <a:fld id="{276219AF-F5ED-455B-A512-B03AB3602319}" type="slidenum">
              <a:rPr lang="fr-FR" smtClean="0"/>
              <a:pPr>
                <a:defRPr/>
              </a:pPr>
              <a:t>‹#›</a:t>
            </a:fld>
            <a:endParaRPr lang="fr-FR" dirty="0"/>
          </a:p>
        </p:txBody>
      </p:sp>
    </p:spTree>
    <p:extLst>
      <p:ext uri="{BB962C8B-B14F-4D97-AF65-F5344CB8AC3E}">
        <p14:creationId xmlns:p14="http://schemas.microsoft.com/office/powerpoint/2010/main" val="57734563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10" name="Espace réservé du texte 2"/>
          <p:cNvSpPr>
            <a:spLocks noGrp="1"/>
          </p:cNvSpPr>
          <p:nvPr>
            <p:ph type="body" idx="13" hasCustomPrompt="1"/>
          </p:nvPr>
        </p:nvSpPr>
        <p:spPr>
          <a:xfrm>
            <a:off x="1007435" y="1658894"/>
            <a:ext cx="10752565" cy="4002354"/>
          </a:xfrm>
        </p:spPr>
        <p:txBody>
          <a:bodyPr lIns="0" anchor="ctr">
            <a:normAutofit/>
          </a:bodyPr>
          <a:lstStyle>
            <a:lvl1pPr marL="363538" indent="-363538">
              <a:lnSpc>
                <a:spcPct val="200000"/>
              </a:lnSpc>
              <a:buClr>
                <a:srgbClr val="E6A01E"/>
              </a:buClr>
              <a:buSzPct val="100000"/>
              <a:buFont typeface="+mj-lt"/>
              <a:buAutoNum type="arabicPeriod"/>
              <a:tabLst>
                <a:tab pos="2690813" algn="l"/>
              </a:tabLst>
              <a:defRPr sz="20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err="1" smtClean="0"/>
              <a:t>Título</a:t>
            </a:r>
            <a:r>
              <a:rPr lang="fr-FR" dirty="0" smtClean="0"/>
              <a:t> </a:t>
            </a:r>
            <a:r>
              <a:rPr lang="fr-FR" dirty="0" err="1" smtClean="0"/>
              <a:t>Capítulo</a:t>
            </a:r>
            <a:r>
              <a:rPr lang="fr-FR" dirty="0" smtClean="0"/>
              <a:t> 1</a:t>
            </a:r>
          </a:p>
        </p:txBody>
      </p:sp>
      <p:sp>
        <p:nvSpPr>
          <p:cNvPr id="2" name="Titre 1"/>
          <p:cNvSpPr>
            <a:spLocks noGrp="1"/>
          </p:cNvSpPr>
          <p:nvPr>
            <p:ph type="title" hasCustomPrompt="1"/>
          </p:nvPr>
        </p:nvSpPr>
        <p:spPr/>
        <p:txBody>
          <a:bodyPr/>
          <a:lstStyle>
            <a:lvl1pPr>
              <a:defRPr/>
            </a:lvl1pPr>
          </a:lstStyle>
          <a:p>
            <a:r>
              <a:rPr lang="fr-FR" dirty="0" err="1" smtClean="0"/>
              <a:t>Sumário</a:t>
            </a:r>
            <a:endParaRPr lang="fr-FR" dirty="0"/>
          </a:p>
        </p:txBody>
      </p:sp>
      <p:sp>
        <p:nvSpPr>
          <p:cNvPr id="6" name="Espace réservé de la date 5"/>
          <p:cNvSpPr>
            <a:spLocks noGrp="1"/>
          </p:cNvSpPr>
          <p:nvPr>
            <p:ph type="dt" sz="half" idx="18"/>
          </p:nvPr>
        </p:nvSpPr>
        <p:spPr/>
        <p:txBody>
          <a:bodyPr/>
          <a:lstStyle/>
          <a:p>
            <a:pPr>
              <a:defRPr/>
            </a:pPr>
            <a:r>
              <a:rPr lang="fr-FR" smtClean="0"/>
              <a:t>|  00/00/0000  |</a:t>
            </a:r>
            <a:endParaRPr lang="fr-FR" dirty="0"/>
          </a:p>
        </p:txBody>
      </p:sp>
      <p:sp>
        <p:nvSpPr>
          <p:cNvPr id="7" name="Espace réservé du pied de page 6"/>
          <p:cNvSpPr>
            <a:spLocks noGrp="1"/>
          </p:cNvSpPr>
          <p:nvPr>
            <p:ph type="ftr" sz="quarter" idx="19"/>
          </p:nvPr>
        </p:nvSpPr>
        <p:spPr/>
        <p:txBody>
          <a:bodyPr/>
          <a:lstStyle/>
          <a:p>
            <a:pPr>
              <a:defRPr/>
            </a:pPr>
            <a:r>
              <a:rPr lang="fr-FR" smtClean="0"/>
              <a:t>Titre de la présentation</a:t>
            </a:r>
            <a:endParaRPr lang="fr-FR"/>
          </a:p>
        </p:txBody>
      </p:sp>
      <p:sp>
        <p:nvSpPr>
          <p:cNvPr id="8" name="Espace réservé du numéro de diapositive 7"/>
          <p:cNvSpPr>
            <a:spLocks noGrp="1"/>
          </p:cNvSpPr>
          <p:nvPr>
            <p:ph type="sldNum" sz="quarter" idx="20"/>
          </p:nvPr>
        </p:nvSpPr>
        <p:spPr/>
        <p:txBody>
          <a:bodyPr/>
          <a:lstStyle/>
          <a:p>
            <a:pPr>
              <a:defRPr/>
            </a:pPr>
            <a:fld id="{276219AF-F5ED-455B-A512-B03AB3602319}" type="slidenum">
              <a:rPr lang="fr-FR" smtClean="0"/>
              <a:pPr>
                <a:defRPr/>
              </a:pPr>
              <a:t>‹#›</a:t>
            </a:fld>
            <a:endParaRPr lang="fr-FR" dirty="0"/>
          </a:p>
        </p:txBody>
      </p:sp>
      <p:cxnSp>
        <p:nvCxnSpPr>
          <p:cNvPr id="9" name="Connecteur droit 8"/>
          <p:cNvCxnSpPr/>
          <p:nvPr userDrawn="1"/>
        </p:nvCxnSpPr>
        <p:spPr>
          <a:xfrm>
            <a:off x="456771" y="879000"/>
            <a:ext cx="1128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27745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r>
              <a:rPr lang="fr-FR" smtClean="0"/>
              <a:t>|  00/00/0000  |</a:t>
            </a:r>
            <a:endParaRPr lang="fr-FR" dirty="0"/>
          </a:p>
        </p:txBody>
      </p:sp>
      <p:sp>
        <p:nvSpPr>
          <p:cNvPr id="7" name="Espace réservé du pied de page 6"/>
          <p:cNvSpPr>
            <a:spLocks noGrp="1"/>
          </p:cNvSpPr>
          <p:nvPr>
            <p:ph type="ftr" sz="quarter" idx="11"/>
          </p:nvPr>
        </p:nvSpPr>
        <p:spPr/>
        <p:txBody>
          <a:bodyPr/>
          <a:lstStyle/>
          <a:p>
            <a:pPr>
              <a:defRPr/>
            </a:pPr>
            <a:r>
              <a:rPr lang="fr-FR" smtClean="0"/>
              <a:t>Titre de la présentation</a:t>
            </a:r>
            <a:endParaRPr lang="fr-F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fr-FR" smtClean="0"/>
              <a:pPr>
                <a:defRPr/>
              </a:pPr>
              <a:t>‹#›</a:t>
            </a:fld>
            <a:endParaRPr lang="fr-FR" dirty="0"/>
          </a:p>
        </p:txBody>
      </p:sp>
      <p:sp>
        <p:nvSpPr>
          <p:cNvPr id="10" name="Titre 9"/>
          <p:cNvSpPr>
            <a:spLocks noGrp="1"/>
          </p:cNvSpPr>
          <p:nvPr>
            <p:ph type="title" hasCustomPrompt="1"/>
          </p:nvPr>
        </p:nvSpPr>
        <p:spPr/>
        <p:txBody>
          <a:bodyPr/>
          <a:lstStyle>
            <a:lvl1pPr>
              <a:defRPr baseline="0"/>
            </a:lvl1pPr>
          </a:lstStyle>
          <a:p>
            <a:r>
              <a:rPr lang="fr-FR" dirty="0" err="1" smtClean="0"/>
              <a:t>Modificar</a:t>
            </a:r>
            <a:r>
              <a:rPr lang="fr-FR" dirty="0" smtClean="0"/>
              <a:t> o </a:t>
            </a:r>
            <a:r>
              <a:rPr lang="fr-FR" dirty="0" err="1" smtClean="0"/>
              <a:t>estilo</a:t>
            </a:r>
            <a:r>
              <a:rPr lang="fr-FR" dirty="0" smtClean="0"/>
              <a:t> do </a:t>
            </a:r>
            <a:r>
              <a:rPr lang="fr-FR" dirty="0" err="1" smtClean="0"/>
              <a:t>título</a:t>
            </a:r>
            <a:endParaRPr lang="fr-FR" dirty="0"/>
          </a:p>
        </p:txBody>
      </p:sp>
      <p:cxnSp>
        <p:nvCxnSpPr>
          <p:cNvPr id="9" name="Connecteur droit 8"/>
          <p:cNvCxnSpPr/>
          <p:nvPr userDrawn="1"/>
        </p:nvCxnSpPr>
        <p:spPr>
          <a:xfrm>
            <a:off x="456771" y="879000"/>
            <a:ext cx="1128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14226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PIED SEUL">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r>
              <a:rPr lang="fr-FR" smtClean="0"/>
              <a:t>|  00/00/0000  |</a:t>
            </a:r>
            <a:endParaRPr lang="fr-FR" dirty="0"/>
          </a:p>
        </p:txBody>
      </p:sp>
      <p:sp>
        <p:nvSpPr>
          <p:cNvPr id="7" name="Espace réservé du pied de page 6"/>
          <p:cNvSpPr>
            <a:spLocks noGrp="1"/>
          </p:cNvSpPr>
          <p:nvPr>
            <p:ph type="ftr" sz="quarter" idx="11"/>
          </p:nvPr>
        </p:nvSpPr>
        <p:spPr/>
        <p:txBody>
          <a:bodyPr/>
          <a:lstStyle/>
          <a:p>
            <a:pPr>
              <a:defRPr/>
            </a:pPr>
            <a:r>
              <a:rPr lang="fr-FR" smtClean="0"/>
              <a:t>Titre de la présentation</a:t>
            </a:r>
            <a:endParaRPr lang="fr-F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fr-FR" smtClean="0"/>
              <a:pPr>
                <a:defRPr/>
              </a:pPr>
              <a:t>‹#›</a:t>
            </a:fld>
            <a:endParaRPr lang="fr-FR" dirty="0"/>
          </a:p>
        </p:txBody>
      </p:sp>
    </p:spTree>
    <p:extLst>
      <p:ext uri="{BB962C8B-B14F-4D97-AF65-F5344CB8AC3E}">
        <p14:creationId xmlns:p14="http://schemas.microsoft.com/office/powerpoint/2010/main" val="6009281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RE ET VISUEL">
    <p:spTree>
      <p:nvGrpSpPr>
        <p:cNvPr id="1" name=""/>
        <p:cNvGrpSpPr/>
        <p:nvPr/>
      </p:nvGrpSpPr>
      <p:grpSpPr>
        <a:xfrm>
          <a:off x="0" y="0"/>
          <a:ext cx="0" cy="0"/>
          <a:chOff x="0" y="0"/>
          <a:chExt cx="0" cy="0"/>
        </a:xfrm>
      </p:grpSpPr>
      <p:sp>
        <p:nvSpPr>
          <p:cNvPr id="5" name="Espace réservé pour une image  4"/>
          <p:cNvSpPr>
            <a:spLocks noGrp="1"/>
          </p:cNvSpPr>
          <p:nvPr>
            <p:ph type="pic" sz="quarter" idx="15"/>
          </p:nvPr>
        </p:nvSpPr>
        <p:spPr>
          <a:xfrm>
            <a:off x="0" y="1"/>
            <a:ext cx="12192000" cy="5324365"/>
          </a:xfrm>
          <a:solidFill>
            <a:schemeClr val="bg2"/>
          </a:solidFill>
        </p:spPr>
        <p:txBody>
          <a:bodyPr anchor="ctr"/>
          <a:lstStyle>
            <a:lvl1pPr algn="ctr">
              <a:defRPr>
                <a:solidFill>
                  <a:schemeClr val="tx1"/>
                </a:solidFill>
              </a:defRPr>
            </a:lvl1pPr>
          </a:lstStyle>
          <a:p>
            <a:r>
              <a:rPr lang="en-US" smtClean="0"/>
              <a:t>Click icon to add picture</a:t>
            </a:r>
            <a:endParaRPr lang="fr-FR" dirty="0"/>
          </a:p>
        </p:txBody>
      </p:sp>
      <p:sp>
        <p:nvSpPr>
          <p:cNvPr id="7" name="Rectangle 6"/>
          <p:cNvSpPr/>
          <p:nvPr/>
        </p:nvSpPr>
        <p:spPr>
          <a:xfrm>
            <a:off x="4984" y="5324366"/>
            <a:ext cx="12187016" cy="153363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solidFill>
                <a:schemeClr val="tx1"/>
              </a:solidFill>
            </a:endParaRPr>
          </a:p>
        </p:txBody>
      </p:sp>
      <p:sp>
        <p:nvSpPr>
          <p:cNvPr id="14" name="Rectangle 13"/>
          <p:cNvSpPr/>
          <p:nvPr/>
        </p:nvSpPr>
        <p:spPr>
          <a:xfrm>
            <a:off x="1429577" y="5022701"/>
            <a:ext cx="4656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000" dirty="0" smtClean="0">
              <a:solidFill>
                <a:schemeClr val="accent5"/>
              </a:solidFill>
            </a:endParaRPr>
          </a:p>
        </p:txBody>
      </p:sp>
      <p:sp>
        <p:nvSpPr>
          <p:cNvPr id="2" name="Titre 1"/>
          <p:cNvSpPr>
            <a:spLocks noGrp="1"/>
          </p:cNvSpPr>
          <p:nvPr>
            <p:ph type="ctrTitle" hasCustomPrompt="1"/>
          </p:nvPr>
        </p:nvSpPr>
        <p:spPr>
          <a:xfrm>
            <a:off x="520271" y="255589"/>
            <a:ext cx="7104789" cy="864000"/>
          </a:xfrm>
        </p:spPr>
        <p:txBody>
          <a:bodyPr anchor="t">
            <a:noAutofit/>
          </a:bodyPr>
          <a:lstStyle>
            <a:lvl1pPr algn="l">
              <a:lnSpc>
                <a:spcPct val="85000"/>
              </a:lnSpc>
              <a:defRPr sz="3600" b="1" cap="all" baseline="0">
                <a:solidFill>
                  <a:schemeClr val="tx1"/>
                </a:solidFill>
              </a:defRPr>
            </a:lvl1pPr>
          </a:lstStyle>
          <a:p>
            <a:r>
              <a:rPr lang="fr-FR" dirty="0" smtClean="0"/>
              <a:t>TÍTULO DA APRESENTAÇÃO</a:t>
            </a:r>
            <a:br>
              <a:rPr lang="fr-FR" dirty="0" smtClean="0"/>
            </a:br>
            <a:r>
              <a:rPr lang="fr-FR" dirty="0" smtClean="0"/>
              <a:t>EM 2 </a:t>
            </a:r>
            <a:r>
              <a:rPr lang="fr-FR" smtClean="0"/>
              <a:t>linhas</a:t>
            </a:r>
            <a:endParaRPr lang="fr-FR" dirty="0"/>
          </a:p>
        </p:txBody>
      </p:sp>
      <p:sp>
        <p:nvSpPr>
          <p:cNvPr id="3" name="Sous-titre 2"/>
          <p:cNvSpPr>
            <a:spLocks noGrp="1"/>
          </p:cNvSpPr>
          <p:nvPr>
            <p:ph type="subTitle" idx="1" hasCustomPrompt="1"/>
          </p:nvPr>
        </p:nvSpPr>
        <p:spPr>
          <a:xfrm>
            <a:off x="520271" y="1143794"/>
            <a:ext cx="7104000" cy="432000"/>
          </a:xfrm>
        </p:spPr>
        <p:txBody>
          <a:bodyPr anchor="ctr">
            <a:normAutofit/>
          </a:bodyPr>
          <a:lstStyle>
            <a:lvl1pPr marL="0" indent="0" algn="l">
              <a:buNone/>
              <a:defRPr sz="2500" cap="all"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Sous-titre</a:t>
            </a:r>
            <a:endParaRPr lang="fr-FR" dirty="0"/>
          </a:p>
        </p:txBody>
      </p:sp>
      <p:sp>
        <p:nvSpPr>
          <p:cNvPr id="11" name="Espace réservé du texte 2"/>
          <p:cNvSpPr>
            <a:spLocks noGrp="1"/>
          </p:cNvSpPr>
          <p:nvPr>
            <p:ph type="body" idx="13" hasCustomPrompt="1"/>
          </p:nvPr>
        </p:nvSpPr>
        <p:spPr>
          <a:xfrm>
            <a:off x="1641409" y="5112168"/>
            <a:ext cx="4224000" cy="216000"/>
          </a:xfrm>
        </p:spPr>
        <p:txBody>
          <a:bodyPr anchor="ctr">
            <a:normAutofit/>
          </a:bodyPr>
          <a:lstStyle>
            <a:lvl1pPr marL="0" indent="0" algn="l">
              <a:buNone/>
              <a:defRPr sz="1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smtClean="0"/>
              <a:t>Nom Prénom</a:t>
            </a:r>
          </a:p>
        </p:txBody>
      </p:sp>
      <p:sp>
        <p:nvSpPr>
          <p:cNvPr id="12" name="Espace réservé du texte 2"/>
          <p:cNvSpPr>
            <a:spLocks noGrp="1"/>
          </p:cNvSpPr>
          <p:nvPr>
            <p:ph type="body" idx="14" hasCustomPrompt="1"/>
          </p:nvPr>
        </p:nvSpPr>
        <p:spPr>
          <a:xfrm>
            <a:off x="1641409" y="5335688"/>
            <a:ext cx="4224000" cy="216000"/>
          </a:xfrm>
        </p:spPr>
        <p:txBody>
          <a:bodyPr anchor="ctr">
            <a:normAutofit/>
          </a:bodyPr>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smtClean="0"/>
              <a:t>Lieu, 00/00/2015</a:t>
            </a:r>
          </a:p>
        </p:txBody>
      </p:sp>
      <p:sp>
        <p:nvSpPr>
          <p:cNvPr id="17" name="Rectangle 34"/>
          <p:cNvSpPr>
            <a:spLocks noChangeArrowheads="1"/>
          </p:cNvSpPr>
          <p:nvPr/>
        </p:nvSpPr>
        <p:spPr bwMode="auto">
          <a:xfrm>
            <a:off x="1295467" y="6667500"/>
            <a:ext cx="1089653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defRPr/>
            </a:pPr>
            <a:r>
              <a:rPr lang="fr-FR" sz="800" b="0" dirty="0" smtClean="0">
                <a:solidFill>
                  <a:srgbClr val="474948"/>
                </a:solidFill>
                <a:latin typeface="Arial Narrow"/>
                <a:cs typeface="Arial Narrow"/>
              </a:rPr>
              <a:t> </a:t>
            </a:r>
            <a:r>
              <a:rPr lang="fr-FR" sz="800" b="0" dirty="0" smtClean="0">
                <a:solidFill>
                  <a:srgbClr val="898989"/>
                </a:solidFill>
                <a:latin typeface="Arial Narrow"/>
                <a:cs typeface="Arial Narrow"/>
              </a:rPr>
              <a:t>L’impression de ce document est-elle indispensable? Si oui, pensez à imprimer plusieurs diapositives par feuille, en noir et blanc de préférence.</a:t>
            </a: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360" y="5691492"/>
            <a:ext cx="4792848" cy="905861"/>
          </a:xfrm>
          <a:prstGeom prst="rect">
            <a:avLst/>
          </a:prstGeom>
        </p:spPr>
      </p:pic>
      <p:sp>
        <p:nvSpPr>
          <p:cNvPr id="13" name="Rectangle 12"/>
          <p:cNvSpPr/>
          <p:nvPr userDrawn="1"/>
        </p:nvSpPr>
        <p:spPr>
          <a:xfrm>
            <a:off x="4984" y="5324366"/>
            <a:ext cx="12187016" cy="153363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solidFill>
                <a:schemeClr val="tx1"/>
              </a:solidFill>
            </a:endParaRPr>
          </a:p>
        </p:txBody>
      </p:sp>
      <p:sp>
        <p:nvSpPr>
          <p:cNvPr id="16" name="Rectangle 15"/>
          <p:cNvSpPr/>
          <p:nvPr userDrawn="1"/>
        </p:nvSpPr>
        <p:spPr>
          <a:xfrm>
            <a:off x="1429577" y="5022701"/>
            <a:ext cx="4656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000" dirty="0" smtClean="0">
              <a:solidFill>
                <a:schemeClr val="accent5"/>
              </a:solidFill>
            </a:endParaRPr>
          </a:p>
        </p:txBody>
      </p:sp>
      <p:sp>
        <p:nvSpPr>
          <p:cNvPr id="18" name="Rectangle 34"/>
          <p:cNvSpPr>
            <a:spLocks noChangeArrowheads="1"/>
          </p:cNvSpPr>
          <p:nvPr userDrawn="1"/>
        </p:nvSpPr>
        <p:spPr bwMode="auto">
          <a:xfrm>
            <a:off x="1295467" y="6667500"/>
            <a:ext cx="1089653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defRPr/>
            </a:pPr>
            <a:r>
              <a:rPr lang="fr-FR" sz="800" b="0" dirty="0" smtClean="0">
                <a:solidFill>
                  <a:srgbClr val="474948"/>
                </a:solidFill>
                <a:latin typeface="Arial Narrow"/>
                <a:cs typeface="Arial Narrow"/>
              </a:rPr>
              <a:t> </a:t>
            </a:r>
            <a:r>
              <a:rPr lang="fr-FR" sz="800" b="0" dirty="0" smtClean="0">
                <a:solidFill>
                  <a:srgbClr val="898989"/>
                </a:solidFill>
                <a:latin typeface="Arial Narrow"/>
                <a:cs typeface="Arial Narrow"/>
              </a:rPr>
              <a:t>L’impression de ce document est-elle indispensable? Si oui, pensez à imprimer plusieurs diapositives par feuille, en noir et blanc de préférence.</a:t>
            </a: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5360" y="5691492"/>
            <a:ext cx="4792848" cy="905861"/>
          </a:xfrm>
          <a:prstGeom prst="rect">
            <a:avLst/>
          </a:prstGeom>
        </p:spPr>
      </p:pic>
    </p:spTree>
    <p:extLst>
      <p:ext uri="{BB962C8B-B14F-4D97-AF65-F5344CB8AC3E}">
        <p14:creationId xmlns:p14="http://schemas.microsoft.com/office/powerpoint/2010/main" val="29665962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1578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Fin">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75" y="0"/>
            <a:ext cx="12188924" cy="6856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userDrawn="1"/>
        </p:nvSpPr>
        <p:spPr>
          <a:xfrm>
            <a:off x="3657633" y="1601273"/>
            <a:ext cx="4896000" cy="3655454"/>
          </a:xfrm>
          <a:prstGeom prst="rect">
            <a:avLst/>
          </a:prstGeom>
          <a:solidFill>
            <a:schemeClr val="accent1"/>
          </a:solidFill>
          <a:ln>
            <a:noFill/>
          </a:ln>
        </p:spPr>
        <p:txBody>
          <a:bodyPr wrap="square" lIns="324000" tIns="216000" rIns="0" bIns="0" rtlCol="0" anchor="t">
            <a:noAutofit/>
          </a:bodyPr>
          <a:lstStyle/>
          <a:p>
            <a:pPr algn="l">
              <a:spcAft>
                <a:spcPts val="600"/>
              </a:spcAft>
            </a:pPr>
            <a:endParaRPr lang="fr-FR" sz="8000" b="0" i="0" u="none" strike="noStrike" baseline="0" dirty="0" smtClean="0">
              <a:solidFill>
                <a:srgbClr val="FFFFFF"/>
              </a:solidFill>
              <a:latin typeface="+mj-lt"/>
            </a:endParaRPr>
          </a:p>
          <a:p>
            <a:pPr algn="l">
              <a:spcAft>
                <a:spcPts val="600"/>
              </a:spcAft>
            </a:pPr>
            <a:r>
              <a:rPr lang="fr-FR" sz="5600" b="0" i="0" u="none" strike="noStrike" baseline="0" smtClean="0">
                <a:solidFill>
                  <a:srgbClr val="FFFFFF"/>
                </a:solidFill>
                <a:latin typeface="+mj-lt"/>
              </a:rPr>
              <a:t>OBRIGADO</a:t>
            </a:r>
            <a:endParaRPr lang="fr-FR" sz="5600" b="0" i="0" u="none" strike="noStrike" baseline="0" dirty="0" smtClean="0">
              <a:solidFill>
                <a:srgbClr val="FFFFFF"/>
              </a:solidFill>
              <a:latin typeface="+mj-lt"/>
            </a:endParaRPr>
          </a:p>
          <a:p>
            <a:pPr algn="l"/>
            <a:endParaRPr lang="fr-FR" sz="3200" b="0" dirty="0" smtClean="0">
              <a:solidFill>
                <a:schemeClr val="accent4"/>
              </a:solidFill>
              <a:latin typeface="+mj-lt"/>
            </a:endParaRPr>
          </a:p>
        </p:txBody>
      </p:sp>
    </p:spTree>
    <p:extLst>
      <p:ext uri="{BB962C8B-B14F-4D97-AF65-F5344CB8AC3E}">
        <p14:creationId xmlns:p14="http://schemas.microsoft.com/office/powerpoint/2010/main" val="21475268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ULEURS">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r>
              <a:rPr lang="fr-FR" smtClean="0"/>
              <a:t>|  00/00/0000  |</a:t>
            </a:r>
            <a:endParaRPr lang="fr-FR" dirty="0"/>
          </a:p>
        </p:txBody>
      </p:sp>
      <p:sp>
        <p:nvSpPr>
          <p:cNvPr id="7" name="Espace réservé du pied de page 6"/>
          <p:cNvSpPr>
            <a:spLocks noGrp="1"/>
          </p:cNvSpPr>
          <p:nvPr>
            <p:ph type="ftr" sz="quarter" idx="11"/>
          </p:nvPr>
        </p:nvSpPr>
        <p:spPr/>
        <p:txBody>
          <a:bodyPr/>
          <a:lstStyle/>
          <a:p>
            <a:pPr>
              <a:defRPr/>
            </a:pPr>
            <a:r>
              <a:rPr lang="fr-FR" smtClean="0"/>
              <a:t>Titre de la présentation</a:t>
            </a:r>
            <a:endParaRPr lang="fr-F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fr-FR" smtClean="0"/>
              <a:pPr>
                <a:defRPr/>
              </a:pPr>
              <a:t>‹#›</a:t>
            </a:fld>
            <a:endParaRPr lang="fr-FR" dirty="0"/>
          </a:p>
        </p:txBody>
      </p:sp>
      <p:sp>
        <p:nvSpPr>
          <p:cNvPr id="10" name="Titre 9"/>
          <p:cNvSpPr>
            <a:spLocks noGrp="1"/>
          </p:cNvSpPr>
          <p:nvPr>
            <p:ph type="title" hasCustomPrompt="1"/>
          </p:nvPr>
        </p:nvSpPr>
        <p:spPr/>
        <p:txBody>
          <a:bodyPr/>
          <a:lstStyle>
            <a:lvl1pPr>
              <a:defRPr/>
            </a:lvl1pPr>
          </a:lstStyle>
          <a:p>
            <a:r>
              <a:rPr lang="fr-FR" dirty="0" err="1" smtClean="0"/>
              <a:t>Cores</a:t>
            </a:r>
            <a:endParaRPr lang="fr-FR" dirty="0"/>
          </a:p>
        </p:txBody>
      </p:sp>
      <p:sp>
        <p:nvSpPr>
          <p:cNvPr id="9" name="Text Box 3"/>
          <p:cNvSpPr txBox="1">
            <a:spLocks noChangeArrowheads="1"/>
          </p:cNvSpPr>
          <p:nvPr userDrawn="1"/>
        </p:nvSpPr>
        <p:spPr bwMode="auto">
          <a:xfrm>
            <a:off x="2544236" y="3761210"/>
            <a:ext cx="969433" cy="723906"/>
          </a:xfrm>
          <a:prstGeom prst="rect">
            <a:avLst/>
          </a:prstGeom>
          <a:solidFill>
            <a:srgbClr val="6473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100</a:t>
            </a:r>
          </a:p>
          <a:p>
            <a:pPr algn="ctr"/>
            <a:r>
              <a:rPr lang="fr-FR" altLang="fr-FR" sz="1100">
                <a:solidFill>
                  <a:schemeClr val="bg1"/>
                </a:solidFill>
              </a:rPr>
              <a:t>V 115</a:t>
            </a:r>
          </a:p>
          <a:p>
            <a:pPr algn="ctr"/>
            <a:r>
              <a:rPr lang="fr-FR" altLang="fr-FR" sz="1100">
                <a:solidFill>
                  <a:schemeClr val="bg1"/>
                </a:solidFill>
              </a:rPr>
              <a:t>B 175</a:t>
            </a:r>
          </a:p>
        </p:txBody>
      </p:sp>
      <p:sp>
        <p:nvSpPr>
          <p:cNvPr id="12" name="Text Box 4"/>
          <p:cNvSpPr txBox="1">
            <a:spLocks noChangeArrowheads="1"/>
          </p:cNvSpPr>
          <p:nvPr userDrawn="1"/>
        </p:nvSpPr>
        <p:spPr bwMode="auto">
          <a:xfrm>
            <a:off x="2544236" y="1552968"/>
            <a:ext cx="969433" cy="723904"/>
          </a:xfrm>
          <a:prstGeom prst="rect">
            <a:avLst/>
          </a:prstGeom>
          <a:solidFill>
            <a:srgbClr val="4BC8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075</a:t>
            </a:r>
          </a:p>
          <a:p>
            <a:pPr algn="ctr"/>
            <a:r>
              <a:rPr lang="fr-FR" altLang="fr-FR" sz="1100">
                <a:solidFill>
                  <a:schemeClr val="bg1"/>
                </a:solidFill>
              </a:rPr>
              <a:t>V 200</a:t>
            </a:r>
          </a:p>
          <a:p>
            <a:pPr algn="ctr"/>
            <a:r>
              <a:rPr lang="fr-FR" altLang="fr-FR" sz="1100">
                <a:solidFill>
                  <a:schemeClr val="bg1"/>
                </a:solidFill>
              </a:rPr>
              <a:t>B 220</a:t>
            </a:r>
          </a:p>
        </p:txBody>
      </p:sp>
      <p:sp>
        <p:nvSpPr>
          <p:cNvPr id="13" name="Text Box 5"/>
          <p:cNvSpPr txBox="1">
            <a:spLocks noChangeArrowheads="1"/>
          </p:cNvSpPr>
          <p:nvPr userDrawn="1"/>
        </p:nvSpPr>
        <p:spPr bwMode="auto">
          <a:xfrm>
            <a:off x="5139269" y="1552968"/>
            <a:ext cx="969433" cy="723904"/>
          </a:xfrm>
          <a:prstGeom prst="rect">
            <a:avLst/>
          </a:prstGeom>
          <a:solidFill>
            <a:srgbClr val="F0F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240</a:t>
            </a:r>
          </a:p>
          <a:p>
            <a:pPr algn="ctr"/>
            <a:r>
              <a:rPr lang="fr-FR" altLang="fr-FR" sz="1100">
                <a:solidFill>
                  <a:schemeClr val="bg1"/>
                </a:solidFill>
              </a:rPr>
              <a:t>V 240</a:t>
            </a:r>
          </a:p>
          <a:p>
            <a:pPr algn="ctr"/>
            <a:r>
              <a:rPr lang="fr-FR" altLang="fr-FR" sz="1100">
                <a:solidFill>
                  <a:schemeClr val="bg1"/>
                </a:solidFill>
              </a:rPr>
              <a:t>B 080</a:t>
            </a:r>
          </a:p>
        </p:txBody>
      </p:sp>
      <p:sp>
        <p:nvSpPr>
          <p:cNvPr id="14" name="Text Box 6"/>
          <p:cNvSpPr txBox="1">
            <a:spLocks noChangeArrowheads="1"/>
          </p:cNvSpPr>
          <p:nvPr userDrawn="1"/>
        </p:nvSpPr>
        <p:spPr bwMode="auto">
          <a:xfrm>
            <a:off x="5139269" y="2657089"/>
            <a:ext cx="969433" cy="723904"/>
          </a:xfrm>
          <a:prstGeom prst="rect">
            <a:avLst/>
          </a:prstGeom>
          <a:solidFill>
            <a:srgbClr val="DCDC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220</a:t>
            </a:r>
          </a:p>
          <a:p>
            <a:pPr algn="ctr"/>
            <a:r>
              <a:rPr lang="fr-FR" altLang="fr-FR" sz="1100">
                <a:solidFill>
                  <a:schemeClr val="bg1"/>
                </a:solidFill>
              </a:rPr>
              <a:t>V 220</a:t>
            </a:r>
          </a:p>
          <a:p>
            <a:pPr algn="ctr"/>
            <a:r>
              <a:rPr lang="fr-FR" altLang="fr-FR" sz="1100">
                <a:solidFill>
                  <a:schemeClr val="bg1"/>
                </a:solidFill>
              </a:rPr>
              <a:t>B 030</a:t>
            </a:r>
          </a:p>
        </p:txBody>
      </p:sp>
      <p:sp>
        <p:nvSpPr>
          <p:cNvPr id="15" name="Text Box 7"/>
          <p:cNvSpPr txBox="1">
            <a:spLocks noChangeArrowheads="1"/>
          </p:cNvSpPr>
          <p:nvPr userDrawn="1"/>
        </p:nvSpPr>
        <p:spPr bwMode="auto">
          <a:xfrm>
            <a:off x="5139269" y="3761210"/>
            <a:ext cx="969433" cy="723906"/>
          </a:xfrm>
          <a:prstGeom prst="rect">
            <a:avLst/>
          </a:prstGeom>
          <a:solidFill>
            <a:srgbClr val="E6A0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230</a:t>
            </a:r>
          </a:p>
          <a:p>
            <a:pPr algn="ctr"/>
            <a:r>
              <a:rPr lang="fr-FR" altLang="fr-FR" sz="1100">
                <a:solidFill>
                  <a:schemeClr val="bg1"/>
                </a:solidFill>
              </a:rPr>
              <a:t>V 160</a:t>
            </a:r>
          </a:p>
          <a:p>
            <a:pPr algn="ctr"/>
            <a:r>
              <a:rPr lang="fr-FR" altLang="fr-FR" sz="1100">
                <a:solidFill>
                  <a:schemeClr val="bg1"/>
                </a:solidFill>
              </a:rPr>
              <a:t>B 030</a:t>
            </a:r>
          </a:p>
        </p:txBody>
      </p:sp>
      <p:sp>
        <p:nvSpPr>
          <p:cNvPr id="16" name="Text Box 8"/>
          <p:cNvSpPr txBox="1">
            <a:spLocks noChangeArrowheads="1"/>
          </p:cNvSpPr>
          <p:nvPr userDrawn="1"/>
        </p:nvSpPr>
        <p:spPr bwMode="auto">
          <a:xfrm>
            <a:off x="5139269" y="4865334"/>
            <a:ext cx="969433" cy="723906"/>
          </a:xfrm>
          <a:prstGeom prst="rect">
            <a:avLst/>
          </a:prstGeom>
          <a:solidFill>
            <a:srgbClr val="DC7D3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220</a:t>
            </a:r>
          </a:p>
          <a:p>
            <a:pPr algn="ctr"/>
            <a:r>
              <a:rPr lang="fr-FR" altLang="fr-FR" sz="1100">
                <a:solidFill>
                  <a:schemeClr val="bg1"/>
                </a:solidFill>
              </a:rPr>
              <a:t>V 125</a:t>
            </a:r>
          </a:p>
          <a:p>
            <a:pPr algn="ctr"/>
            <a:r>
              <a:rPr lang="fr-FR" altLang="fr-FR" sz="1100">
                <a:solidFill>
                  <a:schemeClr val="bg1"/>
                </a:solidFill>
              </a:rPr>
              <a:t>B 050</a:t>
            </a:r>
          </a:p>
        </p:txBody>
      </p:sp>
      <p:sp>
        <p:nvSpPr>
          <p:cNvPr id="17" name="Text Box 9"/>
          <p:cNvSpPr txBox="1">
            <a:spLocks noChangeArrowheads="1"/>
          </p:cNvSpPr>
          <p:nvPr userDrawn="1"/>
        </p:nvSpPr>
        <p:spPr bwMode="auto">
          <a:xfrm>
            <a:off x="7634819" y="1552968"/>
            <a:ext cx="969433" cy="723904"/>
          </a:xfrm>
          <a:prstGeom prst="rect">
            <a:avLst/>
          </a:prstGeom>
          <a:solidFill>
            <a:srgbClr val="D2DC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210</a:t>
            </a:r>
          </a:p>
          <a:p>
            <a:pPr algn="ctr"/>
            <a:r>
              <a:rPr lang="fr-FR" altLang="fr-FR" sz="1100">
                <a:solidFill>
                  <a:schemeClr val="bg1"/>
                </a:solidFill>
              </a:rPr>
              <a:t>V 220</a:t>
            </a:r>
          </a:p>
          <a:p>
            <a:pPr algn="ctr"/>
            <a:r>
              <a:rPr lang="fr-FR" altLang="fr-FR" sz="1100">
                <a:solidFill>
                  <a:schemeClr val="bg1"/>
                </a:solidFill>
              </a:rPr>
              <a:t>B 170</a:t>
            </a:r>
          </a:p>
        </p:txBody>
      </p:sp>
      <p:sp>
        <p:nvSpPr>
          <p:cNvPr id="18" name="Text Box 10"/>
          <p:cNvSpPr txBox="1">
            <a:spLocks noChangeArrowheads="1"/>
          </p:cNvSpPr>
          <p:nvPr userDrawn="1"/>
        </p:nvSpPr>
        <p:spPr bwMode="auto">
          <a:xfrm>
            <a:off x="7634819" y="2657089"/>
            <a:ext cx="969433" cy="723904"/>
          </a:xfrm>
          <a:prstGeom prst="rect">
            <a:avLst/>
          </a:prstGeom>
          <a:solidFill>
            <a:srgbClr val="A0C873"/>
          </a:solidFill>
          <a:ln>
            <a:noFill/>
          </a:ln>
          <a:effectLst/>
          <a:extLst/>
        </p:spPr>
        <p:txBody>
          <a:bodyPr lIns="0" tIns="0" rIns="0" bIns="0" anchor="ctr"/>
          <a:lstStyle/>
          <a:p>
            <a:pPr algn="ctr"/>
            <a:r>
              <a:rPr lang="fr-FR" altLang="fr-FR" sz="1100">
                <a:solidFill>
                  <a:schemeClr val="bg1"/>
                </a:solidFill>
              </a:rPr>
              <a:t>R 160</a:t>
            </a:r>
          </a:p>
          <a:p>
            <a:pPr algn="ctr"/>
            <a:r>
              <a:rPr lang="fr-FR" altLang="fr-FR" sz="1100">
                <a:solidFill>
                  <a:schemeClr val="bg1"/>
                </a:solidFill>
              </a:rPr>
              <a:t>V 200</a:t>
            </a:r>
          </a:p>
          <a:p>
            <a:pPr algn="ctr"/>
            <a:r>
              <a:rPr lang="fr-FR" altLang="fr-FR" sz="1100">
                <a:solidFill>
                  <a:schemeClr val="bg1"/>
                </a:solidFill>
              </a:rPr>
              <a:t>B 115</a:t>
            </a:r>
          </a:p>
        </p:txBody>
      </p:sp>
      <p:sp>
        <p:nvSpPr>
          <p:cNvPr id="19" name="Text Box 11"/>
          <p:cNvSpPr txBox="1">
            <a:spLocks noChangeArrowheads="1"/>
          </p:cNvSpPr>
          <p:nvPr userDrawn="1"/>
        </p:nvSpPr>
        <p:spPr bwMode="auto">
          <a:xfrm>
            <a:off x="7634819" y="3761210"/>
            <a:ext cx="969433" cy="723906"/>
          </a:xfrm>
          <a:prstGeom prst="rect">
            <a:avLst/>
          </a:prstGeom>
          <a:solidFill>
            <a:srgbClr val="64A05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100</a:t>
            </a:r>
          </a:p>
          <a:p>
            <a:pPr algn="ctr"/>
            <a:r>
              <a:rPr lang="fr-FR" altLang="fr-FR" sz="1100">
                <a:solidFill>
                  <a:schemeClr val="bg1"/>
                </a:solidFill>
              </a:rPr>
              <a:t>V 160</a:t>
            </a:r>
          </a:p>
          <a:p>
            <a:pPr algn="ctr"/>
            <a:r>
              <a:rPr lang="fr-FR" altLang="fr-FR" sz="1100">
                <a:solidFill>
                  <a:schemeClr val="bg1"/>
                </a:solidFill>
              </a:rPr>
              <a:t>B 090</a:t>
            </a:r>
          </a:p>
        </p:txBody>
      </p:sp>
      <p:sp>
        <p:nvSpPr>
          <p:cNvPr id="20" name="Text Box 12"/>
          <p:cNvSpPr txBox="1">
            <a:spLocks noChangeArrowheads="1"/>
          </p:cNvSpPr>
          <p:nvPr userDrawn="1"/>
        </p:nvSpPr>
        <p:spPr bwMode="auto">
          <a:xfrm>
            <a:off x="2544236" y="4865334"/>
            <a:ext cx="969433" cy="723906"/>
          </a:xfrm>
          <a:prstGeom prst="rect">
            <a:avLst/>
          </a:prstGeom>
          <a:solidFill>
            <a:srgbClr val="505A9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080</a:t>
            </a:r>
          </a:p>
          <a:p>
            <a:pPr algn="ctr"/>
            <a:r>
              <a:rPr lang="fr-FR" altLang="fr-FR" sz="1100">
                <a:solidFill>
                  <a:schemeClr val="bg1"/>
                </a:solidFill>
              </a:rPr>
              <a:t>V 090</a:t>
            </a:r>
          </a:p>
          <a:p>
            <a:pPr algn="ctr"/>
            <a:r>
              <a:rPr lang="fr-FR" altLang="fr-FR" sz="1100">
                <a:solidFill>
                  <a:schemeClr val="bg1"/>
                </a:solidFill>
              </a:rPr>
              <a:t>B 155</a:t>
            </a:r>
          </a:p>
        </p:txBody>
      </p:sp>
      <p:sp>
        <p:nvSpPr>
          <p:cNvPr id="21" name="Text Box 13"/>
          <p:cNvSpPr txBox="1">
            <a:spLocks noChangeArrowheads="1"/>
          </p:cNvSpPr>
          <p:nvPr userDrawn="1"/>
        </p:nvSpPr>
        <p:spPr bwMode="auto">
          <a:xfrm>
            <a:off x="2544236" y="2657089"/>
            <a:ext cx="969433" cy="723904"/>
          </a:xfrm>
          <a:prstGeom prst="rect">
            <a:avLst/>
          </a:prstGeom>
          <a:solidFill>
            <a:srgbClr val="28A5C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040</a:t>
            </a:r>
          </a:p>
          <a:p>
            <a:pPr algn="ctr"/>
            <a:r>
              <a:rPr lang="fr-FR" altLang="fr-FR" sz="1100">
                <a:solidFill>
                  <a:schemeClr val="bg1"/>
                </a:solidFill>
              </a:rPr>
              <a:t>V 165</a:t>
            </a:r>
          </a:p>
          <a:p>
            <a:pPr algn="ctr"/>
            <a:r>
              <a:rPr lang="fr-FR" altLang="fr-FR" sz="1100">
                <a:solidFill>
                  <a:schemeClr val="bg1"/>
                </a:solidFill>
              </a:rPr>
              <a:t>B 195</a:t>
            </a:r>
          </a:p>
        </p:txBody>
      </p:sp>
      <p:sp>
        <p:nvSpPr>
          <p:cNvPr id="22" name="Text Box 14"/>
          <p:cNvSpPr txBox="1">
            <a:spLocks noChangeArrowheads="1"/>
          </p:cNvSpPr>
          <p:nvPr userDrawn="1"/>
        </p:nvSpPr>
        <p:spPr bwMode="auto">
          <a:xfrm>
            <a:off x="7634819" y="4865334"/>
            <a:ext cx="969433" cy="723906"/>
          </a:xfrm>
          <a:prstGeom prst="rect">
            <a:avLst/>
          </a:prstGeom>
          <a:solidFill>
            <a:srgbClr val="3C914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dirty="0">
                <a:solidFill>
                  <a:schemeClr val="bg1"/>
                </a:solidFill>
              </a:rPr>
              <a:t>R 060</a:t>
            </a:r>
          </a:p>
          <a:p>
            <a:pPr algn="ctr"/>
            <a:r>
              <a:rPr lang="fr-FR" altLang="fr-FR" sz="1100" dirty="0">
                <a:solidFill>
                  <a:schemeClr val="bg1"/>
                </a:solidFill>
              </a:rPr>
              <a:t>V 145</a:t>
            </a:r>
          </a:p>
          <a:p>
            <a:pPr algn="ctr"/>
            <a:r>
              <a:rPr lang="fr-FR" altLang="fr-FR" sz="1100" dirty="0">
                <a:solidFill>
                  <a:schemeClr val="bg1"/>
                </a:solidFill>
              </a:rPr>
              <a:t>B 070</a:t>
            </a:r>
          </a:p>
        </p:txBody>
      </p:sp>
      <p:sp>
        <p:nvSpPr>
          <p:cNvPr id="23" name="Text Box 15"/>
          <p:cNvSpPr txBox="1">
            <a:spLocks noChangeArrowheads="1"/>
          </p:cNvSpPr>
          <p:nvPr userDrawn="1"/>
        </p:nvSpPr>
        <p:spPr bwMode="auto">
          <a:xfrm>
            <a:off x="9914469" y="4865334"/>
            <a:ext cx="969433" cy="723906"/>
          </a:xfrm>
          <a:prstGeom prst="rect">
            <a:avLst/>
          </a:prstGeom>
          <a:solidFill>
            <a:srgbClr val="82A44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fr-FR" altLang="fr-FR" sz="1100">
                <a:solidFill>
                  <a:schemeClr val="bg1"/>
                </a:solidFill>
              </a:rPr>
              <a:t>R 130</a:t>
            </a:r>
          </a:p>
          <a:p>
            <a:pPr algn="ctr"/>
            <a:r>
              <a:rPr lang="fr-FR" altLang="fr-FR" sz="1100">
                <a:solidFill>
                  <a:schemeClr val="bg1"/>
                </a:solidFill>
              </a:rPr>
              <a:t>V 164</a:t>
            </a:r>
          </a:p>
          <a:p>
            <a:pPr algn="ctr"/>
            <a:r>
              <a:rPr lang="fr-FR" altLang="fr-FR" sz="1100">
                <a:solidFill>
                  <a:schemeClr val="bg1"/>
                </a:solidFill>
              </a:rPr>
              <a:t>B 074</a:t>
            </a:r>
          </a:p>
        </p:txBody>
      </p:sp>
      <p:cxnSp>
        <p:nvCxnSpPr>
          <p:cNvPr id="24" name="Connecteur droit 23"/>
          <p:cNvCxnSpPr/>
          <p:nvPr userDrawn="1"/>
        </p:nvCxnSpPr>
        <p:spPr>
          <a:xfrm>
            <a:off x="456771" y="879000"/>
            <a:ext cx="1128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76228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GRAPHIQUES">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r>
              <a:rPr lang="fr-FR" smtClean="0"/>
              <a:t>|  00/00/0000  |</a:t>
            </a:r>
            <a:endParaRPr lang="fr-FR" dirty="0"/>
          </a:p>
        </p:txBody>
      </p:sp>
      <p:sp>
        <p:nvSpPr>
          <p:cNvPr id="7" name="Espace réservé du pied de page 6"/>
          <p:cNvSpPr>
            <a:spLocks noGrp="1"/>
          </p:cNvSpPr>
          <p:nvPr>
            <p:ph type="ftr" sz="quarter" idx="11"/>
          </p:nvPr>
        </p:nvSpPr>
        <p:spPr/>
        <p:txBody>
          <a:bodyPr/>
          <a:lstStyle/>
          <a:p>
            <a:pPr>
              <a:defRPr/>
            </a:pPr>
            <a:r>
              <a:rPr lang="fr-FR" smtClean="0"/>
              <a:t>Titre de la présentation</a:t>
            </a:r>
            <a:endParaRPr lang="fr-F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fr-FR" smtClean="0"/>
              <a:pPr>
                <a:defRPr/>
              </a:pPr>
              <a:t>‹#›</a:t>
            </a:fld>
            <a:endParaRPr lang="fr-FR" dirty="0"/>
          </a:p>
        </p:txBody>
      </p:sp>
      <p:sp>
        <p:nvSpPr>
          <p:cNvPr id="10" name="Titre 9"/>
          <p:cNvSpPr>
            <a:spLocks noGrp="1"/>
          </p:cNvSpPr>
          <p:nvPr>
            <p:ph type="title" hasCustomPrompt="1"/>
          </p:nvPr>
        </p:nvSpPr>
        <p:spPr/>
        <p:txBody>
          <a:bodyPr/>
          <a:lstStyle>
            <a:lvl1pPr>
              <a:defRPr/>
            </a:lvl1pPr>
          </a:lstStyle>
          <a:p>
            <a:r>
              <a:rPr lang="fr-FR" dirty="0" err="1" smtClean="0"/>
              <a:t>Gráficos</a:t>
            </a:r>
            <a:endParaRPr lang="fr-FR" dirty="0"/>
          </a:p>
        </p:txBody>
      </p:sp>
      <p:graphicFrame>
        <p:nvGraphicFramePr>
          <p:cNvPr id="24" name="Object 8"/>
          <p:cNvGraphicFramePr>
            <a:graphicFrameLocks noChangeAspect="1"/>
          </p:cNvGraphicFramePr>
          <p:nvPr userDrawn="1">
            <p:extLst>
              <p:ext uri="{D42A27DB-BD31-4B8C-83A1-F6EECF244321}">
                <p14:modId xmlns:p14="http://schemas.microsoft.com/office/powerpoint/2010/main" val="3040975992"/>
              </p:ext>
            </p:extLst>
          </p:nvPr>
        </p:nvGraphicFramePr>
        <p:xfrm>
          <a:off x="6685335" y="1579855"/>
          <a:ext cx="4548716" cy="20015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Object 3"/>
          <p:cNvGraphicFramePr>
            <a:graphicFrameLocks noChangeAspect="1"/>
          </p:cNvGraphicFramePr>
          <p:nvPr userDrawn="1">
            <p:extLst>
              <p:ext uri="{D42A27DB-BD31-4B8C-83A1-F6EECF244321}">
                <p14:modId xmlns:p14="http://schemas.microsoft.com/office/powerpoint/2010/main" val="2308134412"/>
              </p:ext>
            </p:extLst>
          </p:nvPr>
        </p:nvGraphicFramePr>
        <p:xfrm>
          <a:off x="2351584" y="3982304"/>
          <a:ext cx="2953640" cy="198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Object 3"/>
          <p:cNvGraphicFramePr>
            <a:graphicFrameLocks noChangeAspect="1"/>
          </p:cNvGraphicFramePr>
          <p:nvPr userDrawn="1">
            <p:extLst>
              <p:ext uri="{D42A27DB-BD31-4B8C-83A1-F6EECF244321}">
                <p14:modId xmlns:p14="http://schemas.microsoft.com/office/powerpoint/2010/main" val="2926973654"/>
              </p:ext>
            </p:extLst>
          </p:nvPr>
        </p:nvGraphicFramePr>
        <p:xfrm>
          <a:off x="1775520" y="1563691"/>
          <a:ext cx="4286251" cy="1889126"/>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 Box 3"/>
          <p:cNvSpPr txBox="1">
            <a:spLocks noChangeArrowheads="1"/>
          </p:cNvSpPr>
          <p:nvPr userDrawn="1"/>
        </p:nvSpPr>
        <p:spPr bwMode="auto">
          <a:xfrm>
            <a:off x="1119718" y="1221195"/>
            <a:ext cx="466301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68288" algn="l">
              <a:defRPr>
                <a:solidFill>
                  <a:schemeClr val="tx1"/>
                </a:solidFill>
                <a:latin typeface="Arial" charset="0"/>
              </a:defRPr>
            </a:lvl1pPr>
            <a:lvl2pPr marL="534988"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Blip>
                <a:blip r:embed="rId5"/>
              </a:buBlip>
            </a:pPr>
            <a:r>
              <a:rPr lang="fr-FR" altLang="fr-FR" sz="1600" dirty="0" err="1" smtClean="0">
                <a:solidFill>
                  <a:schemeClr val="bg1"/>
                </a:solidFill>
                <a:latin typeface="+mn-lt"/>
              </a:rPr>
              <a:t>Gráfico</a:t>
            </a:r>
            <a:r>
              <a:rPr lang="fr-FR" altLang="fr-FR" sz="1600" baseline="0" dirty="0" smtClean="0">
                <a:solidFill>
                  <a:schemeClr val="bg1"/>
                </a:solidFill>
                <a:latin typeface="+mn-lt"/>
              </a:rPr>
              <a:t> </a:t>
            </a:r>
            <a:r>
              <a:rPr lang="fr-FR" altLang="fr-FR" sz="1600" dirty="0" smtClean="0">
                <a:solidFill>
                  <a:schemeClr val="bg1"/>
                </a:solidFill>
                <a:latin typeface="+mn-lt"/>
              </a:rPr>
              <a:t>1</a:t>
            </a:r>
            <a:endParaRPr lang="fr-FR" altLang="fr-FR" sz="1600" dirty="0">
              <a:solidFill>
                <a:schemeClr val="bg1"/>
              </a:solidFill>
              <a:latin typeface="+mn-lt"/>
            </a:endParaRPr>
          </a:p>
        </p:txBody>
      </p:sp>
      <p:sp>
        <p:nvSpPr>
          <p:cNvPr id="13" name="Text Box 5"/>
          <p:cNvSpPr txBox="1">
            <a:spLocks noChangeArrowheads="1"/>
          </p:cNvSpPr>
          <p:nvPr userDrawn="1"/>
        </p:nvSpPr>
        <p:spPr bwMode="auto">
          <a:xfrm>
            <a:off x="6686551" y="1213575"/>
            <a:ext cx="46630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68288" algn="l">
              <a:defRPr>
                <a:solidFill>
                  <a:schemeClr val="tx1"/>
                </a:solidFill>
                <a:latin typeface="Arial" charset="0"/>
              </a:defRPr>
            </a:lvl1pPr>
            <a:lvl2pPr marL="534988"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Blip>
                <a:blip r:embed="rId5"/>
              </a:buBlip>
            </a:pPr>
            <a:r>
              <a:rPr lang="fr-FR" altLang="fr-FR" sz="1600" kern="1200" dirty="0" err="1" smtClean="0">
                <a:solidFill>
                  <a:schemeClr val="bg1"/>
                </a:solidFill>
                <a:latin typeface="Arial" charset="0"/>
                <a:ea typeface="+mn-ea"/>
                <a:cs typeface="+mn-cs"/>
              </a:rPr>
              <a:t>Gráfico</a:t>
            </a:r>
            <a:r>
              <a:rPr lang="fr-FR" altLang="fr-FR" sz="1600" kern="1200" baseline="0" dirty="0" smtClean="0">
                <a:solidFill>
                  <a:schemeClr val="bg1"/>
                </a:solidFill>
                <a:latin typeface="Arial" charset="0"/>
                <a:ea typeface="+mn-ea"/>
                <a:cs typeface="+mn-cs"/>
              </a:rPr>
              <a:t> </a:t>
            </a:r>
            <a:r>
              <a:rPr lang="fr-FR" altLang="fr-FR" sz="1600" dirty="0" smtClean="0">
                <a:solidFill>
                  <a:schemeClr val="bg1"/>
                </a:solidFill>
                <a:latin typeface="+mn-lt"/>
              </a:rPr>
              <a:t>2</a:t>
            </a:r>
            <a:endParaRPr lang="fr-FR" altLang="fr-FR" sz="1600" dirty="0">
              <a:solidFill>
                <a:schemeClr val="bg1"/>
              </a:solidFill>
              <a:latin typeface="+mn-lt"/>
            </a:endParaRPr>
          </a:p>
        </p:txBody>
      </p:sp>
      <p:sp>
        <p:nvSpPr>
          <p:cNvPr id="14" name="Text Box 6"/>
          <p:cNvSpPr txBox="1">
            <a:spLocks noChangeArrowheads="1"/>
          </p:cNvSpPr>
          <p:nvPr userDrawn="1"/>
        </p:nvSpPr>
        <p:spPr bwMode="auto">
          <a:xfrm>
            <a:off x="1119717" y="3770085"/>
            <a:ext cx="466301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268288" algn="l">
              <a:defRPr>
                <a:solidFill>
                  <a:schemeClr val="tx1"/>
                </a:solidFill>
                <a:latin typeface="Arial" charset="0"/>
              </a:defRPr>
            </a:lvl1pPr>
            <a:lvl2pPr marL="534988" algn="l">
              <a:defRPr>
                <a:solidFill>
                  <a:schemeClr val="tx1"/>
                </a:solidFill>
                <a:latin typeface="Arial" charset="0"/>
              </a:defRPr>
            </a:lvl2pPr>
            <a:lvl3pPr algn="l">
              <a:defRPr>
                <a:solidFill>
                  <a:schemeClr val="tx1"/>
                </a:solidFill>
                <a:latin typeface="Arial" charset="0"/>
              </a:defRPr>
            </a:lvl3pPr>
            <a:lvl4pPr algn="l">
              <a:defRPr>
                <a:solidFill>
                  <a:schemeClr val="tx1"/>
                </a:solidFill>
                <a:latin typeface="Arial" charset="0"/>
              </a:defRPr>
            </a:lvl4pPr>
            <a:lvl5pPr algn="l">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Blip>
                <a:blip r:embed="rId5"/>
              </a:buBlip>
            </a:pPr>
            <a:r>
              <a:rPr lang="fr-FR" altLang="fr-FR" sz="1600" kern="1200" dirty="0" err="1" smtClean="0">
                <a:solidFill>
                  <a:schemeClr val="bg1"/>
                </a:solidFill>
                <a:latin typeface="Arial" charset="0"/>
                <a:ea typeface="+mn-ea"/>
                <a:cs typeface="+mn-cs"/>
              </a:rPr>
              <a:t>Gráfico</a:t>
            </a:r>
            <a:r>
              <a:rPr lang="fr-FR" altLang="fr-FR" sz="1600" kern="1200" baseline="0" dirty="0" smtClean="0">
                <a:solidFill>
                  <a:schemeClr val="bg1"/>
                </a:solidFill>
                <a:latin typeface="Arial" charset="0"/>
                <a:ea typeface="+mn-ea"/>
                <a:cs typeface="+mn-cs"/>
              </a:rPr>
              <a:t> </a:t>
            </a:r>
            <a:r>
              <a:rPr lang="fr-FR" altLang="fr-FR" sz="1600" dirty="0" smtClean="0">
                <a:solidFill>
                  <a:schemeClr val="bg1"/>
                </a:solidFill>
                <a:latin typeface="+mn-lt"/>
              </a:rPr>
              <a:t>3</a:t>
            </a:r>
            <a:endParaRPr lang="fr-FR" altLang="fr-FR" sz="1600" dirty="0">
              <a:solidFill>
                <a:schemeClr val="bg1"/>
              </a:solidFill>
              <a:latin typeface="+mn-lt"/>
            </a:endParaRPr>
          </a:p>
        </p:txBody>
      </p:sp>
      <p:sp>
        <p:nvSpPr>
          <p:cNvPr id="15" name="Text Box 7"/>
          <p:cNvSpPr txBox="1">
            <a:spLocks noChangeArrowheads="1"/>
          </p:cNvSpPr>
          <p:nvPr userDrawn="1"/>
        </p:nvSpPr>
        <p:spPr bwMode="auto">
          <a:xfrm>
            <a:off x="1119717" y="1579855"/>
            <a:ext cx="383118"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fr-FR" altLang="fr-FR" sz="1000" i="1" dirty="0">
                <a:solidFill>
                  <a:schemeClr val="bg1"/>
                </a:solidFill>
              </a:rPr>
              <a:t>in €mn</a:t>
            </a:r>
          </a:p>
        </p:txBody>
      </p:sp>
      <p:sp>
        <p:nvSpPr>
          <p:cNvPr id="16" name="Text Box 7"/>
          <p:cNvSpPr txBox="1">
            <a:spLocks noChangeArrowheads="1"/>
          </p:cNvSpPr>
          <p:nvPr userDrawn="1"/>
        </p:nvSpPr>
        <p:spPr bwMode="auto">
          <a:xfrm>
            <a:off x="6685335" y="1579855"/>
            <a:ext cx="383118"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fr-FR" altLang="fr-FR" sz="1000" i="1" dirty="0">
                <a:solidFill>
                  <a:schemeClr val="bg1"/>
                </a:solidFill>
              </a:rPr>
              <a:t>in €mn</a:t>
            </a:r>
          </a:p>
        </p:txBody>
      </p:sp>
      <p:sp>
        <p:nvSpPr>
          <p:cNvPr id="17" name="Text Box 7"/>
          <p:cNvSpPr txBox="1">
            <a:spLocks noChangeArrowheads="1"/>
          </p:cNvSpPr>
          <p:nvPr userDrawn="1"/>
        </p:nvSpPr>
        <p:spPr bwMode="auto">
          <a:xfrm>
            <a:off x="1119717" y="4130608"/>
            <a:ext cx="383118"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fr-FR" altLang="fr-FR" sz="1000" i="1" dirty="0">
                <a:solidFill>
                  <a:schemeClr val="bg1"/>
                </a:solidFill>
              </a:rPr>
              <a:t>in €mn</a:t>
            </a:r>
          </a:p>
        </p:txBody>
      </p:sp>
      <p:cxnSp>
        <p:nvCxnSpPr>
          <p:cNvPr id="18" name="Connecteur droit 17"/>
          <p:cNvCxnSpPr/>
          <p:nvPr userDrawn="1"/>
        </p:nvCxnSpPr>
        <p:spPr>
          <a:xfrm>
            <a:off x="456771" y="879000"/>
            <a:ext cx="1128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55983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AU">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r>
              <a:rPr lang="fr-FR" smtClean="0"/>
              <a:t>|  00/00/0000  |</a:t>
            </a:r>
            <a:endParaRPr lang="fr-FR" dirty="0"/>
          </a:p>
        </p:txBody>
      </p:sp>
      <p:sp>
        <p:nvSpPr>
          <p:cNvPr id="7" name="Espace réservé du pied de page 6"/>
          <p:cNvSpPr>
            <a:spLocks noGrp="1"/>
          </p:cNvSpPr>
          <p:nvPr>
            <p:ph type="ftr" sz="quarter" idx="11"/>
          </p:nvPr>
        </p:nvSpPr>
        <p:spPr/>
        <p:txBody>
          <a:bodyPr/>
          <a:lstStyle/>
          <a:p>
            <a:pPr>
              <a:defRPr/>
            </a:pPr>
            <a:r>
              <a:rPr lang="fr-FR" smtClean="0"/>
              <a:t>Titre de la présentation</a:t>
            </a:r>
            <a:endParaRPr lang="fr-F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fr-FR" smtClean="0"/>
              <a:pPr>
                <a:defRPr/>
              </a:pPr>
              <a:t>‹#›</a:t>
            </a:fld>
            <a:endParaRPr lang="fr-FR" dirty="0"/>
          </a:p>
        </p:txBody>
      </p:sp>
      <p:sp>
        <p:nvSpPr>
          <p:cNvPr id="10" name="Titre 9"/>
          <p:cNvSpPr>
            <a:spLocks noGrp="1"/>
          </p:cNvSpPr>
          <p:nvPr>
            <p:ph type="title" hasCustomPrompt="1"/>
          </p:nvPr>
        </p:nvSpPr>
        <p:spPr/>
        <p:txBody>
          <a:bodyPr/>
          <a:lstStyle>
            <a:lvl1pPr>
              <a:defRPr/>
            </a:lvl1pPr>
          </a:lstStyle>
          <a:p>
            <a:r>
              <a:rPr lang="fr-FR" dirty="0" err="1" smtClean="0"/>
              <a:t>Tabelas</a:t>
            </a:r>
            <a:endParaRPr lang="fr-FR" dirty="0"/>
          </a:p>
        </p:txBody>
      </p:sp>
      <p:sp>
        <p:nvSpPr>
          <p:cNvPr id="12" name="Rectangle 3"/>
          <p:cNvSpPr>
            <a:spLocks noChangeArrowheads="1"/>
          </p:cNvSpPr>
          <p:nvPr userDrawn="1"/>
        </p:nvSpPr>
        <p:spPr bwMode="auto">
          <a:xfrm>
            <a:off x="5420504" y="2368376"/>
            <a:ext cx="1824000" cy="2796540"/>
          </a:xfrm>
          <a:prstGeom prst="rect">
            <a:avLst/>
          </a:prstGeom>
          <a:solidFill>
            <a:srgbClr val="D2DCAA"/>
          </a:solidFill>
          <a:ln w="2857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sp>
        <p:nvSpPr>
          <p:cNvPr id="13" name="Rectangle 4"/>
          <p:cNvSpPr>
            <a:spLocks noChangeArrowheads="1"/>
          </p:cNvSpPr>
          <p:nvPr userDrawn="1"/>
        </p:nvSpPr>
        <p:spPr bwMode="auto">
          <a:xfrm>
            <a:off x="5422902" y="1566371"/>
            <a:ext cx="1824567" cy="727710"/>
          </a:xfrm>
          <a:prstGeom prst="rect">
            <a:avLst/>
          </a:prstGeom>
          <a:solidFill>
            <a:schemeClr val="hlink"/>
          </a:solidFill>
          <a:ln>
            <a:noFill/>
          </a:ln>
          <a:effectLst/>
          <a:extLs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sp>
        <p:nvSpPr>
          <p:cNvPr id="14" name="Rectangle 5"/>
          <p:cNvSpPr>
            <a:spLocks noChangeArrowheads="1"/>
          </p:cNvSpPr>
          <p:nvPr userDrawn="1"/>
        </p:nvSpPr>
        <p:spPr bwMode="auto">
          <a:xfrm>
            <a:off x="7391402" y="1566371"/>
            <a:ext cx="1824567" cy="727710"/>
          </a:xfrm>
          <a:prstGeom prst="rect">
            <a:avLst/>
          </a:prstGeom>
          <a:solidFill>
            <a:schemeClr val="folHlink"/>
          </a:solidFill>
          <a:ln>
            <a:noFill/>
          </a:ln>
          <a:effectLst/>
          <a:extLs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sp>
        <p:nvSpPr>
          <p:cNvPr id="15" name="Rectangle 6"/>
          <p:cNvSpPr>
            <a:spLocks noChangeArrowheads="1"/>
          </p:cNvSpPr>
          <p:nvPr userDrawn="1"/>
        </p:nvSpPr>
        <p:spPr bwMode="auto">
          <a:xfrm>
            <a:off x="9359902" y="1566371"/>
            <a:ext cx="1824567" cy="727710"/>
          </a:xfrm>
          <a:prstGeom prst="rect">
            <a:avLst/>
          </a:prstGeom>
          <a:solidFill>
            <a:schemeClr val="folHlink"/>
          </a:solidFill>
          <a:ln>
            <a:noFill/>
          </a:ln>
          <a:effectLst/>
          <a:extLs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sp>
        <p:nvSpPr>
          <p:cNvPr id="16" name="Rectangle 7"/>
          <p:cNvSpPr>
            <a:spLocks noChangeArrowheads="1"/>
          </p:cNvSpPr>
          <p:nvPr userDrawn="1"/>
        </p:nvSpPr>
        <p:spPr bwMode="auto">
          <a:xfrm>
            <a:off x="431371" y="2374090"/>
            <a:ext cx="10729815" cy="609600"/>
          </a:xfrm>
          <a:prstGeom prst="rect">
            <a:avLst/>
          </a:prstGeom>
          <a:noFill/>
          <a:ln w="28575">
            <a:solidFill>
              <a:srgbClr val="D2DCA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sp>
        <p:nvSpPr>
          <p:cNvPr id="17" name="Rectangle 8"/>
          <p:cNvSpPr>
            <a:spLocks noChangeArrowheads="1"/>
          </p:cNvSpPr>
          <p:nvPr userDrawn="1"/>
        </p:nvSpPr>
        <p:spPr bwMode="auto">
          <a:xfrm>
            <a:off x="431371" y="3099896"/>
            <a:ext cx="10729815" cy="609600"/>
          </a:xfrm>
          <a:prstGeom prst="rect">
            <a:avLst/>
          </a:prstGeom>
          <a:noFill/>
          <a:ln w="28575">
            <a:solidFill>
              <a:srgbClr val="D2DCA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sp>
        <p:nvSpPr>
          <p:cNvPr id="18" name="Rectangle 9"/>
          <p:cNvSpPr>
            <a:spLocks noChangeArrowheads="1"/>
          </p:cNvSpPr>
          <p:nvPr userDrawn="1"/>
        </p:nvSpPr>
        <p:spPr bwMode="auto">
          <a:xfrm>
            <a:off x="431371" y="3825700"/>
            <a:ext cx="10729815" cy="609600"/>
          </a:xfrm>
          <a:prstGeom prst="rect">
            <a:avLst/>
          </a:prstGeom>
          <a:noFill/>
          <a:ln w="28575">
            <a:solidFill>
              <a:srgbClr val="D2DCA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sp>
        <p:nvSpPr>
          <p:cNvPr id="19" name="Rectangle 10"/>
          <p:cNvSpPr>
            <a:spLocks noChangeArrowheads="1"/>
          </p:cNvSpPr>
          <p:nvPr userDrawn="1"/>
        </p:nvSpPr>
        <p:spPr bwMode="auto">
          <a:xfrm>
            <a:off x="431371" y="4551506"/>
            <a:ext cx="10729815" cy="609600"/>
          </a:xfrm>
          <a:prstGeom prst="rect">
            <a:avLst/>
          </a:prstGeom>
          <a:noFill/>
          <a:ln w="28575">
            <a:solidFill>
              <a:srgbClr val="D2DCA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a:p>
        </p:txBody>
      </p:sp>
      <p:cxnSp>
        <p:nvCxnSpPr>
          <p:cNvPr id="20" name="Connecteur droit 19"/>
          <p:cNvCxnSpPr/>
          <p:nvPr userDrawn="1"/>
        </p:nvCxnSpPr>
        <p:spPr>
          <a:xfrm>
            <a:off x="456771" y="879000"/>
            <a:ext cx="1128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aphicFrame>
        <p:nvGraphicFramePr>
          <p:cNvPr id="21" name="Objet 20"/>
          <p:cNvGraphicFramePr>
            <a:graphicFrameLocks noChangeAspect="1"/>
          </p:cNvGraphicFramePr>
          <p:nvPr userDrawn="1">
            <p:extLst>
              <p:ext uri="{D42A27DB-BD31-4B8C-83A1-F6EECF244321}">
                <p14:modId xmlns:p14="http://schemas.microsoft.com/office/powerpoint/2010/main" val="2897822049"/>
              </p:ext>
            </p:extLst>
          </p:nvPr>
        </p:nvGraphicFramePr>
        <p:xfrm>
          <a:off x="622301" y="1484313"/>
          <a:ext cx="10850033" cy="3886200"/>
        </p:xfrm>
        <a:graphic>
          <a:graphicData uri="http://schemas.openxmlformats.org/presentationml/2006/ole">
            <mc:AlternateContent xmlns:mc="http://schemas.openxmlformats.org/markup-compatibility/2006">
              <mc:Choice xmlns:v="urn:schemas-microsoft-com:vml" Requires="v">
                <p:oleObj spid="_x0000_s7737" name="Worksheet" r:id="rId3" imgW="8737600" imgH="3416300" progId="Excel.Sheet.8">
                  <p:embed/>
                </p:oleObj>
              </mc:Choice>
              <mc:Fallback>
                <p:oleObj name="Worksheet" r:id="rId3" imgW="8737600" imgH="3416300" progId="Excel.Sheet.8">
                  <p:embed/>
                  <p:pic>
                    <p:nvPicPr>
                      <p:cNvPr id="0" name=""/>
                      <p:cNvPicPr>
                        <a:picLocks noChangeAspect="1" noChangeArrowheads="1"/>
                      </p:cNvPicPr>
                      <p:nvPr/>
                    </p:nvPicPr>
                    <p:blipFill>
                      <a:blip r:embed="rId4"/>
                      <a:srcRect/>
                      <a:stretch>
                        <a:fillRect/>
                      </a:stretch>
                    </p:blipFill>
                    <p:spPr bwMode="auto">
                      <a:xfrm>
                        <a:off x="622301" y="1484313"/>
                        <a:ext cx="10850033" cy="38862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0835235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RE LIGHT">
    <p:spTree>
      <p:nvGrpSpPr>
        <p:cNvPr id="1" name=""/>
        <p:cNvGrpSpPr/>
        <p:nvPr/>
      </p:nvGrpSpPr>
      <p:grpSpPr>
        <a:xfrm>
          <a:off x="0" y="0"/>
          <a:ext cx="0" cy="0"/>
          <a:chOff x="0" y="0"/>
          <a:chExt cx="0" cy="0"/>
        </a:xfrm>
      </p:grpSpPr>
      <p:sp>
        <p:nvSpPr>
          <p:cNvPr id="14" name="Rectangle 13"/>
          <p:cNvSpPr/>
          <p:nvPr/>
        </p:nvSpPr>
        <p:spPr>
          <a:xfrm>
            <a:off x="1429577" y="5022701"/>
            <a:ext cx="4656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000" dirty="0" smtClean="0">
              <a:solidFill>
                <a:schemeClr val="accent5"/>
              </a:solidFill>
            </a:endParaRPr>
          </a:p>
        </p:txBody>
      </p:sp>
      <p:sp>
        <p:nvSpPr>
          <p:cNvPr id="2" name="Titre 1"/>
          <p:cNvSpPr>
            <a:spLocks noGrp="1"/>
          </p:cNvSpPr>
          <p:nvPr>
            <p:ph type="ctrTitle" hasCustomPrompt="1"/>
          </p:nvPr>
        </p:nvSpPr>
        <p:spPr>
          <a:xfrm>
            <a:off x="520271" y="255589"/>
            <a:ext cx="7104789" cy="864000"/>
          </a:xfrm>
        </p:spPr>
        <p:txBody>
          <a:bodyPr anchor="t">
            <a:noAutofit/>
          </a:bodyPr>
          <a:lstStyle>
            <a:lvl1pPr algn="l">
              <a:lnSpc>
                <a:spcPct val="85000"/>
              </a:lnSpc>
              <a:defRPr sz="3600" b="1" cap="all" baseline="0">
                <a:solidFill>
                  <a:schemeClr val="bg1"/>
                </a:solidFill>
              </a:defRPr>
            </a:lvl1pPr>
          </a:lstStyle>
          <a:p>
            <a:r>
              <a:rPr lang="fr-FR" dirty="0" smtClean="0"/>
              <a:t>TÍTULO DA APRESENTAÇÃO</a:t>
            </a:r>
            <a:br>
              <a:rPr lang="fr-FR" dirty="0" smtClean="0"/>
            </a:br>
            <a:r>
              <a:rPr lang="fr-FR" dirty="0" smtClean="0"/>
              <a:t>EM 2 </a:t>
            </a:r>
            <a:r>
              <a:rPr lang="fr-FR" dirty="0" err="1" smtClean="0"/>
              <a:t>linHAS</a:t>
            </a:r>
            <a:endParaRPr lang="fr-FR" dirty="0"/>
          </a:p>
        </p:txBody>
      </p:sp>
      <p:sp>
        <p:nvSpPr>
          <p:cNvPr id="3" name="Sous-titre 2"/>
          <p:cNvSpPr>
            <a:spLocks noGrp="1"/>
          </p:cNvSpPr>
          <p:nvPr>
            <p:ph type="subTitle" idx="1" hasCustomPrompt="1"/>
          </p:nvPr>
        </p:nvSpPr>
        <p:spPr>
          <a:xfrm>
            <a:off x="520271" y="1143794"/>
            <a:ext cx="7104000" cy="432000"/>
          </a:xfrm>
        </p:spPr>
        <p:txBody>
          <a:bodyPr anchor="ctr">
            <a:normAutofit/>
          </a:bodyPr>
          <a:lstStyle>
            <a:lvl1pPr marL="0" indent="0" algn="l">
              <a:buNone/>
              <a:defRPr sz="2500"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SUB-TITULO</a:t>
            </a:r>
            <a:endParaRPr lang="fr-FR" dirty="0"/>
          </a:p>
        </p:txBody>
      </p:sp>
      <p:sp>
        <p:nvSpPr>
          <p:cNvPr id="11" name="Espace réservé du texte 2"/>
          <p:cNvSpPr>
            <a:spLocks noGrp="1"/>
          </p:cNvSpPr>
          <p:nvPr>
            <p:ph type="body" idx="13" hasCustomPrompt="1"/>
          </p:nvPr>
        </p:nvSpPr>
        <p:spPr>
          <a:xfrm>
            <a:off x="1641409" y="5112168"/>
            <a:ext cx="4224000" cy="216000"/>
          </a:xfrm>
        </p:spPr>
        <p:txBody>
          <a:bodyPr anchor="ctr">
            <a:normAutofit/>
          </a:bodyPr>
          <a:lstStyle>
            <a:lvl1pPr marL="0" indent="0" algn="l">
              <a:buNone/>
              <a:defRPr sz="1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smtClean="0"/>
              <a:t>NOME</a:t>
            </a:r>
          </a:p>
        </p:txBody>
      </p:sp>
      <p:sp>
        <p:nvSpPr>
          <p:cNvPr id="12" name="Espace réservé du texte 2"/>
          <p:cNvSpPr>
            <a:spLocks noGrp="1"/>
          </p:cNvSpPr>
          <p:nvPr>
            <p:ph type="body" idx="14" hasCustomPrompt="1"/>
          </p:nvPr>
        </p:nvSpPr>
        <p:spPr>
          <a:xfrm>
            <a:off x="1641409" y="5335688"/>
            <a:ext cx="4224000" cy="216000"/>
          </a:xfrm>
        </p:spPr>
        <p:txBody>
          <a:bodyPr anchor="ctr">
            <a:normAutofit/>
          </a:bodyPr>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smtClean="0"/>
              <a:t>DATA</a:t>
            </a:r>
          </a:p>
        </p:txBody>
      </p:sp>
      <p:sp>
        <p:nvSpPr>
          <p:cNvPr id="13" name="Rectangle 34"/>
          <p:cNvSpPr>
            <a:spLocks noChangeArrowheads="1"/>
          </p:cNvSpPr>
          <p:nvPr/>
        </p:nvSpPr>
        <p:spPr bwMode="auto">
          <a:xfrm>
            <a:off x="1295467" y="6667500"/>
            <a:ext cx="1089653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defRPr/>
            </a:pPr>
            <a:r>
              <a:rPr lang="pt-PT" sz="800" b="0" dirty="0" smtClean="0">
                <a:solidFill>
                  <a:srgbClr val="474948"/>
                </a:solidFill>
                <a:latin typeface="Arial Narrow"/>
                <a:cs typeface="Arial Narrow"/>
              </a:rPr>
              <a:t>A impressão deste documento é realmente indispensável? Se sim, imprima vários slides na mesma folha e, de preferência, a preto e branco.</a:t>
            </a:r>
            <a:endParaRPr lang="fr-FR" sz="800" b="0" dirty="0" smtClean="0">
              <a:solidFill>
                <a:srgbClr val="898989"/>
              </a:solidFill>
              <a:latin typeface="Arial Narrow"/>
              <a:cs typeface="Arial Narrow"/>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360" y="5687299"/>
            <a:ext cx="4792848" cy="905861"/>
          </a:xfrm>
          <a:prstGeom prst="rect">
            <a:avLst/>
          </a:prstGeom>
        </p:spPr>
      </p:pic>
      <p:sp>
        <p:nvSpPr>
          <p:cNvPr id="9" name="Rectangle 8"/>
          <p:cNvSpPr/>
          <p:nvPr userDrawn="1"/>
        </p:nvSpPr>
        <p:spPr>
          <a:xfrm>
            <a:off x="1429577" y="5022701"/>
            <a:ext cx="4656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000" dirty="0" smtClean="0">
              <a:solidFill>
                <a:schemeClr val="accent5"/>
              </a:solidFill>
            </a:endParaRPr>
          </a:p>
        </p:txBody>
      </p:sp>
      <p:sp>
        <p:nvSpPr>
          <p:cNvPr id="15" name="Rectangle 34"/>
          <p:cNvSpPr>
            <a:spLocks noChangeArrowheads="1"/>
          </p:cNvSpPr>
          <p:nvPr userDrawn="1"/>
        </p:nvSpPr>
        <p:spPr bwMode="auto">
          <a:xfrm>
            <a:off x="1295467" y="6667500"/>
            <a:ext cx="1089653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l">
              <a:defRPr/>
            </a:pPr>
            <a:r>
              <a:rPr lang="pt-PT" sz="800" b="0" dirty="0" smtClean="0">
                <a:solidFill>
                  <a:srgbClr val="474948"/>
                </a:solidFill>
                <a:latin typeface="Arial Narrow"/>
                <a:cs typeface="Arial Narrow"/>
              </a:rPr>
              <a:t>A impressão deste documento é realmente indispensável? Se sim, imprima vários slides na mesma folha e, de preferência, a preto e branco.</a:t>
            </a:r>
            <a:endParaRPr lang="fr-FR" sz="800" b="0" dirty="0" smtClean="0">
              <a:solidFill>
                <a:srgbClr val="898989"/>
              </a:solidFill>
              <a:latin typeface="Arial Narrow"/>
              <a:cs typeface="Arial Narrow"/>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5360" y="5687299"/>
            <a:ext cx="4792848" cy="905861"/>
          </a:xfrm>
          <a:prstGeom prst="rect">
            <a:avLst/>
          </a:prstGeom>
        </p:spPr>
      </p:pic>
    </p:spTree>
    <p:extLst>
      <p:ext uri="{BB962C8B-B14F-4D97-AF65-F5344CB8AC3E}">
        <p14:creationId xmlns:p14="http://schemas.microsoft.com/office/powerpoint/2010/main" val="32307315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11" name="Espace réservé du contenu 2"/>
          <p:cNvSpPr>
            <a:spLocks noGrp="1"/>
          </p:cNvSpPr>
          <p:nvPr>
            <p:ph idx="1" hasCustomPrompt="1"/>
          </p:nvPr>
        </p:nvSpPr>
        <p:spPr>
          <a:xfrm>
            <a:off x="456771" y="1137312"/>
            <a:ext cx="11280000" cy="4785129"/>
          </a:xfrm>
        </p:spPr>
        <p:txBody>
          <a:bodyPr/>
          <a:lstStyle>
            <a:lvl1pPr>
              <a:defRPr baseline="0"/>
            </a:lvl1pPr>
            <a:lvl2pPr marL="358775" indent="-179388">
              <a:defRPr/>
            </a:lvl2pPr>
            <a:lvl3pPr marL="538163" indent="-182563">
              <a:defRPr baseline="0"/>
            </a:lvl3pPr>
            <a:lvl4pPr marL="719138" indent="-173038">
              <a:defRPr/>
            </a:lvl4pPr>
            <a:lvl5pPr marL="3175" indent="4763">
              <a:defRPr/>
            </a:lvl5pPr>
          </a:lstStyle>
          <a:p>
            <a:pPr lvl="0"/>
            <a:r>
              <a:rPr lang="fr-FR" dirty="0" err="1" smtClean="0"/>
              <a:t>Clica</a:t>
            </a:r>
            <a:r>
              <a:rPr lang="fr-FR" dirty="0" smtClean="0"/>
              <a:t> para </a:t>
            </a:r>
            <a:r>
              <a:rPr lang="fr-FR" dirty="0" err="1" smtClean="0"/>
              <a:t>adicionar</a:t>
            </a:r>
            <a:r>
              <a:rPr lang="fr-FR" dirty="0" smtClean="0"/>
              <a:t> texto</a:t>
            </a:r>
          </a:p>
          <a:p>
            <a:pPr lvl="1"/>
            <a:r>
              <a:rPr lang="fr-FR" dirty="0" smtClean="0"/>
              <a:t>Segundo </a:t>
            </a:r>
            <a:r>
              <a:rPr lang="fr-FR" dirty="0" err="1" smtClean="0"/>
              <a:t>nível</a:t>
            </a:r>
            <a:r>
              <a:rPr lang="fr-FR" dirty="0" smtClean="0"/>
              <a:t> </a:t>
            </a:r>
          </a:p>
          <a:p>
            <a:pPr lvl="2"/>
            <a:r>
              <a:rPr lang="fr-FR" dirty="0" err="1" smtClean="0"/>
              <a:t>Terceiro</a:t>
            </a:r>
            <a:r>
              <a:rPr lang="fr-FR" dirty="0" smtClean="0"/>
              <a:t> </a:t>
            </a:r>
            <a:r>
              <a:rPr lang="fr-FR" dirty="0" err="1" smtClean="0"/>
              <a:t>nível</a:t>
            </a:r>
            <a:r>
              <a:rPr lang="fr-FR" dirty="0" smtClean="0"/>
              <a:t> </a:t>
            </a:r>
          </a:p>
          <a:p>
            <a:pPr lvl="3"/>
            <a:r>
              <a:rPr lang="fr-FR" dirty="0" smtClean="0"/>
              <a:t>Quarto </a:t>
            </a:r>
            <a:r>
              <a:rPr lang="fr-FR" dirty="0" err="1" smtClean="0"/>
              <a:t>nível</a:t>
            </a:r>
            <a:endParaRPr lang="fr-FR" dirty="0" smtClean="0"/>
          </a:p>
          <a:p>
            <a:pPr lvl="4"/>
            <a:r>
              <a:rPr lang="fr-FR" dirty="0" smtClean="0"/>
              <a:t>Quinto </a:t>
            </a:r>
            <a:r>
              <a:rPr lang="fr-FR" dirty="0" err="1" smtClean="0"/>
              <a:t>nívelu</a:t>
            </a:r>
            <a:endParaRPr lang="fr-FR" dirty="0"/>
          </a:p>
        </p:txBody>
      </p:sp>
      <p:sp>
        <p:nvSpPr>
          <p:cNvPr id="8" name="Titre 7"/>
          <p:cNvSpPr>
            <a:spLocks noGrp="1"/>
          </p:cNvSpPr>
          <p:nvPr>
            <p:ph type="title" hasCustomPrompt="1"/>
          </p:nvPr>
        </p:nvSpPr>
        <p:spPr/>
        <p:txBody>
          <a:bodyPr/>
          <a:lstStyle>
            <a:lvl1pPr>
              <a:defRPr/>
            </a:lvl1pPr>
          </a:lstStyle>
          <a:p>
            <a:r>
              <a:rPr lang="fr-FR" dirty="0" err="1" smtClean="0"/>
              <a:t>Modificar</a:t>
            </a:r>
            <a:r>
              <a:rPr lang="fr-FR" dirty="0" smtClean="0"/>
              <a:t> o </a:t>
            </a:r>
            <a:r>
              <a:rPr lang="fr-FR" dirty="0" err="1" smtClean="0"/>
              <a:t>título</a:t>
            </a:r>
            <a:endParaRPr lang="fr-FR" dirty="0"/>
          </a:p>
        </p:txBody>
      </p:sp>
      <p:cxnSp>
        <p:nvCxnSpPr>
          <p:cNvPr id="16" name="Connecteur droit 15"/>
          <p:cNvCxnSpPr/>
          <p:nvPr/>
        </p:nvCxnSpPr>
        <p:spPr>
          <a:xfrm>
            <a:off x="456771" y="879000"/>
            <a:ext cx="1128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Espace réservé de la date 1"/>
          <p:cNvSpPr>
            <a:spLocks noGrp="1"/>
          </p:cNvSpPr>
          <p:nvPr>
            <p:ph type="dt" sz="half" idx="10"/>
          </p:nvPr>
        </p:nvSpPr>
        <p:spPr/>
        <p:txBody>
          <a:bodyPr/>
          <a:lstStyle/>
          <a:p>
            <a:pPr>
              <a:defRPr/>
            </a:pPr>
            <a:r>
              <a:rPr lang="fr-FR" smtClean="0"/>
              <a:t>|  00/00/0000  |</a:t>
            </a:r>
            <a:endParaRPr lang="fr-FR" dirty="0"/>
          </a:p>
        </p:txBody>
      </p:sp>
      <p:sp>
        <p:nvSpPr>
          <p:cNvPr id="7" name="Espace réservé du pied de page 6"/>
          <p:cNvSpPr>
            <a:spLocks noGrp="1"/>
          </p:cNvSpPr>
          <p:nvPr>
            <p:ph type="ftr" sz="quarter" idx="11"/>
          </p:nvPr>
        </p:nvSpPr>
        <p:spPr/>
        <p:txBody>
          <a:bodyPr/>
          <a:lstStyle/>
          <a:p>
            <a:pPr>
              <a:defRPr/>
            </a:pPr>
            <a:r>
              <a:rPr lang="fr-FR" smtClean="0"/>
              <a:t>Titre de la présentation</a:t>
            </a:r>
            <a:endParaRPr lang="fr-FR"/>
          </a:p>
        </p:txBody>
      </p:sp>
      <p:sp>
        <p:nvSpPr>
          <p:cNvPr id="9" name="Espace réservé du numéro de diapositive 8"/>
          <p:cNvSpPr>
            <a:spLocks noGrp="1"/>
          </p:cNvSpPr>
          <p:nvPr>
            <p:ph type="sldNum" sz="quarter" idx="12"/>
          </p:nvPr>
        </p:nvSpPr>
        <p:spPr/>
        <p:txBody>
          <a:bodyPr/>
          <a:lstStyle/>
          <a:p>
            <a:pPr>
              <a:defRPr/>
            </a:pPr>
            <a:fld id="{276219AF-F5ED-455B-A512-B03AB3602319}" type="slidenum">
              <a:rPr lang="fr-FR" smtClean="0"/>
              <a:pPr>
                <a:defRPr/>
              </a:pPr>
              <a:t>‹#›</a:t>
            </a:fld>
            <a:endParaRPr lang="fr-FR" dirty="0"/>
          </a:p>
        </p:txBody>
      </p:sp>
      <p:cxnSp>
        <p:nvCxnSpPr>
          <p:cNvPr id="10" name="Connecteur droit 15"/>
          <p:cNvCxnSpPr/>
          <p:nvPr userDrawn="1"/>
        </p:nvCxnSpPr>
        <p:spPr>
          <a:xfrm>
            <a:off x="456771" y="879000"/>
            <a:ext cx="1128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6556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ARTIE">
    <p:spTree>
      <p:nvGrpSpPr>
        <p:cNvPr id="1" name=""/>
        <p:cNvGrpSpPr/>
        <p:nvPr/>
      </p:nvGrpSpPr>
      <p:grpSpPr>
        <a:xfrm>
          <a:off x="0" y="0"/>
          <a:ext cx="0" cy="0"/>
          <a:chOff x="0" y="0"/>
          <a:chExt cx="0" cy="0"/>
        </a:xfrm>
      </p:grpSpPr>
      <p:sp>
        <p:nvSpPr>
          <p:cNvPr id="9" name="Titre 1"/>
          <p:cNvSpPr>
            <a:spLocks noGrp="1"/>
          </p:cNvSpPr>
          <p:nvPr>
            <p:ph type="ctrTitle" hasCustomPrompt="1"/>
          </p:nvPr>
        </p:nvSpPr>
        <p:spPr>
          <a:xfrm>
            <a:off x="2748326" y="2161431"/>
            <a:ext cx="8244217" cy="2851745"/>
          </a:xfrm>
        </p:spPr>
        <p:txBody>
          <a:bodyPr anchor="t">
            <a:noAutofit/>
          </a:bodyPr>
          <a:lstStyle>
            <a:lvl1pPr algn="l">
              <a:lnSpc>
                <a:spcPct val="85000"/>
              </a:lnSpc>
              <a:defRPr sz="3600" b="1" cap="all" baseline="0">
                <a:solidFill>
                  <a:schemeClr val="accent1"/>
                </a:solidFill>
              </a:defRPr>
            </a:lvl1pPr>
          </a:lstStyle>
          <a:p>
            <a:r>
              <a:rPr lang="fr-FR" dirty="0" err="1" smtClean="0"/>
              <a:t>Título</a:t>
            </a:r>
            <a:r>
              <a:rPr lang="fr-FR" dirty="0" smtClean="0"/>
              <a:t> do </a:t>
            </a:r>
            <a:r>
              <a:rPr lang="fr-FR" dirty="0" err="1" smtClean="0"/>
              <a:t>Capítulo</a:t>
            </a:r>
            <a:endParaRPr lang="fr-FR" dirty="0"/>
          </a:p>
        </p:txBody>
      </p:sp>
      <p:sp>
        <p:nvSpPr>
          <p:cNvPr id="10" name="Sous-titre 2"/>
          <p:cNvSpPr>
            <a:spLocks noGrp="1"/>
          </p:cNvSpPr>
          <p:nvPr>
            <p:ph type="subTitle" idx="1" hasCustomPrompt="1"/>
          </p:nvPr>
        </p:nvSpPr>
        <p:spPr>
          <a:xfrm>
            <a:off x="1909631" y="1681758"/>
            <a:ext cx="672000" cy="504000"/>
          </a:xfrm>
          <a:solidFill>
            <a:schemeClr val="accent1"/>
          </a:solidFill>
          <a:ln>
            <a:noFill/>
          </a:ln>
        </p:spPr>
        <p:txBody>
          <a:bodyPr anchor="ctr">
            <a:noAutofit/>
          </a:bodyPr>
          <a:lstStyle>
            <a:lvl1pPr marL="0" indent="0" algn="ctr">
              <a:buNone/>
              <a:defRPr sz="3600" b="1" cap="all"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0</a:t>
            </a:r>
            <a:endParaRPr lang="fr-FR" dirty="0"/>
          </a:p>
        </p:txBody>
      </p:sp>
      <p:sp>
        <p:nvSpPr>
          <p:cNvPr id="11" name="Espace réservé de la date 10"/>
          <p:cNvSpPr>
            <a:spLocks noGrp="1"/>
          </p:cNvSpPr>
          <p:nvPr>
            <p:ph type="dt" sz="half" idx="10"/>
          </p:nvPr>
        </p:nvSpPr>
        <p:spPr/>
        <p:txBody>
          <a:bodyPr/>
          <a:lstStyle/>
          <a:p>
            <a:pPr>
              <a:defRPr/>
            </a:pPr>
            <a:r>
              <a:rPr lang="fr-FR" smtClean="0"/>
              <a:t>|  00/00/0000  |</a:t>
            </a:r>
            <a:endParaRPr lang="fr-FR" dirty="0"/>
          </a:p>
        </p:txBody>
      </p:sp>
      <p:sp>
        <p:nvSpPr>
          <p:cNvPr id="12" name="Espace réservé du pied de page 11"/>
          <p:cNvSpPr>
            <a:spLocks noGrp="1"/>
          </p:cNvSpPr>
          <p:nvPr>
            <p:ph type="ftr" sz="quarter" idx="11"/>
          </p:nvPr>
        </p:nvSpPr>
        <p:spPr/>
        <p:txBody>
          <a:bodyPr/>
          <a:lstStyle/>
          <a:p>
            <a:pPr>
              <a:defRPr/>
            </a:pPr>
            <a:r>
              <a:rPr lang="fr-FR" smtClean="0"/>
              <a:t>Titre de la présentation</a:t>
            </a:r>
            <a:endParaRPr lang="fr-FR"/>
          </a:p>
        </p:txBody>
      </p:sp>
      <p:sp>
        <p:nvSpPr>
          <p:cNvPr id="13" name="Espace réservé du numéro de diapositive 12"/>
          <p:cNvSpPr>
            <a:spLocks noGrp="1"/>
          </p:cNvSpPr>
          <p:nvPr>
            <p:ph type="sldNum" sz="quarter" idx="12"/>
          </p:nvPr>
        </p:nvSpPr>
        <p:spPr/>
        <p:txBody>
          <a:bodyPr/>
          <a:lstStyle/>
          <a:p>
            <a:pPr>
              <a:defRPr/>
            </a:pPr>
            <a:fld id="{276219AF-F5ED-455B-A512-B03AB3602319}" type="slidenum">
              <a:rPr lang="fr-FR" smtClean="0"/>
              <a:pPr>
                <a:defRPr/>
              </a:pPr>
              <a:t>‹#›</a:t>
            </a:fld>
            <a:endParaRPr lang="fr-FR" dirty="0"/>
          </a:p>
        </p:txBody>
      </p:sp>
    </p:spTree>
    <p:extLst>
      <p:ext uri="{BB962C8B-B14F-4D97-AF65-F5344CB8AC3E}">
        <p14:creationId xmlns:p14="http://schemas.microsoft.com/office/powerpoint/2010/main" val="25837442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MMAIRE">
    <p:spTree>
      <p:nvGrpSpPr>
        <p:cNvPr id="1" name=""/>
        <p:cNvGrpSpPr/>
        <p:nvPr/>
      </p:nvGrpSpPr>
      <p:grpSpPr>
        <a:xfrm>
          <a:off x="0" y="0"/>
          <a:ext cx="0" cy="0"/>
          <a:chOff x="0" y="0"/>
          <a:chExt cx="0" cy="0"/>
        </a:xfrm>
      </p:grpSpPr>
      <p:sp>
        <p:nvSpPr>
          <p:cNvPr id="10" name="Espace réservé du texte 2"/>
          <p:cNvSpPr>
            <a:spLocks noGrp="1"/>
          </p:cNvSpPr>
          <p:nvPr>
            <p:ph type="body" idx="13" hasCustomPrompt="1"/>
          </p:nvPr>
        </p:nvSpPr>
        <p:spPr>
          <a:xfrm>
            <a:off x="1007435" y="1658894"/>
            <a:ext cx="10752565" cy="4002354"/>
          </a:xfrm>
        </p:spPr>
        <p:txBody>
          <a:bodyPr lIns="0" anchor="ctr">
            <a:normAutofit/>
          </a:bodyPr>
          <a:lstStyle>
            <a:lvl1pPr marL="363538" indent="-363538">
              <a:lnSpc>
                <a:spcPct val="200000"/>
              </a:lnSpc>
              <a:buClr>
                <a:srgbClr val="E6A01E"/>
              </a:buClr>
              <a:buSzPct val="100000"/>
              <a:buFont typeface="+mj-lt"/>
              <a:buAutoNum type="arabicPeriod"/>
              <a:tabLst>
                <a:tab pos="2690813" algn="l"/>
              </a:tabLst>
              <a:defRPr sz="20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err="1" smtClean="0"/>
              <a:t>Título</a:t>
            </a:r>
            <a:r>
              <a:rPr lang="fr-FR" dirty="0" smtClean="0"/>
              <a:t> </a:t>
            </a:r>
            <a:r>
              <a:rPr lang="fr-FR" dirty="0" err="1" smtClean="0"/>
              <a:t>Capítulo</a:t>
            </a:r>
            <a:r>
              <a:rPr lang="fr-FR" dirty="0" smtClean="0"/>
              <a:t> 1</a:t>
            </a:r>
          </a:p>
        </p:txBody>
      </p:sp>
      <p:sp>
        <p:nvSpPr>
          <p:cNvPr id="2" name="Titre 1"/>
          <p:cNvSpPr>
            <a:spLocks noGrp="1"/>
          </p:cNvSpPr>
          <p:nvPr>
            <p:ph type="title" hasCustomPrompt="1"/>
          </p:nvPr>
        </p:nvSpPr>
        <p:spPr/>
        <p:txBody>
          <a:bodyPr/>
          <a:lstStyle>
            <a:lvl1pPr>
              <a:defRPr/>
            </a:lvl1pPr>
          </a:lstStyle>
          <a:p>
            <a:r>
              <a:rPr lang="fr-FR" dirty="0" err="1" smtClean="0"/>
              <a:t>Sumário</a:t>
            </a:r>
            <a:endParaRPr lang="fr-FR" dirty="0"/>
          </a:p>
        </p:txBody>
      </p:sp>
      <p:sp>
        <p:nvSpPr>
          <p:cNvPr id="6" name="Espace réservé de la date 5"/>
          <p:cNvSpPr>
            <a:spLocks noGrp="1"/>
          </p:cNvSpPr>
          <p:nvPr>
            <p:ph type="dt" sz="half" idx="18"/>
          </p:nvPr>
        </p:nvSpPr>
        <p:spPr/>
        <p:txBody>
          <a:bodyPr/>
          <a:lstStyle/>
          <a:p>
            <a:pPr>
              <a:defRPr/>
            </a:pPr>
            <a:r>
              <a:rPr lang="fr-FR" smtClean="0"/>
              <a:t>|  00/00/0000  |</a:t>
            </a:r>
            <a:endParaRPr lang="fr-FR" dirty="0"/>
          </a:p>
        </p:txBody>
      </p:sp>
      <p:sp>
        <p:nvSpPr>
          <p:cNvPr id="7" name="Espace réservé du pied de page 6"/>
          <p:cNvSpPr>
            <a:spLocks noGrp="1"/>
          </p:cNvSpPr>
          <p:nvPr>
            <p:ph type="ftr" sz="quarter" idx="19"/>
          </p:nvPr>
        </p:nvSpPr>
        <p:spPr/>
        <p:txBody>
          <a:bodyPr/>
          <a:lstStyle/>
          <a:p>
            <a:pPr>
              <a:defRPr/>
            </a:pPr>
            <a:r>
              <a:rPr lang="fr-FR" smtClean="0"/>
              <a:t>Titre de la présentation</a:t>
            </a:r>
            <a:endParaRPr lang="fr-FR"/>
          </a:p>
        </p:txBody>
      </p:sp>
      <p:sp>
        <p:nvSpPr>
          <p:cNvPr id="8" name="Espace réservé du numéro de diapositive 7"/>
          <p:cNvSpPr>
            <a:spLocks noGrp="1"/>
          </p:cNvSpPr>
          <p:nvPr>
            <p:ph type="sldNum" sz="quarter" idx="20"/>
          </p:nvPr>
        </p:nvSpPr>
        <p:spPr/>
        <p:txBody>
          <a:bodyPr/>
          <a:lstStyle/>
          <a:p>
            <a:pPr>
              <a:defRPr/>
            </a:pPr>
            <a:fld id="{276219AF-F5ED-455B-A512-B03AB3602319}" type="slidenum">
              <a:rPr lang="fr-FR" smtClean="0"/>
              <a:pPr>
                <a:defRPr/>
              </a:pPr>
              <a:t>‹#›</a:t>
            </a:fld>
            <a:endParaRPr lang="fr-FR" dirty="0"/>
          </a:p>
        </p:txBody>
      </p:sp>
      <p:cxnSp>
        <p:nvCxnSpPr>
          <p:cNvPr id="9" name="Connecteur droit 8"/>
          <p:cNvCxnSpPr/>
          <p:nvPr/>
        </p:nvCxnSpPr>
        <p:spPr>
          <a:xfrm>
            <a:off x="456771" y="879000"/>
            <a:ext cx="1128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Connecteur droit 8"/>
          <p:cNvCxnSpPr/>
          <p:nvPr userDrawn="1"/>
        </p:nvCxnSpPr>
        <p:spPr>
          <a:xfrm>
            <a:off x="456771" y="879000"/>
            <a:ext cx="1128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8568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r>
              <a:rPr lang="fr-FR" smtClean="0"/>
              <a:t>|  00/00/0000  |</a:t>
            </a:r>
            <a:endParaRPr lang="fr-FR" dirty="0"/>
          </a:p>
        </p:txBody>
      </p:sp>
      <p:sp>
        <p:nvSpPr>
          <p:cNvPr id="7" name="Espace réservé du pied de page 6"/>
          <p:cNvSpPr>
            <a:spLocks noGrp="1"/>
          </p:cNvSpPr>
          <p:nvPr>
            <p:ph type="ftr" sz="quarter" idx="11"/>
          </p:nvPr>
        </p:nvSpPr>
        <p:spPr/>
        <p:txBody>
          <a:bodyPr/>
          <a:lstStyle/>
          <a:p>
            <a:pPr>
              <a:defRPr/>
            </a:pPr>
            <a:r>
              <a:rPr lang="fr-FR" smtClean="0"/>
              <a:t>Titre de la présentation</a:t>
            </a:r>
            <a:endParaRPr lang="fr-F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fr-FR" smtClean="0"/>
              <a:pPr>
                <a:defRPr/>
              </a:pPr>
              <a:t>‹#›</a:t>
            </a:fld>
            <a:endParaRPr lang="fr-FR" dirty="0"/>
          </a:p>
        </p:txBody>
      </p:sp>
      <p:sp>
        <p:nvSpPr>
          <p:cNvPr id="10" name="Titre 9"/>
          <p:cNvSpPr>
            <a:spLocks noGrp="1"/>
          </p:cNvSpPr>
          <p:nvPr>
            <p:ph type="title" hasCustomPrompt="1"/>
          </p:nvPr>
        </p:nvSpPr>
        <p:spPr/>
        <p:txBody>
          <a:bodyPr/>
          <a:lstStyle>
            <a:lvl1pPr>
              <a:defRPr baseline="0"/>
            </a:lvl1pPr>
          </a:lstStyle>
          <a:p>
            <a:r>
              <a:rPr lang="fr-FR" dirty="0" err="1" smtClean="0"/>
              <a:t>Modificar</a:t>
            </a:r>
            <a:r>
              <a:rPr lang="fr-FR" dirty="0" smtClean="0"/>
              <a:t> o </a:t>
            </a:r>
            <a:r>
              <a:rPr lang="fr-FR" dirty="0" err="1" smtClean="0"/>
              <a:t>estilo</a:t>
            </a:r>
            <a:r>
              <a:rPr lang="fr-FR" dirty="0" smtClean="0"/>
              <a:t> do </a:t>
            </a:r>
            <a:r>
              <a:rPr lang="fr-FR" dirty="0" err="1" smtClean="0"/>
              <a:t>título</a:t>
            </a:r>
            <a:endParaRPr lang="fr-FR" dirty="0"/>
          </a:p>
        </p:txBody>
      </p:sp>
      <p:cxnSp>
        <p:nvCxnSpPr>
          <p:cNvPr id="9" name="Connecteur droit 8"/>
          <p:cNvCxnSpPr/>
          <p:nvPr/>
        </p:nvCxnSpPr>
        <p:spPr>
          <a:xfrm>
            <a:off x="456771" y="879000"/>
            <a:ext cx="1128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Connecteur droit 8"/>
          <p:cNvCxnSpPr/>
          <p:nvPr userDrawn="1"/>
        </p:nvCxnSpPr>
        <p:spPr>
          <a:xfrm>
            <a:off x="456771" y="879000"/>
            <a:ext cx="1128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145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ED SEUL">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r>
              <a:rPr lang="fr-FR" smtClean="0"/>
              <a:t>|  00/00/0000  |</a:t>
            </a:r>
            <a:endParaRPr lang="fr-FR" dirty="0"/>
          </a:p>
        </p:txBody>
      </p:sp>
      <p:sp>
        <p:nvSpPr>
          <p:cNvPr id="7" name="Espace réservé du pied de page 6"/>
          <p:cNvSpPr>
            <a:spLocks noGrp="1"/>
          </p:cNvSpPr>
          <p:nvPr>
            <p:ph type="ftr" sz="quarter" idx="11"/>
          </p:nvPr>
        </p:nvSpPr>
        <p:spPr/>
        <p:txBody>
          <a:bodyPr/>
          <a:lstStyle/>
          <a:p>
            <a:pPr>
              <a:defRPr/>
            </a:pPr>
            <a:r>
              <a:rPr lang="fr-FR" smtClean="0"/>
              <a:t>Titre de la présentation</a:t>
            </a:r>
            <a:endParaRPr lang="fr-F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fr-FR" smtClean="0"/>
              <a:pPr>
                <a:defRPr/>
              </a:pPr>
              <a:t>‹#›</a:t>
            </a:fld>
            <a:endParaRPr lang="fr-FR" dirty="0"/>
          </a:p>
        </p:txBody>
      </p:sp>
    </p:spTree>
    <p:extLst>
      <p:ext uri="{BB962C8B-B14F-4D97-AF65-F5344CB8AC3E}">
        <p14:creationId xmlns:p14="http://schemas.microsoft.com/office/powerpoint/2010/main" val="60490040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9028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6771" y="115488"/>
            <a:ext cx="11280000" cy="745664"/>
          </a:xfrm>
          <a:prstGeom prst="rect">
            <a:avLst/>
          </a:prstGeom>
        </p:spPr>
        <p:txBody>
          <a:bodyPr vert="horz" lIns="0" tIns="0" rIns="0" bIns="0" rtlCol="0" anchor="ctr" anchorCtr="0">
            <a:normAutofit/>
          </a:bodyPr>
          <a:lstStyle/>
          <a:p>
            <a:r>
              <a:rPr lang="fr-FR" noProof="0" dirty="0" smtClean="0"/>
              <a:t>Modifiez le style du titre</a:t>
            </a:r>
            <a:endParaRPr lang="fr-FR" noProof="0" dirty="0"/>
          </a:p>
        </p:txBody>
      </p:sp>
      <p:sp>
        <p:nvSpPr>
          <p:cNvPr id="3" name="Espace réservé du texte 2"/>
          <p:cNvSpPr>
            <a:spLocks noGrp="1"/>
          </p:cNvSpPr>
          <p:nvPr>
            <p:ph type="body" idx="1"/>
          </p:nvPr>
        </p:nvSpPr>
        <p:spPr>
          <a:xfrm>
            <a:off x="452931" y="1653184"/>
            <a:ext cx="11283840" cy="4224089"/>
          </a:xfrm>
          <a:prstGeom prst="rect">
            <a:avLst/>
          </a:prstGeom>
        </p:spPr>
        <p:txBody>
          <a:bodyPr vert="horz" lIns="0" tIns="0" rIns="0" bIns="0" rtlCol="0" anchor="t" anchorCtr="0">
            <a:normAutofit/>
          </a:bodyPr>
          <a:lstStyle/>
          <a:p>
            <a:pPr lvl="0"/>
            <a:r>
              <a:rPr lang="fr-FR" noProof="0" dirty="0" smtClean="0"/>
              <a:t>Modifiez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a:p>
            <a:pPr lvl="4"/>
            <a:r>
              <a:rPr lang="fr-FR" noProof="0" dirty="0" smtClean="0"/>
              <a:t>Cinquième niveau</a:t>
            </a:r>
            <a:endParaRPr lang="fr-FR" noProof="0" dirty="0"/>
          </a:p>
        </p:txBody>
      </p:sp>
      <p:cxnSp>
        <p:nvCxnSpPr>
          <p:cNvPr id="11" name="Connecteur droit 10"/>
          <p:cNvCxnSpPr/>
          <p:nvPr/>
        </p:nvCxnSpPr>
        <p:spPr>
          <a:xfrm>
            <a:off x="456771" y="6102440"/>
            <a:ext cx="1128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Rectangle 15"/>
          <p:cNvSpPr>
            <a:spLocks noGrp="1" noChangeArrowheads="1"/>
          </p:cNvSpPr>
          <p:nvPr>
            <p:ph type="ftr" sz="quarter" idx="3"/>
          </p:nvPr>
        </p:nvSpPr>
        <p:spPr bwMode="auto">
          <a:xfrm>
            <a:off x="7470085" y="6452575"/>
            <a:ext cx="2688000"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800">
                <a:solidFill>
                  <a:schemeClr val="bg1"/>
                </a:solidFill>
              </a:defRPr>
            </a:lvl1pPr>
          </a:lstStyle>
          <a:p>
            <a:pPr>
              <a:defRPr/>
            </a:pPr>
            <a:r>
              <a:rPr lang="fr-FR" noProof="0" smtClean="0"/>
              <a:t>Titre de la présentation</a:t>
            </a:r>
            <a:endParaRPr lang="fr-FR" noProof="0" dirty="0"/>
          </a:p>
        </p:txBody>
      </p:sp>
      <p:sp>
        <p:nvSpPr>
          <p:cNvPr id="14" name="Rectangle 14"/>
          <p:cNvSpPr>
            <a:spLocks noGrp="1" noChangeArrowheads="1"/>
          </p:cNvSpPr>
          <p:nvPr>
            <p:ph type="dt" sz="half" idx="2"/>
          </p:nvPr>
        </p:nvSpPr>
        <p:spPr bwMode="auto">
          <a:xfrm>
            <a:off x="10227126" y="6452575"/>
            <a:ext cx="944740"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00">
                <a:solidFill>
                  <a:schemeClr val="bg1"/>
                </a:solidFill>
              </a:defRPr>
            </a:lvl1pPr>
          </a:lstStyle>
          <a:p>
            <a:pPr>
              <a:defRPr/>
            </a:pPr>
            <a:r>
              <a:rPr lang="fr-FR" noProof="0" smtClean="0"/>
              <a:t>|  00/00/0000  |</a:t>
            </a:r>
            <a:endParaRPr lang="fr-FR" noProof="0" dirty="0"/>
          </a:p>
        </p:txBody>
      </p:sp>
      <p:sp>
        <p:nvSpPr>
          <p:cNvPr id="17" name="Espace réservé du numéro de diapositive 16"/>
          <p:cNvSpPr>
            <a:spLocks noGrp="1" noChangeArrowheads="1"/>
          </p:cNvSpPr>
          <p:nvPr>
            <p:ph type="sldNum" sz="quarter" idx="4"/>
          </p:nvPr>
        </p:nvSpPr>
        <p:spPr bwMode="auto">
          <a:xfrm>
            <a:off x="11159691" y="6452575"/>
            <a:ext cx="240000"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800" b="1">
                <a:solidFill>
                  <a:schemeClr val="bg1"/>
                </a:solidFill>
              </a:defRPr>
            </a:lvl1pPr>
          </a:lstStyle>
          <a:p>
            <a:pPr>
              <a:defRPr/>
            </a:pPr>
            <a:fld id="{276219AF-F5ED-455B-A512-B03AB3602319}" type="slidenum">
              <a:rPr lang="fr-FR" noProof="0" smtClean="0"/>
              <a:pPr>
                <a:defRPr/>
              </a:pPr>
              <a:t>‹#›</a:t>
            </a:fld>
            <a:endParaRPr lang="fr-FR" noProof="0" dirty="0"/>
          </a:p>
        </p:txBody>
      </p:sp>
      <p:pic>
        <p:nvPicPr>
          <p:cNvPr id="9" name="Picture 8"/>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452932" y="6229387"/>
            <a:ext cx="2618545" cy="494912"/>
          </a:xfrm>
          <a:prstGeom prst="rect">
            <a:avLst/>
          </a:prstGeom>
        </p:spPr>
      </p:pic>
      <p:pic>
        <p:nvPicPr>
          <p:cNvPr id="10" name="Picture 9"/>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452932" y="6229387"/>
            <a:ext cx="2618545" cy="494912"/>
          </a:xfrm>
          <a:prstGeom prst="rect">
            <a:avLst/>
          </a:prstGeom>
        </p:spPr>
      </p:pic>
    </p:spTree>
    <p:extLst>
      <p:ext uri="{BB962C8B-B14F-4D97-AF65-F5344CB8AC3E}">
        <p14:creationId xmlns:p14="http://schemas.microsoft.com/office/powerpoint/2010/main" val="303552812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685" r:id="rId14"/>
    <p:sldLayoutId id="2147483663" r:id="rId15"/>
    <p:sldLayoutId id="2147483679" r:id="rId16"/>
    <p:sldLayoutId id="2147483675" r:id="rId17"/>
    <p:sldLayoutId id="2147483666" r:id="rId18"/>
    <p:sldLayoutId id="2147483680" r:id="rId19"/>
    <p:sldLayoutId id="2147483681" r:id="rId20"/>
    <p:sldLayoutId id="2147483678" r:id="rId21"/>
    <p:sldLayoutId id="2147483682" r:id="rId22"/>
    <p:sldLayoutId id="2147483683" r:id="rId23"/>
    <p:sldLayoutId id="2147483684" r:id="rId24"/>
  </p:sldLayoutIdLst>
  <p:timing>
    <p:tnLst>
      <p:par>
        <p:cTn id="1" dur="indefinite" restart="never" nodeType="tmRoot"/>
      </p:par>
    </p:tnLst>
  </p:timing>
  <p:hf hdr="0"/>
  <p:txStyles>
    <p:titleStyle>
      <a:lvl1pPr algn="l" defTabSz="914400" rtl="0" eaLnBrk="1" latinLnBrk="0" hangingPunct="1">
        <a:spcBef>
          <a:spcPct val="0"/>
        </a:spcBef>
        <a:buNone/>
        <a:defRPr sz="30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spcBef>
          <a:spcPts val="200"/>
        </a:spcBef>
        <a:buClr>
          <a:schemeClr val="accent4"/>
        </a:buClr>
        <a:buSzPct val="100000"/>
        <a:buFontTx/>
        <a:buNone/>
        <a:defRPr sz="1800" kern="1200">
          <a:solidFill>
            <a:schemeClr val="bg1"/>
          </a:solidFill>
          <a:latin typeface="+mn-lt"/>
          <a:ea typeface="+mn-ea"/>
          <a:cs typeface="+mn-cs"/>
        </a:defRPr>
      </a:lvl1pPr>
      <a:lvl2pPr marL="446088" indent="-179388" algn="l" defTabSz="914400" rtl="0" eaLnBrk="1" latinLnBrk="0" hangingPunct="1">
        <a:spcBef>
          <a:spcPts val="200"/>
        </a:spcBef>
        <a:buClr>
          <a:schemeClr val="accent1"/>
        </a:buClr>
        <a:buSzPct val="90000"/>
        <a:buFont typeface="Wingdings" panose="05000000000000000000" pitchFamily="2" charset="2"/>
        <a:buChar char="§"/>
        <a:defRPr sz="1600" kern="1200">
          <a:solidFill>
            <a:schemeClr val="bg1"/>
          </a:solidFill>
          <a:latin typeface="+mn-lt"/>
          <a:ea typeface="+mn-ea"/>
          <a:cs typeface="+mn-cs"/>
        </a:defRPr>
      </a:lvl2pPr>
      <a:lvl3pPr marL="804863" indent="-176213" algn="l" defTabSz="914400" rtl="0" eaLnBrk="1" latinLnBrk="0" hangingPunct="1">
        <a:spcBef>
          <a:spcPts val="200"/>
        </a:spcBef>
        <a:buFont typeface="Wingdings" panose="05000000000000000000" pitchFamily="2" charset="2"/>
        <a:buChar char="§"/>
        <a:defRPr sz="1400" kern="1200">
          <a:solidFill>
            <a:schemeClr val="accent1"/>
          </a:solidFill>
          <a:latin typeface="+mn-lt"/>
          <a:ea typeface="+mn-ea"/>
          <a:cs typeface="+mn-cs"/>
        </a:defRPr>
      </a:lvl3pPr>
      <a:lvl4pPr marL="1158875" indent="-168275" algn="l" defTabSz="914400" rtl="0" eaLnBrk="1" latinLnBrk="0" hangingPunct="1">
        <a:spcBef>
          <a:spcPts val="200"/>
        </a:spcBef>
        <a:buFont typeface="Wingdings" panose="05000000000000000000" pitchFamily="2" charset="2"/>
        <a:buChar char="§"/>
        <a:defRPr sz="1200" kern="1200">
          <a:solidFill>
            <a:schemeClr val="bg2"/>
          </a:solidFill>
          <a:latin typeface="+mn-lt"/>
          <a:ea typeface="+mn-ea"/>
          <a:cs typeface="+mn-cs"/>
        </a:defRPr>
      </a:lvl4pPr>
      <a:lvl5pPr marL="0" indent="0" algn="l" defTabSz="914400" rtl="0" eaLnBrk="1" latinLnBrk="0" hangingPunct="1">
        <a:spcBef>
          <a:spcPts val="200"/>
        </a:spcBef>
        <a:buFontTx/>
        <a:buNone/>
        <a:defRPr sz="1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5.png"/><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0.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30" name="Picture 14" descr="Machine learning extrai imagens 2D de malware para análise – Security  Information News"/>
          <p:cNvPicPr>
            <a:picLocks noChangeAspect="1" noChangeArrowheads="1"/>
          </p:cNvPicPr>
          <p:nvPr/>
        </p:nvPicPr>
        <p:blipFill rotWithShape="1">
          <a:blip r:embed="rId3">
            <a:extLst>
              <a:ext uri="{28A0092B-C50C-407E-A947-70E740481C1C}">
                <a14:useLocalDpi xmlns:a14="http://schemas.microsoft.com/office/drawing/2010/main" val="0"/>
              </a:ext>
            </a:extLst>
          </a:blip>
          <a:srcRect t="13939" b="7371"/>
          <a:stretch/>
        </p:blipFill>
        <p:spPr bwMode="auto">
          <a:xfrm>
            <a:off x="0" y="-27384"/>
            <a:ext cx="12192000" cy="5040560"/>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p:cNvSpPr/>
          <p:nvPr/>
        </p:nvSpPr>
        <p:spPr>
          <a:xfrm>
            <a:off x="0" y="4725144"/>
            <a:ext cx="12192000" cy="936033"/>
          </a:xfrm>
          <a:prstGeom prst="rect">
            <a:avLst/>
          </a:prstGeom>
          <a:solidFill>
            <a:srgbClr val="46BD9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US" sz="1400" dirty="0" smtClean="0">
              <a:solidFill>
                <a:schemeClr val="bg1"/>
              </a:solidFill>
            </a:endParaRPr>
          </a:p>
        </p:txBody>
      </p:sp>
      <p:sp>
        <p:nvSpPr>
          <p:cNvPr id="34" name="Rectangle 33"/>
          <p:cNvSpPr/>
          <p:nvPr/>
        </p:nvSpPr>
        <p:spPr>
          <a:xfrm>
            <a:off x="31436" y="5697963"/>
            <a:ext cx="12140550" cy="112474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US" sz="1400" dirty="0" smtClean="0">
              <a:solidFill>
                <a:schemeClr val="tx1"/>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492" y="5831575"/>
            <a:ext cx="3594636" cy="905861"/>
          </a:xfrm>
          <a:prstGeom prst="rect">
            <a:avLst/>
          </a:prstGeom>
        </p:spPr>
      </p:pic>
      <p:sp>
        <p:nvSpPr>
          <p:cNvPr id="4" name="Espace réservé du texte 3"/>
          <p:cNvSpPr>
            <a:spLocks noGrp="1"/>
          </p:cNvSpPr>
          <p:nvPr>
            <p:ph type="body" idx="13"/>
          </p:nvPr>
        </p:nvSpPr>
        <p:spPr>
          <a:xfrm>
            <a:off x="4047411" y="6085934"/>
            <a:ext cx="4224000" cy="216000"/>
          </a:xfrm>
        </p:spPr>
        <p:txBody>
          <a:bodyPr>
            <a:noAutofit/>
          </a:bodyPr>
          <a:lstStyle/>
          <a:p>
            <a:r>
              <a:rPr lang="fr-FR" sz="1100" dirty="0" smtClean="0">
                <a:solidFill>
                  <a:schemeClr val="bg1"/>
                </a:solidFill>
                <a:latin typeface="BNPP Sans Light" panose="02000503020000020004" pitchFamily="50" charset="0"/>
              </a:rPr>
              <a:t>Miguel Reis | CRM</a:t>
            </a:r>
          </a:p>
        </p:txBody>
      </p:sp>
      <p:sp>
        <p:nvSpPr>
          <p:cNvPr id="5" name="Espace réservé du texte 4"/>
          <p:cNvSpPr>
            <a:spLocks noGrp="1"/>
          </p:cNvSpPr>
          <p:nvPr>
            <p:ph type="body" idx="14"/>
          </p:nvPr>
        </p:nvSpPr>
        <p:spPr>
          <a:xfrm>
            <a:off x="4041907" y="6298224"/>
            <a:ext cx="4224000" cy="216000"/>
          </a:xfrm>
        </p:spPr>
        <p:txBody>
          <a:bodyPr>
            <a:normAutofit/>
          </a:bodyPr>
          <a:lstStyle/>
          <a:p>
            <a:r>
              <a:rPr lang="fr-FR" sz="1100" dirty="0" smtClean="0">
                <a:solidFill>
                  <a:schemeClr val="bg1"/>
                </a:solidFill>
                <a:latin typeface="BNPP Sans Light" panose="02000503020000020004" pitchFamily="50" charset="0"/>
              </a:rPr>
              <a:t>02/02/2021</a:t>
            </a:r>
            <a:endParaRPr lang="fr-FR" sz="1100" dirty="0">
              <a:solidFill>
                <a:schemeClr val="bg1"/>
              </a:solidFill>
              <a:latin typeface="BNPP Sans Light" panose="02000503020000020004" pitchFamily="50" charset="0"/>
            </a:endParaRPr>
          </a:p>
        </p:txBody>
      </p:sp>
      <p:grpSp>
        <p:nvGrpSpPr>
          <p:cNvPr id="23" name="Group 22"/>
          <p:cNvGrpSpPr/>
          <p:nvPr/>
        </p:nvGrpSpPr>
        <p:grpSpPr>
          <a:xfrm>
            <a:off x="9408368" y="5934865"/>
            <a:ext cx="2371153" cy="842962"/>
            <a:chOff x="6850641" y="5823994"/>
            <a:chExt cx="2371153" cy="842962"/>
          </a:xfrm>
        </p:grpSpPr>
        <p:grpSp>
          <p:nvGrpSpPr>
            <p:cNvPr id="12" name="Group 11"/>
            <p:cNvGrpSpPr/>
            <p:nvPr/>
          </p:nvGrpSpPr>
          <p:grpSpPr>
            <a:xfrm>
              <a:off x="8181149" y="5823994"/>
              <a:ext cx="876977" cy="344251"/>
              <a:chOff x="6035964" y="6055380"/>
              <a:chExt cx="1882148" cy="738824"/>
            </a:xfrm>
          </p:grpSpPr>
          <p:sp>
            <p:nvSpPr>
              <p:cNvPr id="13" name="Espace réservé du texte 3"/>
              <p:cNvSpPr txBox="1">
                <a:spLocks/>
              </p:cNvSpPr>
              <p:nvPr/>
            </p:nvSpPr>
            <p:spPr>
              <a:xfrm>
                <a:off x="6876817" y="6360856"/>
                <a:ext cx="1041295" cy="356521"/>
              </a:xfrm>
              <a:prstGeom prst="rect">
                <a:avLst/>
              </a:prstGeom>
            </p:spPr>
            <p:txBody>
              <a:bodyPr vert="horz" lIns="0" tIns="0" rIns="0" bIns="0" rtlCol="0" anchor="ctr" anchorCtr="0">
                <a:noAutofit/>
              </a:bodyPr>
              <a:lstStyle>
                <a:lvl1pPr marL="0" indent="0" algn="l" defTabSz="914400" rtl="0" eaLnBrk="1" latinLnBrk="0" hangingPunct="1">
                  <a:spcBef>
                    <a:spcPts val="200"/>
                  </a:spcBef>
                  <a:buClr>
                    <a:schemeClr val="accent4"/>
                  </a:buClr>
                  <a:buSzPct val="100000"/>
                  <a:buFontTx/>
                  <a:buNone/>
                  <a:defRPr sz="1400" b="0" kern="1200" cap="all" baseline="0">
                    <a:solidFill>
                      <a:schemeClr val="tx1"/>
                    </a:solidFill>
                    <a:latin typeface="+mn-lt"/>
                    <a:ea typeface="+mn-ea"/>
                    <a:cs typeface="+mn-cs"/>
                  </a:defRPr>
                </a:lvl1pPr>
                <a:lvl2pPr marL="457200" indent="0" algn="l" defTabSz="914400" rtl="0" eaLnBrk="1" latinLnBrk="0" hangingPunct="1">
                  <a:spcBef>
                    <a:spcPts val="200"/>
                  </a:spcBef>
                  <a:buClr>
                    <a:schemeClr val="accent1"/>
                  </a:buClr>
                  <a:buSzPct val="90000"/>
                  <a:buFont typeface="Wingdings" panose="05000000000000000000" pitchFamily="2" charset="2"/>
                  <a:buNone/>
                  <a:defRPr sz="2000" b="1" kern="1200">
                    <a:solidFill>
                      <a:schemeClr val="bg1"/>
                    </a:solidFill>
                    <a:latin typeface="+mn-lt"/>
                    <a:ea typeface="+mn-ea"/>
                    <a:cs typeface="+mn-cs"/>
                  </a:defRPr>
                </a:lvl2pPr>
                <a:lvl3pPr marL="914400" indent="0" algn="l" defTabSz="914400" rtl="0" eaLnBrk="1" latinLnBrk="0" hangingPunct="1">
                  <a:spcBef>
                    <a:spcPts val="200"/>
                  </a:spcBef>
                  <a:buFont typeface="Wingdings" panose="05000000000000000000" pitchFamily="2" charset="2"/>
                  <a:buNone/>
                  <a:defRPr sz="1800" b="1" kern="1200">
                    <a:solidFill>
                      <a:schemeClr val="accent1"/>
                    </a:solidFill>
                    <a:latin typeface="+mn-lt"/>
                    <a:ea typeface="+mn-ea"/>
                    <a:cs typeface="+mn-cs"/>
                  </a:defRPr>
                </a:lvl3pPr>
                <a:lvl4pPr marL="1371600" indent="0" algn="l" defTabSz="914400" rtl="0" eaLnBrk="1" latinLnBrk="0" hangingPunct="1">
                  <a:spcBef>
                    <a:spcPts val="200"/>
                  </a:spcBef>
                  <a:buFont typeface="Wingdings" panose="05000000000000000000" pitchFamily="2" charset="2"/>
                  <a:buNone/>
                  <a:defRPr sz="1600" b="1" kern="1200">
                    <a:solidFill>
                      <a:schemeClr val="bg2"/>
                    </a:solidFill>
                    <a:latin typeface="+mn-lt"/>
                    <a:ea typeface="+mn-ea"/>
                    <a:cs typeface="+mn-cs"/>
                  </a:defRPr>
                </a:lvl4pPr>
                <a:lvl5pPr marL="1828800" indent="0" algn="l" defTabSz="914400" rtl="0" eaLnBrk="1" latinLnBrk="0" hangingPunct="1">
                  <a:spcBef>
                    <a:spcPts val="200"/>
                  </a:spcBef>
                  <a:buFontTx/>
                  <a:buNone/>
                  <a:defRPr sz="1600" b="1" kern="1200">
                    <a:solidFill>
                      <a:schemeClr val="bg2"/>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fr-FR" sz="700" dirty="0" smtClean="0">
                    <a:solidFill>
                      <a:srgbClr val="1F455C"/>
                    </a:solidFill>
                    <a:latin typeface="BNPP Sans" panose="02000000000000000000" pitchFamily="50" charset="0"/>
                  </a:rPr>
                  <a:t>CUSTOMER</a:t>
                </a:r>
                <a:br>
                  <a:rPr lang="fr-FR" sz="700" dirty="0" smtClean="0">
                    <a:solidFill>
                      <a:srgbClr val="1F455C"/>
                    </a:solidFill>
                    <a:latin typeface="BNPP Sans" panose="02000000000000000000" pitchFamily="50" charset="0"/>
                  </a:rPr>
                </a:br>
                <a:r>
                  <a:rPr lang="fr-FR" sz="600" dirty="0" smtClean="0">
                    <a:solidFill>
                      <a:srgbClr val="1F455C"/>
                    </a:solidFill>
                    <a:latin typeface="BNPP Sans" panose="02000000000000000000" pitchFamily="50" charset="0"/>
                  </a:rPr>
                  <a:t>INTELLIGENCE</a:t>
                </a:r>
                <a:endParaRPr lang="fr-FR" sz="600" dirty="0">
                  <a:solidFill>
                    <a:srgbClr val="1F455C"/>
                  </a:solidFill>
                  <a:latin typeface="BNPP Sans" panose="02000000000000000000" pitchFamily="50" charset="0"/>
                </a:endParaRPr>
              </a:p>
            </p:txBody>
          </p:sp>
          <p:pic>
            <p:nvPicPr>
              <p:cNvPr id="14" name="Picture 4" descr="Image result for customer targeting icon"/>
              <p:cNvPicPr>
                <a:picLocks noChangeAspect="1" noChangeArrowheads="1"/>
              </p:cNvPicPr>
              <p:nvPr/>
            </p:nvPicPr>
            <p:blipFill rotWithShape="1">
              <a:blip r:embed="rId5" cstate="print">
                <a:clrChange>
                  <a:clrFrom>
                    <a:srgbClr val="FAFAFA">
                      <a:alpha val="98039"/>
                    </a:srgbClr>
                  </a:clrFrom>
                  <a:clrTo>
                    <a:srgbClr val="FAFAFA">
                      <a:alpha val="0"/>
                    </a:srgbClr>
                  </a:clrTo>
                </a:clrChange>
                <a:extLst>
                  <a:ext uri="{28A0092B-C50C-407E-A947-70E740481C1C}">
                    <a14:useLocalDpi xmlns:a14="http://schemas.microsoft.com/office/drawing/2010/main" val="0"/>
                  </a:ext>
                </a:extLst>
              </a:blip>
              <a:srcRect l="14646" t="17830" r="14035" b="16794"/>
              <a:stretch/>
            </p:blipFill>
            <p:spPr bwMode="auto">
              <a:xfrm>
                <a:off x="6035964" y="6061102"/>
                <a:ext cx="799747" cy="73310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6873273" y="6055380"/>
                <a:ext cx="576064" cy="268884"/>
              </a:xfrm>
              <a:prstGeom prst="rect">
                <a:avLst/>
              </a:prstGeom>
              <a:noFill/>
            </p:spPr>
            <p:txBody>
              <a:bodyPr wrap="square" lIns="0" tIns="0" rIns="0" bIns="0" rtlCol="0">
                <a:noAutofit/>
              </a:bodyPr>
              <a:lstStyle/>
              <a:p>
                <a:r>
                  <a:rPr lang="pt-PT" sz="900" b="1" dirty="0" smtClean="0">
                    <a:solidFill>
                      <a:srgbClr val="1F455C"/>
                    </a:solidFill>
                    <a:latin typeface="BNPP Sans" panose="02000000000000000000" pitchFamily="50" charset="0"/>
                  </a:rPr>
                  <a:t>CRM</a:t>
                </a:r>
                <a:endParaRPr lang="en-GB" sz="900" b="1" dirty="0" smtClean="0">
                  <a:solidFill>
                    <a:srgbClr val="1F455C"/>
                  </a:solidFill>
                  <a:latin typeface="BNPP Sans" panose="02000000000000000000" pitchFamily="50" charset="0"/>
                </a:endParaRPr>
              </a:p>
            </p:txBody>
          </p:sp>
        </p:grpSp>
        <p:grpSp>
          <p:nvGrpSpPr>
            <p:cNvPr id="16" name="Group 15"/>
            <p:cNvGrpSpPr/>
            <p:nvPr/>
          </p:nvGrpSpPr>
          <p:grpSpPr>
            <a:xfrm>
              <a:off x="8176208" y="6201838"/>
              <a:ext cx="1045586" cy="465118"/>
              <a:chOff x="8421713" y="5693200"/>
              <a:chExt cx="2241747" cy="997218"/>
            </a:xfrm>
          </p:grpSpPr>
          <p:pic>
            <p:nvPicPr>
              <p:cNvPr id="17" name="Picture 2" descr="Getting the Omni-channel approach right | Dnyanesh Bodhe | Pulse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21713" y="5693200"/>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18" name="Espace réservé du texte 3"/>
              <p:cNvSpPr txBox="1">
                <a:spLocks/>
              </p:cNvSpPr>
              <p:nvPr/>
            </p:nvSpPr>
            <p:spPr>
              <a:xfrm>
                <a:off x="9285811" y="6195825"/>
                <a:ext cx="1152000" cy="244428"/>
              </a:xfrm>
              <a:prstGeom prst="rect">
                <a:avLst/>
              </a:prstGeom>
            </p:spPr>
            <p:txBody>
              <a:bodyPr vert="horz" lIns="0" tIns="0" rIns="0" bIns="0" rtlCol="0" anchor="ctr" anchorCtr="0">
                <a:noAutofit/>
              </a:bodyPr>
              <a:lstStyle>
                <a:lvl1pPr marL="0" indent="0" algn="l" defTabSz="914400" rtl="0" eaLnBrk="1" latinLnBrk="0" hangingPunct="1">
                  <a:spcBef>
                    <a:spcPts val="200"/>
                  </a:spcBef>
                  <a:buClr>
                    <a:schemeClr val="accent4"/>
                  </a:buClr>
                  <a:buSzPct val="100000"/>
                  <a:buFontTx/>
                  <a:buNone/>
                  <a:defRPr sz="1400" b="0" kern="1200" cap="all" baseline="0">
                    <a:solidFill>
                      <a:schemeClr val="tx1"/>
                    </a:solidFill>
                    <a:latin typeface="+mn-lt"/>
                    <a:ea typeface="+mn-ea"/>
                    <a:cs typeface="+mn-cs"/>
                  </a:defRPr>
                </a:lvl1pPr>
                <a:lvl2pPr marL="457200" indent="0" algn="l" defTabSz="914400" rtl="0" eaLnBrk="1" latinLnBrk="0" hangingPunct="1">
                  <a:spcBef>
                    <a:spcPts val="200"/>
                  </a:spcBef>
                  <a:buClr>
                    <a:schemeClr val="accent1"/>
                  </a:buClr>
                  <a:buSzPct val="90000"/>
                  <a:buFont typeface="Wingdings" panose="05000000000000000000" pitchFamily="2" charset="2"/>
                  <a:buNone/>
                  <a:defRPr sz="2000" b="1" kern="1200">
                    <a:solidFill>
                      <a:schemeClr val="bg1"/>
                    </a:solidFill>
                    <a:latin typeface="+mn-lt"/>
                    <a:ea typeface="+mn-ea"/>
                    <a:cs typeface="+mn-cs"/>
                  </a:defRPr>
                </a:lvl2pPr>
                <a:lvl3pPr marL="914400" indent="0" algn="l" defTabSz="914400" rtl="0" eaLnBrk="1" latinLnBrk="0" hangingPunct="1">
                  <a:spcBef>
                    <a:spcPts val="200"/>
                  </a:spcBef>
                  <a:buFont typeface="Wingdings" panose="05000000000000000000" pitchFamily="2" charset="2"/>
                  <a:buNone/>
                  <a:defRPr sz="1800" b="1" kern="1200">
                    <a:solidFill>
                      <a:schemeClr val="accent1"/>
                    </a:solidFill>
                    <a:latin typeface="+mn-lt"/>
                    <a:ea typeface="+mn-ea"/>
                    <a:cs typeface="+mn-cs"/>
                  </a:defRPr>
                </a:lvl3pPr>
                <a:lvl4pPr marL="1371600" indent="0" algn="l" defTabSz="914400" rtl="0" eaLnBrk="1" latinLnBrk="0" hangingPunct="1">
                  <a:spcBef>
                    <a:spcPts val="200"/>
                  </a:spcBef>
                  <a:buFont typeface="Wingdings" panose="05000000000000000000" pitchFamily="2" charset="2"/>
                  <a:buNone/>
                  <a:defRPr sz="1600" b="1" kern="1200">
                    <a:solidFill>
                      <a:schemeClr val="bg2"/>
                    </a:solidFill>
                    <a:latin typeface="+mn-lt"/>
                    <a:ea typeface="+mn-ea"/>
                    <a:cs typeface="+mn-cs"/>
                  </a:defRPr>
                </a:lvl4pPr>
                <a:lvl5pPr marL="1828800" indent="0" algn="l" defTabSz="914400" rtl="0" eaLnBrk="1" latinLnBrk="0" hangingPunct="1">
                  <a:spcBef>
                    <a:spcPts val="200"/>
                  </a:spcBef>
                  <a:buFontTx/>
                  <a:buNone/>
                  <a:defRPr sz="1600" b="1" kern="1200">
                    <a:solidFill>
                      <a:schemeClr val="bg2"/>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fr-FR" sz="800" kern="1100" dirty="0" smtClean="0">
                    <a:solidFill>
                      <a:srgbClr val="8A8B8C"/>
                    </a:solidFill>
                    <a:latin typeface="BNPP Sans" panose="02000000000000000000" pitchFamily="50" charset="0"/>
                  </a:rPr>
                  <a:t>MarketinG</a:t>
                </a:r>
                <a:endParaRPr lang="fr-FR" sz="300" kern="1100" dirty="0">
                  <a:solidFill>
                    <a:srgbClr val="8A8B8C"/>
                  </a:solidFill>
                  <a:latin typeface="BNPP Sans" panose="02000000000000000000" pitchFamily="50" charset="0"/>
                </a:endParaRPr>
              </a:p>
            </p:txBody>
          </p:sp>
          <p:sp>
            <p:nvSpPr>
              <p:cNvPr id="19" name="TextBox 18"/>
              <p:cNvSpPr txBox="1"/>
              <p:nvPr/>
            </p:nvSpPr>
            <p:spPr>
              <a:xfrm>
                <a:off x="9285811" y="5759544"/>
                <a:ext cx="558442" cy="244428"/>
              </a:xfrm>
              <a:prstGeom prst="rect">
                <a:avLst/>
              </a:prstGeom>
              <a:noFill/>
            </p:spPr>
            <p:txBody>
              <a:bodyPr wrap="square" lIns="0" tIns="0" rIns="0" bIns="0" rtlCol="0">
                <a:noAutofit/>
              </a:bodyPr>
              <a:lstStyle/>
              <a:p>
                <a:r>
                  <a:rPr lang="pt-PT" sz="900" b="1" dirty="0" smtClean="0">
                    <a:solidFill>
                      <a:schemeClr val="tx2">
                        <a:lumMod val="50000"/>
                      </a:schemeClr>
                    </a:solidFill>
                    <a:latin typeface="BNPP Sans" panose="02000000000000000000" pitchFamily="50" charset="0"/>
                  </a:rPr>
                  <a:t>CRM</a:t>
                </a:r>
                <a:endParaRPr lang="en-GB" sz="900" b="1" dirty="0" smtClean="0">
                  <a:solidFill>
                    <a:schemeClr val="tx2">
                      <a:lumMod val="50000"/>
                    </a:schemeClr>
                  </a:solidFill>
                  <a:latin typeface="BNPP Sans" panose="02000000000000000000" pitchFamily="50" charset="0"/>
                </a:endParaRPr>
              </a:p>
            </p:txBody>
          </p:sp>
          <p:sp>
            <p:nvSpPr>
              <p:cNvPr id="20" name="Rectangle 19"/>
              <p:cNvSpPr/>
              <p:nvPr/>
            </p:nvSpPr>
            <p:spPr>
              <a:xfrm>
                <a:off x="9101922" y="5920791"/>
                <a:ext cx="1519777" cy="412422"/>
              </a:xfrm>
              <a:prstGeom prst="rect">
                <a:avLst/>
              </a:prstGeom>
            </p:spPr>
            <p:txBody>
              <a:bodyPr wrap="none">
                <a:spAutoFit/>
              </a:bodyPr>
              <a:lstStyle/>
              <a:p>
                <a:r>
                  <a:rPr lang="fr-FR" sz="650" dirty="0" smtClean="0">
                    <a:solidFill>
                      <a:srgbClr val="8A8B8C"/>
                    </a:solidFill>
                    <a:latin typeface="BNPP Sans" panose="02000000000000000000" pitchFamily="50" charset="0"/>
                  </a:rPr>
                  <a:t>RELATIONSHIP</a:t>
                </a:r>
                <a:endParaRPr lang="fr-FR" sz="650" dirty="0">
                  <a:solidFill>
                    <a:srgbClr val="8A8B8C"/>
                  </a:solidFill>
                  <a:latin typeface="BNPP Sans" panose="02000000000000000000" pitchFamily="50" charset="0"/>
                </a:endParaRPr>
              </a:p>
            </p:txBody>
          </p:sp>
          <p:sp>
            <p:nvSpPr>
              <p:cNvPr id="21" name="Rectangle 20"/>
              <p:cNvSpPr/>
              <p:nvPr/>
            </p:nvSpPr>
            <p:spPr>
              <a:xfrm>
                <a:off x="9089182" y="6294492"/>
                <a:ext cx="1574278" cy="395926"/>
              </a:xfrm>
              <a:prstGeom prst="rect">
                <a:avLst/>
              </a:prstGeom>
            </p:spPr>
            <p:txBody>
              <a:bodyPr wrap="square">
                <a:spAutoFit/>
              </a:bodyPr>
              <a:lstStyle/>
              <a:p>
                <a:r>
                  <a:rPr lang="fr-FR" sz="500" dirty="0" smtClean="0">
                    <a:solidFill>
                      <a:srgbClr val="8A8B8C"/>
                    </a:solidFill>
                    <a:latin typeface="BNPP Sans" panose="02000000000000000000" pitchFamily="50" charset="0"/>
                  </a:rPr>
                  <a:t>&amp; </a:t>
                </a:r>
                <a:r>
                  <a:rPr lang="fr-FR" sz="600" dirty="0" smtClean="0">
                    <a:solidFill>
                      <a:srgbClr val="8A8B8C"/>
                    </a:solidFill>
                    <a:latin typeface="BNPP Sans" panose="02000000000000000000" pitchFamily="50" charset="0"/>
                  </a:rPr>
                  <a:t>PERFORMANCE</a:t>
                </a:r>
                <a:endParaRPr lang="fr-FR" sz="400" dirty="0">
                  <a:solidFill>
                    <a:srgbClr val="8A8B8C"/>
                  </a:solidFill>
                  <a:latin typeface="BNPP Sans" panose="02000000000000000000" pitchFamily="50" charset="0"/>
                </a:endParaRPr>
              </a:p>
            </p:txBody>
          </p:sp>
        </p:grpSp>
        <p:grpSp>
          <p:nvGrpSpPr>
            <p:cNvPr id="7" name="Group 6"/>
            <p:cNvGrpSpPr/>
            <p:nvPr/>
          </p:nvGrpSpPr>
          <p:grpSpPr>
            <a:xfrm>
              <a:off x="6850641" y="5971305"/>
              <a:ext cx="432048" cy="432048"/>
              <a:chOff x="6850641" y="5971305"/>
              <a:chExt cx="432048" cy="432048"/>
            </a:xfrm>
          </p:grpSpPr>
          <p:sp>
            <p:nvSpPr>
              <p:cNvPr id="6" name="Oval 5"/>
              <p:cNvSpPr/>
              <p:nvPr/>
            </p:nvSpPr>
            <p:spPr>
              <a:xfrm>
                <a:off x="6850641" y="5971305"/>
                <a:ext cx="432048" cy="43204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US" sz="1400" dirty="0" smtClean="0">
                  <a:solidFill>
                    <a:schemeClr val="tx1"/>
                  </a:solidFill>
                </a:endParaRPr>
              </a:p>
            </p:txBody>
          </p:sp>
          <p:pic>
            <p:nvPicPr>
              <p:cNvPr id="8196" name="Picture 4" descr="Image result for crm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891554" y="6016869"/>
                <a:ext cx="351302" cy="35130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23"/>
            <p:cNvSpPr txBox="1"/>
            <p:nvPr/>
          </p:nvSpPr>
          <p:spPr>
            <a:xfrm>
              <a:off x="7348145" y="6057121"/>
              <a:ext cx="653064" cy="303324"/>
            </a:xfrm>
            <a:prstGeom prst="rect">
              <a:avLst/>
            </a:prstGeom>
            <a:noFill/>
          </p:spPr>
          <p:txBody>
            <a:bodyPr wrap="square" lIns="0" tIns="0" rIns="0" bIns="0" rtlCol="0">
              <a:noAutofit/>
            </a:bodyPr>
            <a:lstStyle/>
            <a:p>
              <a:r>
                <a:rPr lang="pt-PT" b="1" dirty="0" smtClean="0">
                  <a:solidFill>
                    <a:schemeClr val="bg1"/>
                  </a:solidFill>
                  <a:latin typeface="BNPP Sans" panose="02000000000000000000" pitchFamily="50" charset="0"/>
                </a:rPr>
                <a:t>CRM</a:t>
              </a:r>
              <a:endParaRPr lang="en-GB" b="1" dirty="0" smtClean="0">
                <a:solidFill>
                  <a:schemeClr val="bg1"/>
                </a:solidFill>
                <a:latin typeface="BNPP Sans" panose="02000000000000000000" pitchFamily="50" charset="0"/>
              </a:endParaRPr>
            </a:p>
          </p:txBody>
        </p:sp>
      </p:grpSp>
      <p:sp>
        <p:nvSpPr>
          <p:cNvPr id="22" name="Subtitle 21"/>
          <p:cNvSpPr>
            <a:spLocks noGrp="1"/>
          </p:cNvSpPr>
          <p:nvPr>
            <p:ph type="subTitle" idx="1"/>
          </p:nvPr>
        </p:nvSpPr>
        <p:spPr>
          <a:xfrm>
            <a:off x="407368" y="4977160"/>
            <a:ext cx="7104000" cy="432000"/>
          </a:xfrm>
        </p:spPr>
        <p:txBody>
          <a:bodyPr>
            <a:noAutofit/>
          </a:bodyPr>
          <a:lstStyle/>
          <a:p>
            <a:r>
              <a:rPr lang="en-GB" sz="3200" b="1" dirty="0" smtClean="0">
                <a:solidFill>
                  <a:schemeClr val="tx1"/>
                </a:solidFill>
                <a:latin typeface="BNPP Sans" panose="02000000000000000000" pitchFamily="50" charset="0"/>
              </a:rPr>
              <a:t>DATA &amp; ANALYTICS AT SCALE</a:t>
            </a:r>
            <a:endParaRPr lang="en-GB" sz="3200" b="1" dirty="0">
              <a:solidFill>
                <a:schemeClr val="tx1"/>
              </a:solidFill>
              <a:latin typeface="BNPP Sans" panose="02000000000000000000" pitchFamily="50" charset="0"/>
            </a:endParaRPr>
          </a:p>
        </p:txBody>
      </p:sp>
    </p:spTree>
    <p:extLst>
      <p:ext uri="{BB962C8B-B14F-4D97-AF65-F5344CB8AC3E}">
        <p14:creationId xmlns:p14="http://schemas.microsoft.com/office/powerpoint/2010/main" val="2859395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7492498" y="1482129"/>
            <a:ext cx="4638370" cy="3283726"/>
          </a:xfrm>
          <a:prstGeom prst="rect">
            <a:avLst/>
          </a:prstGeom>
        </p:spPr>
      </p:pic>
      <p:sp>
        <p:nvSpPr>
          <p:cNvPr id="22" name="Titre 21"/>
          <p:cNvSpPr>
            <a:spLocks noGrp="1"/>
          </p:cNvSpPr>
          <p:nvPr>
            <p:ph type="title"/>
          </p:nvPr>
        </p:nvSpPr>
        <p:spPr/>
        <p:txBody>
          <a:bodyPr/>
          <a:lstStyle/>
          <a:p>
            <a:r>
              <a:rPr lang="en-GB" dirty="0" smtClean="0">
                <a:latin typeface="BNPP Sans" panose="02000000000000000000" pitchFamily="50" charset="0"/>
              </a:rPr>
              <a:t>Assemble data sets</a:t>
            </a:r>
            <a:endParaRPr lang="en-GB" dirty="0">
              <a:latin typeface="BNPP Sans" panose="02000000000000000000" pitchFamily="50" charset="0"/>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3"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2" name="TextBox 1"/>
          <p:cNvSpPr txBox="1"/>
          <p:nvPr/>
        </p:nvSpPr>
        <p:spPr>
          <a:xfrm>
            <a:off x="479376"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ingestion</a:t>
            </a:r>
          </a:p>
        </p:txBody>
      </p:sp>
      <p:sp>
        <p:nvSpPr>
          <p:cNvPr id="7" name="TextBox 6"/>
          <p:cNvSpPr txBox="1"/>
          <p:nvPr/>
        </p:nvSpPr>
        <p:spPr>
          <a:xfrm>
            <a:off x="1801809" y="2924944"/>
            <a:ext cx="45719" cy="4320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D2DCAA"/>
              </a:solidFill>
              <a:effectLst/>
              <a:uLnTx/>
              <a:uFillTx/>
              <a:latin typeface="Arial"/>
              <a:ea typeface="+mn-ea"/>
              <a:cs typeface="+mn-cs"/>
            </a:endParaRPr>
          </a:p>
        </p:txBody>
      </p:sp>
      <p:sp>
        <p:nvSpPr>
          <p:cNvPr id="31" name="TextBox 30"/>
          <p:cNvSpPr txBox="1"/>
          <p:nvPr/>
        </p:nvSpPr>
        <p:spPr>
          <a:xfrm>
            <a:off x="1609889"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Source systems</a:t>
            </a:r>
          </a:p>
        </p:txBody>
      </p:sp>
      <p:sp>
        <p:nvSpPr>
          <p:cNvPr id="33" name="TextBox 32"/>
          <p:cNvSpPr txBox="1"/>
          <p:nvPr/>
        </p:nvSpPr>
        <p:spPr>
          <a:xfrm>
            <a:off x="2740402" y="1488474"/>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APIs</a:t>
            </a:r>
          </a:p>
        </p:txBody>
      </p:sp>
      <p:sp>
        <p:nvSpPr>
          <p:cNvPr id="35" name="TextBox 34"/>
          <p:cNvSpPr txBox="1"/>
          <p:nvPr/>
        </p:nvSpPr>
        <p:spPr>
          <a:xfrm>
            <a:off x="3870915"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Batch</a:t>
            </a:r>
          </a:p>
        </p:txBody>
      </p:sp>
      <p:sp>
        <p:nvSpPr>
          <p:cNvPr id="37" name="TextBox 36"/>
          <p:cNvSpPr txBox="1"/>
          <p:nvPr/>
        </p:nvSpPr>
        <p:spPr>
          <a:xfrm>
            <a:off x="5001428"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pipeline</a:t>
            </a:r>
          </a:p>
        </p:txBody>
      </p:sp>
      <p:sp>
        <p:nvSpPr>
          <p:cNvPr id="39" name="TextBox 38"/>
          <p:cNvSpPr txBox="1"/>
          <p:nvPr/>
        </p:nvSpPr>
        <p:spPr>
          <a:xfrm>
            <a:off x="6131941"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lake</a:t>
            </a:r>
          </a:p>
        </p:txBody>
      </p:sp>
      <p:sp>
        <p:nvSpPr>
          <p:cNvPr id="41" name="TextBox 40"/>
          <p:cNvSpPr txBox="1"/>
          <p:nvPr/>
        </p:nvSpPr>
        <p:spPr>
          <a:xfrm>
            <a:off x="7262454" y="1482131"/>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catalog</a:t>
            </a:r>
          </a:p>
        </p:txBody>
      </p:sp>
      <p:sp>
        <p:nvSpPr>
          <p:cNvPr id="12" name="TextBox 11"/>
          <p:cNvSpPr txBox="1"/>
          <p:nvPr/>
        </p:nvSpPr>
        <p:spPr>
          <a:xfrm>
            <a:off x="495545"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PROCESSES</a:t>
            </a:r>
          </a:p>
        </p:txBody>
      </p:sp>
      <p:sp>
        <p:nvSpPr>
          <p:cNvPr id="43" name="TextBox 42"/>
          <p:cNvSpPr txBox="1"/>
          <p:nvPr/>
        </p:nvSpPr>
        <p:spPr>
          <a:xfrm>
            <a:off x="1609889"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TECHNOLOGIES</a:t>
            </a:r>
          </a:p>
        </p:txBody>
      </p:sp>
      <p:sp>
        <p:nvSpPr>
          <p:cNvPr id="13" name="Rectangle 12"/>
          <p:cNvSpPr/>
          <p:nvPr/>
        </p:nvSpPr>
        <p:spPr>
          <a:xfrm>
            <a:off x="456770" y="2270552"/>
            <a:ext cx="6935374" cy="374517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5" name="TextBox 14"/>
          <p:cNvSpPr txBox="1"/>
          <p:nvPr/>
        </p:nvSpPr>
        <p:spPr>
          <a:xfrm>
            <a:off x="767408" y="2492896"/>
            <a:ext cx="2944994" cy="331236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ndParaRPr>
          </a:p>
          <a:p>
            <a:pPr lvl="0"/>
            <a:r>
              <a:rPr lang="en-GB" sz="1400" dirty="0">
                <a:solidFill>
                  <a:srgbClr val="000000"/>
                </a:solidFill>
                <a:latin typeface="BNPP Sans" panose="02000000000000000000" pitchFamily="50" charset="0"/>
              </a:rPr>
              <a:t>An application programming interface (API) is a software intermediary that allows two applications to talk to each other (REST API, </a:t>
            </a:r>
            <a:r>
              <a:rPr lang="en-GB" sz="1400" dirty="0" err="1">
                <a:solidFill>
                  <a:srgbClr val="000000"/>
                </a:solidFill>
                <a:latin typeface="BNPP Sans" panose="02000000000000000000" pitchFamily="50" charset="0"/>
              </a:rPr>
              <a:t>gRPC</a:t>
            </a:r>
            <a:r>
              <a:rPr lang="en-GB" sz="1400" dirty="0">
                <a:solidFill>
                  <a:srgbClr val="000000"/>
                </a:solidFill>
                <a:latin typeface="BNPP Sans" panose="02000000000000000000" pitchFamily="50" charset="0"/>
              </a:rPr>
              <a:t>, and </a:t>
            </a:r>
            <a:r>
              <a:rPr lang="en-GB" sz="1400" dirty="0" err="1">
                <a:solidFill>
                  <a:srgbClr val="000000"/>
                </a:solidFill>
                <a:latin typeface="BNPP Sans" panose="02000000000000000000" pitchFamily="50" charset="0"/>
              </a:rPr>
              <a:t>GraphQL</a:t>
            </a:r>
            <a:r>
              <a:rPr lang="en-GB" sz="1400" dirty="0">
                <a:solidFill>
                  <a:srgbClr val="000000"/>
                </a:solidFill>
                <a:latin typeface="BNPP Sans" panose="02000000000000000000" pitchFamily="50" charset="0"/>
              </a:rPr>
              <a:t> are examples of APIs used to access data)</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ndParaRPr>
          </a:p>
        </p:txBody>
      </p:sp>
      <p:sp>
        <p:nvSpPr>
          <p:cNvPr id="44" name="TextBox 43"/>
          <p:cNvSpPr txBox="1"/>
          <p:nvPr/>
        </p:nvSpPr>
        <p:spPr>
          <a:xfrm>
            <a:off x="3935673" y="2492896"/>
            <a:ext cx="3168268" cy="333485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ndParaRPr>
          </a:p>
          <a:p>
            <a:pPr lvl="0"/>
            <a:r>
              <a:rPr lang="en-GB" sz="1400" dirty="0">
                <a:solidFill>
                  <a:srgbClr val="000000"/>
                </a:solidFill>
                <a:latin typeface="BNPP Sans" panose="02000000000000000000" pitchFamily="50" charset="0"/>
              </a:rPr>
              <a:t>APIs have become the de facto standard for integrating software components. In this case, they enable access to data in organizational and third-party systems.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ndParaRPr>
          </a:p>
        </p:txBody>
      </p:sp>
      <p:pic>
        <p:nvPicPr>
          <p:cNvPr id="24" name="Picture 23"/>
          <p:cNvPicPr>
            <a:picLocks noChangeAspect="1"/>
          </p:cNvPicPr>
          <p:nvPr/>
        </p:nvPicPr>
        <p:blipFill rotWithShape="1">
          <a:blip r:embed="rId4"/>
          <a:srcRect l="2183" t="33320"/>
          <a:stretch/>
        </p:blipFill>
        <p:spPr>
          <a:xfrm>
            <a:off x="8688288" y="30831"/>
            <a:ext cx="3503712" cy="528496"/>
          </a:xfrm>
          <a:prstGeom prst="rect">
            <a:avLst/>
          </a:prstGeom>
        </p:spPr>
      </p:pic>
    </p:spTree>
    <p:extLst>
      <p:ext uri="{BB962C8B-B14F-4D97-AF65-F5344CB8AC3E}">
        <p14:creationId xmlns:p14="http://schemas.microsoft.com/office/powerpoint/2010/main" val="3912486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485040" y="1524826"/>
            <a:ext cx="4706960" cy="3232283"/>
          </a:xfrm>
          <a:prstGeom prst="rect">
            <a:avLst/>
          </a:prstGeom>
        </p:spPr>
      </p:pic>
      <p:sp>
        <p:nvSpPr>
          <p:cNvPr id="22" name="Titre 21"/>
          <p:cNvSpPr>
            <a:spLocks noGrp="1"/>
          </p:cNvSpPr>
          <p:nvPr>
            <p:ph type="title"/>
          </p:nvPr>
        </p:nvSpPr>
        <p:spPr/>
        <p:txBody>
          <a:bodyPr/>
          <a:lstStyle/>
          <a:p>
            <a:r>
              <a:rPr lang="en-GB" dirty="0" smtClean="0">
                <a:latin typeface="BNPP Sans" panose="02000000000000000000" pitchFamily="50" charset="0"/>
              </a:rPr>
              <a:t>Assemble data sets</a:t>
            </a:r>
            <a:endParaRPr lang="en-GB" dirty="0">
              <a:latin typeface="BNPP Sans" panose="02000000000000000000" pitchFamily="50" charset="0"/>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3"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2" name="TextBox 1"/>
          <p:cNvSpPr txBox="1"/>
          <p:nvPr/>
        </p:nvSpPr>
        <p:spPr>
          <a:xfrm>
            <a:off x="479376"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ingestion</a:t>
            </a:r>
          </a:p>
        </p:txBody>
      </p:sp>
      <p:sp>
        <p:nvSpPr>
          <p:cNvPr id="7" name="TextBox 6"/>
          <p:cNvSpPr txBox="1"/>
          <p:nvPr/>
        </p:nvSpPr>
        <p:spPr>
          <a:xfrm>
            <a:off x="1801809" y="2924944"/>
            <a:ext cx="45719" cy="4320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D2DCAA"/>
              </a:solidFill>
              <a:effectLst/>
              <a:uLnTx/>
              <a:uFillTx/>
              <a:latin typeface="Arial"/>
              <a:ea typeface="+mn-ea"/>
              <a:cs typeface="+mn-cs"/>
            </a:endParaRPr>
          </a:p>
        </p:txBody>
      </p:sp>
      <p:sp>
        <p:nvSpPr>
          <p:cNvPr id="31" name="TextBox 30"/>
          <p:cNvSpPr txBox="1"/>
          <p:nvPr/>
        </p:nvSpPr>
        <p:spPr>
          <a:xfrm>
            <a:off x="1609889"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Source systems</a:t>
            </a:r>
          </a:p>
        </p:txBody>
      </p:sp>
      <p:sp>
        <p:nvSpPr>
          <p:cNvPr id="33" name="TextBox 32"/>
          <p:cNvSpPr txBox="1"/>
          <p:nvPr/>
        </p:nvSpPr>
        <p:spPr>
          <a:xfrm>
            <a:off x="2740402"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APIs</a:t>
            </a:r>
          </a:p>
        </p:txBody>
      </p:sp>
      <p:sp>
        <p:nvSpPr>
          <p:cNvPr id="35" name="TextBox 34"/>
          <p:cNvSpPr txBox="1"/>
          <p:nvPr/>
        </p:nvSpPr>
        <p:spPr>
          <a:xfrm>
            <a:off x="3870915" y="1488474"/>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Batch</a:t>
            </a:r>
          </a:p>
        </p:txBody>
      </p:sp>
      <p:sp>
        <p:nvSpPr>
          <p:cNvPr id="37" name="TextBox 36"/>
          <p:cNvSpPr txBox="1"/>
          <p:nvPr/>
        </p:nvSpPr>
        <p:spPr>
          <a:xfrm>
            <a:off x="5001428"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pipeline</a:t>
            </a:r>
          </a:p>
        </p:txBody>
      </p:sp>
      <p:sp>
        <p:nvSpPr>
          <p:cNvPr id="39" name="TextBox 38"/>
          <p:cNvSpPr txBox="1"/>
          <p:nvPr/>
        </p:nvSpPr>
        <p:spPr>
          <a:xfrm>
            <a:off x="6131941"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lake</a:t>
            </a:r>
          </a:p>
        </p:txBody>
      </p:sp>
      <p:sp>
        <p:nvSpPr>
          <p:cNvPr id="41" name="TextBox 40"/>
          <p:cNvSpPr txBox="1"/>
          <p:nvPr/>
        </p:nvSpPr>
        <p:spPr>
          <a:xfrm>
            <a:off x="7262454" y="1482131"/>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catalog</a:t>
            </a:r>
          </a:p>
        </p:txBody>
      </p:sp>
      <p:sp>
        <p:nvSpPr>
          <p:cNvPr id="12" name="TextBox 11"/>
          <p:cNvSpPr txBox="1"/>
          <p:nvPr/>
        </p:nvSpPr>
        <p:spPr>
          <a:xfrm>
            <a:off x="495545"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PROCESSES</a:t>
            </a:r>
          </a:p>
        </p:txBody>
      </p:sp>
      <p:sp>
        <p:nvSpPr>
          <p:cNvPr id="43" name="TextBox 42"/>
          <p:cNvSpPr txBox="1"/>
          <p:nvPr/>
        </p:nvSpPr>
        <p:spPr>
          <a:xfrm>
            <a:off x="1609889"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TECHNOLOGIES</a:t>
            </a:r>
          </a:p>
        </p:txBody>
      </p:sp>
      <p:sp>
        <p:nvSpPr>
          <p:cNvPr id="13" name="Rectangle 12"/>
          <p:cNvSpPr/>
          <p:nvPr/>
        </p:nvSpPr>
        <p:spPr>
          <a:xfrm>
            <a:off x="456770" y="2276872"/>
            <a:ext cx="6935374" cy="374517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5" name="TextBox 14"/>
          <p:cNvSpPr txBox="1"/>
          <p:nvPr/>
        </p:nvSpPr>
        <p:spPr>
          <a:xfrm>
            <a:off x="767408" y="2492896"/>
            <a:ext cx="2944994" cy="331236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ndParaRPr>
          </a:p>
          <a:p>
            <a:pPr lvl="0"/>
            <a:r>
              <a:rPr lang="en-GB" sz="1400" dirty="0">
                <a:solidFill>
                  <a:srgbClr val="000000"/>
                </a:solidFill>
                <a:latin typeface="BNPP Sans" panose="02000000000000000000" pitchFamily="50" charset="0"/>
              </a:rPr>
              <a:t>Batches are extractions of larger amounts of data on a less frequent basis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monthly batches of account openings).</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Micro batches are extractions of small amounts of data, often frequently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daily batches of hourly transactions).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ndParaRPr>
          </a:p>
        </p:txBody>
      </p:sp>
      <p:sp>
        <p:nvSpPr>
          <p:cNvPr id="44" name="TextBox 43"/>
          <p:cNvSpPr txBox="1"/>
          <p:nvPr/>
        </p:nvSpPr>
        <p:spPr>
          <a:xfrm>
            <a:off x="3935673" y="2492896"/>
            <a:ext cx="3168268" cy="333485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ndParaRPr>
          </a:p>
          <a:p>
            <a:pPr lvl="0"/>
            <a:r>
              <a:rPr lang="en-GB" sz="1400" dirty="0">
                <a:solidFill>
                  <a:srgbClr val="000000"/>
                </a:solidFill>
                <a:latin typeface="BNPP Sans" panose="02000000000000000000" pitchFamily="50" charset="0"/>
              </a:rPr>
              <a:t>Batches allow for efficient processing of large amounts of data.</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Batch or micro-batch data replication will depend on the type of data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master vs transactional) and frequency of the data being updated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daily sales).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ndParaRPr>
          </a:p>
        </p:txBody>
      </p:sp>
      <p:pic>
        <p:nvPicPr>
          <p:cNvPr id="21" name="Picture 20"/>
          <p:cNvPicPr>
            <a:picLocks noChangeAspect="1"/>
          </p:cNvPicPr>
          <p:nvPr/>
        </p:nvPicPr>
        <p:blipFill rotWithShape="1">
          <a:blip r:embed="rId4"/>
          <a:srcRect l="2183" t="33320"/>
          <a:stretch/>
        </p:blipFill>
        <p:spPr>
          <a:xfrm>
            <a:off x="8688288" y="30831"/>
            <a:ext cx="3503712" cy="528496"/>
          </a:xfrm>
          <a:prstGeom prst="rect">
            <a:avLst/>
          </a:prstGeom>
        </p:spPr>
      </p:pic>
    </p:spTree>
    <p:extLst>
      <p:ext uri="{BB962C8B-B14F-4D97-AF65-F5344CB8AC3E}">
        <p14:creationId xmlns:p14="http://schemas.microsoft.com/office/powerpoint/2010/main" val="37700171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837"/>
          <a:stretch/>
        </p:blipFill>
        <p:spPr>
          <a:xfrm>
            <a:off x="7487819" y="1482131"/>
            <a:ext cx="4690051" cy="3215137"/>
          </a:xfrm>
          <a:prstGeom prst="rect">
            <a:avLst/>
          </a:prstGeom>
        </p:spPr>
      </p:pic>
      <p:sp>
        <p:nvSpPr>
          <p:cNvPr id="22" name="Titre 21"/>
          <p:cNvSpPr>
            <a:spLocks noGrp="1"/>
          </p:cNvSpPr>
          <p:nvPr>
            <p:ph type="title"/>
          </p:nvPr>
        </p:nvSpPr>
        <p:spPr/>
        <p:txBody>
          <a:bodyPr/>
          <a:lstStyle/>
          <a:p>
            <a:r>
              <a:rPr lang="en-GB" dirty="0" smtClean="0">
                <a:latin typeface="BNPP Sans" panose="02000000000000000000" pitchFamily="50" charset="0"/>
              </a:rPr>
              <a:t>Assemble data sets</a:t>
            </a:r>
            <a:endParaRPr lang="en-GB" dirty="0">
              <a:latin typeface="BNPP Sans" panose="02000000000000000000" pitchFamily="50" charset="0"/>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3"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2" name="TextBox 1"/>
          <p:cNvSpPr txBox="1"/>
          <p:nvPr/>
        </p:nvSpPr>
        <p:spPr>
          <a:xfrm>
            <a:off x="479376"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ingestion</a:t>
            </a:r>
          </a:p>
        </p:txBody>
      </p:sp>
      <p:sp>
        <p:nvSpPr>
          <p:cNvPr id="7" name="TextBox 6"/>
          <p:cNvSpPr txBox="1"/>
          <p:nvPr/>
        </p:nvSpPr>
        <p:spPr>
          <a:xfrm>
            <a:off x="1801809" y="2924944"/>
            <a:ext cx="45719" cy="4320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D2DCAA"/>
              </a:solidFill>
              <a:effectLst/>
              <a:uLnTx/>
              <a:uFillTx/>
              <a:latin typeface="Arial"/>
              <a:ea typeface="+mn-ea"/>
              <a:cs typeface="+mn-cs"/>
            </a:endParaRPr>
          </a:p>
        </p:txBody>
      </p:sp>
      <p:sp>
        <p:nvSpPr>
          <p:cNvPr id="31" name="TextBox 30"/>
          <p:cNvSpPr txBox="1"/>
          <p:nvPr/>
        </p:nvSpPr>
        <p:spPr>
          <a:xfrm>
            <a:off x="1609889"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Source systems</a:t>
            </a:r>
          </a:p>
        </p:txBody>
      </p:sp>
      <p:sp>
        <p:nvSpPr>
          <p:cNvPr id="33" name="TextBox 32"/>
          <p:cNvSpPr txBox="1"/>
          <p:nvPr/>
        </p:nvSpPr>
        <p:spPr>
          <a:xfrm>
            <a:off x="2740402"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APIs</a:t>
            </a:r>
          </a:p>
        </p:txBody>
      </p:sp>
      <p:sp>
        <p:nvSpPr>
          <p:cNvPr id="35" name="TextBox 34"/>
          <p:cNvSpPr txBox="1"/>
          <p:nvPr/>
        </p:nvSpPr>
        <p:spPr>
          <a:xfrm>
            <a:off x="3870915"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Batch</a:t>
            </a:r>
          </a:p>
        </p:txBody>
      </p:sp>
      <p:sp>
        <p:nvSpPr>
          <p:cNvPr id="37" name="TextBox 36"/>
          <p:cNvSpPr txBox="1"/>
          <p:nvPr/>
        </p:nvSpPr>
        <p:spPr>
          <a:xfrm>
            <a:off x="5001428" y="1488474"/>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pipeline</a:t>
            </a:r>
          </a:p>
        </p:txBody>
      </p:sp>
      <p:sp>
        <p:nvSpPr>
          <p:cNvPr id="39" name="TextBox 38"/>
          <p:cNvSpPr txBox="1"/>
          <p:nvPr/>
        </p:nvSpPr>
        <p:spPr>
          <a:xfrm>
            <a:off x="6131941"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lake</a:t>
            </a:r>
          </a:p>
        </p:txBody>
      </p:sp>
      <p:sp>
        <p:nvSpPr>
          <p:cNvPr id="41" name="TextBox 40"/>
          <p:cNvSpPr txBox="1"/>
          <p:nvPr/>
        </p:nvSpPr>
        <p:spPr>
          <a:xfrm>
            <a:off x="7262454" y="1482131"/>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catalog</a:t>
            </a:r>
          </a:p>
        </p:txBody>
      </p:sp>
      <p:sp>
        <p:nvSpPr>
          <p:cNvPr id="12" name="TextBox 11"/>
          <p:cNvSpPr txBox="1"/>
          <p:nvPr/>
        </p:nvSpPr>
        <p:spPr>
          <a:xfrm>
            <a:off x="495545"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PROCESSES</a:t>
            </a:r>
          </a:p>
        </p:txBody>
      </p:sp>
      <p:sp>
        <p:nvSpPr>
          <p:cNvPr id="43" name="TextBox 42"/>
          <p:cNvSpPr txBox="1"/>
          <p:nvPr/>
        </p:nvSpPr>
        <p:spPr>
          <a:xfrm>
            <a:off x="1609889"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TECHNOLOGIES</a:t>
            </a:r>
          </a:p>
        </p:txBody>
      </p:sp>
      <p:sp>
        <p:nvSpPr>
          <p:cNvPr id="13" name="Rectangle 12"/>
          <p:cNvSpPr/>
          <p:nvPr/>
        </p:nvSpPr>
        <p:spPr>
          <a:xfrm>
            <a:off x="456770" y="2270552"/>
            <a:ext cx="6935374" cy="374517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5" name="TextBox 14"/>
          <p:cNvSpPr txBox="1"/>
          <p:nvPr/>
        </p:nvSpPr>
        <p:spPr>
          <a:xfrm>
            <a:off x="767408" y="2492896"/>
            <a:ext cx="2944994" cy="331236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ndParaRPr>
          </a:p>
          <a:p>
            <a:pPr lvl="0"/>
            <a:r>
              <a:rPr lang="en-GB" sz="1400" dirty="0">
                <a:solidFill>
                  <a:srgbClr val="000000"/>
                </a:solidFill>
                <a:latin typeface="BNPP Sans" panose="02000000000000000000" pitchFamily="50" charset="0"/>
              </a:rPr>
              <a:t>Manages the sequence of </a:t>
            </a:r>
            <a:r>
              <a:rPr lang="en-GB" sz="1400" dirty="0" smtClean="0">
                <a:solidFill>
                  <a:srgbClr val="000000"/>
                </a:solidFill>
                <a:latin typeface="BNPP Sans" panose="02000000000000000000" pitchFamily="50" charset="0"/>
              </a:rPr>
              <a:t>ETL </a:t>
            </a:r>
            <a:r>
              <a:rPr lang="en-GB" sz="1400" dirty="0">
                <a:solidFill>
                  <a:srgbClr val="000000"/>
                </a:solidFill>
                <a:latin typeface="BNPP Sans" panose="02000000000000000000" pitchFamily="50" charset="0"/>
              </a:rPr>
              <a:t>steps that automate the movement, transformation, and serving of data</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It can be used to move data from source systems to the data lake, within the data lake, or from the data lake to other systems.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ndParaRPr>
          </a:p>
        </p:txBody>
      </p:sp>
      <p:sp>
        <p:nvSpPr>
          <p:cNvPr id="44" name="TextBox 43"/>
          <p:cNvSpPr txBox="1"/>
          <p:nvPr/>
        </p:nvSpPr>
        <p:spPr>
          <a:xfrm>
            <a:off x="3935673" y="2492896"/>
            <a:ext cx="3168268" cy="333485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ndParaRPr>
          </a:p>
          <a:p>
            <a:pPr lvl="0"/>
            <a:r>
              <a:rPr lang="en-GB" sz="1400" dirty="0">
                <a:solidFill>
                  <a:srgbClr val="000000"/>
                </a:solidFill>
                <a:latin typeface="BNPP Sans" panose="02000000000000000000" pitchFamily="50" charset="0"/>
              </a:rPr>
              <a:t>Data pipelines manage the sequencing (or “orchestration”) of the different data collection/transformation steps. Automating data pipelines ensures data can be moved in a timely and reliable manner.</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ndParaRPr>
          </a:p>
        </p:txBody>
      </p:sp>
      <p:pic>
        <p:nvPicPr>
          <p:cNvPr id="21" name="Picture 20"/>
          <p:cNvPicPr>
            <a:picLocks noChangeAspect="1"/>
          </p:cNvPicPr>
          <p:nvPr/>
        </p:nvPicPr>
        <p:blipFill rotWithShape="1">
          <a:blip r:embed="rId4"/>
          <a:srcRect l="2183" t="33320"/>
          <a:stretch/>
        </p:blipFill>
        <p:spPr>
          <a:xfrm>
            <a:off x="8688288" y="30831"/>
            <a:ext cx="3503712" cy="528496"/>
          </a:xfrm>
          <a:prstGeom prst="rect">
            <a:avLst/>
          </a:prstGeom>
        </p:spPr>
      </p:pic>
    </p:spTree>
    <p:extLst>
      <p:ext uri="{BB962C8B-B14F-4D97-AF65-F5344CB8AC3E}">
        <p14:creationId xmlns:p14="http://schemas.microsoft.com/office/powerpoint/2010/main" val="836262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481854" y="1411603"/>
            <a:ext cx="4706960" cy="3318020"/>
          </a:xfrm>
          <a:prstGeom prst="rect">
            <a:avLst/>
          </a:prstGeom>
        </p:spPr>
      </p:pic>
      <p:sp>
        <p:nvSpPr>
          <p:cNvPr id="22" name="Titre 21"/>
          <p:cNvSpPr>
            <a:spLocks noGrp="1"/>
          </p:cNvSpPr>
          <p:nvPr>
            <p:ph type="title"/>
          </p:nvPr>
        </p:nvSpPr>
        <p:spPr/>
        <p:txBody>
          <a:bodyPr/>
          <a:lstStyle/>
          <a:p>
            <a:r>
              <a:rPr lang="en-GB" dirty="0" smtClean="0">
                <a:latin typeface="BNPP Sans" panose="02000000000000000000" pitchFamily="50" charset="0"/>
              </a:rPr>
              <a:t>Assemble data sets</a:t>
            </a:r>
            <a:endParaRPr lang="en-GB" dirty="0">
              <a:latin typeface="BNPP Sans" panose="02000000000000000000" pitchFamily="50" charset="0"/>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3"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2" name="TextBox 1"/>
          <p:cNvSpPr txBox="1"/>
          <p:nvPr/>
        </p:nvSpPr>
        <p:spPr>
          <a:xfrm>
            <a:off x="479376"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ingestion</a:t>
            </a:r>
          </a:p>
        </p:txBody>
      </p:sp>
      <p:sp>
        <p:nvSpPr>
          <p:cNvPr id="7" name="TextBox 6"/>
          <p:cNvSpPr txBox="1"/>
          <p:nvPr/>
        </p:nvSpPr>
        <p:spPr>
          <a:xfrm>
            <a:off x="1801809" y="2924944"/>
            <a:ext cx="45719" cy="4320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D2DCAA"/>
              </a:solidFill>
              <a:effectLst/>
              <a:uLnTx/>
              <a:uFillTx/>
              <a:latin typeface="Arial"/>
              <a:ea typeface="+mn-ea"/>
              <a:cs typeface="+mn-cs"/>
            </a:endParaRPr>
          </a:p>
        </p:txBody>
      </p:sp>
      <p:sp>
        <p:nvSpPr>
          <p:cNvPr id="31" name="TextBox 30"/>
          <p:cNvSpPr txBox="1"/>
          <p:nvPr/>
        </p:nvSpPr>
        <p:spPr>
          <a:xfrm>
            <a:off x="1609889"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Source systems</a:t>
            </a:r>
          </a:p>
        </p:txBody>
      </p:sp>
      <p:sp>
        <p:nvSpPr>
          <p:cNvPr id="33" name="TextBox 32"/>
          <p:cNvSpPr txBox="1"/>
          <p:nvPr/>
        </p:nvSpPr>
        <p:spPr>
          <a:xfrm>
            <a:off x="2740402"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APIs</a:t>
            </a:r>
          </a:p>
        </p:txBody>
      </p:sp>
      <p:sp>
        <p:nvSpPr>
          <p:cNvPr id="35" name="TextBox 34"/>
          <p:cNvSpPr txBox="1"/>
          <p:nvPr/>
        </p:nvSpPr>
        <p:spPr>
          <a:xfrm>
            <a:off x="3870915"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Batch</a:t>
            </a:r>
          </a:p>
        </p:txBody>
      </p:sp>
      <p:sp>
        <p:nvSpPr>
          <p:cNvPr id="37" name="TextBox 36"/>
          <p:cNvSpPr txBox="1"/>
          <p:nvPr/>
        </p:nvSpPr>
        <p:spPr>
          <a:xfrm>
            <a:off x="5001428"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pipeline</a:t>
            </a:r>
          </a:p>
        </p:txBody>
      </p:sp>
      <p:sp>
        <p:nvSpPr>
          <p:cNvPr id="39" name="TextBox 38"/>
          <p:cNvSpPr txBox="1"/>
          <p:nvPr/>
        </p:nvSpPr>
        <p:spPr>
          <a:xfrm>
            <a:off x="6131941" y="1488474"/>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lake</a:t>
            </a:r>
          </a:p>
        </p:txBody>
      </p:sp>
      <p:sp>
        <p:nvSpPr>
          <p:cNvPr id="41" name="TextBox 40"/>
          <p:cNvSpPr txBox="1"/>
          <p:nvPr/>
        </p:nvSpPr>
        <p:spPr>
          <a:xfrm>
            <a:off x="7262454" y="1482131"/>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catalog</a:t>
            </a:r>
          </a:p>
        </p:txBody>
      </p:sp>
      <p:sp>
        <p:nvSpPr>
          <p:cNvPr id="12" name="TextBox 11"/>
          <p:cNvSpPr txBox="1"/>
          <p:nvPr/>
        </p:nvSpPr>
        <p:spPr>
          <a:xfrm>
            <a:off x="495545"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PROCESSES</a:t>
            </a:r>
          </a:p>
        </p:txBody>
      </p:sp>
      <p:sp>
        <p:nvSpPr>
          <p:cNvPr id="43" name="TextBox 42"/>
          <p:cNvSpPr txBox="1"/>
          <p:nvPr/>
        </p:nvSpPr>
        <p:spPr>
          <a:xfrm>
            <a:off x="1609889"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TECHNOLOGIES</a:t>
            </a:r>
          </a:p>
        </p:txBody>
      </p:sp>
      <p:sp>
        <p:nvSpPr>
          <p:cNvPr id="13" name="Rectangle 12"/>
          <p:cNvSpPr/>
          <p:nvPr/>
        </p:nvSpPr>
        <p:spPr>
          <a:xfrm>
            <a:off x="456770" y="2270552"/>
            <a:ext cx="6935374" cy="374517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5" name="TextBox 14"/>
          <p:cNvSpPr txBox="1"/>
          <p:nvPr/>
        </p:nvSpPr>
        <p:spPr>
          <a:xfrm>
            <a:off x="767408" y="2492896"/>
            <a:ext cx="2944994" cy="331236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ndParaRPr>
          </a:p>
          <a:p>
            <a:pPr lvl="0"/>
            <a:r>
              <a:rPr lang="en-GB" sz="1400" dirty="0">
                <a:solidFill>
                  <a:srgbClr val="000000"/>
                </a:solidFill>
                <a:latin typeface="BNPP Sans" panose="02000000000000000000" pitchFamily="50" charset="0"/>
              </a:rPr>
              <a:t>Single centralized storage of all enterprise data in raw format</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Data are stored as is, without transformation, so they can be transformed after being loaded (</a:t>
            </a:r>
            <a:r>
              <a:rPr lang="en-GB" sz="1400" dirty="0" err="1">
                <a:solidFill>
                  <a:srgbClr val="000000"/>
                </a:solidFill>
                <a:latin typeface="BNPP Sans" panose="02000000000000000000" pitchFamily="50" charset="0"/>
              </a:rPr>
              <a:t>ie</a:t>
            </a:r>
            <a:r>
              <a:rPr lang="en-GB" sz="1400" dirty="0">
                <a:solidFill>
                  <a:srgbClr val="000000"/>
                </a:solidFill>
                <a:latin typeface="BNPP Sans" panose="02000000000000000000" pitchFamily="50" charset="0"/>
              </a:rPr>
              <a:t>, moved using </a:t>
            </a:r>
            <a:r>
              <a:rPr lang="en-GB" sz="1400" dirty="0" smtClean="0">
                <a:solidFill>
                  <a:srgbClr val="000000"/>
                </a:solidFill>
                <a:latin typeface="BNPP Sans" panose="02000000000000000000" pitchFamily="50" charset="0"/>
              </a:rPr>
              <a:t>ETL).</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ndParaRPr>
          </a:p>
        </p:txBody>
      </p:sp>
      <p:sp>
        <p:nvSpPr>
          <p:cNvPr id="44" name="TextBox 43"/>
          <p:cNvSpPr txBox="1"/>
          <p:nvPr/>
        </p:nvSpPr>
        <p:spPr>
          <a:xfrm>
            <a:off x="3935673" y="2492896"/>
            <a:ext cx="3168268" cy="333485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ndParaRPr>
          </a:p>
          <a:p>
            <a:pPr lvl="0"/>
            <a:r>
              <a:rPr lang="en-GB" sz="1400" dirty="0">
                <a:solidFill>
                  <a:srgbClr val="000000"/>
                </a:solidFill>
                <a:latin typeface="BNPP Sans" panose="02000000000000000000" pitchFamily="50" charset="0"/>
              </a:rPr>
              <a:t>Data lakes enable enterprises to pool data from different sources and allow analytics teams to generate data sets for analytics by combining raw data in different formats from a variety of sources.</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Because data lakes have effectively infinite storage capacity, enterprises can store all the data they generate, even if they’re not immediately applicable to analytics use cases.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ndParaRPr>
          </a:p>
        </p:txBody>
      </p:sp>
      <p:pic>
        <p:nvPicPr>
          <p:cNvPr id="21" name="Picture 20"/>
          <p:cNvPicPr>
            <a:picLocks noChangeAspect="1"/>
          </p:cNvPicPr>
          <p:nvPr/>
        </p:nvPicPr>
        <p:blipFill rotWithShape="1">
          <a:blip r:embed="rId4"/>
          <a:srcRect l="2183" t="33320"/>
          <a:stretch/>
        </p:blipFill>
        <p:spPr>
          <a:xfrm>
            <a:off x="8688288" y="30831"/>
            <a:ext cx="3503712" cy="528496"/>
          </a:xfrm>
          <a:prstGeom prst="rect">
            <a:avLst/>
          </a:prstGeom>
        </p:spPr>
      </p:pic>
    </p:spTree>
    <p:extLst>
      <p:ext uri="{BB962C8B-B14F-4D97-AF65-F5344CB8AC3E}">
        <p14:creationId xmlns:p14="http://schemas.microsoft.com/office/powerpoint/2010/main" val="30088930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7537583" y="1480192"/>
            <a:ext cx="4595502" cy="3180841"/>
          </a:xfrm>
          <a:prstGeom prst="rect">
            <a:avLst/>
          </a:prstGeom>
        </p:spPr>
      </p:pic>
      <p:sp>
        <p:nvSpPr>
          <p:cNvPr id="22" name="Titre 21"/>
          <p:cNvSpPr>
            <a:spLocks noGrp="1"/>
          </p:cNvSpPr>
          <p:nvPr>
            <p:ph type="title"/>
          </p:nvPr>
        </p:nvSpPr>
        <p:spPr/>
        <p:txBody>
          <a:bodyPr/>
          <a:lstStyle/>
          <a:p>
            <a:r>
              <a:rPr lang="en-GB" dirty="0" smtClean="0">
                <a:latin typeface="BNPP Sans" panose="02000000000000000000" pitchFamily="50" charset="0"/>
              </a:rPr>
              <a:t>Assemble data sets</a:t>
            </a:r>
            <a:endParaRPr lang="en-GB" dirty="0">
              <a:latin typeface="BNPP Sans" panose="02000000000000000000" pitchFamily="50" charset="0"/>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3"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2" name="TextBox 1"/>
          <p:cNvSpPr txBox="1"/>
          <p:nvPr/>
        </p:nvSpPr>
        <p:spPr>
          <a:xfrm>
            <a:off x="479376"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ingestion</a:t>
            </a:r>
          </a:p>
        </p:txBody>
      </p:sp>
      <p:sp>
        <p:nvSpPr>
          <p:cNvPr id="7" name="TextBox 6"/>
          <p:cNvSpPr txBox="1"/>
          <p:nvPr/>
        </p:nvSpPr>
        <p:spPr>
          <a:xfrm>
            <a:off x="1801809" y="2924944"/>
            <a:ext cx="45719" cy="4320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D2DCAA"/>
              </a:solidFill>
              <a:effectLst/>
              <a:uLnTx/>
              <a:uFillTx/>
              <a:latin typeface="Arial"/>
              <a:ea typeface="+mn-ea"/>
              <a:cs typeface="+mn-cs"/>
            </a:endParaRPr>
          </a:p>
        </p:txBody>
      </p:sp>
      <p:sp>
        <p:nvSpPr>
          <p:cNvPr id="31" name="TextBox 30"/>
          <p:cNvSpPr txBox="1"/>
          <p:nvPr/>
        </p:nvSpPr>
        <p:spPr>
          <a:xfrm>
            <a:off x="1609889" y="1494815"/>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Source systems</a:t>
            </a:r>
          </a:p>
        </p:txBody>
      </p:sp>
      <p:sp>
        <p:nvSpPr>
          <p:cNvPr id="33" name="TextBox 32"/>
          <p:cNvSpPr txBox="1"/>
          <p:nvPr/>
        </p:nvSpPr>
        <p:spPr>
          <a:xfrm>
            <a:off x="2740402"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APIs</a:t>
            </a:r>
          </a:p>
        </p:txBody>
      </p:sp>
      <p:sp>
        <p:nvSpPr>
          <p:cNvPr id="35" name="TextBox 34"/>
          <p:cNvSpPr txBox="1"/>
          <p:nvPr/>
        </p:nvSpPr>
        <p:spPr>
          <a:xfrm>
            <a:off x="3870915"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Batch</a:t>
            </a:r>
          </a:p>
        </p:txBody>
      </p:sp>
      <p:sp>
        <p:nvSpPr>
          <p:cNvPr id="37" name="TextBox 36"/>
          <p:cNvSpPr txBox="1"/>
          <p:nvPr/>
        </p:nvSpPr>
        <p:spPr>
          <a:xfrm>
            <a:off x="5001428"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pipeline</a:t>
            </a:r>
          </a:p>
        </p:txBody>
      </p:sp>
      <p:sp>
        <p:nvSpPr>
          <p:cNvPr id="39" name="TextBox 38"/>
          <p:cNvSpPr txBox="1"/>
          <p:nvPr/>
        </p:nvSpPr>
        <p:spPr>
          <a:xfrm>
            <a:off x="6131941"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lake</a:t>
            </a:r>
          </a:p>
        </p:txBody>
      </p:sp>
      <p:sp>
        <p:nvSpPr>
          <p:cNvPr id="41" name="TextBox 40"/>
          <p:cNvSpPr txBox="1"/>
          <p:nvPr/>
        </p:nvSpPr>
        <p:spPr>
          <a:xfrm>
            <a:off x="7262454" y="1482131"/>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catalog</a:t>
            </a:r>
          </a:p>
        </p:txBody>
      </p:sp>
      <p:sp>
        <p:nvSpPr>
          <p:cNvPr id="12" name="TextBox 11"/>
          <p:cNvSpPr txBox="1"/>
          <p:nvPr/>
        </p:nvSpPr>
        <p:spPr>
          <a:xfrm>
            <a:off x="495545"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PROCESSES</a:t>
            </a:r>
          </a:p>
        </p:txBody>
      </p:sp>
      <p:sp>
        <p:nvSpPr>
          <p:cNvPr id="43" name="TextBox 42"/>
          <p:cNvSpPr txBox="1"/>
          <p:nvPr/>
        </p:nvSpPr>
        <p:spPr>
          <a:xfrm>
            <a:off x="1609889"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TECHNOLOGIES</a:t>
            </a:r>
          </a:p>
        </p:txBody>
      </p:sp>
      <p:sp>
        <p:nvSpPr>
          <p:cNvPr id="13" name="Rectangle 12"/>
          <p:cNvSpPr/>
          <p:nvPr/>
        </p:nvSpPr>
        <p:spPr>
          <a:xfrm>
            <a:off x="456770" y="2270552"/>
            <a:ext cx="6935374" cy="374517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5" name="TextBox 14"/>
          <p:cNvSpPr txBox="1"/>
          <p:nvPr/>
        </p:nvSpPr>
        <p:spPr>
          <a:xfrm>
            <a:off x="767408" y="2492896"/>
            <a:ext cx="2944994" cy="331236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ndParaRPr>
          </a:p>
          <a:p>
            <a:pPr lvl="0"/>
            <a:r>
              <a:rPr lang="en-GB" sz="1400" dirty="0">
                <a:solidFill>
                  <a:srgbClr val="000000"/>
                </a:solidFill>
                <a:latin typeface="BNPP Sans" panose="02000000000000000000" pitchFamily="50" charset="0"/>
              </a:rPr>
              <a:t>Tool to store metadata that enables easy searching through a directory to find what data elements exist across the enterprise, how they are linked, and what the characteristics of the data are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date formats).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ndParaRPr>
          </a:p>
        </p:txBody>
      </p:sp>
      <p:sp>
        <p:nvSpPr>
          <p:cNvPr id="44" name="TextBox 43"/>
          <p:cNvSpPr txBox="1"/>
          <p:nvPr/>
        </p:nvSpPr>
        <p:spPr>
          <a:xfrm>
            <a:off x="3935673" y="2492896"/>
            <a:ext cx="3168268" cy="333485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ndParaRPr>
          </a:p>
          <a:p>
            <a:pPr lvl="0"/>
            <a:r>
              <a:rPr lang="en-GB" sz="1400" dirty="0">
                <a:solidFill>
                  <a:srgbClr val="000000"/>
                </a:solidFill>
                <a:latin typeface="BNPP Sans" panose="02000000000000000000" pitchFamily="50" charset="0"/>
              </a:rPr>
              <a:t>Data </a:t>
            </a:r>
            <a:r>
              <a:rPr lang="en-GB" sz="1400" dirty="0" err="1">
                <a:solidFill>
                  <a:srgbClr val="000000"/>
                </a:solidFill>
                <a:latin typeface="BNPP Sans" panose="02000000000000000000" pitchFamily="50" charset="0"/>
              </a:rPr>
              <a:t>catalogs</a:t>
            </a:r>
            <a:r>
              <a:rPr lang="en-GB" sz="1400" dirty="0">
                <a:solidFill>
                  <a:srgbClr val="000000"/>
                </a:solidFill>
                <a:latin typeface="BNPP Sans" panose="02000000000000000000" pitchFamily="50" charset="0"/>
              </a:rPr>
              <a:t> provide a valuable source of information about the data for data scientists, data engineers, and business analysts.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ndParaRPr>
          </a:p>
        </p:txBody>
      </p:sp>
      <p:pic>
        <p:nvPicPr>
          <p:cNvPr id="21" name="Picture 20"/>
          <p:cNvPicPr>
            <a:picLocks noChangeAspect="1"/>
          </p:cNvPicPr>
          <p:nvPr/>
        </p:nvPicPr>
        <p:blipFill rotWithShape="1">
          <a:blip r:embed="rId4"/>
          <a:srcRect l="2183" t="33320"/>
          <a:stretch/>
        </p:blipFill>
        <p:spPr>
          <a:xfrm>
            <a:off x="8688288" y="30831"/>
            <a:ext cx="3503712" cy="528496"/>
          </a:xfrm>
          <a:prstGeom prst="rect">
            <a:avLst/>
          </a:prstGeom>
        </p:spPr>
      </p:pic>
    </p:spTree>
    <p:extLst>
      <p:ext uri="{BB962C8B-B14F-4D97-AF65-F5344CB8AC3E}">
        <p14:creationId xmlns:p14="http://schemas.microsoft.com/office/powerpoint/2010/main" val="2405947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2250" r="1848"/>
          <a:stretch/>
        </p:blipFill>
        <p:spPr>
          <a:xfrm>
            <a:off x="7560000" y="1800000"/>
            <a:ext cx="4488487" cy="2850278"/>
          </a:xfrm>
          <a:prstGeom prst="rect">
            <a:avLst/>
          </a:prstGeom>
        </p:spPr>
      </p:pic>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3"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2" name="TextBox 1"/>
          <p:cNvSpPr txBox="1"/>
          <p:nvPr/>
        </p:nvSpPr>
        <p:spPr>
          <a:xfrm>
            <a:off x="479376" y="1488474"/>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Build</a:t>
            </a:r>
          </a:p>
        </p:txBody>
      </p:sp>
      <p:sp>
        <p:nvSpPr>
          <p:cNvPr id="7" name="TextBox 6"/>
          <p:cNvSpPr txBox="1"/>
          <p:nvPr/>
        </p:nvSpPr>
        <p:spPr>
          <a:xfrm>
            <a:off x="1801809" y="2924944"/>
            <a:ext cx="45719" cy="4320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D2DCAA"/>
              </a:solidFill>
              <a:effectLst/>
              <a:uLnTx/>
              <a:uFillTx/>
              <a:latin typeface="Arial"/>
              <a:ea typeface="+mn-ea"/>
              <a:cs typeface="+mn-cs"/>
            </a:endParaRPr>
          </a:p>
        </p:txBody>
      </p:sp>
      <p:sp>
        <p:nvSpPr>
          <p:cNvPr id="31" name="TextBox 30"/>
          <p:cNvSpPr txBox="1"/>
          <p:nvPr/>
        </p:nvSpPr>
        <p:spPr>
          <a:xfrm>
            <a:off x="1609889"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Train</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3" name="TextBox 32"/>
          <p:cNvSpPr txBox="1"/>
          <p:nvPr/>
        </p:nvSpPr>
        <p:spPr>
          <a:xfrm>
            <a:off x="2740402"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kumimoji="0" lang="en-GB" sz="1200" b="0" i="0" u="none" strike="noStrike" kern="1200" cap="none" spc="0" normalizeH="0" baseline="0" dirty="0" smtClean="0">
                <a:ln>
                  <a:noFill/>
                </a:ln>
                <a:solidFill>
                  <a:srgbClr val="5B84B3"/>
                </a:solidFill>
                <a:effectLst/>
                <a:uLnTx/>
                <a:uFillTx/>
              </a:rPr>
              <a:t>est</a:t>
            </a:r>
            <a:endParaRPr kumimoji="0" lang="en-GB" sz="1200" b="0" i="0" u="none" strike="noStrike" kern="1200" cap="none" spc="0" normalizeH="0" baseline="0" dirty="0">
              <a:ln>
                <a:noFill/>
              </a:ln>
              <a:solidFill>
                <a:srgbClr val="5B84B3"/>
              </a:solidFill>
              <a:effectLst/>
              <a:uLnTx/>
              <a:uFillTx/>
            </a:endParaRPr>
          </a:p>
        </p:txBody>
      </p:sp>
      <p:sp>
        <p:nvSpPr>
          <p:cNvPr id="35" name="TextBox 34"/>
          <p:cNvSpPr txBox="1"/>
          <p:nvPr/>
        </p:nvSpPr>
        <p:spPr>
          <a:xfrm>
            <a:off x="3870915"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Deploy</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7" name="TextBox 36"/>
          <p:cNvSpPr txBox="1"/>
          <p:nvPr/>
        </p:nvSpPr>
        <p:spPr>
          <a:xfrm>
            <a:off x="5001428"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Processing unit</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9" name="TextBox 38"/>
          <p:cNvSpPr txBox="1"/>
          <p:nvPr/>
        </p:nvSpPr>
        <p:spPr>
          <a:xfrm>
            <a:off x="6131941"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Cluster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2" name="TextBox 11"/>
          <p:cNvSpPr txBox="1"/>
          <p:nvPr/>
        </p:nvSpPr>
        <p:spPr>
          <a:xfrm>
            <a:off x="495545"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PROCESSES</a:t>
            </a:r>
          </a:p>
        </p:txBody>
      </p:sp>
      <p:sp>
        <p:nvSpPr>
          <p:cNvPr id="43" name="TextBox 42"/>
          <p:cNvSpPr txBox="1"/>
          <p:nvPr/>
        </p:nvSpPr>
        <p:spPr>
          <a:xfrm>
            <a:off x="5001428"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TECHNOLOGIES</a:t>
            </a:r>
          </a:p>
        </p:txBody>
      </p:sp>
      <p:sp>
        <p:nvSpPr>
          <p:cNvPr id="13" name="Rectangle 12"/>
          <p:cNvSpPr/>
          <p:nvPr/>
        </p:nvSpPr>
        <p:spPr>
          <a:xfrm>
            <a:off x="456770" y="2270552"/>
            <a:ext cx="6935374" cy="374517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5" name="TextBox 14"/>
          <p:cNvSpPr txBox="1"/>
          <p:nvPr/>
        </p:nvSpPr>
        <p:spPr>
          <a:xfrm>
            <a:off x="767408" y="2492896"/>
            <a:ext cx="2944994" cy="331236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smtClean="0">
                <a:solidFill>
                  <a:srgbClr val="000000"/>
                </a:solidFill>
                <a:latin typeface="BNPP Sans" panose="02000000000000000000" pitchFamily="50" charset="0"/>
              </a:rPr>
              <a:t>Stage </a:t>
            </a:r>
            <a:r>
              <a:rPr lang="en-GB" sz="1400" dirty="0">
                <a:solidFill>
                  <a:srgbClr val="000000"/>
                </a:solidFill>
                <a:latin typeface="BNPP Sans" panose="02000000000000000000" pitchFamily="50" charset="0"/>
              </a:rPr>
              <a:t>of analytics development during which data scientists choose a few algorithms and techniques that might be best suited for the task at hand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regression, classification, reinforcement learning) to test so they can build models based on the type of problem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prediction or optimization) and the type of data available</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The initial user interface is also created at this stage.</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sp>
        <p:nvSpPr>
          <p:cNvPr id="44" name="TextBox 43"/>
          <p:cNvSpPr txBox="1"/>
          <p:nvPr/>
        </p:nvSpPr>
        <p:spPr>
          <a:xfrm>
            <a:off x="3935673" y="2492896"/>
            <a:ext cx="3168268" cy="333485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smtClean="0">
                <a:solidFill>
                  <a:srgbClr val="000000"/>
                </a:solidFill>
                <a:latin typeface="BNPP Sans" panose="02000000000000000000" pitchFamily="50" charset="0"/>
              </a:rPr>
              <a:t>Modelling </a:t>
            </a:r>
            <a:r>
              <a:rPr lang="en-GB" sz="1400" dirty="0">
                <a:solidFill>
                  <a:srgbClr val="000000"/>
                </a:solidFill>
                <a:latin typeface="BNPP Sans" panose="02000000000000000000" pitchFamily="50" charset="0"/>
              </a:rPr>
              <a:t>approaches must match the problem being solved as well as the required level of transparency of model outputs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simpler techniques make it easier to understand why the model makes certain predictions).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sp>
        <p:nvSpPr>
          <p:cNvPr id="23" name="Titre 21"/>
          <p:cNvSpPr>
            <a:spLocks noGrp="1"/>
          </p:cNvSpPr>
          <p:nvPr>
            <p:ph type="title"/>
          </p:nvPr>
        </p:nvSpPr>
        <p:spPr>
          <a:xfrm>
            <a:off x="456771" y="115488"/>
            <a:ext cx="11280000" cy="745664"/>
          </a:xfrm>
        </p:spPr>
        <p:txBody>
          <a:bodyPr/>
          <a:lstStyle/>
          <a:p>
            <a:r>
              <a:rPr lang="en-GB" dirty="0" smtClean="0">
                <a:latin typeface="BNPP Sans" panose="02000000000000000000" pitchFamily="50" charset="0"/>
              </a:rPr>
              <a:t>Develop models</a:t>
            </a:r>
            <a:endParaRPr lang="en-GB" dirty="0">
              <a:latin typeface="BNPP Sans" panose="02000000000000000000" pitchFamily="50" charset="0"/>
            </a:endParaRPr>
          </a:p>
        </p:txBody>
      </p:sp>
      <p:pic>
        <p:nvPicPr>
          <p:cNvPr id="9" name="Picture 8"/>
          <p:cNvPicPr>
            <a:picLocks noChangeAspect="1"/>
          </p:cNvPicPr>
          <p:nvPr/>
        </p:nvPicPr>
        <p:blipFill rotWithShape="1">
          <a:blip r:embed="rId4"/>
          <a:srcRect l="1555"/>
          <a:stretch/>
        </p:blipFill>
        <p:spPr>
          <a:xfrm>
            <a:off x="8688288" y="7302"/>
            <a:ext cx="3503712" cy="495369"/>
          </a:xfrm>
          <a:prstGeom prst="rect">
            <a:avLst/>
          </a:prstGeom>
        </p:spPr>
      </p:pic>
    </p:spTree>
    <p:extLst>
      <p:ext uri="{BB962C8B-B14F-4D97-AF65-F5344CB8AC3E}">
        <p14:creationId xmlns:p14="http://schemas.microsoft.com/office/powerpoint/2010/main" val="4211262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2" name="TextBox 1"/>
          <p:cNvSpPr txBox="1"/>
          <p:nvPr/>
        </p:nvSpPr>
        <p:spPr>
          <a:xfrm>
            <a:off x="479376"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Build</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7" name="TextBox 6"/>
          <p:cNvSpPr txBox="1"/>
          <p:nvPr/>
        </p:nvSpPr>
        <p:spPr>
          <a:xfrm>
            <a:off x="1801809" y="2924944"/>
            <a:ext cx="45719" cy="4320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D2DCAA"/>
              </a:solidFill>
              <a:effectLst/>
              <a:uLnTx/>
              <a:uFillTx/>
              <a:latin typeface="Arial"/>
              <a:ea typeface="+mn-ea"/>
              <a:cs typeface="+mn-cs"/>
            </a:endParaRPr>
          </a:p>
        </p:txBody>
      </p:sp>
      <p:sp>
        <p:nvSpPr>
          <p:cNvPr id="31" name="TextBox 30"/>
          <p:cNvSpPr txBox="1"/>
          <p:nvPr/>
        </p:nvSpPr>
        <p:spPr>
          <a:xfrm>
            <a:off x="1609889" y="1488474"/>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Train</a:t>
            </a:r>
          </a:p>
        </p:txBody>
      </p:sp>
      <p:sp>
        <p:nvSpPr>
          <p:cNvPr id="33" name="TextBox 32"/>
          <p:cNvSpPr txBox="1"/>
          <p:nvPr/>
        </p:nvSpPr>
        <p:spPr>
          <a:xfrm>
            <a:off x="2740402"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Test</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5" name="TextBox 34"/>
          <p:cNvSpPr txBox="1"/>
          <p:nvPr/>
        </p:nvSpPr>
        <p:spPr>
          <a:xfrm>
            <a:off x="3870915"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Deploy</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7" name="TextBox 36"/>
          <p:cNvSpPr txBox="1"/>
          <p:nvPr/>
        </p:nvSpPr>
        <p:spPr>
          <a:xfrm>
            <a:off x="5001428"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Processing unit</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9" name="TextBox 38"/>
          <p:cNvSpPr txBox="1"/>
          <p:nvPr/>
        </p:nvSpPr>
        <p:spPr>
          <a:xfrm>
            <a:off x="6131941"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Cluster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2" name="TextBox 11"/>
          <p:cNvSpPr txBox="1"/>
          <p:nvPr/>
        </p:nvSpPr>
        <p:spPr>
          <a:xfrm>
            <a:off x="495545"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PROCESSES</a:t>
            </a:r>
          </a:p>
        </p:txBody>
      </p:sp>
      <p:sp>
        <p:nvSpPr>
          <p:cNvPr id="13" name="Rectangle 12"/>
          <p:cNvSpPr/>
          <p:nvPr/>
        </p:nvSpPr>
        <p:spPr>
          <a:xfrm>
            <a:off x="456770" y="2270552"/>
            <a:ext cx="6935374" cy="374517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6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5" name="TextBox 14"/>
          <p:cNvSpPr txBox="1"/>
          <p:nvPr/>
        </p:nvSpPr>
        <p:spPr>
          <a:xfrm>
            <a:off x="767408" y="2492896"/>
            <a:ext cx="2944994" cy="331236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Providing an algorithmic model with data so it can learn from the data to perform its task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prediction)</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Typically, data scientists train models using software frameworks and libraries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a:t>
            </a:r>
            <a:r>
              <a:rPr lang="en-GB" sz="1400" dirty="0" err="1">
                <a:solidFill>
                  <a:srgbClr val="000000"/>
                </a:solidFill>
                <a:latin typeface="BNPP Sans" panose="02000000000000000000" pitchFamily="50" charset="0"/>
              </a:rPr>
              <a:t>scikit</a:t>
            </a:r>
            <a:r>
              <a:rPr lang="en-GB" sz="1400" dirty="0">
                <a:solidFill>
                  <a:srgbClr val="000000"/>
                </a:solidFill>
                <a:latin typeface="BNPP Sans" panose="02000000000000000000" pitchFamily="50" charset="0"/>
              </a:rPr>
              <a:t>-learn, </a:t>
            </a:r>
            <a:r>
              <a:rPr lang="en-GB" sz="1400" dirty="0" err="1">
                <a:solidFill>
                  <a:srgbClr val="000000"/>
                </a:solidFill>
                <a:latin typeface="BNPP Sans" panose="02000000000000000000" pitchFamily="50" charset="0"/>
              </a:rPr>
              <a:t>PyTorch</a:t>
            </a:r>
            <a:r>
              <a:rPr lang="en-GB" sz="1400" dirty="0">
                <a:solidFill>
                  <a:srgbClr val="000000"/>
                </a:solidFill>
                <a:latin typeface="BNPP Sans" panose="02000000000000000000" pitchFamily="50" charset="0"/>
              </a:rPr>
              <a:t>) that make it easy to leverage high-performing algorithms in a standardized way.</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sp>
        <p:nvSpPr>
          <p:cNvPr id="44" name="TextBox 43"/>
          <p:cNvSpPr txBox="1"/>
          <p:nvPr/>
        </p:nvSpPr>
        <p:spPr>
          <a:xfrm>
            <a:off x="3935673" y="2492896"/>
            <a:ext cx="3168268" cy="333485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A trained machine learning model is required to provide predictions.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sp>
        <p:nvSpPr>
          <p:cNvPr id="23" name="Titre 21"/>
          <p:cNvSpPr>
            <a:spLocks noGrp="1"/>
          </p:cNvSpPr>
          <p:nvPr>
            <p:ph type="title"/>
          </p:nvPr>
        </p:nvSpPr>
        <p:spPr>
          <a:xfrm>
            <a:off x="456771" y="115488"/>
            <a:ext cx="11280000" cy="745664"/>
          </a:xfrm>
        </p:spPr>
        <p:txBody>
          <a:bodyPr/>
          <a:lstStyle/>
          <a:p>
            <a:r>
              <a:rPr lang="en-GB" dirty="0" smtClean="0">
                <a:latin typeface="BNPP Sans" panose="02000000000000000000" pitchFamily="50" charset="0"/>
              </a:rPr>
              <a:t>Develop models</a:t>
            </a:r>
            <a:endParaRPr lang="en-GB" dirty="0">
              <a:latin typeface="BNPP Sans" panose="02000000000000000000" pitchFamily="50" charset="0"/>
            </a:endParaRPr>
          </a:p>
        </p:txBody>
      </p:sp>
      <p:pic>
        <p:nvPicPr>
          <p:cNvPr id="24" name="Picture 23"/>
          <p:cNvPicPr>
            <a:picLocks noChangeAspect="1"/>
          </p:cNvPicPr>
          <p:nvPr/>
        </p:nvPicPr>
        <p:blipFill>
          <a:blip r:embed="rId3"/>
          <a:stretch>
            <a:fillRect/>
          </a:stretch>
        </p:blipFill>
        <p:spPr>
          <a:xfrm>
            <a:off x="7560000" y="1800000"/>
            <a:ext cx="4558825" cy="2842181"/>
          </a:xfrm>
          <a:prstGeom prst="rect">
            <a:avLst/>
          </a:prstGeom>
        </p:spPr>
      </p:pic>
      <p:pic>
        <p:nvPicPr>
          <p:cNvPr id="25" name="Picture 24"/>
          <p:cNvPicPr>
            <a:picLocks noChangeAspect="1"/>
          </p:cNvPicPr>
          <p:nvPr/>
        </p:nvPicPr>
        <p:blipFill rotWithShape="1">
          <a:blip r:embed="rId4"/>
          <a:srcRect l="1555"/>
          <a:stretch/>
        </p:blipFill>
        <p:spPr>
          <a:xfrm>
            <a:off x="8688288" y="7302"/>
            <a:ext cx="3503712" cy="495369"/>
          </a:xfrm>
          <a:prstGeom prst="rect">
            <a:avLst/>
          </a:prstGeom>
        </p:spPr>
      </p:pic>
      <p:sp>
        <p:nvSpPr>
          <p:cNvPr id="26" name="TextBox 25"/>
          <p:cNvSpPr txBox="1"/>
          <p:nvPr/>
        </p:nvSpPr>
        <p:spPr>
          <a:xfrm>
            <a:off x="5001428"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TECHNOLOGIES</a:t>
            </a:r>
          </a:p>
        </p:txBody>
      </p:sp>
    </p:spTree>
    <p:extLst>
      <p:ext uri="{BB962C8B-B14F-4D97-AF65-F5344CB8AC3E}">
        <p14:creationId xmlns:p14="http://schemas.microsoft.com/office/powerpoint/2010/main" val="703757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en-GB" dirty="0">
                <a:latin typeface="BNPP Sans" panose="02000000000000000000" pitchFamily="50" charset="0"/>
              </a:rPr>
              <a:t>Develop models</a:t>
            </a: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2" name="TextBox 1"/>
          <p:cNvSpPr txBox="1"/>
          <p:nvPr/>
        </p:nvSpPr>
        <p:spPr>
          <a:xfrm>
            <a:off x="479376"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Build</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7" name="TextBox 6"/>
          <p:cNvSpPr txBox="1"/>
          <p:nvPr/>
        </p:nvSpPr>
        <p:spPr>
          <a:xfrm>
            <a:off x="1801809" y="2924944"/>
            <a:ext cx="45719" cy="4320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D2DCAA"/>
              </a:solidFill>
              <a:effectLst/>
              <a:uLnTx/>
              <a:uFillTx/>
              <a:latin typeface="Arial"/>
              <a:ea typeface="+mn-ea"/>
              <a:cs typeface="+mn-cs"/>
            </a:endParaRPr>
          </a:p>
        </p:txBody>
      </p:sp>
      <p:sp>
        <p:nvSpPr>
          <p:cNvPr id="31" name="TextBox 30"/>
          <p:cNvSpPr txBox="1"/>
          <p:nvPr/>
        </p:nvSpPr>
        <p:spPr>
          <a:xfrm>
            <a:off x="1609889"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Train</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3" name="TextBox 32"/>
          <p:cNvSpPr txBox="1"/>
          <p:nvPr/>
        </p:nvSpPr>
        <p:spPr>
          <a:xfrm>
            <a:off x="2740402" y="1488474"/>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Test</a:t>
            </a:r>
          </a:p>
        </p:txBody>
      </p:sp>
      <p:sp>
        <p:nvSpPr>
          <p:cNvPr id="35" name="TextBox 34"/>
          <p:cNvSpPr txBox="1"/>
          <p:nvPr/>
        </p:nvSpPr>
        <p:spPr>
          <a:xfrm>
            <a:off x="3870915"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Deploy</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7" name="TextBox 36"/>
          <p:cNvSpPr txBox="1"/>
          <p:nvPr/>
        </p:nvSpPr>
        <p:spPr>
          <a:xfrm>
            <a:off x="5001428"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Processing</a:t>
            </a:r>
            <a:r>
              <a:rPr kumimoji="0" lang="en-GB" sz="1200" b="0" i="0" u="none" strike="noStrike" kern="1200" cap="none" spc="0" normalizeH="0" noProof="0" dirty="0" smtClean="0">
                <a:ln>
                  <a:noFill/>
                </a:ln>
                <a:solidFill>
                  <a:srgbClr val="5B84B3"/>
                </a:solidFill>
                <a:effectLst/>
                <a:uLnTx/>
                <a:uFillTx/>
                <a:latin typeface="BNPP Sans" panose="02000000000000000000" pitchFamily="50" charset="0"/>
                <a:ea typeface="+mn-ea"/>
                <a:cs typeface="+mn-cs"/>
              </a:rPr>
              <a:t> unit</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9" name="TextBox 38"/>
          <p:cNvSpPr txBox="1"/>
          <p:nvPr/>
        </p:nvSpPr>
        <p:spPr>
          <a:xfrm>
            <a:off x="6131941"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Cluster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2" name="TextBox 11"/>
          <p:cNvSpPr txBox="1"/>
          <p:nvPr/>
        </p:nvSpPr>
        <p:spPr>
          <a:xfrm>
            <a:off x="495545"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PROCESSES</a:t>
            </a:r>
          </a:p>
        </p:txBody>
      </p:sp>
      <p:sp>
        <p:nvSpPr>
          <p:cNvPr id="13" name="Rectangle 12"/>
          <p:cNvSpPr/>
          <p:nvPr/>
        </p:nvSpPr>
        <p:spPr>
          <a:xfrm>
            <a:off x="456770" y="2270552"/>
            <a:ext cx="6935374" cy="374517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5" name="TextBox 14"/>
          <p:cNvSpPr txBox="1"/>
          <p:nvPr/>
        </p:nvSpPr>
        <p:spPr>
          <a:xfrm>
            <a:off x="767407" y="2492896"/>
            <a:ext cx="3103507" cy="331236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Evaluating performance of the trained model by comparing the predictions the model generates from new data to known values</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Training data is usually divided into a ratio of 60:20:20: independent training on 60 percent of the data, validation on 20 percent of the data, and 20 percent on testing data sets.</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For the different model </a:t>
            </a:r>
            <a:r>
              <a:rPr lang="en-GB" sz="1400" dirty="0" smtClean="0">
                <a:solidFill>
                  <a:srgbClr val="000000"/>
                </a:solidFill>
                <a:latin typeface="BNPP Sans" panose="02000000000000000000" pitchFamily="50" charset="0"/>
              </a:rPr>
              <a:t>options that </a:t>
            </a:r>
            <a:r>
              <a:rPr lang="en-GB" sz="1400" dirty="0">
                <a:solidFill>
                  <a:srgbClr val="000000"/>
                </a:solidFill>
                <a:latin typeface="BNPP Sans" panose="02000000000000000000" pitchFamily="50" charset="0"/>
              </a:rPr>
              <a:t>are trained and tested, validation measures performance on unseen data.</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sp>
        <p:nvSpPr>
          <p:cNvPr id="44" name="TextBox 43"/>
          <p:cNvSpPr txBox="1"/>
          <p:nvPr/>
        </p:nvSpPr>
        <p:spPr>
          <a:xfrm>
            <a:off x="4168461" y="2492896"/>
            <a:ext cx="2935480" cy="333485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Testing helps data scientists understand how accurately the model will perform in the real world. It allows them to tune the model to improve its performance.</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The performance on unseen data is a measure of “generalizability” of how well the model is likely to perform once released and used in a live production setting.</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3" name="Picture 2"/>
          <p:cNvPicPr>
            <a:picLocks noChangeAspect="1"/>
          </p:cNvPicPr>
          <p:nvPr/>
        </p:nvPicPr>
        <p:blipFill>
          <a:blip r:embed="rId3"/>
          <a:stretch>
            <a:fillRect/>
          </a:stretch>
        </p:blipFill>
        <p:spPr>
          <a:xfrm>
            <a:off x="7560000" y="1800000"/>
            <a:ext cx="4607409" cy="2696428"/>
          </a:xfrm>
          <a:prstGeom prst="rect">
            <a:avLst/>
          </a:prstGeom>
        </p:spPr>
      </p:pic>
      <p:pic>
        <p:nvPicPr>
          <p:cNvPr id="24" name="Picture 23"/>
          <p:cNvPicPr>
            <a:picLocks noChangeAspect="1"/>
          </p:cNvPicPr>
          <p:nvPr/>
        </p:nvPicPr>
        <p:blipFill rotWithShape="1">
          <a:blip r:embed="rId4"/>
          <a:srcRect l="1555"/>
          <a:stretch/>
        </p:blipFill>
        <p:spPr>
          <a:xfrm>
            <a:off x="8688288" y="7302"/>
            <a:ext cx="3503712" cy="495369"/>
          </a:xfrm>
          <a:prstGeom prst="rect">
            <a:avLst/>
          </a:prstGeom>
        </p:spPr>
      </p:pic>
      <p:sp>
        <p:nvSpPr>
          <p:cNvPr id="25" name="TextBox 24"/>
          <p:cNvSpPr txBox="1"/>
          <p:nvPr/>
        </p:nvSpPr>
        <p:spPr>
          <a:xfrm>
            <a:off x="5001428"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TECHNOLOGIES</a:t>
            </a:r>
          </a:p>
        </p:txBody>
      </p:sp>
    </p:spTree>
    <p:extLst>
      <p:ext uri="{BB962C8B-B14F-4D97-AF65-F5344CB8AC3E}">
        <p14:creationId xmlns:p14="http://schemas.microsoft.com/office/powerpoint/2010/main" val="32065792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en-GB" dirty="0">
                <a:latin typeface="BNPP Sans" panose="02000000000000000000" pitchFamily="50" charset="0"/>
              </a:rPr>
              <a:t>Develop models</a:t>
            </a: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2" name="TextBox 1"/>
          <p:cNvSpPr txBox="1"/>
          <p:nvPr/>
        </p:nvSpPr>
        <p:spPr>
          <a:xfrm>
            <a:off x="479376"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Build</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7" name="TextBox 6"/>
          <p:cNvSpPr txBox="1"/>
          <p:nvPr/>
        </p:nvSpPr>
        <p:spPr>
          <a:xfrm>
            <a:off x="1801809" y="2924944"/>
            <a:ext cx="45719" cy="4320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D2DCAA"/>
              </a:solidFill>
              <a:effectLst/>
              <a:uLnTx/>
              <a:uFillTx/>
              <a:latin typeface="Arial"/>
              <a:ea typeface="+mn-ea"/>
              <a:cs typeface="+mn-cs"/>
            </a:endParaRPr>
          </a:p>
        </p:txBody>
      </p:sp>
      <p:sp>
        <p:nvSpPr>
          <p:cNvPr id="31" name="TextBox 30"/>
          <p:cNvSpPr txBox="1"/>
          <p:nvPr/>
        </p:nvSpPr>
        <p:spPr>
          <a:xfrm>
            <a:off x="1609889"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rain</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3" name="TextBox 32"/>
          <p:cNvSpPr txBox="1"/>
          <p:nvPr/>
        </p:nvSpPr>
        <p:spPr>
          <a:xfrm>
            <a:off x="2740402"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Test</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5" name="TextBox 34"/>
          <p:cNvSpPr txBox="1"/>
          <p:nvPr/>
        </p:nvSpPr>
        <p:spPr>
          <a:xfrm>
            <a:off x="3870915" y="1488474"/>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Deploy</a:t>
            </a:r>
          </a:p>
        </p:txBody>
      </p:sp>
      <p:sp>
        <p:nvSpPr>
          <p:cNvPr id="37" name="TextBox 36"/>
          <p:cNvSpPr txBox="1"/>
          <p:nvPr/>
        </p:nvSpPr>
        <p:spPr>
          <a:xfrm>
            <a:off x="5001428"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Processing unit</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9" name="TextBox 38"/>
          <p:cNvSpPr txBox="1"/>
          <p:nvPr/>
        </p:nvSpPr>
        <p:spPr>
          <a:xfrm>
            <a:off x="6131941"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Cluster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2" name="TextBox 11"/>
          <p:cNvSpPr txBox="1"/>
          <p:nvPr/>
        </p:nvSpPr>
        <p:spPr>
          <a:xfrm>
            <a:off x="495545"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PROCESSES</a:t>
            </a:r>
          </a:p>
        </p:txBody>
      </p:sp>
      <p:sp>
        <p:nvSpPr>
          <p:cNvPr id="13" name="Rectangle 12"/>
          <p:cNvSpPr/>
          <p:nvPr/>
        </p:nvSpPr>
        <p:spPr>
          <a:xfrm>
            <a:off x="456770" y="2276872"/>
            <a:ext cx="6935374" cy="374517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5" name="TextBox 14"/>
          <p:cNvSpPr txBox="1"/>
          <p:nvPr/>
        </p:nvSpPr>
        <p:spPr>
          <a:xfrm>
            <a:off x="767408" y="2492896"/>
            <a:ext cx="2944994" cy="331236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Promoting the trained model into a production environment</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The model is typically “packaged” into a unit of software that can be deployed and easily used to generate predictions in a repeatable manner (AWS </a:t>
            </a:r>
            <a:r>
              <a:rPr lang="en-GB" sz="1400" dirty="0" err="1">
                <a:solidFill>
                  <a:srgbClr val="000000"/>
                </a:solidFill>
                <a:latin typeface="BNPP Sans" panose="02000000000000000000" pitchFamily="50" charset="0"/>
              </a:rPr>
              <a:t>SageMaker</a:t>
            </a:r>
            <a:r>
              <a:rPr lang="en-GB" sz="1400" dirty="0">
                <a:solidFill>
                  <a:srgbClr val="000000"/>
                </a:solidFill>
                <a:latin typeface="BNPP Sans" panose="02000000000000000000" pitchFamily="50" charset="0"/>
              </a:rPr>
              <a:t>, Azure Machine Learning services, </a:t>
            </a:r>
            <a:r>
              <a:rPr lang="en-GB" sz="1400" dirty="0" err="1">
                <a:solidFill>
                  <a:srgbClr val="000000"/>
                </a:solidFill>
                <a:latin typeface="BNPP Sans" panose="02000000000000000000" pitchFamily="50" charset="0"/>
              </a:rPr>
              <a:t>Kedro</a:t>
            </a:r>
            <a:r>
              <a:rPr lang="en-GB" sz="1400" dirty="0">
                <a:solidFill>
                  <a:srgbClr val="000000"/>
                </a:solidFill>
                <a:latin typeface="BNPP Sans" panose="02000000000000000000" pitchFamily="50" charset="0"/>
              </a:rPr>
              <a:t>-Server are examples of deployment tools).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sp>
        <p:nvSpPr>
          <p:cNvPr id="44" name="TextBox 43"/>
          <p:cNvSpPr txBox="1"/>
          <p:nvPr/>
        </p:nvSpPr>
        <p:spPr>
          <a:xfrm>
            <a:off x="3935673" y="2492896"/>
            <a:ext cx="3168268" cy="333485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Stable, repeatable deployment mechanisms enable businesses to update models with lower lead times after training models on new data sets.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3" name="Picture 2"/>
          <p:cNvPicPr>
            <a:picLocks noChangeAspect="1"/>
          </p:cNvPicPr>
          <p:nvPr/>
        </p:nvPicPr>
        <p:blipFill>
          <a:blip r:embed="rId3"/>
          <a:stretch>
            <a:fillRect/>
          </a:stretch>
        </p:blipFill>
        <p:spPr>
          <a:xfrm>
            <a:off x="7560000" y="1800000"/>
            <a:ext cx="4599312" cy="2672136"/>
          </a:xfrm>
          <a:prstGeom prst="rect">
            <a:avLst/>
          </a:prstGeom>
        </p:spPr>
      </p:pic>
      <p:pic>
        <p:nvPicPr>
          <p:cNvPr id="23" name="Picture 22"/>
          <p:cNvPicPr>
            <a:picLocks noChangeAspect="1"/>
          </p:cNvPicPr>
          <p:nvPr/>
        </p:nvPicPr>
        <p:blipFill rotWithShape="1">
          <a:blip r:embed="rId4"/>
          <a:srcRect l="1555"/>
          <a:stretch/>
        </p:blipFill>
        <p:spPr>
          <a:xfrm>
            <a:off x="8688288" y="7302"/>
            <a:ext cx="3503712" cy="495369"/>
          </a:xfrm>
          <a:prstGeom prst="rect">
            <a:avLst/>
          </a:prstGeom>
        </p:spPr>
      </p:pic>
      <p:sp>
        <p:nvSpPr>
          <p:cNvPr id="24" name="TextBox 23"/>
          <p:cNvSpPr txBox="1"/>
          <p:nvPr/>
        </p:nvSpPr>
        <p:spPr>
          <a:xfrm>
            <a:off x="5001428"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TECHNOLOGIES</a:t>
            </a:r>
          </a:p>
        </p:txBody>
      </p:sp>
    </p:spTree>
    <p:extLst>
      <p:ext uri="{BB962C8B-B14F-4D97-AF65-F5344CB8AC3E}">
        <p14:creationId xmlns:p14="http://schemas.microsoft.com/office/powerpoint/2010/main" val="3626281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en-GB" dirty="0">
                <a:latin typeface="BNPP Sans" panose="02000000000000000000" pitchFamily="50" charset="0"/>
              </a:rPr>
              <a:t>Develop models</a:t>
            </a: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2" name="TextBox 1"/>
          <p:cNvSpPr txBox="1"/>
          <p:nvPr/>
        </p:nvSpPr>
        <p:spPr>
          <a:xfrm>
            <a:off x="479376"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Build</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7" name="TextBox 6"/>
          <p:cNvSpPr txBox="1"/>
          <p:nvPr/>
        </p:nvSpPr>
        <p:spPr>
          <a:xfrm>
            <a:off x="1801809" y="2924944"/>
            <a:ext cx="45719" cy="4320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D2DCAA"/>
              </a:solidFill>
              <a:effectLst/>
              <a:uLnTx/>
              <a:uFillTx/>
              <a:latin typeface="Arial"/>
              <a:ea typeface="+mn-ea"/>
              <a:cs typeface="+mn-cs"/>
            </a:endParaRPr>
          </a:p>
        </p:txBody>
      </p:sp>
      <p:sp>
        <p:nvSpPr>
          <p:cNvPr id="31" name="TextBox 30"/>
          <p:cNvSpPr txBox="1"/>
          <p:nvPr/>
        </p:nvSpPr>
        <p:spPr>
          <a:xfrm>
            <a:off x="1609889"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Train</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3" name="TextBox 32"/>
          <p:cNvSpPr txBox="1"/>
          <p:nvPr/>
        </p:nvSpPr>
        <p:spPr>
          <a:xfrm>
            <a:off x="2740402"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Test</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5" name="TextBox 34"/>
          <p:cNvSpPr txBox="1"/>
          <p:nvPr/>
        </p:nvSpPr>
        <p:spPr>
          <a:xfrm>
            <a:off x="3870915"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Deploy</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7" name="TextBox 36"/>
          <p:cNvSpPr txBox="1"/>
          <p:nvPr/>
        </p:nvSpPr>
        <p:spPr>
          <a:xfrm>
            <a:off x="5001428" y="1488474"/>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Processing</a:t>
            </a:r>
            <a:r>
              <a:rPr kumimoji="0" lang="en-GB" sz="1200" b="0" i="0" u="none" strike="noStrike" kern="1200" cap="none" spc="0" normalizeH="0" noProof="0" dirty="0" smtClean="0">
                <a:ln>
                  <a:noFill/>
                </a:ln>
                <a:solidFill>
                  <a:srgbClr val="FFFFFF"/>
                </a:solidFill>
                <a:effectLst/>
                <a:uLnTx/>
                <a:uFillTx/>
                <a:latin typeface="BNPP Sans" panose="02000000000000000000" pitchFamily="50" charset="0"/>
                <a:ea typeface="+mn-ea"/>
                <a:cs typeface="+mn-cs"/>
              </a:rPr>
              <a:t> unit</a:t>
            </a:r>
            <a:endPar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endParaRPr>
          </a:p>
        </p:txBody>
      </p:sp>
      <p:sp>
        <p:nvSpPr>
          <p:cNvPr id="39" name="TextBox 38"/>
          <p:cNvSpPr txBox="1"/>
          <p:nvPr/>
        </p:nvSpPr>
        <p:spPr>
          <a:xfrm>
            <a:off x="6131941"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Cluster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2" name="TextBox 11"/>
          <p:cNvSpPr txBox="1"/>
          <p:nvPr/>
        </p:nvSpPr>
        <p:spPr>
          <a:xfrm>
            <a:off x="495545"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PROCESSES</a:t>
            </a:r>
          </a:p>
        </p:txBody>
      </p:sp>
      <p:sp>
        <p:nvSpPr>
          <p:cNvPr id="13" name="Rectangle 12"/>
          <p:cNvSpPr/>
          <p:nvPr/>
        </p:nvSpPr>
        <p:spPr>
          <a:xfrm>
            <a:off x="456770" y="2270552"/>
            <a:ext cx="6935374" cy="374517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5" name="TextBox 14"/>
          <p:cNvSpPr txBox="1"/>
          <p:nvPr/>
        </p:nvSpPr>
        <p:spPr>
          <a:xfrm>
            <a:off x="767408" y="2492896"/>
            <a:ext cx="2944994" cy="331236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BNPP Sans" panose="02000000000000000000" pitchFamily="50" charset="0"/>
            </a:endParaRPr>
          </a:p>
          <a:p>
            <a:pPr lvl="0"/>
            <a:r>
              <a:rPr lang="en-GB" sz="1200" dirty="0">
                <a:solidFill>
                  <a:srgbClr val="000000"/>
                </a:solidFill>
                <a:latin typeface="BNPP Sans" panose="02000000000000000000" pitchFamily="50" charset="0"/>
              </a:rPr>
              <a:t>Performs computations, processes data, and trains machine learning </a:t>
            </a:r>
            <a:r>
              <a:rPr lang="en-GB" sz="1200" dirty="0" smtClean="0">
                <a:solidFill>
                  <a:srgbClr val="000000"/>
                </a:solidFill>
                <a:latin typeface="BNPP Sans" panose="02000000000000000000" pitchFamily="50" charset="0"/>
              </a:rPr>
              <a:t>models</a:t>
            </a:r>
            <a:endParaRPr lang="en-GB" sz="1200" dirty="0">
              <a:solidFill>
                <a:srgbClr val="000000"/>
              </a:solidFill>
              <a:latin typeface="BNPP Sans" panose="02000000000000000000" pitchFamily="50" charset="0"/>
            </a:endParaRPr>
          </a:p>
          <a:p>
            <a:pPr lvl="0"/>
            <a:r>
              <a:rPr lang="en-GB" sz="1200" dirty="0">
                <a:solidFill>
                  <a:srgbClr val="000000"/>
                </a:solidFill>
                <a:latin typeface="BNPP Sans" panose="02000000000000000000" pitchFamily="50" charset="0"/>
              </a:rPr>
              <a:t>Processing units come in three major types: central processing units (CPUs), graphic processing units (GPUs), or custom hardware:</a:t>
            </a:r>
          </a:p>
          <a:p>
            <a:pPr lvl="0"/>
            <a:endParaRPr lang="en-GB" sz="1200" dirty="0" smtClean="0">
              <a:solidFill>
                <a:srgbClr val="000000"/>
              </a:solidFill>
              <a:latin typeface="BNPP Sans" panose="02000000000000000000" pitchFamily="50" charset="0"/>
            </a:endParaRPr>
          </a:p>
          <a:p>
            <a:pPr lvl="0"/>
            <a:r>
              <a:rPr lang="en-GB" sz="1200" dirty="0" smtClean="0">
                <a:solidFill>
                  <a:srgbClr val="000000"/>
                </a:solidFill>
                <a:latin typeface="BNPP Sans" panose="02000000000000000000" pitchFamily="50" charset="0"/>
              </a:rPr>
              <a:t>CPU</a:t>
            </a:r>
            <a:r>
              <a:rPr lang="en-GB" sz="1200" dirty="0">
                <a:solidFill>
                  <a:srgbClr val="000000"/>
                </a:solidFill>
                <a:latin typeface="BNPP Sans" panose="02000000000000000000" pitchFamily="50" charset="0"/>
              </a:rPr>
              <a:t>: Most common and commoditized general-purpose processor</a:t>
            </a:r>
          </a:p>
          <a:p>
            <a:pPr lvl="0"/>
            <a:endParaRPr lang="en-GB" sz="1200" dirty="0" smtClean="0">
              <a:solidFill>
                <a:srgbClr val="000000"/>
              </a:solidFill>
              <a:latin typeface="BNPP Sans" panose="02000000000000000000" pitchFamily="50" charset="0"/>
            </a:endParaRPr>
          </a:p>
          <a:p>
            <a:pPr lvl="0"/>
            <a:r>
              <a:rPr lang="en-GB" sz="1200" dirty="0" smtClean="0">
                <a:solidFill>
                  <a:srgbClr val="000000"/>
                </a:solidFill>
                <a:latin typeface="BNPP Sans" panose="02000000000000000000" pitchFamily="50" charset="0"/>
              </a:rPr>
              <a:t>GPU</a:t>
            </a:r>
            <a:r>
              <a:rPr lang="en-GB" sz="1200" dirty="0">
                <a:solidFill>
                  <a:srgbClr val="000000"/>
                </a:solidFill>
                <a:latin typeface="BNPP Sans" panose="02000000000000000000" pitchFamily="50" charset="0"/>
              </a:rPr>
              <a:t>: Initially built for graphics display cards, it has been used extensively in the past decade by machine learning algorithms for its ability to parallelize and reduce computation time</a:t>
            </a:r>
            <a:endParaRPr kumimoji="0" lang="pt-PT" sz="1200" b="0" i="0" u="none" strike="noStrike" kern="1200" cap="none" spc="0" normalizeH="0" baseline="0" noProof="0" dirty="0" smtClean="0">
              <a:ln>
                <a:noFill/>
              </a:ln>
              <a:solidFill>
                <a:srgbClr val="000000"/>
              </a:solidFill>
              <a:effectLst/>
              <a:uLnTx/>
              <a:uFillTx/>
              <a:latin typeface="BNPP Sans" panose="02000000000000000000" pitchFamily="50" charset="0"/>
            </a:endParaRPr>
          </a:p>
        </p:txBody>
      </p:sp>
      <p:sp>
        <p:nvSpPr>
          <p:cNvPr id="44" name="TextBox 43"/>
          <p:cNvSpPr txBox="1"/>
          <p:nvPr/>
        </p:nvSpPr>
        <p:spPr>
          <a:xfrm>
            <a:off x="3935673" y="2492896"/>
            <a:ext cx="3168268" cy="333485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The type of processing unit can impact model training and performance.</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GPUs are more expensive but provide better performance (faster to train and predict) than CPUs.</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Custom hardware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TPUs) can offer superior performance to CPUs and GPUs but are typically relevant only for research or companies at the leading edge of AI development.</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3" name="Picture 2"/>
          <p:cNvPicPr>
            <a:picLocks noChangeAspect="1"/>
          </p:cNvPicPr>
          <p:nvPr/>
        </p:nvPicPr>
        <p:blipFill>
          <a:blip r:embed="rId3"/>
          <a:stretch>
            <a:fillRect/>
          </a:stretch>
        </p:blipFill>
        <p:spPr>
          <a:xfrm>
            <a:off x="7560000" y="1800000"/>
            <a:ext cx="4631701" cy="2712622"/>
          </a:xfrm>
          <a:prstGeom prst="rect">
            <a:avLst/>
          </a:prstGeom>
        </p:spPr>
      </p:pic>
      <p:pic>
        <p:nvPicPr>
          <p:cNvPr id="23" name="Picture 22"/>
          <p:cNvPicPr>
            <a:picLocks noChangeAspect="1"/>
          </p:cNvPicPr>
          <p:nvPr/>
        </p:nvPicPr>
        <p:blipFill rotWithShape="1">
          <a:blip r:embed="rId4"/>
          <a:srcRect l="1555"/>
          <a:stretch/>
        </p:blipFill>
        <p:spPr>
          <a:xfrm>
            <a:off x="8688288" y="7302"/>
            <a:ext cx="3503712" cy="495369"/>
          </a:xfrm>
          <a:prstGeom prst="rect">
            <a:avLst/>
          </a:prstGeom>
        </p:spPr>
      </p:pic>
      <p:sp>
        <p:nvSpPr>
          <p:cNvPr id="24" name="TextBox 23"/>
          <p:cNvSpPr txBox="1"/>
          <p:nvPr/>
        </p:nvSpPr>
        <p:spPr>
          <a:xfrm>
            <a:off x="5001428"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TECHNOLOGIES</a:t>
            </a:r>
          </a:p>
        </p:txBody>
      </p:sp>
    </p:spTree>
    <p:extLst>
      <p:ext uri="{BB962C8B-B14F-4D97-AF65-F5344CB8AC3E}">
        <p14:creationId xmlns:p14="http://schemas.microsoft.com/office/powerpoint/2010/main" val="1277545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5" name="Titre 4"/>
          <p:cNvSpPr>
            <a:spLocks noGrp="1"/>
          </p:cNvSpPr>
          <p:nvPr>
            <p:ph type="ctrTitle"/>
          </p:nvPr>
        </p:nvSpPr>
        <p:spPr>
          <a:xfrm>
            <a:off x="767408" y="1052736"/>
            <a:ext cx="5328592" cy="475481"/>
          </a:xfrm>
        </p:spPr>
        <p:txBody>
          <a:bodyPr/>
          <a:lstStyle/>
          <a:p>
            <a:r>
              <a:rPr lang="en-GB" dirty="0" smtClean="0">
                <a:latin typeface="BNPP Sans" panose="02000000000000000000" pitchFamily="50" charset="0"/>
              </a:rPr>
              <a:t>Executive Summary</a:t>
            </a:r>
            <a:endParaRPr lang="en-GB" dirty="0">
              <a:latin typeface="BNPP Sans" panose="02000000000000000000" pitchFamily="50" charset="0"/>
            </a:endParaRPr>
          </a:p>
        </p:txBody>
      </p:sp>
      <p:sp>
        <p:nvSpPr>
          <p:cNvPr id="10" name="Espace réservé de la date 9"/>
          <p:cNvSpPr>
            <a:spLocks noGrp="1"/>
          </p:cNvSpPr>
          <p:nvPr>
            <p:ph type="dt" sz="half" idx="10"/>
          </p:nvPr>
        </p:nvSpPr>
        <p:spPr/>
        <p:txBody>
          <a:bodyPr/>
          <a:lstStyle/>
          <a:p>
            <a:r>
              <a:rPr lang="fr-FR" dirty="0" smtClean="0">
                <a:latin typeface="BNPP Sans Light" panose="02000503020000020004" pitchFamily="50" charset="0"/>
              </a:rPr>
              <a:t>|  </a:t>
            </a:r>
            <a:r>
              <a:rPr lang="fr-FR" dirty="0" smtClean="0">
                <a:latin typeface="BNPP Sans Light" panose="02000503020000020004" pitchFamily="50" charset="0"/>
              </a:rPr>
              <a:t>02/02/2021  </a:t>
            </a:r>
            <a:r>
              <a:rPr lang="fr-FR" dirty="0" smtClean="0">
                <a:latin typeface="BNPP Sans Light" panose="02000503020000020004" pitchFamily="50" charset="0"/>
              </a:rPr>
              <a:t>|</a:t>
            </a:r>
            <a:endParaRPr lang="fr-FR" dirty="0">
              <a:latin typeface="BNPP Sans Light" panose="02000503020000020004" pitchFamily="50" charset="0"/>
            </a:endParaRPr>
          </a:p>
        </p:txBody>
      </p:sp>
      <p:sp>
        <p:nvSpPr>
          <p:cNvPr id="11" name="Espace réservé du pied de page 10"/>
          <p:cNvSpPr>
            <a:spLocks noGrp="1"/>
          </p:cNvSpPr>
          <p:nvPr>
            <p:ph type="ftr" sz="quarter" idx="11"/>
          </p:nvPr>
        </p:nvSpPr>
        <p:spPr>
          <a:xfrm>
            <a:off x="5591944" y="6452575"/>
            <a:ext cx="4710157" cy="179999"/>
          </a:xfrm>
        </p:spPr>
        <p:txBody>
          <a:bodyPr/>
          <a:lstStyle/>
          <a:p>
            <a:r>
              <a:rPr lang="pt-PT" dirty="0" smtClean="0">
                <a:latin typeface="BNPP Sans Light" panose="02000503020000020004" pitchFamily="50" charset="0"/>
              </a:rPr>
              <a:t>Data &amp; </a:t>
            </a:r>
            <a:r>
              <a:rPr lang="pt-PT" dirty="0" err="1" smtClean="0">
                <a:latin typeface="BNPP Sans Light" panose="02000503020000020004" pitchFamily="50" charset="0"/>
              </a:rPr>
              <a:t>Analytics</a:t>
            </a:r>
            <a:r>
              <a:rPr lang="pt-PT" dirty="0" smtClean="0">
                <a:latin typeface="BNPP Sans Light" panose="02000503020000020004" pitchFamily="50" charset="0"/>
              </a:rPr>
              <a:t> </a:t>
            </a:r>
            <a:r>
              <a:rPr lang="pt-PT" dirty="0" err="1" smtClean="0">
                <a:latin typeface="BNPP Sans Light" panose="02000503020000020004" pitchFamily="50" charset="0"/>
              </a:rPr>
              <a:t>at</a:t>
            </a:r>
            <a:r>
              <a:rPr lang="pt-PT" dirty="0" smtClean="0">
                <a:latin typeface="BNPP Sans Light" panose="02000503020000020004" pitchFamily="50" charset="0"/>
              </a:rPr>
              <a:t> </a:t>
            </a:r>
            <a:r>
              <a:rPr lang="pt-PT" dirty="0" err="1" smtClean="0">
                <a:latin typeface="BNPP Sans Light" panose="02000503020000020004" pitchFamily="50" charset="0"/>
              </a:rPr>
              <a:t>Scale</a:t>
            </a:r>
            <a:endParaRPr lang="fr-FR" dirty="0">
              <a:latin typeface="BNPP Sans Light" panose="02000503020000020004" pitchFamily="50" charset="0"/>
            </a:endParaRPr>
          </a:p>
        </p:txBody>
      </p:sp>
      <p:sp>
        <p:nvSpPr>
          <p:cNvPr id="12" name="Espace réservé du numéro de diapositive 11"/>
          <p:cNvSpPr>
            <a:spLocks noGrp="1"/>
          </p:cNvSpPr>
          <p:nvPr>
            <p:ph type="sldNum" sz="quarter" idx="12"/>
          </p:nvPr>
        </p:nvSpPr>
        <p:spPr/>
        <p:txBody>
          <a:bodyPr/>
          <a:lstStyle/>
          <a:p>
            <a:fld id="{276219AF-F5ED-455B-A512-B03AB3602319}" type="slidenum">
              <a:rPr lang="fr-FR" smtClean="0"/>
              <a:pPr/>
              <a:t>2</a:t>
            </a:fld>
            <a:endParaRPr lang="fr-FR" dirty="0"/>
          </a:p>
        </p:txBody>
      </p:sp>
      <p:pic>
        <p:nvPicPr>
          <p:cNvPr id="7" name="Picture 6"/>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13" name="TextBox 12"/>
          <p:cNvSpPr txBox="1"/>
          <p:nvPr/>
        </p:nvSpPr>
        <p:spPr>
          <a:xfrm>
            <a:off x="767409" y="1606103"/>
            <a:ext cx="5544616" cy="4104456"/>
          </a:xfrm>
          <a:prstGeom prst="rect">
            <a:avLst/>
          </a:prstGeom>
          <a:noFill/>
        </p:spPr>
        <p:txBody>
          <a:bodyPr wrap="square" lIns="0" tIns="0" rIns="0" bIns="0" rtlCol="0">
            <a:noAutofit/>
          </a:bodyPr>
          <a:lstStyle/>
          <a:p>
            <a:pPr algn="just"/>
            <a:endParaRPr lang="en-GB" sz="1400" dirty="0" smtClean="0">
              <a:solidFill>
                <a:schemeClr val="bg1"/>
              </a:solidFill>
              <a:latin typeface="BNPP Sans Light" panose="02000503020000020004" pitchFamily="50" charset="0"/>
            </a:endParaRPr>
          </a:p>
          <a:p>
            <a:pPr algn="just"/>
            <a:r>
              <a:rPr lang="en-GB" sz="1400" dirty="0">
                <a:solidFill>
                  <a:schemeClr val="bg1"/>
                </a:solidFill>
                <a:latin typeface="BNPP Sans Light" panose="02000503020000020004" pitchFamily="50" charset="0"/>
              </a:rPr>
              <a:t>Developing artificial intelligence and analytics applications typically involves different processes, technology, and talent than those for traditional software solutions. </a:t>
            </a:r>
          </a:p>
          <a:p>
            <a:pPr algn="just"/>
            <a:endParaRPr lang="en-GB" sz="1400" dirty="0">
              <a:solidFill>
                <a:schemeClr val="bg1"/>
              </a:solidFill>
              <a:latin typeface="BNPP Sans Light" panose="02000503020000020004" pitchFamily="50" charset="0"/>
            </a:endParaRPr>
          </a:p>
          <a:p>
            <a:pPr algn="just"/>
            <a:r>
              <a:rPr lang="en-GB" sz="1400" dirty="0">
                <a:solidFill>
                  <a:schemeClr val="bg1"/>
                </a:solidFill>
                <a:latin typeface="BNPP Sans Light" panose="02000503020000020004" pitchFamily="50" charset="0"/>
              </a:rPr>
              <a:t>We have to possess a solid understanding of the basics, in order to ensure that we’re making the right investments in the tech stacks and teams to build reliable solutions at scale. </a:t>
            </a:r>
          </a:p>
        </p:txBody>
      </p:sp>
      <p:pic>
        <p:nvPicPr>
          <p:cNvPr id="2" name="Picture 1"/>
          <p:cNvPicPr>
            <a:picLocks noChangeAspect="1"/>
          </p:cNvPicPr>
          <p:nvPr/>
        </p:nvPicPr>
        <p:blipFill>
          <a:blip r:embed="rId3"/>
          <a:stretch>
            <a:fillRect/>
          </a:stretch>
        </p:blipFill>
        <p:spPr>
          <a:xfrm>
            <a:off x="6888088" y="1052736"/>
            <a:ext cx="4854405" cy="362309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674107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en-GB" dirty="0">
                <a:latin typeface="BNPP Sans" panose="02000000000000000000" pitchFamily="50" charset="0"/>
              </a:rPr>
              <a:t>Develop models</a:t>
            </a: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2" name="TextBox 1"/>
          <p:cNvSpPr txBox="1"/>
          <p:nvPr/>
        </p:nvSpPr>
        <p:spPr>
          <a:xfrm>
            <a:off x="479376"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Build</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7" name="TextBox 6"/>
          <p:cNvSpPr txBox="1"/>
          <p:nvPr/>
        </p:nvSpPr>
        <p:spPr>
          <a:xfrm>
            <a:off x="1801809" y="2924944"/>
            <a:ext cx="45719" cy="4320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D2DCAA"/>
              </a:solidFill>
              <a:effectLst/>
              <a:uLnTx/>
              <a:uFillTx/>
              <a:latin typeface="Arial"/>
              <a:ea typeface="+mn-ea"/>
              <a:cs typeface="+mn-cs"/>
            </a:endParaRPr>
          </a:p>
        </p:txBody>
      </p:sp>
      <p:sp>
        <p:nvSpPr>
          <p:cNvPr id="31" name="TextBox 30"/>
          <p:cNvSpPr txBox="1"/>
          <p:nvPr/>
        </p:nvSpPr>
        <p:spPr>
          <a:xfrm>
            <a:off x="1609889"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Train</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3" name="TextBox 32"/>
          <p:cNvSpPr txBox="1"/>
          <p:nvPr/>
        </p:nvSpPr>
        <p:spPr>
          <a:xfrm>
            <a:off x="2740402"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Test</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5" name="TextBox 34"/>
          <p:cNvSpPr txBox="1"/>
          <p:nvPr/>
        </p:nvSpPr>
        <p:spPr>
          <a:xfrm>
            <a:off x="3870915"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Deploy</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7" name="TextBox 36"/>
          <p:cNvSpPr txBox="1"/>
          <p:nvPr/>
        </p:nvSpPr>
        <p:spPr>
          <a:xfrm>
            <a:off x="5001428"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Processing unit</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9" name="TextBox 38"/>
          <p:cNvSpPr txBox="1"/>
          <p:nvPr/>
        </p:nvSpPr>
        <p:spPr>
          <a:xfrm>
            <a:off x="6131941" y="1488474"/>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Cluster</a:t>
            </a:r>
          </a:p>
        </p:txBody>
      </p:sp>
      <p:sp>
        <p:nvSpPr>
          <p:cNvPr id="12" name="TextBox 11"/>
          <p:cNvSpPr txBox="1"/>
          <p:nvPr/>
        </p:nvSpPr>
        <p:spPr>
          <a:xfrm>
            <a:off x="495545"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PROCESSES</a:t>
            </a:r>
          </a:p>
        </p:txBody>
      </p:sp>
      <p:sp>
        <p:nvSpPr>
          <p:cNvPr id="13" name="Rectangle 12"/>
          <p:cNvSpPr/>
          <p:nvPr/>
        </p:nvSpPr>
        <p:spPr>
          <a:xfrm>
            <a:off x="456770" y="2270552"/>
            <a:ext cx="6935374" cy="374517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5" name="TextBox 14"/>
          <p:cNvSpPr txBox="1"/>
          <p:nvPr/>
        </p:nvSpPr>
        <p:spPr>
          <a:xfrm>
            <a:off x="767408" y="2492896"/>
            <a:ext cx="2944994" cy="331236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Collection of computing processing resources used to train analytics models, which can be </a:t>
            </a:r>
            <a:r>
              <a:rPr lang="en-GB" sz="1400" dirty="0" err="1">
                <a:solidFill>
                  <a:srgbClr val="000000"/>
                </a:solidFill>
                <a:latin typeface="BNPP Sans" panose="02000000000000000000" pitchFamily="50" charset="0"/>
              </a:rPr>
              <a:t>autoscaled</a:t>
            </a:r>
            <a:r>
              <a:rPr lang="en-GB" sz="1400" dirty="0">
                <a:solidFill>
                  <a:srgbClr val="000000"/>
                </a:solidFill>
                <a:latin typeface="BNPP Sans" panose="02000000000000000000" pitchFamily="50" charset="0"/>
              </a:rPr>
              <a:t> to fit computing </a:t>
            </a:r>
            <a:r>
              <a:rPr lang="en-GB" sz="1400" dirty="0" smtClean="0">
                <a:solidFill>
                  <a:srgbClr val="000000"/>
                </a:solidFill>
                <a:latin typeface="BNPP Sans" panose="02000000000000000000" pitchFamily="50" charset="0"/>
              </a:rPr>
              <a:t>demands.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sp>
        <p:nvSpPr>
          <p:cNvPr id="44" name="TextBox 43"/>
          <p:cNvSpPr txBox="1"/>
          <p:nvPr/>
        </p:nvSpPr>
        <p:spPr>
          <a:xfrm>
            <a:off x="3935673" y="2492896"/>
            <a:ext cx="3168268" cy="333485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Clusters are deployed to leverage multiple machines simultaneously and have them work in parallel, reducing the total time to complete a calculation.</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Data scientists (or machine learning engineers) will usually have to make a trade-off between the modelling technique they use and its ability to be distributed or parallelized. Clusters can be used only when the workload can be distributed (</a:t>
            </a:r>
            <a:r>
              <a:rPr lang="en-GB" sz="1400" dirty="0" err="1">
                <a:solidFill>
                  <a:srgbClr val="000000"/>
                </a:solidFill>
                <a:latin typeface="BNPP Sans" panose="02000000000000000000" pitchFamily="50" charset="0"/>
              </a:rPr>
              <a:t>ie</a:t>
            </a:r>
            <a:r>
              <a:rPr lang="en-GB" sz="1400" dirty="0">
                <a:solidFill>
                  <a:srgbClr val="000000"/>
                </a:solidFill>
                <a:latin typeface="BNPP Sans" panose="02000000000000000000" pitchFamily="50" charset="0"/>
              </a:rPr>
              <a:t>, parallelizable).</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6" name="Picture 5"/>
          <p:cNvPicPr>
            <a:picLocks noChangeAspect="1"/>
          </p:cNvPicPr>
          <p:nvPr/>
        </p:nvPicPr>
        <p:blipFill>
          <a:blip r:embed="rId3"/>
          <a:stretch>
            <a:fillRect/>
          </a:stretch>
        </p:blipFill>
        <p:spPr>
          <a:xfrm>
            <a:off x="7560000" y="1800000"/>
            <a:ext cx="4550727" cy="2680233"/>
          </a:xfrm>
          <a:prstGeom prst="rect">
            <a:avLst/>
          </a:prstGeom>
        </p:spPr>
      </p:pic>
      <p:pic>
        <p:nvPicPr>
          <p:cNvPr id="23" name="Picture 22"/>
          <p:cNvPicPr>
            <a:picLocks noChangeAspect="1"/>
          </p:cNvPicPr>
          <p:nvPr/>
        </p:nvPicPr>
        <p:blipFill rotWithShape="1">
          <a:blip r:embed="rId4"/>
          <a:srcRect l="1555"/>
          <a:stretch/>
        </p:blipFill>
        <p:spPr>
          <a:xfrm>
            <a:off x="8688288" y="7302"/>
            <a:ext cx="3503712" cy="495369"/>
          </a:xfrm>
          <a:prstGeom prst="rect">
            <a:avLst/>
          </a:prstGeom>
        </p:spPr>
      </p:pic>
      <p:sp>
        <p:nvSpPr>
          <p:cNvPr id="24" name="TextBox 23"/>
          <p:cNvSpPr txBox="1"/>
          <p:nvPr/>
        </p:nvSpPr>
        <p:spPr>
          <a:xfrm>
            <a:off x="5001428"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TECHNOLOGIES</a:t>
            </a:r>
          </a:p>
        </p:txBody>
      </p:sp>
    </p:spTree>
    <p:extLst>
      <p:ext uri="{BB962C8B-B14F-4D97-AF65-F5344CB8AC3E}">
        <p14:creationId xmlns:p14="http://schemas.microsoft.com/office/powerpoint/2010/main" val="1519112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en-GB" dirty="0" smtClean="0">
                <a:latin typeface="BNPP Sans" panose="02000000000000000000" pitchFamily="50" charset="0"/>
              </a:rPr>
              <a:t>Lab roles</a:t>
            </a:r>
            <a:endParaRPr lang="en-GB" dirty="0">
              <a:latin typeface="BNPP Sans" panose="02000000000000000000" pitchFamily="50" charset="0"/>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7" name="TextBox 6"/>
          <p:cNvSpPr txBox="1"/>
          <p:nvPr/>
        </p:nvSpPr>
        <p:spPr>
          <a:xfrm>
            <a:off x="2279576" y="2448000"/>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Product owner</a:t>
            </a:r>
          </a:p>
        </p:txBody>
      </p:sp>
      <p:sp>
        <p:nvSpPr>
          <p:cNvPr id="9" name="TextBox 8"/>
          <p:cNvSpPr txBox="1"/>
          <p:nvPr/>
        </p:nvSpPr>
        <p:spPr>
          <a:xfrm>
            <a:off x="3410089"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Data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t>s</a:t>
            </a:r>
            <a:r>
              <a:rPr kumimoji="0" lang="en-GB" sz="1200" b="0" i="0" u="none" strike="noStrike" kern="1200" cap="none" spc="0" normalizeH="0" baseline="0" dirty="0" smtClean="0">
                <a:ln>
                  <a:noFill/>
                </a:ln>
                <a:solidFill>
                  <a:srgbClr val="5B84B3"/>
                </a:solidFill>
                <a:effectLst/>
                <a:uLnTx/>
                <a:uFillTx/>
              </a:rPr>
              <a:t>cientist</a:t>
            </a:r>
            <a:endParaRPr kumimoji="0" lang="en-GB" sz="1200" b="0" i="0" u="none" strike="noStrike" kern="1200" cap="none" spc="0" normalizeH="0" baseline="0" dirty="0">
              <a:ln>
                <a:noFill/>
              </a:ln>
              <a:solidFill>
                <a:srgbClr val="5B84B3"/>
              </a:solidFill>
              <a:effectLst/>
              <a:uLnTx/>
              <a:uFillTx/>
            </a:endParaRPr>
          </a:p>
        </p:txBody>
      </p:sp>
      <p:sp>
        <p:nvSpPr>
          <p:cNvPr id="10" name="TextBox 9"/>
          <p:cNvSpPr txBox="1"/>
          <p:nvPr/>
        </p:nvSpPr>
        <p:spPr>
          <a:xfrm>
            <a:off x="4540602"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t>Data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t>engineer</a:t>
            </a:r>
            <a:endParaRPr kumimoji="0" lang="en-GB" sz="1200" b="0" i="0" u="none" strike="noStrike" kern="1200" cap="none" spc="0" normalizeH="0" baseline="0" dirty="0">
              <a:ln>
                <a:noFill/>
              </a:ln>
              <a:solidFill>
                <a:srgbClr val="5B84B3"/>
              </a:solidFill>
              <a:effectLst/>
              <a:uLnTx/>
              <a:uFillTx/>
            </a:endParaRPr>
          </a:p>
        </p:txBody>
      </p:sp>
      <p:sp>
        <p:nvSpPr>
          <p:cNvPr id="11" name="TextBox 10"/>
          <p:cNvSpPr txBox="1"/>
          <p:nvPr/>
        </p:nvSpPr>
        <p:spPr>
          <a:xfrm>
            <a:off x="5671115"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Translator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2" name="TextBox 11"/>
          <p:cNvSpPr txBox="1"/>
          <p:nvPr/>
        </p:nvSpPr>
        <p:spPr>
          <a:xfrm>
            <a:off x="6801628"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Designer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3" name="TextBox 12"/>
          <p:cNvSpPr txBox="1"/>
          <p:nvPr/>
        </p:nvSpPr>
        <p:spPr>
          <a:xfrm>
            <a:off x="7932141"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Delivery manager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5" name="Rectangle 14"/>
          <p:cNvSpPr/>
          <p:nvPr/>
        </p:nvSpPr>
        <p:spPr>
          <a:xfrm>
            <a:off x="468000" y="3132000"/>
            <a:ext cx="10080000" cy="2880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6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6" name="TextBox 15"/>
          <p:cNvSpPr txBox="1"/>
          <p:nvPr/>
        </p:nvSpPr>
        <p:spPr>
          <a:xfrm>
            <a:off x="767407" y="3365616"/>
            <a:ext cx="9217025" cy="2439647"/>
          </a:xfrm>
          <a:prstGeom prst="rect">
            <a:avLst/>
          </a:prstGeom>
          <a:noFill/>
        </p:spPr>
        <p:txBody>
          <a:bodyPr wrap="square" lIns="0" tIns="0" rIns="0" bIns="0" rtlCol="0">
            <a:noAutofit/>
          </a:bodyPr>
          <a:lstStyle/>
          <a:p>
            <a:pPr lvl="0">
              <a:defRPr/>
            </a:pPr>
            <a:r>
              <a:rPr lang="en-GB" b="1" dirty="0">
                <a:solidFill>
                  <a:srgbClr val="000000"/>
                </a:solidFill>
                <a:latin typeface="BNPP Sans" panose="02000000000000000000" pitchFamily="50" charset="0"/>
              </a:rPr>
              <a:t>Responsibilities</a:t>
            </a:r>
            <a:endPar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buSzPct val="150000"/>
            </a:pPr>
            <a:r>
              <a:rPr lang="en-GB" sz="1400" dirty="0">
                <a:solidFill>
                  <a:srgbClr val="000000"/>
                </a:solidFill>
                <a:latin typeface="BNPP Sans" panose="02000000000000000000" pitchFamily="50" charset="0"/>
              </a:rPr>
              <a:t>Typically a business owner who takes on part-time or full-time responsibility as the product </a:t>
            </a:r>
            <a:r>
              <a:rPr lang="en-GB" sz="1400" dirty="0" smtClean="0">
                <a:solidFill>
                  <a:srgbClr val="000000"/>
                </a:solidFill>
                <a:latin typeface="BNPP Sans" panose="02000000000000000000" pitchFamily="50" charset="0"/>
              </a:rPr>
              <a:t>owner</a:t>
            </a:r>
          </a:p>
          <a:p>
            <a:pPr lvl="0">
              <a:buSzPct val="150000"/>
            </a:pPr>
            <a:endParaRPr lang="en-GB" sz="1400" dirty="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a:solidFill>
                  <a:srgbClr val="000000"/>
                </a:solidFill>
                <a:latin typeface="BNPP Sans" panose="02000000000000000000" pitchFamily="50" charset="0"/>
              </a:rPr>
              <a:t>Provides the “voice of the customer” to define success criteria for the squad</a:t>
            </a:r>
          </a:p>
          <a:p>
            <a:pPr marL="285750" lvl="0" indent="-285750">
              <a:buSzPct val="150000"/>
              <a:buFont typeface="Arial" panose="020B0604020202020204" pitchFamily="34" charset="0"/>
              <a:buChar char="•"/>
            </a:pPr>
            <a:endParaRPr lang="en-GB" sz="1400" dirty="0" smtClean="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smtClean="0">
                <a:solidFill>
                  <a:srgbClr val="000000"/>
                </a:solidFill>
                <a:latin typeface="BNPP Sans" panose="02000000000000000000" pitchFamily="50" charset="0"/>
              </a:rPr>
              <a:t>Serves </a:t>
            </a:r>
            <a:r>
              <a:rPr lang="en-GB" sz="1400" dirty="0">
                <a:solidFill>
                  <a:srgbClr val="000000"/>
                </a:solidFill>
                <a:latin typeface="BNPP Sans" panose="02000000000000000000" pitchFamily="50" charset="0"/>
              </a:rPr>
              <a:t>as the first point of contact with any external stakeholders</a:t>
            </a:r>
          </a:p>
          <a:p>
            <a:pPr marL="285750" lvl="0" indent="-285750">
              <a:buSzPct val="150000"/>
              <a:buFont typeface="Arial" panose="020B0604020202020204" pitchFamily="34" charset="0"/>
              <a:buChar char="•"/>
            </a:pPr>
            <a:endParaRPr lang="en-GB" sz="1400" dirty="0" smtClean="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smtClean="0">
                <a:solidFill>
                  <a:srgbClr val="000000"/>
                </a:solidFill>
                <a:latin typeface="BNPP Sans" panose="02000000000000000000" pitchFamily="50" charset="0"/>
              </a:rPr>
              <a:t>Reviews </a:t>
            </a:r>
            <a:r>
              <a:rPr lang="en-GB" sz="1400" dirty="0">
                <a:solidFill>
                  <a:srgbClr val="000000"/>
                </a:solidFill>
                <a:latin typeface="BNPP Sans" panose="02000000000000000000" pitchFamily="50" charset="0"/>
              </a:rPr>
              <a:t>and prioritizes the short- and mid-term objectives</a:t>
            </a:r>
          </a:p>
          <a:p>
            <a:pPr marL="285750" lvl="0" indent="-285750">
              <a:buSzPct val="150000"/>
              <a:buFont typeface="Arial" panose="020B0604020202020204" pitchFamily="34" charset="0"/>
              <a:buChar char="•"/>
            </a:pPr>
            <a:endParaRPr lang="en-GB" sz="1400" dirty="0" smtClean="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smtClean="0">
                <a:solidFill>
                  <a:srgbClr val="000000"/>
                </a:solidFill>
                <a:latin typeface="BNPP Sans" panose="02000000000000000000" pitchFamily="50" charset="0"/>
              </a:rPr>
              <a:t>Brings </a:t>
            </a:r>
            <a:r>
              <a:rPr lang="en-GB" sz="1400" dirty="0">
                <a:solidFill>
                  <a:srgbClr val="000000"/>
                </a:solidFill>
                <a:latin typeface="BNPP Sans" panose="02000000000000000000" pitchFamily="50" charset="0"/>
              </a:rPr>
              <a:t>users into the development process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for feedback) as needed</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2" name="Picture 1"/>
          <p:cNvPicPr>
            <a:picLocks noChangeAspect="1"/>
          </p:cNvPicPr>
          <p:nvPr/>
        </p:nvPicPr>
        <p:blipFill>
          <a:blip r:embed="rId3"/>
          <a:stretch>
            <a:fillRect/>
          </a:stretch>
        </p:blipFill>
        <p:spPr>
          <a:xfrm>
            <a:off x="2520000" y="720000"/>
            <a:ext cx="6372000" cy="1653494"/>
          </a:xfrm>
          <a:prstGeom prst="rect">
            <a:avLst/>
          </a:prstGeom>
        </p:spPr>
      </p:pic>
      <p:pic>
        <p:nvPicPr>
          <p:cNvPr id="3" name="Picture 2"/>
          <p:cNvPicPr>
            <a:picLocks noChangeAspect="1"/>
          </p:cNvPicPr>
          <p:nvPr/>
        </p:nvPicPr>
        <p:blipFill rotWithShape="1">
          <a:blip r:embed="rId4"/>
          <a:srcRect l="668"/>
          <a:stretch/>
        </p:blipFill>
        <p:spPr>
          <a:xfrm>
            <a:off x="8679462" y="0"/>
            <a:ext cx="3512538" cy="472506"/>
          </a:xfrm>
          <a:prstGeom prst="rect">
            <a:avLst/>
          </a:prstGeom>
        </p:spPr>
      </p:pic>
    </p:spTree>
    <p:extLst>
      <p:ext uri="{BB962C8B-B14F-4D97-AF65-F5344CB8AC3E}">
        <p14:creationId xmlns:p14="http://schemas.microsoft.com/office/powerpoint/2010/main" val="29163314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0000" y="720000"/>
            <a:ext cx="6348346" cy="1684255"/>
          </a:xfrm>
          <a:prstGeom prst="rect">
            <a:avLst/>
          </a:prstGeom>
        </p:spPr>
      </p:pic>
      <p:sp>
        <p:nvSpPr>
          <p:cNvPr id="22" name="Titre 21"/>
          <p:cNvSpPr>
            <a:spLocks noGrp="1"/>
          </p:cNvSpPr>
          <p:nvPr>
            <p:ph type="title"/>
          </p:nvPr>
        </p:nvSpPr>
        <p:spPr/>
        <p:txBody>
          <a:bodyPr/>
          <a:lstStyle/>
          <a:p>
            <a:r>
              <a:rPr lang="en-GB" dirty="0" smtClean="0">
                <a:latin typeface="BNPP Sans" panose="02000000000000000000" pitchFamily="50" charset="0"/>
              </a:rPr>
              <a:t>Lab roles</a:t>
            </a:r>
            <a:endParaRPr lang="en-GB" dirty="0">
              <a:latin typeface="BNPP Sans" panose="02000000000000000000" pitchFamily="50" charset="0"/>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3"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7" name="TextBox 6"/>
          <p:cNvSpPr txBox="1"/>
          <p:nvPr/>
        </p:nvSpPr>
        <p:spPr>
          <a:xfrm>
            <a:off x="2243781" y="2443969"/>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Product</a:t>
            </a:r>
            <a:r>
              <a:rPr kumimoji="0" lang="en-GB" sz="1200" b="0" i="0" u="none" strike="noStrike" kern="1200" cap="none" spc="0" normalizeH="0" noProof="0" dirty="0" smtClean="0">
                <a:ln>
                  <a:noFill/>
                </a:ln>
                <a:solidFill>
                  <a:srgbClr val="5B84B3"/>
                </a:solidFill>
                <a:effectLst/>
                <a:uLnTx/>
                <a:uFillTx/>
                <a:latin typeface="BNPP Sans" panose="02000000000000000000" pitchFamily="50" charset="0"/>
                <a:ea typeface="+mn-ea"/>
                <a:cs typeface="+mn-cs"/>
              </a:rPr>
              <a:t> owner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9" name="TextBox 8"/>
          <p:cNvSpPr txBox="1"/>
          <p:nvPr/>
        </p:nvSpPr>
        <p:spPr>
          <a:xfrm>
            <a:off x="3374294" y="2443969"/>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Data   scientist</a:t>
            </a:r>
          </a:p>
        </p:txBody>
      </p:sp>
      <p:sp>
        <p:nvSpPr>
          <p:cNvPr id="10" name="TextBox 9"/>
          <p:cNvSpPr txBox="1"/>
          <p:nvPr/>
        </p:nvSpPr>
        <p:spPr>
          <a:xfrm>
            <a:off x="4504807" y="2443969"/>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Data   engineer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1" name="TextBox 10"/>
          <p:cNvSpPr txBox="1"/>
          <p:nvPr/>
        </p:nvSpPr>
        <p:spPr>
          <a:xfrm>
            <a:off x="5635320" y="2443969"/>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Translator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2" name="TextBox 11"/>
          <p:cNvSpPr txBox="1"/>
          <p:nvPr/>
        </p:nvSpPr>
        <p:spPr>
          <a:xfrm>
            <a:off x="6765833" y="2443969"/>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Designer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3" name="TextBox 12"/>
          <p:cNvSpPr txBox="1"/>
          <p:nvPr/>
        </p:nvSpPr>
        <p:spPr>
          <a:xfrm>
            <a:off x="7896346" y="2443969"/>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t>Delivery manager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5" name="Rectangle 14"/>
          <p:cNvSpPr/>
          <p:nvPr/>
        </p:nvSpPr>
        <p:spPr>
          <a:xfrm>
            <a:off x="468000" y="3132000"/>
            <a:ext cx="10080000" cy="2880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6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6" name="TextBox 15"/>
          <p:cNvSpPr txBox="1"/>
          <p:nvPr/>
        </p:nvSpPr>
        <p:spPr>
          <a:xfrm>
            <a:off x="767407" y="3429000"/>
            <a:ext cx="9534694" cy="2376264"/>
          </a:xfrm>
          <a:prstGeom prst="rect">
            <a:avLst/>
          </a:prstGeom>
          <a:noFill/>
        </p:spPr>
        <p:txBody>
          <a:bodyPr wrap="square" lIns="0" tIns="0" rIns="0" bIns="0" rtlCol="0">
            <a:noAutofit/>
          </a:bodyPr>
          <a:lstStyle/>
          <a:p>
            <a:pPr lvl="0">
              <a:defRPr/>
            </a:pPr>
            <a:r>
              <a:rPr lang="en-GB" b="1" dirty="0">
                <a:solidFill>
                  <a:srgbClr val="000000"/>
                </a:solidFill>
                <a:latin typeface="BNPP Sans" panose="02000000000000000000" pitchFamily="50" charset="0"/>
              </a:rPr>
              <a:t>Responsibilities</a:t>
            </a:r>
            <a:endPar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marL="285750" indent="-285750">
              <a:buSzPct val="150000"/>
              <a:buFont typeface="Arial" panose="020B0604020202020204" pitchFamily="34" charset="0"/>
              <a:buChar char="•"/>
            </a:pPr>
            <a:r>
              <a:rPr lang="en-GB" sz="1400" dirty="0">
                <a:solidFill>
                  <a:srgbClr val="000000"/>
                </a:solidFill>
                <a:latin typeface="BNPP Sans" panose="02000000000000000000" pitchFamily="50" charset="0"/>
              </a:rPr>
              <a:t>Frames the business problem and identifies analytics techniques to address </a:t>
            </a:r>
            <a:r>
              <a:rPr lang="en-GB" sz="1400" dirty="0" smtClean="0">
                <a:solidFill>
                  <a:srgbClr val="000000"/>
                </a:solidFill>
                <a:latin typeface="BNPP Sans" panose="02000000000000000000" pitchFamily="50" charset="0"/>
              </a:rPr>
              <a:t>it</a:t>
            </a:r>
          </a:p>
          <a:p>
            <a:pPr marL="285750" indent="-285750">
              <a:buSzPct val="150000"/>
              <a:buFont typeface="Arial" panose="020B0604020202020204" pitchFamily="34" charset="0"/>
              <a:buChar char="•"/>
            </a:pPr>
            <a:endParaRPr lang="en-GB" sz="1400" dirty="0">
              <a:solidFill>
                <a:srgbClr val="000000"/>
              </a:solidFill>
              <a:latin typeface="BNPP Sans" panose="02000000000000000000" pitchFamily="50" charset="0"/>
            </a:endParaRPr>
          </a:p>
          <a:p>
            <a:pPr marL="285750" indent="-285750">
              <a:buSzPct val="150000"/>
              <a:buFont typeface="Arial" panose="020B0604020202020204" pitchFamily="34" charset="0"/>
              <a:buChar char="•"/>
            </a:pPr>
            <a:r>
              <a:rPr lang="en-GB" sz="1400" dirty="0">
                <a:solidFill>
                  <a:srgbClr val="000000"/>
                </a:solidFill>
                <a:latin typeface="BNPP Sans" panose="02000000000000000000" pitchFamily="50" charset="0"/>
              </a:rPr>
              <a:t>Collaborates closely with the engineering team to prioritize data transformations for training data and features for </a:t>
            </a:r>
            <a:r>
              <a:rPr lang="en-GB" sz="1400" dirty="0" smtClean="0">
                <a:solidFill>
                  <a:srgbClr val="000000"/>
                </a:solidFill>
                <a:latin typeface="BNPP Sans" panose="02000000000000000000" pitchFamily="50" charset="0"/>
              </a:rPr>
              <a:t>prediction</a:t>
            </a:r>
          </a:p>
          <a:p>
            <a:pPr marL="285750" indent="-285750">
              <a:buSzPct val="150000"/>
              <a:buFont typeface="Arial" panose="020B0604020202020204" pitchFamily="34" charset="0"/>
              <a:buChar char="•"/>
            </a:pPr>
            <a:endParaRPr lang="en-GB" sz="1400" dirty="0">
              <a:solidFill>
                <a:srgbClr val="000000"/>
              </a:solidFill>
              <a:latin typeface="BNPP Sans" panose="02000000000000000000" pitchFamily="50" charset="0"/>
            </a:endParaRPr>
          </a:p>
          <a:p>
            <a:pPr marL="285750" indent="-285750">
              <a:buSzPct val="150000"/>
              <a:buFont typeface="Arial" panose="020B0604020202020204" pitchFamily="34" charset="0"/>
              <a:buChar char="•"/>
            </a:pPr>
            <a:r>
              <a:rPr lang="en-GB" sz="1400" dirty="0">
                <a:solidFill>
                  <a:srgbClr val="000000"/>
                </a:solidFill>
                <a:latin typeface="BNPP Sans" panose="02000000000000000000" pitchFamily="50" charset="0"/>
              </a:rPr>
              <a:t>Programs advanced analytics algorithms</a:t>
            </a:r>
          </a:p>
          <a:p>
            <a:pPr marL="285750" indent="-285750">
              <a:buSzPct val="150000"/>
              <a:buFont typeface="Arial" panose="020B0604020202020204" pitchFamily="34" charset="0"/>
              <a:buChar char="•"/>
            </a:pPr>
            <a:endParaRPr lang="en-GB" sz="1400" dirty="0" smtClean="0">
              <a:solidFill>
                <a:srgbClr val="000000"/>
              </a:solidFill>
              <a:latin typeface="BNPP Sans" panose="02000000000000000000" pitchFamily="50" charset="0"/>
            </a:endParaRPr>
          </a:p>
          <a:p>
            <a:pPr marL="285750" indent="-285750">
              <a:buSzPct val="150000"/>
              <a:buFont typeface="Arial" panose="020B0604020202020204" pitchFamily="34" charset="0"/>
              <a:buChar char="•"/>
            </a:pPr>
            <a:r>
              <a:rPr lang="en-GB" sz="1400" dirty="0" smtClean="0">
                <a:solidFill>
                  <a:srgbClr val="000000"/>
                </a:solidFill>
                <a:latin typeface="BNPP Sans" panose="02000000000000000000" pitchFamily="50" charset="0"/>
              </a:rPr>
              <a:t>Develops </a:t>
            </a:r>
            <a:r>
              <a:rPr lang="en-GB" sz="1400" dirty="0">
                <a:solidFill>
                  <a:srgbClr val="000000"/>
                </a:solidFill>
                <a:latin typeface="BNPP Sans" panose="02000000000000000000" pitchFamily="50" charset="0"/>
              </a:rPr>
              <a:t>visuals to illustrate model mechanisms and </a:t>
            </a:r>
            <a:r>
              <a:rPr lang="en-GB" sz="1400" dirty="0" smtClean="0">
                <a:solidFill>
                  <a:srgbClr val="000000"/>
                </a:solidFill>
                <a:latin typeface="BNPP Sans" panose="02000000000000000000" pitchFamily="50" charset="0"/>
              </a:rPr>
              <a:t>performance</a:t>
            </a:r>
            <a:endParaRPr lang="pt-PT" sz="1400" dirty="0">
              <a:solidFill>
                <a:srgbClr val="000000"/>
              </a:solidFill>
              <a:latin typeface="BNPP Sans" panose="02000000000000000000" pitchFamily="50" charset="0"/>
            </a:endParaRPr>
          </a:p>
        </p:txBody>
      </p:sp>
      <p:pic>
        <p:nvPicPr>
          <p:cNvPr id="17" name="Picture 16"/>
          <p:cNvPicPr>
            <a:picLocks noChangeAspect="1"/>
          </p:cNvPicPr>
          <p:nvPr/>
        </p:nvPicPr>
        <p:blipFill rotWithShape="1">
          <a:blip r:embed="rId4"/>
          <a:srcRect l="668"/>
          <a:stretch/>
        </p:blipFill>
        <p:spPr>
          <a:xfrm>
            <a:off x="8679462" y="0"/>
            <a:ext cx="3512538" cy="472506"/>
          </a:xfrm>
          <a:prstGeom prst="rect">
            <a:avLst/>
          </a:prstGeom>
        </p:spPr>
      </p:pic>
    </p:spTree>
    <p:extLst>
      <p:ext uri="{BB962C8B-B14F-4D97-AF65-F5344CB8AC3E}">
        <p14:creationId xmlns:p14="http://schemas.microsoft.com/office/powerpoint/2010/main" val="11291525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0000" y="720000"/>
            <a:ext cx="6291664" cy="1668060"/>
          </a:xfrm>
          <a:prstGeom prst="rect">
            <a:avLst/>
          </a:prstGeom>
        </p:spPr>
      </p:pic>
      <p:sp>
        <p:nvSpPr>
          <p:cNvPr id="22" name="Titre 21"/>
          <p:cNvSpPr>
            <a:spLocks noGrp="1"/>
          </p:cNvSpPr>
          <p:nvPr>
            <p:ph type="title"/>
          </p:nvPr>
        </p:nvSpPr>
        <p:spPr/>
        <p:txBody>
          <a:bodyPr/>
          <a:lstStyle/>
          <a:p>
            <a:r>
              <a:rPr lang="en-GB" dirty="0" smtClean="0">
                <a:latin typeface="BNPP Sans" panose="02000000000000000000" pitchFamily="50" charset="0"/>
              </a:rPr>
              <a:t>Lab roles</a:t>
            </a:r>
            <a:endParaRPr lang="en-GB" dirty="0">
              <a:latin typeface="BNPP Sans" panose="02000000000000000000" pitchFamily="50" charset="0"/>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3"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7" name="TextBox 6"/>
          <p:cNvSpPr txBox="1"/>
          <p:nvPr/>
        </p:nvSpPr>
        <p:spPr>
          <a:xfrm>
            <a:off x="2187099" y="2451188"/>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Product owner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9" name="TextBox 8"/>
          <p:cNvSpPr txBox="1"/>
          <p:nvPr/>
        </p:nvSpPr>
        <p:spPr>
          <a:xfrm>
            <a:off x="3317612" y="2451188"/>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Data   scientist</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0" name="TextBox 9"/>
          <p:cNvSpPr txBox="1"/>
          <p:nvPr/>
        </p:nvSpPr>
        <p:spPr>
          <a:xfrm>
            <a:off x="4448125" y="2451188"/>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solidFill>
                  <a:srgbClr val="FFFFFF"/>
                </a:solidFill>
                <a:latin typeface="BNPP Sans" panose="02000000000000000000" pitchFamily="50" charset="0"/>
              </a:rPr>
              <a:t>Data   engineer</a:t>
            </a:r>
            <a:endPar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endParaRPr>
          </a:p>
        </p:txBody>
      </p:sp>
      <p:sp>
        <p:nvSpPr>
          <p:cNvPr id="11" name="TextBox 10"/>
          <p:cNvSpPr txBox="1"/>
          <p:nvPr/>
        </p:nvSpPr>
        <p:spPr>
          <a:xfrm>
            <a:off x="5578638" y="2451188"/>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Translator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2" name="TextBox 11"/>
          <p:cNvSpPr txBox="1"/>
          <p:nvPr/>
        </p:nvSpPr>
        <p:spPr>
          <a:xfrm>
            <a:off x="6709151" y="2451188"/>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defRPr/>
            </a:pPr>
            <a:r>
              <a:rPr lang="en-GB" dirty="0"/>
              <a:t>Designer</a:t>
            </a:r>
          </a:p>
        </p:txBody>
      </p:sp>
      <p:sp>
        <p:nvSpPr>
          <p:cNvPr id="13" name="TextBox 12"/>
          <p:cNvSpPr txBox="1"/>
          <p:nvPr/>
        </p:nvSpPr>
        <p:spPr>
          <a:xfrm>
            <a:off x="7839664" y="2451188"/>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Delivery</a:t>
            </a:r>
            <a:r>
              <a:rPr kumimoji="0" lang="en-GB" sz="1200" b="0" i="0" u="none" strike="noStrike" kern="1200" cap="none" spc="0" normalizeH="0" noProof="0" dirty="0" smtClean="0">
                <a:ln>
                  <a:noFill/>
                </a:ln>
                <a:solidFill>
                  <a:srgbClr val="5B84B3"/>
                </a:solidFill>
                <a:effectLst/>
                <a:uLnTx/>
                <a:uFillTx/>
                <a:latin typeface="BNPP Sans" panose="02000000000000000000" pitchFamily="50" charset="0"/>
                <a:ea typeface="+mn-ea"/>
                <a:cs typeface="+mn-cs"/>
              </a:rPr>
              <a:t> manager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5" name="Rectangle 14"/>
          <p:cNvSpPr/>
          <p:nvPr/>
        </p:nvSpPr>
        <p:spPr>
          <a:xfrm>
            <a:off x="468000" y="3132000"/>
            <a:ext cx="10080000" cy="2880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6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6" name="TextBox 15"/>
          <p:cNvSpPr txBox="1"/>
          <p:nvPr/>
        </p:nvSpPr>
        <p:spPr>
          <a:xfrm>
            <a:off x="767408" y="3429000"/>
            <a:ext cx="9459718" cy="2376264"/>
          </a:xfrm>
          <a:prstGeom prst="rect">
            <a:avLst/>
          </a:prstGeom>
          <a:noFill/>
        </p:spPr>
        <p:txBody>
          <a:bodyPr wrap="square" lIns="0" tIns="0" rIns="0" bIns="0" rtlCol="0">
            <a:noAutofit/>
          </a:bodyPr>
          <a:lstStyle/>
          <a:p>
            <a:pPr lvl="0">
              <a:defRPr/>
            </a:pPr>
            <a:r>
              <a:rPr lang="en-GB" b="1" dirty="0">
                <a:solidFill>
                  <a:srgbClr val="000000"/>
                </a:solidFill>
                <a:latin typeface="BNPP Sans" panose="02000000000000000000" pitchFamily="50" charset="0"/>
              </a:rPr>
              <a:t>Responsibilities</a:t>
            </a:r>
            <a:endPar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marL="285750" lvl="0" indent="-285750">
              <a:buSzPct val="150000"/>
              <a:buFont typeface="Arial" panose="020B0604020202020204" pitchFamily="34" charset="0"/>
              <a:buChar char="•"/>
            </a:pPr>
            <a:r>
              <a:rPr lang="en-GB" sz="1400" dirty="0">
                <a:solidFill>
                  <a:srgbClr val="000000"/>
                </a:solidFill>
                <a:latin typeface="BNPP Sans" panose="02000000000000000000" pitchFamily="50" charset="0"/>
              </a:rPr>
              <a:t>Scopes data available and identifies major source systems to consolidate data for analytics</a:t>
            </a:r>
          </a:p>
          <a:p>
            <a:pPr marL="285750" lvl="0" indent="-285750">
              <a:buSzPct val="150000"/>
              <a:buFont typeface="Arial" panose="020B0604020202020204" pitchFamily="34" charset="0"/>
              <a:buChar char="•"/>
            </a:pPr>
            <a:endParaRPr lang="en-GB" sz="1400" dirty="0" smtClean="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smtClean="0">
                <a:solidFill>
                  <a:srgbClr val="000000"/>
                </a:solidFill>
                <a:latin typeface="BNPP Sans" panose="02000000000000000000" pitchFamily="50" charset="0"/>
              </a:rPr>
              <a:t>Develops </a:t>
            </a:r>
            <a:r>
              <a:rPr lang="en-GB" sz="1400" dirty="0">
                <a:solidFill>
                  <a:srgbClr val="000000"/>
                </a:solidFill>
                <a:latin typeface="BNPP Sans" panose="02000000000000000000" pitchFamily="50" charset="0"/>
              </a:rPr>
              <a:t>data pipelines that simplify and automate data movement</a:t>
            </a:r>
          </a:p>
          <a:p>
            <a:pPr marL="285750" lvl="0" indent="-285750">
              <a:buSzPct val="150000"/>
              <a:buFont typeface="Arial" panose="020B0604020202020204" pitchFamily="34" charset="0"/>
              <a:buChar char="•"/>
            </a:pPr>
            <a:endParaRPr lang="en-GB" sz="1400" dirty="0" smtClean="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smtClean="0">
                <a:solidFill>
                  <a:srgbClr val="000000"/>
                </a:solidFill>
                <a:latin typeface="BNPP Sans" panose="02000000000000000000" pitchFamily="50" charset="0"/>
              </a:rPr>
              <a:t>Sets </a:t>
            </a:r>
            <a:r>
              <a:rPr lang="en-GB" sz="1400" dirty="0">
                <a:solidFill>
                  <a:srgbClr val="000000"/>
                </a:solidFill>
                <a:latin typeface="BNPP Sans" panose="02000000000000000000" pitchFamily="50" charset="0"/>
              </a:rPr>
              <a:t>up data architecture (data storage, data layers)</a:t>
            </a:r>
          </a:p>
          <a:p>
            <a:pPr marL="285750" lvl="0" indent="-285750">
              <a:buSzPct val="150000"/>
              <a:buFont typeface="Arial" panose="020B0604020202020204" pitchFamily="34" charset="0"/>
              <a:buChar char="•"/>
            </a:pPr>
            <a:endParaRPr lang="en-GB" sz="1400" dirty="0" smtClean="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smtClean="0">
                <a:solidFill>
                  <a:srgbClr val="000000"/>
                </a:solidFill>
                <a:latin typeface="BNPP Sans" panose="02000000000000000000" pitchFamily="50" charset="0"/>
              </a:rPr>
              <a:t>Collaborates </a:t>
            </a:r>
            <a:r>
              <a:rPr lang="en-GB" sz="1400" dirty="0">
                <a:solidFill>
                  <a:srgbClr val="000000"/>
                </a:solidFill>
                <a:latin typeface="BNPP Sans" panose="02000000000000000000" pitchFamily="50" charset="0"/>
              </a:rPr>
              <a:t>with data scientists to transform data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create new data features for prediction) based on model requirements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17" name="Picture 16"/>
          <p:cNvPicPr>
            <a:picLocks noChangeAspect="1"/>
          </p:cNvPicPr>
          <p:nvPr/>
        </p:nvPicPr>
        <p:blipFill rotWithShape="1">
          <a:blip r:embed="rId4"/>
          <a:srcRect l="668"/>
          <a:stretch/>
        </p:blipFill>
        <p:spPr>
          <a:xfrm>
            <a:off x="8679462" y="0"/>
            <a:ext cx="3512538" cy="472506"/>
          </a:xfrm>
          <a:prstGeom prst="rect">
            <a:avLst/>
          </a:prstGeom>
        </p:spPr>
      </p:pic>
    </p:spTree>
    <p:extLst>
      <p:ext uri="{BB962C8B-B14F-4D97-AF65-F5344CB8AC3E}">
        <p14:creationId xmlns:p14="http://schemas.microsoft.com/office/powerpoint/2010/main" val="349426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0000" y="720000"/>
            <a:ext cx="6315956" cy="1684255"/>
          </a:xfrm>
          <a:prstGeom prst="rect">
            <a:avLst/>
          </a:prstGeom>
        </p:spPr>
      </p:pic>
      <p:sp>
        <p:nvSpPr>
          <p:cNvPr id="22" name="Titre 21"/>
          <p:cNvSpPr>
            <a:spLocks noGrp="1"/>
          </p:cNvSpPr>
          <p:nvPr>
            <p:ph type="title"/>
          </p:nvPr>
        </p:nvSpPr>
        <p:spPr/>
        <p:txBody>
          <a:bodyPr/>
          <a:lstStyle/>
          <a:p>
            <a:r>
              <a:rPr lang="en-GB" dirty="0" smtClean="0">
                <a:latin typeface="BNPP Sans" panose="02000000000000000000" pitchFamily="50" charset="0"/>
              </a:rPr>
              <a:t>Lab roles</a:t>
            </a:r>
            <a:endParaRPr lang="en-GB" dirty="0">
              <a:latin typeface="BNPP Sans" panose="02000000000000000000" pitchFamily="50" charset="0"/>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3"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7" name="TextBox 6"/>
          <p:cNvSpPr txBox="1"/>
          <p:nvPr/>
        </p:nvSpPr>
        <p:spPr>
          <a:xfrm>
            <a:off x="2211391" y="243581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Product owner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9" name="TextBox 8"/>
          <p:cNvSpPr txBox="1"/>
          <p:nvPr/>
        </p:nvSpPr>
        <p:spPr>
          <a:xfrm>
            <a:off x="3341904" y="243581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t>Data   scientist</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0" name="TextBox 9"/>
          <p:cNvSpPr txBox="1"/>
          <p:nvPr/>
        </p:nvSpPr>
        <p:spPr>
          <a:xfrm>
            <a:off x="4472417" y="243581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Data   engineer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1" name="TextBox 10"/>
          <p:cNvSpPr txBox="1"/>
          <p:nvPr/>
        </p:nvSpPr>
        <p:spPr>
          <a:xfrm>
            <a:off x="5602930" y="2435817"/>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Translator</a:t>
            </a:r>
          </a:p>
        </p:txBody>
      </p:sp>
      <p:sp>
        <p:nvSpPr>
          <p:cNvPr id="12" name="TextBox 11"/>
          <p:cNvSpPr txBox="1"/>
          <p:nvPr/>
        </p:nvSpPr>
        <p:spPr>
          <a:xfrm>
            <a:off x="6733443" y="243581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Designer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3" name="TextBox 12"/>
          <p:cNvSpPr txBox="1"/>
          <p:nvPr/>
        </p:nvSpPr>
        <p:spPr>
          <a:xfrm>
            <a:off x="7863956" y="243581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Delivery manager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5" name="Rectangle 14"/>
          <p:cNvSpPr/>
          <p:nvPr/>
        </p:nvSpPr>
        <p:spPr>
          <a:xfrm>
            <a:off x="468000" y="3132000"/>
            <a:ext cx="10080000" cy="2880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6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6" name="TextBox 15"/>
          <p:cNvSpPr txBox="1"/>
          <p:nvPr/>
        </p:nvSpPr>
        <p:spPr>
          <a:xfrm>
            <a:off x="767407" y="3429000"/>
            <a:ext cx="9459719" cy="2376264"/>
          </a:xfrm>
          <a:prstGeom prst="rect">
            <a:avLst/>
          </a:prstGeom>
          <a:noFill/>
        </p:spPr>
        <p:txBody>
          <a:bodyPr wrap="square" lIns="0" tIns="0" rIns="0" bIns="0" rtlCol="0">
            <a:noAutofit/>
          </a:bodyPr>
          <a:lstStyle/>
          <a:p>
            <a:pPr lvl="0">
              <a:defRPr/>
            </a:pPr>
            <a:r>
              <a:rPr lang="en-GB" b="1" dirty="0">
                <a:solidFill>
                  <a:srgbClr val="000000"/>
                </a:solidFill>
                <a:latin typeface="BNPP Sans" panose="02000000000000000000" pitchFamily="50" charset="0"/>
              </a:rPr>
              <a:t>Responsibilities</a:t>
            </a:r>
            <a:endPar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marL="285750" lvl="0" indent="-285750">
              <a:buSzPct val="150000"/>
              <a:buFont typeface="Arial" panose="020B0604020202020204" pitchFamily="34" charset="0"/>
              <a:buChar char="•"/>
            </a:pPr>
            <a:r>
              <a:rPr lang="en-GB" sz="1400" dirty="0">
                <a:solidFill>
                  <a:srgbClr val="000000"/>
                </a:solidFill>
                <a:latin typeface="BNPP Sans" panose="02000000000000000000" pitchFamily="50" charset="0"/>
              </a:rPr>
              <a:t>Acts as the interface between business and technical stakeholders</a:t>
            </a:r>
          </a:p>
          <a:p>
            <a:pPr marL="285750" lvl="0" indent="-285750">
              <a:buSzPct val="150000"/>
              <a:buFont typeface="Arial" panose="020B0604020202020204" pitchFamily="34" charset="0"/>
              <a:buChar char="•"/>
            </a:pPr>
            <a:endParaRPr lang="en-GB" sz="1400" dirty="0" smtClean="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smtClean="0">
                <a:solidFill>
                  <a:srgbClr val="000000"/>
                </a:solidFill>
                <a:latin typeface="BNPP Sans" panose="02000000000000000000" pitchFamily="50" charset="0"/>
              </a:rPr>
              <a:t>Helps </a:t>
            </a:r>
            <a:r>
              <a:rPr lang="en-GB" sz="1400" dirty="0">
                <a:solidFill>
                  <a:srgbClr val="000000"/>
                </a:solidFill>
                <a:latin typeface="BNPP Sans" panose="02000000000000000000" pitchFamily="50" charset="0"/>
              </a:rPr>
              <a:t>the product owner to make trade-offs between business requirements and technical complexity</a:t>
            </a:r>
          </a:p>
          <a:p>
            <a:pPr marL="285750" lvl="0" indent="-285750">
              <a:buSzPct val="150000"/>
              <a:buFont typeface="Arial" panose="020B0604020202020204" pitchFamily="34" charset="0"/>
              <a:buChar char="•"/>
            </a:pPr>
            <a:endParaRPr lang="en-GB" sz="1400" dirty="0" smtClean="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smtClean="0">
                <a:solidFill>
                  <a:srgbClr val="000000"/>
                </a:solidFill>
                <a:latin typeface="BNPP Sans" panose="02000000000000000000" pitchFamily="50" charset="0"/>
              </a:rPr>
              <a:t>Prepares </a:t>
            </a:r>
            <a:r>
              <a:rPr lang="en-GB" sz="1400" dirty="0">
                <a:solidFill>
                  <a:srgbClr val="000000"/>
                </a:solidFill>
                <a:latin typeface="BNPP Sans" panose="02000000000000000000" pitchFamily="50" charset="0"/>
              </a:rPr>
              <a:t>materials to support integration activities, such as process maps and change-management stories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17" name="Picture 16"/>
          <p:cNvPicPr>
            <a:picLocks noChangeAspect="1"/>
          </p:cNvPicPr>
          <p:nvPr/>
        </p:nvPicPr>
        <p:blipFill rotWithShape="1">
          <a:blip r:embed="rId4"/>
          <a:srcRect l="668"/>
          <a:stretch/>
        </p:blipFill>
        <p:spPr>
          <a:xfrm>
            <a:off x="8679462" y="0"/>
            <a:ext cx="3512538" cy="472506"/>
          </a:xfrm>
          <a:prstGeom prst="rect">
            <a:avLst/>
          </a:prstGeom>
        </p:spPr>
      </p:pic>
    </p:spTree>
    <p:extLst>
      <p:ext uri="{BB962C8B-B14F-4D97-AF65-F5344CB8AC3E}">
        <p14:creationId xmlns:p14="http://schemas.microsoft.com/office/powerpoint/2010/main" val="16997318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0000" y="720000"/>
            <a:ext cx="6398454" cy="1671299"/>
          </a:xfrm>
          <a:prstGeom prst="rect">
            <a:avLst/>
          </a:prstGeom>
        </p:spPr>
      </p:pic>
      <p:sp>
        <p:nvSpPr>
          <p:cNvPr id="22" name="Titre 21"/>
          <p:cNvSpPr>
            <a:spLocks noGrp="1"/>
          </p:cNvSpPr>
          <p:nvPr>
            <p:ph type="title"/>
          </p:nvPr>
        </p:nvSpPr>
        <p:spPr/>
        <p:txBody>
          <a:bodyPr/>
          <a:lstStyle/>
          <a:p>
            <a:r>
              <a:rPr lang="en-GB" dirty="0" smtClean="0">
                <a:latin typeface="BNPP Sans" panose="02000000000000000000" pitchFamily="50" charset="0"/>
              </a:rPr>
              <a:t>Lab roles</a:t>
            </a:r>
            <a:endParaRPr lang="en-GB" dirty="0">
              <a:latin typeface="BNPP Sans" panose="02000000000000000000" pitchFamily="50" charset="0"/>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3"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7" name="TextBox 6"/>
          <p:cNvSpPr txBox="1"/>
          <p:nvPr/>
        </p:nvSpPr>
        <p:spPr>
          <a:xfrm>
            <a:off x="2293889" y="248378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Product owner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9" name="TextBox 8"/>
          <p:cNvSpPr txBox="1"/>
          <p:nvPr/>
        </p:nvSpPr>
        <p:spPr>
          <a:xfrm>
            <a:off x="3424402" y="248378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Data </a:t>
            </a:r>
            <a:r>
              <a:rPr kumimoji="0" lang="en-GB" sz="1200" b="0" i="0" u="none" strike="noStrike" kern="1200" cap="none" spc="0" normalizeH="0" noProof="0" dirty="0" smtClean="0">
                <a:ln>
                  <a:noFill/>
                </a:ln>
                <a:solidFill>
                  <a:srgbClr val="5B84B3"/>
                </a:solidFill>
                <a:effectLst/>
                <a:uLnTx/>
                <a:uFillTx/>
                <a:latin typeface="BNPP Sans" panose="02000000000000000000" pitchFamily="50" charset="0"/>
                <a:ea typeface="+mn-ea"/>
                <a:cs typeface="+mn-cs"/>
              </a:rPr>
              <a:t>  scientist</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0" name="TextBox 9"/>
          <p:cNvSpPr txBox="1"/>
          <p:nvPr/>
        </p:nvSpPr>
        <p:spPr>
          <a:xfrm>
            <a:off x="4554915" y="248378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Data   engineer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1" name="TextBox 10"/>
          <p:cNvSpPr txBox="1"/>
          <p:nvPr/>
        </p:nvSpPr>
        <p:spPr>
          <a:xfrm>
            <a:off x="5685428" y="248378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Translator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2" name="TextBox 11"/>
          <p:cNvSpPr txBox="1"/>
          <p:nvPr/>
        </p:nvSpPr>
        <p:spPr>
          <a:xfrm>
            <a:off x="6815941" y="2483787"/>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Designer</a:t>
            </a:r>
          </a:p>
        </p:txBody>
      </p:sp>
      <p:sp>
        <p:nvSpPr>
          <p:cNvPr id="13" name="TextBox 12"/>
          <p:cNvSpPr txBox="1"/>
          <p:nvPr/>
        </p:nvSpPr>
        <p:spPr>
          <a:xfrm>
            <a:off x="7946454" y="248378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Delivery manager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5" name="Rectangle 14"/>
          <p:cNvSpPr/>
          <p:nvPr/>
        </p:nvSpPr>
        <p:spPr>
          <a:xfrm>
            <a:off x="468000" y="3132000"/>
            <a:ext cx="10080000" cy="2880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6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6" name="TextBox 15"/>
          <p:cNvSpPr txBox="1"/>
          <p:nvPr/>
        </p:nvSpPr>
        <p:spPr>
          <a:xfrm>
            <a:off x="767407" y="3429000"/>
            <a:ext cx="9459719" cy="2376264"/>
          </a:xfrm>
          <a:prstGeom prst="rect">
            <a:avLst/>
          </a:prstGeom>
          <a:noFill/>
        </p:spPr>
        <p:txBody>
          <a:bodyPr wrap="square" lIns="0" tIns="0" rIns="0" bIns="0" rtlCol="0">
            <a:noAutofit/>
          </a:bodyPr>
          <a:lstStyle/>
          <a:p>
            <a:pPr lvl="0">
              <a:defRPr/>
            </a:pPr>
            <a:r>
              <a:rPr lang="en-GB" b="1" dirty="0">
                <a:solidFill>
                  <a:srgbClr val="000000"/>
                </a:solidFill>
                <a:latin typeface="BNPP Sans" panose="02000000000000000000" pitchFamily="50" charset="0"/>
              </a:rPr>
              <a:t>Responsibilities</a:t>
            </a:r>
            <a:endPar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marL="285750" lvl="0" indent="-285750">
              <a:buSzPct val="150000"/>
              <a:buFont typeface="Arial" panose="020B0604020202020204" pitchFamily="34" charset="0"/>
              <a:buChar char="•"/>
            </a:pPr>
            <a:r>
              <a:rPr lang="en-GB" sz="1400" dirty="0">
                <a:solidFill>
                  <a:srgbClr val="000000"/>
                </a:solidFill>
                <a:latin typeface="BNPP Sans" panose="02000000000000000000" pitchFamily="50" charset="0"/>
              </a:rPr>
              <a:t>Focuses on the interaction between end users and the analytics solution output</a:t>
            </a:r>
          </a:p>
          <a:p>
            <a:pPr marL="285750" lvl="0" indent="-285750">
              <a:buSzPct val="150000"/>
              <a:buFont typeface="Arial" panose="020B0604020202020204" pitchFamily="34" charset="0"/>
              <a:buChar char="•"/>
            </a:pPr>
            <a:endParaRPr lang="en-GB" sz="1400" dirty="0" smtClean="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smtClean="0">
                <a:solidFill>
                  <a:srgbClr val="000000"/>
                </a:solidFill>
                <a:latin typeface="BNPP Sans" panose="02000000000000000000" pitchFamily="50" charset="0"/>
              </a:rPr>
              <a:t>Develops </a:t>
            </a:r>
            <a:r>
              <a:rPr lang="en-GB" sz="1400" dirty="0">
                <a:solidFill>
                  <a:srgbClr val="000000"/>
                </a:solidFill>
                <a:latin typeface="BNPP Sans" panose="02000000000000000000" pitchFamily="50" charset="0"/>
              </a:rPr>
              <a:t>dashboard concepts and the user-interface controls that will ensure users can consume the analytics output</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17" name="Picture 16"/>
          <p:cNvPicPr>
            <a:picLocks noChangeAspect="1"/>
          </p:cNvPicPr>
          <p:nvPr/>
        </p:nvPicPr>
        <p:blipFill rotWithShape="1">
          <a:blip r:embed="rId4"/>
          <a:srcRect l="668"/>
          <a:stretch/>
        </p:blipFill>
        <p:spPr>
          <a:xfrm>
            <a:off x="8679462" y="0"/>
            <a:ext cx="3512538" cy="472506"/>
          </a:xfrm>
          <a:prstGeom prst="rect">
            <a:avLst/>
          </a:prstGeom>
        </p:spPr>
      </p:pic>
    </p:spTree>
    <p:extLst>
      <p:ext uri="{BB962C8B-B14F-4D97-AF65-F5344CB8AC3E}">
        <p14:creationId xmlns:p14="http://schemas.microsoft.com/office/powerpoint/2010/main" val="29102182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0000" y="720000"/>
            <a:ext cx="6396930" cy="1659963"/>
          </a:xfrm>
          <a:prstGeom prst="rect">
            <a:avLst/>
          </a:prstGeom>
        </p:spPr>
      </p:pic>
      <p:sp>
        <p:nvSpPr>
          <p:cNvPr id="22" name="Titre 21"/>
          <p:cNvSpPr>
            <a:spLocks noGrp="1"/>
          </p:cNvSpPr>
          <p:nvPr>
            <p:ph type="title"/>
          </p:nvPr>
        </p:nvSpPr>
        <p:spPr/>
        <p:txBody>
          <a:bodyPr/>
          <a:lstStyle/>
          <a:p>
            <a:r>
              <a:rPr lang="en-GB" dirty="0" smtClean="0">
                <a:latin typeface="BNPP Sans" panose="02000000000000000000" pitchFamily="50" charset="0"/>
              </a:rPr>
              <a:t>Lab roles</a:t>
            </a:r>
            <a:endParaRPr lang="en-GB" dirty="0">
              <a:latin typeface="BNPP Sans" panose="02000000000000000000" pitchFamily="50" charset="0"/>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3"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7" name="TextBox 6"/>
          <p:cNvSpPr txBox="1"/>
          <p:nvPr/>
        </p:nvSpPr>
        <p:spPr>
          <a:xfrm>
            <a:off x="2222020"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Product owner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9" name="TextBox 8"/>
          <p:cNvSpPr txBox="1"/>
          <p:nvPr/>
        </p:nvSpPr>
        <p:spPr>
          <a:xfrm>
            <a:off x="3352533"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Data   scientist</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0" name="TextBox 9"/>
          <p:cNvSpPr txBox="1"/>
          <p:nvPr/>
        </p:nvSpPr>
        <p:spPr>
          <a:xfrm>
            <a:off x="4483046"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Data   engineer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1" name="TextBox 10"/>
          <p:cNvSpPr txBox="1"/>
          <p:nvPr/>
        </p:nvSpPr>
        <p:spPr>
          <a:xfrm>
            <a:off x="5613559"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Translator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2" name="TextBox 11"/>
          <p:cNvSpPr txBox="1"/>
          <p:nvPr/>
        </p:nvSpPr>
        <p:spPr>
          <a:xfrm>
            <a:off x="6744072"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Designer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3" name="TextBox 12"/>
          <p:cNvSpPr txBox="1"/>
          <p:nvPr/>
        </p:nvSpPr>
        <p:spPr>
          <a:xfrm>
            <a:off x="7874585" y="2448000"/>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Delivery manager</a:t>
            </a:r>
          </a:p>
        </p:txBody>
      </p:sp>
      <p:sp>
        <p:nvSpPr>
          <p:cNvPr id="15" name="Rectangle 14"/>
          <p:cNvSpPr/>
          <p:nvPr/>
        </p:nvSpPr>
        <p:spPr>
          <a:xfrm>
            <a:off x="468000" y="3132000"/>
            <a:ext cx="10080000" cy="2880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6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6" name="TextBox 15"/>
          <p:cNvSpPr txBox="1"/>
          <p:nvPr/>
        </p:nvSpPr>
        <p:spPr>
          <a:xfrm>
            <a:off x="767407" y="3429000"/>
            <a:ext cx="9459719" cy="2376264"/>
          </a:xfrm>
          <a:prstGeom prst="rect">
            <a:avLst/>
          </a:prstGeom>
          <a:noFill/>
        </p:spPr>
        <p:txBody>
          <a:bodyPr wrap="square" lIns="0" tIns="0" rIns="0" bIns="0" rtlCol="0">
            <a:noAutofit/>
          </a:bodyPr>
          <a:lstStyle/>
          <a:p>
            <a:pPr lvl="0">
              <a:defRPr/>
            </a:pPr>
            <a:r>
              <a:rPr lang="en-GB" b="1" dirty="0">
                <a:solidFill>
                  <a:srgbClr val="000000"/>
                </a:solidFill>
                <a:latin typeface="BNPP Sans" panose="02000000000000000000" pitchFamily="50" charset="0"/>
              </a:rPr>
              <a:t>Responsibilities</a:t>
            </a:r>
            <a:endParaRPr lang="en-GB" sz="2400" b="1" dirty="0">
              <a:solidFill>
                <a:srgbClr val="000000"/>
              </a:solidFill>
              <a:latin typeface="BNPP Sans" panose="02000000000000000000" pitchFamily="50" charset="0"/>
            </a:endParaRPr>
          </a:p>
          <a:p>
            <a:pPr lvl="0">
              <a:defRPr/>
            </a:pPr>
            <a:endParaRPr lang="en-GB" sz="1400" dirty="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a:solidFill>
                  <a:srgbClr val="000000"/>
                </a:solidFill>
                <a:latin typeface="BNPP Sans" panose="02000000000000000000" pitchFamily="50" charset="0"/>
              </a:rPr>
              <a:t>Responsible for all aspects of delivery of the analytics solution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secures licenses, handles solution access requests) to meet the lab team’s goal</a:t>
            </a:r>
          </a:p>
          <a:p>
            <a:pPr marL="285750" lvl="0" indent="-285750">
              <a:buSzPct val="150000"/>
              <a:buFont typeface="Arial" panose="020B0604020202020204" pitchFamily="34" charset="0"/>
              <a:buChar char="•"/>
            </a:pPr>
            <a:endParaRPr lang="en-GB" sz="1400" dirty="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a:solidFill>
                  <a:srgbClr val="000000"/>
                </a:solidFill>
                <a:latin typeface="BNPP Sans" panose="02000000000000000000" pitchFamily="50" charset="0"/>
              </a:rPr>
              <a:t>Can play the role of scrum master (facilitator of the agile-development process)</a:t>
            </a:r>
          </a:p>
          <a:p>
            <a:pPr marL="285750" lvl="0" indent="-285750">
              <a:buSzPct val="150000"/>
              <a:buFont typeface="Arial" panose="020B0604020202020204" pitchFamily="34" charset="0"/>
              <a:buChar char="•"/>
            </a:pPr>
            <a:endParaRPr lang="en-GB" sz="1400" dirty="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a:solidFill>
                  <a:srgbClr val="000000"/>
                </a:solidFill>
                <a:latin typeface="BNPP Sans" panose="02000000000000000000" pitchFamily="50" charset="0"/>
              </a:rPr>
              <a:t>In complex settings, the delivery-manager and scrum-master role can be split into two</a:t>
            </a:r>
            <a:endParaRPr lang="pt-PT" sz="1400" dirty="0">
              <a:solidFill>
                <a:srgbClr val="000000"/>
              </a:solidFill>
              <a:latin typeface="BNPP Sans" panose="02000000000000000000" pitchFamily="50" charset="0"/>
            </a:endParaRPr>
          </a:p>
        </p:txBody>
      </p:sp>
      <p:pic>
        <p:nvPicPr>
          <p:cNvPr id="17" name="Picture 16"/>
          <p:cNvPicPr>
            <a:picLocks noChangeAspect="1"/>
          </p:cNvPicPr>
          <p:nvPr/>
        </p:nvPicPr>
        <p:blipFill rotWithShape="1">
          <a:blip r:embed="rId4"/>
          <a:srcRect l="668"/>
          <a:stretch/>
        </p:blipFill>
        <p:spPr>
          <a:xfrm>
            <a:off x="8679462" y="0"/>
            <a:ext cx="3512538" cy="472506"/>
          </a:xfrm>
          <a:prstGeom prst="rect">
            <a:avLst/>
          </a:prstGeom>
        </p:spPr>
      </p:pic>
    </p:spTree>
    <p:extLst>
      <p:ext uri="{BB962C8B-B14F-4D97-AF65-F5344CB8AC3E}">
        <p14:creationId xmlns:p14="http://schemas.microsoft.com/office/powerpoint/2010/main" val="41823496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en-GB" dirty="0" smtClean="0">
                <a:latin typeface="BNPP Sans" panose="02000000000000000000" pitchFamily="50" charset="0"/>
              </a:rPr>
              <a:t>DATA FACTORY</a:t>
            </a:r>
            <a:endParaRPr lang="en-GB" dirty="0">
              <a:latin typeface="BNPP Sans" panose="02000000000000000000" pitchFamily="50" charset="0"/>
            </a:endParaRPr>
          </a:p>
        </p:txBody>
      </p:sp>
      <p:sp>
        <p:nvSpPr>
          <p:cNvPr id="6" name="Sous-titre 5"/>
          <p:cNvSpPr>
            <a:spLocks noGrp="1"/>
          </p:cNvSpPr>
          <p:nvPr>
            <p:ph type="subTitle" idx="1"/>
          </p:nvPr>
        </p:nvSpPr>
        <p:spPr/>
        <p:txBody>
          <a:bodyPr/>
          <a:lstStyle/>
          <a:p>
            <a:r>
              <a:rPr lang="fr-FR" dirty="0"/>
              <a:t>3</a:t>
            </a:r>
          </a:p>
        </p:txBody>
      </p:sp>
      <p:sp>
        <p:nvSpPr>
          <p:cNvPr id="12" name="Espace réservé du numéro de diapositive 1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8"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0"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9" name="Picture 8"/>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Tree>
    <p:extLst>
      <p:ext uri="{BB962C8B-B14F-4D97-AF65-F5344CB8AC3E}">
        <p14:creationId xmlns:p14="http://schemas.microsoft.com/office/powerpoint/2010/main" val="31216667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2" name="TextBox 1"/>
          <p:cNvSpPr txBox="1"/>
          <p:nvPr/>
        </p:nvSpPr>
        <p:spPr>
          <a:xfrm>
            <a:off x="479376" y="1488474"/>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Monitoring</a:t>
            </a:r>
          </a:p>
        </p:txBody>
      </p:sp>
      <p:sp>
        <p:nvSpPr>
          <p:cNvPr id="7" name="TextBox 6"/>
          <p:cNvSpPr txBox="1"/>
          <p:nvPr/>
        </p:nvSpPr>
        <p:spPr>
          <a:xfrm>
            <a:off x="1801809" y="2924944"/>
            <a:ext cx="45719" cy="4320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D2DCAA"/>
              </a:solidFill>
              <a:effectLst/>
              <a:uLnTx/>
              <a:uFillTx/>
              <a:latin typeface="Arial"/>
              <a:ea typeface="+mn-ea"/>
              <a:cs typeface="+mn-cs"/>
            </a:endParaRPr>
          </a:p>
        </p:txBody>
      </p:sp>
      <p:sp>
        <p:nvSpPr>
          <p:cNvPr id="31" name="TextBox 30"/>
          <p:cNvSpPr txBox="1"/>
          <p:nvPr/>
        </p:nvSpPr>
        <p:spPr>
          <a:xfrm>
            <a:off x="1609889"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Container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3" name="TextBox 32"/>
          <p:cNvSpPr txBox="1"/>
          <p:nvPr/>
        </p:nvSpPr>
        <p:spPr>
          <a:xfrm>
            <a:off x="2740402"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Kubernetes</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5" name="TextBox 34"/>
          <p:cNvSpPr txBox="1"/>
          <p:nvPr/>
        </p:nvSpPr>
        <p:spPr>
          <a:xfrm>
            <a:off x="3870915"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Microservice</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7" name="TextBox 36"/>
          <p:cNvSpPr txBox="1"/>
          <p:nvPr/>
        </p:nvSpPr>
        <p:spPr>
          <a:xfrm>
            <a:off x="5001428"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API</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9" name="TextBox 38"/>
          <p:cNvSpPr txBox="1"/>
          <p:nvPr/>
        </p:nvSpPr>
        <p:spPr>
          <a:xfrm>
            <a:off x="6131941"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Consumption layer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2" name="TextBox 11"/>
          <p:cNvSpPr txBox="1"/>
          <p:nvPr/>
        </p:nvSpPr>
        <p:spPr>
          <a:xfrm>
            <a:off x="495545"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PROCESSES</a:t>
            </a:r>
          </a:p>
        </p:txBody>
      </p:sp>
      <p:sp>
        <p:nvSpPr>
          <p:cNvPr id="13" name="Rectangle 12"/>
          <p:cNvSpPr/>
          <p:nvPr/>
        </p:nvSpPr>
        <p:spPr>
          <a:xfrm>
            <a:off x="456770" y="2270552"/>
            <a:ext cx="6935374" cy="374517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5" name="TextBox 14"/>
          <p:cNvSpPr txBox="1"/>
          <p:nvPr/>
        </p:nvSpPr>
        <p:spPr>
          <a:xfrm>
            <a:off x="767408" y="2492896"/>
            <a:ext cx="2944994" cy="331236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The process of checking a model’s predictions—as well as the data flowing into it—while it is in use to ensure it is performing as expected</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sp>
        <p:nvSpPr>
          <p:cNvPr id="44" name="TextBox 43"/>
          <p:cNvSpPr txBox="1"/>
          <p:nvPr/>
        </p:nvSpPr>
        <p:spPr>
          <a:xfrm>
            <a:off x="3935673" y="2492896"/>
            <a:ext cx="3168268" cy="333485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Model performance can “drift” over time, whereby the predictions become less accurate due to some real world complexity not captured in the model. Data scientists also monitor for unexpected bias or fairness issues that the model could exhibit. They can tweak the model architecture or provide new training or new data sources to correct these issues.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sp>
        <p:nvSpPr>
          <p:cNvPr id="23" name="Titre 21"/>
          <p:cNvSpPr>
            <a:spLocks noGrp="1"/>
          </p:cNvSpPr>
          <p:nvPr>
            <p:ph type="title"/>
          </p:nvPr>
        </p:nvSpPr>
        <p:spPr>
          <a:xfrm>
            <a:off x="456771" y="115488"/>
            <a:ext cx="11280000" cy="745664"/>
          </a:xfrm>
        </p:spPr>
        <p:txBody>
          <a:bodyPr/>
          <a:lstStyle/>
          <a:p>
            <a:r>
              <a:rPr lang="en-GB" dirty="0">
                <a:latin typeface="BNPP Sans" panose="02000000000000000000" pitchFamily="50" charset="0"/>
              </a:rPr>
              <a:t>Run analytics</a:t>
            </a:r>
          </a:p>
        </p:txBody>
      </p:sp>
      <p:sp>
        <p:nvSpPr>
          <p:cNvPr id="21" name="TextBox 20"/>
          <p:cNvSpPr txBox="1"/>
          <p:nvPr/>
        </p:nvSpPr>
        <p:spPr>
          <a:xfrm>
            <a:off x="1609889"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TECHNOLOGIES</a:t>
            </a:r>
          </a:p>
        </p:txBody>
      </p:sp>
      <p:pic>
        <p:nvPicPr>
          <p:cNvPr id="3" name="Picture 2"/>
          <p:cNvPicPr>
            <a:picLocks noChangeAspect="1"/>
          </p:cNvPicPr>
          <p:nvPr/>
        </p:nvPicPr>
        <p:blipFill>
          <a:blip r:embed="rId3"/>
          <a:stretch>
            <a:fillRect/>
          </a:stretch>
        </p:blipFill>
        <p:spPr>
          <a:xfrm>
            <a:off x="9821850" y="38678"/>
            <a:ext cx="2370150" cy="449642"/>
          </a:xfrm>
          <a:prstGeom prst="rect">
            <a:avLst/>
          </a:prstGeom>
        </p:spPr>
      </p:pic>
      <p:pic>
        <p:nvPicPr>
          <p:cNvPr id="24" name="Picture 23"/>
          <p:cNvPicPr>
            <a:picLocks noChangeAspect="1"/>
          </p:cNvPicPr>
          <p:nvPr/>
        </p:nvPicPr>
        <p:blipFill>
          <a:blip r:embed="rId4"/>
          <a:stretch>
            <a:fillRect/>
          </a:stretch>
        </p:blipFill>
        <p:spPr>
          <a:xfrm>
            <a:off x="7560000" y="1800000"/>
            <a:ext cx="4615507" cy="2607356"/>
          </a:xfrm>
          <a:prstGeom prst="rect">
            <a:avLst/>
          </a:prstGeom>
        </p:spPr>
      </p:pic>
    </p:spTree>
    <p:extLst>
      <p:ext uri="{BB962C8B-B14F-4D97-AF65-F5344CB8AC3E}">
        <p14:creationId xmlns:p14="http://schemas.microsoft.com/office/powerpoint/2010/main" val="40954063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2" name="TextBox 1"/>
          <p:cNvSpPr txBox="1"/>
          <p:nvPr/>
        </p:nvSpPr>
        <p:spPr>
          <a:xfrm>
            <a:off x="479376"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Monitoring</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7" name="TextBox 6"/>
          <p:cNvSpPr txBox="1"/>
          <p:nvPr/>
        </p:nvSpPr>
        <p:spPr>
          <a:xfrm>
            <a:off x="1801809" y="2924944"/>
            <a:ext cx="45719" cy="4320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D2DCAA"/>
              </a:solidFill>
              <a:effectLst/>
              <a:uLnTx/>
              <a:uFillTx/>
              <a:latin typeface="Arial"/>
              <a:ea typeface="+mn-ea"/>
              <a:cs typeface="+mn-cs"/>
            </a:endParaRPr>
          </a:p>
        </p:txBody>
      </p:sp>
      <p:sp>
        <p:nvSpPr>
          <p:cNvPr id="31" name="TextBox 30"/>
          <p:cNvSpPr txBox="1"/>
          <p:nvPr/>
        </p:nvSpPr>
        <p:spPr>
          <a:xfrm>
            <a:off x="1609889" y="1488474"/>
            <a:ext cx="972000" cy="467743"/>
          </a:xfrm>
          <a:prstGeom prst="rect">
            <a:avLst/>
          </a:prstGeom>
          <a:solidFill>
            <a:srgbClr val="027AB1"/>
          </a:solidFill>
          <a:ln w="19050">
            <a:solidFill>
              <a:srgbClr val="8BBFD5"/>
            </a:solidFill>
          </a:ln>
        </p:spPr>
        <p:txBody>
          <a:bodyPr wrap="square" lIns="0" tIns="0" rIns="0" bIns="0" rtlCol="0" anchor="ctr">
            <a:noAutofit/>
          </a:bodyPr>
          <a:lstStyle/>
          <a:p>
            <a:pPr lvl="0" algn="ctr">
              <a:defRPr/>
            </a:pPr>
            <a:r>
              <a:rPr lang="en-GB" sz="1200" dirty="0" smtClean="0">
                <a:solidFill>
                  <a:srgbClr val="FFFFFF"/>
                </a:solidFill>
                <a:latin typeface="BNPP Sans" panose="02000000000000000000" pitchFamily="50" charset="0"/>
              </a:rPr>
              <a:t>Container</a:t>
            </a:r>
            <a:endParaRPr lang="en-GB" sz="1200" dirty="0">
              <a:solidFill>
                <a:srgbClr val="FFFFFF"/>
              </a:solidFill>
              <a:latin typeface="BNPP Sans" panose="02000000000000000000" pitchFamily="50" charset="0"/>
            </a:endParaRPr>
          </a:p>
        </p:txBody>
      </p:sp>
      <p:sp>
        <p:nvSpPr>
          <p:cNvPr id="33" name="TextBox 32"/>
          <p:cNvSpPr txBox="1"/>
          <p:nvPr/>
        </p:nvSpPr>
        <p:spPr>
          <a:xfrm>
            <a:off x="2740402"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Kubernetes</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5" name="TextBox 34"/>
          <p:cNvSpPr txBox="1"/>
          <p:nvPr/>
        </p:nvSpPr>
        <p:spPr>
          <a:xfrm>
            <a:off x="3870915"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smtClean="0"/>
              <a:t>Microservice</a:t>
            </a:r>
            <a:endParaRPr lang="en-GB" dirty="0"/>
          </a:p>
        </p:txBody>
      </p:sp>
      <p:sp>
        <p:nvSpPr>
          <p:cNvPr id="37" name="TextBox 36"/>
          <p:cNvSpPr txBox="1"/>
          <p:nvPr/>
        </p:nvSpPr>
        <p:spPr>
          <a:xfrm>
            <a:off x="5001428"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API</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9" name="TextBox 38"/>
          <p:cNvSpPr txBox="1"/>
          <p:nvPr/>
        </p:nvSpPr>
        <p:spPr>
          <a:xfrm>
            <a:off x="6131941"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Consumption </a:t>
            </a:r>
            <a:r>
              <a:rPr lang="en-GB" dirty="0" smtClean="0"/>
              <a:t>layer</a:t>
            </a:r>
            <a:endParaRPr lang="en-GB" dirty="0"/>
          </a:p>
        </p:txBody>
      </p:sp>
      <p:sp>
        <p:nvSpPr>
          <p:cNvPr id="12" name="TextBox 11"/>
          <p:cNvSpPr txBox="1"/>
          <p:nvPr/>
        </p:nvSpPr>
        <p:spPr>
          <a:xfrm>
            <a:off x="495545"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PROCESSES</a:t>
            </a:r>
          </a:p>
        </p:txBody>
      </p:sp>
      <p:sp>
        <p:nvSpPr>
          <p:cNvPr id="43" name="TextBox 42"/>
          <p:cNvSpPr txBox="1"/>
          <p:nvPr/>
        </p:nvSpPr>
        <p:spPr>
          <a:xfrm>
            <a:off x="1609889"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TECHNOLOGIES</a:t>
            </a:r>
          </a:p>
        </p:txBody>
      </p:sp>
      <p:sp>
        <p:nvSpPr>
          <p:cNvPr id="13" name="Rectangle 12"/>
          <p:cNvSpPr/>
          <p:nvPr/>
        </p:nvSpPr>
        <p:spPr>
          <a:xfrm>
            <a:off x="456770" y="2270552"/>
            <a:ext cx="6935374" cy="374517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6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5" name="TextBox 14"/>
          <p:cNvSpPr txBox="1"/>
          <p:nvPr/>
        </p:nvSpPr>
        <p:spPr>
          <a:xfrm>
            <a:off x="767408" y="2492896"/>
            <a:ext cx="2944994" cy="331236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Standard unit of software-code packaging and all its dependencies</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Containers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Docker, </a:t>
            </a:r>
            <a:r>
              <a:rPr lang="en-GB" sz="1400" dirty="0" err="1">
                <a:solidFill>
                  <a:srgbClr val="000000"/>
                </a:solidFill>
                <a:latin typeface="BNPP Sans" panose="02000000000000000000" pitchFamily="50" charset="0"/>
              </a:rPr>
              <a:t>rkt</a:t>
            </a:r>
            <a:r>
              <a:rPr lang="en-GB" sz="1400" dirty="0">
                <a:solidFill>
                  <a:srgbClr val="000000"/>
                </a:solidFill>
                <a:latin typeface="BNPP Sans" panose="02000000000000000000" pitchFamily="50" charset="0"/>
              </a:rPr>
              <a:t>) are used to package and deploy production applications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a completed model that is ready to perform daily predictions as part of a business process).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sp>
        <p:nvSpPr>
          <p:cNvPr id="44" name="TextBox 43"/>
          <p:cNvSpPr txBox="1"/>
          <p:nvPr/>
        </p:nvSpPr>
        <p:spPr>
          <a:xfrm>
            <a:off x="3935673" y="2492896"/>
            <a:ext cx="3168268" cy="333485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Containers enable a “build once, run anywhere” approach. Similar to shipping containers that are able to be used regardless of shipping mode (ship, train, truck), containers allow code to be packaged in a standardized format to run on different kinds of underlying operating systems and hardware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on cloud or on-premises).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sp>
        <p:nvSpPr>
          <p:cNvPr id="23" name="Titre 21"/>
          <p:cNvSpPr>
            <a:spLocks noGrp="1"/>
          </p:cNvSpPr>
          <p:nvPr>
            <p:ph type="title"/>
          </p:nvPr>
        </p:nvSpPr>
        <p:spPr>
          <a:xfrm>
            <a:off x="456771" y="115488"/>
            <a:ext cx="11280000" cy="745664"/>
          </a:xfrm>
        </p:spPr>
        <p:txBody>
          <a:bodyPr/>
          <a:lstStyle/>
          <a:p>
            <a:r>
              <a:rPr lang="en-GB" dirty="0">
                <a:latin typeface="BNPP Sans" panose="02000000000000000000" pitchFamily="50" charset="0"/>
              </a:rPr>
              <a:t>Run analytics</a:t>
            </a:r>
          </a:p>
        </p:txBody>
      </p:sp>
      <p:pic>
        <p:nvPicPr>
          <p:cNvPr id="21" name="Picture 20"/>
          <p:cNvPicPr>
            <a:picLocks noChangeAspect="1"/>
          </p:cNvPicPr>
          <p:nvPr/>
        </p:nvPicPr>
        <p:blipFill>
          <a:blip r:embed="rId3"/>
          <a:stretch>
            <a:fillRect/>
          </a:stretch>
        </p:blipFill>
        <p:spPr>
          <a:xfrm>
            <a:off x="9821850" y="38678"/>
            <a:ext cx="2370150" cy="449642"/>
          </a:xfrm>
          <a:prstGeom prst="rect">
            <a:avLst/>
          </a:prstGeom>
        </p:spPr>
      </p:pic>
      <p:pic>
        <p:nvPicPr>
          <p:cNvPr id="3" name="Picture 2"/>
          <p:cNvPicPr>
            <a:picLocks noChangeAspect="1"/>
          </p:cNvPicPr>
          <p:nvPr/>
        </p:nvPicPr>
        <p:blipFill>
          <a:blip r:embed="rId4"/>
          <a:stretch>
            <a:fillRect/>
          </a:stretch>
        </p:blipFill>
        <p:spPr>
          <a:xfrm>
            <a:off x="7560000" y="1800000"/>
            <a:ext cx="4558825" cy="2704525"/>
          </a:xfrm>
          <a:prstGeom prst="rect">
            <a:avLst/>
          </a:prstGeom>
        </p:spPr>
      </p:pic>
    </p:spTree>
    <p:extLst>
      <p:ext uri="{BB962C8B-B14F-4D97-AF65-F5344CB8AC3E}">
        <p14:creationId xmlns:p14="http://schemas.microsoft.com/office/powerpoint/2010/main" val="1261458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5" name="Titre 4"/>
          <p:cNvSpPr>
            <a:spLocks noGrp="1"/>
          </p:cNvSpPr>
          <p:nvPr>
            <p:ph type="ctrTitle"/>
          </p:nvPr>
        </p:nvSpPr>
        <p:spPr>
          <a:xfrm>
            <a:off x="695400" y="620688"/>
            <a:ext cx="4139762" cy="475481"/>
          </a:xfrm>
        </p:spPr>
        <p:txBody>
          <a:bodyPr/>
          <a:lstStyle/>
          <a:p>
            <a:r>
              <a:rPr lang="fr-FR" dirty="0" smtClean="0">
                <a:latin typeface="BNPP Sans" panose="02000000000000000000" pitchFamily="50" charset="0"/>
              </a:rPr>
              <a:t>Table of Contents</a:t>
            </a:r>
            <a:endParaRPr lang="fr-FR" dirty="0">
              <a:latin typeface="BNPP Sans" panose="02000000000000000000" pitchFamily="50" charset="0"/>
            </a:endParaRPr>
          </a:p>
        </p:txBody>
      </p:sp>
      <p:sp>
        <p:nvSpPr>
          <p:cNvPr id="12" name="Espace réservé du numéro de diapositive 11"/>
          <p:cNvSpPr>
            <a:spLocks noGrp="1"/>
          </p:cNvSpPr>
          <p:nvPr>
            <p:ph type="sldNum" sz="quarter" idx="12"/>
          </p:nvPr>
        </p:nvSpPr>
        <p:spPr/>
        <p:txBody>
          <a:bodyPr/>
          <a:lstStyle/>
          <a:p>
            <a:fld id="{276219AF-F5ED-455B-A512-B03AB3602319}" type="slidenum">
              <a:rPr lang="fr-FR" smtClean="0"/>
              <a:pPr/>
              <a:t>3</a:t>
            </a:fld>
            <a:endParaRPr lang="fr-FR" dirty="0"/>
          </a:p>
        </p:txBody>
      </p:sp>
      <p:sp>
        <p:nvSpPr>
          <p:cNvPr id="9" name="TextBox 8"/>
          <p:cNvSpPr txBox="1"/>
          <p:nvPr/>
        </p:nvSpPr>
        <p:spPr>
          <a:xfrm>
            <a:off x="767408" y="1412776"/>
            <a:ext cx="5688632" cy="2304256"/>
          </a:xfrm>
          <a:prstGeom prst="rect">
            <a:avLst/>
          </a:prstGeom>
          <a:noFill/>
        </p:spPr>
        <p:txBody>
          <a:bodyPr wrap="square" lIns="0" tIns="0" rIns="0" bIns="0" rtlCol="0">
            <a:noAutofit/>
          </a:bodyPr>
          <a:lstStyle/>
          <a:p>
            <a:pPr marL="457200" indent="-457200" algn="just">
              <a:buAutoNum type="arabicPeriod"/>
            </a:pPr>
            <a:r>
              <a:rPr lang="en-GB" sz="2000" dirty="0">
                <a:solidFill>
                  <a:schemeClr val="bg1"/>
                </a:solidFill>
                <a:latin typeface="BNPP Sans Light" panose="02000503020000020004" pitchFamily="50" charset="0"/>
              </a:rPr>
              <a:t>Defining </a:t>
            </a:r>
            <a:r>
              <a:rPr lang="en-GB" sz="2000" dirty="0" smtClean="0">
                <a:solidFill>
                  <a:schemeClr val="bg1"/>
                </a:solidFill>
                <a:latin typeface="BNPP Sans Light" panose="02000503020000020004" pitchFamily="50" charset="0"/>
              </a:rPr>
              <a:t>environments</a:t>
            </a:r>
          </a:p>
          <a:p>
            <a:pPr marL="457200" indent="-457200" algn="just">
              <a:buAutoNum type="arabicPeriod"/>
            </a:pPr>
            <a:r>
              <a:rPr lang="en-GB" sz="2000" dirty="0" smtClean="0">
                <a:solidFill>
                  <a:schemeClr val="bg1"/>
                </a:solidFill>
                <a:latin typeface="BNPP Sans Light" panose="02000503020000020004" pitchFamily="50" charset="0"/>
              </a:rPr>
              <a:t>Data Lab</a:t>
            </a:r>
            <a:endParaRPr lang="en-GB" sz="2000" dirty="0">
              <a:solidFill>
                <a:schemeClr val="bg1"/>
              </a:solidFill>
              <a:latin typeface="BNPP Sans Light" panose="02000503020000020004" pitchFamily="50" charset="0"/>
            </a:endParaRPr>
          </a:p>
          <a:p>
            <a:pPr marL="457200" indent="-457200" algn="just">
              <a:buAutoNum type="arabicPeriod"/>
            </a:pPr>
            <a:r>
              <a:rPr lang="en-GB" sz="2000" dirty="0" smtClean="0">
                <a:solidFill>
                  <a:schemeClr val="bg1"/>
                </a:solidFill>
                <a:latin typeface="BNPP Sans Light" panose="02000503020000020004" pitchFamily="50" charset="0"/>
              </a:rPr>
              <a:t>Data Factory</a:t>
            </a:r>
          </a:p>
          <a:p>
            <a:pPr marL="457200" indent="-457200" algn="just">
              <a:buFontTx/>
              <a:buAutoNum type="arabicPeriod"/>
            </a:pPr>
            <a:r>
              <a:rPr lang="en-GB" sz="2000" dirty="0" err="1" smtClean="0">
                <a:solidFill>
                  <a:schemeClr val="bg1"/>
                </a:solidFill>
                <a:latin typeface="BNPP Sans Light" panose="02000503020000020004" pitchFamily="50" charset="0"/>
              </a:rPr>
              <a:t>MLOps</a:t>
            </a:r>
            <a:r>
              <a:rPr lang="en-GB" sz="2000" dirty="0" smtClean="0">
                <a:solidFill>
                  <a:schemeClr val="bg1"/>
                </a:solidFill>
                <a:latin typeface="BNPP Sans Light" panose="02000503020000020004" pitchFamily="50" charset="0"/>
              </a:rPr>
              <a:t> &amp; Ways </a:t>
            </a:r>
            <a:r>
              <a:rPr lang="en-GB" sz="2000" dirty="0">
                <a:solidFill>
                  <a:schemeClr val="bg1"/>
                </a:solidFill>
                <a:latin typeface="BNPP Sans Light" panose="02000503020000020004" pitchFamily="50" charset="0"/>
              </a:rPr>
              <a:t>of </a:t>
            </a:r>
            <a:r>
              <a:rPr lang="en-GB" sz="2000" dirty="0" smtClean="0">
                <a:solidFill>
                  <a:schemeClr val="bg1"/>
                </a:solidFill>
                <a:latin typeface="BNPP Sans Light" panose="02000503020000020004" pitchFamily="50" charset="0"/>
              </a:rPr>
              <a:t>working</a:t>
            </a:r>
          </a:p>
        </p:txBody>
      </p:sp>
      <p:sp>
        <p:nvSpPr>
          <p:cNvPr id="11" name="Espace réservé de la date 9"/>
          <p:cNvSpPr>
            <a:spLocks noGrp="1"/>
          </p:cNvSpPr>
          <p:nvPr>
            <p:ph type="dt" sz="half" idx="10"/>
          </p:nvPr>
        </p:nvSpPr>
        <p:spPr>
          <a:xfrm>
            <a:off x="10227126" y="6452575"/>
            <a:ext cx="944740" cy="180000"/>
          </a:xfrm>
        </p:spPr>
        <p:txBody>
          <a:bodyPr/>
          <a:lstStyle/>
          <a:p>
            <a:r>
              <a:rPr lang="fr-FR" dirty="0" smtClean="0">
                <a:latin typeface="BNPP Sans Light" panose="02000503020000020004" pitchFamily="50" charset="0"/>
              </a:rPr>
              <a:t>|  </a:t>
            </a:r>
            <a:r>
              <a:rPr lang="fr-FR" dirty="0" smtClean="0">
                <a:latin typeface="BNPP Sans Light" panose="02000503020000020004" pitchFamily="50" charset="0"/>
              </a:rPr>
              <a:t>02/02/2021  </a:t>
            </a:r>
            <a:r>
              <a:rPr lang="fr-FR" dirty="0" smtClean="0">
                <a:latin typeface="BNPP Sans Light" panose="02000503020000020004" pitchFamily="50" charset="0"/>
              </a:rPr>
              <a:t>|</a:t>
            </a:r>
            <a:endParaRPr lang="fr-FR" dirty="0">
              <a:latin typeface="BNPP Sans Light" panose="02000503020000020004" pitchFamily="50" charset="0"/>
            </a:endParaRPr>
          </a:p>
        </p:txBody>
      </p:sp>
      <p:sp>
        <p:nvSpPr>
          <p:cNvPr id="13" name="Espace réservé du pied de page 10"/>
          <p:cNvSpPr>
            <a:spLocks noGrp="1"/>
          </p:cNvSpPr>
          <p:nvPr>
            <p:ph type="ftr" sz="quarter" idx="11"/>
          </p:nvPr>
        </p:nvSpPr>
        <p:spPr>
          <a:xfrm>
            <a:off x="5591944" y="6452575"/>
            <a:ext cx="4710157" cy="179999"/>
          </a:xfrm>
        </p:spPr>
        <p:txBody>
          <a:bodyPr/>
          <a:lstStyle/>
          <a:p>
            <a:r>
              <a:rPr lang="pt-PT" dirty="0" smtClean="0">
                <a:latin typeface="BNPP Sans Light" panose="02000503020000020004" pitchFamily="50" charset="0"/>
              </a:rPr>
              <a:t>Data &amp; </a:t>
            </a:r>
            <a:r>
              <a:rPr lang="pt-PT" dirty="0" err="1" smtClean="0">
                <a:latin typeface="BNPP Sans Light" panose="02000503020000020004" pitchFamily="50" charset="0"/>
              </a:rPr>
              <a:t>Analytics</a:t>
            </a:r>
            <a:r>
              <a:rPr lang="pt-PT" dirty="0" smtClean="0">
                <a:latin typeface="BNPP Sans Light" panose="02000503020000020004" pitchFamily="50" charset="0"/>
              </a:rPr>
              <a:t> </a:t>
            </a:r>
            <a:r>
              <a:rPr lang="pt-PT" dirty="0" err="1" smtClean="0">
                <a:latin typeface="BNPP Sans Light" panose="02000503020000020004" pitchFamily="50" charset="0"/>
              </a:rPr>
              <a:t>at</a:t>
            </a:r>
            <a:r>
              <a:rPr lang="pt-PT" dirty="0" smtClean="0">
                <a:latin typeface="BNPP Sans Light" panose="02000503020000020004" pitchFamily="50" charset="0"/>
              </a:rPr>
              <a:t> </a:t>
            </a:r>
            <a:r>
              <a:rPr lang="pt-PT" dirty="0" err="1" smtClean="0">
                <a:latin typeface="BNPP Sans Light" panose="02000503020000020004" pitchFamily="50" charset="0"/>
              </a:rPr>
              <a:t>Scale</a:t>
            </a:r>
            <a:endParaRPr lang="fr-FR" dirty="0">
              <a:latin typeface="BNPP Sans Light" panose="02000503020000020004" pitchFamily="50" charset="0"/>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Tree>
    <p:extLst>
      <p:ext uri="{BB962C8B-B14F-4D97-AF65-F5344CB8AC3E}">
        <p14:creationId xmlns:p14="http://schemas.microsoft.com/office/powerpoint/2010/main" val="33853084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en-GB" dirty="0">
                <a:latin typeface="BNPP Sans" panose="02000000000000000000" pitchFamily="50" charset="0"/>
              </a:rPr>
              <a:t>Run analytics</a:t>
            </a: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2" name="TextBox 1"/>
          <p:cNvSpPr txBox="1"/>
          <p:nvPr/>
        </p:nvSpPr>
        <p:spPr>
          <a:xfrm>
            <a:off x="479376"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smtClean="0"/>
              <a:t>Monitoring</a:t>
            </a:r>
            <a:endParaRPr lang="en-GB" dirty="0"/>
          </a:p>
        </p:txBody>
      </p:sp>
      <p:sp>
        <p:nvSpPr>
          <p:cNvPr id="7" name="TextBox 6"/>
          <p:cNvSpPr txBox="1"/>
          <p:nvPr/>
        </p:nvSpPr>
        <p:spPr>
          <a:xfrm>
            <a:off x="1801809" y="2924944"/>
            <a:ext cx="45719" cy="4320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D2DCAA"/>
              </a:solidFill>
              <a:effectLst/>
              <a:uLnTx/>
              <a:uFillTx/>
              <a:latin typeface="Arial"/>
              <a:ea typeface="+mn-ea"/>
              <a:cs typeface="+mn-cs"/>
            </a:endParaRPr>
          </a:p>
        </p:txBody>
      </p:sp>
      <p:sp>
        <p:nvSpPr>
          <p:cNvPr id="31" name="TextBox 30"/>
          <p:cNvSpPr txBox="1"/>
          <p:nvPr/>
        </p:nvSpPr>
        <p:spPr>
          <a:xfrm>
            <a:off x="1609889"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smtClean="0"/>
              <a:t>Container</a:t>
            </a:r>
            <a:endParaRPr lang="en-GB" dirty="0"/>
          </a:p>
        </p:txBody>
      </p:sp>
      <p:sp>
        <p:nvSpPr>
          <p:cNvPr id="33" name="TextBox 32"/>
          <p:cNvSpPr txBox="1"/>
          <p:nvPr/>
        </p:nvSpPr>
        <p:spPr>
          <a:xfrm>
            <a:off x="2740402" y="1488474"/>
            <a:ext cx="972000" cy="467743"/>
          </a:xfrm>
          <a:prstGeom prst="rect">
            <a:avLst/>
          </a:prstGeom>
          <a:solidFill>
            <a:srgbClr val="027AB1"/>
          </a:solidFill>
          <a:ln w="19050">
            <a:solidFill>
              <a:srgbClr val="8BBFD5"/>
            </a:solidFill>
          </a:ln>
        </p:spPr>
        <p:txBody>
          <a:bodyPr wrap="square" lIns="0" tIns="0" rIns="0" bIns="0" rtlCol="0" anchor="ctr">
            <a:noAutofit/>
          </a:bodyPr>
          <a:lstStyle/>
          <a:p>
            <a:pPr lvl="0" algn="ctr">
              <a:defRPr/>
            </a:pPr>
            <a:r>
              <a:rPr lang="en-GB" sz="1200" dirty="0">
                <a:solidFill>
                  <a:srgbClr val="FFFFFF"/>
                </a:solidFill>
                <a:latin typeface="BNPP Sans" panose="02000000000000000000" pitchFamily="50" charset="0"/>
              </a:rPr>
              <a:t>Kubernetes</a:t>
            </a:r>
            <a:endPar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endParaRPr>
          </a:p>
        </p:txBody>
      </p:sp>
      <p:sp>
        <p:nvSpPr>
          <p:cNvPr id="35" name="TextBox 34"/>
          <p:cNvSpPr txBox="1"/>
          <p:nvPr/>
        </p:nvSpPr>
        <p:spPr>
          <a:xfrm>
            <a:off x="3870915"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smtClean="0"/>
              <a:t>Microservice</a:t>
            </a:r>
            <a:endParaRPr lang="en-GB" dirty="0"/>
          </a:p>
        </p:txBody>
      </p:sp>
      <p:sp>
        <p:nvSpPr>
          <p:cNvPr id="37" name="TextBox 36"/>
          <p:cNvSpPr txBox="1"/>
          <p:nvPr/>
        </p:nvSpPr>
        <p:spPr>
          <a:xfrm>
            <a:off x="5001428"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API</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9" name="TextBox 38"/>
          <p:cNvSpPr txBox="1"/>
          <p:nvPr/>
        </p:nvSpPr>
        <p:spPr>
          <a:xfrm>
            <a:off x="6131941"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Consumption </a:t>
            </a:r>
            <a:r>
              <a:rPr lang="en-GB" dirty="0" smtClean="0"/>
              <a:t>layer</a:t>
            </a:r>
            <a:endParaRPr lang="en-GB" dirty="0"/>
          </a:p>
        </p:txBody>
      </p:sp>
      <p:sp>
        <p:nvSpPr>
          <p:cNvPr id="12" name="TextBox 11"/>
          <p:cNvSpPr txBox="1"/>
          <p:nvPr/>
        </p:nvSpPr>
        <p:spPr>
          <a:xfrm>
            <a:off x="495545"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PROCESSES</a:t>
            </a:r>
          </a:p>
        </p:txBody>
      </p:sp>
      <p:sp>
        <p:nvSpPr>
          <p:cNvPr id="43" name="TextBox 42"/>
          <p:cNvSpPr txBox="1"/>
          <p:nvPr/>
        </p:nvSpPr>
        <p:spPr>
          <a:xfrm>
            <a:off x="1609889"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TECHNOLOGIES</a:t>
            </a:r>
          </a:p>
        </p:txBody>
      </p:sp>
      <p:sp>
        <p:nvSpPr>
          <p:cNvPr id="13" name="Rectangle 12"/>
          <p:cNvSpPr/>
          <p:nvPr/>
        </p:nvSpPr>
        <p:spPr>
          <a:xfrm>
            <a:off x="456770" y="2270552"/>
            <a:ext cx="6935374" cy="374517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5" name="TextBox 14"/>
          <p:cNvSpPr txBox="1"/>
          <p:nvPr/>
        </p:nvSpPr>
        <p:spPr>
          <a:xfrm>
            <a:off x="767408" y="2492896"/>
            <a:ext cx="2944994" cy="331236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Open-source system that automates deployment, scaling, and management of </a:t>
            </a:r>
            <a:r>
              <a:rPr lang="en-GB" sz="1400" dirty="0" smtClean="0">
                <a:solidFill>
                  <a:srgbClr val="000000"/>
                </a:solidFill>
                <a:latin typeface="BNPP Sans" panose="02000000000000000000" pitchFamily="50" charset="0"/>
              </a:rPr>
              <a:t>containers.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sp>
        <p:nvSpPr>
          <p:cNvPr id="44" name="TextBox 43"/>
          <p:cNvSpPr txBox="1"/>
          <p:nvPr/>
        </p:nvSpPr>
        <p:spPr>
          <a:xfrm>
            <a:off x="3935673" y="2492896"/>
            <a:ext cx="3168268" cy="333485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As the number of models in a company increases, managing a high number of containers can be challenging. Kubernetes is designed to simplify this challenge.</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Kubernetes is often seen as a “vendor-neutral” deployment platform for containers.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21" name="Picture 20"/>
          <p:cNvPicPr>
            <a:picLocks noChangeAspect="1"/>
          </p:cNvPicPr>
          <p:nvPr/>
        </p:nvPicPr>
        <p:blipFill>
          <a:blip r:embed="rId3"/>
          <a:stretch>
            <a:fillRect/>
          </a:stretch>
        </p:blipFill>
        <p:spPr>
          <a:xfrm>
            <a:off x="9821850" y="38678"/>
            <a:ext cx="2370150" cy="449642"/>
          </a:xfrm>
          <a:prstGeom prst="rect">
            <a:avLst/>
          </a:prstGeom>
        </p:spPr>
      </p:pic>
      <p:pic>
        <p:nvPicPr>
          <p:cNvPr id="5" name="Picture 4"/>
          <p:cNvPicPr>
            <a:picLocks noChangeAspect="1"/>
          </p:cNvPicPr>
          <p:nvPr/>
        </p:nvPicPr>
        <p:blipFill>
          <a:blip r:embed="rId4"/>
          <a:stretch>
            <a:fillRect/>
          </a:stretch>
        </p:blipFill>
        <p:spPr>
          <a:xfrm>
            <a:off x="7560000" y="1800000"/>
            <a:ext cx="4534532" cy="2720720"/>
          </a:xfrm>
          <a:prstGeom prst="rect">
            <a:avLst/>
          </a:prstGeom>
        </p:spPr>
      </p:pic>
    </p:spTree>
    <p:extLst>
      <p:ext uri="{BB962C8B-B14F-4D97-AF65-F5344CB8AC3E}">
        <p14:creationId xmlns:p14="http://schemas.microsoft.com/office/powerpoint/2010/main" val="713998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en-GB" dirty="0">
                <a:latin typeface="BNPP Sans" panose="02000000000000000000" pitchFamily="50" charset="0"/>
              </a:rPr>
              <a:t>Run analytics</a:t>
            </a: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2" name="TextBox 1"/>
          <p:cNvSpPr txBox="1"/>
          <p:nvPr/>
        </p:nvSpPr>
        <p:spPr>
          <a:xfrm>
            <a:off x="479376"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smtClean="0"/>
              <a:t>Monitoring</a:t>
            </a:r>
            <a:endParaRPr lang="en-GB" dirty="0"/>
          </a:p>
        </p:txBody>
      </p:sp>
      <p:sp>
        <p:nvSpPr>
          <p:cNvPr id="7" name="TextBox 6"/>
          <p:cNvSpPr txBox="1"/>
          <p:nvPr/>
        </p:nvSpPr>
        <p:spPr>
          <a:xfrm>
            <a:off x="1801809" y="2924944"/>
            <a:ext cx="45719" cy="4320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D2DCAA"/>
              </a:solidFill>
              <a:effectLst/>
              <a:uLnTx/>
              <a:uFillTx/>
              <a:latin typeface="Arial"/>
              <a:ea typeface="+mn-ea"/>
              <a:cs typeface="+mn-cs"/>
            </a:endParaRPr>
          </a:p>
        </p:txBody>
      </p:sp>
      <p:sp>
        <p:nvSpPr>
          <p:cNvPr id="31" name="TextBox 30"/>
          <p:cNvSpPr txBox="1"/>
          <p:nvPr/>
        </p:nvSpPr>
        <p:spPr>
          <a:xfrm>
            <a:off x="1609889"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smtClean="0"/>
              <a:t>Container</a:t>
            </a:r>
            <a:endParaRPr lang="en-GB" dirty="0"/>
          </a:p>
        </p:txBody>
      </p:sp>
      <p:sp>
        <p:nvSpPr>
          <p:cNvPr id="33" name="TextBox 32"/>
          <p:cNvSpPr txBox="1"/>
          <p:nvPr/>
        </p:nvSpPr>
        <p:spPr>
          <a:xfrm>
            <a:off x="2740402"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Kubernetes</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5" name="TextBox 34"/>
          <p:cNvSpPr txBox="1"/>
          <p:nvPr/>
        </p:nvSpPr>
        <p:spPr>
          <a:xfrm>
            <a:off x="3870915" y="1488474"/>
            <a:ext cx="972000" cy="467743"/>
          </a:xfrm>
          <a:prstGeom prst="rect">
            <a:avLst/>
          </a:prstGeom>
          <a:solidFill>
            <a:srgbClr val="027AB1"/>
          </a:solidFill>
          <a:ln w="19050">
            <a:solidFill>
              <a:srgbClr val="8BBFD5"/>
            </a:solidFill>
          </a:ln>
        </p:spPr>
        <p:txBody>
          <a:bodyPr wrap="square" lIns="0" tIns="0" rIns="0" bIns="0" rtlCol="0" anchor="ctr">
            <a:noAutofit/>
          </a:bodyPr>
          <a:lstStyle/>
          <a:p>
            <a:pPr lvl="0" algn="ctr">
              <a:defRPr/>
            </a:pPr>
            <a:r>
              <a:rPr lang="en-GB" sz="1200" dirty="0" smtClean="0">
                <a:solidFill>
                  <a:srgbClr val="FFFFFF"/>
                </a:solidFill>
                <a:latin typeface="BNPP Sans" panose="02000000000000000000" pitchFamily="50" charset="0"/>
              </a:rPr>
              <a:t>Microservice</a:t>
            </a:r>
            <a:endParaRPr lang="en-GB" sz="1200" dirty="0">
              <a:solidFill>
                <a:srgbClr val="FFFFFF"/>
              </a:solidFill>
              <a:latin typeface="BNPP Sans" panose="02000000000000000000" pitchFamily="50" charset="0"/>
            </a:endParaRPr>
          </a:p>
        </p:txBody>
      </p:sp>
      <p:sp>
        <p:nvSpPr>
          <p:cNvPr id="37" name="TextBox 36"/>
          <p:cNvSpPr txBox="1"/>
          <p:nvPr/>
        </p:nvSpPr>
        <p:spPr>
          <a:xfrm>
            <a:off x="5001428"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API</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9" name="TextBox 38"/>
          <p:cNvSpPr txBox="1"/>
          <p:nvPr/>
        </p:nvSpPr>
        <p:spPr>
          <a:xfrm>
            <a:off x="6131941"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Consumption </a:t>
            </a:r>
            <a:r>
              <a:rPr lang="en-GB" dirty="0" smtClean="0"/>
              <a:t>layer</a:t>
            </a:r>
            <a:endParaRPr lang="en-GB" dirty="0"/>
          </a:p>
        </p:txBody>
      </p:sp>
      <p:sp>
        <p:nvSpPr>
          <p:cNvPr id="12" name="TextBox 11"/>
          <p:cNvSpPr txBox="1"/>
          <p:nvPr/>
        </p:nvSpPr>
        <p:spPr>
          <a:xfrm>
            <a:off x="495545"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PROCESSES</a:t>
            </a:r>
          </a:p>
        </p:txBody>
      </p:sp>
      <p:sp>
        <p:nvSpPr>
          <p:cNvPr id="43" name="TextBox 42"/>
          <p:cNvSpPr txBox="1"/>
          <p:nvPr/>
        </p:nvSpPr>
        <p:spPr>
          <a:xfrm>
            <a:off x="1609889"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TECHNOLOGIES</a:t>
            </a:r>
          </a:p>
        </p:txBody>
      </p:sp>
      <p:sp>
        <p:nvSpPr>
          <p:cNvPr id="13" name="Rectangle 12"/>
          <p:cNvSpPr/>
          <p:nvPr/>
        </p:nvSpPr>
        <p:spPr>
          <a:xfrm>
            <a:off x="456770" y="2276872"/>
            <a:ext cx="6935374" cy="374517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5" name="TextBox 14"/>
          <p:cNvSpPr txBox="1"/>
          <p:nvPr/>
        </p:nvSpPr>
        <p:spPr>
          <a:xfrm>
            <a:off x="767408" y="2492896"/>
            <a:ext cx="2944994" cy="331236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A software architecture style to develop and maintain code as independently deployable services, which are often run in containers</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Rather than building large software “monoliths” that are tightly integrated, </a:t>
            </a:r>
            <a:r>
              <a:rPr lang="en-GB" sz="1400" dirty="0" err="1">
                <a:solidFill>
                  <a:srgbClr val="000000"/>
                </a:solidFill>
                <a:latin typeface="BNPP Sans" panose="02000000000000000000" pitchFamily="50" charset="0"/>
              </a:rPr>
              <a:t>microservices</a:t>
            </a:r>
            <a:r>
              <a:rPr lang="en-GB" sz="1400" dirty="0">
                <a:solidFill>
                  <a:srgbClr val="000000"/>
                </a:solidFill>
                <a:latin typeface="BNPP Sans" panose="02000000000000000000" pitchFamily="50" charset="0"/>
              </a:rPr>
              <a:t> are small and independent software components that integrate with other components using APIs.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sp>
        <p:nvSpPr>
          <p:cNvPr id="44" name="TextBox 43"/>
          <p:cNvSpPr txBox="1"/>
          <p:nvPr/>
        </p:nvSpPr>
        <p:spPr>
          <a:xfrm>
            <a:off x="3935673" y="2492896"/>
            <a:ext cx="3168268" cy="333485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err="1">
                <a:solidFill>
                  <a:srgbClr val="000000"/>
                </a:solidFill>
                <a:latin typeface="BNPP Sans" panose="02000000000000000000" pitchFamily="50" charset="0"/>
              </a:rPr>
              <a:t>Microservices</a:t>
            </a:r>
            <a:r>
              <a:rPr lang="en-GB" sz="1400" dirty="0">
                <a:solidFill>
                  <a:srgbClr val="000000"/>
                </a:solidFill>
                <a:latin typeface="BNPP Sans" panose="02000000000000000000" pitchFamily="50" charset="0"/>
              </a:rPr>
              <a:t> allow reusability. Code can be invoked by other applications or </a:t>
            </a:r>
            <a:r>
              <a:rPr lang="en-GB" sz="1400" dirty="0" err="1">
                <a:solidFill>
                  <a:srgbClr val="000000"/>
                </a:solidFill>
                <a:latin typeface="BNPP Sans" panose="02000000000000000000" pitchFamily="50" charset="0"/>
              </a:rPr>
              <a:t>microservices</a:t>
            </a:r>
            <a:r>
              <a:rPr lang="en-GB" sz="1400" dirty="0">
                <a:solidFill>
                  <a:srgbClr val="000000"/>
                </a:solidFill>
                <a:latin typeface="BNPP Sans" panose="02000000000000000000" pitchFamily="50" charset="0"/>
              </a:rPr>
              <a:t>. </a:t>
            </a:r>
            <a:r>
              <a:rPr lang="en-GB" sz="1400" dirty="0" err="1">
                <a:solidFill>
                  <a:srgbClr val="000000"/>
                </a:solidFill>
                <a:latin typeface="BNPP Sans" panose="02000000000000000000" pitchFamily="50" charset="0"/>
              </a:rPr>
              <a:t>Microservices</a:t>
            </a:r>
            <a:r>
              <a:rPr lang="en-GB" sz="1400" dirty="0">
                <a:solidFill>
                  <a:srgbClr val="000000"/>
                </a:solidFill>
                <a:latin typeface="BNPP Sans" panose="02000000000000000000" pitchFamily="50" charset="0"/>
              </a:rPr>
              <a:t> are loosely coupled, allowing teams to remain relatively independent and avoid complex dependencies between software.</a:t>
            </a:r>
          </a:p>
          <a:p>
            <a:pPr lvl="0"/>
            <a:endParaRPr lang="en-GB" sz="1400" dirty="0">
              <a:solidFill>
                <a:srgbClr val="000000"/>
              </a:solidFill>
              <a:latin typeface="BNPP Sans" panose="02000000000000000000" pitchFamily="50" charset="0"/>
            </a:endParaRPr>
          </a:p>
          <a:p>
            <a:pPr lvl="0"/>
            <a:r>
              <a:rPr lang="en-GB" sz="1400" dirty="0" err="1">
                <a:solidFill>
                  <a:srgbClr val="000000"/>
                </a:solidFill>
                <a:latin typeface="BNPP Sans" panose="02000000000000000000" pitchFamily="50" charset="0"/>
              </a:rPr>
              <a:t>Microservices</a:t>
            </a:r>
            <a:r>
              <a:rPr lang="en-GB" sz="1400" dirty="0">
                <a:solidFill>
                  <a:srgbClr val="000000"/>
                </a:solidFill>
                <a:latin typeface="BNPP Sans" panose="02000000000000000000" pitchFamily="50" charset="0"/>
              </a:rPr>
              <a:t> also enable developers to write code in the language that is most convenient to them. As long as the external interface (API) remains consistent, changes can be made to the underlying software as needed.</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21" name="Picture 20"/>
          <p:cNvPicPr>
            <a:picLocks noChangeAspect="1"/>
          </p:cNvPicPr>
          <p:nvPr/>
        </p:nvPicPr>
        <p:blipFill>
          <a:blip r:embed="rId3"/>
          <a:stretch>
            <a:fillRect/>
          </a:stretch>
        </p:blipFill>
        <p:spPr>
          <a:xfrm>
            <a:off x="9821850" y="38678"/>
            <a:ext cx="2370150" cy="449642"/>
          </a:xfrm>
          <a:prstGeom prst="rect">
            <a:avLst/>
          </a:prstGeom>
        </p:spPr>
      </p:pic>
      <p:pic>
        <p:nvPicPr>
          <p:cNvPr id="5" name="Picture 4"/>
          <p:cNvPicPr>
            <a:picLocks noChangeAspect="1"/>
          </p:cNvPicPr>
          <p:nvPr/>
        </p:nvPicPr>
        <p:blipFill>
          <a:blip r:embed="rId4"/>
          <a:stretch>
            <a:fillRect/>
          </a:stretch>
        </p:blipFill>
        <p:spPr>
          <a:xfrm>
            <a:off x="7560000" y="1800000"/>
            <a:ext cx="4615507" cy="2615453"/>
          </a:xfrm>
          <a:prstGeom prst="rect">
            <a:avLst/>
          </a:prstGeom>
        </p:spPr>
      </p:pic>
    </p:spTree>
    <p:extLst>
      <p:ext uri="{BB962C8B-B14F-4D97-AF65-F5344CB8AC3E}">
        <p14:creationId xmlns:p14="http://schemas.microsoft.com/office/powerpoint/2010/main" val="10839205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en-GB" dirty="0">
                <a:latin typeface="BNPP Sans" panose="02000000000000000000" pitchFamily="50" charset="0"/>
              </a:rPr>
              <a:t>Run analytics</a:t>
            </a: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2" name="TextBox 1"/>
          <p:cNvSpPr txBox="1"/>
          <p:nvPr/>
        </p:nvSpPr>
        <p:spPr>
          <a:xfrm>
            <a:off x="479376"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smtClean="0"/>
              <a:t>Monitoring</a:t>
            </a:r>
            <a:endParaRPr lang="en-GB" dirty="0"/>
          </a:p>
        </p:txBody>
      </p:sp>
      <p:sp>
        <p:nvSpPr>
          <p:cNvPr id="7" name="TextBox 6"/>
          <p:cNvSpPr txBox="1"/>
          <p:nvPr/>
        </p:nvSpPr>
        <p:spPr>
          <a:xfrm>
            <a:off x="1801809" y="2924944"/>
            <a:ext cx="45719" cy="4320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D2DCAA"/>
              </a:solidFill>
              <a:effectLst/>
              <a:uLnTx/>
              <a:uFillTx/>
              <a:latin typeface="Arial"/>
              <a:ea typeface="+mn-ea"/>
              <a:cs typeface="+mn-cs"/>
            </a:endParaRPr>
          </a:p>
        </p:txBody>
      </p:sp>
      <p:sp>
        <p:nvSpPr>
          <p:cNvPr id="31" name="TextBox 30"/>
          <p:cNvSpPr txBox="1"/>
          <p:nvPr/>
        </p:nvSpPr>
        <p:spPr>
          <a:xfrm>
            <a:off x="1609889"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defRPr/>
            </a:pPr>
            <a:r>
              <a:rPr lang="en-GB" dirty="0"/>
              <a:t>Container</a:t>
            </a:r>
          </a:p>
        </p:txBody>
      </p:sp>
      <p:sp>
        <p:nvSpPr>
          <p:cNvPr id="33" name="TextBox 32"/>
          <p:cNvSpPr txBox="1"/>
          <p:nvPr/>
        </p:nvSpPr>
        <p:spPr>
          <a:xfrm>
            <a:off x="2740402"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Kubernetes</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5" name="TextBox 34"/>
          <p:cNvSpPr txBox="1"/>
          <p:nvPr/>
        </p:nvSpPr>
        <p:spPr>
          <a:xfrm>
            <a:off x="3870915"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smtClean="0"/>
              <a:t>Microservice</a:t>
            </a:r>
            <a:endParaRPr lang="en-GB" dirty="0"/>
          </a:p>
        </p:txBody>
      </p:sp>
      <p:sp>
        <p:nvSpPr>
          <p:cNvPr id="37" name="TextBox 36"/>
          <p:cNvSpPr txBox="1"/>
          <p:nvPr/>
        </p:nvSpPr>
        <p:spPr>
          <a:xfrm>
            <a:off x="5001428" y="1488474"/>
            <a:ext cx="972000" cy="467743"/>
          </a:xfrm>
          <a:prstGeom prst="rect">
            <a:avLst/>
          </a:prstGeom>
          <a:solidFill>
            <a:srgbClr val="027AB1"/>
          </a:solidFill>
          <a:ln w="19050">
            <a:solidFill>
              <a:srgbClr val="8BBFD5"/>
            </a:solidFill>
          </a:ln>
        </p:spPr>
        <p:txBody>
          <a:bodyPr wrap="square" lIns="0" tIns="0" rIns="0" bIns="0" rtlCol="0" anchor="ctr">
            <a:noAutofit/>
          </a:bodyPr>
          <a:lstStyle/>
          <a:p>
            <a:pPr lvl="0" algn="ctr">
              <a:defRPr/>
            </a:pPr>
            <a:r>
              <a:rPr lang="en-GB" sz="1200" dirty="0">
                <a:solidFill>
                  <a:srgbClr val="FFFFFF"/>
                </a:solidFill>
                <a:latin typeface="BNPP Sans" panose="02000000000000000000" pitchFamily="50" charset="0"/>
              </a:rPr>
              <a:t>API</a:t>
            </a:r>
            <a:endPar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endParaRPr>
          </a:p>
        </p:txBody>
      </p:sp>
      <p:sp>
        <p:nvSpPr>
          <p:cNvPr id="39" name="TextBox 38"/>
          <p:cNvSpPr txBox="1"/>
          <p:nvPr/>
        </p:nvSpPr>
        <p:spPr>
          <a:xfrm>
            <a:off x="6131941"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Consumption </a:t>
            </a:r>
            <a:r>
              <a:rPr lang="en-GB" dirty="0" smtClean="0"/>
              <a:t>layer</a:t>
            </a:r>
            <a:endParaRPr lang="en-GB" dirty="0"/>
          </a:p>
        </p:txBody>
      </p:sp>
      <p:sp>
        <p:nvSpPr>
          <p:cNvPr id="12" name="TextBox 11"/>
          <p:cNvSpPr txBox="1"/>
          <p:nvPr/>
        </p:nvSpPr>
        <p:spPr>
          <a:xfrm>
            <a:off x="495545"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PROCESSES</a:t>
            </a:r>
          </a:p>
        </p:txBody>
      </p:sp>
      <p:sp>
        <p:nvSpPr>
          <p:cNvPr id="43" name="TextBox 42"/>
          <p:cNvSpPr txBox="1"/>
          <p:nvPr/>
        </p:nvSpPr>
        <p:spPr>
          <a:xfrm>
            <a:off x="1609889"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TECHNOLOGIES</a:t>
            </a:r>
          </a:p>
        </p:txBody>
      </p:sp>
      <p:sp>
        <p:nvSpPr>
          <p:cNvPr id="13" name="Rectangle 12"/>
          <p:cNvSpPr/>
          <p:nvPr/>
        </p:nvSpPr>
        <p:spPr>
          <a:xfrm>
            <a:off x="456770" y="2270552"/>
            <a:ext cx="6935374" cy="374517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5" name="TextBox 14"/>
          <p:cNvSpPr txBox="1"/>
          <p:nvPr/>
        </p:nvSpPr>
        <p:spPr>
          <a:xfrm>
            <a:off x="767408" y="2492896"/>
            <a:ext cx="2944994" cy="331236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a:p>
            <a:pPr lvl="0">
              <a:defRPr/>
            </a:pPr>
            <a:r>
              <a:rPr lang="en-GB" sz="1400" dirty="0">
                <a:solidFill>
                  <a:srgbClr val="000000"/>
                </a:solidFill>
                <a:latin typeface="BNPP Sans" panose="02000000000000000000" pitchFamily="50" charset="0"/>
              </a:rPr>
              <a:t>An application programming interface (API) is a software intermediary that allows two applications to talk to each other (REST API, </a:t>
            </a:r>
            <a:r>
              <a:rPr lang="en-GB" sz="1400" dirty="0" err="1">
                <a:solidFill>
                  <a:srgbClr val="000000"/>
                </a:solidFill>
                <a:latin typeface="BNPP Sans" panose="02000000000000000000" pitchFamily="50" charset="0"/>
              </a:rPr>
              <a:t>gRPC</a:t>
            </a:r>
            <a:r>
              <a:rPr lang="en-GB" sz="1400" dirty="0">
                <a:solidFill>
                  <a:srgbClr val="000000"/>
                </a:solidFill>
                <a:latin typeface="BNPP Sans" panose="02000000000000000000" pitchFamily="50" charset="0"/>
              </a:rPr>
              <a:t>, and </a:t>
            </a:r>
            <a:r>
              <a:rPr lang="en-GB" sz="1400" dirty="0" err="1">
                <a:solidFill>
                  <a:srgbClr val="000000"/>
                </a:solidFill>
                <a:latin typeface="BNPP Sans" panose="02000000000000000000" pitchFamily="50" charset="0"/>
              </a:rPr>
              <a:t>GraphQL</a:t>
            </a:r>
            <a:r>
              <a:rPr lang="en-GB" sz="1400" dirty="0">
                <a:solidFill>
                  <a:srgbClr val="000000"/>
                </a:solidFill>
                <a:latin typeface="BNPP Sans" panose="02000000000000000000" pitchFamily="50" charset="0"/>
              </a:rPr>
              <a:t> are examples of APIs used to access data</a:t>
            </a:r>
            <a:r>
              <a:rPr lang="en-GB" sz="1400" dirty="0" smtClean="0">
                <a:solidFill>
                  <a:srgbClr val="000000"/>
                </a:solidFill>
                <a:latin typeface="BNPP Sans" panose="02000000000000000000" pitchFamily="50" charset="0"/>
              </a:rPr>
              <a:t>).</a:t>
            </a:r>
            <a:endParaRPr kumimoji="0" lang="pt-PT" sz="12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sp>
        <p:nvSpPr>
          <p:cNvPr id="44" name="TextBox 43"/>
          <p:cNvSpPr txBox="1"/>
          <p:nvPr/>
        </p:nvSpPr>
        <p:spPr>
          <a:xfrm>
            <a:off x="3935673" y="2492896"/>
            <a:ext cx="3168268" cy="333485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An API can be accessed by many applications, enabling reusability of code. In this case, for example, many analytics applications can access prediction results from a single model through an API.</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An API also allows technical teams to make “under the hood” changes to analytics without impacting users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the model can change as long as results are provided in the same format).</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21" name="Picture 20"/>
          <p:cNvPicPr>
            <a:picLocks noChangeAspect="1"/>
          </p:cNvPicPr>
          <p:nvPr/>
        </p:nvPicPr>
        <p:blipFill>
          <a:blip r:embed="rId3"/>
          <a:stretch>
            <a:fillRect/>
          </a:stretch>
        </p:blipFill>
        <p:spPr>
          <a:xfrm>
            <a:off x="9821850" y="38678"/>
            <a:ext cx="2370150" cy="449642"/>
          </a:xfrm>
          <a:prstGeom prst="rect">
            <a:avLst/>
          </a:prstGeom>
        </p:spPr>
      </p:pic>
      <p:pic>
        <p:nvPicPr>
          <p:cNvPr id="5" name="Picture 4"/>
          <p:cNvPicPr>
            <a:picLocks noChangeAspect="1"/>
          </p:cNvPicPr>
          <p:nvPr/>
        </p:nvPicPr>
        <p:blipFill>
          <a:blip r:embed="rId4"/>
          <a:stretch>
            <a:fillRect/>
          </a:stretch>
        </p:blipFill>
        <p:spPr>
          <a:xfrm>
            <a:off x="7560000" y="1800000"/>
            <a:ext cx="4639799" cy="2655941"/>
          </a:xfrm>
          <a:prstGeom prst="rect">
            <a:avLst/>
          </a:prstGeom>
        </p:spPr>
      </p:pic>
    </p:spTree>
    <p:extLst>
      <p:ext uri="{BB962C8B-B14F-4D97-AF65-F5344CB8AC3E}">
        <p14:creationId xmlns:p14="http://schemas.microsoft.com/office/powerpoint/2010/main" val="34652631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en-GB" dirty="0">
                <a:latin typeface="BNPP Sans" panose="02000000000000000000" pitchFamily="50" charset="0"/>
              </a:rPr>
              <a:t>Run analytics</a:t>
            </a: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2" name="TextBox 1"/>
          <p:cNvSpPr txBox="1"/>
          <p:nvPr/>
        </p:nvSpPr>
        <p:spPr>
          <a:xfrm>
            <a:off x="479376"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smtClean="0"/>
              <a:t>Monitoring</a:t>
            </a:r>
            <a:endParaRPr lang="en-GB" dirty="0"/>
          </a:p>
        </p:txBody>
      </p:sp>
      <p:sp>
        <p:nvSpPr>
          <p:cNvPr id="7" name="TextBox 6"/>
          <p:cNvSpPr txBox="1"/>
          <p:nvPr/>
        </p:nvSpPr>
        <p:spPr>
          <a:xfrm>
            <a:off x="1801809" y="2924944"/>
            <a:ext cx="45719" cy="4320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D2DCAA"/>
              </a:solidFill>
              <a:effectLst/>
              <a:uLnTx/>
              <a:uFillTx/>
              <a:latin typeface="Arial"/>
              <a:ea typeface="+mn-ea"/>
              <a:cs typeface="+mn-cs"/>
            </a:endParaRPr>
          </a:p>
        </p:txBody>
      </p:sp>
      <p:sp>
        <p:nvSpPr>
          <p:cNvPr id="31" name="TextBox 30"/>
          <p:cNvSpPr txBox="1"/>
          <p:nvPr/>
        </p:nvSpPr>
        <p:spPr>
          <a:xfrm>
            <a:off x="1609889"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defRPr/>
            </a:pPr>
            <a:r>
              <a:rPr lang="en-GB" dirty="0"/>
              <a:t>Container</a:t>
            </a:r>
          </a:p>
        </p:txBody>
      </p:sp>
      <p:sp>
        <p:nvSpPr>
          <p:cNvPr id="33" name="TextBox 32"/>
          <p:cNvSpPr txBox="1"/>
          <p:nvPr/>
        </p:nvSpPr>
        <p:spPr>
          <a:xfrm>
            <a:off x="2740402"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Kubernetes</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5" name="TextBox 34"/>
          <p:cNvSpPr txBox="1"/>
          <p:nvPr/>
        </p:nvSpPr>
        <p:spPr>
          <a:xfrm>
            <a:off x="3870915"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smtClean="0"/>
              <a:t>Microservice</a:t>
            </a:r>
            <a:endParaRPr lang="en-GB" dirty="0"/>
          </a:p>
        </p:txBody>
      </p:sp>
      <p:sp>
        <p:nvSpPr>
          <p:cNvPr id="37" name="TextBox 36"/>
          <p:cNvSpPr txBox="1"/>
          <p:nvPr/>
        </p:nvSpPr>
        <p:spPr>
          <a:xfrm>
            <a:off x="5001428"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API</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39" name="TextBox 38"/>
          <p:cNvSpPr txBox="1"/>
          <p:nvPr/>
        </p:nvSpPr>
        <p:spPr>
          <a:xfrm>
            <a:off x="6131941" y="1488474"/>
            <a:ext cx="972000" cy="467743"/>
          </a:xfrm>
          <a:prstGeom prst="rect">
            <a:avLst/>
          </a:prstGeom>
          <a:solidFill>
            <a:srgbClr val="027AB1"/>
          </a:solidFill>
          <a:ln w="19050">
            <a:solidFill>
              <a:srgbClr val="8BBFD5"/>
            </a:solidFill>
          </a:ln>
        </p:spPr>
        <p:txBody>
          <a:bodyPr wrap="square" lIns="0" tIns="0" rIns="0" bIns="0" rtlCol="0" anchor="ctr">
            <a:noAutofit/>
          </a:bodyPr>
          <a:lstStyle/>
          <a:p>
            <a:pPr lvl="0" algn="ctr">
              <a:defRPr/>
            </a:pPr>
            <a:r>
              <a:rPr lang="en-GB" sz="1200" dirty="0">
                <a:solidFill>
                  <a:srgbClr val="FFFFFF"/>
                </a:solidFill>
                <a:latin typeface="BNPP Sans" panose="02000000000000000000" pitchFamily="50" charset="0"/>
              </a:rPr>
              <a:t>Consumption </a:t>
            </a:r>
            <a:r>
              <a:rPr lang="en-GB" sz="1200" dirty="0" smtClean="0">
                <a:solidFill>
                  <a:srgbClr val="FFFFFF"/>
                </a:solidFill>
                <a:latin typeface="BNPP Sans" panose="02000000000000000000" pitchFamily="50" charset="0"/>
              </a:rPr>
              <a:t>layer</a:t>
            </a:r>
            <a:endParaRPr lang="en-GB" sz="1200" dirty="0">
              <a:solidFill>
                <a:srgbClr val="FFFFFF"/>
              </a:solidFill>
              <a:latin typeface="BNPP Sans" panose="02000000000000000000" pitchFamily="50" charset="0"/>
            </a:endParaRPr>
          </a:p>
        </p:txBody>
      </p:sp>
      <p:sp>
        <p:nvSpPr>
          <p:cNvPr id="12" name="TextBox 11"/>
          <p:cNvSpPr txBox="1"/>
          <p:nvPr/>
        </p:nvSpPr>
        <p:spPr>
          <a:xfrm>
            <a:off x="495545"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PROCESSES</a:t>
            </a:r>
          </a:p>
        </p:txBody>
      </p:sp>
      <p:sp>
        <p:nvSpPr>
          <p:cNvPr id="43" name="TextBox 42"/>
          <p:cNvSpPr txBox="1"/>
          <p:nvPr/>
        </p:nvSpPr>
        <p:spPr>
          <a:xfrm>
            <a:off x="1609889"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TECHNOLOGIES</a:t>
            </a:r>
          </a:p>
        </p:txBody>
      </p:sp>
      <p:sp>
        <p:nvSpPr>
          <p:cNvPr id="13" name="Rectangle 12"/>
          <p:cNvSpPr/>
          <p:nvPr/>
        </p:nvSpPr>
        <p:spPr>
          <a:xfrm>
            <a:off x="456770" y="2270552"/>
            <a:ext cx="6935374" cy="374517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5" name="TextBox 14"/>
          <p:cNvSpPr txBox="1"/>
          <p:nvPr/>
        </p:nvSpPr>
        <p:spPr>
          <a:xfrm>
            <a:off x="767408" y="2492896"/>
            <a:ext cx="2944994" cy="331236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Consists of interfaces that are used to expose the results of models to analytics consumers (either users or other applications), API services that serve or push information to other systems, and process interfaces that trigger business </a:t>
            </a:r>
            <a:r>
              <a:rPr lang="en-GB" sz="1400" dirty="0" smtClean="0">
                <a:solidFill>
                  <a:srgbClr val="000000"/>
                </a:solidFill>
                <a:latin typeface="BNPP Sans" panose="02000000000000000000" pitchFamily="50" charset="0"/>
              </a:rPr>
              <a:t>processes.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sp>
        <p:nvSpPr>
          <p:cNvPr id="44" name="TextBox 43"/>
          <p:cNvSpPr txBox="1"/>
          <p:nvPr/>
        </p:nvSpPr>
        <p:spPr>
          <a:xfrm>
            <a:off x="3935673" y="2492896"/>
            <a:ext cx="3168268" cy="333485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Interfaces are important to enable consumers to act upon the data and predictions generated by the underlying model.</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21" name="Picture 20"/>
          <p:cNvPicPr>
            <a:picLocks noChangeAspect="1"/>
          </p:cNvPicPr>
          <p:nvPr/>
        </p:nvPicPr>
        <p:blipFill>
          <a:blip r:embed="rId3"/>
          <a:stretch>
            <a:fillRect/>
          </a:stretch>
        </p:blipFill>
        <p:spPr>
          <a:xfrm>
            <a:off x="9821850" y="38678"/>
            <a:ext cx="2370150" cy="449642"/>
          </a:xfrm>
          <a:prstGeom prst="rect">
            <a:avLst/>
          </a:prstGeom>
        </p:spPr>
      </p:pic>
      <p:pic>
        <p:nvPicPr>
          <p:cNvPr id="5" name="Picture 4"/>
          <p:cNvPicPr>
            <a:picLocks noChangeAspect="1"/>
          </p:cNvPicPr>
          <p:nvPr/>
        </p:nvPicPr>
        <p:blipFill>
          <a:blip r:embed="rId4"/>
          <a:stretch>
            <a:fillRect/>
          </a:stretch>
        </p:blipFill>
        <p:spPr>
          <a:xfrm>
            <a:off x="7560000" y="1799997"/>
            <a:ext cx="4485949" cy="2769304"/>
          </a:xfrm>
          <a:prstGeom prst="rect">
            <a:avLst/>
          </a:prstGeom>
        </p:spPr>
      </p:pic>
    </p:spTree>
    <p:extLst>
      <p:ext uri="{BB962C8B-B14F-4D97-AF65-F5344CB8AC3E}">
        <p14:creationId xmlns:p14="http://schemas.microsoft.com/office/powerpoint/2010/main" val="21714310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32163" y="682770"/>
            <a:ext cx="6477904" cy="1765229"/>
          </a:xfrm>
          <a:prstGeom prst="rect">
            <a:avLst/>
          </a:prstGeom>
        </p:spPr>
      </p:pic>
      <p:sp>
        <p:nvSpPr>
          <p:cNvPr id="22" name="Titre 21"/>
          <p:cNvSpPr>
            <a:spLocks noGrp="1"/>
          </p:cNvSpPr>
          <p:nvPr>
            <p:ph type="title"/>
          </p:nvPr>
        </p:nvSpPr>
        <p:spPr/>
        <p:txBody>
          <a:bodyPr/>
          <a:lstStyle/>
          <a:p>
            <a:r>
              <a:rPr lang="en-GB" dirty="0">
                <a:latin typeface="BNPP Sans" panose="02000000000000000000" pitchFamily="50" charset="0"/>
              </a:rPr>
              <a:t>Factory </a:t>
            </a:r>
            <a:r>
              <a:rPr lang="en-GB" dirty="0" smtClean="0">
                <a:latin typeface="BNPP Sans" panose="02000000000000000000" pitchFamily="50" charset="0"/>
              </a:rPr>
              <a:t>roles</a:t>
            </a:r>
            <a:endParaRPr lang="en-GB" dirty="0">
              <a:latin typeface="BNPP Sans" panose="02000000000000000000" pitchFamily="50" charset="0"/>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3"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7" name="TextBox 6"/>
          <p:cNvSpPr txBox="1"/>
          <p:nvPr/>
        </p:nvSpPr>
        <p:spPr>
          <a:xfrm>
            <a:off x="2279576" y="2448000"/>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Product owner</a:t>
            </a:r>
          </a:p>
        </p:txBody>
      </p:sp>
      <p:sp>
        <p:nvSpPr>
          <p:cNvPr id="9" name="TextBox 8"/>
          <p:cNvSpPr txBox="1"/>
          <p:nvPr/>
        </p:nvSpPr>
        <p:spPr>
          <a:xfrm>
            <a:off x="3410089"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lvl="0"/>
            <a:r>
              <a:rPr lang="en-GB" dirty="0"/>
              <a:t>ML     engineer</a:t>
            </a:r>
          </a:p>
        </p:txBody>
      </p:sp>
      <p:sp>
        <p:nvSpPr>
          <p:cNvPr id="10" name="TextBox 9"/>
          <p:cNvSpPr txBox="1"/>
          <p:nvPr/>
        </p:nvSpPr>
        <p:spPr>
          <a:xfrm>
            <a:off x="4540602"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DevOps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engineer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1" name="TextBox 10"/>
          <p:cNvSpPr txBox="1"/>
          <p:nvPr/>
        </p:nvSpPr>
        <p:spPr>
          <a:xfrm>
            <a:off x="5671115"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lvl="0"/>
            <a:r>
              <a:rPr lang="en-GB" dirty="0"/>
              <a:t>Infrastructure architect</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2" name="TextBox 11"/>
          <p:cNvSpPr txBox="1"/>
          <p:nvPr/>
        </p:nvSpPr>
        <p:spPr>
          <a:xfrm>
            <a:off x="6801628"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t>Full-stack developer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3" name="TextBox 12"/>
          <p:cNvSpPr txBox="1"/>
          <p:nvPr/>
        </p:nvSpPr>
        <p:spPr>
          <a:xfrm>
            <a:off x="7932141"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lvl="0"/>
            <a:r>
              <a:rPr lang="en-GB" dirty="0"/>
              <a:t>Others</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5" name="Rectangle 14"/>
          <p:cNvSpPr/>
          <p:nvPr/>
        </p:nvSpPr>
        <p:spPr>
          <a:xfrm>
            <a:off x="468000" y="3132000"/>
            <a:ext cx="10080000" cy="2880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6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6" name="TextBox 15"/>
          <p:cNvSpPr txBox="1"/>
          <p:nvPr/>
        </p:nvSpPr>
        <p:spPr>
          <a:xfrm>
            <a:off x="767407" y="3365616"/>
            <a:ext cx="9217025" cy="2439647"/>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Responsibilities</a:t>
            </a:r>
            <a:endPar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marL="285750" lvl="0" indent="-285750">
              <a:buSzPct val="150000"/>
              <a:buFont typeface="Arial" panose="020B0604020202020204" pitchFamily="34" charset="0"/>
              <a:buChar char="•"/>
            </a:pPr>
            <a:r>
              <a:rPr lang="en-GB" sz="1400" dirty="0" smtClean="0">
                <a:solidFill>
                  <a:srgbClr val="000000"/>
                </a:solidFill>
                <a:latin typeface="BNPP Sans" panose="02000000000000000000" pitchFamily="50" charset="0"/>
              </a:rPr>
              <a:t>Serves </a:t>
            </a:r>
            <a:r>
              <a:rPr lang="en-GB" sz="1400" dirty="0">
                <a:solidFill>
                  <a:srgbClr val="000000"/>
                </a:solidFill>
                <a:latin typeface="BNPP Sans" panose="02000000000000000000" pitchFamily="50" charset="0"/>
              </a:rPr>
              <a:t>as the first point of contact with external stakeholders</a:t>
            </a:r>
          </a:p>
          <a:p>
            <a:pPr marL="285750" lvl="0" indent="-285750">
              <a:buSzPct val="150000"/>
              <a:buFont typeface="Arial" panose="020B0604020202020204" pitchFamily="34" charset="0"/>
              <a:buChar char="•"/>
            </a:pPr>
            <a:endParaRPr lang="en-GB" sz="1400" dirty="0" smtClean="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smtClean="0">
                <a:solidFill>
                  <a:srgbClr val="000000"/>
                </a:solidFill>
                <a:latin typeface="BNPP Sans" panose="02000000000000000000" pitchFamily="50" charset="0"/>
              </a:rPr>
              <a:t>Defines </a:t>
            </a:r>
            <a:r>
              <a:rPr lang="en-GB" sz="1400" dirty="0">
                <a:solidFill>
                  <a:srgbClr val="000000"/>
                </a:solidFill>
                <a:latin typeface="BNPP Sans" panose="02000000000000000000" pitchFamily="50" charset="0"/>
              </a:rPr>
              <a:t>solution success criteria</a:t>
            </a:r>
          </a:p>
          <a:p>
            <a:pPr marL="285750" lvl="0" indent="-285750">
              <a:buSzPct val="150000"/>
              <a:buFont typeface="Arial" panose="020B0604020202020204" pitchFamily="34" charset="0"/>
              <a:buChar char="•"/>
            </a:pPr>
            <a:endParaRPr lang="en-GB" sz="1400" dirty="0" smtClean="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smtClean="0">
                <a:solidFill>
                  <a:srgbClr val="000000"/>
                </a:solidFill>
                <a:latin typeface="BNPP Sans" panose="02000000000000000000" pitchFamily="50" charset="0"/>
              </a:rPr>
              <a:t>Reviews </a:t>
            </a:r>
            <a:r>
              <a:rPr lang="en-GB" sz="1400" dirty="0">
                <a:solidFill>
                  <a:srgbClr val="000000"/>
                </a:solidFill>
                <a:latin typeface="BNPP Sans" panose="02000000000000000000" pitchFamily="50" charset="0"/>
              </a:rPr>
              <a:t>and prioritizes the short- and mid-term objectives</a:t>
            </a:r>
          </a:p>
          <a:p>
            <a:pPr marL="285750" lvl="0" indent="-285750">
              <a:buSzPct val="150000"/>
              <a:buFont typeface="Arial" panose="020B0604020202020204" pitchFamily="34" charset="0"/>
              <a:buChar char="•"/>
            </a:pPr>
            <a:endParaRPr lang="en-GB" sz="1400" dirty="0" smtClean="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smtClean="0">
                <a:solidFill>
                  <a:srgbClr val="000000"/>
                </a:solidFill>
                <a:latin typeface="BNPP Sans" panose="02000000000000000000" pitchFamily="50" charset="0"/>
              </a:rPr>
              <a:t>Participates </a:t>
            </a:r>
            <a:r>
              <a:rPr lang="en-GB" sz="1400" dirty="0">
                <a:solidFill>
                  <a:srgbClr val="000000"/>
                </a:solidFill>
                <a:latin typeface="BNPP Sans" panose="02000000000000000000" pitchFamily="50" charset="0"/>
              </a:rPr>
              <a:t>in major team activities such as reviews and retrospectives</a:t>
            </a:r>
          </a:p>
          <a:p>
            <a:pPr marL="285750" lvl="0" indent="-285750">
              <a:buSzPct val="150000"/>
              <a:buFont typeface="Arial" panose="020B0604020202020204" pitchFamily="34" charset="0"/>
              <a:buChar char="•"/>
            </a:pPr>
            <a:endParaRPr lang="en-GB" sz="1400" dirty="0" smtClean="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smtClean="0">
                <a:solidFill>
                  <a:srgbClr val="000000"/>
                </a:solidFill>
                <a:latin typeface="BNPP Sans" panose="02000000000000000000" pitchFamily="50" charset="0"/>
              </a:rPr>
              <a:t>Manages </a:t>
            </a:r>
            <a:r>
              <a:rPr lang="en-GB" sz="1400" dirty="0">
                <a:solidFill>
                  <a:srgbClr val="000000"/>
                </a:solidFill>
                <a:latin typeface="BNPP Sans" panose="02000000000000000000" pitchFamily="50" charset="0"/>
              </a:rPr>
              <a:t>budget and resources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5" name="Picture 4"/>
          <p:cNvPicPr>
            <a:picLocks noChangeAspect="1"/>
          </p:cNvPicPr>
          <p:nvPr/>
        </p:nvPicPr>
        <p:blipFill>
          <a:blip r:embed="rId4"/>
          <a:stretch>
            <a:fillRect/>
          </a:stretch>
        </p:blipFill>
        <p:spPr>
          <a:xfrm>
            <a:off x="9821850" y="-4665"/>
            <a:ext cx="2370150" cy="472506"/>
          </a:xfrm>
          <a:prstGeom prst="rect">
            <a:avLst/>
          </a:prstGeom>
        </p:spPr>
      </p:pic>
    </p:spTree>
    <p:extLst>
      <p:ext uri="{BB962C8B-B14F-4D97-AF65-F5344CB8AC3E}">
        <p14:creationId xmlns:p14="http://schemas.microsoft.com/office/powerpoint/2010/main" val="18824502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en-GB" dirty="0">
                <a:latin typeface="BNPP Sans" panose="02000000000000000000" pitchFamily="50" charset="0"/>
              </a:rPr>
              <a:t>Factory </a:t>
            </a:r>
            <a:r>
              <a:rPr lang="en-GB" dirty="0" smtClean="0">
                <a:latin typeface="BNPP Sans" panose="02000000000000000000" pitchFamily="50" charset="0"/>
              </a:rPr>
              <a:t>roles</a:t>
            </a:r>
            <a:endParaRPr lang="en-GB" dirty="0">
              <a:latin typeface="BNPP Sans" panose="02000000000000000000" pitchFamily="50" charset="0"/>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7" name="TextBox 6"/>
          <p:cNvSpPr txBox="1"/>
          <p:nvPr/>
        </p:nvSpPr>
        <p:spPr>
          <a:xfrm>
            <a:off x="2243781" y="2443969"/>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Product owner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9" name="TextBox 8"/>
          <p:cNvSpPr txBox="1"/>
          <p:nvPr/>
        </p:nvSpPr>
        <p:spPr>
          <a:xfrm>
            <a:off x="3374294" y="2443969"/>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ML     engineer</a:t>
            </a:r>
          </a:p>
        </p:txBody>
      </p:sp>
      <p:sp>
        <p:nvSpPr>
          <p:cNvPr id="10" name="TextBox 9"/>
          <p:cNvSpPr txBox="1"/>
          <p:nvPr/>
        </p:nvSpPr>
        <p:spPr>
          <a:xfrm>
            <a:off x="4504807" y="2443969"/>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DevOps   </a:t>
            </a: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engineer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1" name="TextBox 10"/>
          <p:cNvSpPr txBox="1"/>
          <p:nvPr/>
        </p:nvSpPr>
        <p:spPr>
          <a:xfrm>
            <a:off x="5635320" y="2443969"/>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Infrastructure architect</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2" name="TextBox 11"/>
          <p:cNvSpPr txBox="1"/>
          <p:nvPr/>
        </p:nvSpPr>
        <p:spPr>
          <a:xfrm>
            <a:off x="6765833" y="2443969"/>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Full-stack </a:t>
            </a:r>
            <a:r>
              <a:rPr lang="en-GB" dirty="0" smtClean="0"/>
              <a:t>developer</a:t>
            </a:r>
            <a:endParaRPr lang="en-GB" sz="1000" dirty="0"/>
          </a:p>
        </p:txBody>
      </p:sp>
      <p:sp>
        <p:nvSpPr>
          <p:cNvPr id="13" name="TextBox 12"/>
          <p:cNvSpPr txBox="1"/>
          <p:nvPr/>
        </p:nvSpPr>
        <p:spPr>
          <a:xfrm>
            <a:off x="7896346" y="2443969"/>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Others</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5" name="Rectangle 14"/>
          <p:cNvSpPr/>
          <p:nvPr/>
        </p:nvSpPr>
        <p:spPr>
          <a:xfrm>
            <a:off x="468000" y="3132000"/>
            <a:ext cx="10080000" cy="2880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6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6" name="TextBox 15"/>
          <p:cNvSpPr txBox="1"/>
          <p:nvPr/>
        </p:nvSpPr>
        <p:spPr>
          <a:xfrm>
            <a:off x="767407" y="3429000"/>
            <a:ext cx="9534694" cy="237626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Responsibilities</a:t>
            </a:r>
            <a:endPar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marL="285750" lvl="0" indent="-285750">
              <a:buSzPct val="150000"/>
              <a:buFont typeface="Arial" panose="020B0604020202020204" pitchFamily="34" charset="0"/>
              <a:buChar char="•"/>
            </a:pPr>
            <a:r>
              <a:rPr lang="en-GB" sz="1400" dirty="0">
                <a:solidFill>
                  <a:srgbClr val="000000"/>
                </a:solidFill>
                <a:latin typeface="BNPP Sans" panose="02000000000000000000" pitchFamily="50" charset="0"/>
              </a:rPr>
              <a:t>Optimizes machine learning models for performance and scalability and deploys them into production to ensure repeatable and dependable </a:t>
            </a:r>
            <a:r>
              <a:rPr lang="en-GB" sz="1400" dirty="0" smtClean="0">
                <a:solidFill>
                  <a:srgbClr val="000000"/>
                </a:solidFill>
                <a:latin typeface="BNPP Sans" panose="02000000000000000000" pitchFamily="50" charset="0"/>
              </a:rPr>
              <a:t>operation</a:t>
            </a:r>
          </a:p>
          <a:p>
            <a:pPr marL="285750" lvl="0" indent="-285750">
              <a:buSzPct val="150000"/>
              <a:buFont typeface="Arial" panose="020B0604020202020204" pitchFamily="34" charset="0"/>
              <a:buChar char="•"/>
            </a:pPr>
            <a:endParaRPr lang="en-GB" sz="1400" dirty="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a:solidFill>
                  <a:srgbClr val="000000"/>
                </a:solidFill>
                <a:latin typeface="BNPP Sans" panose="02000000000000000000" pitchFamily="50" charset="0"/>
              </a:rPr>
              <a:t>Automates the machine learning pipeline, from data ingestion to prediction generation</a:t>
            </a:r>
            <a:endParaRPr kumimoji="0" lang="pt-PT"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p:txBody>
      </p:sp>
      <p:pic>
        <p:nvPicPr>
          <p:cNvPr id="19" name="Picture 18"/>
          <p:cNvPicPr>
            <a:picLocks noChangeAspect="1"/>
          </p:cNvPicPr>
          <p:nvPr/>
        </p:nvPicPr>
        <p:blipFill>
          <a:blip r:embed="rId3"/>
          <a:stretch>
            <a:fillRect/>
          </a:stretch>
        </p:blipFill>
        <p:spPr>
          <a:xfrm>
            <a:off x="9821850" y="-4665"/>
            <a:ext cx="2370150" cy="472506"/>
          </a:xfrm>
          <a:prstGeom prst="rect">
            <a:avLst/>
          </a:prstGeom>
        </p:spPr>
      </p:pic>
      <p:pic>
        <p:nvPicPr>
          <p:cNvPr id="3" name="Picture 2"/>
          <p:cNvPicPr>
            <a:picLocks noChangeAspect="1"/>
          </p:cNvPicPr>
          <p:nvPr/>
        </p:nvPicPr>
        <p:blipFill>
          <a:blip r:embed="rId4"/>
          <a:stretch>
            <a:fillRect/>
          </a:stretch>
        </p:blipFill>
        <p:spPr>
          <a:xfrm>
            <a:off x="2567608" y="646061"/>
            <a:ext cx="6372638" cy="1740937"/>
          </a:xfrm>
          <a:prstGeom prst="rect">
            <a:avLst/>
          </a:prstGeom>
        </p:spPr>
      </p:pic>
    </p:spTree>
    <p:extLst>
      <p:ext uri="{BB962C8B-B14F-4D97-AF65-F5344CB8AC3E}">
        <p14:creationId xmlns:p14="http://schemas.microsoft.com/office/powerpoint/2010/main" val="15578762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en-GB" dirty="0">
                <a:latin typeface="BNPP Sans" panose="02000000000000000000" pitchFamily="50" charset="0"/>
              </a:rPr>
              <a:t>Factory </a:t>
            </a:r>
            <a:r>
              <a:rPr lang="en-GB" dirty="0" smtClean="0">
                <a:latin typeface="BNPP Sans" panose="02000000000000000000" pitchFamily="50" charset="0"/>
              </a:rPr>
              <a:t>roles</a:t>
            </a:r>
            <a:endParaRPr lang="en-GB" dirty="0">
              <a:latin typeface="BNPP Sans" panose="02000000000000000000" pitchFamily="50" charset="0"/>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7" name="TextBox 6"/>
          <p:cNvSpPr txBox="1"/>
          <p:nvPr/>
        </p:nvSpPr>
        <p:spPr>
          <a:xfrm>
            <a:off x="2187099" y="2451188"/>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Product owner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9" name="TextBox 8"/>
          <p:cNvSpPr txBox="1"/>
          <p:nvPr/>
        </p:nvSpPr>
        <p:spPr>
          <a:xfrm>
            <a:off x="3317612" y="2451188"/>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ML     engineer</a:t>
            </a:r>
          </a:p>
        </p:txBody>
      </p:sp>
      <p:sp>
        <p:nvSpPr>
          <p:cNvPr id="10" name="TextBox 9"/>
          <p:cNvSpPr txBox="1"/>
          <p:nvPr/>
        </p:nvSpPr>
        <p:spPr>
          <a:xfrm>
            <a:off x="4448125" y="2451188"/>
            <a:ext cx="972000" cy="467743"/>
          </a:xfrm>
          <a:prstGeom prst="rect">
            <a:avLst/>
          </a:prstGeom>
          <a:solidFill>
            <a:srgbClr val="027AB1"/>
          </a:solidFill>
          <a:ln w="19050">
            <a:solidFill>
              <a:srgbClr val="8BBFD5"/>
            </a:solidFill>
          </a:ln>
        </p:spPr>
        <p:txBody>
          <a:bodyPr wrap="square" lIns="0" tIns="0" rIns="0" bIns="0" rtlCol="0" anchor="ctr">
            <a:noAutofit/>
          </a:bodyPr>
          <a:lstStyle/>
          <a:p>
            <a:pPr lvl="0" algn="ctr">
              <a:defRPr/>
            </a:pPr>
            <a:r>
              <a:rPr lang="en-GB" sz="1200" dirty="0">
                <a:solidFill>
                  <a:srgbClr val="FFFFFF"/>
                </a:solidFill>
                <a:latin typeface="BNPP Sans" panose="02000000000000000000" pitchFamily="50" charset="0"/>
              </a:rPr>
              <a:t>DevOps   </a:t>
            </a: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engineer</a:t>
            </a:r>
          </a:p>
        </p:txBody>
      </p:sp>
      <p:sp>
        <p:nvSpPr>
          <p:cNvPr id="11" name="TextBox 10"/>
          <p:cNvSpPr txBox="1"/>
          <p:nvPr/>
        </p:nvSpPr>
        <p:spPr>
          <a:xfrm>
            <a:off x="5578638" y="2451188"/>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Infrastructure architect</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2" name="TextBox 11"/>
          <p:cNvSpPr txBox="1"/>
          <p:nvPr/>
        </p:nvSpPr>
        <p:spPr>
          <a:xfrm>
            <a:off x="6709151" y="2451188"/>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a:defRPr/>
            </a:pPr>
            <a:r>
              <a:rPr lang="en-GB" dirty="0"/>
              <a:t>Full-stack </a:t>
            </a:r>
            <a:r>
              <a:rPr lang="en-GB" dirty="0" smtClean="0"/>
              <a:t>developer</a:t>
            </a:r>
            <a:endParaRPr lang="en-GB" sz="1000" dirty="0"/>
          </a:p>
        </p:txBody>
      </p:sp>
      <p:sp>
        <p:nvSpPr>
          <p:cNvPr id="13" name="TextBox 12"/>
          <p:cNvSpPr txBox="1"/>
          <p:nvPr/>
        </p:nvSpPr>
        <p:spPr>
          <a:xfrm>
            <a:off x="7839664" y="2451188"/>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Others</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5" name="Rectangle 14"/>
          <p:cNvSpPr/>
          <p:nvPr/>
        </p:nvSpPr>
        <p:spPr>
          <a:xfrm>
            <a:off x="468000" y="3132000"/>
            <a:ext cx="10080000" cy="2880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6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6" name="TextBox 15"/>
          <p:cNvSpPr txBox="1"/>
          <p:nvPr/>
        </p:nvSpPr>
        <p:spPr>
          <a:xfrm>
            <a:off x="767408" y="3429000"/>
            <a:ext cx="9459718" cy="237626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Responsibilities</a:t>
            </a:r>
            <a:endPar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marL="285750" lvl="0" indent="-285750">
              <a:buSzPct val="150000"/>
              <a:buFont typeface="Arial" panose="020B0604020202020204" pitchFamily="34" charset="0"/>
              <a:buChar char="•"/>
            </a:pPr>
            <a:r>
              <a:rPr lang="en-GB" sz="1400" dirty="0">
                <a:solidFill>
                  <a:srgbClr val="000000"/>
                </a:solidFill>
                <a:latin typeface="BNPP Sans" panose="02000000000000000000" pitchFamily="50" charset="0"/>
              </a:rPr>
              <a:t>Develops continuous-integration (CI) and continuous-deployment (CD) pipelines to automate parts of the software-deployment </a:t>
            </a:r>
            <a:r>
              <a:rPr lang="en-GB" sz="1400" dirty="0" smtClean="0">
                <a:solidFill>
                  <a:srgbClr val="000000"/>
                </a:solidFill>
                <a:latin typeface="BNPP Sans" panose="02000000000000000000" pitchFamily="50" charset="0"/>
              </a:rPr>
              <a:t>pipeline</a:t>
            </a:r>
          </a:p>
          <a:p>
            <a:pPr marL="285750" lvl="0" indent="-285750">
              <a:buSzPct val="150000"/>
              <a:buFont typeface="Arial" panose="020B0604020202020204" pitchFamily="34" charset="0"/>
              <a:buChar char="•"/>
            </a:pPr>
            <a:endParaRPr lang="en-GB" sz="1400" dirty="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a:solidFill>
                  <a:srgbClr val="000000"/>
                </a:solidFill>
                <a:latin typeface="BNPP Sans" panose="02000000000000000000" pitchFamily="50" charset="0"/>
              </a:rPr>
              <a:t>Increasingly known as </a:t>
            </a:r>
            <a:r>
              <a:rPr lang="en-GB" sz="1400" dirty="0" err="1">
                <a:solidFill>
                  <a:srgbClr val="000000"/>
                </a:solidFill>
                <a:latin typeface="BNPP Sans" panose="02000000000000000000" pitchFamily="50" charset="0"/>
              </a:rPr>
              <a:t>MLOps</a:t>
            </a:r>
            <a:r>
              <a:rPr lang="en-GB" sz="1400" dirty="0">
                <a:solidFill>
                  <a:srgbClr val="000000"/>
                </a:solidFill>
                <a:latin typeface="BNPP Sans" panose="02000000000000000000" pitchFamily="50" charset="0"/>
              </a:rPr>
              <a:t> engineer when specializing in machine </a:t>
            </a:r>
            <a:r>
              <a:rPr lang="en-GB" sz="1400" dirty="0" smtClean="0">
                <a:solidFill>
                  <a:srgbClr val="000000"/>
                </a:solidFill>
                <a:latin typeface="BNPP Sans" panose="02000000000000000000" pitchFamily="50" charset="0"/>
              </a:rPr>
              <a:t>learning</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19" name="Picture 18"/>
          <p:cNvPicPr>
            <a:picLocks noChangeAspect="1"/>
          </p:cNvPicPr>
          <p:nvPr/>
        </p:nvPicPr>
        <p:blipFill>
          <a:blip r:embed="rId3"/>
          <a:stretch>
            <a:fillRect/>
          </a:stretch>
        </p:blipFill>
        <p:spPr>
          <a:xfrm>
            <a:off x="9821850" y="-4665"/>
            <a:ext cx="2370150" cy="472506"/>
          </a:xfrm>
          <a:prstGeom prst="rect">
            <a:avLst/>
          </a:prstGeom>
        </p:spPr>
      </p:pic>
      <p:pic>
        <p:nvPicPr>
          <p:cNvPr id="3" name="Picture 2"/>
          <p:cNvPicPr>
            <a:picLocks noChangeAspect="1"/>
          </p:cNvPicPr>
          <p:nvPr/>
        </p:nvPicPr>
        <p:blipFill>
          <a:blip r:embed="rId4"/>
          <a:stretch>
            <a:fillRect/>
          </a:stretch>
        </p:blipFill>
        <p:spPr>
          <a:xfrm>
            <a:off x="2434290" y="667296"/>
            <a:ext cx="6405028" cy="1765229"/>
          </a:xfrm>
          <a:prstGeom prst="rect">
            <a:avLst/>
          </a:prstGeom>
        </p:spPr>
      </p:pic>
    </p:spTree>
    <p:extLst>
      <p:ext uri="{BB962C8B-B14F-4D97-AF65-F5344CB8AC3E}">
        <p14:creationId xmlns:p14="http://schemas.microsoft.com/office/powerpoint/2010/main" val="32295442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en-GB" dirty="0">
                <a:latin typeface="BNPP Sans" panose="02000000000000000000" pitchFamily="50" charset="0"/>
              </a:rPr>
              <a:t>Factory </a:t>
            </a:r>
            <a:r>
              <a:rPr lang="en-GB" dirty="0" smtClean="0">
                <a:latin typeface="BNPP Sans" panose="02000000000000000000" pitchFamily="50" charset="0"/>
              </a:rPr>
              <a:t>roles</a:t>
            </a:r>
            <a:endParaRPr lang="en-GB" dirty="0">
              <a:latin typeface="BNPP Sans" panose="02000000000000000000" pitchFamily="50" charset="0"/>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7" name="TextBox 6"/>
          <p:cNvSpPr txBox="1"/>
          <p:nvPr/>
        </p:nvSpPr>
        <p:spPr>
          <a:xfrm>
            <a:off x="2211391" y="243581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Product owner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9" name="TextBox 8"/>
          <p:cNvSpPr txBox="1"/>
          <p:nvPr/>
        </p:nvSpPr>
        <p:spPr>
          <a:xfrm>
            <a:off x="3341904" y="243581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ML     engineer</a:t>
            </a:r>
          </a:p>
        </p:txBody>
      </p:sp>
      <p:sp>
        <p:nvSpPr>
          <p:cNvPr id="10" name="TextBox 9"/>
          <p:cNvSpPr txBox="1"/>
          <p:nvPr/>
        </p:nvSpPr>
        <p:spPr>
          <a:xfrm>
            <a:off x="4472417" y="243581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DevOps   </a:t>
            </a: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engineer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1" name="TextBox 10"/>
          <p:cNvSpPr txBox="1"/>
          <p:nvPr/>
        </p:nvSpPr>
        <p:spPr>
          <a:xfrm>
            <a:off x="5602930" y="2435817"/>
            <a:ext cx="972000" cy="467743"/>
          </a:xfrm>
          <a:prstGeom prst="rect">
            <a:avLst/>
          </a:prstGeom>
          <a:solidFill>
            <a:srgbClr val="027AB1"/>
          </a:solidFill>
          <a:ln w="19050">
            <a:solidFill>
              <a:srgbClr val="8BBFD5"/>
            </a:solidFill>
          </a:ln>
        </p:spPr>
        <p:txBody>
          <a:bodyPr wrap="square" lIns="0" tIns="0" rIns="0" bIns="0" rtlCol="0" anchor="ctr">
            <a:noAutofit/>
          </a:bodyPr>
          <a:lstStyle/>
          <a:p>
            <a:pPr lvl="0" algn="ctr">
              <a:defRPr/>
            </a:pPr>
            <a:r>
              <a:rPr lang="en-GB" sz="1200" dirty="0">
                <a:solidFill>
                  <a:srgbClr val="FFFFFF"/>
                </a:solidFill>
                <a:latin typeface="BNPP Sans" panose="02000000000000000000" pitchFamily="50" charset="0"/>
              </a:rPr>
              <a:t>Infrastructure architect</a:t>
            </a:r>
            <a:endPar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endParaRPr>
          </a:p>
        </p:txBody>
      </p:sp>
      <p:sp>
        <p:nvSpPr>
          <p:cNvPr id="12" name="TextBox 11"/>
          <p:cNvSpPr txBox="1"/>
          <p:nvPr/>
        </p:nvSpPr>
        <p:spPr>
          <a:xfrm>
            <a:off x="6733443" y="243581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Full-stack </a:t>
            </a:r>
            <a:r>
              <a:rPr lang="en-GB" dirty="0" smtClean="0"/>
              <a:t>developer</a:t>
            </a:r>
            <a:endParaRPr lang="en-GB" sz="1000" dirty="0"/>
          </a:p>
        </p:txBody>
      </p:sp>
      <p:sp>
        <p:nvSpPr>
          <p:cNvPr id="13" name="TextBox 12"/>
          <p:cNvSpPr txBox="1"/>
          <p:nvPr/>
        </p:nvSpPr>
        <p:spPr>
          <a:xfrm>
            <a:off x="7863956" y="243581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Others</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5" name="Rectangle 14"/>
          <p:cNvSpPr/>
          <p:nvPr/>
        </p:nvSpPr>
        <p:spPr>
          <a:xfrm>
            <a:off x="468000" y="3132000"/>
            <a:ext cx="10080000" cy="2880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6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6" name="TextBox 15"/>
          <p:cNvSpPr txBox="1"/>
          <p:nvPr/>
        </p:nvSpPr>
        <p:spPr>
          <a:xfrm>
            <a:off x="767407" y="3429000"/>
            <a:ext cx="9459719" cy="237626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Responsibilities</a:t>
            </a:r>
            <a:endPar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marL="285750" lvl="0" indent="-285750">
              <a:buSzPct val="150000"/>
              <a:buFont typeface="Arial" panose="020B0604020202020204" pitchFamily="34" charset="0"/>
              <a:buChar char="•"/>
            </a:pPr>
            <a:r>
              <a:rPr lang="en-GB" sz="1400" dirty="0">
                <a:solidFill>
                  <a:srgbClr val="000000"/>
                </a:solidFill>
                <a:latin typeface="BNPP Sans" panose="02000000000000000000" pitchFamily="50" charset="0"/>
              </a:rPr>
              <a:t>Designs new infrastructure components for analytics in accordance with enterprise guidelines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data lake, streaming platforms</a:t>
            </a:r>
            <a:r>
              <a:rPr lang="en-GB" sz="1400" dirty="0" smtClean="0">
                <a:solidFill>
                  <a:srgbClr val="000000"/>
                </a:solidFill>
                <a:latin typeface="BNPP Sans" panose="02000000000000000000" pitchFamily="50" charset="0"/>
              </a:rPr>
              <a:t>)</a:t>
            </a:r>
          </a:p>
          <a:p>
            <a:pPr marL="285750" lvl="0" indent="-285750">
              <a:buSzPct val="150000"/>
              <a:buFont typeface="Arial" panose="020B0604020202020204" pitchFamily="34" charset="0"/>
              <a:buChar char="•"/>
            </a:pPr>
            <a:endParaRPr lang="en-GB" sz="1400" dirty="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a:solidFill>
                  <a:srgbClr val="000000"/>
                </a:solidFill>
                <a:latin typeface="BNPP Sans" panose="02000000000000000000" pitchFamily="50" charset="0"/>
              </a:rPr>
              <a:t>Makes necessary technology-platform decisions and advises the teams on what platforms to </a:t>
            </a:r>
            <a:r>
              <a:rPr lang="en-GB" sz="1400" dirty="0" smtClean="0">
                <a:solidFill>
                  <a:srgbClr val="000000"/>
                </a:solidFill>
                <a:latin typeface="BNPP Sans" panose="02000000000000000000" pitchFamily="50" charset="0"/>
              </a:rPr>
              <a:t>leverage</a:t>
            </a:r>
          </a:p>
          <a:p>
            <a:pPr marL="285750" lvl="0" indent="-285750">
              <a:buSzPct val="150000"/>
              <a:buFont typeface="Arial" panose="020B0604020202020204" pitchFamily="34" charset="0"/>
              <a:buChar char="•"/>
            </a:pPr>
            <a:endParaRPr lang="en-GB" sz="1400" dirty="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a:solidFill>
                  <a:srgbClr val="000000"/>
                </a:solidFill>
                <a:latin typeface="BNPP Sans" panose="02000000000000000000" pitchFamily="50" charset="0"/>
              </a:rPr>
              <a:t>Provides advice on integration patterns with various enterprise-data sources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19" name="Picture 18"/>
          <p:cNvPicPr>
            <a:picLocks noChangeAspect="1"/>
          </p:cNvPicPr>
          <p:nvPr/>
        </p:nvPicPr>
        <p:blipFill>
          <a:blip r:embed="rId3"/>
          <a:stretch>
            <a:fillRect/>
          </a:stretch>
        </p:blipFill>
        <p:spPr>
          <a:xfrm>
            <a:off x="9821850" y="-4665"/>
            <a:ext cx="2370150" cy="472506"/>
          </a:xfrm>
          <a:prstGeom prst="rect">
            <a:avLst/>
          </a:prstGeom>
        </p:spPr>
      </p:pic>
      <p:pic>
        <p:nvPicPr>
          <p:cNvPr id="3" name="Picture 2"/>
          <p:cNvPicPr>
            <a:picLocks noChangeAspect="1"/>
          </p:cNvPicPr>
          <p:nvPr/>
        </p:nvPicPr>
        <p:blipFill>
          <a:blip r:embed="rId4"/>
          <a:stretch>
            <a:fillRect/>
          </a:stretch>
        </p:blipFill>
        <p:spPr>
          <a:xfrm>
            <a:off x="2520000" y="720000"/>
            <a:ext cx="6388833" cy="1700450"/>
          </a:xfrm>
          <a:prstGeom prst="rect">
            <a:avLst/>
          </a:prstGeom>
        </p:spPr>
      </p:pic>
    </p:spTree>
    <p:extLst>
      <p:ext uri="{BB962C8B-B14F-4D97-AF65-F5344CB8AC3E}">
        <p14:creationId xmlns:p14="http://schemas.microsoft.com/office/powerpoint/2010/main" val="28680503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en-GB" dirty="0">
                <a:latin typeface="BNPP Sans" panose="02000000000000000000" pitchFamily="50" charset="0"/>
              </a:rPr>
              <a:t>Factory </a:t>
            </a:r>
            <a:r>
              <a:rPr lang="en-GB" dirty="0" smtClean="0">
                <a:latin typeface="BNPP Sans" panose="02000000000000000000" pitchFamily="50" charset="0"/>
              </a:rPr>
              <a:t>roles</a:t>
            </a:r>
            <a:endParaRPr lang="en-GB" dirty="0">
              <a:latin typeface="BNPP Sans" panose="02000000000000000000" pitchFamily="50" charset="0"/>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7" name="TextBox 6"/>
          <p:cNvSpPr txBox="1"/>
          <p:nvPr/>
        </p:nvSpPr>
        <p:spPr>
          <a:xfrm>
            <a:off x="2293889" y="248378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Product owner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9" name="TextBox 8"/>
          <p:cNvSpPr txBox="1"/>
          <p:nvPr/>
        </p:nvSpPr>
        <p:spPr>
          <a:xfrm>
            <a:off x="3424402" y="248378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ML     engineer</a:t>
            </a:r>
          </a:p>
        </p:txBody>
      </p:sp>
      <p:sp>
        <p:nvSpPr>
          <p:cNvPr id="10" name="TextBox 9"/>
          <p:cNvSpPr txBox="1"/>
          <p:nvPr/>
        </p:nvSpPr>
        <p:spPr>
          <a:xfrm>
            <a:off x="4554915" y="248378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DevOps   </a:t>
            </a: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engineer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1" name="TextBox 10"/>
          <p:cNvSpPr txBox="1"/>
          <p:nvPr/>
        </p:nvSpPr>
        <p:spPr>
          <a:xfrm>
            <a:off x="5685428" y="248378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Infrastructure architect</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2" name="TextBox 11"/>
          <p:cNvSpPr txBox="1"/>
          <p:nvPr/>
        </p:nvSpPr>
        <p:spPr>
          <a:xfrm>
            <a:off x="6815941" y="2483787"/>
            <a:ext cx="972000" cy="467743"/>
          </a:xfrm>
          <a:prstGeom prst="rect">
            <a:avLst/>
          </a:prstGeom>
          <a:solidFill>
            <a:srgbClr val="027AB1"/>
          </a:solidFill>
          <a:ln w="19050">
            <a:solidFill>
              <a:srgbClr val="8BBFD5"/>
            </a:solidFill>
          </a:ln>
        </p:spPr>
        <p:txBody>
          <a:bodyPr wrap="square" lIns="0" tIns="0" rIns="0" bIns="0" rtlCol="0" anchor="ctr">
            <a:noAutofit/>
          </a:bodyPr>
          <a:lstStyle/>
          <a:p>
            <a:pPr lvl="0" algn="ctr">
              <a:defRPr/>
            </a:pPr>
            <a:r>
              <a:rPr lang="en-GB" sz="1200" dirty="0">
                <a:solidFill>
                  <a:srgbClr val="FFFFFF"/>
                </a:solidFill>
                <a:latin typeface="BNPP Sans" panose="02000000000000000000" pitchFamily="50" charset="0"/>
              </a:rPr>
              <a:t>Full-stack </a:t>
            </a:r>
            <a:r>
              <a:rPr lang="en-GB" sz="1200" dirty="0" smtClean="0">
                <a:solidFill>
                  <a:srgbClr val="FFFFFF"/>
                </a:solidFill>
                <a:latin typeface="BNPP Sans" panose="02000000000000000000" pitchFamily="50" charset="0"/>
              </a:rPr>
              <a:t>developer</a:t>
            </a:r>
            <a:endParaRPr lang="en-GB" sz="1200" dirty="0">
              <a:solidFill>
                <a:srgbClr val="FFFFFF"/>
              </a:solidFill>
              <a:latin typeface="BNPP Sans" panose="02000000000000000000" pitchFamily="50" charset="0"/>
            </a:endParaRPr>
          </a:p>
        </p:txBody>
      </p:sp>
      <p:sp>
        <p:nvSpPr>
          <p:cNvPr id="13" name="TextBox 12"/>
          <p:cNvSpPr txBox="1"/>
          <p:nvPr/>
        </p:nvSpPr>
        <p:spPr>
          <a:xfrm>
            <a:off x="7946454" y="248378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Others</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5" name="Rectangle 14"/>
          <p:cNvSpPr/>
          <p:nvPr/>
        </p:nvSpPr>
        <p:spPr>
          <a:xfrm>
            <a:off x="468000" y="3132000"/>
            <a:ext cx="10080000" cy="2880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6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6" name="TextBox 15"/>
          <p:cNvSpPr txBox="1"/>
          <p:nvPr/>
        </p:nvSpPr>
        <p:spPr>
          <a:xfrm>
            <a:off x="767407" y="3429000"/>
            <a:ext cx="9459719" cy="237626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Responsibilities</a:t>
            </a:r>
            <a:endPar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marL="285750" lvl="0" indent="-285750">
              <a:buSzPct val="150000"/>
              <a:buFont typeface="Arial" panose="020B0604020202020204" pitchFamily="34" charset="0"/>
              <a:buChar char="•"/>
            </a:pPr>
            <a:r>
              <a:rPr lang="en-GB" sz="1400" dirty="0">
                <a:solidFill>
                  <a:srgbClr val="000000"/>
                </a:solidFill>
                <a:latin typeface="BNPP Sans" panose="02000000000000000000" pitchFamily="50" charset="0"/>
              </a:rPr>
              <a:t>Develops software components for the backend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integrations) and front end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web interfaces, </a:t>
            </a:r>
            <a:r>
              <a:rPr lang="en-GB" sz="1400" dirty="0" err="1">
                <a:solidFill>
                  <a:srgbClr val="000000"/>
                </a:solidFill>
                <a:latin typeface="BNPP Sans" panose="02000000000000000000" pitchFamily="50" charset="0"/>
              </a:rPr>
              <a:t>microservices</a:t>
            </a:r>
            <a:r>
              <a:rPr lang="en-GB" sz="1400" dirty="0">
                <a:solidFill>
                  <a:srgbClr val="000000"/>
                </a:solidFill>
                <a:latin typeface="BNPP Sans" panose="02000000000000000000" pitchFamily="50" charset="0"/>
              </a:rPr>
              <a:t>) of AI </a:t>
            </a:r>
            <a:r>
              <a:rPr lang="en-GB" sz="1400" dirty="0" smtClean="0">
                <a:solidFill>
                  <a:srgbClr val="000000"/>
                </a:solidFill>
                <a:latin typeface="BNPP Sans" panose="02000000000000000000" pitchFamily="50" charset="0"/>
              </a:rPr>
              <a:t>solutions</a:t>
            </a:r>
          </a:p>
          <a:p>
            <a:pPr marL="285750" lvl="0" indent="-285750">
              <a:buSzPct val="150000"/>
              <a:buFont typeface="Arial" panose="020B0604020202020204" pitchFamily="34" charset="0"/>
              <a:buChar char="•"/>
            </a:pPr>
            <a:endParaRPr lang="en-GB" sz="1400" dirty="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a:solidFill>
                  <a:srgbClr val="000000"/>
                </a:solidFill>
                <a:latin typeface="BNPP Sans" panose="02000000000000000000" pitchFamily="50" charset="0"/>
              </a:rPr>
              <a:t>Multiple full-stack developers may be needed depending on the complexity of the solution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a dashboard to visualize AI model results versus building an AI-embedded digital tool)</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19" name="Picture 18"/>
          <p:cNvPicPr>
            <a:picLocks noChangeAspect="1"/>
          </p:cNvPicPr>
          <p:nvPr/>
        </p:nvPicPr>
        <p:blipFill>
          <a:blip r:embed="rId3"/>
          <a:stretch>
            <a:fillRect/>
          </a:stretch>
        </p:blipFill>
        <p:spPr>
          <a:xfrm>
            <a:off x="9821850" y="-4665"/>
            <a:ext cx="2370150" cy="472506"/>
          </a:xfrm>
          <a:prstGeom prst="rect">
            <a:avLst/>
          </a:prstGeom>
        </p:spPr>
      </p:pic>
      <p:pic>
        <p:nvPicPr>
          <p:cNvPr id="3" name="Picture 2"/>
          <p:cNvPicPr>
            <a:picLocks noChangeAspect="1"/>
          </p:cNvPicPr>
          <p:nvPr/>
        </p:nvPicPr>
        <p:blipFill>
          <a:blip r:embed="rId4"/>
          <a:stretch>
            <a:fillRect/>
          </a:stretch>
        </p:blipFill>
        <p:spPr>
          <a:xfrm>
            <a:off x="2495600" y="596808"/>
            <a:ext cx="6486002" cy="1830008"/>
          </a:xfrm>
          <a:prstGeom prst="rect">
            <a:avLst/>
          </a:prstGeom>
        </p:spPr>
      </p:pic>
    </p:spTree>
    <p:extLst>
      <p:ext uri="{BB962C8B-B14F-4D97-AF65-F5344CB8AC3E}">
        <p14:creationId xmlns:p14="http://schemas.microsoft.com/office/powerpoint/2010/main" val="8467719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en-GB" dirty="0">
                <a:latin typeface="BNPP Sans" panose="02000000000000000000" pitchFamily="50" charset="0"/>
              </a:rPr>
              <a:t>Factory </a:t>
            </a:r>
            <a:r>
              <a:rPr lang="en-GB" dirty="0" smtClean="0">
                <a:latin typeface="BNPP Sans" panose="02000000000000000000" pitchFamily="50" charset="0"/>
              </a:rPr>
              <a:t>roles</a:t>
            </a:r>
            <a:endParaRPr lang="en-GB" dirty="0">
              <a:latin typeface="BNPP Sans" panose="02000000000000000000" pitchFamily="50" charset="0"/>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7" name="TextBox 6"/>
          <p:cNvSpPr txBox="1"/>
          <p:nvPr/>
        </p:nvSpPr>
        <p:spPr>
          <a:xfrm>
            <a:off x="2222020"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Product owner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9" name="TextBox 8"/>
          <p:cNvSpPr txBox="1"/>
          <p:nvPr/>
        </p:nvSpPr>
        <p:spPr>
          <a:xfrm>
            <a:off x="3352533"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ML     engineer</a:t>
            </a:r>
          </a:p>
        </p:txBody>
      </p:sp>
      <p:sp>
        <p:nvSpPr>
          <p:cNvPr id="10" name="TextBox 9"/>
          <p:cNvSpPr txBox="1"/>
          <p:nvPr/>
        </p:nvSpPr>
        <p:spPr>
          <a:xfrm>
            <a:off x="4483046"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DevOps   </a:t>
            </a: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engineer</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1" name="TextBox 10"/>
          <p:cNvSpPr txBox="1"/>
          <p:nvPr/>
        </p:nvSpPr>
        <p:spPr>
          <a:xfrm>
            <a:off x="5613559"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Infrastructure</a:t>
            </a:r>
            <a:r>
              <a:rPr kumimoji="0" lang="en-GB" sz="1200" b="0" i="0" u="none" strike="noStrike" kern="1200" cap="none" spc="0" normalizeH="0" noProof="0" dirty="0" smtClean="0">
                <a:ln>
                  <a:noFill/>
                </a:ln>
                <a:solidFill>
                  <a:srgbClr val="5B84B3"/>
                </a:solidFill>
                <a:effectLst/>
                <a:uLnTx/>
                <a:uFillTx/>
                <a:latin typeface="BNPP Sans" panose="02000000000000000000" pitchFamily="50" charset="0"/>
                <a:ea typeface="+mn-ea"/>
                <a:cs typeface="+mn-cs"/>
              </a:rPr>
              <a:t> architect</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2" name="TextBox 11"/>
          <p:cNvSpPr txBox="1"/>
          <p:nvPr/>
        </p:nvSpPr>
        <p:spPr>
          <a:xfrm>
            <a:off x="6744072"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Full-stack </a:t>
            </a:r>
            <a:r>
              <a:rPr lang="en-GB" dirty="0" smtClean="0"/>
              <a:t>developer</a:t>
            </a:r>
            <a:endParaRPr lang="en-GB" sz="1000" dirty="0"/>
          </a:p>
        </p:txBody>
      </p:sp>
      <p:sp>
        <p:nvSpPr>
          <p:cNvPr id="13" name="TextBox 12"/>
          <p:cNvSpPr txBox="1"/>
          <p:nvPr/>
        </p:nvSpPr>
        <p:spPr>
          <a:xfrm>
            <a:off x="7874585" y="2448000"/>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Others</a:t>
            </a:r>
          </a:p>
        </p:txBody>
      </p:sp>
      <p:sp>
        <p:nvSpPr>
          <p:cNvPr id="15" name="Rectangle 14"/>
          <p:cNvSpPr/>
          <p:nvPr/>
        </p:nvSpPr>
        <p:spPr>
          <a:xfrm>
            <a:off x="468000" y="3132000"/>
            <a:ext cx="10080000" cy="2880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6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6" name="TextBox 15"/>
          <p:cNvSpPr txBox="1"/>
          <p:nvPr/>
        </p:nvSpPr>
        <p:spPr>
          <a:xfrm>
            <a:off x="767407" y="3429000"/>
            <a:ext cx="9459719" cy="237626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Responsibilities</a:t>
            </a:r>
            <a:endParaRPr kumimoji="0" lang="en-GB" sz="24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marL="285750" lvl="0" indent="-285750">
              <a:buSzPct val="150000"/>
              <a:buFont typeface="Arial" panose="020B0604020202020204" pitchFamily="34" charset="0"/>
              <a:buChar char="•"/>
            </a:pPr>
            <a:r>
              <a:rPr lang="en-GB" sz="1400" dirty="0">
                <a:solidFill>
                  <a:srgbClr val="000000"/>
                </a:solidFill>
                <a:latin typeface="BNPP Sans" panose="02000000000000000000" pitchFamily="50" charset="0"/>
              </a:rPr>
              <a:t>Software </a:t>
            </a:r>
            <a:r>
              <a:rPr lang="en-GB" sz="1400" dirty="0" smtClean="0">
                <a:solidFill>
                  <a:srgbClr val="000000"/>
                </a:solidFill>
                <a:latin typeface="BNPP Sans" panose="02000000000000000000" pitchFamily="50" charset="0"/>
              </a:rPr>
              <a:t>engineers</a:t>
            </a:r>
          </a:p>
          <a:p>
            <a:pPr marL="285750" lvl="0" indent="-285750">
              <a:buSzPct val="150000"/>
              <a:buFont typeface="Arial" panose="020B0604020202020204" pitchFamily="34" charset="0"/>
              <a:buChar char="•"/>
            </a:pPr>
            <a:endParaRPr lang="en-GB" sz="1400" dirty="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a:solidFill>
                  <a:srgbClr val="000000"/>
                </a:solidFill>
                <a:latin typeface="BNPP Sans" panose="02000000000000000000" pitchFamily="50" charset="0"/>
              </a:rPr>
              <a:t>Cloud engineers</a:t>
            </a:r>
          </a:p>
          <a:p>
            <a:pPr marL="285750" lvl="0" indent="-285750">
              <a:buSzPct val="150000"/>
              <a:buFont typeface="Arial" panose="020B0604020202020204" pitchFamily="34" charset="0"/>
              <a:buChar char="•"/>
            </a:pPr>
            <a:endParaRPr lang="en-GB" sz="1400" dirty="0" smtClean="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smtClean="0">
                <a:solidFill>
                  <a:srgbClr val="000000"/>
                </a:solidFill>
                <a:latin typeface="BNPP Sans" panose="02000000000000000000" pitchFamily="50" charset="0"/>
              </a:rPr>
              <a:t>Cloud </a:t>
            </a:r>
            <a:r>
              <a:rPr lang="en-GB" sz="1400" dirty="0">
                <a:solidFill>
                  <a:srgbClr val="000000"/>
                </a:solidFill>
                <a:latin typeface="BNPP Sans" panose="02000000000000000000" pitchFamily="50" charset="0"/>
              </a:rPr>
              <a:t>architects</a:t>
            </a:r>
          </a:p>
          <a:p>
            <a:pPr marL="285750" lvl="0" indent="-285750">
              <a:buSzPct val="150000"/>
              <a:buFont typeface="Arial" panose="020B0604020202020204" pitchFamily="34" charset="0"/>
              <a:buChar char="•"/>
            </a:pPr>
            <a:endParaRPr lang="en-GB" sz="1400" dirty="0" smtClean="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smtClean="0">
                <a:solidFill>
                  <a:srgbClr val="000000"/>
                </a:solidFill>
                <a:latin typeface="BNPP Sans" panose="02000000000000000000" pitchFamily="50" charset="0"/>
              </a:rPr>
              <a:t>Quality </a:t>
            </a:r>
            <a:r>
              <a:rPr lang="en-GB" sz="1400" dirty="0">
                <a:solidFill>
                  <a:srgbClr val="000000"/>
                </a:solidFill>
                <a:latin typeface="BNPP Sans" panose="02000000000000000000" pitchFamily="50" charset="0"/>
              </a:rPr>
              <a:t>assurance and testing automation experts</a:t>
            </a:r>
          </a:p>
          <a:p>
            <a:pPr marL="285750" lvl="0" indent="-285750">
              <a:buSzPct val="150000"/>
              <a:buFont typeface="Arial" panose="020B0604020202020204" pitchFamily="34" charset="0"/>
              <a:buChar char="•"/>
            </a:pPr>
            <a:endParaRPr lang="en-GB" sz="1400" dirty="0" smtClean="0">
              <a:solidFill>
                <a:srgbClr val="000000"/>
              </a:solidFill>
              <a:latin typeface="BNPP Sans" panose="02000000000000000000" pitchFamily="50" charset="0"/>
            </a:endParaRPr>
          </a:p>
          <a:p>
            <a:pPr marL="285750" lvl="0" indent="-285750">
              <a:buSzPct val="150000"/>
              <a:buFont typeface="Arial" panose="020B0604020202020204" pitchFamily="34" charset="0"/>
              <a:buChar char="•"/>
            </a:pPr>
            <a:r>
              <a:rPr lang="en-GB" sz="1400" dirty="0" smtClean="0">
                <a:solidFill>
                  <a:srgbClr val="000000"/>
                </a:solidFill>
                <a:latin typeface="BNPP Sans" panose="02000000000000000000" pitchFamily="50" charset="0"/>
              </a:rPr>
              <a:t>Subject-matter </a:t>
            </a:r>
            <a:r>
              <a:rPr lang="en-GB" sz="1400" dirty="0">
                <a:solidFill>
                  <a:srgbClr val="000000"/>
                </a:solidFill>
                <a:latin typeface="BNPP Sans" panose="02000000000000000000" pitchFamily="50" charset="0"/>
              </a:rPr>
              <a:t>experts</a:t>
            </a:r>
            <a:endParaRPr kumimoji="0" lang="pt-PT"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p:txBody>
      </p:sp>
      <p:pic>
        <p:nvPicPr>
          <p:cNvPr id="19" name="Picture 18"/>
          <p:cNvPicPr>
            <a:picLocks noChangeAspect="1"/>
          </p:cNvPicPr>
          <p:nvPr/>
        </p:nvPicPr>
        <p:blipFill>
          <a:blip r:embed="rId3"/>
          <a:stretch>
            <a:fillRect/>
          </a:stretch>
        </p:blipFill>
        <p:spPr>
          <a:xfrm>
            <a:off x="9821850" y="-4665"/>
            <a:ext cx="2370150" cy="472506"/>
          </a:xfrm>
          <a:prstGeom prst="rect">
            <a:avLst/>
          </a:prstGeom>
        </p:spPr>
      </p:pic>
      <p:pic>
        <p:nvPicPr>
          <p:cNvPr id="3" name="Picture 2"/>
          <p:cNvPicPr>
            <a:picLocks noChangeAspect="1"/>
          </p:cNvPicPr>
          <p:nvPr/>
        </p:nvPicPr>
        <p:blipFill>
          <a:blip r:embed="rId4"/>
          <a:stretch>
            <a:fillRect/>
          </a:stretch>
        </p:blipFill>
        <p:spPr>
          <a:xfrm>
            <a:off x="2495600" y="660239"/>
            <a:ext cx="6510294" cy="1757131"/>
          </a:xfrm>
          <a:prstGeom prst="rect">
            <a:avLst/>
          </a:prstGeom>
        </p:spPr>
      </p:pic>
    </p:spTree>
    <p:extLst>
      <p:ext uri="{BB962C8B-B14F-4D97-AF65-F5344CB8AC3E}">
        <p14:creationId xmlns:p14="http://schemas.microsoft.com/office/powerpoint/2010/main" val="2642113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en-GB" dirty="0" smtClean="0">
                <a:latin typeface="BNPP Sans" panose="02000000000000000000" pitchFamily="50" charset="0"/>
              </a:rPr>
              <a:t>Defining environments</a:t>
            </a:r>
            <a:endParaRPr lang="en-GB" dirty="0">
              <a:latin typeface="BNPP Sans" panose="02000000000000000000" pitchFamily="50" charset="0"/>
            </a:endParaRPr>
          </a:p>
        </p:txBody>
      </p:sp>
      <p:sp>
        <p:nvSpPr>
          <p:cNvPr id="6" name="Sous-titre 5"/>
          <p:cNvSpPr>
            <a:spLocks noGrp="1"/>
          </p:cNvSpPr>
          <p:nvPr>
            <p:ph type="subTitle" idx="1"/>
          </p:nvPr>
        </p:nvSpPr>
        <p:spPr/>
        <p:txBody>
          <a:bodyPr/>
          <a:lstStyle/>
          <a:p>
            <a:r>
              <a:rPr lang="fr-FR" dirty="0" smtClean="0"/>
              <a:t>1</a:t>
            </a:r>
            <a:endParaRPr lang="fr-FR" dirty="0"/>
          </a:p>
        </p:txBody>
      </p:sp>
      <p:sp>
        <p:nvSpPr>
          <p:cNvPr id="12" name="Espace réservé du numéro de diapositive 11"/>
          <p:cNvSpPr>
            <a:spLocks noGrp="1"/>
          </p:cNvSpPr>
          <p:nvPr>
            <p:ph type="sldNum" sz="quarter" idx="12"/>
          </p:nvPr>
        </p:nvSpPr>
        <p:spPr/>
        <p:txBody>
          <a:bodyPr/>
          <a:lstStyle/>
          <a:p>
            <a:fld id="{276219AF-F5ED-455B-A512-B03AB3602319}" type="slidenum">
              <a:rPr lang="fr-FR" smtClean="0"/>
              <a:pPr/>
              <a:t>4</a:t>
            </a:fld>
            <a:endParaRPr lang="fr-FR" dirty="0"/>
          </a:p>
        </p:txBody>
      </p:sp>
      <p:sp>
        <p:nvSpPr>
          <p:cNvPr id="8" name="Espace réservé de la date 9"/>
          <p:cNvSpPr>
            <a:spLocks noGrp="1"/>
          </p:cNvSpPr>
          <p:nvPr>
            <p:ph type="dt" sz="half" idx="10"/>
          </p:nvPr>
        </p:nvSpPr>
        <p:spPr>
          <a:xfrm>
            <a:off x="10227126" y="6452575"/>
            <a:ext cx="944740" cy="180000"/>
          </a:xfrm>
        </p:spPr>
        <p:txBody>
          <a:bodyPr/>
          <a:lstStyle/>
          <a:p>
            <a:r>
              <a:rPr lang="fr-FR" dirty="0" smtClean="0">
                <a:latin typeface="BNPP Sans Light" panose="02000503020000020004" pitchFamily="50" charset="0"/>
              </a:rPr>
              <a:t>|  </a:t>
            </a:r>
            <a:r>
              <a:rPr lang="fr-FR" dirty="0" smtClean="0">
                <a:latin typeface="BNPP Sans Light" panose="02000503020000020004" pitchFamily="50" charset="0"/>
              </a:rPr>
              <a:t>02/02/2021  </a:t>
            </a:r>
            <a:r>
              <a:rPr lang="fr-FR" dirty="0" smtClean="0">
                <a:latin typeface="BNPP Sans Light" panose="02000503020000020004" pitchFamily="50" charset="0"/>
              </a:rPr>
              <a:t>|</a:t>
            </a:r>
            <a:endParaRPr lang="fr-FR" dirty="0">
              <a:latin typeface="BNPP Sans Light" panose="02000503020000020004" pitchFamily="50" charset="0"/>
            </a:endParaRPr>
          </a:p>
        </p:txBody>
      </p:sp>
      <p:sp>
        <p:nvSpPr>
          <p:cNvPr id="10" name="Espace réservé du pied de page 10"/>
          <p:cNvSpPr>
            <a:spLocks noGrp="1"/>
          </p:cNvSpPr>
          <p:nvPr>
            <p:ph type="ftr" sz="quarter" idx="11"/>
          </p:nvPr>
        </p:nvSpPr>
        <p:spPr>
          <a:xfrm>
            <a:off x="5591944" y="6452575"/>
            <a:ext cx="4710157" cy="179999"/>
          </a:xfrm>
        </p:spPr>
        <p:txBody>
          <a:bodyPr/>
          <a:lstStyle/>
          <a:p>
            <a:r>
              <a:rPr lang="pt-PT" dirty="0" smtClean="0">
                <a:latin typeface="BNPP Sans Light" panose="02000503020000020004" pitchFamily="50" charset="0"/>
              </a:rPr>
              <a:t>Data &amp; </a:t>
            </a:r>
            <a:r>
              <a:rPr lang="pt-PT" dirty="0" err="1" smtClean="0">
                <a:latin typeface="BNPP Sans Light" panose="02000503020000020004" pitchFamily="50" charset="0"/>
              </a:rPr>
              <a:t>Analytics</a:t>
            </a:r>
            <a:r>
              <a:rPr lang="pt-PT" dirty="0" smtClean="0">
                <a:latin typeface="BNPP Sans Light" panose="02000503020000020004" pitchFamily="50" charset="0"/>
              </a:rPr>
              <a:t> </a:t>
            </a:r>
            <a:r>
              <a:rPr lang="pt-PT" dirty="0" err="1" smtClean="0">
                <a:latin typeface="BNPP Sans Light" panose="02000503020000020004" pitchFamily="50" charset="0"/>
              </a:rPr>
              <a:t>at</a:t>
            </a:r>
            <a:r>
              <a:rPr lang="pt-PT" dirty="0" smtClean="0">
                <a:latin typeface="BNPP Sans Light" panose="02000503020000020004" pitchFamily="50" charset="0"/>
              </a:rPr>
              <a:t> </a:t>
            </a:r>
            <a:r>
              <a:rPr lang="pt-PT" dirty="0" err="1" smtClean="0">
                <a:latin typeface="BNPP Sans Light" panose="02000503020000020004" pitchFamily="50" charset="0"/>
              </a:rPr>
              <a:t>Scale</a:t>
            </a:r>
            <a:endParaRPr lang="fr-FR" dirty="0">
              <a:latin typeface="BNPP Sans Light" panose="02000503020000020004" pitchFamily="50" charset="0"/>
            </a:endParaRPr>
          </a:p>
        </p:txBody>
      </p:sp>
      <p:pic>
        <p:nvPicPr>
          <p:cNvPr id="9" name="Picture 8"/>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Tree>
    <p:extLst>
      <p:ext uri="{BB962C8B-B14F-4D97-AF65-F5344CB8AC3E}">
        <p14:creationId xmlns:p14="http://schemas.microsoft.com/office/powerpoint/2010/main" val="35052884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en-GB" dirty="0" err="1" smtClean="0">
                <a:latin typeface="BNPP Sans" panose="02000000000000000000" pitchFamily="50" charset="0"/>
              </a:rPr>
              <a:t>MLOps</a:t>
            </a:r>
            <a:r>
              <a:rPr lang="en-GB" dirty="0" smtClean="0">
                <a:latin typeface="BNPP Sans" panose="02000000000000000000" pitchFamily="50" charset="0"/>
              </a:rPr>
              <a:t> &amp; WAYS OF WORKING</a:t>
            </a:r>
            <a:endParaRPr lang="en-GB" dirty="0">
              <a:latin typeface="BNPP Sans" panose="02000000000000000000" pitchFamily="50" charset="0"/>
            </a:endParaRPr>
          </a:p>
        </p:txBody>
      </p:sp>
      <p:sp>
        <p:nvSpPr>
          <p:cNvPr id="6" name="Sous-titre 5"/>
          <p:cNvSpPr>
            <a:spLocks noGrp="1"/>
          </p:cNvSpPr>
          <p:nvPr>
            <p:ph type="subTitle" idx="1"/>
          </p:nvPr>
        </p:nvSpPr>
        <p:spPr/>
        <p:txBody>
          <a:bodyPr/>
          <a:lstStyle/>
          <a:p>
            <a:r>
              <a:rPr lang="fr-FR" dirty="0"/>
              <a:t>4</a:t>
            </a:r>
          </a:p>
        </p:txBody>
      </p:sp>
      <p:sp>
        <p:nvSpPr>
          <p:cNvPr id="12" name="Espace réservé du numéro de diapositive 1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8"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0"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9" name="Picture 8"/>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Tree>
    <p:extLst>
      <p:ext uri="{BB962C8B-B14F-4D97-AF65-F5344CB8AC3E}">
        <p14:creationId xmlns:p14="http://schemas.microsoft.com/office/powerpoint/2010/main" val="14157210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en-GB" dirty="0" err="1">
                <a:latin typeface="BNPP Sans" panose="02000000000000000000" pitchFamily="50" charset="0"/>
              </a:rPr>
              <a:t>MLOps</a:t>
            </a:r>
            <a:r>
              <a:rPr lang="en-GB" dirty="0">
                <a:latin typeface="BNPP Sans" panose="02000000000000000000" pitchFamily="50" charset="0"/>
              </a:rPr>
              <a:t> &amp; Ways of working</a:t>
            </a: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7" name="TextBox 6"/>
          <p:cNvSpPr txBox="1"/>
          <p:nvPr/>
        </p:nvSpPr>
        <p:spPr>
          <a:xfrm>
            <a:off x="2279576" y="2448000"/>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Hardening</a:t>
            </a:r>
          </a:p>
        </p:txBody>
      </p:sp>
      <p:sp>
        <p:nvSpPr>
          <p:cNvPr id="9" name="TextBox 8"/>
          <p:cNvSpPr txBox="1"/>
          <p:nvPr/>
        </p:nvSpPr>
        <p:spPr>
          <a:xfrm>
            <a:off x="3410089"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Continuous</a:t>
            </a:r>
            <a:r>
              <a:rPr kumimoji="0" lang="en-GB" sz="1200" b="0" i="0" u="none" strike="noStrike" kern="1200" cap="none" spc="0" normalizeH="0" noProof="0" dirty="0" smtClean="0">
                <a:ln>
                  <a:noFill/>
                </a:ln>
                <a:solidFill>
                  <a:srgbClr val="5B84B3"/>
                </a:solidFill>
                <a:effectLst/>
                <a:uLnTx/>
                <a:uFillTx/>
                <a:latin typeface="BNPP Sans" panose="02000000000000000000" pitchFamily="50" charset="0"/>
                <a:ea typeface="+mn-ea"/>
                <a:cs typeface="+mn-cs"/>
              </a:rPr>
              <a:t> integration</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0" name="TextBox 9"/>
          <p:cNvSpPr txBox="1"/>
          <p:nvPr/>
        </p:nvSpPr>
        <p:spPr>
          <a:xfrm>
            <a:off x="4540602"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Continuous delivery</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1" name="TextBox 10"/>
          <p:cNvSpPr txBox="1"/>
          <p:nvPr/>
        </p:nvSpPr>
        <p:spPr>
          <a:xfrm>
            <a:off x="5671115"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t>Issue   tracking</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2" name="TextBox 11"/>
          <p:cNvSpPr txBox="1"/>
          <p:nvPr/>
        </p:nvSpPr>
        <p:spPr>
          <a:xfrm>
            <a:off x="6801628"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t>Logging</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3" name="TextBox 12"/>
          <p:cNvSpPr txBox="1"/>
          <p:nvPr/>
        </p:nvSpPr>
        <p:spPr>
          <a:xfrm>
            <a:off x="7932141"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5B84B3"/>
                </a:solidFill>
                <a:effectLst/>
                <a:uLnTx/>
                <a:uFillTx/>
                <a:latin typeface="BNPP Sans" panose="02000000000000000000" pitchFamily="50" charset="0"/>
                <a:ea typeface="+mn-ea"/>
                <a:cs typeface="+mn-cs"/>
              </a:rPr>
              <a:t>Monitoring</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5" name="Rectangle 14"/>
          <p:cNvSpPr/>
          <p:nvPr/>
        </p:nvSpPr>
        <p:spPr>
          <a:xfrm>
            <a:off x="468000" y="3132000"/>
            <a:ext cx="10080000" cy="2880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600" b="0" i="0" u="none" strike="noStrike" kern="1200" cap="none" spc="0" normalizeH="0" baseline="0" noProof="0" dirty="0" smtClean="0">
              <a:ln>
                <a:noFill/>
              </a:ln>
              <a:solidFill>
                <a:srgbClr val="FFFFFF"/>
              </a:solidFill>
              <a:effectLst/>
              <a:uLnTx/>
              <a:uFillTx/>
              <a:latin typeface="Arial"/>
              <a:ea typeface="+mn-ea"/>
              <a:cs typeface="+mn-cs"/>
            </a:endParaRPr>
          </a:p>
        </p:txBody>
      </p:sp>
      <p:pic>
        <p:nvPicPr>
          <p:cNvPr id="5" name="Picture 4"/>
          <p:cNvPicPr>
            <a:picLocks noChangeAspect="1"/>
          </p:cNvPicPr>
          <p:nvPr/>
        </p:nvPicPr>
        <p:blipFill>
          <a:blip r:embed="rId3"/>
          <a:stretch>
            <a:fillRect/>
          </a:stretch>
        </p:blipFill>
        <p:spPr>
          <a:xfrm>
            <a:off x="10972630" y="0"/>
            <a:ext cx="1219370" cy="434401"/>
          </a:xfrm>
          <a:prstGeom prst="rect">
            <a:avLst/>
          </a:prstGeom>
        </p:spPr>
      </p:pic>
      <p:sp>
        <p:nvSpPr>
          <p:cNvPr id="20" name="TextBox 19"/>
          <p:cNvSpPr txBox="1"/>
          <p:nvPr/>
        </p:nvSpPr>
        <p:spPr>
          <a:xfrm>
            <a:off x="767407" y="3356992"/>
            <a:ext cx="4711260" cy="244827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A collection of techniques and configurations used to make the software more robust, reducing vulnerabilities to security issues and errors that could happen in production and ensuring that the analytics solution’s results cannot be manipulated.</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sp>
        <p:nvSpPr>
          <p:cNvPr id="21" name="TextBox 20"/>
          <p:cNvSpPr txBox="1"/>
          <p:nvPr/>
        </p:nvSpPr>
        <p:spPr>
          <a:xfrm>
            <a:off x="5778074" y="3356318"/>
            <a:ext cx="4449052" cy="2464891"/>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As models are released into production and put to use, the inputs cannot be predicted and, in some cases, may be subjected to users or programs with malicious intent. Hardening reduces the potential negative impact by reducing the “surface area” that could be subject to attack. For example, hardening may ensure that all requests and responses to and from an API are encrypted even within an internal network.</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3" name="Picture 2"/>
          <p:cNvPicPr>
            <a:picLocks noChangeAspect="1"/>
          </p:cNvPicPr>
          <p:nvPr/>
        </p:nvPicPr>
        <p:blipFill>
          <a:blip r:embed="rId4"/>
          <a:stretch>
            <a:fillRect/>
          </a:stretch>
        </p:blipFill>
        <p:spPr>
          <a:xfrm>
            <a:off x="2160000" y="936000"/>
            <a:ext cx="6635469" cy="1419233"/>
          </a:xfrm>
          <a:prstGeom prst="rect">
            <a:avLst/>
          </a:prstGeom>
        </p:spPr>
      </p:pic>
    </p:spTree>
    <p:extLst>
      <p:ext uri="{BB962C8B-B14F-4D97-AF65-F5344CB8AC3E}">
        <p14:creationId xmlns:p14="http://schemas.microsoft.com/office/powerpoint/2010/main" val="395570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en-GB" dirty="0" err="1">
                <a:latin typeface="BNPP Sans" panose="02000000000000000000" pitchFamily="50" charset="0"/>
              </a:rPr>
              <a:t>MLOps</a:t>
            </a:r>
            <a:r>
              <a:rPr lang="en-GB" dirty="0">
                <a:latin typeface="BNPP Sans" panose="02000000000000000000" pitchFamily="50" charset="0"/>
              </a:rPr>
              <a:t> &amp; Ways of working</a:t>
            </a: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7" name="TextBox 6"/>
          <p:cNvSpPr txBox="1"/>
          <p:nvPr/>
        </p:nvSpPr>
        <p:spPr>
          <a:xfrm>
            <a:off x="2243781" y="2443969"/>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Hardening</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9" name="TextBox 8"/>
          <p:cNvSpPr txBox="1"/>
          <p:nvPr/>
        </p:nvSpPr>
        <p:spPr>
          <a:xfrm>
            <a:off x="3374294" y="2443969"/>
            <a:ext cx="972000" cy="467743"/>
          </a:xfrm>
          <a:prstGeom prst="rect">
            <a:avLst/>
          </a:prstGeom>
          <a:solidFill>
            <a:srgbClr val="027AB1"/>
          </a:solidFill>
          <a:ln w="19050">
            <a:solidFill>
              <a:srgbClr val="8BBFD5"/>
            </a:solidFill>
          </a:ln>
        </p:spPr>
        <p:txBody>
          <a:bodyPr wrap="square" lIns="0" tIns="0" rIns="0" bIns="0" rtlCol="0" anchor="ctr">
            <a:noAutofit/>
          </a:bodyPr>
          <a:lstStyle/>
          <a:p>
            <a:pPr lvl="0" algn="ctr">
              <a:defRPr/>
            </a:pPr>
            <a:r>
              <a:rPr lang="en-GB" sz="1200" dirty="0">
                <a:solidFill>
                  <a:srgbClr val="FFFFFF"/>
                </a:solidFill>
                <a:latin typeface="BNPP Sans" panose="02000000000000000000" pitchFamily="50" charset="0"/>
              </a:rPr>
              <a:t>Continuous integration</a:t>
            </a:r>
          </a:p>
        </p:txBody>
      </p:sp>
      <p:sp>
        <p:nvSpPr>
          <p:cNvPr id="10" name="TextBox 9"/>
          <p:cNvSpPr txBox="1"/>
          <p:nvPr/>
        </p:nvSpPr>
        <p:spPr>
          <a:xfrm>
            <a:off x="4504807" y="2443969"/>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defRPr/>
            </a:pPr>
            <a:r>
              <a:rPr lang="en-GB" dirty="0"/>
              <a:t>Continuous delivery</a:t>
            </a:r>
          </a:p>
        </p:txBody>
      </p:sp>
      <p:sp>
        <p:nvSpPr>
          <p:cNvPr id="11" name="TextBox 10"/>
          <p:cNvSpPr txBox="1"/>
          <p:nvPr/>
        </p:nvSpPr>
        <p:spPr>
          <a:xfrm>
            <a:off x="5635320" y="2443969"/>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a:defRPr/>
            </a:pPr>
            <a:r>
              <a:rPr lang="en-GB" dirty="0"/>
              <a:t>Issue   </a:t>
            </a:r>
            <a:r>
              <a:rPr lang="en-GB" dirty="0" smtClean="0"/>
              <a:t>tracking</a:t>
            </a:r>
            <a:endParaRPr lang="en-GB" sz="1000" dirty="0"/>
          </a:p>
        </p:txBody>
      </p:sp>
      <p:sp>
        <p:nvSpPr>
          <p:cNvPr id="12" name="TextBox 11"/>
          <p:cNvSpPr txBox="1"/>
          <p:nvPr/>
        </p:nvSpPr>
        <p:spPr>
          <a:xfrm>
            <a:off x="6765833" y="2443969"/>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defRPr/>
            </a:pPr>
            <a:r>
              <a:rPr lang="en-GB" dirty="0"/>
              <a:t>Logging</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3" name="TextBox 12"/>
          <p:cNvSpPr txBox="1"/>
          <p:nvPr/>
        </p:nvSpPr>
        <p:spPr>
          <a:xfrm>
            <a:off x="7896346" y="2443969"/>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defRPr/>
            </a:pPr>
            <a:r>
              <a:rPr lang="en-GB" dirty="0"/>
              <a:t>Monitoring</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5" name="Rectangle 14"/>
          <p:cNvSpPr/>
          <p:nvPr/>
        </p:nvSpPr>
        <p:spPr>
          <a:xfrm>
            <a:off x="468000" y="3132000"/>
            <a:ext cx="10080000" cy="2880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600" b="0" i="0" u="none" strike="noStrike" kern="1200" cap="none" spc="0" normalizeH="0" baseline="0" noProof="0" dirty="0" smtClean="0">
              <a:ln>
                <a:noFill/>
              </a:ln>
              <a:solidFill>
                <a:srgbClr val="FFFFFF"/>
              </a:solidFill>
              <a:effectLst/>
              <a:uLnTx/>
              <a:uFillTx/>
              <a:latin typeface="Arial"/>
              <a:ea typeface="+mn-ea"/>
              <a:cs typeface="+mn-cs"/>
            </a:endParaRPr>
          </a:p>
        </p:txBody>
      </p:sp>
      <p:pic>
        <p:nvPicPr>
          <p:cNvPr id="19" name="Picture 18"/>
          <p:cNvPicPr>
            <a:picLocks noChangeAspect="1"/>
          </p:cNvPicPr>
          <p:nvPr/>
        </p:nvPicPr>
        <p:blipFill>
          <a:blip r:embed="rId3"/>
          <a:stretch>
            <a:fillRect/>
          </a:stretch>
        </p:blipFill>
        <p:spPr>
          <a:xfrm>
            <a:off x="10972630" y="0"/>
            <a:ext cx="1219370" cy="434401"/>
          </a:xfrm>
          <a:prstGeom prst="rect">
            <a:avLst/>
          </a:prstGeom>
        </p:spPr>
      </p:pic>
      <p:sp>
        <p:nvSpPr>
          <p:cNvPr id="17" name="TextBox 16"/>
          <p:cNvSpPr txBox="1"/>
          <p:nvPr/>
        </p:nvSpPr>
        <p:spPr>
          <a:xfrm>
            <a:off x="767406" y="3356992"/>
            <a:ext cx="6120682" cy="244827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The process supporting code </a:t>
            </a:r>
            <a:r>
              <a:rPr lang="en-GB" sz="1400" dirty="0" smtClean="0">
                <a:solidFill>
                  <a:srgbClr val="000000"/>
                </a:solidFill>
                <a:latin typeface="BNPP Sans" panose="02000000000000000000" pitchFamily="50" charset="0"/>
              </a:rPr>
              <a:t>collaboration. When </a:t>
            </a:r>
            <a:r>
              <a:rPr lang="en-GB" sz="1400" dirty="0">
                <a:solidFill>
                  <a:srgbClr val="000000"/>
                </a:solidFill>
                <a:latin typeface="BNPP Sans" panose="02000000000000000000" pitchFamily="50" charset="0"/>
              </a:rPr>
              <a:t>developers share back the code with the team, testing steps take place to ensure the “build” is not broken.</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Continuous integration automates the process by which team members share back their working copies of code enabling it to occur frequently (multiple people sharing multiple times per day).</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Mature teams leverage test automation and an “integration pipeline” to enable continuous integration.</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sp>
        <p:nvSpPr>
          <p:cNvPr id="20" name="TextBox 19"/>
          <p:cNvSpPr txBox="1"/>
          <p:nvPr/>
        </p:nvSpPr>
        <p:spPr>
          <a:xfrm>
            <a:off x="7104112" y="3356318"/>
            <a:ext cx="3123014" cy="2464891"/>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Automating integration can speed up developer productivity and help to rapidly identify issues.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3" name="Picture 2"/>
          <p:cNvPicPr>
            <a:picLocks noChangeAspect="1"/>
          </p:cNvPicPr>
          <p:nvPr/>
        </p:nvPicPr>
        <p:blipFill>
          <a:blip r:embed="rId4"/>
          <a:stretch>
            <a:fillRect/>
          </a:stretch>
        </p:blipFill>
        <p:spPr>
          <a:xfrm>
            <a:off x="2400528" y="1081440"/>
            <a:ext cx="6382831" cy="1248330"/>
          </a:xfrm>
          <a:prstGeom prst="rect">
            <a:avLst/>
          </a:prstGeom>
        </p:spPr>
      </p:pic>
    </p:spTree>
    <p:extLst>
      <p:ext uri="{BB962C8B-B14F-4D97-AF65-F5344CB8AC3E}">
        <p14:creationId xmlns:p14="http://schemas.microsoft.com/office/powerpoint/2010/main" val="30443120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en-GB" dirty="0" err="1">
                <a:latin typeface="BNPP Sans" panose="02000000000000000000" pitchFamily="50" charset="0"/>
              </a:rPr>
              <a:t>MLOps</a:t>
            </a:r>
            <a:r>
              <a:rPr lang="en-GB" dirty="0">
                <a:latin typeface="BNPP Sans" panose="02000000000000000000" pitchFamily="50" charset="0"/>
              </a:rPr>
              <a:t> &amp; Ways of working</a:t>
            </a: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7" name="TextBox 6"/>
          <p:cNvSpPr txBox="1"/>
          <p:nvPr/>
        </p:nvSpPr>
        <p:spPr>
          <a:xfrm>
            <a:off x="2187099" y="2451188"/>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Hardening</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9" name="TextBox 8"/>
          <p:cNvSpPr txBox="1"/>
          <p:nvPr/>
        </p:nvSpPr>
        <p:spPr>
          <a:xfrm>
            <a:off x="3317612" y="2451188"/>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defRPr/>
            </a:pPr>
            <a:r>
              <a:rPr lang="en-GB" dirty="0"/>
              <a:t>Continuous integration</a:t>
            </a:r>
          </a:p>
        </p:txBody>
      </p:sp>
      <p:sp>
        <p:nvSpPr>
          <p:cNvPr id="10" name="TextBox 9"/>
          <p:cNvSpPr txBox="1"/>
          <p:nvPr/>
        </p:nvSpPr>
        <p:spPr>
          <a:xfrm>
            <a:off x="4448125" y="2451188"/>
            <a:ext cx="972000" cy="467743"/>
          </a:xfrm>
          <a:prstGeom prst="rect">
            <a:avLst/>
          </a:prstGeom>
          <a:solidFill>
            <a:srgbClr val="027AB1"/>
          </a:solidFill>
          <a:ln w="19050">
            <a:solidFill>
              <a:srgbClr val="8BBFD5"/>
            </a:solidFill>
          </a:ln>
        </p:spPr>
        <p:txBody>
          <a:bodyPr wrap="square" lIns="0" tIns="0" rIns="0" bIns="0" rtlCol="0" anchor="ctr">
            <a:noAutofit/>
          </a:bodyPr>
          <a:lstStyle/>
          <a:p>
            <a:pPr lvl="0" algn="ctr">
              <a:defRPr/>
            </a:pPr>
            <a:r>
              <a:rPr lang="en-GB" sz="1200" dirty="0">
                <a:solidFill>
                  <a:srgbClr val="FFFFFF"/>
                </a:solidFill>
                <a:latin typeface="BNPP Sans" panose="02000000000000000000" pitchFamily="50" charset="0"/>
              </a:rPr>
              <a:t>Continuous delivery</a:t>
            </a:r>
          </a:p>
        </p:txBody>
      </p:sp>
      <p:sp>
        <p:nvSpPr>
          <p:cNvPr id="11" name="TextBox 10"/>
          <p:cNvSpPr txBox="1"/>
          <p:nvPr/>
        </p:nvSpPr>
        <p:spPr>
          <a:xfrm>
            <a:off x="5578638" y="2451188"/>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a:defRPr/>
            </a:pPr>
            <a:r>
              <a:rPr lang="en-GB" dirty="0"/>
              <a:t>Issue   </a:t>
            </a:r>
            <a:r>
              <a:rPr lang="en-GB" dirty="0" smtClean="0"/>
              <a:t>tracking</a:t>
            </a:r>
            <a:endParaRPr lang="en-GB" sz="1000" dirty="0"/>
          </a:p>
        </p:txBody>
      </p:sp>
      <p:sp>
        <p:nvSpPr>
          <p:cNvPr id="12" name="TextBox 11"/>
          <p:cNvSpPr txBox="1"/>
          <p:nvPr/>
        </p:nvSpPr>
        <p:spPr>
          <a:xfrm>
            <a:off x="6709151" y="2451188"/>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defRPr/>
            </a:pPr>
            <a:r>
              <a:rPr lang="en-GB" dirty="0"/>
              <a:t>Logging</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3" name="TextBox 12"/>
          <p:cNvSpPr txBox="1"/>
          <p:nvPr/>
        </p:nvSpPr>
        <p:spPr>
          <a:xfrm>
            <a:off x="7839664" y="2451188"/>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defRPr/>
            </a:pPr>
            <a:r>
              <a:rPr lang="en-GB" dirty="0"/>
              <a:t>Monitoring</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5" name="Rectangle 14"/>
          <p:cNvSpPr/>
          <p:nvPr/>
        </p:nvSpPr>
        <p:spPr>
          <a:xfrm>
            <a:off x="468000" y="3132000"/>
            <a:ext cx="10080000" cy="2880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600" b="0" i="0" u="none" strike="noStrike" kern="1200" cap="none" spc="0" normalizeH="0" baseline="0" noProof="0" dirty="0" smtClean="0">
              <a:ln>
                <a:noFill/>
              </a:ln>
              <a:solidFill>
                <a:srgbClr val="FFFFFF"/>
              </a:solidFill>
              <a:effectLst/>
              <a:uLnTx/>
              <a:uFillTx/>
              <a:latin typeface="Arial"/>
              <a:ea typeface="+mn-ea"/>
              <a:cs typeface="+mn-cs"/>
            </a:endParaRPr>
          </a:p>
        </p:txBody>
      </p:sp>
      <p:pic>
        <p:nvPicPr>
          <p:cNvPr id="19" name="Picture 18"/>
          <p:cNvPicPr>
            <a:picLocks noChangeAspect="1"/>
          </p:cNvPicPr>
          <p:nvPr/>
        </p:nvPicPr>
        <p:blipFill>
          <a:blip r:embed="rId3"/>
          <a:stretch>
            <a:fillRect/>
          </a:stretch>
        </p:blipFill>
        <p:spPr>
          <a:xfrm>
            <a:off x="10972630" y="0"/>
            <a:ext cx="1219370" cy="434401"/>
          </a:xfrm>
          <a:prstGeom prst="rect">
            <a:avLst/>
          </a:prstGeom>
        </p:spPr>
      </p:pic>
      <p:sp>
        <p:nvSpPr>
          <p:cNvPr id="17" name="TextBox 16"/>
          <p:cNvSpPr txBox="1"/>
          <p:nvPr/>
        </p:nvSpPr>
        <p:spPr>
          <a:xfrm>
            <a:off x="767406" y="3356992"/>
            <a:ext cx="5256586" cy="244827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The process in which every time a software “build” passes the automated tests, it is deployable and can be released to production at any time</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Environments are usually staged, going first through a development environment, then a user-acceptance environment, and then the production environment.</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Mature teams have “deployment pipelines” that automate delivery.</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sp>
        <p:nvSpPr>
          <p:cNvPr id="20" name="TextBox 19"/>
          <p:cNvSpPr txBox="1"/>
          <p:nvPr/>
        </p:nvSpPr>
        <p:spPr>
          <a:xfrm>
            <a:off x="6240016" y="3356318"/>
            <a:ext cx="3987110" cy="2464891"/>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Continuous delivery aims to build, test, and release software with greater speed and frequency. This reduces deployment risk, since the changes between each version are small.</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3" name="Picture 2"/>
          <p:cNvPicPr>
            <a:picLocks noChangeAspect="1"/>
          </p:cNvPicPr>
          <p:nvPr/>
        </p:nvPicPr>
        <p:blipFill>
          <a:blip r:embed="rId4"/>
          <a:stretch>
            <a:fillRect/>
          </a:stretch>
        </p:blipFill>
        <p:spPr>
          <a:xfrm>
            <a:off x="2376076" y="964043"/>
            <a:ext cx="6405123" cy="1374649"/>
          </a:xfrm>
          <a:prstGeom prst="rect">
            <a:avLst/>
          </a:prstGeom>
        </p:spPr>
      </p:pic>
    </p:spTree>
    <p:extLst>
      <p:ext uri="{BB962C8B-B14F-4D97-AF65-F5344CB8AC3E}">
        <p14:creationId xmlns:p14="http://schemas.microsoft.com/office/powerpoint/2010/main" val="2707041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en-GB" dirty="0" err="1">
                <a:latin typeface="BNPP Sans" panose="02000000000000000000" pitchFamily="50" charset="0"/>
              </a:rPr>
              <a:t>MLOps</a:t>
            </a:r>
            <a:r>
              <a:rPr lang="en-GB" dirty="0">
                <a:latin typeface="BNPP Sans" panose="02000000000000000000" pitchFamily="50" charset="0"/>
              </a:rPr>
              <a:t> &amp; Ways of working</a:t>
            </a: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7" name="TextBox 6"/>
          <p:cNvSpPr txBox="1"/>
          <p:nvPr/>
        </p:nvSpPr>
        <p:spPr>
          <a:xfrm>
            <a:off x="2211391" y="243581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Hardening</a:t>
            </a:r>
            <a:endParaRPr lang="en-GB" sz="1000" dirty="0"/>
          </a:p>
        </p:txBody>
      </p:sp>
      <p:sp>
        <p:nvSpPr>
          <p:cNvPr id="9" name="TextBox 8"/>
          <p:cNvSpPr txBox="1"/>
          <p:nvPr/>
        </p:nvSpPr>
        <p:spPr>
          <a:xfrm>
            <a:off x="3341904" y="243581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defRPr/>
            </a:pPr>
            <a:r>
              <a:rPr lang="en-GB" dirty="0"/>
              <a:t>Continuous integration</a:t>
            </a:r>
          </a:p>
        </p:txBody>
      </p:sp>
      <p:sp>
        <p:nvSpPr>
          <p:cNvPr id="10" name="TextBox 9"/>
          <p:cNvSpPr txBox="1"/>
          <p:nvPr/>
        </p:nvSpPr>
        <p:spPr>
          <a:xfrm>
            <a:off x="4472417" y="243581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defRPr/>
            </a:pPr>
            <a:r>
              <a:rPr lang="en-GB" dirty="0"/>
              <a:t>Continuous delivery</a:t>
            </a:r>
          </a:p>
        </p:txBody>
      </p:sp>
      <p:sp>
        <p:nvSpPr>
          <p:cNvPr id="11" name="TextBox 10"/>
          <p:cNvSpPr txBox="1"/>
          <p:nvPr/>
        </p:nvSpPr>
        <p:spPr>
          <a:xfrm>
            <a:off x="5602930" y="2435817"/>
            <a:ext cx="972000" cy="467743"/>
          </a:xfrm>
          <a:prstGeom prst="rect">
            <a:avLst/>
          </a:prstGeom>
          <a:solidFill>
            <a:srgbClr val="027AB1"/>
          </a:solidFill>
          <a:ln w="19050">
            <a:solidFill>
              <a:srgbClr val="8BBFD5"/>
            </a:solidFill>
          </a:ln>
        </p:spPr>
        <p:txBody>
          <a:bodyPr wrap="square" lIns="0" tIns="0" rIns="0" bIns="0" rtlCol="0" anchor="ctr">
            <a:noAutofit/>
          </a:bodyPr>
          <a:lstStyle/>
          <a:p>
            <a:pPr lvl="0" algn="ctr">
              <a:defRPr/>
            </a:pPr>
            <a:r>
              <a:rPr lang="en-GB" sz="1200" dirty="0">
                <a:solidFill>
                  <a:srgbClr val="FFFFFF"/>
                </a:solidFill>
                <a:latin typeface="BNPP Sans" panose="02000000000000000000" pitchFamily="50" charset="0"/>
              </a:rPr>
              <a:t>Issue   </a:t>
            </a:r>
            <a:r>
              <a:rPr lang="en-GB" sz="1200" dirty="0" smtClean="0">
                <a:solidFill>
                  <a:srgbClr val="FFFFFF"/>
                </a:solidFill>
                <a:latin typeface="BNPP Sans" panose="02000000000000000000" pitchFamily="50" charset="0"/>
              </a:rPr>
              <a:t>tracking</a:t>
            </a:r>
            <a:endParaRPr lang="en-GB" sz="1200" dirty="0">
              <a:solidFill>
                <a:srgbClr val="FFFFFF"/>
              </a:solidFill>
              <a:latin typeface="BNPP Sans" panose="02000000000000000000" pitchFamily="50" charset="0"/>
            </a:endParaRPr>
          </a:p>
        </p:txBody>
      </p:sp>
      <p:sp>
        <p:nvSpPr>
          <p:cNvPr id="12" name="TextBox 11"/>
          <p:cNvSpPr txBox="1"/>
          <p:nvPr/>
        </p:nvSpPr>
        <p:spPr>
          <a:xfrm>
            <a:off x="6733443" y="243581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defRPr/>
            </a:pPr>
            <a:r>
              <a:rPr lang="en-GB" dirty="0"/>
              <a:t>Logging</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3" name="TextBox 12"/>
          <p:cNvSpPr txBox="1"/>
          <p:nvPr/>
        </p:nvSpPr>
        <p:spPr>
          <a:xfrm>
            <a:off x="7863956" y="243581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defRPr/>
            </a:pPr>
            <a:r>
              <a:rPr lang="en-GB" dirty="0"/>
              <a:t>Monitoring</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5" name="Rectangle 14"/>
          <p:cNvSpPr/>
          <p:nvPr/>
        </p:nvSpPr>
        <p:spPr>
          <a:xfrm>
            <a:off x="468000" y="3132000"/>
            <a:ext cx="10080000" cy="2880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600" b="0" i="0" u="none" strike="noStrike" kern="1200" cap="none" spc="0" normalizeH="0" baseline="0" noProof="0" dirty="0" smtClean="0">
              <a:ln>
                <a:noFill/>
              </a:ln>
              <a:solidFill>
                <a:srgbClr val="FFFFFF"/>
              </a:solidFill>
              <a:effectLst/>
              <a:uLnTx/>
              <a:uFillTx/>
              <a:latin typeface="Arial"/>
              <a:ea typeface="+mn-ea"/>
              <a:cs typeface="+mn-cs"/>
            </a:endParaRPr>
          </a:p>
        </p:txBody>
      </p:sp>
      <p:pic>
        <p:nvPicPr>
          <p:cNvPr id="19" name="Picture 18"/>
          <p:cNvPicPr>
            <a:picLocks noChangeAspect="1"/>
          </p:cNvPicPr>
          <p:nvPr/>
        </p:nvPicPr>
        <p:blipFill>
          <a:blip r:embed="rId3"/>
          <a:stretch>
            <a:fillRect/>
          </a:stretch>
        </p:blipFill>
        <p:spPr>
          <a:xfrm>
            <a:off x="10972630" y="0"/>
            <a:ext cx="1219370" cy="434401"/>
          </a:xfrm>
          <a:prstGeom prst="rect">
            <a:avLst/>
          </a:prstGeom>
        </p:spPr>
      </p:pic>
      <p:sp>
        <p:nvSpPr>
          <p:cNvPr id="17" name="TextBox 16"/>
          <p:cNvSpPr txBox="1"/>
          <p:nvPr/>
        </p:nvSpPr>
        <p:spPr>
          <a:xfrm>
            <a:off x="767407" y="3356992"/>
            <a:ext cx="4711260" cy="244827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Software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Jira) used to plan work for software developers, particularly for teams working in an agile </a:t>
            </a:r>
            <a:r>
              <a:rPr lang="en-GB" sz="1400" dirty="0" smtClean="0">
                <a:solidFill>
                  <a:srgbClr val="000000"/>
                </a:solidFill>
                <a:latin typeface="BNPP Sans" panose="02000000000000000000" pitchFamily="50" charset="0"/>
              </a:rPr>
              <a:t>manner.</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sp>
        <p:nvSpPr>
          <p:cNvPr id="20" name="TextBox 19"/>
          <p:cNvSpPr txBox="1"/>
          <p:nvPr/>
        </p:nvSpPr>
        <p:spPr>
          <a:xfrm>
            <a:off x="5778074" y="3356318"/>
            <a:ext cx="4449052" cy="2464891"/>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Planning software-development tasks can be complex and requires collaboration.</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Work is broken down from user stories to features to tasks/issues that are implemented by software developers.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3" name="Picture 2"/>
          <p:cNvPicPr>
            <a:picLocks noChangeAspect="1"/>
          </p:cNvPicPr>
          <p:nvPr/>
        </p:nvPicPr>
        <p:blipFill>
          <a:blip r:embed="rId4"/>
          <a:stretch>
            <a:fillRect/>
          </a:stretch>
        </p:blipFill>
        <p:spPr>
          <a:xfrm>
            <a:off x="2280915" y="936982"/>
            <a:ext cx="6494289" cy="1374649"/>
          </a:xfrm>
          <a:prstGeom prst="rect">
            <a:avLst/>
          </a:prstGeom>
        </p:spPr>
      </p:pic>
    </p:spTree>
    <p:extLst>
      <p:ext uri="{BB962C8B-B14F-4D97-AF65-F5344CB8AC3E}">
        <p14:creationId xmlns:p14="http://schemas.microsoft.com/office/powerpoint/2010/main" val="37527857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en-GB" dirty="0" err="1">
                <a:latin typeface="BNPP Sans" panose="02000000000000000000" pitchFamily="50" charset="0"/>
              </a:rPr>
              <a:t>MLOps</a:t>
            </a:r>
            <a:r>
              <a:rPr lang="en-GB" dirty="0">
                <a:latin typeface="BNPP Sans" panose="02000000000000000000" pitchFamily="50" charset="0"/>
              </a:rPr>
              <a:t> &amp; Ways of working</a:t>
            </a: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7" name="TextBox 6"/>
          <p:cNvSpPr txBox="1"/>
          <p:nvPr/>
        </p:nvSpPr>
        <p:spPr>
          <a:xfrm>
            <a:off x="2293889" y="248378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dirty="0"/>
              <a:t>Hardening</a:t>
            </a:r>
            <a:endParaRPr lang="en-GB" sz="1000" dirty="0"/>
          </a:p>
        </p:txBody>
      </p:sp>
      <p:sp>
        <p:nvSpPr>
          <p:cNvPr id="9" name="TextBox 8"/>
          <p:cNvSpPr txBox="1"/>
          <p:nvPr/>
        </p:nvSpPr>
        <p:spPr>
          <a:xfrm>
            <a:off x="3424402" y="248378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defRPr/>
            </a:pPr>
            <a:r>
              <a:rPr lang="en-GB" dirty="0"/>
              <a:t>Continuous integration</a:t>
            </a:r>
          </a:p>
        </p:txBody>
      </p:sp>
      <p:sp>
        <p:nvSpPr>
          <p:cNvPr id="10" name="TextBox 9"/>
          <p:cNvSpPr txBox="1"/>
          <p:nvPr/>
        </p:nvSpPr>
        <p:spPr>
          <a:xfrm>
            <a:off x="4554915" y="248378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defRPr/>
            </a:pPr>
            <a:r>
              <a:rPr lang="en-GB" dirty="0"/>
              <a:t>Continuous delivery</a:t>
            </a:r>
          </a:p>
        </p:txBody>
      </p:sp>
      <p:sp>
        <p:nvSpPr>
          <p:cNvPr id="11" name="TextBox 10"/>
          <p:cNvSpPr txBox="1"/>
          <p:nvPr/>
        </p:nvSpPr>
        <p:spPr>
          <a:xfrm>
            <a:off x="5685428" y="248378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a:defRPr/>
            </a:pPr>
            <a:r>
              <a:rPr lang="en-GB" dirty="0"/>
              <a:t>Issue   </a:t>
            </a:r>
            <a:r>
              <a:rPr lang="en-GB" dirty="0" smtClean="0"/>
              <a:t>tracking</a:t>
            </a:r>
            <a:endParaRPr lang="en-GB" sz="1000" dirty="0"/>
          </a:p>
        </p:txBody>
      </p:sp>
      <p:sp>
        <p:nvSpPr>
          <p:cNvPr id="12" name="TextBox 11"/>
          <p:cNvSpPr txBox="1"/>
          <p:nvPr/>
        </p:nvSpPr>
        <p:spPr>
          <a:xfrm>
            <a:off x="6815941" y="2483787"/>
            <a:ext cx="972000" cy="467743"/>
          </a:xfrm>
          <a:prstGeom prst="rect">
            <a:avLst/>
          </a:prstGeom>
          <a:solidFill>
            <a:srgbClr val="027AB1"/>
          </a:solidFill>
          <a:ln w="19050">
            <a:solidFill>
              <a:srgbClr val="8BBFD5"/>
            </a:solidFill>
          </a:ln>
        </p:spPr>
        <p:txBody>
          <a:bodyPr wrap="square" lIns="0" tIns="0" rIns="0" bIns="0" rtlCol="0" anchor="ctr">
            <a:noAutofit/>
          </a:bodyPr>
          <a:lstStyle/>
          <a:p>
            <a:pPr lvl="0" algn="ctr">
              <a:defRPr/>
            </a:pPr>
            <a:r>
              <a:rPr lang="en-GB" sz="1200" dirty="0">
                <a:solidFill>
                  <a:srgbClr val="FFFFFF"/>
                </a:solidFill>
                <a:latin typeface="BNPP Sans" panose="02000000000000000000" pitchFamily="50" charset="0"/>
              </a:rPr>
              <a:t>Logging</a:t>
            </a:r>
            <a:endPar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endParaRPr>
          </a:p>
        </p:txBody>
      </p:sp>
      <p:sp>
        <p:nvSpPr>
          <p:cNvPr id="13" name="TextBox 12"/>
          <p:cNvSpPr txBox="1"/>
          <p:nvPr/>
        </p:nvSpPr>
        <p:spPr>
          <a:xfrm>
            <a:off x="7946454" y="2483787"/>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defRPr/>
            </a:pPr>
            <a:r>
              <a:rPr lang="en-GB" dirty="0"/>
              <a:t>Monitoring</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5" name="Rectangle 14"/>
          <p:cNvSpPr/>
          <p:nvPr/>
        </p:nvSpPr>
        <p:spPr>
          <a:xfrm>
            <a:off x="468000" y="3132000"/>
            <a:ext cx="10080000" cy="2880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600" b="0" i="0" u="none" strike="noStrike" kern="1200" cap="none" spc="0" normalizeH="0" baseline="0" noProof="0" dirty="0" smtClean="0">
              <a:ln>
                <a:noFill/>
              </a:ln>
              <a:solidFill>
                <a:srgbClr val="FFFFFF"/>
              </a:solidFill>
              <a:effectLst/>
              <a:uLnTx/>
              <a:uFillTx/>
              <a:latin typeface="Arial"/>
              <a:ea typeface="+mn-ea"/>
              <a:cs typeface="+mn-cs"/>
            </a:endParaRPr>
          </a:p>
        </p:txBody>
      </p:sp>
      <p:pic>
        <p:nvPicPr>
          <p:cNvPr id="19" name="Picture 18"/>
          <p:cNvPicPr>
            <a:picLocks noChangeAspect="1"/>
          </p:cNvPicPr>
          <p:nvPr/>
        </p:nvPicPr>
        <p:blipFill>
          <a:blip r:embed="rId3"/>
          <a:stretch>
            <a:fillRect/>
          </a:stretch>
        </p:blipFill>
        <p:spPr>
          <a:xfrm>
            <a:off x="10972630" y="0"/>
            <a:ext cx="1219370" cy="434401"/>
          </a:xfrm>
          <a:prstGeom prst="rect">
            <a:avLst/>
          </a:prstGeom>
        </p:spPr>
      </p:pic>
      <p:sp>
        <p:nvSpPr>
          <p:cNvPr id="17" name="TextBox 16"/>
          <p:cNvSpPr txBox="1"/>
          <p:nvPr/>
        </p:nvSpPr>
        <p:spPr>
          <a:xfrm>
            <a:off x="767407" y="3356992"/>
            <a:ext cx="4711260" cy="244827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The creation of a detailed record of events that occurred within an application during its operation, which are typically stored in log </a:t>
            </a:r>
            <a:r>
              <a:rPr lang="en-GB" sz="1400" dirty="0" smtClean="0">
                <a:solidFill>
                  <a:srgbClr val="000000"/>
                </a:solidFill>
                <a:latin typeface="BNPP Sans" panose="02000000000000000000" pitchFamily="50" charset="0"/>
              </a:rPr>
              <a:t>files.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sp>
        <p:nvSpPr>
          <p:cNvPr id="20" name="TextBox 19"/>
          <p:cNvSpPr txBox="1"/>
          <p:nvPr/>
        </p:nvSpPr>
        <p:spPr>
          <a:xfrm>
            <a:off x="5778074" y="3356318"/>
            <a:ext cx="4449052" cy="2464891"/>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Logging allows teams to troubleshoot issues by reviewing changes that happened to applications and systems via their respective logs.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3" name="Picture 2"/>
          <p:cNvPicPr>
            <a:picLocks noChangeAspect="1"/>
          </p:cNvPicPr>
          <p:nvPr/>
        </p:nvPicPr>
        <p:blipFill>
          <a:blip r:embed="rId4"/>
          <a:stretch>
            <a:fillRect/>
          </a:stretch>
        </p:blipFill>
        <p:spPr>
          <a:xfrm>
            <a:off x="2378236" y="981750"/>
            <a:ext cx="6427415" cy="1411802"/>
          </a:xfrm>
          <a:prstGeom prst="rect">
            <a:avLst/>
          </a:prstGeom>
        </p:spPr>
      </p:pic>
    </p:spTree>
    <p:extLst>
      <p:ext uri="{BB962C8B-B14F-4D97-AF65-F5344CB8AC3E}">
        <p14:creationId xmlns:p14="http://schemas.microsoft.com/office/powerpoint/2010/main" val="22702924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en-GB" dirty="0" err="1">
                <a:latin typeface="BNPP Sans" panose="02000000000000000000" pitchFamily="50" charset="0"/>
              </a:rPr>
              <a:t>MLOps</a:t>
            </a:r>
            <a:r>
              <a:rPr lang="en-GB" dirty="0">
                <a:latin typeface="BNPP Sans" panose="02000000000000000000" pitchFamily="50" charset="0"/>
              </a:rPr>
              <a:t> &amp; Ways of working</a:t>
            </a: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7" name="TextBox 6"/>
          <p:cNvSpPr txBox="1"/>
          <p:nvPr/>
        </p:nvSpPr>
        <p:spPr>
          <a:xfrm>
            <a:off x="2222020"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r>
              <a:rPr lang="en-GB"/>
              <a:t>Hardening</a:t>
            </a:r>
            <a:endParaRPr lang="en-GB" sz="1000" dirty="0"/>
          </a:p>
        </p:txBody>
      </p:sp>
      <p:sp>
        <p:nvSpPr>
          <p:cNvPr id="9" name="TextBox 8"/>
          <p:cNvSpPr txBox="1"/>
          <p:nvPr/>
        </p:nvSpPr>
        <p:spPr>
          <a:xfrm>
            <a:off x="3352533"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defRPr/>
            </a:pPr>
            <a:r>
              <a:rPr lang="en-GB" dirty="0"/>
              <a:t>Continuous integration</a:t>
            </a:r>
          </a:p>
        </p:txBody>
      </p:sp>
      <p:sp>
        <p:nvSpPr>
          <p:cNvPr id="10" name="TextBox 9"/>
          <p:cNvSpPr txBox="1"/>
          <p:nvPr/>
        </p:nvSpPr>
        <p:spPr>
          <a:xfrm>
            <a:off x="4483046"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defRPr/>
            </a:pPr>
            <a:r>
              <a:rPr lang="en-GB" dirty="0"/>
              <a:t>Continuous delivery</a:t>
            </a:r>
          </a:p>
        </p:txBody>
      </p:sp>
      <p:sp>
        <p:nvSpPr>
          <p:cNvPr id="11" name="TextBox 10"/>
          <p:cNvSpPr txBox="1"/>
          <p:nvPr/>
        </p:nvSpPr>
        <p:spPr>
          <a:xfrm>
            <a:off x="5613559"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a:defRPr/>
            </a:pPr>
            <a:r>
              <a:rPr lang="en-GB" dirty="0"/>
              <a:t>Issue   </a:t>
            </a:r>
            <a:r>
              <a:rPr lang="en-GB" dirty="0" smtClean="0"/>
              <a:t>tracking</a:t>
            </a:r>
            <a:endParaRPr lang="en-GB" sz="1000" dirty="0"/>
          </a:p>
        </p:txBody>
      </p:sp>
      <p:sp>
        <p:nvSpPr>
          <p:cNvPr id="12" name="TextBox 11"/>
          <p:cNvSpPr txBox="1"/>
          <p:nvPr/>
        </p:nvSpPr>
        <p:spPr>
          <a:xfrm>
            <a:off x="6744072" y="2448000"/>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pPr lvl="0">
              <a:defRPr/>
            </a:pPr>
            <a:r>
              <a:rPr lang="en-GB" dirty="0"/>
              <a:t>Logging</a:t>
            </a:r>
            <a:endParaRPr kumimoji="0" lang="en-GB" sz="1200" b="0" i="0" u="none" strike="noStrike" kern="1200" cap="none" spc="0" normalizeH="0" baseline="0" noProof="0" dirty="0">
              <a:ln>
                <a:noFill/>
              </a:ln>
              <a:solidFill>
                <a:srgbClr val="5B84B3"/>
              </a:solidFill>
              <a:effectLst/>
              <a:uLnTx/>
              <a:uFillTx/>
              <a:latin typeface="BNPP Sans" panose="02000000000000000000" pitchFamily="50" charset="0"/>
              <a:ea typeface="+mn-ea"/>
              <a:cs typeface="+mn-cs"/>
            </a:endParaRPr>
          </a:p>
        </p:txBody>
      </p:sp>
      <p:sp>
        <p:nvSpPr>
          <p:cNvPr id="13" name="TextBox 12"/>
          <p:cNvSpPr txBox="1"/>
          <p:nvPr/>
        </p:nvSpPr>
        <p:spPr>
          <a:xfrm>
            <a:off x="7874585" y="2448000"/>
            <a:ext cx="972000" cy="467743"/>
          </a:xfrm>
          <a:prstGeom prst="rect">
            <a:avLst/>
          </a:prstGeom>
          <a:solidFill>
            <a:srgbClr val="027AB1"/>
          </a:solidFill>
          <a:ln w="19050">
            <a:solidFill>
              <a:srgbClr val="8BBFD5"/>
            </a:solidFill>
          </a:ln>
        </p:spPr>
        <p:txBody>
          <a:bodyPr wrap="square" lIns="0" tIns="0" rIns="0" bIns="0" rtlCol="0" anchor="ctr">
            <a:noAutofit/>
          </a:bodyPr>
          <a:lstStyle/>
          <a:p>
            <a:pPr lvl="0" algn="ctr">
              <a:defRPr/>
            </a:pPr>
            <a:r>
              <a:rPr lang="en-GB" sz="1200" dirty="0">
                <a:solidFill>
                  <a:srgbClr val="FFFFFF"/>
                </a:solidFill>
                <a:latin typeface="BNPP Sans" panose="02000000000000000000" pitchFamily="50" charset="0"/>
              </a:rPr>
              <a:t>Monitoring</a:t>
            </a:r>
            <a:endPar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endParaRPr>
          </a:p>
        </p:txBody>
      </p:sp>
      <p:sp>
        <p:nvSpPr>
          <p:cNvPr id="15" name="Rectangle 14"/>
          <p:cNvSpPr/>
          <p:nvPr/>
        </p:nvSpPr>
        <p:spPr>
          <a:xfrm>
            <a:off x="468000" y="3132000"/>
            <a:ext cx="10080000" cy="2880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600" b="0" i="0" u="none" strike="noStrike" kern="1200" cap="none" spc="0" normalizeH="0" baseline="0" noProof="0" dirty="0" smtClean="0">
              <a:ln>
                <a:noFill/>
              </a:ln>
              <a:solidFill>
                <a:srgbClr val="FFFFFF"/>
              </a:solidFill>
              <a:effectLst/>
              <a:uLnTx/>
              <a:uFillTx/>
              <a:latin typeface="Arial"/>
              <a:ea typeface="+mn-ea"/>
              <a:cs typeface="+mn-cs"/>
            </a:endParaRPr>
          </a:p>
        </p:txBody>
      </p:sp>
      <p:pic>
        <p:nvPicPr>
          <p:cNvPr id="19" name="Picture 18"/>
          <p:cNvPicPr>
            <a:picLocks noChangeAspect="1"/>
          </p:cNvPicPr>
          <p:nvPr/>
        </p:nvPicPr>
        <p:blipFill>
          <a:blip r:embed="rId3"/>
          <a:stretch>
            <a:fillRect/>
          </a:stretch>
        </p:blipFill>
        <p:spPr>
          <a:xfrm>
            <a:off x="10972630" y="0"/>
            <a:ext cx="1219370" cy="434401"/>
          </a:xfrm>
          <a:prstGeom prst="rect">
            <a:avLst/>
          </a:prstGeom>
        </p:spPr>
      </p:pic>
      <p:sp>
        <p:nvSpPr>
          <p:cNvPr id="17" name="TextBox 16"/>
          <p:cNvSpPr txBox="1"/>
          <p:nvPr/>
        </p:nvSpPr>
        <p:spPr>
          <a:xfrm>
            <a:off x="767407" y="3356992"/>
            <a:ext cx="4711260" cy="244827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The observation and management of software components to ensure they are available and performing normally (as opposed to the monitoring of the model’s predictions that takes place while the model is in use).</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sp>
        <p:nvSpPr>
          <p:cNvPr id="20" name="TextBox 19"/>
          <p:cNvSpPr txBox="1"/>
          <p:nvPr/>
        </p:nvSpPr>
        <p:spPr>
          <a:xfrm>
            <a:off x="5778074" y="3356318"/>
            <a:ext cx="4449052" cy="2464891"/>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sz="1800"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a typeface="+mn-ea"/>
              <a:cs typeface="+mn-cs"/>
            </a:endParaRPr>
          </a:p>
          <a:p>
            <a:pPr lvl="0"/>
            <a:r>
              <a:rPr lang="en-GB" sz="1400" dirty="0">
                <a:solidFill>
                  <a:srgbClr val="000000"/>
                </a:solidFill>
                <a:latin typeface="BNPP Sans" panose="02000000000000000000" pitchFamily="50" charset="0"/>
              </a:rPr>
              <a:t>For jobs that need to run at particular times or services/applications that need to be available, application monitoring is crucial to ensure that software is performing as intended.</a:t>
            </a:r>
          </a:p>
          <a:p>
            <a:pPr lvl="0"/>
            <a:endParaRPr lang="en-GB" sz="1400" dirty="0">
              <a:solidFill>
                <a:srgbClr val="000000"/>
              </a:solidFill>
              <a:latin typeface="BNPP Sans" panose="02000000000000000000" pitchFamily="50" charset="0"/>
            </a:endParaRPr>
          </a:p>
          <a:p>
            <a:pPr lvl="0"/>
            <a:r>
              <a:rPr lang="en-GB" sz="1400" dirty="0">
                <a:solidFill>
                  <a:srgbClr val="000000"/>
                </a:solidFill>
                <a:latin typeface="BNPP Sans" panose="02000000000000000000" pitchFamily="50" charset="0"/>
              </a:rPr>
              <a:t>This is particularly important in production, when a model is no longer an experiment and is adopted by business users as part of normal business operations.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endParaRPr>
          </a:p>
        </p:txBody>
      </p:sp>
      <p:pic>
        <p:nvPicPr>
          <p:cNvPr id="3" name="Picture 2"/>
          <p:cNvPicPr>
            <a:picLocks noChangeAspect="1"/>
          </p:cNvPicPr>
          <p:nvPr/>
        </p:nvPicPr>
        <p:blipFill>
          <a:blip r:embed="rId4"/>
          <a:stretch>
            <a:fillRect/>
          </a:stretch>
        </p:blipFill>
        <p:spPr>
          <a:xfrm>
            <a:off x="2315143" y="1027729"/>
            <a:ext cx="6531442" cy="1307775"/>
          </a:xfrm>
          <a:prstGeom prst="rect">
            <a:avLst/>
          </a:prstGeom>
        </p:spPr>
      </p:pic>
    </p:spTree>
    <p:extLst>
      <p:ext uri="{BB962C8B-B14F-4D97-AF65-F5344CB8AC3E}">
        <p14:creationId xmlns:p14="http://schemas.microsoft.com/office/powerpoint/2010/main" val="4257519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092" y="22110"/>
            <a:ext cx="12205092" cy="6858000"/>
            <a:chOff x="-13092" y="22110"/>
            <a:chExt cx="12205092" cy="6858000"/>
          </a:xfrm>
        </p:grpSpPr>
        <p:grpSp>
          <p:nvGrpSpPr>
            <p:cNvPr id="2" name="Group 1"/>
            <p:cNvGrpSpPr/>
            <p:nvPr/>
          </p:nvGrpSpPr>
          <p:grpSpPr>
            <a:xfrm>
              <a:off x="-13092" y="22110"/>
              <a:ext cx="12205092" cy="6858000"/>
              <a:chOff x="-13092" y="0"/>
              <a:chExt cx="12205092" cy="6858000"/>
            </a:xfrm>
          </p:grpSpPr>
          <p:sp>
            <p:nvSpPr>
              <p:cNvPr id="44" name="Rectangle 43"/>
              <p:cNvSpPr/>
              <p:nvPr/>
            </p:nvSpPr>
            <p:spPr>
              <a:xfrm>
                <a:off x="-13092" y="0"/>
                <a:ext cx="12205092" cy="685800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US" sz="1400" dirty="0" smtClean="0">
                  <a:solidFill>
                    <a:schemeClr val="tx1"/>
                  </a:solidFill>
                </a:endParaRPr>
              </a:p>
            </p:txBody>
          </p:sp>
          <p:sp>
            <p:nvSpPr>
              <p:cNvPr id="51" name="Titre 1"/>
              <p:cNvSpPr txBox="1">
                <a:spLocks/>
              </p:cNvSpPr>
              <p:nvPr/>
            </p:nvSpPr>
            <p:spPr>
              <a:xfrm>
                <a:off x="1232670" y="597353"/>
                <a:ext cx="5871442" cy="498901"/>
              </a:xfrm>
              <a:prstGeom prst="rect">
                <a:avLst/>
              </a:prstGeom>
              <a:noFill/>
            </p:spPr>
            <p:txBody>
              <a:bodyPr vert="horz" lIns="0" tIns="0" rIns="0" bIns="0" rtlCol="0" anchor="ctr" anchorCtr="0">
                <a:normAutofit/>
              </a:bodyPr>
              <a:lstStyle>
                <a:lvl1pPr algn="l" defTabSz="914400" rtl="0" eaLnBrk="1" latinLnBrk="0" hangingPunct="1">
                  <a:spcBef>
                    <a:spcPct val="0"/>
                  </a:spcBef>
                  <a:buNone/>
                  <a:defRPr sz="30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dirty="0" smtClean="0">
                    <a:solidFill>
                      <a:schemeClr val="tx1"/>
                    </a:solidFill>
                    <a:latin typeface="BNPP Sans" panose="02000000000000000000" pitchFamily="50" charset="0"/>
                  </a:rPr>
                  <a:t>DATA &amp; ANALYTICS AT SCALE</a:t>
                </a:r>
                <a:endParaRPr lang="fr-FR" sz="3200" dirty="0">
                  <a:solidFill>
                    <a:schemeClr val="tx1"/>
                  </a:solidFill>
                  <a:latin typeface="BNPP Sans" panose="02000000000000000000" pitchFamily="50" charset="0"/>
                </a:endParaRPr>
              </a:p>
            </p:txBody>
          </p:sp>
          <p:pic>
            <p:nvPicPr>
              <p:cNvPr id="52" name="Picture 5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42451" y="430101"/>
                <a:ext cx="693059" cy="693059"/>
              </a:xfrm>
              <a:prstGeom prst="rect">
                <a:avLst/>
              </a:prstGeom>
            </p:spPr>
          </p:pic>
        </p:grpSp>
        <p:sp>
          <p:nvSpPr>
            <p:cNvPr id="3" name="Rectangle 2"/>
            <p:cNvSpPr/>
            <p:nvPr/>
          </p:nvSpPr>
          <p:spPr>
            <a:xfrm>
              <a:off x="-13092" y="5967942"/>
              <a:ext cx="12205092" cy="90872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pt-PT" sz="1400" dirty="0" smtClean="0">
                <a:solidFill>
                  <a:schemeClr val="tx1"/>
                </a:solidFill>
              </a:endParaRPr>
            </a:p>
          </p:txBody>
        </p:sp>
      </p:gr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54" name="Sous-titre 2"/>
          <p:cNvSpPr txBox="1">
            <a:spLocks/>
          </p:cNvSpPr>
          <p:nvPr/>
        </p:nvSpPr>
        <p:spPr>
          <a:xfrm>
            <a:off x="4723242" y="2922526"/>
            <a:ext cx="2092838" cy="432000"/>
          </a:xfrm>
          <a:prstGeom prst="rect">
            <a:avLst/>
          </a:prstGeom>
          <a:noFill/>
        </p:spPr>
        <p:txBody>
          <a:bodyPr vert="horz" lIns="0" tIns="0" rIns="0" bIns="0" rtlCol="0" anchor="t" anchorCtr="0">
            <a:normAutofit fontScale="92500" lnSpcReduction="10000"/>
          </a:bodyPr>
          <a:lstStyle>
            <a:lvl1pPr marL="0" indent="0" algn="l" defTabSz="914400" rtl="0" eaLnBrk="1" latinLnBrk="0" hangingPunct="1">
              <a:spcBef>
                <a:spcPts val="200"/>
              </a:spcBef>
              <a:buClr>
                <a:schemeClr val="accent4"/>
              </a:buClr>
              <a:buSzPct val="100000"/>
              <a:buFontTx/>
              <a:buNone/>
              <a:defRPr sz="1800" kern="1200" baseline="0">
                <a:solidFill>
                  <a:schemeClr val="bg1"/>
                </a:solidFill>
                <a:latin typeface="+mn-lt"/>
                <a:ea typeface="+mn-ea"/>
                <a:cs typeface="+mn-cs"/>
              </a:defRPr>
            </a:lvl1pPr>
            <a:lvl2pPr marL="358775" indent="-179388" algn="l" defTabSz="914400" rtl="0" eaLnBrk="1" latinLnBrk="0" hangingPunct="1">
              <a:spcBef>
                <a:spcPts val="200"/>
              </a:spcBef>
              <a:buClr>
                <a:schemeClr val="accent1"/>
              </a:buClr>
              <a:buSzPct val="90000"/>
              <a:buFont typeface="Wingdings" panose="05000000000000000000" pitchFamily="2" charset="2"/>
              <a:buChar char="§"/>
              <a:defRPr sz="1600" kern="1200">
                <a:solidFill>
                  <a:schemeClr val="bg1"/>
                </a:solidFill>
                <a:latin typeface="+mn-lt"/>
                <a:ea typeface="+mn-ea"/>
                <a:cs typeface="+mn-cs"/>
              </a:defRPr>
            </a:lvl2pPr>
            <a:lvl3pPr marL="538163" indent="-182563" algn="l" defTabSz="914400" rtl="0" eaLnBrk="1" latinLnBrk="0" hangingPunct="1">
              <a:spcBef>
                <a:spcPts val="200"/>
              </a:spcBef>
              <a:buFont typeface="Wingdings" panose="05000000000000000000" pitchFamily="2" charset="2"/>
              <a:buChar char="§"/>
              <a:defRPr sz="1400" kern="1200" baseline="0">
                <a:solidFill>
                  <a:schemeClr val="accent1"/>
                </a:solidFill>
                <a:latin typeface="+mn-lt"/>
                <a:ea typeface="+mn-ea"/>
                <a:cs typeface="+mn-cs"/>
              </a:defRPr>
            </a:lvl3pPr>
            <a:lvl4pPr marL="719138" indent="-173038" algn="l" defTabSz="914400" rtl="0" eaLnBrk="1" latinLnBrk="0" hangingPunct="1">
              <a:spcBef>
                <a:spcPts val="200"/>
              </a:spcBef>
              <a:buFont typeface="Wingdings" panose="05000000000000000000" pitchFamily="2" charset="2"/>
              <a:buChar char="§"/>
              <a:defRPr sz="1200" kern="1200">
                <a:solidFill>
                  <a:schemeClr val="bg2"/>
                </a:solidFill>
                <a:latin typeface="+mn-lt"/>
                <a:ea typeface="+mn-ea"/>
                <a:cs typeface="+mn-cs"/>
              </a:defRPr>
            </a:lvl4pPr>
            <a:lvl5pPr marL="3175" indent="4763" algn="l" defTabSz="914400" rtl="0" eaLnBrk="1" latinLnBrk="0" hangingPunct="1">
              <a:spcBef>
                <a:spcPts val="200"/>
              </a:spcBef>
              <a:buFontTx/>
              <a:buNone/>
              <a:defRPr sz="1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3200" b="1" dirty="0" smtClean="0">
                <a:solidFill>
                  <a:schemeClr val="tx1"/>
                </a:solidFill>
                <a:latin typeface="BNPP Sans" panose="02000000000000000000" pitchFamily="50" charset="0"/>
              </a:rPr>
              <a:t>Thank</a:t>
            </a:r>
            <a:r>
              <a:rPr lang="fr-FR" sz="3200" b="1" dirty="0" smtClean="0">
                <a:solidFill>
                  <a:schemeClr val="tx1"/>
                </a:solidFill>
                <a:latin typeface="BNPP Sans" panose="02000000000000000000" pitchFamily="50" charset="0"/>
              </a:rPr>
              <a:t> You!</a:t>
            </a:r>
            <a:endParaRPr lang="fr-FR" sz="2000" b="1" dirty="0">
              <a:solidFill>
                <a:schemeClr val="tx1"/>
              </a:solidFill>
              <a:latin typeface="BNPP Sans" panose="02000000000000000000" pitchFamily="50" charset="0"/>
            </a:endParaRPr>
          </a:p>
        </p:txBody>
      </p:sp>
      <p:grpSp>
        <p:nvGrpSpPr>
          <p:cNvPr id="55" name="Group 54"/>
          <p:cNvGrpSpPr/>
          <p:nvPr/>
        </p:nvGrpSpPr>
        <p:grpSpPr>
          <a:xfrm>
            <a:off x="5194377" y="3789040"/>
            <a:ext cx="1150568" cy="432048"/>
            <a:chOff x="10591591" y="5831708"/>
            <a:chExt cx="1150568" cy="432048"/>
          </a:xfrm>
        </p:grpSpPr>
        <p:sp>
          <p:nvSpPr>
            <p:cNvPr id="56" name="Oval 55"/>
            <p:cNvSpPr/>
            <p:nvPr/>
          </p:nvSpPr>
          <p:spPr>
            <a:xfrm>
              <a:off x="10591591" y="5831708"/>
              <a:ext cx="432048" cy="43204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US" sz="1400" dirty="0" smtClean="0">
                <a:solidFill>
                  <a:schemeClr val="tx1"/>
                </a:solidFill>
              </a:endParaRPr>
            </a:p>
          </p:txBody>
        </p:sp>
        <p:pic>
          <p:nvPicPr>
            <p:cNvPr id="57" name="Picture 4" descr="Image result for crm icon"/>
            <p:cNvPicPr>
              <a:picLocks noChangeAspect="1" noChangeArrowheads="1"/>
            </p:cNvPicPr>
            <p:nvPr/>
          </p:nvPicPr>
          <p:blipFill>
            <a:blip r:embed="rId5"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flipH="1">
              <a:off x="10632504" y="5877272"/>
              <a:ext cx="351302" cy="35130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11089095" y="5917524"/>
              <a:ext cx="653064" cy="303324"/>
            </a:xfrm>
            <a:prstGeom prst="rect">
              <a:avLst/>
            </a:prstGeom>
            <a:noFill/>
          </p:spPr>
          <p:txBody>
            <a:bodyPr wrap="square" lIns="0" tIns="0" rIns="0" bIns="0" rtlCol="0">
              <a:noAutofit/>
            </a:bodyPr>
            <a:lstStyle/>
            <a:p>
              <a:r>
                <a:rPr lang="pt-PT" b="1" dirty="0" smtClean="0"/>
                <a:t>CRM</a:t>
              </a:r>
              <a:endParaRPr lang="en-GB" b="1" dirty="0" smtClean="0"/>
            </a:p>
          </p:txBody>
        </p:sp>
      </p:grpSp>
    </p:spTree>
    <p:extLst>
      <p:ext uri="{BB962C8B-B14F-4D97-AF65-F5344CB8AC3E}">
        <p14:creationId xmlns:p14="http://schemas.microsoft.com/office/powerpoint/2010/main" val="604859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77896" y="1004265"/>
            <a:ext cx="3600953" cy="4867954"/>
          </a:xfrm>
          <a:prstGeom prst="rect">
            <a:avLst/>
          </a:prstGeom>
        </p:spPr>
      </p:pic>
      <p:sp>
        <p:nvSpPr>
          <p:cNvPr id="22" name="Titre 21"/>
          <p:cNvSpPr>
            <a:spLocks noGrp="1"/>
          </p:cNvSpPr>
          <p:nvPr>
            <p:ph type="title"/>
          </p:nvPr>
        </p:nvSpPr>
        <p:spPr/>
        <p:txBody>
          <a:bodyPr/>
          <a:lstStyle/>
          <a:p>
            <a:r>
              <a:rPr lang="en-GB" dirty="0" smtClean="0">
                <a:latin typeface="BNPP Sans" panose="02000000000000000000" pitchFamily="50" charset="0"/>
              </a:rPr>
              <a:t>Defining environments </a:t>
            </a:r>
            <a:endParaRPr lang="en-GB" dirty="0">
              <a:latin typeface="BNPP Sans" panose="02000000000000000000" pitchFamily="50" charset="0"/>
            </a:endParaRPr>
          </a:p>
        </p:txBody>
      </p:sp>
      <p:sp>
        <p:nvSpPr>
          <p:cNvPr id="4" name="Espace réservé du numéro de diapositive 3"/>
          <p:cNvSpPr>
            <a:spLocks noGrp="1"/>
          </p:cNvSpPr>
          <p:nvPr>
            <p:ph type="sldNum" sz="quarter" idx="12"/>
          </p:nvPr>
        </p:nvSpPr>
        <p:spPr/>
        <p:txBody>
          <a:bodyPr/>
          <a:lstStyle/>
          <a:p>
            <a:fld id="{276219AF-F5ED-455B-A512-B03AB3602319}" type="slidenum">
              <a:rPr lang="fr-FR" smtClean="0"/>
              <a:pPr/>
              <a:t>5</a:t>
            </a:fld>
            <a:endParaRPr lang="fr-FR" dirty="0"/>
          </a:p>
        </p:txBody>
      </p:sp>
      <p:sp>
        <p:nvSpPr>
          <p:cNvPr id="14" name="Espace réservé de la date 9"/>
          <p:cNvSpPr>
            <a:spLocks noGrp="1"/>
          </p:cNvSpPr>
          <p:nvPr>
            <p:ph type="dt" sz="half" idx="10"/>
          </p:nvPr>
        </p:nvSpPr>
        <p:spPr>
          <a:xfrm>
            <a:off x="10227126" y="6452575"/>
            <a:ext cx="944740" cy="180000"/>
          </a:xfrm>
        </p:spPr>
        <p:txBody>
          <a:bodyPr/>
          <a:lstStyle/>
          <a:p>
            <a:r>
              <a:rPr lang="fr-FR" dirty="0" smtClean="0">
                <a:latin typeface="BNPP Sans Light" panose="02000503020000020004" pitchFamily="50" charset="0"/>
              </a:rPr>
              <a:t>|  </a:t>
            </a:r>
            <a:r>
              <a:rPr lang="fr-FR" dirty="0" smtClean="0">
                <a:latin typeface="BNPP Sans Light" panose="02000503020000020004" pitchFamily="50" charset="0"/>
              </a:rPr>
              <a:t>02/02/2021  </a:t>
            </a:r>
            <a:r>
              <a:rPr lang="fr-FR" dirty="0" smtClean="0">
                <a:latin typeface="BNPP Sans Light" panose="02000503020000020004" pitchFamily="50" charset="0"/>
              </a:rPr>
              <a:t>|</a:t>
            </a:r>
            <a:endParaRPr lang="fr-FR" dirty="0">
              <a:latin typeface="BNPP Sans Light" panose="02000503020000020004" pitchFamily="50" charset="0"/>
            </a:endParaRPr>
          </a:p>
        </p:txBody>
      </p:sp>
      <p:sp>
        <p:nvSpPr>
          <p:cNvPr id="18" name="Espace réservé du pied de page 10"/>
          <p:cNvSpPr>
            <a:spLocks noGrp="1"/>
          </p:cNvSpPr>
          <p:nvPr>
            <p:ph type="ftr" sz="quarter" idx="11"/>
          </p:nvPr>
        </p:nvSpPr>
        <p:spPr>
          <a:xfrm>
            <a:off x="5591944" y="6452575"/>
            <a:ext cx="4710157" cy="179999"/>
          </a:xfrm>
        </p:spPr>
        <p:txBody>
          <a:bodyPr/>
          <a:lstStyle/>
          <a:p>
            <a:r>
              <a:rPr lang="pt-PT" dirty="0" smtClean="0">
                <a:latin typeface="BNPP Sans Light" panose="02000503020000020004" pitchFamily="50" charset="0"/>
              </a:rPr>
              <a:t>Data &amp; </a:t>
            </a:r>
            <a:r>
              <a:rPr lang="pt-PT" dirty="0" err="1" smtClean="0">
                <a:latin typeface="BNPP Sans Light" panose="02000503020000020004" pitchFamily="50" charset="0"/>
              </a:rPr>
              <a:t>Analytics</a:t>
            </a:r>
            <a:r>
              <a:rPr lang="pt-PT" dirty="0" smtClean="0">
                <a:latin typeface="BNPP Sans Light" panose="02000503020000020004" pitchFamily="50" charset="0"/>
              </a:rPr>
              <a:t> </a:t>
            </a:r>
            <a:r>
              <a:rPr lang="pt-PT" dirty="0" err="1" smtClean="0">
                <a:latin typeface="BNPP Sans Light" panose="02000503020000020004" pitchFamily="50" charset="0"/>
              </a:rPr>
              <a:t>at</a:t>
            </a:r>
            <a:r>
              <a:rPr lang="pt-PT" dirty="0" smtClean="0">
                <a:latin typeface="BNPP Sans Light" panose="02000503020000020004" pitchFamily="50" charset="0"/>
              </a:rPr>
              <a:t> </a:t>
            </a:r>
            <a:r>
              <a:rPr lang="pt-PT" dirty="0" err="1" smtClean="0">
                <a:latin typeface="BNPP Sans Light" panose="02000503020000020004" pitchFamily="50" charset="0"/>
              </a:rPr>
              <a:t>Scale</a:t>
            </a:r>
            <a:endParaRPr lang="fr-FR" dirty="0">
              <a:latin typeface="BNPP Sans Light" panose="02000503020000020004" pitchFamily="50" charset="0"/>
            </a:endParaRPr>
          </a:p>
        </p:txBody>
      </p:sp>
      <p:pic>
        <p:nvPicPr>
          <p:cNvPr id="3" name="Picture 2"/>
          <p:cNvPicPr>
            <a:picLocks noChangeAspect="1"/>
          </p:cNvPicPr>
          <p:nvPr/>
        </p:nvPicPr>
        <p:blipFill>
          <a:blip r:embed="rId3"/>
          <a:stretch>
            <a:fillRect/>
          </a:stretch>
        </p:blipFill>
        <p:spPr>
          <a:xfrm>
            <a:off x="7737373" y="1556792"/>
            <a:ext cx="3467584" cy="3762900"/>
          </a:xfrm>
          <a:prstGeom prst="rect">
            <a:avLst/>
          </a:prstGeom>
        </p:spPr>
      </p:pic>
      <p:pic>
        <p:nvPicPr>
          <p:cNvPr id="8" name="Picture 7"/>
          <p:cNvPicPr>
            <a:picLocks noChangeAspect="1"/>
          </p:cNvPicPr>
          <p:nvPr/>
        </p:nvPicPr>
        <p:blipFill>
          <a:blip r:embed="rId4"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grpSp>
        <p:nvGrpSpPr>
          <p:cNvPr id="13" name="Group 12"/>
          <p:cNvGrpSpPr/>
          <p:nvPr/>
        </p:nvGrpSpPr>
        <p:grpSpPr>
          <a:xfrm>
            <a:off x="263352" y="1268760"/>
            <a:ext cx="6613309" cy="1973884"/>
            <a:chOff x="263352" y="1268760"/>
            <a:chExt cx="6613309" cy="1973884"/>
          </a:xfrm>
        </p:grpSpPr>
        <p:grpSp>
          <p:nvGrpSpPr>
            <p:cNvPr id="7" name="Group 6"/>
            <p:cNvGrpSpPr/>
            <p:nvPr/>
          </p:nvGrpSpPr>
          <p:grpSpPr>
            <a:xfrm>
              <a:off x="263352" y="1556792"/>
              <a:ext cx="6613309" cy="1685852"/>
              <a:chOff x="263352" y="1556792"/>
              <a:chExt cx="6613309" cy="1685852"/>
            </a:xfrm>
          </p:grpSpPr>
          <p:sp>
            <p:nvSpPr>
              <p:cNvPr id="5" name="Rounded Rectangle 4"/>
              <p:cNvSpPr/>
              <p:nvPr/>
            </p:nvSpPr>
            <p:spPr>
              <a:xfrm>
                <a:off x="263352" y="1556792"/>
                <a:ext cx="6613309" cy="1685852"/>
              </a:xfrm>
              <a:prstGeom prst="roundRect">
                <a:avLst/>
              </a:prstGeom>
              <a:solidFill>
                <a:srgbClr val="C0D8E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pt-PT" sz="1400" dirty="0" smtClean="0">
                  <a:solidFill>
                    <a:schemeClr val="tx1"/>
                  </a:solidFill>
                </a:endParaRPr>
              </a:p>
            </p:txBody>
          </p:sp>
          <p:sp>
            <p:nvSpPr>
              <p:cNvPr id="10" name="TextBox 9"/>
              <p:cNvSpPr txBox="1"/>
              <p:nvPr/>
            </p:nvSpPr>
            <p:spPr>
              <a:xfrm>
                <a:off x="456771" y="1639419"/>
                <a:ext cx="6287301" cy="1603225"/>
              </a:xfrm>
              <a:prstGeom prst="rect">
                <a:avLst/>
              </a:prstGeom>
              <a:noFill/>
            </p:spPr>
            <p:txBody>
              <a:bodyPr wrap="square" lIns="0" tIns="0" rIns="0" bIns="0" rtlCol="0">
                <a:noAutofit/>
              </a:bodyPr>
              <a:lstStyle/>
              <a:p>
                <a:pPr algn="just"/>
                <a:r>
                  <a:rPr lang="en-GB" sz="1400" dirty="0">
                    <a:solidFill>
                      <a:schemeClr val="bg1"/>
                    </a:solidFill>
                    <a:latin typeface="BNPP Sans Light" panose="02000503020000020004" pitchFamily="50" charset="0"/>
                  </a:rPr>
                  <a:t>Due to its experimental nature, </a:t>
                </a:r>
                <a:r>
                  <a:rPr lang="en-GB" sz="1400" b="1" dirty="0">
                    <a:solidFill>
                      <a:schemeClr val="bg1"/>
                    </a:solidFill>
                    <a:latin typeface="BNPP Sans Light" panose="02000503020000020004" pitchFamily="50" charset="0"/>
                  </a:rPr>
                  <a:t>analytics development </a:t>
                </a:r>
                <a:r>
                  <a:rPr lang="en-GB" sz="1400" dirty="0">
                    <a:solidFill>
                      <a:schemeClr val="bg1"/>
                    </a:solidFill>
                    <a:latin typeface="BNPP Sans Light" panose="02000503020000020004" pitchFamily="50" charset="0"/>
                  </a:rPr>
                  <a:t>work, including data exploration, experimentation with predictive models, and development of prototypes through rapid iterations, </a:t>
                </a:r>
                <a:r>
                  <a:rPr lang="en-GB" sz="1400" b="1" dirty="0">
                    <a:solidFill>
                      <a:schemeClr val="bg1"/>
                    </a:solidFill>
                    <a:latin typeface="BNPP Sans Light" panose="02000503020000020004" pitchFamily="50" charset="0"/>
                  </a:rPr>
                  <a:t>must be performed in a “lab” environment </a:t>
                </a:r>
                <a:r>
                  <a:rPr lang="en-GB" sz="1400" dirty="0">
                    <a:solidFill>
                      <a:schemeClr val="bg1"/>
                    </a:solidFill>
                    <a:latin typeface="BNPP Sans Light" panose="02000503020000020004" pitchFamily="50" charset="0"/>
                  </a:rPr>
                  <a:t>that’s </a:t>
                </a:r>
                <a:r>
                  <a:rPr lang="en-GB" sz="1400" b="1" dirty="0">
                    <a:solidFill>
                      <a:schemeClr val="bg1"/>
                    </a:solidFill>
                    <a:latin typeface="BNPP Sans Light" panose="02000503020000020004" pitchFamily="50" charset="0"/>
                  </a:rPr>
                  <a:t>separate from other systems </a:t>
                </a:r>
                <a:r>
                  <a:rPr lang="en-GB" sz="1400" dirty="0">
                    <a:solidFill>
                      <a:schemeClr val="bg1"/>
                    </a:solidFill>
                    <a:latin typeface="BNPP Sans Light" panose="02000503020000020004" pitchFamily="50" charset="0"/>
                  </a:rPr>
                  <a:t>so that it doesn’t hinder normal business operations. Lab technologies must be </a:t>
                </a:r>
                <a:r>
                  <a:rPr lang="en-GB" sz="1400" b="1" dirty="0">
                    <a:solidFill>
                      <a:schemeClr val="bg1"/>
                    </a:solidFill>
                    <a:latin typeface="BNPP Sans Light" panose="02000503020000020004" pitchFamily="50" charset="0"/>
                  </a:rPr>
                  <a:t>flexible and scalable </a:t>
                </a:r>
                <a:r>
                  <a:rPr lang="en-GB" sz="1400" dirty="0">
                    <a:solidFill>
                      <a:schemeClr val="bg1"/>
                    </a:solidFill>
                    <a:latin typeface="BNPP Sans Light" panose="02000503020000020004" pitchFamily="50" charset="0"/>
                  </a:rPr>
                  <a:t>to handle changing demands of the analytical approach (</a:t>
                </a:r>
                <a:r>
                  <a:rPr lang="en-GB" sz="1400" dirty="0" err="1">
                    <a:solidFill>
                      <a:schemeClr val="bg1"/>
                    </a:solidFill>
                    <a:latin typeface="BNPP Sans Light" panose="02000503020000020004" pitchFamily="50" charset="0"/>
                  </a:rPr>
                  <a:t>eg</a:t>
                </a:r>
                <a:r>
                  <a:rPr lang="en-GB" sz="1400" dirty="0">
                    <a:solidFill>
                      <a:schemeClr val="bg1"/>
                    </a:solidFill>
                    <a:latin typeface="BNPP Sans Light" panose="02000503020000020004" pitchFamily="50" charset="0"/>
                  </a:rPr>
                  <a:t>, new data, new </a:t>
                </a:r>
                <a:r>
                  <a:rPr lang="en-GB" sz="1400" dirty="0" err="1">
                    <a:solidFill>
                      <a:schemeClr val="bg1"/>
                    </a:solidFill>
                    <a:latin typeface="BNPP Sans Light" panose="02000503020000020004" pitchFamily="50" charset="0"/>
                  </a:rPr>
                  <a:t>modeling</a:t>
                </a:r>
                <a:r>
                  <a:rPr lang="en-GB" sz="1400" dirty="0">
                    <a:solidFill>
                      <a:schemeClr val="bg1"/>
                    </a:solidFill>
                    <a:latin typeface="BNPP Sans Light" panose="02000503020000020004" pitchFamily="50" charset="0"/>
                  </a:rPr>
                  <a:t> techniques) and modular to enable developed solutions to port to the factory through </a:t>
                </a:r>
                <a:r>
                  <a:rPr lang="en-GB" sz="1400" b="1" dirty="0">
                    <a:solidFill>
                      <a:schemeClr val="bg1"/>
                    </a:solidFill>
                    <a:latin typeface="BNPP Sans Light" panose="02000503020000020004" pitchFamily="50" charset="0"/>
                  </a:rPr>
                  <a:t>DevOps</a:t>
                </a:r>
                <a:r>
                  <a:rPr lang="en-GB" sz="1400" dirty="0">
                    <a:solidFill>
                      <a:schemeClr val="bg1"/>
                    </a:solidFill>
                    <a:latin typeface="BNPP Sans Light" panose="02000503020000020004" pitchFamily="50" charset="0"/>
                  </a:rPr>
                  <a:t>.</a:t>
                </a:r>
              </a:p>
            </p:txBody>
          </p:sp>
        </p:grpSp>
        <p:sp>
          <p:nvSpPr>
            <p:cNvPr id="9" name="TextBox 8"/>
            <p:cNvSpPr txBox="1"/>
            <p:nvPr/>
          </p:nvSpPr>
          <p:spPr>
            <a:xfrm>
              <a:off x="475183" y="1268760"/>
              <a:ext cx="6074649" cy="288032"/>
            </a:xfrm>
            <a:prstGeom prst="rect">
              <a:avLst/>
            </a:prstGeom>
            <a:noFill/>
          </p:spPr>
          <p:txBody>
            <a:bodyPr wrap="square" lIns="0" tIns="0" rIns="0" bIns="0" rtlCol="0">
              <a:noAutofit/>
            </a:bodyPr>
            <a:lstStyle/>
            <a:p>
              <a:pPr algn="just"/>
              <a:r>
                <a:rPr lang="en-GB" sz="1600" b="1" dirty="0" smtClean="0">
                  <a:solidFill>
                    <a:schemeClr val="bg1"/>
                  </a:solidFill>
                  <a:latin typeface="BNPP Sans Light" panose="02000503020000020004" pitchFamily="50" charset="0"/>
                </a:rPr>
                <a:t>Analytics LAB</a:t>
              </a:r>
            </a:p>
          </p:txBody>
        </p:sp>
      </p:grpSp>
      <p:grpSp>
        <p:nvGrpSpPr>
          <p:cNvPr id="16" name="Group 15"/>
          <p:cNvGrpSpPr/>
          <p:nvPr/>
        </p:nvGrpSpPr>
        <p:grpSpPr>
          <a:xfrm>
            <a:off x="263351" y="3571900"/>
            <a:ext cx="6613309" cy="2224786"/>
            <a:chOff x="263351" y="3571900"/>
            <a:chExt cx="6613309" cy="2224786"/>
          </a:xfrm>
        </p:grpSpPr>
        <p:grpSp>
          <p:nvGrpSpPr>
            <p:cNvPr id="6" name="Group 5"/>
            <p:cNvGrpSpPr/>
            <p:nvPr/>
          </p:nvGrpSpPr>
          <p:grpSpPr>
            <a:xfrm>
              <a:off x="263351" y="3823000"/>
              <a:ext cx="6613309" cy="1973686"/>
              <a:chOff x="263351" y="3823000"/>
              <a:chExt cx="6613309" cy="1973686"/>
            </a:xfrm>
          </p:grpSpPr>
          <p:sp>
            <p:nvSpPr>
              <p:cNvPr id="15" name="Rounded Rectangle 14"/>
              <p:cNvSpPr/>
              <p:nvPr/>
            </p:nvSpPr>
            <p:spPr>
              <a:xfrm>
                <a:off x="263351" y="3823000"/>
                <a:ext cx="6613309" cy="1973686"/>
              </a:xfrm>
              <a:prstGeom prst="roundRect">
                <a:avLst/>
              </a:prstGeom>
              <a:solidFill>
                <a:srgbClr val="A9BEC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pt-PT" sz="1400" dirty="0" smtClean="0">
                  <a:solidFill>
                    <a:srgbClr val="7030A0"/>
                  </a:solidFill>
                </a:endParaRPr>
              </a:p>
            </p:txBody>
          </p:sp>
          <p:sp>
            <p:nvSpPr>
              <p:cNvPr id="11" name="TextBox 10"/>
              <p:cNvSpPr txBox="1"/>
              <p:nvPr/>
            </p:nvSpPr>
            <p:spPr>
              <a:xfrm>
                <a:off x="426255" y="3942559"/>
                <a:ext cx="6317817" cy="1854127"/>
              </a:xfrm>
              <a:prstGeom prst="rect">
                <a:avLst/>
              </a:prstGeom>
              <a:noFill/>
            </p:spPr>
            <p:txBody>
              <a:bodyPr wrap="square" lIns="0" tIns="0" rIns="0" bIns="0" rtlCol="0">
                <a:noAutofit/>
              </a:bodyPr>
              <a:lstStyle/>
              <a:p>
                <a:pPr algn="just"/>
                <a:r>
                  <a:rPr lang="en-GB" sz="1400" dirty="0">
                    <a:solidFill>
                      <a:schemeClr val="bg1"/>
                    </a:solidFill>
                    <a:latin typeface="BNPP Sans Light" panose="02000503020000020004" pitchFamily="50" charset="0"/>
                  </a:rPr>
                  <a:t>After development in the lab, </a:t>
                </a:r>
                <a:r>
                  <a:rPr lang="en-GB" sz="1400" b="1" dirty="0">
                    <a:solidFill>
                      <a:schemeClr val="bg1"/>
                    </a:solidFill>
                    <a:latin typeface="BNPP Sans Light" panose="02000503020000020004" pitchFamily="50" charset="0"/>
                  </a:rPr>
                  <a:t>analytics models move into the “factory” </a:t>
                </a:r>
                <a:r>
                  <a:rPr lang="en-GB" sz="1400" dirty="0">
                    <a:solidFill>
                      <a:schemeClr val="bg1"/>
                    </a:solidFill>
                    <a:latin typeface="BNPP Sans Light" panose="02000503020000020004" pitchFamily="50" charset="0"/>
                  </a:rPr>
                  <a:t>which provides an environment for </a:t>
                </a:r>
                <a:r>
                  <a:rPr lang="en-GB" sz="1400" b="1" dirty="0">
                    <a:solidFill>
                      <a:schemeClr val="bg1"/>
                    </a:solidFill>
                    <a:latin typeface="BNPP Sans Light" panose="02000503020000020004" pitchFamily="50" charset="0"/>
                  </a:rPr>
                  <a:t>running analytics jobs </a:t>
                </a:r>
                <a:r>
                  <a:rPr lang="en-GB" sz="1400" dirty="0">
                    <a:solidFill>
                      <a:schemeClr val="bg1"/>
                    </a:solidFill>
                    <a:latin typeface="BNPP Sans Light" panose="02000503020000020004" pitchFamily="50" charset="0"/>
                  </a:rPr>
                  <a:t>24 hours a day, 7 days a week, 52 weeks a year. In order to put a solution into </a:t>
                </a:r>
                <a:r>
                  <a:rPr lang="en-GB" sz="1400" b="1" dirty="0">
                    <a:solidFill>
                      <a:schemeClr val="bg1"/>
                    </a:solidFill>
                    <a:latin typeface="BNPP Sans Light" panose="02000503020000020004" pitchFamily="50" charset="0"/>
                  </a:rPr>
                  <a:t>production at scale </a:t>
                </a:r>
                <a:r>
                  <a:rPr lang="en-GB" sz="1400" dirty="0">
                    <a:solidFill>
                      <a:schemeClr val="bg1"/>
                    </a:solidFill>
                    <a:latin typeface="BNPP Sans Light" panose="02000503020000020004" pitchFamily="50" charset="0"/>
                  </a:rPr>
                  <a:t>(</a:t>
                </a:r>
                <a:r>
                  <a:rPr lang="en-GB" sz="1400" dirty="0" err="1">
                    <a:solidFill>
                      <a:schemeClr val="bg1"/>
                    </a:solidFill>
                    <a:latin typeface="BNPP Sans Light" panose="02000503020000020004" pitchFamily="50" charset="0"/>
                  </a:rPr>
                  <a:t>ie</a:t>
                </a:r>
                <a:r>
                  <a:rPr lang="en-GB" sz="1400" dirty="0">
                    <a:solidFill>
                      <a:schemeClr val="bg1"/>
                    </a:solidFill>
                    <a:latin typeface="BNPP Sans Light" panose="02000503020000020004" pitchFamily="50" charset="0"/>
                  </a:rPr>
                  <a:t>, making it regularly and reliably accessible to users), it has to be </a:t>
                </a:r>
                <a:r>
                  <a:rPr lang="en-GB" sz="1400" b="1" dirty="0">
                    <a:solidFill>
                      <a:schemeClr val="bg1"/>
                    </a:solidFill>
                    <a:latin typeface="BNPP Sans Light" panose="02000503020000020004" pitchFamily="50" charset="0"/>
                  </a:rPr>
                  <a:t>robust</a:t>
                </a:r>
                <a:r>
                  <a:rPr lang="en-GB" sz="1400" dirty="0">
                    <a:solidFill>
                      <a:schemeClr val="bg1"/>
                    </a:solidFill>
                    <a:latin typeface="BNPP Sans Light" panose="02000503020000020004" pitchFamily="50" charset="0"/>
                  </a:rPr>
                  <a:t> (able to handle typical errors, including variances in incoming real-world data), </a:t>
                </a:r>
                <a:r>
                  <a:rPr lang="en-GB" sz="1400" b="1" dirty="0">
                    <a:solidFill>
                      <a:schemeClr val="bg1"/>
                    </a:solidFill>
                    <a:latin typeface="BNPP Sans Light" panose="02000503020000020004" pitchFamily="50" charset="0"/>
                  </a:rPr>
                  <a:t>maintainable</a:t>
                </a:r>
                <a:r>
                  <a:rPr lang="en-GB" sz="1400" dirty="0">
                    <a:solidFill>
                      <a:schemeClr val="bg1"/>
                    </a:solidFill>
                    <a:latin typeface="BNPP Sans Light" panose="02000503020000020004" pitchFamily="50" charset="0"/>
                  </a:rPr>
                  <a:t>, executed efficiently through continuous deployment processes, and </a:t>
                </a:r>
                <a:r>
                  <a:rPr lang="en-GB" sz="1400" b="1" dirty="0">
                    <a:solidFill>
                      <a:schemeClr val="bg1"/>
                    </a:solidFill>
                    <a:latin typeface="BNPP Sans Light" panose="02000503020000020004" pitchFamily="50" charset="0"/>
                  </a:rPr>
                  <a:t>integrated with core systems</a:t>
                </a:r>
                <a:r>
                  <a:rPr lang="en-GB" sz="1400" dirty="0">
                    <a:solidFill>
                      <a:schemeClr val="bg1"/>
                    </a:solidFill>
                    <a:latin typeface="BNPP Sans Light" panose="02000503020000020004" pitchFamily="50" charset="0"/>
                  </a:rPr>
                  <a:t>, and it must include performance management and risk controls to avoid any detrimental impact on operations.</a:t>
                </a:r>
              </a:p>
            </p:txBody>
          </p:sp>
        </p:grpSp>
        <p:sp>
          <p:nvSpPr>
            <p:cNvPr id="12" name="TextBox 11"/>
            <p:cNvSpPr txBox="1"/>
            <p:nvPr/>
          </p:nvSpPr>
          <p:spPr>
            <a:xfrm>
              <a:off x="445884" y="3571900"/>
              <a:ext cx="6074649" cy="288032"/>
            </a:xfrm>
            <a:prstGeom prst="rect">
              <a:avLst/>
            </a:prstGeom>
            <a:noFill/>
          </p:spPr>
          <p:txBody>
            <a:bodyPr wrap="square" lIns="0" tIns="0" rIns="0" bIns="0" rtlCol="0">
              <a:noAutofit/>
            </a:bodyPr>
            <a:lstStyle/>
            <a:p>
              <a:pPr algn="just"/>
              <a:r>
                <a:rPr lang="en-GB" sz="1600" b="1" dirty="0" smtClean="0">
                  <a:solidFill>
                    <a:schemeClr val="bg1"/>
                  </a:solidFill>
                  <a:latin typeface="BNPP Sans Light" panose="02000503020000020004" pitchFamily="50" charset="0"/>
                </a:rPr>
                <a:t>Analytics FACTORY</a:t>
              </a:r>
            </a:p>
          </p:txBody>
        </p:sp>
      </p:grpSp>
    </p:spTree>
    <p:extLst>
      <p:ext uri="{BB962C8B-B14F-4D97-AF65-F5344CB8AC3E}">
        <p14:creationId xmlns:p14="http://schemas.microsoft.com/office/powerpoint/2010/main" val="27264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par>
                                <p:cTn id="19" presetID="1" presetClass="exit" presetSubtype="0" fill="hold" nodeType="with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7542043" y="941701"/>
            <a:ext cx="4467849" cy="5096586"/>
          </a:xfrm>
          <a:prstGeom prst="rect">
            <a:avLst/>
          </a:prstGeom>
        </p:spPr>
      </p:pic>
      <p:sp>
        <p:nvSpPr>
          <p:cNvPr id="22" name="Titre 21"/>
          <p:cNvSpPr>
            <a:spLocks noGrp="1"/>
          </p:cNvSpPr>
          <p:nvPr>
            <p:ph type="title"/>
          </p:nvPr>
        </p:nvSpPr>
        <p:spPr/>
        <p:txBody>
          <a:bodyPr/>
          <a:lstStyle/>
          <a:p>
            <a:r>
              <a:rPr lang="en-GB" dirty="0" smtClean="0">
                <a:latin typeface="BNPP Sans" panose="02000000000000000000" pitchFamily="50" charset="0"/>
              </a:rPr>
              <a:t>Ways of working</a:t>
            </a:r>
            <a:endParaRPr lang="en-GB" dirty="0">
              <a:latin typeface="BNPP Sans" panose="02000000000000000000" pitchFamily="50" charset="0"/>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3"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grpSp>
        <p:nvGrpSpPr>
          <p:cNvPr id="29" name="Group 28"/>
          <p:cNvGrpSpPr/>
          <p:nvPr/>
        </p:nvGrpSpPr>
        <p:grpSpPr>
          <a:xfrm>
            <a:off x="263352" y="1268760"/>
            <a:ext cx="6613309" cy="2786963"/>
            <a:chOff x="263352" y="1268760"/>
            <a:chExt cx="6613309" cy="2786963"/>
          </a:xfrm>
        </p:grpSpPr>
        <p:grpSp>
          <p:nvGrpSpPr>
            <p:cNvPr id="19" name="Group 18"/>
            <p:cNvGrpSpPr/>
            <p:nvPr/>
          </p:nvGrpSpPr>
          <p:grpSpPr>
            <a:xfrm>
              <a:off x="263352" y="1556791"/>
              <a:ext cx="6613309" cy="2498932"/>
              <a:chOff x="263352" y="1556791"/>
              <a:chExt cx="6613309" cy="2498932"/>
            </a:xfrm>
          </p:grpSpPr>
          <p:sp>
            <p:nvSpPr>
              <p:cNvPr id="20" name="Rounded Rectangle 19"/>
              <p:cNvSpPr/>
              <p:nvPr/>
            </p:nvSpPr>
            <p:spPr>
              <a:xfrm>
                <a:off x="263352" y="1556791"/>
                <a:ext cx="6613309" cy="2498931"/>
              </a:xfrm>
              <a:prstGeom prst="roundRect">
                <a:avLst/>
              </a:prstGeom>
              <a:solidFill>
                <a:srgbClr val="C0D8E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pt-PT" sz="1400" dirty="0" smtClean="0">
                  <a:solidFill>
                    <a:schemeClr val="tx1"/>
                  </a:solidFill>
                </a:endParaRPr>
              </a:p>
            </p:txBody>
          </p:sp>
          <p:sp>
            <p:nvSpPr>
              <p:cNvPr id="21" name="TextBox 20"/>
              <p:cNvSpPr txBox="1"/>
              <p:nvPr/>
            </p:nvSpPr>
            <p:spPr>
              <a:xfrm>
                <a:off x="456771" y="1639419"/>
                <a:ext cx="6287301" cy="2416304"/>
              </a:xfrm>
              <a:prstGeom prst="rect">
                <a:avLst/>
              </a:prstGeom>
              <a:noFill/>
            </p:spPr>
            <p:txBody>
              <a:bodyPr wrap="square" lIns="0" tIns="0" rIns="0" bIns="0" rtlCol="0">
                <a:noAutofit/>
              </a:bodyPr>
              <a:lstStyle/>
              <a:p>
                <a:pPr algn="just"/>
                <a:r>
                  <a:rPr lang="en-GB" sz="1400" dirty="0" err="1">
                    <a:solidFill>
                      <a:schemeClr val="bg1"/>
                    </a:solidFill>
                    <a:latin typeface="BNPP Sans Light" panose="02000503020000020004" pitchFamily="50" charset="0"/>
                  </a:rPr>
                  <a:t>MLOps</a:t>
                </a:r>
                <a:r>
                  <a:rPr lang="en-GB" sz="1400" dirty="0">
                    <a:solidFill>
                      <a:schemeClr val="bg1"/>
                    </a:solidFill>
                    <a:latin typeface="BNPP Sans Light" panose="02000503020000020004" pitchFamily="50" charset="0"/>
                  </a:rPr>
                  <a:t> refers to </a:t>
                </a:r>
                <a:r>
                  <a:rPr lang="en-GB" sz="1400" b="1" dirty="0">
                    <a:solidFill>
                      <a:schemeClr val="bg1"/>
                    </a:solidFill>
                    <a:latin typeface="BNPP Sans Light" panose="02000503020000020004" pitchFamily="50" charset="0"/>
                  </a:rPr>
                  <a:t>DevOps as applied to machine learning and AI</a:t>
                </a:r>
                <a:r>
                  <a:rPr lang="en-GB" sz="1400" dirty="0">
                    <a:solidFill>
                      <a:schemeClr val="bg1"/>
                    </a:solidFill>
                    <a:latin typeface="BNPP Sans Light" panose="02000503020000020004" pitchFamily="50" charset="0"/>
                  </a:rPr>
                  <a:t>.</a:t>
                </a:r>
              </a:p>
              <a:p>
                <a:pPr algn="just"/>
                <a:r>
                  <a:rPr lang="en-GB" sz="1400" dirty="0">
                    <a:solidFill>
                      <a:schemeClr val="bg1"/>
                    </a:solidFill>
                    <a:latin typeface="BNPP Sans Light" panose="02000503020000020004" pitchFamily="50" charset="0"/>
                  </a:rPr>
                  <a:t>Short for “software development” and “IT operations,” DevOps is the application of software engineering practices to IT operations, such as packaging and deploying production software.</a:t>
                </a:r>
              </a:p>
              <a:p>
                <a:pPr algn="just"/>
                <a:endParaRPr lang="en-GB" sz="1400" dirty="0">
                  <a:solidFill>
                    <a:schemeClr val="bg1"/>
                  </a:solidFill>
                  <a:latin typeface="BNPP Sans Light" panose="02000503020000020004" pitchFamily="50" charset="0"/>
                </a:endParaRPr>
              </a:p>
              <a:p>
                <a:pPr algn="just"/>
                <a:r>
                  <a:rPr lang="en-GB" sz="1400" dirty="0" err="1">
                    <a:solidFill>
                      <a:schemeClr val="bg1"/>
                    </a:solidFill>
                    <a:latin typeface="BNPP Sans Light" panose="02000503020000020004" pitchFamily="50" charset="0"/>
                  </a:rPr>
                  <a:t>MLOps</a:t>
                </a:r>
                <a:r>
                  <a:rPr lang="en-GB" sz="1400" dirty="0">
                    <a:solidFill>
                      <a:schemeClr val="bg1"/>
                    </a:solidFill>
                    <a:latin typeface="BNPP Sans Light" panose="02000503020000020004" pitchFamily="50" charset="0"/>
                  </a:rPr>
                  <a:t> aims to </a:t>
                </a:r>
                <a:r>
                  <a:rPr lang="en-GB" sz="1400" b="1" dirty="0">
                    <a:solidFill>
                      <a:schemeClr val="bg1"/>
                    </a:solidFill>
                    <a:latin typeface="BNPP Sans Light" panose="02000503020000020004" pitchFamily="50" charset="0"/>
                  </a:rPr>
                  <a:t>shorten the analytics development life cycle </a:t>
                </a:r>
                <a:r>
                  <a:rPr lang="en-GB" sz="1400" dirty="0">
                    <a:solidFill>
                      <a:schemeClr val="bg1"/>
                    </a:solidFill>
                    <a:latin typeface="BNPP Sans Light" panose="02000503020000020004" pitchFamily="50" charset="0"/>
                  </a:rPr>
                  <a:t>and increase model stability by automating repeatable steps in the workflows of software practitioners (including data engineers and data scientists). While </a:t>
                </a:r>
                <a:r>
                  <a:rPr lang="en-GB" sz="1400" dirty="0" err="1">
                    <a:solidFill>
                      <a:schemeClr val="bg1"/>
                    </a:solidFill>
                    <a:latin typeface="BNPP Sans Light" panose="02000503020000020004" pitchFamily="50" charset="0"/>
                  </a:rPr>
                  <a:t>MLOps</a:t>
                </a:r>
                <a:r>
                  <a:rPr lang="en-GB" sz="1400" dirty="0">
                    <a:solidFill>
                      <a:schemeClr val="bg1"/>
                    </a:solidFill>
                    <a:latin typeface="BNPP Sans Light" panose="02000503020000020004" pitchFamily="50" charset="0"/>
                  </a:rPr>
                  <a:t> practices vary significantly they typically involve automating integration (the frequent checking in and testing of code) and deployment (packaging code and using it in a production setting).</a:t>
                </a:r>
              </a:p>
            </p:txBody>
          </p:sp>
        </p:grpSp>
        <p:sp>
          <p:nvSpPr>
            <p:cNvPr id="23" name="TextBox 22"/>
            <p:cNvSpPr txBox="1"/>
            <p:nvPr/>
          </p:nvSpPr>
          <p:spPr>
            <a:xfrm>
              <a:off x="475183" y="1268760"/>
              <a:ext cx="6074649" cy="288032"/>
            </a:xfrm>
            <a:prstGeom prst="rect">
              <a:avLst/>
            </a:prstGeom>
            <a:noFill/>
          </p:spPr>
          <p:txBody>
            <a:bodyPr wrap="square" lIns="0" tIns="0" rIns="0" bIns="0" rtlCol="0">
              <a:noAutofit/>
            </a:bodyPr>
            <a:lstStyle/>
            <a:p>
              <a:pPr algn="just"/>
              <a:r>
                <a:rPr lang="en-GB" sz="1600" b="1" dirty="0" err="1">
                  <a:solidFill>
                    <a:schemeClr val="bg1"/>
                  </a:solidFill>
                  <a:latin typeface="BNPP Sans Light" panose="02000503020000020004" pitchFamily="50" charset="0"/>
                </a:rPr>
                <a:t>MLOps</a:t>
              </a:r>
              <a:endParaRPr lang="en-GB" sz="1600" b="1" dirty="0">
                <a:solidFill>
                  <a:schemeClr val="bg1"/>
                </a:solidFill>
                <a:latin typeface="BNPP Sans Light" panose="02000503020000020004" pitchFamily="50" charset="0"/>
              </a:endParaRPr>
            </a:p>
          </p:txBody>
        </p:sp>
      </p:grpSp>
      <p:grpSp>
        <p:nvGrpSpPr>
          <p:cNvPr id="30" name="Group 29"/>
          <p:cNvGrpSpPr/>
          <p:nvPr/>
        </p:nvGrpSpPr>
        <p:grpSpPr>
          <a:xfrm>
            <a:off x="295647" y="4378382"/>
            <a:ext cx="6613309" cy="1339099"/>
            <a:chOff x="295647" y="4378382"/>
            <a:chExt cx="6613309" cy="1339099"/>
          </a:xfrm>
        </p:grpSpPr>
        <p:grpSp>
          <p:nvGrpSpPr>
            <p:cNvPr id="24" name="Group 23"/>
            <p:cNvGrpSpPr/>
            <p:nvPr/>
          </p:nvGrpSpPr>
          <p:grpSpPr>
            <a:xfrm>
              <a:off x="295647" y="4657511"/>
              <a:ext cx="6613309" cy="1059970"/>
              <a:chOff x="263351" y="3823000"/>
              <a:chExt cx="6613309" cy="1973686"/>
            </a:xfrm>
          </p:grpSpPr>
          <p:sp>
            <p:nvSpPr>
              <p:cNvPr id="25" name="Rounded Rectangle 24"/>
              <p:cNvSpPr/>
              <p:nvPr/>
            </p:nvSpPr>
            <p:spPr>
              <a:xfrm>
                <a:off x="263351" y="3823000"/>
                <a:ext cx="6613309" cy="1973686"/>
              </a:xfrm>
              <a:prstGeom prst="roundRect">
                <a:avLst/>
              </a:prstGeom>
              <a:solidFill>
                <a:srgbClr val="A9BEC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pt-PT" sz="1400" dirty="0" smtClean="0">
                  <a:solidFill>
                    <a:srgbClr val="7030A0"/>
                  </a:solidFill>
                </a:endParaRPr>
              </a:p>
            </p:txBody>
          </p:sp>
          <p:sp>
            <p:nvSpPr>
              <p:cNvPr id="26" name="TextBox 25"/>
              <p:cNvSpPr txBox="1"/>
              <p:nvPr/>
            </p:nvSpPr>
            <p:spPr>
              <a:xfrm>
                <a:off x="426255" y="3942558"/>
                <a:ext cx="6317817" cy="1642624"/>
              </a:xfrm>
              <a:prstGeom prst="rect">
                <a:avLst/>
              </a:prstGeom>
              <a:noFill/>
            </p:spPr>
            <p:txBody>
              <a:bodyPr wrap="square" lIns="0" tIns="0" rIns="0" bIns="0" rtlCol="0">
                <a:noAutofit/>
              </a:bodyPr>
              <a:lstStyle/>
              <a:p>
                <a:pPr algn="just"/>
                <a:r>
                  <a:rPr lang="en-GB" sz="1400" dirty="0">
                    <a:solidFill>
                      <a:schemeClr val="bg1"/>
                    </a:solidFill>
                    <a:latin typeface="BNPP Sans Light" panose="02000503020000020004" pitchFamily="50" charset="0"/>
                  </a:rPr>
                  <a:t>The work in the lab and factory is </a:t>
                </a:r>
                <a:r>
                  <a:rPr lang="en-GB" sz="1400" b="1" dirty="0">
                    <a:solidFill>
                      <a:schemeClr val="bg1"/>
                    </a:solidFill>
                    <a:latin typeface="BNPP Sans Light" panose="02000503020000020004" pitchFamily="50" charset="0"/>
                  </a:rPr>
                  <a:t>carried out by cross-functional teams </a:t>
                </a:r>
                <a:r>
                  <a:rPr lang="en-GB" sz="1400" dirty="0">
                    <a:solidFill>
                      <a:schemeClr val="bg1"/>
                    </a:solidFill>
                    <a:latin typeface="BNPP Sans Light" panose="02000503020000020004" pitchFamily="50" charset="0"/>
                  </a:rPr>
                  <a:t>made up of data and software professionals (</a:t>
                </a:r>
                <a:r>
                  <a:rPr lang="en-GB" sz="1400" dirty="0" err="1">
                    <a:solidFill>
                      <a:schemeClr val="bg1"/>
                    </a:solidFill>
                    <a:latin typeface="BNPP Sans Light" panose="02000503020000020004" pitchFamily="50" charset="0"/>
                  </a:rPr>
                  <a:t>eg</a:t>
                </a:r>
                <a:r>
                  <a:rPr lang="en-GB" sz="1400" dirty="0">
                    <a:solidFill>
                      <a:schemeClr val="bg1"/>
                    </a:solidFill>
                    <a:latin typeface="BNPP Sans Light" panose="02000503020000020004" pitchFamily="50" charset="0"/>
                  </a:rPr>
                  <a:t> data scientists, machine learning engineers, cloud architects) as well as business professionals with varying levels of data science expertise (</a:t>
                </a:r>
                <a:r>
                  <a:rPr lang="en-GB" sz="1400" dirty="0" err="1">
                    <a:solidFill>
                      <a:schemeClr val="bg1"/>
                    </a:solidFill>
                    <a:latin typeface="BNPP Sans Light" panose="02000503020000020004" pitchFamily="50" charset="0"/>
                  </a:rPr>
                  <a:t>eg</a:t>
                </a:r>
                <a:r>
                  <a:rPr lang="en-GB" sz="1400" dirty="0">
                    <a:solidFill>
                      <a:schemeClr val="bg1"/>
                    </a:solidFill>
                    <a:latin typeface="BNPP Sans Light" panose="02000503020000020004" pitchFamily="50" charset="0"/>
                  </a:rPr>
                  <a:t>, subject matter experts, translators).</a:t>
                </a:r>
              </a:p>
            </p:txBody>
          </p:sp>
        </p:grpSp>
        <p:sp>
          <p:nvSpPr>
            <p:cNvPr id="27" name="TextBox 26"/>
            <p:cNvSpPr txBox="1"/>
            <p:nvPr/>
          </p:nvSpPr>
          <p:spPr>
            <a:xfrm>
              <a:off x="448510" y="4378382"/>
              <a:ext cx="6074649" cy="206216"/>
            </a:xfrm>
            <a:prstGeom prst="rect">
              <a:avLst/>
            </a:prstGeom>
            <a:noFill/>
          </p:spPr>
          <p:txBody>
            <a:bodyPr wrap="square" lIns="0" tIns="0" rIns="0" bIns="0" rtlCol="0">
              <a:noAutofit/>
            </a:bodyPr>
            <a:lstStyle/>
            <a:p>
              <a:pPr algn="just"/>
              <a:r>
                <a:rPr lang="en-GB" sz="1600" b="1" dirty="0">
                  <a:solidFill>
                    <a:schemeClr val="bg1"/>
                  </a:solidFill>
                  <a:latin typeface="BNPP Sans Light" panose="02000503020000020004" pitchFamily="50" charset="0"/>
                </a:rPr>
                <a:t>Roles</a:t>
              </a:r>
              <a:endParaRPr lang="en-GB" sz="1600" b="1" dirty="0" smtClean="0">
                <a:solidFill>
                  <a:schemeClr val="bg1"/>
                </a:solidFill>
                <a:latin typeface="BNPP Sans Light" panose="02000503020000020004" pitchFamily="50" charset="0"/>
              </a:endParaRPr>
            </a:p>
          </p:txBody>
        </p:sp>
      </p:grpSp>
      <p:pic>
        <p:nvPicPr>
          <p:cNvPr id="28" name="Picture 27"/>
          <p:cNvPicPr>
            <a:picLocks noChangeAspect="1"/>
          </p:cNvPicPr>
          <p:nvPr/>
        </p:nvPicPr>
        <p:blipFill>
          <a:blip r:embed="rId4"/>
          <a:stretch>
            <a:fillRect/>
          </a:stretch>
        </p:blipFill>
        <p:spPr>
          <a:xfrm>
            <a:off x="7680176" y="1052736"/>
            <a:ext cx="4191585" cy="4953691"/>
          </a:xfrm>
          <a:prstGeom prst="rect">
            <a:avLst/>
          </a:prstGeom>
        </p:spPr>
      </p:pic>
    </p:spTree>
    <p:extLst>
      <p:ext uri="{BB962C8B-B14F-4D97-AF65-F5344CB8AC3E}">
        <p14:creationId xmlns:p14="http://schemas.microsoft.com/office/powerpoint/2010/main" val="423759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0-#ppt_w/2"/>
                                          </p:val>
                                        </p:tav>
                                        <p:tav tm="100000">
                                          <p:val>
                                            <p:strVal val="#ppt_x"/>
                                          </p:val>
                                        </p:tav>
                                      </p:tavLst>
                                    </p:anim>
                                    <p:anim calcmode="lin" valueType="num">
                                      <p:cBhvr additive="base">
                                        <p:cTn id="18" dur="500" fill="hold"/>
                                        <p:tgtEl>
                                          <p:spTgt spid="30"/>
                                        </p:tgtEl>
                                        <p:attrNameLst>
                                          <p:attrName>ppt_y</p:attrName>
                                        </p:attrNameLst>
                                      </p:cBhvr>
                                      <p:tavLst>
                                        <p:tav tm="0">
                                          <p:val>
                                            <p:strVal val="#ppt_y"/>
                                          </p:val>
                                        </p:tav>
                                        <p:tav tm="100000">
                                          <p:val>
                                            <p:strVal val="#ppt_y"/>
                                          </p:val>
                                        </p:tav>
                                      </p:tavLst>
                                    </p:anim>
                                  </p:childTnLst>
                                </p:cTn>
                              </p:par>
                              <p:par>
                                <p:cTn id="19" presetID="1" presetClass="exit" presetSubtype="0" fill="hold" nodeType="withEffect">
                                  <p:stCondLst>
                                    <p:cond delay="0"/>
                                  </p:stCondLst>
                                  <p:childTnLst>
                                    <p:set>
                                      <p:cBhvr>
                                        <p:cTn id="20" dur="1" fill="hold">
                                          <p:stCondLst>
                                            <p:cond delay="0"/>
                                          </p:stCondLst>
                                        </p:cTn>
                                        <p:tgtEl>
                                          <p:spTgt spid="28"/>
                                        </p:tgtEl>
                                        <p:attrNameLst>
                                          <p:attrName>style.visibility</p:attrName>
                                        </p:attrNameLst>
                                      </p:cBhvr>
                                      <p:to>
                                        <p:strVal val="hidden"/>
                                      </p:to>
                                    </p:set>
                                  </p:childTnLst>
                                </p:cTn>
                              </p:par>
                              <p:par>
                                <p:cTn id="21" presetID="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en-GB" dirty="0" smtClean="0">
                <a:latin typeface="BNPP Sans" panose="02000000000000000000" pitchFamily="50" charset="0"/>
              </a:rPr>
              <a:t>DATA LAB</a:t>
            </a:r>
            <a:endParaRPr lang="en-GB" dirty="0">
              <a:latin typeface="BNPP Sans" panose="02000000000000000000" pitchFamily="50" charset="0"/>
            </a:endParaRPr>
          </a:p>
        </p:txBody>
      </p:sp>
      <p:sp>
        <p:nvSpPr>
          <p:cNvPr id="6" name="Sous-titre 5"/>
          <p:cNvSpPr>
            <a:spLocks noGrp="1"/>
          </p:cNvSpPr>
          <p:nvPr>
            <p:ph type="subTitle" idx="1"/>
          </p:nvPr>
        </p:nvSpPr>
        <p:spPr/>
        <p:txBody>
          <a:bodyPr/>
          <a:lstStyle/>
          <a:p>
            <a:r>
              <a:rPr lang="fr-FR" dirty="0" smtClean="0"/>
              <a:t>2</a:t>
            </a:r>
            <a:endParaRPr lang="fr-FR" dirty="0"/>
          </a:p>
        </p:txBody>
      </p:sp>
      <p:sp>
        <p:nvSpPr>
          <p:cNvPr id="12" name="Espace réservé du numéro de diapositive 1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8"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0"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9" name="Picture 8"/>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Tree>
    <p:extLst>
      <p:ext uri="{BB962C8B-B14F-4D97-AF65-F5344CB8AC3E}">
        <p14:creationId xmlns:p14="http://schemas.microsoft.com/office/powerpoint/2010/main" val="1996388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lang="en-GB" dirty="0" smtClean="0">
                <a:latin typeface="BNPP Sans" panose="02000000000000000000" pitchFamily="50" charset="0"/>
              </a:rPr>
              <a:t>Assemble data sets</a:t>
            </a:r>
            <a:endParaRPr lang="en-GB" dirty="0">
              <a:latin typeface="BNPP Sans" panose="02000000000000000000" pitchFamily="50" charset="0"/>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2"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2" name="TextBox 1"/>
          <p:cNvSpPr txBox="1"/>
          <p:nvPr/>
        </p:nvSpPr>
        <p:spPr>
          <a:xfrm>
            <a:off x="479376" y="1488474"/>
            <a:ext cx="972000" cy="467743"/>
          </a:xfrm>
          <a:prstGeom prst="rect">
            <a:avLst/>
          </a:prstGeom>
          <a:solidFill>
            <a:srgbClr val="027AB1"/>
          </a:solidFill>
          <a:ln w="19050">
            <a:solidFill>
              <a:srgbClr val="8BBFD5"/>
            </a:solidFill>
          </a:ln>
        </p:spPr>
        <p:txBody>
          <a:bodyPr wrap="square" lIns="0" tIns="0" rIns="0" bIns="0" rtlCol="0" anchor="ctr">
            <a:noAutofit/>
          </a:bodyPr>
          <a:lstStyle/>
          <a:p>
            <a:pPr algn="ctr"/>
            <a:r>
              <a:rPr lang="en-GB" sz="1200" dirty="0" smtClean="0">
                <a:latin typeface="BNPP Sans" panose="02000000000000000000" pitchFamily="50" charset="0"/>
              </a:rPr>
              <a:t>Data</a:t>
            </a:r>
          </a:p>
          <a:p>
            <a:pPr algn="ctr"/>
            <a:r>
              <a:rPr lang="en-GB" sz="1200" dirty="0" smtClean="0">
                <a:latin typeface="BNPP Sans" panose="02000000000000000000" pitchFamily="50" charset="0"/>
              </a:rPr>
              <a:t>ingestion</a:t>
            </a:r>
          </a:p>
        </p:txBody>
      </p:sp>
      <p:pic>
        <p:nvPicPr>
          <p:cNvPr id="3" name="Picture 2"/>
          <p:cNvPicPr>
            <a:picLocks noChangeAspect="1"/>
          </p:cNvPicPr>
          <p:nvPr/>
        </p:nvPicPr>
        <p:blipFill rotWithShape="1">
          <a:blip r:embed="rId3"/>
          <a:srcRect l="3923"/>
          <a:stretch/>
        </p:blipFill>
        <p:spPr>
          <a:xfrm>
            <a:off x="7449807" y="1482130"/>
            <a:ext cx="4761188" cy="3309447"/>
          </a:xfrm>
          <a:prstGeom prst="rect">
            <a:avLst/>
          </a:prstGeom>
        </p:spPr>
      </p:pic>
      <p:sp>
        <p:nvSpPr>
          <p:cNvPr id="7" name="TextBox 6"/>
          <p:cNvSpPr txBox="1"/>
          <p:nvPr/>
        </p:nvSpPr>
        <p:spPr>
          <a:xfrm>
            <a:off x="1801809" y="2924944"/>
            <a:ext cx="45719" cy="432048"/>
          </a:xfrm>
          <a:prstGeom prst="rect">
            <a:avLst/>
          </a:prstGeom>
          <a:noFill/>
        </p:spPr>
        <p:txBody>
          <a:bodyPr wrap="square" lIns="0" tIns="0" rIns="0" bIns="0" rtlCol="0">
            <a:noAutofit/>
          </a:bodyPr>
          <a:lstStyle/>
          <a:p>
            <a:endParaRPr lang="pt-PT" sz="1400" dirty="0" smtClean="0">
              <a:solidFill>
                <a:schemeClr val="accent4"/>
              </a:solidFill>
            </a:endParaRPr>
          </a:p>
        </p:txBody>
      </p:sp>
      <p:sp>
        <p:nvSpPr>
          <p:cNvPr id="31" name="TextBox 30"/>
          <p:cNvSpPr txBox="1"/>
          <p:nvPr/>
        </p:nvSpPr>
        <p:spPr>
          <a:xfrm>
            <a:off x="1609889"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r>
              <a:rPr lang="en-GB" dirty="0"/>
              <a:t>Source systems</a:t>
            </a:r>
          </a:p>
        </p:txBody>
      </p:sp>
      <p:sp>
        <p:nvSpPr>
          <p:cNvPr id="33" name="TextBox 32"/>
          <p:cNvSpPr txBox="1"/>
          <p:nvPr/>
        </p:nvSpPr>
        <p:spPr>
          <a:xfrm>
            <a:off x="2740402"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r>
              <a:rPr lang="en-GB" dirty="0"/>
              <a:t>Data</a:t>
            </a:r>
          </a:p>
          <a:p>
            <a:r>
              <a:rPr lang="en-GB" dirty="0"/>
              <a:t>APIs</a:t>
            </a:r>
          </a:p>
        </p:txBody>
      </p:sp>
      <p:sp>
        <p:nvSpPr>
          <p:cNvPr id="35" name="TextBox 34"/>
          <p:cNvSpPr txBox="1"/>
          <p:nvPr/>
        </p:nvSpPr>
        <p:spPr>
          <a:xfrm>
            <a:off x="3870915"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r>
              <a:rPr lang="en-GB" dirty="0"/>
              <a:t>Batch</a:t>
            </a:r>
          </a:p>
        </p:txBody>
      </p:sp>
      <p:sp>
        <p:nvSpPr>
          <p:cNvPr id="37" name="TextBox 36"/>
          <p:cNvSpPr txBox="1"/>
          <p:nvPr/>
        </p:nvSpPr>
        <p:spPr>
          <a:xfrm>
            <a:off x="5001428"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r>
              <a:rPr lang="en-GB" dirty="0"/>
              <a:t>Data</a:t>
            </a:r>
          </a:p>
          <a:p>
            <a:r>
              <a:rPr lang="en-GB" dirty="0"/>
              <a:t>pipeline</a:t>
            </a:r>
          </a:p>
        </p:txBody>
      </p:sp>
      <p:sp>
        <p:nvSpPr>
          <p:cNvPr id="39" name="TextBox 38"/>
          <p:cNvSpPr txBox="1"/>
          <p:nvPr/>
        </p:nvSpPr>
        <p:spPr>
          <a:xfrm>
            <a:off x="6131941"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r>
              <a:rPr lang="en-GB" dirty="0"/>
              <a:t>Data</a:t>
            </a:r>
          </a:p>
          <a:p>
            <a:r>
              <a:rPr lang="en-GB" dirty="0"/>
              <a:t>lake</a:t>
            </a:r>
          </a:p>
        </p:txBody>
      </p:sp>
      <p:sp>
        <p:nvSpPr>
          <p:cNvPr id="41" name="TextBox 40"/>
          <p:cNvSpPr txBox="1"/>
          <p:nvPr/>
        </p:nvSpPr>
        <p:spPr>
          <a:xfrm>
            <a:off x="7262454" y="1482131"/>
            <a:ext cx="972000" cy="467743"/>
          </a:xfrm>
          <a:prstGeom prst="rect">
            <a:avLst/>
          </a:prstGeom>
          <a:noFill/>
          <a:ln w="19050">
            <a:solidFill>
              <a:srgbClr val="8BBFD5"/>
            </a:solidFill>
          </a:ln>
        </p:spPr>
        <p:txBody>
          <a:bodyPr wrap="square" lIns="0" tIns="0" rIns="0" bIns="0" rtlCol="0" anchor="ctr">
            <a:noAutofit/>
          </a:bodyPr>
          <a:lstStyle>
            <a:defPPr>
              <a:defRPr lang="fr-FR"/>
            </a:defPPr>
            <a:lvl1pPr algn="ctr">
              <a:defRPr sz="1200">
                <a:solidFill>
                  <a:srgbClr val="5B84B3"/>
                </a:solidFill>
                <a:latin typeface="BNPP Sans" panose="02000000000000000000" pitchFamily="50" charset="0"/>
              </a:defRPr>
            </a:lvl1pPr>
          </a:lstStyle>
          <a:p>
            <a:r>
              <a:rPr lang="en-GB" dirty="0"/>
              <a:t>Data</a:t>
            </a:r>
          </a:p>
          <a:p>
            <a:r>
              <a:rPr lang="en-GB" dirty="0"/>
              <a:t>catalog</a:t>
            </a:r>
          </a:p>
        </p:txBody>
      </p:sp>
      <p:sp>
        <p:nvSpPr>
          <p:cNvPr id="12" name="TextBox 11"/>
          <p:cNvSpPr txBox="1"/>
          <p:nvPr/>
        </p:nvSpPr>
        <p:spPr>
          <a:xfrm>
            <a:off x="495545" y="1195579"/>
            <a:ext cx="1197847" cy="216024"/>
          </a:xfrm>
          <a:prstGeom prst="rect">
            <a:avLst/>
          </a:prstGeom>
          <a:noFill/>
        </p:spPr>
        <p:txBody>
          <a:bodyPr wrap="square" lIns="0" tIns="0" rIns="0" bIns="0" rtlCol="0">
            <a:noAutofit/>
          </a:bodyPr>
          <a:lstStyle/>
          <a:p>
            <a:r>
              <a:rPr lang="pt-PT" sz="1000" dirty="0" smtClean="0">
                <a:solidFill>
                  <a:srgbClr val="1A90C9"/>
                </a:solidFill>
                <a:latin typeface="BNPP Sans" panose="02000000000000000000" pitchFamily="50" charset="0"/>
              </a:rPr>
              <a:t>PROCESSES</a:t>
            </a:r>
          </a:p>
        </p:txBody>
      </p:sp>
      <p:sp>
        <p:nvSpPr>
          <p:cNvPr id="43" name="TextBox 42"/>
          <p:cNvSpPr txBox="1"/>
          <p:nvPr/>
        </p:nvSpPr>
        <p:spPr>
          <a:xfrm>
            <a:off x="1609889" y="1195579"/>
            <a:ext cx="1197847" cy="216024"/>
          </a:xfrm>
          <a:prstGeom prst="rect">
            <a:avLst/>
          </a:prstGeom>
          <a:noFill/>
        </p:spPr>
        <p:txBody>
          <a:bodyPr wrap="square" lIns="0" tIns="0" rIns="0" bIns="0" rtlCol="0">
            <a:noAutofit/>
          </a:bodyPr>
          <a:lstStyle/>
          <a:p>
            <a:r>
              <a:rPr lang="pt-PT" sz="1000" dirty="0" smtClean="0">
                <a:solidFill>
                  <a:srgbClr val="1A90C9"/>
                </a:solidFill>
                <a:latin typeface="BNPP Sans" panose="02000000000000000000" pitchFamily="50" charset="0"/>
              </a:rPr>
              <a:t>TECHNOLOGIES</a:t>
            </a:r>
          </a:p>
        </p:txBody>
      </p:sp>
      <p:sp>
        <p:nvSpPr>
          <p:cNvPr id="13" name="Rectangle 12"/>
          <p:cNvSpPr/>
          <p:nvPr/>
        </p:nvSpPr>
        <p:spPr>
          <a:xfrm>
            <a:off x="456770" y="2270552"/>
            <a:ext cx="6935374" cy="374517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pt-PT" sz="1400" dirty="0" smtClean="0">
              <a:solidFill>
                <a:schemeClr val="tx1"/>
              </a:solidFill>
            </a:endParaRPr>
          </a:p>
        </p:txBody>
      </p:sp>
      <p:sp>
        <p:nvSpPr>
          <p:cNvPr id="15" name="TextBox 14"/>
          <p:cNvSpPr txBox="1"/>
          <p:nvPr/>
        </p:nvSpPr>
        <p:spPr>
          <a:xfrm>
            <a:off x="767408" y="2492896"/>
            <a:ext cx="2944994" cy="3312368"/>
          </a:xfrm>
          <a:prstGeom prst="rect">
            <a:avLst/>
          </a:prstGeom>
          <a:noFill/>
        </p:spPr>
        <p:txBody>
          <a:bodyPr wrap="square" lIns="0" tIns="0" rIns="0" bIns="0" rtlCol="0">
            <a:noAutofit/>
          </a:bodyPr>
          <a:lstStyle/>
          <a:p>
            <a:r>
              <a:rPr lang="en-GB" b="1" dirty="0" smtClean="0">
                <a:solidFill>
                  <a:schemeClr val="bg1"/>
                </a:solidFill>
                <a:latin typeface="BNPP Sans" panose="02000000000000000000" pitchFamily="50" charset="0"/>
              </a:rPr>
              <a:t>Definition</a:t>
            </a:r>
          </a:p>
          <a:p>
            <a:endParaRPr lang="en-GB" sz="1400" dirty="0">
              <a:solidFill>
                <a:schemeClr val="bg1"/>
              </a:solidFill>
              <a:latin typeface="BNPP Sans" panose="02000000000000000000" pitchFamily="50" charset="0"/>
            </a:endParaRPr>
          </a:p>
          <a:p>
            <a:r>
              <a:rPr lang="en-GB" sz="1400" dirty="0">
                <a:solidFill>
                  <a:schemeClr val="bg1"/>
                </a:solidFill>
                <a:latin typeface="BNPP Sans" panose="02000000000000000000" pitchFamily="50" charset="0"/>
              </a:rPr>
              <a:t>The process of assembling, cleaning and combining data from various source systems to create data sets for analytics. Data sources can be both internal and external and data is often combined into a single cleaned data set for analytics model development.</a:t>
            </a:r>
            <a:endParaRPr lang="pt-PT" sz="1400" dirty="0" smtClean="0">
              <a:solidFill>
                <a:schemeClr val="bg1"/>
              </a:solidFill>
              <a:latin typeface="BNPP Sans" panose="02000000000000000000" pitchFamily="50" charset="0"/>
            </a:endParaRPr>
          </a:p>
        </p:txBody>
      </p:sp>
      <p:sp>
        <p:nvSpPr>
          <p:cNvPr id="44" name="TextBox 43"/>
          <p:cNvSpPr txBox="1"/>
          <p:nvPr/>
        </p:nvSpPr>
        <p:spPr>
          <a:xfrm>
            <a:off x="3935673" y="2492896"/>
            <a:ext cx="3168268" cy="3334852"/>
          </a:xfrm>
          <a:prstGeom prst="rect">
            <a:avLst/>
          </a:prstGeom>
          <a:noFill/>
        </p:spPr>
        <p:txBody>
          <a:bodyPr wrap="square" lIns="0" tIns="0" rIns="0" bIns="0" rtlCol="0">
            <a:noAutofit/>
          </a:bodyPr>
          <a:lstStyle/>
          <a:p>
            <a:r>
              <a:rPr lang="en-GB" b="1" dirty="0">
                <a:solidFill>
                  <a:schemeClr val="bg1"/>
                </a:solidFill>
                <a:latin typeface="BNPP Sans" panose="02000000000000000000" pitchFamily="50" charset="0"/>
              </a:rPr>
              <a:t>Why it’s </a:t>
            </a:r>
            <a:r>
              <a:rPr lang="en-GB" b="1" dirty="0" smtClean="0">
                <a:solidFill>
                  <a:schemeClr val="bg1"/>
                </a:solidFill>
                <a:latin typeface="BNPP Sans" panose="02000000000000000000" pitchFamily="50" charset="0"/>
              </a:rPr>
              <a:t>important</a:t>
            </a:r>
          </a:p>
          <a:p>
            <a:endParaRPr lang="en-GB" sz="1400" dirty="0">
              <a:solidFill>
                <a:schemeClr val="bg1"/>
              </a:solidFill>
              <a:latin typeface="BNPP Sans" panose="02000000000000000000" pitchFamily="50" charset="0"/>
            </a:endParaRPr>
          </a:p>
          <a:p>
            <a:r>
              <a:rPr lang="en-GB" sz="1400" dirty="0">
                <a:solidFill>
                  <a:schemeClr val="bg1"/>
                </a:solidFill>
                <a:latin typeface="BNPP Sans" panose="02000000000000000000" pitchFamily="50" charset="0"/>
              </a:rPr>
              <a:t>Ensuring that a wide range of data sets can be ingested quickly, easily and frequently is important for model development. </a:t>
            </a:r>
            <a:endParaRPr lang="en-GB" sz="1400" dirty="0" smtClean="0">
              <a:solidFill>
                <a:schemeClr val="bg1"/>
              </a:solidFill>
              <a:latin typeface="BNPP Sans" panose="02000000000000000000" pitchFamily="50" charset="0"/>
            </a:endParaRPr>
          </a:p>
          <a:p>
            <a:r>
              <a:rPr lang="en-GB" sz="1400" dirty="0" smtClean="0">
                <a:solidFill>
                  <a:schemeClr val="bg1"/>
                </a:solidFill>
                <a:latin typeface="BNPP Sans" panose="02000000000000000000" pitchFamily="50" charset="0"/>
              </a:rPr>
              <a:t>The </a:t>
            </a:r>
            <a:r>
              <a:rPr lang="en-GB" sz="1400" dirty="0">
                <a:solidFill>
                  <a:schemeClr val="bg1"/>
                </a:solidFill>
                <a:latin typeface="BNPP Sans" panose="02000000000000000000" pitchFamily="50" charset="0"/>
              </a:rPr>
              <a:t>quality of analytics models is dependent of both the quantity of data available and the variety of relevant datasets. Most labs start out with manual data extracts and rapidly automate the ingestion process so that it can occur regularly (</a:t>
            </a:r>
            <a:r>
              <a:rPr lang="en-GB" sz="1400" dirty="0" err="1">
                <a:solidFill>
                  <a:schemeClr val="bg1"/>
                </a:solidFill>
                <a:latin typeface="BNPP Sans" panose="02000000000000000000" pitchFamily="50" charset="0"/>
              </a:rPr>
              <a:t>eg</a:t>
            </a:r>
            <a:r>
              <a:rPr lang="en-GB" sz="1400" dirty="0">
                <a:solidFill>
                  <a:schemeClr val="bg1"/>
                </a:solidFill>
                <a:latin typeface="BNPP Sans" panose="02000000000000000000" pitchFamily="50" charset="0"/>
              </a:rPr>
              <a:t>, daily) in order to ensure data available for analytics model development are fresh.</a:t>
            </a:r>
            <a:endParaRPr lang="pt-PT" sz="1400" dirty="0" smtClean="0">
              <a:solidFill>
                <a:schemeClr val="bg1"/>
              </a:solidFill>
              <a:latin typeface="BNPP Sans" panose="02000000000000000000" pitchFamily="50" charset="0"/>
            </a:endParaRPr>
          </a:p>
        </p:txBody>
      </p:sp>
      <p:pic>
        <p:nvPicPr>
          <p:cNvPr id="5" name="Picture 4"/>
          <p:cNvPicPr>
            <a:picLocks noChangeAspect="1"/>
          </p:cNvPicPr>
          <p:nvPr/>
        </p:nvPicPr>
        <p:blipFill rotWithShape="1">
          <a:blip r:embed="rId4"/>
          <a:srcRect l="2183" t="33320"/>
          <a:stretch/>
        </p:blipFill>
        <p:spPr>
          <a:xfrm>
            <a:off x="8688288" y="30831"/>
            <a:ext cx="3503712" cy="528496"/>
          </a:xfrm>
          <a:prstGeom prst="rect">
            <a:avLst/>
          </a:prstGeom>
        </p:spPr>
      </p:pic>
    </p:spTree>
    <p:extLst>
      <p:ext uri="{BB962C8B-B14F-4D97-AF65-F5344CB8AC3E}">
        <p14:creationId xmlns:p14="http://schemas.microsoft.com/office/powerpoint/2010/main" val="2740576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450525" y="1505497"/>
            <a:ext cx="4646944" cy="3309447"/>
          </a:xfrm>
          <a:prstGeom prst="rect">
            <a:avLst/>
          </a:prstGeom>
        </p:spPr>
      </p:pic>
      <p:sp>
        <p:nvSpPr>
          <p:cNvPr id="22" name="Titre 21"/>
          <p:cNvSpPr>
            <a:spLocks noGrp="1"/>
          </p:cNvSpPr>
          <p:nvPr>
            <p:ph type="title"/>
          </p:nvPr>
        </p:nvSpPr>
        <p:spPr/>
        <p:txBody>
          <a:bodyPr/>
          <a:lstStyle/>
          <a:p>
            <a:r>
              <a:rPr lang="en-GB" dirty="0" smtClean="0">
                <a:latin typeface="BNPP Sans" panose="02000000000000000000" pitchFamily="50" charset="0"/>
              </a:rPr>
              <a:t>Assemble data sets</a:t>
            </a:r>
            <a:endParaRPr lang="en-GB" dirty="0">
              <a:latin typeface="BNPP Sans" panose="02000000000000000000" pitchFamily="50" charset="0"/>
            </a:endParaRP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6219AF-F5ED-455B-A512-B03AB3602319}" type="slidenum">
              <a:rPr kumimoji="0" lang="fr-FR" sz="8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fr-FR" sz="800" b="1" i="0" u="none" strike="noStrike" kern="1200" cap="none" spc="0" normalizeH="0" baseline="0" noProof="0" dirty="0">
              <a:ln>
                <a:noFill/>
              </a:ln>
              <a:solidFill>
                <a:srgbClr val="000000"/>
              </a:solidFill>
              <a:effectLst/>
              <a:uLnTx/>
              <a:uFillTx/>
              <a:latin typeface="Arial"/>
              <a:ea typeface="+mn-ea"/>
              <a:cs typeface="+mn-cs"/>
            </a:endParaRPr>
          </a:p>
        </p:txBody>
      </p:sp>
      <p:sp>
        <p:nvSpPr>
          <p:cNvPr id="14" name="Espace réservé de la date 9"/>
          <p:cNvSpPr>
            <a:spLocks noGrp="1"/>
          </p:cNvSpPr>
          <p:nvPr>
            <p:ph type="dt" sz="half" idx="10"/>
          </p:nvPr>
        </p:nvSpPr>
        <p:spPr>
          <a:xfrm>
            <a:off x="10227126" y="6452575"/>
            <a:ext cx="944740" cy="180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02/02/2021  </a:t>
            </a:r>
            <a:r>
              <a:rPr kumimoji="0" lang="fr-FR"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sp>
        <p:nvSpPr>
          <p:cNvPr id="18" name="Espace réservé du pied de page 10"/>
          <p:cNvSpPr>
            <a:spLocks noGrp="1"/>
          </p:cNvSpPr>
          <p:nvPr>
            <p:ph type="ftr" sz="quarter" idx="11"/>
          </p:nvPr>
        </p:nvSpPr>
        <p:spPr>
          <a:xfrm>
            <a:off x="5591944" y="6452575"/>
            <a:ext cx="4710157" cy="1799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Data &amp;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Analytics</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at</a:t>
            </a:r>
            <a:r>
              <a:rPr kumimoji="0" lang="pt-PT" sz="800" b="0" i="0" u="none" strike="noStrike" kern="1200" cap="none" spc="0" normalizeH="0" baseline="0" noProof="0" dirty="0" smtClean="0">
                <a:ln>
                  <a:noFill/>
                </a:ln>
                <a:solidFill>
                  <a:srgbClr val="000000"/>
                </a:solidFill>
                <a:effectLst/>
                <a:uLnTx/>
                <a:uFillTx/>
                <a:latin typeface="BNPP Sans Light" panose="02000503020000020004" pitchFamily="50" charset="0"/>
                <a:ea typeface="+mn-ea"/>
                <a:cs typeface="+mn-cs"/>
              </a:rPr>
              <a:t> </a:t>
            </a:r>
            <a:r>
              <a:rPr kumimoji="0" lang="pt-PT" sz="800" b="0" i="0" u="none" strike="noStrike" kern="1200" cap="none" spc="0" normalizeH="0" baseline="0" noProof="0" dirty="0" err="1" smtClean="0">
                <a:ln>
                  <a:noFill/>
                </a:ln>
                <a:solidFill>
                  <a:srgbClr val="000000"/>
                </a:solidFill>
                <a:effectLst/>
                <a:uLnTx/>
                <a:uFillTx/>
                <a:latin typeface="BNPP Sans Light" panose="02000503020000020004" pitchFamily="50" charset="0"/>
                <a:ea typeface="+mn-ea"/>
                <a:cs typeface="+mn-cs"/>
              </a:rPr>
              <a:t>Scale</a:t>
            </a:r>
            <a:endParaRPr kumimoji="0" lang="fr-FR" sz="800" b="0" i="0" u="none" strike="noStrike" kern="1200" cap="none" spc="0" normalizeH="0" baseline="0" noProof="0" dirty="0">
              <a:ln>
                <a:noFill/>
              </a:ln>
              <a:solidFill>
                <a:srgbClr val="000000"/>
              </a:solidFill>
              <a:effectLst/>
              <a:uLnTx/>
              <a:uFillTx/>
              <a:latin typeface="BNPP Sans Light" panose="02000503020000020004" pitchFamily="50" charset="0"/>
              <a:ea typeface="+mn-ea"/>
              <a:cs typeface="+mn-cs"/>
            </a:endParaRPr>
          </a:p>
        </p:txBody>
      </p:sp>
      <p:pic>
        <p:nvPicPr>
          <p:cNvPr id="8" name="Picture 7"/>
          <p:cNvPicPr>
            <a:picLocks noChangeAspect="1"/>
          </p:cNvPicPr>
          <p:nvPr/>
        </p:nvPicPr>
        <p:blipFill>
          <a:blip r:embed="rId3" cstate="print">
            <a:duotone>
              <a:prstClr val="black"/>
              <a:schemeClr val="tx2">
                <a:lumMod val="90000"/>
                <a:tint val="45000"/>
                <a:satMod val="400000"/>
              </a:schemeClr>
            </a:duotone>
            <a:extLst>
              <a:ext uri="{28A0092B-C50C-407E-A947-70E740481C1C}">
                <a14:useLocalDpi xmlns:a14="http://schemas.microsoft.com/office/drawing/2010/main" val="0"/>
              </a:ext>
            </a:extLst>
          </a:blip>
          <a:stretch>
            <a:fillRect/>
          </a:stretch>
        </p:blipFill>
        <p:spPr>
          <a:xfrm>
            <a:off x="479376" y="6125942"/>
            <a:ext cx="2592288" cy="653266"/>
          </a:xfrm>
          <a:prstGeom prst="rect">
            <a:avLst/>
          </a:prstGeom>
        </p:spPr>
      </p:pic>
      <p:sp>
        <p:nvSpPr>
          <p:cNvPr id="2" name="TextBox 1"/>
          <p:cNvSpPr txBox="1"/>
          <p:nvPr/>
        </p:nvSpPr>
        <p:spPr>
          <a:xfrm>
            <a:off x="479376"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ingestion</a:t>
            </a:r>
          </a:p>
        </p:txBody>
      </p:sp>
      <p:sp>
        <p:nvSpPr>
          <p:cNvPr id="7" name="TextBox 6"/>
          <p:cNvSpPr txBox="1"/>
          <p:nvPr/>
        </p:nvSpPr>
        <p:spPr>
          <a:xfrm>
            <a:off x="1801809" y="2924944"/>
            <a:ext cx="45719" cy="43204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PT" sz="1400" b="0" i="0" u="none" strike="noStrike" kern="1200" cap="none" spc="0" normalizeH="0" baseline="0" noProof="0" dirty="0" smtClean="0">
              <a:ln>
                <a:noFill/>
              </a:ln>
              <a:solidFill>
                <a:srgbClr val="D2DCAA"/>
              </a:solidFill>
              <a:effectLst/>
              <a:uLnTx/>
              <a:uFillTx/>
              <a:latin typeface="Arial"/>
              <a:ea typeface="+mn-ea"/>
              <a:cs typeface="+mn-cs"/>
            </a:endParaRPr>
          </a:p>
        </p:txBody>
      </p:sp>
      <p:sp>
        <p:nvSpPr>
          <p:cNvPr id="31" name="TextBox 30"/>
          <p:cNvSpPr txBox="1"/>
          <p:nvPr/>
        </p:nvSpPr>
        <p:spPr>
          <a:xfrm>
            <a:off x="1609889" y="1488474"/>
            <a:ext cx="972000" cy="467743"/>
          </a:xfrm>
          <a:prstGeom prst="rect">
            <a:avLst/>
          </a:prstGeom>
          <a:solidFill>
            <a:srgbClr val="027AB1"/>
          </a:solidFill>
          <a:ln w="19050">
            <a:solidFill>
              <a:srgbClr val="8BBFD5"/>
            </a:solidFill>
          </a:ln>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FFFFFF"/>
                </a:solidFill>
                <a:effectLst/>
                <a:uLnTx/>
                <a:uFillTx/>
                <a:latin typeface="BNPP Sans" panose="02000000000000000000" pitchFamily="50" charset="0"/>
                <a:ea typeface="+mn-ea"/>
                <a:cs typeface="+mn-cs"/>
              </a:rPr>
              <a:t>Source systems</a:t>
            </a:r>
          </a:p>
        </p:txBody>
      </p:sp>
      <p:sp>
        <p:nvSpPr>
          <p:cNvPr id="33" name="TextBox 32"/>
          <p:cNvSpPr txBox="1"/>
          <p:nvPr/>
        </p:nvSpPr>
        <p:spPr>
          <a:xfrm>
            <a:off x="2740402"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APIs</a:t>
            </a:r>
          </a:p>
        </p:txBody>
      </p:sp>
      <p:sp>
        <p:nvSpPr>
          <p:cNvPr id="35" name="TextBox 34"/>
          <p:cNvSpPr txBox="1"/>
          <p:nvPr/>
        </p:nvSpPr>
        <p:spPr>
          <a:xfrm>
            <a:off x="3870915"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Batch</a:t>
            </a:r>
          </a:p>
        </p:txBody>
      </p:sp>
      <p:sp>
        <p:nvSpPr>
          <p:cNvPr id="37" name="TextBox 36"/>
          <p:cNvSpPr txBox="1"/>
          <p:nvPr/>
        </p:nvSpPr>
        <p:spPr>
          <a:xfrm>
            <a:off x="5001428"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pipeline</a:t>
            </a:r>
          </a:p>
        </p:txBody>
      </p:sp>
      <p:sp>
        <p:nvSpPr>
          <p:cNvPr id="39" name="TextBox 38"/>
          <p:cNvSpPr txBox="1"/>
          <p:nvPr/>
        </p:nvSpPr>
        <p:spPr>
          <a:xfrm>
            <a:off x="6131941" y="1488474"/>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lake</a:t>
            </a:r>
          </a:p>
        </p:txBody>
      </p:sp>
      <p:sp>
        <p:nvSpPr>
          <p:cNvPr id="41" name="TextBox 40"/>
          <p:cNvSpPr txBox="1"/>
          <p:nvPr/>
        </p:nvSpPr>
        <p:spPr>
          <a:xfrm>
            <a:off x="7262454" y="1482131"/>
            <a:ext cx="972000" cy="467743"/>
          </a:xfrm>
          <a:prstGeom prst="rect">
            <a:avLst/>
          </a:prstGeom>
          <a:noFill/>
          <a:ln w="19050">
            <a:solidFill>
              <a:srgbClr val="8BBFD5"/>
            </a:solidFill>
          </a:ln>
        </p:spPr>
        <p:txBody>
          <a:bodyPr wrap="square" lIns="0" tIns="0" rIns="0" bIns="0" rtlCol="0" anchor="ctr">
            <a:noAutofit/>
          </a:bodyPr>
          <a:lstStyle>
            <a:defPPr>
              <a:defRPr lang="fr-FR"/>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5B84B3"/>
                </a:solidFill>
                <a:effectLst/>
                <a:uLnTx/>
                <a:uFillTx/>
                <a:latin typeface="BNPP Sans" panose="02000000000000000000" pitchFamily="50" charset="0"/>
              </a:defRPr>
            </a:lvl1pPr>
          </a:lstStyle>
          <a:p>
            <a:r>
              <a:rPr lang="en-GB" dirty="0"/>
              <a:t>Data</a:t>
            </a:r>
          </a:p>
          <a:p>
            <a:r>
              <a:rPr lang="en-GB" dirty="0"/>
              <a:t>catalog</a:t>
            </a:r>
          </a:p>
        </p:txBody>
      </p:sp>
      <p:sp>
        <p:nvSpPr>
          <p:cNvPr id="12" name="TextBox 11"/>
          <p:cNvSpPr txBox="1"/>
          <p:nvPr/>
        </p:nvSpPr>
        <p:spPr>
          <a:xfrm>
            <a:off x="495545"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PROCESSES</a:t>
            </a:r>
          </a:p>
        </p:txBody>
      </p:sp>
      <p:sp>
        <p:nvSpPr>
          <p:cNvPr id="43" name="TextBox 42"/>
          <p:cNvSpPr txBox="1"/>
          <p:nvPr/>
        </p:nvSpPr>
        <p:spPr>
          <a:xfrm>
            <a:off x="1609889" y="1195579"/>
            <a:ext cx="1197847" cy="21602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000" b="0" i="0" u="none" strike="noStrike" kern="1200" cap="none" spc="0" normalizeH="0" baseline="0" noProof="0" dirty="0" smtClean="0">
                <a:ln>
                  <a:noFill/>
                </a:ln>
                <a:solidFill>
                  <a:srgbClr val="1A90C9"/>
                </a:solidFill>
                <a:effectLst/>
                <a:uLnTx/>
                <a:uFillTx/>
                <a:latin typeface="BNPP Sans" panose="02000000000000000000" pitchFamily="50" charset="0"/>
                <a:ea typeface="+mn-ea"/>
                <a:cs typeface="+mn-cs"/>
              </a:rPr>
              <a:t>TECHNOLOGIES</a:t>
            </a:r>
          </a:p>
        </p:txBody>
      </p:sp>
      <p:sp>
        <p:nvSpPr>
          <p:cNvPr id="13" name="Rectangle 12"/>
          <p:cNvSpPr/>
          <p:nvPr/>
        </p:nvSpPr>
        <p:spPr>
          <a:xfrm>
            <a:off x="456770" y="2270552"/>
            <a:ext cx="6935374" cy="374517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600" b="0" i="0" u="none" strike="noStrike" kern="1200" cap="none" spc="0" normalizeH="0" baseline="0" noProof="0" dirty="0" smtClean="0">
              <a:ln>
                <a:noFill/>
              </a:ln>
              <a:solidFill>
                <a:srgbClr val="FFFFFF"/>
              </a:solidFill>
              <a:effectLst/>
              <a:uLnTx/>
              <a:uFillTx/>
              <a:latin typeface="Arial"/>
              <a:ea typeface="+mn-ea"/>
              <a:cs typeface="+mn-cs"/>
            </a:endParaRPr>
          </a:p>
        </p:txBody>
      </p:sp>
      <p:sp>
        <p:nvSpPr>
          <p:cNvPr id="15" name="TextBox 14"/>
          <p:cNvSpPr txBox="1"/>
          <p:nvPr/>
        </p:nvSpPr>
        <p:spPr>
          <a:xfrm>
            <a:off x="767408" y="2492896"/>
            <a:ext cx="2944994" cy="331236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ndParaRPr>
          </a:p>
          <a:p>
            <a:pPr lvl="0"/>
            <a:r>
              <a:rPr lang="en-GB" sz="1400" dirty="0">
                <a:solidFill>
                  <a:srgbClr val="000000"/>
                </a:solidFill>
                <a:latin typeface="BNPP Sans" panose="02000000000000000000" pitchFamily="50" charset="0"/>
              </a:rPr>
              <a:t>Systems containing data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ERP, CRM, transaction systems) that need to be extracted, cleaned, and consolidated for analytics purposes.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ndParaRPr>
          </a:p>
        </p:txBody>
      </p:sp>
      <p:sp>
        <p:nvSpPr>
          <p:cNvPr id="44" name="TextBox 43"/>
          <p:cNvSpPr txBox="1"/>
          <p:nvPr/>
        </p:nvSpPr>
        <p:spPr>
          <a:xfrm>
            <a:off x="3935673" y="2492896"/>
            <a:ext cx="3168268" cy="333485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srgbClr val="000000"/>
                </a:solidFill>
                <a:effectLst/>
                <a:uLnTx/>
                <a:uFillTx/>
                <a:latin typeface="BNPP Sans" panose="02000000000000000000" pitchFamily="50" charset="0"/>
                <a:ea typeface="+mn-ea"/>
                <a:cs typeface="+mn-cs"/>
              </a:rPr>
              <a:t>Why it’s </a:t>
            </a:r>
            <a:r>
              <a:rPr kumimoji="0" lang="en-GB" b="1" i="0" u="none" strike="noStrike" kern="1200" cap="none" spc="0" normalizeH="0" baseline="0" noProof="0" dirty="0" smtClean="0">
                <a:ln>
                  <a:noFill/>
                </a:ln>
                <a:solidFill>
                  <a:srgbClr val="000000"/>
                </a:solidFill>
                <a:effectLst/>
                <a:uLnTx/>
                <a:uFillTx/>
                <a:latin typeface="BNPP Sans" panose="02000000000000000000" pitchFamily="50" charset="0"/>
                <a:ea typeface="+mn-ea"/>
                <a:cs typeface="+mn-cs"/>
              </a:rPr>
              <a:t>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BNPP Sans" panose="02000000000000000000" pitchFamily="50" charset="0"/>
            </a:endParaRPr>
          </a:p>
          <a:p>
            <a:pPr lvl="0"/>
            <a:r>
              <a:rPr lang="en-GB" sz="1400" dirty="0">
                <a:solidFill>
                  <a:srgbClr val="000000"/>
                </a:solidFill>
                <a:latin typeface="BNPP Sans" panose="02000000000000000000" pitchFamily="50" charset="0"/>
              </a:rPr>
              <a:t>A deep understanding of the source-data location, storage formats, and data structures is needed to develop data-extraction processes (</a:t>
            </a:r>
            <a:r>
              <a:rPr lang="en-GB" sz="1400" dirty="0" err="1">
                <a:solidFill>
                  <a:srgbClr val="000000"/>
                </a:solidFill>
                <a:latin typeface="BNPP Sans" panose="02000000000000000000" pitchFamily="50" charset="0"/>
              </a:rPr>
              <a:t>eg</a:t>
            </a:r>
            <a:r>
              <a:rPr lang="en-GB" sz="1400" dirty="0">
                <a:solidFill>
                  <a:srgbClr val="000000"/>
                </a:solidFill>
                <a:latin typeface="BNPP Sans" panose="02000000000000000000" pitchFamily="50" charset="0"/>
              </a:rPr>
              <a:t>, pipelines) to source and consolidate data for analytics.</a:t>
            </a:r>
            <a:endParaRPr kumimoji="0" lang="pt-PT" sz="1400" b="0" i="0" u="none" strike="noStrike" kern="1200" cap="none" spc="0" normalizeH="0" baseline="0" noProof="0" dirty="0" smtClean="0">
              <a:ln>
                <a:noFill/>
              </a:ln>
              <a:solidFill>
                <a:srgbClr val="000000"/>
              </a:solidFill>
              <a:effectLst/>
              <a:uLnTx/>
              <a:uFillTx/>
              <a:latin typeface="BNPP Sans" panose="02000000000000000000" pitchFamily="50" charset="0"/>
            </a:endParaRPr>
          </a:p>
        </p:txBody>
      </p:sp>
      <p:pic>
        <p:nvPicPr>
          <p:cNvPr id="23" name="Picture 22"/>
          <p:cNvPicPr>
            <a:picLocks noChangeAspect="1"/>
          </p:cNvPicPr>
          <p:nvPr/>
        </p:nvPicPr>
        <p:blipFill rotWithShape="1">
          <a:blip r:embed="rId4"/>
          <a:srcRect l="2183" t="33320"/>
          <a:stretch/>
        </p:blipFill>
        <p:spPr>
          <a:xfrm>
            <a:off x="8688288" y="30831"/>
            <a:ext cx="3503712" cy="528496"/>
          </a:xfrm>
          <a:prstGeom prst="rect">
            <a:avLst/>
          </a:prstGeom>
        </p:spPr>
      </p:pic>
    </p:spTree>
    <p:extLst>
      <p:ext uri="{BB962C8B-B14F-4D97-AF65-F5344CB8AC3E}">
        <p14:creationId xmlns:p14="http://schemas.microsoft.com/office/powerpoint/2010/main" val="378237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BNP Paribas v2">
  <a:themeElements>
    <a:clrScheme name="Custom 3">
      <a:dk1>
        <a:srgbClr val="000000"/>
      </a:dk1>
      <a:lt1>
        <a:srgbClr val="FFFFFF"/>
      </a:lt1>
      <a:dk2>
        <a:srgbClr val="939598"/>
      </a:dk2>
      <a:lt2>
        <a:srgbClr val="F0F0F0"/>
      </a:lt2>
      <a:accent1>
        <a:srgbClr val="00A76C"/>
      </a:accent1>
      <a:accent2>
        <a:srgbClr val="82A44A"/>
      </a:accent2>
      <a:accent3>
        <a:srgbClr val="BFBFBF"/>
      </a:accent3>
      <a:accent4>
        <a:srgbClr val="D2DCAA"/>
      </a:accent4>
      <a:accent5>
        <a:srgbClr val="A0C873"/>
      </a:accent5>
      <a:accent6>
        <a:srgbClr val="00A76C"/>
      </a:accent6>
      <a:hlink>
        <a:srgbClr val="00A76C"/>
      </a:hlink>
      <a:folHlink>
        <a:srgbClr val="2C6C34"/>
      </a:folHlink>
    </a:clrScheme>
    <a:fontScheme name="BNPP">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1400" dirty="0" smtClean="0">
            <a:solidFill>
              <a:schemeClr val="accent4"/>
            </a:solidFill>
          </a:defRPr>
        </a:defPPr>
      </a:lstStyle>
    </a:txDef>
  </a:objectDefaults>
  <a:extraClrSchemeLst/>
  <a:extLst>
    <a:ext uri="{05A4C25C-085E-4340-85A3-A5531E510DB2}">
      <thm15:themeFamily xmlns:thm15="http://schemas.microsoft.com/office/thememl/2012/main" name="BNP Paribas v2" id="{475CEFBA-6DE5-4177-8B49-D21CEF5DD102}" vid="{0C2936C3-84E3-400D-B16F-75CE019710F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BNP Paribas v2</Template>
  <TotalTime>5185</TotalTime>
  <Words>4175</Words>
  <Application>Microsoft Office PowerPoint</Application>
  <PresentationFormat>Widescreen</PresentationFormat>
  <Paragraphs>821</Paragraphs>
  <Slides>47</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5" baseType="lpstr">
      <vt:lpstr>Arial</vt:lpstr>
      <vt:lpstr>Arial Narrow</vt:lpstr>
      <vt:lpstr>BNPP Sans</vt:lpstr>
      <vt:lpstr>BNPP Sans Light</vt:lpstr>
      <vt:lpstr>Calibri</vt:lpstr>
      <vt:lpstr>Wingdings</vt:lpstr>
      <vt:lpstr>BNP Paribas v2</vt:lpstr>
      <vt:lpstr>Worksheet</vt:lpstr>
      <vt:lpstr>PowerPoint Presentation</vt:lpstr>
      <vt:lpstr>Executive Summary</vt:lpstr>
      <vt:lpstr>Table of Contents</vt:lpstr>
      <vt:lpstr>Defining environments</vt:lpstr>
      <vt:lpstr>Defining environments </vt:lpstr>
      <vt:lpstr>Ways of working</vt:lpstr>
      <vt:lpstr>DATA LAB</vt:lpstr>
      <vt:lpstr>Assemble data sets</vt:lpstr>
      <vt:lpstr>Assemble data sets</vt:lpstr>
      <vt:lpstr>Assemble data sets</vt:lpstr>
      <vt:lpstr>Assemble data sets</vt:lpstr>
      <vt:lpstr>Assemble data sets</vt:lpstr>
      <vt:lpstr>Assemble data sets</vt:lpstr>
      <vt:lpstr>Assemble data sets</vt:lpstr>
      <vt:lpstr>Develop models</vt:lpstr>
      <vt:lpstr>Develop models</vt:lpstr>
      <vt:lpstr>Develop models</vt:lpstr>
      <vt:lpstr>Develop models</vt:lpstr>
      <vt:lpstr>Develop models</vt:lpstr>
      <vt:lpstr>Develop models</vt:lpstr>
      <vt:lpstr>Lab roles</vt:lpstr>
      <vt:lpstr>Lab roles</vt:lpstr>
      <vt:lpstr>Lab roles</vt:lpstr>
      <vt:lpstr>Lab roles</vt:lpstr>
      <vt:lpstr>Lab roles</vt:lpstr>
      <vt:lpstr>Lab roles</vt:lpstr>
      <vt:lpstr>DATA FACTORY</vt:lpstr>
      <vt:lpstr>Run analytics</vt:lpstr>
      <vt:lpstr>Run analytics</vt:lpstr>
      <vt:lpstr>Run analytics</vt:lpstr>
      <vt:lpstr>Run analytics</vt:lpstr>
      <vt:lpstr>Run analytics</vt:lpstr>
      <vt:lpstr>Run analytics</vt:lpstr>
      <vt:lpstr>Factory roles</vt:lpstr>
      <vt:lpstr>Factory roles</vt:lpstr>
      <vt:lpstr>Factory roles</vt:lpstr>
      <vt:lpstr>Factory roles</vt:lpstr>
      <vt:lpstr>Factory roles</vt:lpstr>
      <vt:lpstr>Factory roles</vt:lpstr>
      <vt:lpstr>MLOps &amp; WAYS OF WORKING</vt:lpstr>
      <vt:lpstr>MLOps &amp; Ways of working</vt:lpstr>
      <vt:lpstr>MLOps &amp; Ways of working</vt:lpstr>
      <vt:lpstr>MLOps &amp; Ways of working</vt:lpstr>
      <vt:lpstr>MLOps &amp; Ways of working</vt:lpstr>
      <vt:lpstr>MLOps &amp; Ways of working</vt:lpstr>
      <vt:lpstr>MLOps &amp; Ways of working</vt:lpstr>
      <vt:lpstr>PowerPoint Presentation</vt:lpstr>
    </vt:vector>
  </TitlesOfParts>
  <Company>BNP Paribas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677994</dc:creator>
  <cp:lastModifiedBy>Miguel Reis</cp:lastModifiedBy>
  <cp:revision>510</cp:revision>
  <cp:lastPrinted>2015-02-25T12:09:14Z</cp:lastPrinted>
  <dcterms:created xsi:type="dcterms:W3CDTF">2015-06-24T13:17:16Z</dcterms:created>
  <dcterms:modified xsi:type="dcterms:W3CDTF">2021-02-02T11:31:17Z</dcterms:modified>
</cp:coreProperties>
</file>