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1"/>
  </p:notesMasterIdLst>
  <p:sldIdLst>
    <p:sldId id="256" r:id="rId2"/>
    <p:sldId id="257" r:id="rId3"/>
    <p:sldId id="306" r:id="rId4"/>
    <p:sldId id="258" r:id="rId5"/>
    <p:sldId id="284" r:id="rId6"/>
    <p:sldId id="280" r:id="rId7"/>
    <p:sldId id="288" r:id="rId8"/>
    <p:sldId id="286" r:id="rId9"/>
    <p:sldId id="289" r:id="rId10"/>
    <p:sldId id="287" r:id="rId11"/>
    <p:sldId id="259" r:id="rId12"/>
    <p:sldId id="262" r:id="rId13"/>
    <p:sldId id="285" r:id="rId14"/>
    <p:sldId id="260" r:id="rId15"/>
    <p:sldId id="261" r:id="rId16"/>
    <p:sldId id="303" r:id="rId17"/>
    <p:sldId id="266" r:id="rId18"/>
    <p:sldId id="294" r:id="rId19"/>
    <p:sldId id="296" r:id="rId20"/>
    <p:sldId id="291" r:id="rId21"/>
    <p:sldId id="295" r:id="rId22"/>
    <p:sldId id="293" r:id="rId23"/>
    <p:sldId id="292" r:id="rId24"/>
    <p:sldId id="297" r:id="rId25"/>
    <p:sldId id="272" r:id="rId26"/>
    <p:sldId id="282" r:id="rId27"/>
    <p:sldId id="299" r:id="rId28"/>
    <p:sldId id="307" r:id="rId29"/>
    <p:sldId id="275" r:id="rId30"/>
    <p:sldId id="302" r:id="rId31"/>
    <p:sldId id="298" r:id="rId32"/>
    <p:sldId id="279" r:id="rId33"/>
    <p:sldId id="269" r:id="rId34"/>
    <p:sldId id="271" r:id="rId35"/>
    <p:sldId id="281" r:id="rId36"/>
    <p:sldId id="300" r:id="rId37"/>
    <p:sldId id="274" r:id="rId38"/>
    <p:sldId id="290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ao" id="{D75ECF93-67E9-4093-ADB6-22641A33B5CA}">
          <p14:sldIdLst>
            <p14:sldId id="256"/>
            <p14:sldId id="257"/>
            <p14:sldId id="306"/>
          </p14:sldIdLst>
        </p14:section>
        <p14:section name="Segurança" id="{0872DA97-7F70-4C33-B094-819668C34BB8}">
          <p14:sldIdLst>
            <p14:sldId id="258"/>
            <p14:sldId id="284"/>
          </p14:sldIdLst>
        </p14:section>
        <p14:section name="Estado da Arte" id="{D25078BB-8337-4B77-85CD-3A96B097C8DC}">
          <p14:sldIdLst>
            <p14:sldId id="280"/>
            <p14:sldId id="288"/>
            <p14:sldId id="286"/>
            <p14:sldId id="289"/>
            <p14:sldId id="287"/>
          </p14:sldIdLst>
        </p14:section>
        <p14:section name="Técnica" id="{2266C4CF-0D27-4673-B375-2F251E722635}">
          <p14:sldIdLst>
            <p14:sldId id="259"/>
            <p14:sldId id="262"/>
            <p14:sldId id="285"/>
          </p14:sldIdLst>
        </p14:section>
        <p14:section name="Modelagem" id="{A22E6626-2112-48C9-935B-2B7D60FBB225}">
          <p14:sldIdLst>
            <p14:sldId id="260"/>
            <p14:sldId id="261"/>
            <p14:sldId id="303"/>
            <p14:sldId id="266"/>
            <p14:sldId id="294"/>
            <p14:sldId id="296"/>
            <p14:sldId id="291"/>
            <p14:sldId id="295"/>
            <p14:sldId id="293"/>
            <p14:sldId id="292"/>
            <p14:sldId id="297"/>
          </p14:sldIdLst>
        </p14:section>
        <p14:section name="Experimentos" id="{DD62C728-FE10-4FCF-A3B9-CB6729263FA8}">
          <p14:sldIdLst>
            <p14:sldId id="272"/>
            <p14:sldId id="282"/>
            <p14:sldId id="299"/>
            <p14:sldId id="307"/>
            <p14:sldId id="275"/>
            <p14:sldId id="302"/>
            <p14:sldId id="298"/>
            <p14:sldId id="279"/>
            <p14:sldId id="269"/>
            <p14:sldId id="271"/>
            <p14:sldId id="281"/>
            <p14:sldId id="300"/>
          </p14:sldIdLst>
        </p14:section>
        <p14:section name="Conclusao" id="{AD67A9AB-B987-4330-83F6-A8CA15570E95}">
          <p14:sldIdLst>
            <p14:sldId id="274"/>
            <p14:sldId id="290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FF9900"/>
    <a:srgbClr val="FFDAA3"/>
    <a:srgbClr val="FFBD5D"/>
    <a:srgbClr val="66DCEC"/>
    <a:srgbClr val="E56D23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3" autoAdjust="0"/>
    <p:restoredTop sz="88389" autoAdjust="0"/>
  </p:normalViewPr>
  <p:slideViewPr>
    <p:cSldViewPr snapToGrid="0">
      <p:cViewPr varScale="1">
        <p:scale>
          <a:sx n="66" d="100"/>
          <a:sy n="66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Documents\UNIFEI\Workshop\Gr&#225;fic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Documents\UNIFEI\Workshop\Gr&#225;fic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Documents\UNIFEI\Workshop\Gr&#225;fic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Documents\UNIFEI\Workshop\Gr&#225;fic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Documents\UNIFEI\Workshop\Gr&#225;fic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Documents\UNIFEI\Workshop\Gr&#225;fic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9900"/>
              </a:solidFill>
              <a:ln w="63500">
                <a:solidFill>
                  <a:srgbClr val="FF9900"/>
                </a:solidFill>
              </a:ln>
              <a:effectLst/>
            </c:spPr>
          </c:marker>
          <c:xVal>
            <c:numRef>
              <c:f>'01'!$A$2:$A$23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</c:v>
                </c:pt>
                <c:pt idx="3">
                  <c:v>1</c:v>
                </c:pt>
                <c:pt idx="4">
                  <c:v>30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25</c:v>
                </c:pt>
                <c:pt idx="11">
                  <c:v>35</c:v>
                </c:pt>
                <c:pt idx="12">
                  <c:v>80</c:v>
                </c:pt>
                <c:pt idx="13">
                  <c:v>13</c:v>
                </c:pt>
                <c:pt idx="14">
                  <c:v>45</c:v>
                </c:pt>
              </c:numCache>
            </c:numRef>
          </c:xVal>
          <c:yVal>
            <c:numRef>
              <c:f>'01'!$B$2:$B$23</c:f>
              <c:numCache>
                <c:formatCode>General</c:formatCode>
                <c:ptCount val="22"/>
                <c:pt idx="0">
                  <c:v>9.1471283356597377E-2</c:v>
                </c:pt>
                <c:pt idx="1">
                  <c:v>0.93297674282241905</c:v>
                </c:pt>
                <c:pt idx="2">
                  <c:v>0.23385016185360785</c:v>
                </c:pt>
                <c:pt idx="3">
                  <c:v>0.60463563391301656</c:v>
                </c:pt>
                <c:pt idx="4">
                  <c:v>0.52100808690856082</c:v>
                </c:pt>
                <c:pt idx="5">
                  <c:v>0.89</c:v>
                </c:pt>
                <c:pt idx="6">
                  <c:v>0.37075596676573885</c:v>
                </c:pt>
                <c:pt idx="7">
                  <c:v>0.48473598872927504</c:v>
                </c:pt>
                <c:pt idx="8">
                  <c:v>0.89208841602215083</c:v>
                </c:pt>
                <c:pt idx="9">
                  <c:v>0.4960235396303535</c:v>
                </c:pt>
                <c:pt idx="10">
                  <c:v>0.3</c:v>
                </c:pt>
                <c:pt idx="11">
                  <c:v>0.28000000000000003</c:v>
                </c:pt>
                <c:pt idx="12">
                  <c:v>0.05</c:v>
                </c:pt>
                <c:pt idx="13">
                  <c:v>0.1</c:v>
                </c:pt>
                <c:pt idx="14">
                  <c:v>0.35</c:v>
                </c:pt>
              </c:numCache>
            </c:numRef>
          </c:yVal>
          <c:smooth val="0"/>
        </c:ser>
        <c:ser>
          <c:idx val="1"/>
          <c:order val="1"/>
          <c:tx>
            <c:v>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63500">
                <a:solidFill>
                  <a:srgbClr val="00B0F0"/>
                </a:solidFill>
              </a:ln>
              <a:effectLst/>
            </c:spPr>
          </c:marker>
          <c:xVal>
            <c:numRef>
              <c:f>'01'!$A$7:$A$11</c:f>
              <c:numCache>
                <c:formatCode>General</c:formatCode>
                <c:ptCount val="5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</c:numCache>
            </c:numRef>
          </c:xVal>
          <c:yVal>
            <c:numRef>
              <c:f>'01'!$B$7:$B$11</c:f>
              <c:numCache>
                <c:formatCode>General</c:formatCode>
                <c:ptCount val="5"/>
                <c:pt idx="0">
                  <c:v>0.89</c:v>
                </c:pt>
                <c:pt idx="1">
                  <c:v>0.37075596676573885</c:v>
                </c:pt>
                <c:pt idx="2">
                  <c:v>0.48473598872927504</c:v>
                </c:pt>
                <c:pt idx="3">
                  <c:v>0.89208841602215083</c:v>
                </c:pt>
                <c:pt idx="4">
                  <c:v>0.4960235396303535</c:v>
                </c:pt>
              </c:numCache>
            </c:numRef>
          </c:yVal>
          <c:smooth val="0"/>
        </c:ser>
        <c:ser>
          <c:idx val="5"/>
          <c:order val="2"/>
          <c:tx>
            <c:v>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63500">
                <a:solidFill>
                  <a:srgbClr val="00B050"/>
                </a:solidFill>
              </a:ln>
              <a:effectLst/>
            </c:spPr>
          </c:marker>
          <c:xVal>
            <c:numRef>
              <c:f>'01'!$A$12:$A$16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80</c:v>
                </c:pt>
                <c:pt idx="3">
                  <c:v>13</c:v>
                </c:pt>
                <c:pt idx="4">
                  <c:v>45</c:v>
                </c:pt>
              </c:numCache>
            </c:numRef>
          </c:xVal>
          <c:yVal>
            <c:numRef>
              <c:f>'01'!$B$12:$B$16</c:f>
              <c:numCache>
                <c:formatCode>General</c:formatCode>
                <c:ptCount val="5"/>
                <c:pt idx="0">
                  <c:v>0.3</c:v>
                </c:pt>
                <c:pt idx="1">
                  <c:v>0.28000000000000003</c:v>
                </c:pt>
                <c:pt idx="2">
                  <c:v>0.05</c:v>
                </c:pt>
                <c:pt idx="3">
                  <c:v>0.1</c:v>
                </c:pt>
                <c:pt idx="4">
                  <c:v>0.35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626536"/>
        <c:axId val="286624968"/>
      </c:scatterChart>
      <c:valAx>
        <c:axId val="28662653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24968"/>
        <c:crosses val="autoZero"/>
        <c:crossBetween val="midCat"/>
      </c:valAx>
      <c:valAx>
        <c:axId val="28662496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2653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9900"/>
              </a:solidFill>
              <a:ln w="63500">
                <a:solidFill>
                  <a:srgbClr val="FF9900"/>
                </a:solidFill>
              </a:ln>
              <a:effectLst/>
            </c:spPr>
          </c:marker>
          <c:xVal>
            <c:numRef>
              <c:f>'01'!$A$2:$A$23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</c:v>
                </c:pt>
                <c:pt idx="3">
                  <c:v>1</c:v>
                </c:pt>
                <c:pt idx="4">
                  <c:v>30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25</c:v>
                </c:pt>
                <c:pt idx="11">
                  <c:v>35</c:v>
                </c:pt>
                <c:pt idx="12">
                  <c:v>80</c:v>
                </c:pt>
                <c:pt idx="13">
                  <c:v>13</c:v>
                </c:pt>
                <c:pt idx="14">
                  <c:v>45</c:v>
                </c:pt>
              </c:numCache>
            </c:numRef>
          </c:xVal>
          <c:yVal>
            <c:numRef>
              <c:f>'01'!$B$2:$B$23</c:f>
              <c:numCache>
                <c:formatCode>General</c:formatCode>
                <c:ptCount val="22"/>
                <c:pt idx="0">
                  <c:v>9.1471283356597377E-2</c:v>
                </c:pt>
                <c:pt idx="1">
                  <c:v>0.93297674282241905</c:v>
                </c:pt>
                <c:pt idx="2">
                  <c:v>0.23385016185360785</c:v>
                </c:pt>
                <c:pt idx="3">
                  <c:v>0.60463563391301656</c:v>
                </c:pt>
                <c:pt idx="4">
                  <c:v>0.52100808690856082</c:v>
                </c:pt>
                <c:pt idx="5">
                  <c:v>0.89</c:v>
                </c:pt>
                <c:pt idx="6">
                  <c:v>0.37075596676573885</c:v>
                </c:pt>
                <c:pt idx="7">
                  <c:v>0.48473598872927504</c:v>
                </c:pt>
                <c:pt idx="8">
                  <c:v>0.89208841602215083</c:v>
                </c:pt>
                <c:pt idx="9">
                  <c:v>0.4960235396303535</c:v>
                </c:pt>
                <c:pt idx="10">
                  <c:v>0.3</c:v>
                </c:pt>
                <c:pt idx="11">
                  <c:v>0.28000000000000003</c:v>
                </c:pt>
                <c:pt idx="12">
                  <c:v>0.05</c:v>
                </c:pt>
                <c:pt idx="13">
                  <c:v>0.1</c:v>
                </c:pt>
                <c:pt idx="14">
                  <c:v>0.35</c:v>
                </c:pt>
              </c:numCache>
            </c:numRef>
          </c:yVal>
          <c:smooth val="0"/>
        </c:ser>
        <c:ser>
          <c:idx val="1"/>
          <c:order val="1"/>
          <c:tx>
            <c:v>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63500">
                <a:solidFill>
                  <a:srgbClr val="00B0F0"/>
                </a:solidFill>
              </a:ln>
              <a:effectLst/>
            </c:spPr>
          </c:marker>
          <c:xVal>
            <c:numRef>
              <c:f>'01'!$A$7:$A$11</c:f>
              <c:numCache>
                <c:formatCode>General</c:formatCode>
                <c:ptCount val="5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</c:numCache>
            </c:numRef>
          </c:xVal>
          <c:yVal>
            <c:numRef>
              <c:f>'01'!$B$7:$B$11</c:f>
              <c:numCache>
                <c:formatCode>General</c:formatCode>
                <c:ptCount val="5"/>
                <c:pt idx="0">
                  <c:v>0.89</c:v>
                </c:pt>
                <c:pt idx="1">
                  <c:v>0.37075596676573885</c:v>
                </c:pt>
                <c:pt idx="2">
                  <c:v>0.48473598872927504</c:v>
                </c:pt>
                <c:pt idx="3">
                  <c:v>0.89208841602215083</c:v>
                </c:pt>
                <c:pt idx="4">
                  <c:v>0.4960235396303535</c:v>
                </c:pt>
              </c:numCache>
            </c:numRef>
          </c:yVal>
          <c:smooth val="0"/>
        </c:ser>
        <c:ser>
          <c:idx val="5"/>
          <c:order val="2"/>
          <c:tx>
            <c:v>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63500">
                <a:solidFill>
                  <a:srgbClr val="00B050"/>
                </a:solidFill>
              </a:ln>
              <a:effectLst/>
            </c:spPr>
          </c:marker>
          <c:xVal>
            <c:numRef>
              <c:f>'01'!$A$12:$A$16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80</c:v>
                </c:pt>
                <c:pt idx="3">
                  <c:v>13</c:v>
                </c:pt>
                <c:pt idx="4">
                  <c:v>45</c:v>
                </c:pt>
              </c:numCache>
            </c:numRef>
          </c:xVal>
          <c:yVal>
            <c:numRef>
              <c:f>'01'!$B$12:$B$16</c:f>
              <c:numCache>
                <c:formatCode>General</c:formatCode>
                <c:ptCount val="5"/>
                <c:pt idx="0">
                  <c:v>0.3</c:v>
                </c:pt>
                <c:pt idx="1">
                  <c:v>0.28000000000000003</c:v>
                </c:pt>
                <c:pt idx="2">
                  <c:v>0.05</c:v>
                </c:pt>
                <c:pt idx="3">
                  <c:v>0.1</c:v>
                </c:pt>
                <c:pt idx="4">
                  <c:v>0.35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625752"/>
        <c:axId val="286622616"/>
      </c:scatterChart>
      <c:valAx>
        <c:axId val="28662575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22616"/>
        <c:crosses val="autoZero"/>
        <c:crossBetween val="midCat"/>
      </c:valAx>
      <c:valAx>
        <c:axId val="286622616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2575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9900"/>
              </a:solidFill>
              <a:ln w="63500">
                <a:solidFill>
                  <a:srgbClr val="FF9900"/>
                </a:solidFill>
              </a:ln>
              <a:effectLst/>
            </c:spPr>
          </c:marker>
          <c:xVal>
            <c:numRef>
              <c:f>'01'!$A$2:$A$23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</c:v>
                </c:pt>
                <c:pt idx="3">
                  <c:v>1</c:v>
                </c:pt>
                <c:pt idx="4">
                  <c:v>30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25</c:v>
                </c:pt>
                <c:pt idx="11">
                  <c:v>35</c:v>
                </c:pt>
                <c:pt idx="12">
                  <c:v>80</c:v>
                </c:pt>
                <c:pt idx="13">
                  <c:v>13</c:v>
                </c:pt>
                <c:pt idx="14">
                  <c:v>45</c:v>
                </c:pt>
              </c:numCache>
            </c:numRef>
          </c:xVal>
          <c:yVal>
            <c:numRef>
              <c:f>'01'!$B$2:$B$23</c:f>
              <c:numCache>
                <c:formatCode>General</c:formatCode>
                <c:ptCount val="22"/>
                <c:pt idx="0">
                  <c:v>9.1471283356597377E-2</c:v>
                </c:pt>
                <c:pt idx="1">
                  <c:v>0.93297674282241905</c:v>
                </c:pt>
                <c:pt idx="2">
                  <c:v>0.23385016185360785</c:v>
                </c:pt>
                <c:pt idx="3">
                  <c:v>0.60463563391301656</c:v>
                </c:pt>
                <c:pt idx="4">
                  <c:v>0.52100808690856082</c:v>
                </c:pt>
                <c:pt idx="5">
                  <c:v>0.89</c:v>
                </c:pt>
                <c:pt idx="6">
                  <c:v>0.37075596676573885</c:v>
                </c:pt>
                <c:pt idx="7">
                  <c:v>0.48473598872927504</c:v>
                </c:pt>
                <c:pt idx="8">
                  <c:v>0.89208841602215083</c:v>
                </c:pt>
                <c:pt idx="9">
                  <c:v>0.4960235396303535</c:v>
                </c:pt>
                <c:pt idx="10">
                  <c:v>0.3</c:v>
                </c:pt>
                <c:pt idx="11">
                  <c:v>0.28000000000000003</c:v>
                </c:pt>
                <c:pt idx="12">
                  <c:v>0.05</c:v>
                </c:pt>
                <c:pt idx="13">
                  <c:v>0.1</c:v>
                </c:pt>
                <c:pt idx="14">
                  <c:v>0.35</c:v>
                </c:pt>
              </c:numCache>
            </c:numRef>
          </c:yVal>
          <c:smooth val="0"/>
        </c:ser>
        <c:ser>
          <c:idx val="1"/>
          <c:order val="1"/>
          <c:tx>
            <c:v>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63500">
                <a:solidFill>
                  <a:srgbClr val="00B0F0"/>
                </a:solidFill>
              </a:ln>
              <a:effectLst/>
            </c:spPr>
          </c:marker>
          <c:xVal>
            <c:numRef>
              <c:f>'01'!$A$7:$A$11</c:f>
              <c:numCache>
                <c:formatCode>General</c:formatCode>
                <c:ptCount val="5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</c:numCache>
            </c:numRef>
          </c:xVal>
          <c:yVal>
            <c:numRef>
              <c:f>'01'!$B$7:$B$11</c:f>
              <c:numCache>
                <c:formatCode>General</c:formatCode>
                <c:ptCount val="5"/>
                <c:pt idx="0">
                  <c:v>0.89</c:v>
                </c:pt>
                <c:pt idx="1">
                  <c:v>0.37075596676573885</c:v>
                </c:pt>
                <c:pt idx="2">
                  <c:v>0.48473598872927504</c:v>
                </c:pt>
                <c:pt idx="3">
                  <c:v>0.89208841602215083</c:v>
                </c:pt>
                <c:pt idx="4">
                  <c:v>0.4960235396303535</c:v>
                </c:pt>
              </c:numCache>
            </c:numRef>
          </c:yVal>
          <c:smooth val="0"/>
        </c:ser>
        <c:ser>
          <c:idx val="5"/>
          <c:order val="2"/>
          <c:tx>
            <c:v>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63500">
                <a:solidFill>
                  <a:srgbClr val="00B050"/>
                </a:solidFill>
              </a:ln>
              <a:effectLst/>
            </c:spPr>
          </c:marker>
          <c:xVal>
            <c:numRef>
              <c:f>'01'!$A$12:$A$16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80</c:v>
                </c:pt>
                <c:pt idx="3">
                  <c:v>13</c:v>
                </c:pt>
                <c:pt idx="4">
                  <c:v>45</c:v>
                </c:pt>
              </c:numCache>
            </c:numRef>
          </c:xVal>
          <c:yVal>
            <c:numRef>
              <c:f>'01'!$B$12:$B$16</c:f>
              <c:numCache>
                <c:formatCode>General</c:formatCode>
                <c:ptCount val="5"/>
                <c:pt idx="0">
                  <c:v>0.3</c:v>
                </c:pt>
                <c:pt idx="1">
                  <c:v>0.28000000000000003</c:v>
                </c:pt>
                <c:pt idx="2">
                  <c:v>0.05</c:v>
                </c:pt>
                <c:pt idx="3">
                  <c:v>0.1</c:v>
                </c:pt>
                <c:pt idx="4">
                  <c:v>0.35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239720"/>
        <c:axId val="283240504"/>
      </c:scatterChart>
      <c:valAx>
        <c:axId val="28323972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40504"/>
        <c:crosses val="autoZero"/>
        <c:crossBetween val="midCat"/>
      </c:valAx>
      <c:valAx>
        <c:axId val="283240504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3972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9900"/>
              </a:solidFill>
              <a:ln w="63500">
                <a:solidFill>
                  <a:srgbClr val="FF9900"/>
                </a:solidFill>
              </a:ln>
              <a:effectLst/>
            </c:spPr>
          </c:marker>
          <c:xVal>
            <c:numRef>
              <c:f>'01'!$A$2:$A$23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</c:v>
                </c:pt>
                <c:pt idx="3">
                  <c:v>1</c:v>
                </c:pt>
                <c:pt idx="4">
                  <c:v>30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25</c:v>
                </c:pt>
                <c:pt idx="11">
                  <c:v>35</c:v>
                </c:pt>
                <c:pt idx="12">
                  <c:v>80</c:v>
                </c:pt>
                <c:pt idx="13">
                  <c:v>13</c:v>
                </c:pt>
                <c:pt idx="14">
                  <c:v>45</c:v>
                </c:pt>
              </c:numCache>
            </c:numRef>
          </c:xVal>
          <c:yVal>
            <c:numRef>
              <c:f>'01'!$B$2:$B$23</c:f>
              <c:numCache>
                <c:formatCode>General</c:formatCode>
                <c:ptCount val="22"/>
                <c:pt idx="0">
                  <c:v>9.1471283356597377E-2</c:v>
                </c:pt>
                <c:pt idx="1">
                  <c:v>0.93297674282241905</c:v>
                </c:pt>
                <c:pt idx="2">
                  <c:v>0.23385016185360785</c:v>
                </c:pt>
                <c:pt idx="3">
                  <c:v>0.60463563391301656</c:v>
                </c:pt>
                <c:pt idx="4">
                  <c:v>0.52100808690856082</c:v>
                </c:pt>
                <c:pt idx="5">
                  <c:v>0.89</c:v>
                </c:pt>
                <c:pt idx="6">
                  <c:v>0.37075596676573885</c:v>
                </c:pt>
                <c:pt idx="7">
                  <c:v>0.48473598872927504</c:v>
                </c:pt>
                <c:pt idx="8">
                  <c:v>0.89208841602215083</c:v>
                </c:pt>
                <c:pt idx="9">
                  <c:v>0.4960235396303535</c:v>
                </c:pt>
                <c:pt idx="10">
                  <c:v>0.3</c:v>
                </c:pt>
                <c:pt idx="11">
                  <c:v>0.28000000000000003</c:v>
                </c:pt>
                <c:pt idx="12">
                  <c:v>0.05</c:v>
                </c:pt>
                <c:pt idx="13">
                  <c:v>0.1</c:v>
                </c:pt>
                <c:pt idx="14">
                  <c:v>0.35</c:v>
                </c:pt>
              </c:numCache>
            </c:numRef>
          </c:yVal>
          <c:smooth val="0"/>
        </c:ser>
        <c:ser>
          <c:idx val="1"/>
          <c:order val="1"/>
          <c:tx>
            <c:v>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60325">
                <a:solidFill>
                  <a:srgbClr val="00B0F0"/>
                </a:solidFill>
              </a:ln>
              <a:effectLst/>
            </c:spPr>
          </c:marker>
          <c:xVal>
            <c:numRef>
              <c:f>'01'!$A$7:$A$11</c:f>
              <c:numCache>
                <c:formatCode>General</c:formatCode>
                <c:ptCount val="5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</c:numCache>
            </c:numRef>
          </c:xVal>
          <c:yVal>
            <c:numRef>
              <c:f>'01'!$B$7:$B$11</c:f>
              <c:numCache>
                <c:formatCode>General</c:formatCode>
                <c:ptCount val="5"/>
                <c:pt idx="0">
                  <c:v>0.89</c:v>
                </c:pt>
                <c:pt idx="1">
                  <c:v>0.37075596676573885</c:v>
                </c:pt>
                <c:pt idx="2">
                  <c:v>0.48473598872927504</c:v>
                </c:pt>
                <c:pt idx="3">
                  <c:v>0.89208841602215083</c:v>
                </c:pt>
                <c:pt idx="4">
                  <c:v>0.4960235396303535</c:v>
                </c:pt>
              </c:numCache>
            </c:numRef>
          </c:yVal>
          <c:smooth val="0"/>
        </c:ser>
        <c:ser>
          <c:idx val="5"/>
          <c:order val="2"/>
          <c:tx>
            <c:v>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63500">
                <a:solidFill>
                  <a:srgbClr val="00B050"/>
                </a:solidFill>
              </a:ln>
              <a:effectLst/>
            </c:spPr>
          </c:marker>
          <c:xVal>
            <c:numRef>
              <c:f>'01'!$A$12:$A$16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80</c:v>
                </c:pt>
                <c:pt idx="3">
                  <c:v>13</c:v>
                </c:pt>
                <c:pt idx="4">
                  <c:v>45</c:v>
                </c:pt>
              </c:numCache>
            </c:numRef>
          </c:xVal>
          <c:yVal>
            <c:numRef>
              <c:f>'01'!$B$12:$B$16</c:f>
              <c:numCache>
                <c:formatCode>General</c:formatCode>
                <c:ptCount val="5"/>
                <c:pt idx="0">
                  <c:v>0.3</c:v>
                </c:pt>
                <c:pt idx="1">
                  <c:v>0.28000000000000003</c:v>
                </c:pt>
                <c:pt idx="2">
                  <c:v>0.05</c:v>
                </c:pt>
                <c:pt idx="3">
                  <c:v>0.1</c:v>
                </c:pt>
                <c:pt idx="4">
                  <c:v>0.35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235408"/>
        <c:axId val="283241680"/>
      </c:scatterChart>
      <c:valAx>
        <c:axId val="28323540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41680"/>
        <c:crosses val="autoZero"/>
        <c:crossBetween val="midCat"/>
      </c:valAx>
      <c:valAx>
        <c:axId val="283241680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3540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63500">
                <a:noFill/>
              </a:ln>
              <a:effectLst/>
            </c:spPr>
          </c:marker>
          <c:xVal>
            <c:numRef>
              <c:f>'01'!$A$2:$A$23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</c:v>
                </c:pt>
                <c:pt idx="3">
                  <c:v>1</c:v>
                </c:pt>
                <c:pt idx="4">
                  <c:v>30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25</c:v>
                </c:pt>
                <c:pt idx="11">
                  <c:v>35</c:v>
                </c:pt>
                <c:pt idx="12">
                  <c:v>80</c:v>
                </c:pt>
                <c:pt idx="13">
                  <c:v>13</c:v>
                </c:pt>
                <c:pt idx="14">
                  <c:v>45</c:v>
                </c:pt>
              </c:numCache>
            </c:numRef>
          </c:xVal>
          <c:yVal>
            <c:numRef>
              <c:f>'01'!$B$2:$B$23</c:f>
              <c:numCache>
                <c:formatCode>General</c:formatCode>
                <c:ptCount val="22"/>
                <c:pt idx="0">
                  <c:v>9.1471283356597377E-2</c:v>
                </c:pt>
                <c:pt idx="1">
                  <c:v>0.93297674282241905</c:v>
                </c:pt>
                <c:pt idx="2">
                  <c:v>0.23385016185360785</c:v>
                </c:pt>
                <c:pt idx="3">
                  <c:v>0.60463563391301656</c:v>
                </c:pt>
                <c:pt idx="4">
                  <c:v>0.52100808690856082</c:v>
                </c:pt>
                <c:pt idx="5">
                  <c:v>0.89</c:v>
                </c:pt>
                <c:pt idx="6">
                  <c:v>0.37075596676573885</c:v>
                </c:pt>
                <c:pt idx="7">
                  <c:v>0.48473598872927504</c:v>
                </c:pt>
                <c:pt idx="8">
                  <c:v>0.89208841602215083</c:v>
                </c:pt>
                <c:pt idx="9">
                  <c:v>0.4960235396303535</c:v>
                </c:pt>
                <c:pt idx="10">
                  <c:v>0.3</c:v>
                </c:pt>
                <c:pt idx="11">
                  <c:v>0.28000000000000003</c:v>
                </c:pt>
                <c:pt idx="12">
                  <c:v>0.05</c:v>
                </c:pt>
                <c:pt idx="13">
                  <c:v>0.1</c:v>
                </c:pt>
                <c:pt idx="14">
                  <c:v>0.35</c:v>
                </c:pt>
              </c:numCache>
            </c:numRef>
          </c:yVal>
          <c:smooth val="0"/>
        </c:ser>
        <c:ser>
          <c:idx val="1"/>
          <c:order val="1"/>
          <c:tx>
            <c:v>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63500">
                <a:noFill/>
              </a:ln>
              <a:effectLst/>
            </c:spPr>
          </c:marker>
          <c:xVal>
            <c:numRef>
              <c:f>'01'!$A$7:$A$11</c:f>
              <c:numCache>
                <c:formatCode>General</c:formatCode>
                <c:ptCount val="5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</c:numCache>
            </c:numRef>
          </c:xVal>
          <c:yVal>
            <c:numRef>
              <c:f>'01'!$B$7:$B$11</c:f>
              <c:numCache>
                <c:formatCode>General</c:formatCode>
                <c:ptCount val="5"/>
                <c:pt idx="0">
                  <c:v>0.89</c:v>
                </c:pt>
                <c:pt idx="1">
                  <c:v>0.37075596676573885</c:v>
                </c:pt>
                <c:pt idx="2">
                  <c:v>0.48473598872927504</c:v>
                </c:pt>
                <c:pt idx="3">
                  <c:v>0.89208841602215083</c:v>
                </c:pt>
                <c:pt idx="4">
                  <c:v>0.4960235396303535</c:v>
                </c:pt>
              </c:numCache>
            </c:numRef>
          </c:yVal>
          <c:smooth val="0"/>
        </c:ser>
        <c:ser>
          <c:idx val="5"/>
          <c:order val="2"/>
          <c:tx>
            <c:v>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63500">
                <a:noFill/>
              </a:ln>
              <a:effectLst/>
            </c:spPr>
          </c:marker>
          <c:xVal>
            <c:numRef>
              <c:f>'01'!$A$12:$A$16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80</c:v>
                </c:pt>
                <c:pt idx="3">
                  <c:v>13</c:v>
                </c:pt>
                <c:pt idx="4">
                  <c:v>45</c:v>
                </c:pt>
              </c:numCache>
            </c:numRef>
          </c:xVal>
          <c:yVal>
            <c:numRef>
              <c:f>'01'!$B$12:$B$16</c:f>
              <c:numCache>
                <c:formatCode>General</c:formatCode>
                <c:ptCount val="5"/>
                <c:pt idx="0">
                  <c:v>0.3</c:v>
                </c:pt>
                <c:pt idx="1">
                  <c:v>0.28000000000000003</c:v>
                </c:pt>
                <c:pt idx="2">
                  <c:v>0.05</c:v>
                </c:pt>
                <c:pt idx="3">
                  <c:v>0.1</c:v>
                </c:pt>
                <c:pt idx="4">
                  <c:v>0.35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234624"/>
        <c:axId val="283238152"/>
      </c:scatterChart>
      <c:valAx>
        <c:axId val="28323462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38152"/>
        <c:crosses val="autoZero"/>
        <c:crossBetween val="midCat"/>
      </c:valAx>
      <c:valAx>
        <c:axId val="283238152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3462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63500">
                <a:noFill/>
              </a:ln>
              <a:effectLst/>
            </c:spPr>
          </c:marker>
          <c:xVal>
            <c:numRef>
              <c:f>'01'!$A$2:$A$23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</c:v>
                </c:pt>
                <c:pt idx="3">
                  <c:v>1</c:v>
                </c:pt>
                <c:pt idx="4">
                  <c:v>30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25</c:v>
                </c:pt>
                <c:pt idx="11">
                  <c:v>35</c:v>
                </c:pt>
                <c:pt idx="12">
                  <c:v>80</c:v>
                </c:pt>
                <c:pt idx="13">
                  <c:v>13</c:v>
                </c:pt>
                <c:pt idx="14">
                  <c:v>45</c:v>
                </c:pt>
              </c:numCache>
            </c:numRef>
          </c:xVal>
          <c:yVal>
            <c:numRef>
              <c:f>'01'!$B$2:$B$23</c:f>
              <c:numCache>
                <c:formatCode>General</c:formatCode>
                <c:ptCount val="22"/>
                <c:pt idx="0">
                  <c:v>9.1471283356597377E-2</c:v>
                </c:pt>
                <c:pt idx="1">
                  <c:v>0.93297674282241905</c:v>
                </c:pt>
                <c:pt idx="2">
                  <c:v>0.23385016185360785</c:v>
                </c:pt>
                <c:pt idx="3">
                  <c:v>0.60463563391301656</c:v>
                </c:pt>
                <c:pt idx="4">
                  <c:v>0.52100808690856082</c:v>
                </c:pt>
                <c:pt idx="5">
                  <c:v>0.89</c:v>
                </c:pt>
                <c:pt idx="6">
                  <c:v>0.37075596676573885</c:v>
                </c:pt>
                <c:pt idx="7">
                  <c:v>0.48473598872927504</c:v>
                </c:pt>
                <c:pt idx="8">
                  <c:v>0.89208841602215083</c:v>
                </c:pt>
                <c:pt idx="9">
                  <c:v>0.4960235396303535</c:v>
                </c:pt>
                <c:pt idx="10">
                  <c:v>0.3</c:v>
                </c:pt>
                <c:pt idx="11">
                  <c:v>0.28000000000000003</c:v>
                </c:pt>
                <c:pt idx="12">
                  <c:v>0.05</c:v>
                </c:pt>
                <c:pt idx="13">
                  <c:v>0.1</c:v>
                </c:pt>
                <c:pt idx="14">
                  <c:v>0.35</c:v>
                </c:pt>
              </c:numCache>
            </c:numRef>
          </c:yVal>
          <c:smooth val="0"/>
        </c:ser>
        <c:ser>
          <c:idx val="1"/>
          <c:order val="1"/>
          <c:tx>
            <c:v>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63500">
                <a:noFill/>
              </a:ln>
              <a:effectLst/>
            </c:spPr>
          </c:marker>
          <c:xVal>
            <c:numRef>
              <c:f>'01'!$A$7:$A$11</c:f>
              <c:numCache>
                <c:formatCode>General</c:formatCode>
                <c:ptCount val="5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</c:numCache>
            </c:numRef>
          </c:xVal>
          <c:yVal>
            <c:numRef>
              <c:f>'01'!$B$7:$B$11</c:f>
              <c:numCache>
                <c:formatCode>General</c:formatCode>
                <c:ptCount val="5"/>
                <c:pt idx="0">
                  <c:v>0.89</c:v>
                </c:pt>
                <c:pt idx="1">
                  <c:v>0.37075596676573885</c:v>
                </c:pt>
                <c:pt idx="2">
                  <c:v>0.48473598872927504</c:v>
                </c:pt>
                <c:pt idx="3">
                  <c:v>0.89208841602215083</c:v>
                </c:pt>
                <c:pt idx="4">
                  <c:v>0.4960235396303535</c:v>
                </c:pt>
              </c:numCache>
            </c:numRef>
          </c:yVal>
          <c:smooth val="0"/>
        </c:ser>
        <c:ser>
          <c:idx val="5"/>
          <c:order val="2"/>
          <c:tx>
            <c:v>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63500">
                <a:noFill/>
              </a:ln>
              <a:effectLst/>
            </c:spPr>
          </c:marker>
          <c:xVal>
            <c:numRef>
              <c:f>'01'!$A$12:$A$16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80</c:v>
                </c:pt>
                <c:pt idx="3">
                  <c:v>13</c:v>
                </c:pt>
                <c:pt idx="4">
                  <c:v>45</c:v>
                </c:pt>
              </c:numCache>
            </c:numRef>
          </c:xVal>
          <c:yVal>
            <c:numRef>
              <c:f>'01'!$B$12:$B$16</c:f>
              <c:numCache>
                <c:formatCode>General</c:formatCode>
                <c:ptCount val="5"/>
                <c:pt idx="0">
                  <c:v>0.3</c:v>
                </c:pt>
                <c:pt idx="1">
                  <c:v>0.28000000000000003</c:v>
                </c:pt>
                <c:pt idx="2">
                  <c:v>0.05</c:v>
                </c:pt>
                <c:pt idx="3">
                  <c:v>0.1</c:v>
                </c:pt>
                <c:pt idx="4">
                  <c:v>0.35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236192"/>
        <c:axId val="283236584"/>
      </c:scatterChart>
      <c:valAx>
        <c:axId val="28323619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36584"/>
        <c:crosses val="autoZero"/>
        <c:crossBetween val="midCat"/>
      </c:valAx>
      <c:valAx>
        <c:axId val="283236584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361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F0"/>
            </a:solidFill>
            <a:ln w="12700">
              <a:solidFill>
                <a:schemeClr val="tx1"/>
              </a:solidFill>
              <a:prstDash val="dash"/>
            </a:ln>
          </c:spPr>
          <c:explosion val="9"/>
          <c:dPt>
            <c:idx val="0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1"/>
            <c:bubble3D val="0"/>
            <c:spPr>
              <a:solidFill>
                <a:srgbClr val="00B05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2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3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4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5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6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7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8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dPt>
            <c:idx val="9"/>
            <c:bubble3D val="0"/>
            <c:spPr>
              <a:solidFill>
                <a:srgbClr val="00B0F0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dPt>
          <c:cat>
            <c:strRef>
              <c:f>Sheet1!$A$2:$A$11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F9D1-CE7E-4D0B-89EE-729C7BD1F777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DD67D-F896-4075-A0F9-E6FF7ED962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8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problema</a:t>
            </a:r>
            <a:r>
              <a:rPr lang="en-US" dirty="0" smtClean="0"/>
              <a:t> da </a:t>
            </a:r>
            <a:r>
              <a:rPr lang="en-US" dirty="0" err="1" smtClean="0"/>
              <a:t>segurança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População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internet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Aumento</a:t>
            </a:r>
            <a:r>
              <a:rPr lang="en-US" dirty="0" smtClean="0"/>
              <a:t> de malware </a:t>
            </a:r>
            <a:r>
              <a:rPr lang="en-US" dirty="0" err="1" smtClean="0"/>
              <a:t>em</a:t>
            </a:r>
            <a:r>
              <a:rPr lang="en-US" dirty="0" smtClean="0"/>
              <a:t> 2014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Custo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médio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invasão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Necessidade de evolução dos antivirus convencionais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35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Funcionamento</a:t>
            </a:r>
            <a:r>
              <a:rPr lang="en-US" baseline="0" dirty="0" smtClean="0"/>
              <a:t> do SBV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Vantagem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cálculo</a:t>
            </a:r>
            <a:r>
              <a:rPr lang="en-US" baseline="0" dirty="0" smtClean="0"/>
              <a:t> simples (</a:t>
            </a:r>
            <a:r>
              <a:rPr lang="en-US" baseline="0" dirty="0" err="1" smtClean="0"/>
              <a:t>raio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centro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Desvantagem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falsa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colisão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8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Funcionamento</a:t>
            </a:r>
            <a:r>
              <a:rPr lang="en-US" baseline="0" dirty="0" smtClean="0"/>
              <a:t> do AABB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Vantagem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preciso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Desvantagem: (não citar nada)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69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Etapas</a:t>
            </a:r>
            <a:r>
              <a:rPr lang="en-US" dirty="0" smtClean="0"/>
              <a:t> de</a:t>
            </a:r>
            <a:r>
              <a:rPr lang="en-US" baseline="0" dirty="0" smtClean="0"/>
              <a:t> criação do IDS proposto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Analisar</a:t>
            </a:r>
            <a:r>
              <a:rPr lang="en-US" baseline="0" dirty="0" smtClean="0"/>
              <a:t> várias características de uma instância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Pacotes da</a:t>
            </a:r>
            <a:r>
              <a:rPr lang="en-US" baseline="0" dirty="0" smtClean="0"/>
              <a:t> rede e suas características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64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Atributos convertidos em números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Atributos discretos se tornam números não contínuos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Instância de torna ponto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63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Semisupervisionado: instâncias de treinamento precisam estar rotuladas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Caixas de acordo com o tipo de pacote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9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Teste de </a:t>
            </a:r>
            <a:r>
              <a:rPr lang="en-US" dirty="0" err="1" smtClean="0"/>
              <a:t>colisão</a:t>
            </a:r>
            <a:r>
              <a:rPr lang="en-US" dirty="0" smtClean="0"/>
              <a:t> AABB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eixo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um </a:t>
            </a:r>
            <a:r>
              <a:rPr lang="en-US" dirty="0" err="1" smtClean="0"/>
              <a:t>eixo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colisão</a:t>
            </a:r>
            <a:r>
              <a:rPr lang="en-US" dirty="0" smtClean="0"/>
              <a:t> = NENHUMA </a:t>
            </a:r>
            <a:r>
              <a:rPr lang="en-US" dirty="0" err="1" smtClean="0"/>
              <a:t>colisão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556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Fator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Ranqueamento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Valoriza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desvio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padrão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largura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Maior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fator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escolhido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94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Separação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caixa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Quebra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remoção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ruído</a:t>
            </a:r>
            <a:r>
              <a:rPr lang="en-US" baseline="0" dirty="0" smtClean="0"/>
              <a:t> (3 sigma), se </a:t>
            </a:r>
            <a:r>
              <a:rPr lang="en-US" baseline="0" dirty="0" err="1" smtClean="0"/>
              <a:t>houver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eixo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Quebra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ruído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media, </a:t>
            </a:r>
            <a:r>
              <a:rPr lang="en-US" baseline="0" dirty="0" err="1" smtClean="0"/>
              <a:t>iterativamente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48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Fim</a:t>
            </a:r>
            <a:r>
              <a:rPr lang="en-US" dirty="0" smtClean="0"/>
              <a:t> do AABB: </a:t>
            </a:r>
            <a:r>
              <a:rPr lang="en-US" dirty="0" err="1" smtClean="0"/>
              <a:t>plano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caixas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4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Firewall: </a:t>
            </a:r>
            <a:r>
              <a:rPr lang="en-US" dirty="0" err="1" smtClean="0"/>
              <a:t>filtro</a:t>
            </a:r>
            <a:r>
              <a:rPr lang="en-US" dirty="0" smtClean="0"/>
              <a:t> de </a:t>
            </a:r>
            <a:r>
              <a:rPr lang="en-US" dirty="0" err="1" smtClean="0"/>
              <a:t>pacote</a:t>
            </a:r>
            <a:r>
              <a:rPr lang="en-US" dirty="0" smtClean="0"/>
              <a:t>; </a:t>
            </a:r>
            <a:r>
              <a:rPr lang="en-US" dirty="0" err="1" smtClean="0"/>
              <a:t>monitora</a:t>
            </a:r>
            <a:r>
              <a:rPr lang="en-US" dirty="0" smtClean="0"/>
              <a:t> </a:t>
            </a:r>
            <a:r>
              <a:rPr lang="en-US" dirty="0" err="1" smtClean="0"/>
              <a:t>tráfego</a:t>
            </a:r>
            <a:r>
              <a:rPr lang="en-US" dirty="0" smtClean="0"/>
              <a:t>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política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)</a:t>
            </a:r>
            <a:r>
              <a:rPr lang="en-US" dirty="0" smtClean="0"/>
              <a:t>; </a:t>
            </a:r>
            <a:r>
              <a:rPr lang="en-US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de context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Antivirus: 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;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prestes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reativo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precisa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atualizado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IDS: </a:t>
            </a:r>
            <a:r>
              <a:rPr lang="en-US" baseline="0" dirty="0" err="1" smtClean="0"/>
              <a:t>inspeção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profunda</a:t>
            </a:r>
            <a:r>
              <a:rPr lang="en-US" baseline="0" dirty="0" smtClean="0"/>
              <a:t>; mal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anomalia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Analogia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loja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consumidor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ladrão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polícia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88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rotulados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Ponto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caixa</a:t>
            </a:r>
            <a:r>
              <a:rPr lang="en-US" dirty="0" smtClean="0"/>
              <a:t> = </a:t>
            </a:r>
            <a:r>
              <a:rPr lang="en-US" dirty="0" err="1" smtClean="0"/>
              <a:t>pertence</a:t>
            </a:r>
            <a:r>
              <a:rPr lang="en-US" dirty="0" smtClean="0"/>
              <a:t> à </a:t>
            </a:r>
            <a:r>
              <a:rPr lang="en-US" dirty="0" err="1" smtClean="0"/>
              <a:t>classe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62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Sistema de </a:t>
            </a:r>
            <a:r>
              <a:rPr lang="en-US" dirty="0" err="1" smtClean="0"/>
              <a:t>Inferência</a:t>
            </a:r>
            <a:r>
              <a:rPr lang="en-US" dirty="0" smtClean="0"/>
              <a:t>: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Distância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-face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Simplificação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pitágoras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45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distâncias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caixas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próxima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classe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19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Características da base de dados KDD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Quantidade de pacotes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Quantidade</a:t>
            </a:r>
            <a:r>
              <a:rPr lang="en-US" baseline="0" dirty="0" smtClean="0"/>
              <a:t> de atributos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Propósito da criação; ganhador do concurso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47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Metodologia de teste igual à do concurso KDD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79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Resultados obtidos: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Número de hipercaixas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Quantidade de comparação a serem realizadas para cada classificação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Acurácia obtida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05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Resultados obtidos: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Número de hipercaixas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Quantidade de comparação a serem realizadas para cada classificação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Acurácia obtida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82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Comparativo com literatura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AABB IDS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 (</a:t>
            </a:r>
            <a:r>
              <a:rPr lang="en-US" dirty="0" err="1" smtClean="0"/>
              <a:t>Kayacik</a:t>
            </a:r>
            <a:r>
              <a:rPr lang="en-U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Alg. </a:t>
            </a:r>
            <a:r>
              <a:rPr lang="en-US" dirty="0" err="1" smtClean="0"/>
              <a:t>Imune</a:t>
            </a:r>
            <a:r>
              <a:rPr lang="en-US" dirty="0" smtClean="0"/>
              <a:t>. (Uchoa)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61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Comparativo com KDD Cup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Agrupamento de classes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Bag &amp; Boost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03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Características das bases de dados testadas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1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IDS: </a:t>
            </a:r>
            <a:r>
              <a:rPr lang="en-US" dirty="0" err="1" smtClean="0"/>
              <a:t>localizado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após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roteador</a:t>
            </a:r>
            <a:r>
              <a:rPr lang="en-US" baseline="0" dirty="0" smtClean="0"/>
              <a:t>/firewall</a:t>
            </a:r>
            <a:endParaRPr lang="en-US" dirty="0" smtClean="0"/>
          </a:p>
          <a:p>
            <a:r>
              <a:rPr lang="en-US" dirty="0" smtClean="0"/>
              <a:t>Snort: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; Boyer-</a:t>
            </a:r>
            <a:r>
              <a:rPr lang="en-US" dirty="0" err="1" smtClean="0"/>
              <a:t>moore</a:t>
            </a:r>
            <a:r>
              <a:rPr lang="en-US" dirty="0" smtClean="0"/>
              <a:t> string match</a:t>
            </a:r>
          </a:p>
          <a:p>
            <a:r>
              <a:rPr lang="en-US" dirty="0" smtClean="0"/>
              <a:t>CISCO: </a:t>
            </a:r>
            <a:r>
              <a:rPr lang="en-US" dirty="0" err="1" smtClean="0"/>
              <a:t>desenvolveu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top 6 IDS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661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Características das bases de dados testadas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2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Metologia de teste: Ten fold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366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Comparação de resultados (coloridos) contra literatura</a:t>
            </a:r>
            <a:r>
              <a:rPr lang="en-US" baseline="0" dirty="0" smtClean="0"/>
              <a:t> (branco)</a:t>
            </a:r>
            <a:endParaRPr lang="en-US" dirty="0" smtClean="0"/>
          </a:p>
          <a:p>
            <a:r>
              <a:rPr lang="en-US" dirty="0" smtClean="0"/>
              <a:t>- Marcação horizontal</a:t>
            </a:r>
            <a:r>
              <a:rPr lang="en-US" baseline="0" dirty="0" smtClean="0"/>
              <a:t> </a:t>
            </a:r>
            <a:r>
              <a:rPr lang="en-US" dirty="0" smtClean="0"/>
              <a:t>indica acurácia</a:t>
            </a:r>
            <a:r>
              <a:rPr lang="en-US" baseline="0" dirty="0" smtClean="0"/>
              <a:t> para escolha aleatória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96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Cover Type e Car Evaluation: </a:t>
            </a:r>
            <a:r>
              <a:rPr lang="en-US" dirty="0" err="1" smtClean="0"/>
              <a:t>problema</a:t>
            </a:r>
            <a:r>
              <a:rPr lang="en-US" dirty="0" smtClean="0"/>
              <a:t> com </a:t>
            </a:r>
            <a:r>
              <a:rPr lang="en-US" dirty="0" err="1" smtClean="0"/>
              <a:t>quantidade</a:t>
            </a:r>
            <a:r>
              <a:rPr lang="en-US" dirty="0" smtClean="0"/>
              <a:t> muito grande atributos</a:t>
            </a:r>
            <a:r>
              <a:rPr lang="en-US" baseline="0" dirty="0" smtClean="0"/>
              <a:t> discretos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23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Consumo de memória durante treinamento</a:t>
            </a:r>
            <a:r>
              <a:rPr lang="en-US" baseline="0" dirty="0" smtClean="0"/>
              <a:t> do classificador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1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Acurácia</a:t>
            </a:r>
            <a:r>
              <a:rPr lang="en-US" baseline="0" dirty="0" smtClean="0"/>
              <a:t> alta obtida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Sistema de inferência baseado em regras não clássicas: numérico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Capacidade de paralelização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Velocidade obtida colabora para a análise de grande quantidade de dados (big data)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72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Verificar viabilidade</a:t>
            </a:r>
            <a:r>
              <a:rPr lang="en-US" baseline="0" dirty="0" smtClean="0"/>
              <a:t> de uso de OBB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Calcular a complexidade computacional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Adaptar e testar o classificador em um ambiente real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14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Partir pro abraço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5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Criar</a:t>
            </a:r>
            <a:r>
              <a:rPr lang="en-US" dirty="0" smtClean="0"/>
              <a:t> um IDS com 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1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IDS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dinâmica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arquivos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de malware e dump de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9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Inspiração</a:t>
            </a:r>
            <a:r>
              <a:rPr lang="en-US" dirty="0" smtClean="0"/>
              <a:t> no Sistema immune </a:t>
            </a:r>
            <a:r>
              <a:rPr lang="en-US" dirty="0" err="1" smtClean="0"/>
              <a:t>humano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Danger theory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0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Sistema de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assinaturas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Otimizado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algoritmo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genético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linguistica</a:t>
            </a:r>
            <a:r>
              <a:rPr lang="en-US" dirty="0" smtClean="0"/>
              <a:t> fuzzy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Diagnostico</a:t>
            </a:r>
            <a:r>
              <a:rPr lang="en-US" dirty="0" smtClean="0"/>
              <a:t> </a:t>
            </a:r>
            <a:r>
              <a:rPr lang="en-US" dirty="0" err="1" smtClean="0"/>
              <a:t>médico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5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colisões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principalmente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1ª </a:t>
            </a:r>
            <a:r>
              <a:rPr lang="en-US" dirty="0" err="1" smtClean="0"/>
              <a:t>etapa</a:t>
            </a:r>
            <a:r>
              <a:rPr lang="en-US" dirty="0" smtClean="0"/>
              <a:t> da engine </a:t>
            </a:r>
            <a:r>
              <a:rPr lang="en-US" dirty="0" err="1" smtClean="0"/>
              <a:t>física</a:t>
            </a:r>
            <a:r>
              <a:rPr lang="en-US" dirty="0" smtClean="0"/>
              <a:t> da </a:t>
            </a:r>
            <a:r>
              <a:rPr lang="en-US" dirty="0" err="1" smtClean="0"/>
              <a:t>nVidia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DD67D-F896-4075-A0F9-E6FF7ED962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03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484995" y="5203524"/>
            <a:ext cx="2232792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3464719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421863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812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1009">
          <p15:clr>
            <a:srgbClr val="FBAE40"/>
          </p15:clr>
        </p15:guide>
        <p15:guide id="4" pos="4751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orient="horz" pos="3793">
          <p15:clr>
            <a:srgbClr val="FBAE40"/>
          </p15:clr>
        </p15:guide>
        <p15:guide id="9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6" y="4868866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8305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788">
          <p15:clr>
            <a:srgbClr val="FBAE40"/>
          </p15:clr>
        </p15:guide>
        <p15:guide id="3" pos="2183">
          <p15:clr>
            <a:srgbClr val="FBAE40"/>
          </p15:clr>
        </p15:guide>
        <p15:guide id="4" pos="3578">
          <p15:clr>
            <a:srgbClr val="FBAE40"/>
          </p15:clr>
        </p15:guide>
        <p15:guide id="5" pos="5024">
          <p15:clr>
            <a:srgbClr val="FBAE40"/>
          </p15:clr>
        </p15:guide>
        <p15:guide id="6" orient="horz" pos="2296">
          <p15:clr>
            <a:srgbClr val="FBAE40"/>
          </p15:clr>
        </p15:guide>
        <p15:guide id="7" orient="horz" pos="3067">
          <p15:clr>
            <a:srgbClr val="FBAE40"/>
          </p15:clr>
        </p15:guide>
        <p15:guide id="8" orient="horz" pos="3317">
          <p15:clr>
            <a:srgbClr val="FBAE40"/>
          </p15:clr>
        </p15:guide>
        <p15:guide id="9" orient="horz" pos="37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484995" y="5203524"/>
            <a:ext cx="2232792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3464719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421863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9201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1009">
          <p15:clr>
            <a:srgbClr val="FBAE40"/>
          </p15:clr>
        </p15:guide>
        <p15:guide id="4" pos="4751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orient="horz" pos="3793">
          <p15:clr>
            <a:srgbClr val="FBAE40"/>
          </p15:clr>
        </p15:guide>
        <p15:guide id="9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954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2296">
          <p15:clr>
            <a:srgbClr val="FBAE40"/>
          </p15:clr>
        </p15:guide>
        <p15:guide id="3" orient="horz" pos="379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6" y="4868866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77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788">
          <p15:clr>
            <a:srgbClr val="FBAE40"/>
          </p15:clr>
        </p15:guide>
        <p15:guide id="3" pos="2183">
          <p15:clr>
            <a:srgbClr val="FBAE40"/>
          </p15:clr>
        </p15:guide>
        <p15:guide id="4" pos="3578">
          <p15:clr>
            <a:srgbClr val="FBAE40"/>
          </p15:clr>
        </p15:guide>
        <p15:guide id="5" pos="5024">
          <p15:clr>
            <a:srgbClr val="FBAE40"/>
          </p15:clr>
        </p15:guide>
        <p15:guide id="6" orient="horz" pos="2296">
          <p15:clr>
            <a:srgbClr val="FBAE40"/>
          </p15:clr>
        </p15:guide>
        <p15:guide id="7" orient="horz" pos="3067">
          <p15:clr>
            <a:srgbClr val="FBAE40"/>
          </p15:clr>
        </p15:guide>
        <p15:guide id="8" orient="horz" pos="3317">
          <p15:clr>
            <a:srgbClr val="FBAE40"/>
          </p15:clr>
        </p15:guide>
        <p15:guide id="9" orient="horz" pos="379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2357439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6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840142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63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788">
          <p15:clr>
            <a:srgbClr val="FBAE40"/>
          </p15:clr>
        </p15:guide>
        <p15:guide id="4" pos="2183">
          <p15:clr>
            <a:srgbClr val="FBAE40"/>
          </p15:clr>
        </p15:guide>
        <p15:guide id="5" pos="3578">
          <p15:clr>
            <a:srgbClr val="FBAE40"/>
          </p15:clr>
        </p15:guide>
        <p15:guide id="6" pos="5024">
          <p15:clr>
            <a:srgbClr val="FBAE40"/>
          </p15:clr>
        </p15:guide>
        <p15:guide id="7" orient="horz" pos="2296">
          <p15:clr>
            <a:srgbClr val="FBAE40"/>
          </p15:clr>
        </p15:guide>
        <p15:guide id="8" orient="horz" pos="3249">
          <p15:clr>
            <a:srgbClr val="FBAE40"/>
          </p15:clr>
        </p15:guide>
        <p15:guide id="9" orient="horz" pos="3521">
          <p15:clr>
            <a:srgbClr val="FBAE40"/>
          </p15:clr>
        </p15:guide>
        <p15:guide id="10" orient="horz" pos="379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484995" y="5203524"/>
            <a:ext cx="2232792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3464719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421863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326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1009">
          <p15:clr>
            <a:srgbClr val="FBAE40"/>
          </p15:clr>
        </p15:guide>
        <p15:guide id="4" pos="4751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orient="horz" pos="3793">
          <p15:clr>
            <a:srgbClr val="FBAE40"/>
          </p15:clr>
        </p15:guide>
        <p15:guide id="9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9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103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3090" userDrawn="1">
          <p15:clr>
            <a:srgbClr val="FBAE40"/>
          </p15:clr>
        </p15:guide>
        <p15:guide id="3" orient="horz" pos="2296" userDrawn="1">
          <p15:clr>
            <a:srgbClr val="FBAE40"/>
          </p15:clr>
        </p15:guide>
        <p15:guide id="4" orient="horz" pos="3249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  <p15:guide id="6" orient="horz" pos="379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2357439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6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840142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311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3090" userDrawn="1">
          <p15:clr>
            <a:srgbClr val="FBAE40"/>
          </p15:clr>
        </p15:guide>
        <p15:guide id="3" pos="788" userDrawn="1">
          <p15:clr>
            <a:srgbClr val="FBAE40"/>
          </p15:clr>
        </p15:guide>
        <p15:guide id="4" pos="2183" userDrawn="1">
          <p15:clr>
            <a:srgbClr val="FBAE40"/>
          </p15:clr>
        </p15:guide>
        <p15:guide id="5" pos="3578" userDrawn="1">
          <p15:clr>
            <a:srgbClr val="FBAE40"/>
          </p15:clr>
        </p15:guide>
        <p15:guide id="6" pos="5024" userDrawn="1">
          <p15:clr>
            <a:srgbClr val="FBAE40"/>
          </p15:clr>
        </p15:guide>
        <p15:guide id="7" orient="horz" pos="2296" userDrawn="1">
          <p15:clr>
            <a:srgbClr val="FBAE40"/>
          </p15:clr>
        </p15:guide>
        <p15:guide id="8" orient="horz" pos="3249" userDrawn="1">
          <p15:clr>
            <a:srgbClr val="FBAE40"/>
          </p15:clr>
        </p15:guide>
        <p15:guide id="9" orient="horz" pos="3521" userDrawn="1">
          <p15:clr>
            <a:srgbClr val="FBAE40"/>
          </p15:clr>
        </p15:guide>
        <p15:guide id="10" orient="horz" pos="379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9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65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3090" userDrawn="1">
          <p15:clr>
            <a:srgbClr val="FBAE40"/>
          </p15:clr>
        </p15:guide>
        <p15:guide id="3" orient="horz" pos="2296" userDrawn="1">
          <p15:clr>
            <a:srgbClr val="FBAE40"/>
          </p15:clr>
        </p15:guide>
        <p15:guide id="4" orient="horz" pos="3249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  <p15:guide id="6" orient="horz" pos="379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2357439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6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840142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8042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3090" userDrawn="1">
          <p15:clr>
            <a:srgbClr val="FBAE40"/>
          </p15:clr>
        </p15:guide>
        <p15:guide id="3" pos="788" userDrawn="1">
          <p15:clr>
            <a:srgbClr val="FBAE40"/>
          </p15:clr>
        </p15:guide>
        <p15:guide id="4" pos="2183" userDrawn="1">
          <p15:clr>
            <a:srgbClr val="FBAE40"/>
          </p15:clr>
        </p15:guide>
        <p15:guide id="5" pos="3578" userDrawn="1">
          <p15:clr>
            <a:srgbClr val="FBAE40"/>
          </p15:clr>
        </p15:guide>
        <p15:guide id="6" pos="5024" userDrawn="1">
          <p15:clr>
            <a:srgbClr val="FBAE40"/>
          </p15:clr>
        </p15:guide>
        <p15:guide id="7" orient="horz" pos="2296" userDrawn="1">
          <p15:clr>
            <a:srgbClr val="FBAE40"/>
          </p15:clr>
        </p15:guide>
        <p15:guide id="8" orient="horz" pos="3249" userDrawn="1">
          <p15:clr>
            <a:srgbClr val="FBAE40"/>
          </p15:clr>
        </p15:guide>
        <p15:guide id="9" orient="horz" pos="3521" userDrawn="1">
          <p15:clr>
            <a:srgbClr val="FBAE40"/>
          </p15:clr>
        </p15:guide>
        <p15:guide id="10" orient="horz" pos="379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2498594" y="5203148"/>
            <a:ext cx="4146815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648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3090" userDrawn="1">
          <p15:clr>
            <a:srgbClr val="FBAE40"/>
          </p15:clr>
        </p15:guide>
        <p15:guide id="3" orient="horz" pos="2296" userDrawn="1">
          <p15:clr>
            <a:srgbClr val="FBAE40"/>
          </p15:clr>
        </p15:guide>
        <p15:guide id="4" orient="horz" pos="3249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  <p15:guide id="6" orient="horz" pos="3793" userDrawn="1">
          <p15:clr>
            <a:srgbClr val="FBAE40"/>
          </p15:clr>
        </p15:guide>
        <p15:guide id="0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373188" y="5203148"/>
            <a:ext cx="28876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11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4883151" y="5192136"/>
            <a:ext cx="28876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98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3090" userDrawn="1">
          <p15:clr>
            <a:srgbClr val="FBAE40"/>
          </p15:clr>
        </p15:guide>
        <p15:guide id="3" pos="1775" userDrawn="1">
          <p15:clr>
            <a:srgbClr val="FBAE40"/>
          </p15:clr>
        </p15:guide>
        <p15:guide id="4" pos="3986" userDrawn="1">
          <p15:clr>
            <a:srgbClr val="FBAE40"/>
          </p15:clr>
        </p15:guide>
        <p15:guide id="5" orient="horz" pos="2296" userDrawn="1">
          <p15:clr>
            <a:srgbClr val="FBAE40"/>
          </p15:clr>
        </p15:guide>
        <p15:guide id="6" orient="horz" pos="3249" userDrawn="1">
          <p15:clr>
            <a:srgbClr val="FBAE40"/>
          </p15:clr>
        </p15:guide>
        <p15:guide id="7" orient="horz" pos="3521" userDrawn="1">
          <p15:clr>
            <a:srgbClr val="FBAE40"/>
          </p15:clr>
        </p15:guide>
        <p15:guide id="8" orient="horz" pos="379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644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3090" userDrawn="1">
          <p15:clr>
            <a:srgbClr val="FBAE40"/>
          </p15:clr>
        </p15:guide>
        <p15:guide id="3" orient="horz" pos="2296" userDrawn="1">
          <p15:clr>
            <a:srgbClr val="FBAE40"/>
          </p15:clr>
        </p15:guide>
        <p15:guide id="4" orient="horz" pos="3249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  <p15:guide id="6" orient="horz" pos="379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373188" y="5203148"/>
            <a:ext cx="28876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11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4883151" y="5192136"/>
            <a:ext cx="28876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291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3090" userDrawn="1">
          <p15:clr>
            <a:srgbClr val="FBAE40"/>
          </p15:clr>
        </p15:guide>
        <p15:guide id="3" pos="1775" userDrawn="1">
          <p15:clr>
            <a:srgbClr val="FBAE40"/>
          </p15:clr>
        </p15:guide>
        <p15:guide id="4" pos="3986" userDrawn="1">
          <p15:clr>
            <a:srgbClr val="FBAE40"/>
          </p15:clr>
        </p15:guide>
        <p15:guide id="5" orient="horz" pos="2296" userDrawn="1">
          <p15:clr>
            <a:srgbClr val="FBAE40"/>
          </p15:clr>
        </p15:guide>
        <p15:guide id="6" orient="horz" pos="3249" userDrawn="1">
          <p15:clr>
            <a:srgbClr val="FBAE40"/>
          </p15:clr>
        </p15:guide>
        <p15:guide id="7" orient="horz" pos="3521" userDrawn="1">
          <p15:clr>
            <a:srgbClr val="FBAE40"/>
          </p15:clr>
        </p15:guide>
        <p15:guide id="8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2357439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6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840142" y="5180920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6355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788">
          <p15:clr>
            <a:srgbClr val="FBAE40"/>
          </p15:clr>
        </p15:guide>
        <p15:guide id="4" pos="2183">
          <p15:clr>
            <a:srgbClr val="FBAE40"/>
          </p15:clr>
        </p15:guide>
        <p15:guide id="5" pos="3578">
          <p15:clr>
            <a:srgbClr val="FBAE40"/>
          </p15:clr>
        </p15:guide>
        <p15:guide id="6" pos="5024">
          <p15:clr>
            <a:srgbClr val="FBAE40"/>
          </p15:clr>
        </p15:guide>
        <p15:guide id="7" orient="horz" pos="2296">
          <p15:clr>
            <a:srgbClr val="FBAE40"/>
          </p15:clr>
        </p15:guide>
        <p15:guide id="8" orient="horz" pos="3249">
          <p15:clr>
            <a:srgbClr val="FBAE40"/>
          </p15:clr>
        </p15:guide>
        <p15:guide id="9" orient="horz" pos="3521">
          <p15:clr>
            <a:srgbClr val="FBAE40"/>
          </p15:clr>
        </p15:guide>
        <p15:guide id="10" orient="horz" pos="3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484995" y="5203524"/>
            <a:ext cx="2232792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3464719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421863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228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1009">
          <p15:clr>
            <a:srgbClr val="FBAE40"/>
          </p15:clr>
        </p15:guide>
        <p15:guide id="4" pos="4751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orient="horz" pos="3793">
          <p15:clr>
            <a:srgbClr val="FBAE40"/>
          </p15:clr>
        </p15:guide>
        <p15:guide id="9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373188" y="5203148"/>
            <a:ext cx="28876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11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4883151" y="5192136"/>
            <a:ext cx="28876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010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1775">
          <p15:clr>
            <a:srgbClr val="FBAE40"/>
          </p15:clr>
        </p15:guide>
        <p15:guide id="4" pos="3986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orient="horz" pos="3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373188" y="5203148"/>
            <a:ext cx="28876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11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4883151" y="5192136"/>
            <a:ext cx="28876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3641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1775">
          <p15:clr>
            <a:srgbClr val="FBAE40"/>
          </p15:clr>
        </p15:guide>
        <p15:guide id="4" pos="3986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orient="horz" pos="3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2946401" y="5203148"/>
            <a:ext cx="3234267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6849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2296">
          <p15:clr>
            <a:srgbClr val="FBAE40"/>
          </p15:clr>
        </p15:guide>
        <p15:guide id="5" orient="horz" pos="3249">
          <p15:clr>
            <a:srgbClr val="FBAE40"/>
          </p15:clr>
        </p15:guide>
        <p15:guide id="6" orient="horz" pos="3521">
          <p15:clr>
            <a:srgbClr val="FBAE40"/>
          </p15:clr>
        </p15:guide>
        <p15:guide id="7" orient="horz" pos="3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484995" y="5203524"/>
            <a:ext cx="2232792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3464719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  <p:sp>
        <p:nvSpPr>
          <p:cNvPr id="50" name="Text Placeholder 41"/>
          <p:cNvSpPr>
            <a:spLocks noGrp="1"/>
          </p:cNvSpPr>
          <p:nvPr>
            <p:ph type="body" sz="quarter" idx="16" hasCustomPrompt="1"/>
          </p:nvPr>
        </p:nvSpPr>
        <p:spPr>
          <a:xfrm>
            <a:off x="6421863" y="5203524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54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90">
          <p15:clr>
            <a:srgbClr val="FBAE40"/>
          </p15:clr>
        </p15:guide>
        <p15:guide id="3" pos="1009">
          <p15:clr>
            <a:srgbClr val="FBAE40"/>
          </p15:clr>
        </p15:guide>
        <p15:guide id="4" pos="4751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orient="horz" pos="3793">
          <p15:clr>
            <a:srgbClr val="FBAE40"/>
          </p15:clr>
        </p15:guide>
        <p15:guide id="9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0"/>
            <a:ext cx="9144000" cy="1721708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76200" dist="12700" dir="54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812" y="399189"/>
            <a:ext cx="10089622" cy="923330"/>
          </a:xfrm>
          <a:noFill/>
        </p:spPr>
        <p:txBody>
          <a:bodyPr wrap="none" rtlCol="0">
            <a:spAutoFit/>
          </a:bodyPr>
          <a:lstStyle>
            <a:lvl1pPr algn="ctr">
              <a:defRPr lang="en-GB" sz="60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6" y="4868866"/>
            <a:ext cx="2214563" cy="38644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0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Add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606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3067">
          <p15:clr>
            <a:srgbClr val="FBAE40"/>
          </p15:clr>
        </p15:guide>
        <p15:guide id="3" pos="788">
          <p15:clr>
            <a:srgbClr val="FBAE40"/>
          </p15:clr>
        </p15:guide>
        <p15:guide id="4" pos="2183">
          <p15:clr>
            <a:srgbClr val="FBAE40"/>
          </p15:clr>
        </p15:guide>
        <p15:guide id="5" pos="3578">
          <p15:clr>
            <a:srgbClr val="FBAE40"/>
          </p15:clr>
        </p15:guide>
        <p15:guide id="6" pos="5024">
          <p15:clr>
            <a:srgbClr val="FBAE40"/>
          </p15:clr>
        </p15:guide>
        <p15:guide id="7" orient="horz" pos="2296">
          <p15:clr>
            <a:srgbClr val="FBAE40"/>
          </p15:clr>
        </p15:guide>
        <p15:guide id="8" orient="horz" pos="3317">
          <p15:clr>
            <a:srgbClr val="FBAE40"/>
          </p15:clr>
        </p15:guide>
        <p15:guide id="9" orient="horz" pos="3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8A45831-BA2A-4D00-B7BA-4C17835B70CC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2FD6458-1A17-4B93-90EB-B1C21D8569C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60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05" r:id="rId18"/>
    <p:sldLayoutId id="2147483689" r:id="rId19"/>
    <p:sldLayoutId id="2147483703" r:id="rId20"/>
    <p:sldLayoutId id="2147483690" r:id="rId21"/>
    <p:sldLayoutId id="2147483697" r:id="rId22"/>
    <p:sldLayoutId id="2147483706" r:id="rId23"/>
    <p:sldLayoutId id="2147483701" r:id="rId24"/>
    <p:sldLayoutId id="2147483700" r:id="rId2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hart" Target="../charts/chart3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0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99" y="154452"/>
            <a:ext cx="1629823" cy="37633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3197" y="1892227"/>
            <a:ext cx="2973836" cy="2973836"/>
            <a:chOff x="371569" y="1892227"/>
            <a:chExt cx="2973836" cy="2973836"/>
          </a:xfrm>
        </p:grpSpPr>
        <p:sp>
          <p:nvSpPr>
            <p:cNvPr id="5" name="Oval 4"/>
            <p:cNvSpPr/>
            <p:nvPr/>
          </p:nvSpPr>
          <p:spPr>
            <a:xfrm>
              <a:off x="371569" y="1892227"/>
              <a:ext cx="2973836" cy="29738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88900" dist="25400" dir="54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22" y="2288092"/>
              <a:ext cx="2179931" cy="218210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319196" y="2722791"/>
            <a:ext cx="52020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Roboto" pitchFamily="2" charset="0"/>
                <a:ea typeface="Roboto" pitchFamily="2" charset="0"/>
              </a:rPr>
              <a:t>Hipercaixas </a:t>
            </a:r>
            <a:r>
              <a:rPr lang="en-US" sz="3300" b="1" dirty="0" err="1">
                <a:latin typeface="Roboto" pitchFamily="2" charset="0"/>
                <a:ea typeface="Roboto" pitchFamily="2" charset="0"/>
              </a:rPr>
              <a:t>Delimitadoras</a:t>
            </a:r>
            <a:endParaRPr lang="en-GB" sz="33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3146" y="3244063"/>
            <a:ext cx="435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Roboto" pitchFamily="2" charset="0"/>
                <a:ea typeface="Roboto" pitchFamily="2" charset="0"/>
              </a:rPr>
              <a:t>na</a:t>
            </a:r>
            <a:r>
              <a:rPr lang="en-US" sz="3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000" b="1" dirty="0" err="1">
                <a:latin typeface="Roboto" pitchFamily="2" charset="0"/>
                <a:ea typeface="Roboto" pitchFamily="2" charset="0"/>
              </a:rPr>
              <a:t>Detecção</a:t>
            </a:r>
            <a:r>
              <a:rPr lang="en-US" sz="3000" b="1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3000" b="1" dirty="0" err="1">
                <a:latin typeface="Roboto" pitchFamily="2" charset="0"/>
                <a:ea typeface="Roboto" pitchFamily="2" charset="0"/>
              </a:rPr>
              <a:t>Intrusos</a:t>
            </a:r>
            <a:endParaRPr lang="en-GB" sz="3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389" y="3719171"/>
            <a:ext cx="431881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 err="1">
                <a:latin typeface="Roboto" pitchFamily="2" charset="0"/>
                <a:ea typeface="Roboto" pitchFamily="2" charset="0"/>
              </a:rPr>
              <a:t>em</a:t>
            </a:r>
            <a:r>
              <a:rPr lang="en-US" sz="255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550" b="1" dirty="0" err="1">
                <a:latin typeface="Roboto" pitchFamily="2" charset="0"/>
                <a:ea typeface="Roboto" pitchFamily="2" charset="0"/>
              </a:rPr>
              <a:t>Redes</a:t>
            </a:r>
            <a:r>
              <a:rPr lang="en-US" sz="2550" b="1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550" b="1" dirty="0" err="1">
                <a:latin typeface="Roboto" pitchFamily="2" charset="0"/>
                <a:ea typeface="Roboto" pitchFamily="2" charset="0"/>
              </a:rPr>
              <a:t>Computadores</a:t>
            </a:r>
            <a:endParaRPr lang="en-GB" sz="255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72" y="1791803"/>
            <a:ext cx="3575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AABB IDS</a:t>
            </a:r>
            <a:endParaRPr lang="en-GB" sz="6000" b="1" dirty="0">
              <a:solidFill>
                <a:srgbClr val="00B0F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5186" y="441468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João Daher</a:t>
            </a:r>
            <a:endParaRPr lang="en-GB" b="1" dirty="0">
              <a:solidFill>
                <a:srgbClr val="00B0F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6887" y="441468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Carlos Valério</a:t>
            </a:r>
            <a:endParaRPr lang="en-GB" b="1" dirty="0">
              <a:solidFill>
                <a:srgbClr val="00B0F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8599" y="4414686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Rodrigo </a:t>
            </a:r>
            <a:r>
              <a:rPr lang="en-US" b="1" dirty="0" err="1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Maximiano</a:t>
            </a:r>
            <a:endParaRPr lang="en-GB" b="1" dirty="0">
              <a:solidFill>
                <a:srgbClr val="00B0F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7396" y="4478734"/>
            <a:ext cx="0" cy="2070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13262" y="4450561"/>
            <a:ext cx="0" cy="2070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9515" y="6368205"/>
            <a:ext cx="20746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18 de Agosto de 2014</a:t>
            </a:r>
            <a:endParaRPr lang="en-GB" sz="1500" b="1" dirty="0">
              <a:solidFill>
                <a:schemeClr val="tx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Fuzzy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75" y="2826328"/>
            <a:ext cx="1846252" cy="15291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93950" y="6534835"/>
            <a:ext cx="1350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(SANZ, 2014)</a:t>
            </a:r>
            <a:endParaRPr lang="en-GB" sz="1500" b="1" dirty="0">
              <a:solidFill>
                <a:schemeClr val="tx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28" y="2684334"/>
            <a:ext cx="1324547" cy="126883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841" y="2738574"/>
            <a:ext cx="1545539" cy="119651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9" y="2720494"/>
            <a:ext cx="2242962" cy="1232676"/>
          </a:xfrm>
          <a:prstGeom prst="rect">
            <a:avLst/>
          </a:prstGeom>
        </p:spPr>
      </p:pic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Delimitador</a:t>
            </a:r>
            <a:endParaRPr lang="en-GB" dirty="0"/>
          </a:p>
        </p:txBody>
      </p:sp>
      <p:sp>
        <p:nvSpPr>
          <p:cNvPr id="92" name="Text Placeholder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Colisões</a:t>
            </a:r>
            <a:endParaRPr lang="en-GB" dirty="0"/>
          </a:p>
        </p:txBody>
      </p:sp>
      <p:sp>
        <p:nvSpPr>
          <p:cNvPr id="93" name="Text Placeholder 9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Jogos</a:t>
            </a:r>
            <a:endParaRPr lang="en-GB" dirty="0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PhysX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35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  <p:bldP spid="93" grpId="0" build="p"/>
      <p:bldP spid="9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90092" y="3714384"/>
            <a:ext cx="1859867" cy="187001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8276">
            <a:off x="4292609" y="3799958"/>
            <a:ext cx="1246104" cy="1445517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090092" y="3722127"/>
            <a:ext cx="1859867" cy="1870014"/>
          </a:xfrm>
          <a:prstGeom prst="ellipse">
            <a:avLst/>
          </a:prstGeom>
          <a:solidFill>
            <a:srgbClr val="FF9900">
              <a:alpha val="89804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9857" y="2540785"/>
            <a:ext cx="945467" cy="1634869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3257988" y="2446178"/>
            <a:ext cx="1762036" cy="1771650"/>
          </a:xfrm>
          <a:prstGeom prst="ellipse">
            <a:avLst/>
          </a:prstGeom>
          <a:solidFill>
            <a:srgbClr val="66DCEC">
              <a:alpha val="89804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Oval 8"/>
          <p:cNvSpPr/>
          <p:nvPr/>
        </p:nvSpPr>
        <p:spPr>
          <a:xfrm>
            <a:off x="3257988" y="2446178"/>
            <a:ext cx="1762036" cy="177165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Delimitador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SBV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41680" y="2982449"/>
            <a:ext cx="1216955" cy="1216955"/>
            <a:chOff x="855572" y="2833597"/>
            <a:chExt cx="1622606" cy="1622606"/>
          </a:xfrm>
        </p:grpSpPr>
        <p:sp>
          <p:nvSpPr>
            <p:cNvPr id="10" name="Oval 9"/>
            <p:cNvSpPr/>
            <p:nvPr/>
          </p:nvSpPr>
          <p:spPr>
            <a:xfrm>
              <a:off x="855572" y="2833597"/>
              <a:ext cx="1622606" cy="162260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567" y="3235334"/>
              <a:ext cx="898617" cy="819132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 flipH="1" flipV="1">
            <a:off x="4493495" y="3862072"/>
            <a:ext cx="145253" cy="2171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139005" y="3332002"/>
            <a:ext cx="347270" cy="5223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42458" y="4079267"/>
            <a:ext cx="377566" cy="5701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5" grpId="0" animBg="1"/>
      <p:bldP spid="9" grpId="0" animBg="1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8276">
            <a:off x="4292610" y="3799958"/>
            <a:ext cx="1246103" cy="1445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9857" y="2540785"/>
            <a:ext cx="945467" cy="1634869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Delimitador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AABB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385156" y="2885485"/>
            <a:ext cx="1634870" cy="945467"/>
          </a:xfrm>
          <a:prstGeom prst="rect">
            <a:avLst/>
          </a:prstGeom>
          <a:solidFill>
            <a:srgbClr val="66DCEC">
              <a:alpha val="89804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Rectangle 25"/>
          <p:cNvSpPr/>
          <p:nvPr/>
        </p:nvSpPr>
        <p:spPr>
          <a:xfrm>
            <a:off x="4162426" y="4001135"/>
            <a:ext cx="1578805" cy="1151891"/>
          </a:xfrm>
          <a:prstGeom prst="rect">
            <a:avLst/>
          </a:prstGeom>
          <a:solidFill>
            <a:srgbClr val="FF9900">
              <a:alpha val="89804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2" name="Group 1"/>
          <p:cNvGrpSpPr/>
          <p:nvPr/>
        </p:nvGrpSpPr>
        <p:grpSpPr>
          <a:xfrm>
            <a:off x="641680" y="2982449"/>
            <a:ext cx="1216955" cy="1216955"/>
            <a:chOff x="855572" y="2833597"/>
            <a:chExt cx="1622606" cy="1622606"/>
          </a:xfrm>
        </p:grpSpPr>
        <p:sp>
          <p:nvSpPr>
            <p:cNvPr id="11" name="Oval 10"/>
            <p:cNvSpPr/>
            <p:nvPr/>
          </p:nvSpPr>
          <p:spPr>
            <a:xfrm>
              <a:off x="855572" y="2833597"/>
              <a:ext cx="1622606" cy="162260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637" y="3243572"/>
              <a:ext cx="1022476" cy="802656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 flipV="1">
            <a:off x="4486276" y="3289930"/>
            <a:ext cx="7220" cy="54102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86276" y="4010377"/>
            <a:ext cx="7220" cy="6434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85155" y="2882813"/>
            <a:ext cx="1634870" cy="94546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Rectangle 17"/>
          <p:cNvSpPr/>
          <p:nvPr/>
        </p:nvSpPr>
        <p:spPr>
          <a:xfrm>
            <a:off x="4170035" y="3998462"/>
            <a:ext cx="1578805" cy="115189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39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Representação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AABB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Classificação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992915" y="2993560"/>
            <a:ext cx="1216955" cy="1216955"/>
            <a:chOff x="992915" y="2993560"/>
            <a:chExt cx="1216955" cy="1216955"/>
          </a:xfrm>
        </p:grpSpPr>
        <p:sp>
          <p:nvSpPr>
            <p:cNvPr id="16" name="Oval 15"/>
            <p:cNvSpPr/>
            <p:nvPr/>
          </p:nvSpPr>
          <p:spPr>
            <a:xfrm>
              <a:off x="992915" y="2993560"/>
              <a:ext cx="1216955" cy="12169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636" y="3290565"/>
              <a:ext cx="671511" cy="66897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934133" y="2987120"/>
            <a:ext cx="1216955" cy="1216955"/>
            <a:chOff x="6934133" y="2987120"/>
            <a:chExt cx="1216955" cy="1216955"/>
          </a:xfrm>
        </p:grpSpPr>
        <p:sp>
          <p:nvSpPr>
            <p:cNvPr id="15" name="Oval 14"/>
            <p:cNvSpPr/>
            <p:nvPr/>
          </p:nvSpPr>
          <p:spPr>
            <a:xfrm>
              <a:off x="6934133" y="2987120"/>
              <a:ext cx="1216955" cy="12169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707" y="3244753"/>
              <a:ext cx="709807" cy="60669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964844" y="2987120"/>
            <a:ext cx="1216955" cy="1216955"/>
            <a:chOff x="3964844" y="2987120"/>
            <a:chExt cx="1216955" cy="1216955"/>
          </a:xfrm>
        </p:grpSpPr>
        <p:sp>
          <p:nvSpPr>
            <p:cNvPr id="14" name="Oval 13"/>
            <p:cNvSpPr/>
            <p:nvPr/>
          </p:nvSpPr>
          <p:spPr>
            <a:xfrm>
              <a:off x="3964844" y="2987120"/>
              <a:ext cx="1216955" cy="121695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572" y="3294599"/>
              <a:ext cx="766857" cy="601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70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516086" y="4303023"/>
            <a:ext cx="3766458" cy="624426"/>
            <a:chOff x="3516086" y="4303023"/>
            <a:chExt cx="3766458" cy="624426"/>
          </a:xfrm>
        </p:grpSpPr>
        <p:sp>
          <p:nvSpPr>
            <p:cNvPr id="18" name="Rectangle 17"/>
            <p:cNvSpPr/>
            <p:nvPr/>
          </p:nvSpPr>
          <p:spPr>
            <a:xfrm>
              <a:off x="3516086" y="4303023"/>
              <a:ext cx="3766458" cy="62442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44510" y="4479394"/>
              <a:ext cx="52610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data</a:t>
              </a:r>
              <a:endParaRPr lang="en-GB" sz="1350" dirty="0"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Representação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41680" y="2982449"/>
            <a:ext cx="1216955" cy="1216955"/>
            <a:chOff x="641680" y="2982449"/>
            <a:chExt cx="1216955" cy="1216955"/>
          </a:xfrm>
        </p:grpSpPr>
        <p:sp>
          <p:nvSpPr>
            <p:cNvPr id="9" name="Oval 8"/>
            <p:cNvSpPr/>
            <p:nvPr/>
          </p:nvSpPr>
          <p:spPr>
            <a:xfrm>
              <a:off x="641680" y="2982449"/>
              <a:ext cx="1216955" cy="12169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2" y="3279454"/>
              <a:ext cx="671511" cy="668975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516086" y="3130952"/>
            <a:ext cx="3766458" cy="297005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/>
          <p:cNvSpPr/>
          <p:nvPr/>
        </p:nvSpPr>
        <p:spPr>
          <a:xfrm>
            <a:off x="3516087" y="3422641"/>
            <a:ext cx="522514" cy="2970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Rectangle 12"/>
          <p:cNvSpPr/>
          <p:nvPr/>
        </p:nvSpPr>
        <p:spPr>
          <a:xfrm>
            <a:off x="4038600" y="3422641"/>
            <a:ext cx="511624" cy="29700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Rectangle 14"/>
          <p:cNvSpPr/>
          <p:nvPr/>
        </p:nvSpPr>
        <p:spPr>
          <a:xfrm>
            <a:off x="3516086" y="3719646"/>
            <a:ext cx="1883229" cy="29700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Rectangle 16"/>
          <p:cNvSpPr/>
          <p:nvPr/>
        </p:nvSpPr>
        <p:spPr>
          <a:xfrm>
            <a:off x="3516086" y="4011335"/>
            <a:ext cx="3766458" cy="297005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Rectangle 18"/>
          <p:cNvSpPr/>
          <p:nvPr/>
        </p:nvSpPr>
        <p:spPr>
          <a:xfrm>
            <a:off x="5257802" y="3422641"/>
            <a:ext cx="141515" cy="297005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Rectangle 19"/>
          <p:cNvSpPr/>
          <p:nvPr/>
        </p:nvSpPr>
        <p:spPr>
          <a:xfrm>
            <a:off x="5116286" y="3422641"/>
            <a:ext cx="141515" cy="29700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Rectangle 20"/>
          <p:cNvSpPr/>
          <p:nvPr/>
        </p:nvSpPr>
        <p:spPr>
          <a:xfrm>
            <a:off x="4974771" y="3422641"/>
            <a:ext cx="141515" cy="29700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Rectangle 21"/>
          <p:cNvSpPr/>
          <p:nvPr/>
        </p:nvSpPr>
        <p:spPr>
          <a:xfrm>
            <a:off x="4833256" y="3422641"/>
            <a:ext cx="141515" cy="2970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ectangle 22"/>
          <p:cNvSpPr/>
          <p:nvPr/>
        </p:nvSpPr>
        <p:spPr>
          <a:xfrm>
            <a:off x="4691741" y="3422641"/>
            <a:ext cx="141515" cy="297005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Rectangle 23"/>
          <p:cNvSpPr/>
          <p:nvPr/>
        </p:nvSpPr>
        <p:spPr>
          <a:xfrm>
            <a:off x="4550225" y="3422641"/>
            <a:ext cx="141515" cy="29700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5" name="Group 4"/>
          <p:cNvGrpSpPr/>
          <p:nvPr/>
        </p:nvGrpSpPr>
        <p:grpSpPr>
          <a:xfrm>
            <a:off x="7210668" y="4521730"/>
            <a:ext cx="1002680" cy="300082"/>
            <a:chOff x="10253755" y="5710843"/>
            <a:chExt cx="1336907" cy="400110"/>
          </a:xfrm>
        </p:grpSpPr>
        <p:sp>
          <p:nvSpPr>
            <p:cNvPr id="26" name="Regular Pentagon 19"/>
            <p:cNvSpPr/>
            <p:nvPr/>
          </p:nvSpPr>
          <p:spPr>
            <a:xfrm rot="16200000">
              <a:off x="10732180" y="5232419"/>
              <a:ext cx="350614" cy="1307463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57444" y="5710843"/>
              <a:ext cx="1133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RFC 793</a:t>
              </a:r>
              <a:endParaRPr lang="en-GB" sz="135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16086" y="2833946"/>
            <a:ext cx="1883229" cy="305604"/>
            <a:chOff x="3516086" y="2833946"/>
            <a:chExt cx="1883229" cy="305604"/>
          </a:xfrm>
        </p:grpSpPr>
        <p:sp>
          <p:nvSpPr>
            <p:cNvPr id="4" name="Rectangle 3"/>
            <p:cNvSpPr/>
            <p:nvPr/>
          </p:nvSpPr>
          <p:spPr>
            <a:xfrm>
              <a:off x="3516086" y="2833946"/>
              <a:ext cx="1883229" cy="29700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118" y="2839468"/>
              <a:ext cx="81624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src_port</a:t>
              </a:r>
              <a:endParaRPr lang="en-GB" sz="1350" dirty="0"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9315" y="2833946"/>
            <a:ext cx="1883229" cy="305604"/>
            <a:chOff x="5399315" y="2833946"/>
            <a:chExt cx="1883229" cy="305604"/>
          </a:xfrm>
        </p:grpSpPr>
        <p:sp>
          <p:nvSpPr>
            <p:cNvPr id="8" name="Rectangle 7"/>
            <p:cNvSpPr/>
            <p:nvPr/>
          </p:nvSpPr>
          <p:spPr>
            <a:xfrm>
              <a:off x="5399315" y="2833946"/>
              <a:ext cx="1883229" cy="2970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04825" y="2839468"/>
              <a:ext cx="90762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dest_port</a:t>
              </a:r>
              <a:endParaRPr lang="en-GB" sz="1350" dirty="0"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99315" y="3719644"/>
            <a:ext cx="1883229" cy="300082"/>
            <a:chOff x="5399315" y="3719644"/>
            <a:chExt cx="1883229" cy="300082"/>
          </a:xfrm>
        </p:grpSpPr>
        <p:sp>
          <p:nvSpPr>
            <p:cNvPr id="16" name="Rectangle 15"/>
            <p:cNvSpPr/>
            <p:nvPr/>
          </p:nvSpPr>
          <p:spPr>
            <a:xfrm>
              <a:off x="5399315" y="3719646"/>
              <a:ext cx="1883229" cy="2970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36285" y="3719644"/>
              <a:ext cx="6848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urgent</a:t>
              </a:r>
              <a:endParaRPr lang="en-GB" sz="1350" dirty="0"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99315" y="3422641"/>
            <a:ext cx="1883229" cy="313192"/>
            <a:chOff x="5399315" y="3422641"/>
            <a:chExt cx="1883229" cy="313192"/>
          </a:xfrm>
        </p:grpSpPr>
        <p:sp>
          <p:nvSpPr>
            <p:cNvPr id="14" name="Rectangle 13"/>
            <p:cNvSpPr/>
            <p:nvPr/>
          </p:nvSpPr>
          <p:spPr>
            <a:xfrm>
              <a:off x="5399315" y="3422641"/>
              <a:ext cx="1883229" cy="2970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54070" y="3435751"/>
              <a:ext cx="117371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window_size</a:t>
              </a:r>
              <a:endParaRPr lang="en-GB" sz="1350" dirty="0"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6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Representação</a:t>
            </a: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641680" y="2982449"/>
            <a:ext cx="1216955" cy="121695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279454"/>
            <a:ext cx="671511" cy="668975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900622"/>
              </p:ext>
            </p:extLst>
          </p:nvPr>
        </p:nvGraphicFramePr>
        <p:xfrm>
          <a:off x="2181225" y="2295526"/>
          <a:ext cx="6343650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3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AABB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43001" y="2982449"/>
            <a:ext cx="1216955" cy="1216955"/>
            <a:chOff x="643001" y="2982449"/>
            <a:chExt cx="1216955" cy="1216955"/>
          </a:xfrm>
        </p:grpSpPr>
        <p:sp>
          <p:nvSpPr>
            <p:cNvPr id="11" name="Oval 10"/>
            <p:cNvSpPr/>
            <p:nvPr/>
          </p:nvSpPr>
          <p:spPr>
            <a:xfrm>
              <a:off x="643001" y="2982449"/>
              <a:ext cx="1216955" cy="121695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29" y="3289929"/>
              <a:ext cx="766857" cy="601992"/>
            </a:xfrm>
            <a:prstGeom prst="rect">
              <a:avLst/>
            </a:prstGeom>
          </p:spPr>
        </p:pic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000168"/>
              </p:ext>
            </p:extLst>
          </p:nvPr>
        </p:nvGraphicFramePr>
        <p:xfrm>
          <a:off x="2181225" y="2295526"/>
          <a:ext cx="6343650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/>
          <p:cNvSpPr/>
          <p:nvPr/>
        </p:nvSpPr>
        <p:spPr>
          <a:xfrm>
            <a:off x="2731324" y="2621757"/>
            <a:ext cx="1662545" cy="2636044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Rectangle 15"/>
          <p:cNvSpPr/>
          <p:nvPr/>
        </p:nvSpPr>
        <p:spPr>
          <a:xfrm>
            <a:off x="5429251" y="2757488"/>
            <a:ext cx="1157288" cy="1554162"/>
          </a:xfrm>
          <a:prstGeom prst="rect">
            <a:avLst/>
          </a:prstGeom>
          <a:solidFill>
            <a:srgbClr val="00B0F0">
              <a:alpha val="50196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Rectangle 16"/>
          <p:cNvSpPr/>
          <p:nvPr/>
        </p:nvSpPr>
        <p:spPr>
          <a:xfrm>
            <a:off x="3465513" y="4394200"/>
            <a:ext cx="3695309" cy="979091"/>
          </a:xfrm>
          <a:prstGeom prst="rect">
            <a:avLst/>
          </a:prstGeom>
          <a:solidFill>
            <a:srgbClr val="00B050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680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AABB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43001" y="2982449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9" y="3289929"/>
            <a:ext cx="766857" cy="60199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08811" y="2621757"/>
            <a:ext cx="0" cy="2636044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01933" y="4450555"/>
            <a:ext cx="0" cy="9227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31324" y="5595506"/>
            <a:ext cx="166254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4701" y="5711290"/>
            <a:ext cx="384612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1" y="5640038"/>
            <a:ext cx="1157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01933" y="2757489"/>
            <a:ext cx="0" cy="159580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31324" y="2621757"/>
            <a:ext cx="1662545" cy="2636044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Rectangle 18"/>
          <p:cNvSpPr/>
          <p:nvPr/>
        </p:nvSpPr>
        <p:spPr>
          <a:xfrm>
            <a:off x="5429251" y="2757488"/>
            <a:ext cx="1157288" cy="1554162"/>
          </a:xfrm>
          <a:prstGeom prst="rect">
            <a:avLst/>
          </a:prstGeom>
          <a:solidFill>
            <a:srgbClr val="00B0F0">
              <a:alpha val="50196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Rectangle 20"/>
          <p:cNvSpPr/>
          <p:nvPr/>
        </p:nvSpPr>
        <p:spPr>
          <a:xfrm>
            <a:off x="3465513" y="4394200"/>
            <a:ext cx="3695309" cy="979091"/>
          </a:xfrm>
          <a:prstGeom prst="rect">
            <a:avLst/>
          </a:prstGeom>
          <a:solidFill>
            <a:srgbClr val="00B050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7755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125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21" grpId="0" animBg="1"/>
      <p:bldP spid="21" grpId="1" animBg="1"/>
      <p:bldP spid="21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409715"/>
              </p:ext>
            </p:extLst>
          </p:nvPr>
        </p:nvGraphicFramePr>
        <p:xfrm>
          <a:off x="2181225" y="2295526"/>
          <a:ext cx="6343650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2731324" y="2621757"/>
            <a:ext cx="1662545" cy="2636044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ectangle 22"/>
          <p:cNvSpPr/>
          <p:nvPr/>
        </p:nvSpPr>
        <p:spPr>
          <a:xfrm>
            <a:off x="5429251" y="2757488"/>
            <a:ext cx="1157288" cy="1554162"/>
          </a:xfrm>
          <a:prstGeom prst="rect">
            <a:avLst/>
          </a:prstGeom>
          <a:solidFill>
            <a:srgbClr val="00B0F0">
              <a:alpha val="50196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Rectangle 24"/>
          <p:cNvSpPr/>
          <p:nvPr/>
        </p:nvSpPr>
        <p:spPr>
          <a:xfrm>
            <a:off x="3465513" y="4394200"/>
            <a:ext cx="3695309" cy="979091"/>
          </a:xfrm>
          <a:prstGeom prst="rect">
            <a:avLst/>
          </a:prstGeom>
          <a:solidFill>
            <a:srgbClr val="00B050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Divisão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43001" y="2982449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9" y="3289929"/>
            <a:ext cx="766857" cy="601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3578" y="2565628"/>
                <a:ext cx="783676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15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103" y="2277836"/>
                <a:ext cx="10611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299" r="-4598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14700" y="2621757"/>
                <a:ext cx="29014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GB" sz="15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352675"/>
                <a:ext cx="389530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5625" r="-15625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31324" y="3048964"/>
                <a:ext cx="39594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18,3</m:t>
                      </m:r>
                    </m:oMath>
                  </m:oMathPara>
                </a14:m>
                <a:endParaRPr lang="en-GB" sz="1500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324" y="3048964"/>
                <a:ext cx="395942" cy="230832"/>
              </a:xfrm>
              <a:prstGeom prst="rect">
                <a:avLst/>
              </a:prstGeom>
              <a:blipFill rotWithShape="0">
                <a:blip r:embed="rId7"/>
                <a:stretch>
                  <a:fillRect l="-12308" r="-10769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61820" y="4088913"/>
                <a:ext cx="29014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1,4</m:t>
                      </m:r>
                    </m:oMath>
                  </m:oMathPara>
                </a14:m>
                <a:endParaRPr lang="en-GB" sz="15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20" y="4088913"/>
                <a:ext cx="290144" cy="230832"/>
              </a:xfrm>
              <a:prstGeom prst="rect">
                <a:avLst/>
              </a:prstGeom>
              <a:blipFill rotWithShape="0">
                <a:blip r:embed="rId8"/>
                <a:stretch>
                  <a:fillRect l="-17021" r="-17021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2551" y="3312108"/>
                <a:ext cx="39594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16,0</m:t>
                      </m:r>
                    </m:oMath>
                  </m:oMathPara>
                </a14:m>
                <a:endParaRPr lang="en-GB" sz="15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735" y="3273142"/>
                <a:ext cx="532197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0227" r="-11364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50571" y="5142459"/>
                <a:ext cx="39594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15,3</m:t>
                      </m:r>
                    </m:oMath>
                  </m:oMathPara>
                </a14:m>
                <a:endParaRPr lang="en-GB" sz="15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761" y="5713611"/>
                <a:ext cx="532197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1364" r="-11364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68673" y="4818609"/>
                <a:ext cx="29014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3,7</m:t>
                      </m:r>
                    </m:oMath>
                  </m:oMathPara>
                </a14:m>
                <a:endParaRPr lang="en-GB" sz="15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31" y="5281811"/>
                <a:ext cx="389530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5625" r="-17188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1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22" grpId="0" animBg="1"/>
      <p:bldP spid="2" grpId="0" build="p"/>
      <p:bldP spid="9" grpId="0"/>
      <p:bldP spid="10" grpId="0"/>
      <p:bldP spid="13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" y="229526"/>
            <a:ext cx="9144000" cy="1080000"/>
            <a:chOff x="-2" y="229526"/>
            <a:chExt cx="9144000" cy="1080000"/>
          </a:xfrm>
        </p:grpSpPr>
        <p:sp>
          <p:nvSpPr>
            <p:cNvPr id="4" name="Rectangle 3"/>
            <p:cNvSpPr/>
            <p:nvPr/>
          </p:nvSpPr>
          <p:spPr>
            <a:xfrm flipV="1">
              <a:off x="-2" y="229526"/>
              <a:ext cx="9144000" cy="108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76200" dist="12700" dir="54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2599" y="307861"/>
              <a:ext cx="47387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latin typeface="Roboto" pitchFamily="2" charset="0"/>
                  <a:ea typeface="Roboto" pitchFamily="2" charset="0"/>
                </a:rPr>
                <a:t>Estado da Arte</a:t>
              </a:r>
              <a:endParaRPr lang="en-GB" sz="54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2" y="1544239"/>
            <a:ext cx="9144000" cy="1080000"/>
            <a:chOff x="-2" y="1733521"/>
            <a:chExt cx="9144000" cy="1080000"/>
          </a:xfrm>
        </p:grpSpPr>
        <p:sp>
          <p:nvSpPr>
            <p:cNvPr id="78" name="Rectangle 77"/>
            <p:cNvSpPr/>
            <p:nvPr/>
          </p:nvSpPr>
          <p:spPr>
            <a:xfrm flipV="1">
              <a:off x="-2" y="1733521"/>
              <a:ext cx="9144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12700" dir="54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10150" y="1811856"/>
              <a:ext cx="35237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 err="1">
                  <a:latin typeface="Roboto" pitchFamily="2" charset="0"/>
                  <a:ea typeface="Roboto" pitchFamily="2" charset="0"/>
                </a:rPr>
                <a:t>Segurança</a:t>
              </a:r>
              <a:endParaRPr lang="en-GB" sz="54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2" y="2858952"/>
            <a:ext cx="9144000" cy="1080000"/>
            <a:chOff x="-2" y="2988393"/>
            <a:chExt cx="9144000" cy="1080000"/>
          </a:xfrm>
        </p:grpSpPr>
        <p:sp>
          <p:nvSpPr>
            <p:cNvPr id="80" name="Rectangle 79"/>
            <p:cNvSpPr/>
            <p:nvPr/>
          </p:nvSpPr>
          <p:spPr>
            <a:xfrm flipV="1">
              <a:off x="-2" y="2988393"/>
              <a:ext cx="9144000" cy="1080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blurRad="76200" dist="12700" dir="54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72231" y="3066728"/>
              <a:ext cx="29995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 err="1">
                  <a:latin typeface="Roboto" pitchFamily="2" charset="0"/>
                  <a:ea typeface="Roboto" pitchFamily="2" charset="0"/>
                </a:rPr>
                <a:t>Técnicas</a:t>
              </a:r>
              <a:endParaRPr lang="en-GB" sz="54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2" y="4173665"/>
            <a:ext cx="9144000" cy="1080000"/>
            <a:chOff x="-2" y="4012752"/>
            <a:chExt cx="9144000" cy="1080000"/>
          </a:xfrm>
        </p:grpSpPr>
        <p:sp>
          <p:nvSpPr>
            <p:cNvPr id="82" name="Rectangle 81"/>
            <p:cNvSpPr/>
            <p:nvPr/>
          </p:nvSpPr>
          <p:spPr>
            <a:xfrm flipV="1">
              <a:off x="-2" y="4012752"/>
              <a:ext cx="9144000" cy="108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76200" dist="12700" dir="54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18292" y="4091087"/>
              <a:ext cx="250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 err="1">
                  <a:latin typeface="Roboto" pitchFamily="2" charset="0"/>
                  <a:ea typeface="Roboto" pitchFamily="2" charset="0"/>
                </a:rPr>
                <a:t>Modelo</a:t>
              </a:r>
              <a:endParaRPr lang="en-GB" sz="54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488377"/>
            <a:ext cx="9144000" cy="1080000"/>
            <a:chOff x="0" y="5488377"/>
            <a:chExt cx="9144000" cy="1080000"/>
          </a:xfrm>
        </p:grpSpPr>
        <p:sp>
          <p:nvSpPr>
            <p:cNvPr id="84" name="Rectangle 83"/>
            <p:cNvSpPr/>
            <p:nvPr/>
          </p:nvSpPr>
          <p:spPr>
            <a:xfrm flipV="1">
              <a:off x="0" y="5488377"/>
              <a:ext cx="9144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76200" dist="12700" dir="54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49278" y="5566712"/>
              <a:ext cx="44454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 err="1">
                  <a:latin typeface="Roboto" pitchFamily="2" charset="0"/>
                  <a:ea typeface="Roboto" pitchFamily="2" charset="0"/>
                </a:rPr>
                <a:t>Experimentos</a:t>
              </a:r>
              <a:endParaRPr lang="en-GB" sz="5400" dirty="0"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156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731324" y="2621757"/>
            <a:ext cx="1662545" cy="2636044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Divisão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43001" y="2982449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9" y="3289929"/>
            <a:ext cx="766857" cy="60199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2208811" y="2621757"/>
            <a:ext cx="0" cy="2636044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960867" y="2621758"/>
            <a:ext cx="90797" cy="90797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/>
          <p:cNvSpPr/>
          <p:nvPr/>
        </p:nvSpPr>
        <p:spPr>
          <a:xfrm>
            <a:off x="2696508" y="3590927"/>
            <a:ext cx="90797" cy="90797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/>
          <p:cNvSpPr/>
          <p:nvPr/>
        </p:nvSpPr>
        <p:spPr>
          <a:xfrm>
            <a:off x="4255140" y="3876361"/>
            <a:ext cx="90797" cy="90797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Oval 26"/>
          <p:cNvSpPr/>
          <p:nvPr/>
        </p:nvSpPr>
        <p:spPr>
          <a:xfrm>
            <a:off x="3094995" y="5212403"/>
            <a:ext cx="90797" cy="90797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/>
          <p:cNvSpPr/>
          <p:nvPr/>
        </p:nvSpPr>
        <p:spPr>
          <a:xfrm>
            <a:off x="2803530" y="4731307"/>
            <a:ext cx="90797" cy="90797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" name="Straight Connector 3"/>
          <p:cNvCxnSpPr/>
          <p:nvPr/>
        </p:nvCxnSpPr>
        <p:spPr>
          <a:xfrm>
            <a:off x="2085975" y="4114800"/>
            <a:ext cx="24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33626" y="4114800"/>
            <a:ext cx="214312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2422" y="3974165"/>
            <a:ext cx="218284" cy="28126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718156" y="2621758"/>
            <a:ext cx="1677383" cy="1270165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90052" y="3939778"/>
                <a:ext cx="179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68" y="4110037"/>
                <a:ext cx="2375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28205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085975" y="2462630"/>
            <a:ext cx="24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00650" y="2287609"/>
                <a:ext cx="48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0" y="1907143"/>
                <a:ext cx="6471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77" r="-1132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068177" y="5628471"/>
            <a:ext cx="24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2852" y="5453449"/>
                <a:ext cx="48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69" y="6128265"/>
                <a:ext cx="6471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30" r="-11321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841172" y="4690753"/>
            <a:ext cx="388916" cy="572769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9626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32" grpId="0"/>
      <p:bldP spid="20" grpId="0"/>
      <p:bldP spid="33" grpId="0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353760"/>
              </p:ext>
            </p:extLst>
          </p:nvPr>
        </p:nvGraphicFramePr>
        <p:xfrm>
          <a:off x="2181225" y="2295526"/>
          <a:ext cx="6343650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>
            <a:off x="2731324" y="2621757"/>
            <a:ext cx="1662545" cy="1270164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Divisão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43001" y="2982449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9" y="3289929"/>
            <a:ext cx="766857" cy="6019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1172" y="4690753"/>
            <a:ext cx="388916" cy="572769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Rectangle 14"/>
          <p:cNvSpPr/>
          <p:nvPr/>
        </p:nvSpPr>
        <p:spPr>
          <a:xfrm>
            <a:off x="5429251" y="2757488"/>
            <a:ext cx="1157288" cy="1554162"/>
          </a:xfrm>
          <a:prstGeom prst="rect">
            <a:avLst/>
          </a:prstGeom>
          <a:solidFill>
            <a:srgbClr val="00B0F0">
              <a:alpha val="50196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Rectangle 16"/>
          <p:cNvSpPr/>
          <p:nvPr/>
        </p:nvSpPr>
        <p:spPr>
          <a:xfrm>
            <a:off x="3465513" y="4394200"/>
            <a:ext cx="3695309" cy="979091"/>
          </a:xfrm>
          <a:prstGeom prst="rect">
            <a:avLst/>
          </a:prstGeom>
          <a:solidFill>
            <a:srgbClr val="00B050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317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991400"/>
              </p:ext>
            </p:extLst>
          </p:nvPr>
        </p:nvGraphicFramePr>
        <p:xfrm>
          <a:off x="2181225" y="2295526"/>
          <a:ext cx="6343650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 19"/>
          <p:cNvSpPr/>
          <p:nvPr/>
        </p:nvSpPr>
        <p:spPr>
          <a:xfrm>
            <a:off x="2841172" y="4690753"/>
            <a:ext cx="388916" cy="572769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Rectangle 20"/>
          <p:cNvSpPr/>
          <p:nvPr/>
        </p:nvSpPr>
        <p:spPr>
          <a:xfrm>
            <a:off x="2731324" y="2621757"/>
            <a:ext cx="1662545" cy="1270164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Classificação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641680" y="2982449"/>
            <a:ext cx="1216955" cy="1216955"/>
            <a:chOff x="855572" y="2833597"/>
            <a:chExt cx="1622606" cy="1622606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855572" y="2833597"/>
              <a:ext cx="1622606" cy="1622606"/>
            </a:xfrm>
            <a:prstGeom prst="ellipse">
              <a:avLst/>
            </a:prstGeom>
            <a:grpFill/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670" y="3177107"/>
              <a:ext cx="946409" cy="808929"/>
            </a:xfrm>
            <a:prstGeom prst="rect">
              <a:avLst/>
            </a:prstGeom>
            <a:grpFill/>
          </p:spPr>
        </p:pic>
      </p:grpSp>
      <p:sp>
        <p:nvSpPr>
          <p:cNvPr id="11" name="Oval 10"/>
          <p:cNvSpPr/>
          <p:nvPr/>
        </p:nvSpPr>
        <p:spPr>
          <a:xfrm>
            <a:off x="3969090" y="2816380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Rectangle 14"/>
          <p:cNvSpPr/>
          <p:nvPr/>
        </p:nvSpPr>
        <p:spPr>
          <a:xfrm>
            <a:off x="5429251" y="2757488"/>
            <a:ext cx="1157288" cy="1554162"/>
          </a:xfrm>
          <a:prstGeom prst="rect">
            <a:avLst/>
          </a:prstGeom>
          <a:solidFill>
            <a:srgbClr val="00B0F0">
              <a:alpha val="50196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Rectangle 15"/>
          <p:cNvSpPr/>
          <p:nvPr/>
        </p:nvSpPr>
        <p:spPr>
          <a:xfrm>
            <a:off x="3465513" y="4394200"/>
            <a:ext cx="3695309" cy="979091"/>
          </a:xfrm>
          <a:prstGeom prst="rect">
            <a:avLst/>
          </a:prstGeom>
          <a:solidFill>
            <a:srgbClr val="00B050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5138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Classificação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781062" y="3073241"/>
            <a:ext cx="1367313" cy="1035371"/>
          </a:xfrm>
          <a:prstGeom prst="rect">
            <a:avLst/>
          </a:prstGeom>
          <a:solidFill>
            <a:srgbClr val="FF9900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2" name="Group 1"/>
          <p:cNvGrpSpPr/>
          <p:nvPr/>
        </p:nvGrpSpPr>
        <p:grpSpPr>
          <a:xfrm>
            <a:off x="641680" y="2982449"/>
            <a:ext cx="1216955" cy="1216955"/>
            <a:chOff x="855572" y="2833597"/>
            <a:chExt cx="1622606" cy="1622606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855572" y="2833597"/>
              <a:ext cx="1622606" cy="1622606"/>
            </a:xfrm>
            <a:prstGeom prst="ellipse">
              <a:avLst/>
            </a:prstGeom>
            <a:grpFill/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670" y="3177107"/>
              <a:ext cx="946409" cy="808929"/>
            </a:xfrm>
            <a:prstGeom prst="rect">
              <a:avLst/>
            </a:prstGeom>
            <a:grpFill/>
          </p:spPr>
        </p:pic>
      </p:grpSp>
      <p:sp>
        <p:nvSpPr>
          <p:cNvPr id="3" name="Oval 2"/>
          <p:cNvSpPr/>
          <p:nvPr/>
        </p:nvSpPr>
        <p:spPr>
          <a:xfrm>
            <a:off x="3821832" y="3227585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Rectangle 19"/>
          <p:cNvSpPr/>
          <p:nvPr/>
        </p:nvSpPr>
        <p:spPr>
          <a:xfrm>
            <a:off x="4987373" y="3073241"/>
            <a:ext cx="1367313" cy="1035371"/>
          </a:xfrm>
          <a:prstGeom prst="rect">
            <a:avLst/>
          </a:prstGeom>
          <a:solidFill>
            <a:srgbClr val="FF9900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Oval 20"/>
          <p:cNvSpPr/>
          <p:nvPr/>
        </p:nvSpPr>
        <p:spPr>
          <a:xfrm>
            <a:off x="6712153" y="4243631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57497" y="4036220"/>
            <a:ext cx="377190" cy="24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679283" y="3590927"/>
            <a:ext cx="675403" cy="44529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277114" y="3073241"/>
            <a:ext cx="1367313" cy="1035371"/>
          </a:xfrm>
          <a:prstGeom prst="rect">
            <a:avLst/>
          </a:prstGeom>
          <a:solidFill>
            <a:srgbClr val="FF9900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Oval 28"/>
          <p:cNvSpPr/>
          <p:nvPr/>
        </p:nvSpPr>
        <p:spPr>
          <a:xfrm>
            <a:off x="8930736" y="3929906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644428" y="3992250"/>
            <a:ext cx="2863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 flipV="1">
            <a:off x="7974808" y="3590925"/>
            <a:ext cx="974189" cy="3572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81564" y="4999182"/>
                <a:ext cx="5680338" cy="848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𝑀𝑖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𝑀𝑎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𝐶𝑒𝑛𝑡𝑟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𝑜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𝐴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𝐿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𝐴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𝑝𝑎𝑟𝑎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𝑜𝑢𝑡𝑟𝑜𝑠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𝑐𝑎𝑠𝑜𝑠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64" y="4999182"/>
                <a:ext cx="5680338" cy="8488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20" grpId="0" animBg="1"/>
      <p:bldP spid="21" grpId="0" animBg="1"/>
      <p:bldP spid="28" grpId="0" animBg="1"/>
      <p:bldP spid="29" grpId="0" animBg="1"/>
      <p:bldP spid="3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168892"/>
              </p:ext>
            </p:extLst>
          </p:nvPr>
        </p:nvGraphicFramePr>
        <p:xfrm>
          <a:off x="2181225" y="2295526"/>
          <a:ext cx="6343650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2841172" y="4690753"/>
            <a:ext cx="388916" cy="572769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ectangle 22"/>
          <p:cNvSpPr/>
          <p:nvPr/>
        </p:nvSpPr>
        <p:spPr>
          <a:xfrm>
            <a:off x="2731324" y="2621757"/>
            <a:ext cx="1662545" cy="1270164"/>
          </a:xfrm>
          <a:prstGeom prst="rect">
            <a:avLst/>
          </a:prstGeom>
          <a:solidFill>
            <a:srgbClr val="FF9900">
              <a:alpha val="50196"/>
            </a:srgbClr>
          </a:solidFill>
          <a:ln w="1905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Rectangle 14"/>
          <p:cNvSpPr/>
          <p:nvPr/>
        </p:nvSpPr>
        <p:spPr>
          <a:xfrm>
            <a:off x="5429251" y="2757488"/>
            <a:ext cx="1157288" cy="1554162"/>
          </a:xfrm>
          <a:prstGeom prst="rect">
            <a:avLst/>
          </a:prstGeom>
          <a:solidFill>
            <a:srgbClr val="00B0F0">
              <a:alpha val="50196"/>
            </a:srgbClr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Rectangle 15"/>
          <p:cNvSpPr/>
          <p:nvPr/>
        </p:nvSpPr>
        <p:spPr>
          <a:xfrm>
            <a:off x="3465513" y="4394200"/>
            <a:ext cx="3695309" cy="979091"/>
          </a:xfrm>
          <a:prstGeom prst="rect">
            <a:avLst/>
          </a:prstGeom>
          <a:solidFill>
            <a:srgbClr val="00B050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Classificação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641680" y="2982449"/>
            <a:ext cx="1216955" cy="1216955"/>
            <a:chOff x="855572" y="2833597"/>
            <a:chExt cx="1622606" cy="1622606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855572" y="2833597"/>
              <a:ext cx="1622606" cy="1622606"/>
            </a:xfrm>
            <a:prstGeom prst="ellipse">
              <a:avLst/>
            </a:prstGeom>
            <a:grpFill/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670" y="3177107"/>
              <a:ext cx="946409" cy="808929"/>
            </a:xfrm>
            <a:prstGeom prst="rect">
              <a:avLst/>
            </a:prstGeom>
            <a:grpFill/>
          </p:spPr>
        </p:pic>
      </p:grpSp>
      <p:sp>
        <p:nvSpPr>
          <p:cNvPr id="11" name="Oval 10"/>
          <p:cNvSpPr/>
          <p:nvPr/>
        </p:nvSpPr>
        <p:spPr>
          <a:xfrm>
            <a:off x="4802549" y="4074713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414682" y="3846779"/>
            <a:ext cx="445946" cy="29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91940" y="3240083"/>
            <a:ext cx="901929" cy="59464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</p:cNvCxnSpPr>
          <p:nvPr/>
        </p:nvCxnSpPr>
        <p:spPr>
          <a:xfrm flipH="1">
            <a:off x="3230090" y="4092974"/>
            <a:ext cx="1678889" cy="810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40380" y="4903108"/>
            <a:ext cx="189708" cy="879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60625" y="4137058"/>
            <a:ext cx="0" cy="257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</p:cNvCxnSpPr>
          <p:nvPr/>
        </p:nvCxnSpPr>
        <p:spPr>
          <a:xfrm>
            <a:off x="4908979" y="4181143"/>
            <a:ext cx="404188" cy="687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</p:cNvCxnSpPr>
          <p:nvPr/>
        </p:nvCxnSpPr>
        <p:spPr>
          <a:xfrm>
            <a:off x="4802549" y="4137059"/>
            <a:ext cx="626702" cy="9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</p:cNvCxnSpPr>
          <p:nvPr/>
        </p:nvCxnSpPr>
        <p:spPr>
          <a:xfrm flipV="1">
            <a:off x="4802549" y="3486365"/>
            <a:ext cx="1242671" cy="65069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22" grpId="0" animBg="1"/>
      <p:bldP spid="23" grpId="0" animBg="1"/>
      <p:bldP spid="15" grpId="0" animBg="1"/>
      <p:bldP spid="16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2619614"/>
            <a:ext cx="1016000" cy="1358157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3965375" y="4275408"/>
            <a:ext cx="1216955" cy="121695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5" name="Text Placeholder 78"/>
          <p:cNvSpPr txBox="1">
            <a:spLocks/>
          </p:cNvSpPr>
          <p:nvPr/>
        </p:nvSpPr>
        <p:spPr>
          <a:xfrm>
            <a:off x="4151810" y="5052908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atributos</a:t>
            </a:r>
            <a:endParaRPr lang="en-GB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 Placeholder 78"/>
          <p:cNvSpPr txBox="1">
            <a:spLocks/>
          </p:cNvSpPr>
          <p:nvPr/>
        </p:nvSpPr>
        <p:spPr>
          <a:xfrm>
            <a:off x="4077041" y="4417176"/>
            <a:ext cx="963406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41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0135" y="5223125"/>
            <a:ext cx="920121" cy="300082"/>
            <a:chOff x="4820135" y="5223125"/>
            <a:chExt cx="920121" cy="300082"/>
          </a:xfrm>
        </p:grpSpPr>
        <p:sp>
          <p:nvSpPr>
            <p:cNvPr id="67" name="Regular Pentagon 19"/>
            <p:cNvSpPr/>
            <p:nvPr/>
          </p:nvSpPr>
          <p:spPr>
            <a:xfrm rot="16200000">
              <a:off x="5117315" y="4932966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9887" y="5223125"/>
              <a:ext cx="88036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23 </a:t>
              </a:r>
              <a:r>
                <a:rPr lang="en-US" sz="10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KDD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39" y="2583207"/>
            <a:ext cx="1247951" cy="139133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6934133" y="4275408"/>
            <a:ext cx="1216955" cy="121695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1" name="Oval 70"/>
          <p:cNvSpPr/>
          <p:nvPr/>
        </p:nvSpPr>
        <p:spPr>
          <a:xfrm>
            <a:off x="956005" y="4324199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9" y="2676007"/>
            <a:ext cx="1563005" cy="141032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669009" y="4646046"/>
            <a:ext cx="5533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M</a:t>
            </a:r>
            <a:endParaRPr lang="en-GB" sz="33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42463" y="5120877"/>
            <a:ext cx="869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pacotes</a:t>
            </a:r>
            <a:endParaRPr lang="en-GB" sz="1200" b="1" dirty="0">
              <a:solidFill>
                <a:schemeClr val="accent3">
                  <a:lumMod val="40000"/>
                  <a:lumOff val="60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2778" y="4449905"/>
            <a:ext cx="93487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spc="-225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4,8</a:t>
            </a:r>
            <a:endParaRPr lang="en-GB" sz="49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34" y="4460496"/>
            <a:ext cx="656554" cy="656554"/>
          </a:xfrm>
          <a:prstGeom prst="rect">
            <a:avLst/>
          </a:prstGeom>
        </p:spPr>
      </p:pic>
      <p:sp>
        <p:nvSpPr>
          <p:cNvPr id="84" name="Text Placeholder 78"/>
          <p:cNvSpPr txBox="1">
            <a:spLocks/>
          </p:cNvSpPr>
          <p:nvPr/>
        </p:nvSpPr>
        <p:spPr>
          <a:xfrm>
            <a:off x="7039702" y="5167959"/>
            <a:ext cx="1005816" cy="31204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Áustria</a:t>
            </a:r>
            <a:endParaRPr lang="en-GB" sz="135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/>
      <p:bldP spid="66" grpId="0"/>
      <p:bldP spid="69" grpId="0" animBg="1"/>
      <p:bldP spid="71" grpId="0" animBg="1"/>
      <p:bldP spid="80" grpId="0"/>
      <p:bldP spid="81" grpId="0"/>
      <p:bldP spid="83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858174" y="2395934"/>
            <a:ext cx="3427655" cy="342765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TextBox 20"/>
          <p:cNvSpPr txBox="1"/>
          <p:nvPr/>
        </p:nvSpPr>
        <p:spPr>
          <a:xfrm>
            <a:off x="3332588" y="2452743"/>
            <a:ext cx="1959191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100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4847" y="3516048"/>
            <a:ext cx="96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Teste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1724" y="2491494"/>
            <a:ext cx="56778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5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%</a:t>
            </a:r>
            <a:endParaRPr lang="en-GB" sz="405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213467" y="4079165"/>
            <a:ext cx="1482383" cy="148238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0" name="TextBox 79"/>
          <p:cNvSpPr txBox="1"/>
          <p:nvPr/>
        </p:nvSpPr>
        <p:spPr>
          <a:xfrm>
            <a:off x="4106755" y="4146147"/>
            <a:ext cx="4683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%</a:t>
            </a:r>
            <a:endParaRPr lang="en-GB" sz="3000" b="1" dirty="0">
              <a:solidFill>
                <a:srgbClr val="C00000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30155" y="5027172"/>
            <a:ext cx="1290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Treinamento</a:t>
            </a:r>
            <a:endParaRPr lang="en-GB" sz="1200" b="1" dirty="0">
              <a:solidFill>
                <a:srgbClr val="C00000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87789" y="4257299"/>
            <a:ext cx="992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225" dirty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10</a:t>
            </a:r>
            <a:endParaRPr lang="en-GB" sz="6000" spc="-225" dirty="0">
              <a:solidFill>
                <a:srgbClr val="C00000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KDD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691746" y="4257299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225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9</a:t>
            </a:r>
            <a:endParaRPr lang="en-GB" sz="6000" spc="-225" dirty="0">
              <a:solidFill>
                <a:srgbClr val="C00000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1746" y="4257299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225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8</a:t>
            </a:r>
            <a:endParaRPr lang="en-GB" sz="6000" spc="-225" dirty="0">
              <a:solidFill>
                <a:srgbClr val="C00000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1746" y="4257299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225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7</a:t>
            </a:r>
            <a:endParaRPr lang="en-GB" sz="6000" spc="-225" dirty="0">
              <a:solidFill>
                <a:srgbClr val="C00000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1746" y="4257299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225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6</a:t>
            </a:r>
            <a:endParaRPr lang="en-GB" sz="6000" spc="-225" dirty="0">
              <a:solidFill>
                <a:srgbClr val="C00000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1746" y="4257299"/>
            <a:ext cx="588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225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5</a:t>
            </a:r>
            <a:endParaRPr lang="en-GB" sz="6000" spc="-225" dirty="0">
              <a:solidFill>
                <a:srgbClr val="C00000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99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98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97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96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95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90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85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80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75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50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40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30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20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4097" y="2452743"/>
            <a:ext cx="136768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625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10</a:t>
            </a:r>
            <a:endParaRPr lang="en-GB" sz="8625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5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6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5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5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90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6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0" grpId="0"/>
      <p:bldP spid="19" grpId="0"/>
      <p:bldP spid="71" grpId="0" animBg="1"/>
      <p:bldP spid="80" grpId="0"/>
      <p:bldP spid="81" grpId="0"/>
      <p:bldP spid="83" grpId="0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/>
          <p:cNvSpPr/>
          <p:nvPr/>
        </p:nvSpPr>
        <p:spPr>
          <a:xfrm>
            <a:off x="3965375" y="4275408"/>
            <a:ext cx="1216955" cy="121695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5" name="Text Placeholder 78"/>
          <p:cNvSpPr txBox="1">
            <a:spLocks/>
          </p:cNvSpPr>
          <p:nvPr/>
        </p:nvSpPr>
        <p:spPr>
          <a:xfrm>
            <a:off x="3973022" y="5052908"/>
            <a:ext cx="1209309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comparações</a:t>
            </a:r>
            <a:endParaRPr lang="en-GB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 Placeholder 78"/>
          <p:cNvSpPr txBox="1">
            <a:spLocks/>
          </p:cNvSpPr>
          <p:nvPr/>
        </p:nvSpPr>
        <p:spPr>
          <a:xfrm>
            <a:off x="3863590" y="4641555"/>
            <a:ext cx="1416818" cy="4487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25" b="0" dirty="0"/>
              <a:t>24.470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3013" y="5182984"/>
            <a:ext cx="1021952" cy="300082"/>
            <a:chOff x="4963013" y="5182984"/>
            <a:chExt cx="1021952" cy="300082"/>
          </a:xfrm>
        </p:grpSpPr>
        <p:sp>
          <p:nvSpPr>
            <p:cNvPr id="67" name="Regular Pentagon 19"/>
            <p:cNvSpPr/>
            <p:nvPr/>
          </p:nvSpPr>
          <p:spPr>
            <a:xfrm rot="16200000">
              <a:off x="5321831" y="4842128"/>
              <a:ext cx="262961" cy="980597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16430" y="5182984"/>
              <a:ext cx="9685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41 </a:t>
              </a:r>
              <a:r>
                <a:rPr lang="en-US" sz="1050" b="1" dirty="0" err="1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atributos</a:t>
              </a:r>
              <a:endParaRPr lang="en-GB" sz="135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KDD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>
          <a:xfrm>
            <a:off x="6934133" y="4275408"/>
            <a:ext cx="1216955" cy="121695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1" name="Oval 70"/>
          <p:cNvSpPr/>
          <p:nvPr/>
        </p:nvSpPr>
        <p:spPr>
          <a:xfrm>
            <a:off x="956005" y="4324199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1" name="TextBox 80"/>
          <p:cNvSpPr txBox="1"/>
          <p:nvPr/>
        </p:nvSpPr>
        <p:spPr>
          <a:xfrm>
            <a:off x="1208188" y="5120877"/>
            <a:ext cx="737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caixas</a:t>
            </a:r>
            <a:endParaRPr lang="en-GB" sz="1200" b="1" dirty="0">
              <a:solidFill>
                <a:schemeClr val="accent3">
                  <a:lumMod val="40000"/>
                  <a:lumOff val="60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4183" y="4452917"/>
            <a:ext cx="116570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spc="-225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597</a:t>
            </a:r>
            <a:endParaRPr lang="en-GB" sz="49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84" name="Text Placeholder 78"/>
          <p:cNvSpPr txBox="1">
            <a:spLocks/>
          </p:cNvSpPr>
          <p:nvPr/>
        </p:nvSpPr>
        <p:spPr>
          <a:xfrm>
            <a:off x="7064160" y="5090312"/>
            <a:ext cx="1005816" cy="31204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Acurácia</a:t>
            </a:r>
            <a:endParaRPr lang="en-GB" sz="135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 Placeholder 78"/>
          <p:cNvSpPr txBox="1">
            <a:spLocks/>
          </p:cNvSpPr>
          <p:nvPr/>
        </p:nvSpPr>
        <p:spPr>
          <a:xfrm>
            <a:off x="6934133" y="4536281"/>
            <a:ext cx="1216955" cy="5845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500" dirty="0"/>
              <a:t>99</a:t>
            </a:r>
            <a:r>
              <a:rPr lang="en-GB" sz="2100" dirty="0"/>
              <a:t>,97</a:t>
            </a:r>
          </a:p>
        </p:txBody>
      </p:sp>
      <p:sp>
        <p:nvSpPr>
          <p:cNvPr id="19" name="Text Placeholder 78"/>
          <p:cNvSpPr txBox="1">
            <a:spLocks/>
          </p:cNvSpPr>
          <p:nvPr/>
        </p:nvSpPr>
        <p:spPr>
          <a:xfrm>
            <a:off x="7635764" y="4573781"/>
            <a:ext cx="400219" cy="1676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%</a:t>
            </a:r>
            <a:endParaRPr lang="en-GB" sz="788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45" y="2628506"/>
            <a:ext cx="1392530" cy="1392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61" y="2802874"/>
            <a:ext cx="1047749" cy="1043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55" y="2775748"/>
            <a:ext cx="1094243" cy="10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/>
      <p:bldP spid="66" grpId="0"/>
      <p:bldP spid="69" grpId="0" animBg="1"/>
      <p:bldP spid="71" grpId="0" animBg="1"/>
      <p:bldP spid="81" grpId="0"/>
      <p:bldP spid="83" grpId="0"/>
      <p:bldP spid="84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KDD</a:t>
            </a:r>
            <a:endParaRPr lang="en-GB" dirty="0"/>
          </a:p>
        </p:txBody>
      </p:sp>
      <p:sp>
        <p:nvSpPr>
          <p:cNvPr id="84" name="Text Placeholder 78"/>
          <p:cNvSpPr txBox="1">
            <a:spLocks/>
          </p:cNvSpPr>
          <p:nvPr/>
        </p:nvSpPr>
        <p:spPr>
          <a:xfrm>
            <a:off x="2906257" y="2606860"/>
            <a:ext cx="1429253" cy="3449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Positivo</a:t>
            </a:r>
            <a:endParaRPr lang="en-GB" sz="18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2933339" y="3356826"/>
            <a:ext cx="1379510" cy="607392"/>
            <a:chOff x="2933339" y="3356826"/>
            <a:chExt cx="1379510" cy="607392"/>
          </a:xfrm>
        </p:grpSpPr>
        <p:sp>
          <p:nvSpPr>
            <p:cNvPr id="18" name="Text Placeholder 78"/>
            <p:cNvSpPr txBox="1">
              <a:spLocks/>
            </p:cNvSpPr>
            <p:nvPr/>
          </p:nvSpPr>
          <p:spPr>
            <a:xfrm>
              <a:off x="2933339" y="3379623"/>
              <a:ext cx="1379510" cy="58459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4500" dirty="0" smtClean="0"/>
                <a:t>80</a:t>
              </a:r>
              <a:r>
                <a:rPr lang="en-GB" sz="2100" dirty="0" smtClean="0"/>
                <a:t>,122</a:t>
              </a:r>
              <a:endParaRPr lang="en-GB" sz="2100" dirty="0"/>
            </a:p>
          </p:txBody>
        </p:sp>
        <p:sp>
          <p:nvSpPr>
            <p:cNvPr id="19" name="Text Placeholder 78"/>
            <p:cNvSpPr txBox="1">
              <a:spLocks/>
            </p:cNvSpPr>
            <p:nvPr/>
          </p:nvSpPr>
          <p:spPr>
            <a:xfrm>
              <a:off x="3698596" y="3356826"/>
              <a:ext cx="400219" cy="16764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800" dirty="0"/>
                <a:t>%</a:t>
              </a:r>
              <a:endParaRPr lang="en-GB" sz="788" dirty="0"/>
            </a:p>
          </p:txBody>
        </p:sp>
      </p:grpSp>
      <p:cxnSp>
        <p:nvCxnSpPr>
          <p:cNvPr id="23" name="Straight Connector 20"/>
          <p:cNvCxnSpPr/>
          <p:nvPr/>
        </p:nvCxnSpPr>
        <p:spPr>
          <a:xfrm>
            <a:off x="1647825" y="3031176"/>
            <a:ext cx="53721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2"/>
          <p:cNvCxnSpPr/>
          <p:nvPr/>
        </p:nvCxnSpPr>
        <p:spPr>
          <a:xfrm flipV="1">
            <a:off x="2344512" y="2585765"/>
            <a:ext cx="0" cy="3002235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3"/>
          <p:cNvCxnSpPr/>
          <p:nvPr/>
        </p:nvCxnSpPr>
        <p:spPr>
          <a:xfrm>
            <a:off x="1692060" y="4275408"/>
            <a:ext cx="53721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2"/>
          <p:cNvCxnSpPr/>
          <p:nvPr/>
        </p:nvCxnSpPr>
        <p:spPr>
          <a:xfrm flipV="1">
            <a:off x="4775664" y="2505696"/>
            <a:ext cx="0" cy="3096818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78"/>
          <p:cNvSpPr txBox="1">
            <a:spLocks/>
          </p:cNvSpPr>
          <p:nvPr/>
        </p:nvSpPr>
        <p:spPr>
          <a:xfrm>
            <a:off x="5012359" y="2565668"/>
            <a:ext cx="1905221" cy="3373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Negativo</a:t>
            </a:r>
            <a:endParaRPr lang="en-GB" sz="18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Placeholder 78"/>
          <p:cNvSpPr txBox="1">
            <a:spLocks/>
          </p:cNvSpPr>
          <p:nvPr/>
        </p:nvSpPr>
        <p:spPr>
          <a:xfrm>
            <a:off x="708470" y="3515896"/>
            <a:ext cx="1429253" cy="3449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Verdadeiro</a:t>
            </a:r>
            <a:endParaRPr lang="en-GB" sz="18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 Placeholder 78"/>
          <p:cNvSpPr txBox="1">
            <a:spLocks/>
          </p:cNvSpPr>
          <p:nvPr/>
        </p:nvSpPr>
        <p:spPr>
          <a:xfrm>
            <a:off x="708470" y="4753286"/>
            <a:ext cx="1429253" cy="3449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Falso</a:t>
            </a:r>
            <a:endParaRPr lang="en-GB" sz="18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5378480" y="3356826"/>
            <a:ext cx="1465066" cy="607392"/>
            <a:chOff x="5378480" y="3356826"/>
            <a:chExt cx="1465066" cy="607392"/>
          </a:xfrm>
        </p:grpSpPr>
        <p:sp>
          <p:nvSpPr>
            <p:cNvPr id="42" name="Text Placeholder 78"/>
            <p:cNvSpPr txBox="1">
              <a:spLocks/>
            </p:cNvSpPr>
            <p:nvPr/>
          </p:nvSpPr>
          <p:spPr>
            <a:xfrm>
              <a:off x="5378480" y="3379623"/>
              <a:ext cx="1465066" cy="58459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500" dirty="0" smtClean="0"/>
                <a:t>19</a:t>
              </a:r>
              <a:r>
                <a:rPr lang="en-GB" sz="2100" dirty="0" smtClean="0"/>
                <a:t>,853</a:t>
              </a:r>
              <a:endParaRPr lang="en-GB" sz="2100" dirty="0"/>
            </a:p>
          </p:txBody>
        </p:sp>
        <p:sp>
          <p:nvSpPr>
            <p:cNvPr id="43" name="Text Placeholder 78"/>
            <p:cNvSpPr txBox="1">
              <a:spLocks/>
            </p:cNvSpPr>
            <p:nvPr/>
          </p:nvSpPr>
          <p:spPr>
            <a:xfrm>
              <a:off x="6154145" y="3356826"/>
              <a:ext cx="400219" cy="16764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%</a:t>
              </a:r>
              <a:endParaRPr lang="en-GB" sz="788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5452514" y="4686813"/>
            <a:ext cx="1216955" cy="607392"/>
            <a:chOff x="5452514" y="4686813"/>
            <a:chExt cx="1216955" cy="607392"/>
          </a:xfrm>
        </p:grpSpPr>
        <p:sp>
          <p:nvSpPr>
            <p:cNvPr id="44" name="Text Placeholder 78"/>
            <p:cNvSpPr txBox="1">
              <a:spLocks/>
            </p:cNvSpPr>
            <p:nvPr/>
          </p:nvSpPr>
          <p:spPr>
            <a:xfrm>
              <a:off x="5452514" y="4709610"/>
              <a:ext cx="1216955" cy="58459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500" dirty="0" smtClean="0"/>
                <a:t>0</a:t>
              </a:r>
              <a:r>
                <a:rPr lang="en-GB" sz="2100" dirty="0" smtClean="0"/>
                <a:t>,019</a:t>
              </a:r>
              <a:endParaRPr lang="en-GB" sz="2100" dirty="0"/>
            </a:p>
          </p:txBody>
        </p:sp>
        <p:sp>
          <p:nvSpPr>
            <p:cNvPr id="45" name="Text Placeholder 78"/>
            <p:cNvSpPr txBox="1">
              <a:spLocks/>
            </p:cNvSpPr>
            <p:nvPr/>
          </p:nvSpPr>
          <p:spPr>
            <a:xfrm>
              <a:off x="6154145" y="4686813"/>
              <a:ext cx="400219" cy="16764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%</a:t>
              </a:r>
              <a:endParaRPr lang="en-GB" sz="788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951611" y="4686813"/>
            <a:ext cx="1216955" cy="607392"/>
            <a:chOff x="2951611" y="4686813"/>
            <a:chExt cx="1216955" cy="607392"/>
          </a:xfrm>
        </p:grpSpPr>
        <p:sp>
          <p:nvSpPr>
            <p:cNvPr id="46" name="Text Placeholder 78"/>
            <p:cNvSpPr txBox="1">
              <a:spLocks/>
            </p:cNvSpPr>
            <p:nvPr/>
          </p:nvSpPr>
          <p:spPr>
            <a:xfrm>
              <a:off x="2951611" y="4709610"/>
              <a:ext cx="1216955" cy="58459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500" dirty="0" smtClean="0"/>
                <a:t>0</a:t>
              </a:r>
              <a:r>
                <a:rPr lang="en-GB" sz="2100" dirty="0" smtClean="0"/>
                <a:t>,006</a:t>
              </a:r>
              <a:endParaRPr lang="en-GB" sz="2100" dirty="0"/>
            </a:p>
          </p:txBody>
        </p:sp>
        <p:sp>
          <p:nvSpPr>
            <p:cNvPr id="47" name="Text Placeholder 78"/>
            <p:cNvSpPr txBox="1">
              <a:spLocks/>
            </p:cNvSpPr>
            <p:nvPr/>
          </p:nvSpPr>
          <p:spPr>
            <a:xfrm>
              <a:off x="3653242" y="4686813"/>
              <a:ext cx="400219" cy="16764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%</a:t>
              </a:r>
              <a:endParaRPr lang="en-GB" sz="788" dirty="0"/>
            </a:p>
          </p:txBody>
        </p:sp>
      </p:grpSp>
      <p:pic>
        <p:nvPicPr>
          <p:cNvPr id="5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84" y="2184531"/>
            <a:ext cx="505830" cy="435241"/>
          </a:xfrm>
          <a:prstGeom prst="rect">
            <a:avLst/>
          </a:prstGeom>
        </p:spPr>
      </p:pic>
      <p:pic>
        <p:nvPicPr>
          <p:cNvPr id="55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74" y="2096118"/>
            <a:ext cx="444389" cy="4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7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647825" y="3031176"/>
            <a:ext cx="5372100" cy="1897966"/>
            <a:chOff x="1117600" y="2898567"/>
            <a:chExt cx="8242300" cy="25306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7600" y="4923063"/>
              <a:ext cx="82423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7600" y="2898567"/>
              <a:ext cx="82423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17600" y="4416939"/>
              <a:ext cx="82423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17600" y="3910815"/>
              <a:ext cx="82423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17600" y="3404691"/>
              <a:ext cx="82423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17600" y="5429188"/>
              <a:ext cx="82423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5862707" y="4352926"/>
            <a:ext cx="833369" cy="1245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/>
        </p:nvSpPr>
        <p:spPr>
          <a:xfrm>
            <a:off x="4072170" y="3031177"/>
            <a:ext cx="832378" cy="25669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3" name="Group 2"/>
          <p:cNvGrpSpPr/>
          <p:nvPr/>
        </p:nvGrpSpPr>
        <p:grpSpPr>
          <a:xfrm>
            <a:off x="5862708" y="4349976"/>
            <a:ext cx="822614" cy="418745"/>
            <a:chOff x="5862708" y="4349976"/>
            <a:chExt cx="822614" cy="418745"/>
          </a:xfrm>
        </p:grpSpPr>
        <p:sp>
          <p:nvSpPr>
            <p:cNvPr id="10" name="Text Placeholder 78"/>
            <p:cNvSpPr txBox="1">
              <a:spLocks/>
            </p:cNvSpPr>
            <p:nvPr/>
          </p:nvSpPr>
          <p:spPr>
            <a:xfrm>
              <a:off x="5862708" y="4349976"/>
              <a:ext cx="779354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300" dirty="0">
                  <a:solidFill>
                    <a:srgbClr val="00B0F0"/>
                  </a:solidFill>
                </a:rPr>
                <a:t>96</a:t>
              </a:r>
              <a:r>
                <a:rPr lang="en-GB" sz="1350" dirty="0">
                  <a:solidFill>
                    <a:srgbClr val="00B0F0"/>
                  </a:solidFill>
                </a:rPr>
                <a:t>,5</a:t>
              </a:r>
            </a:p>
          </p:txBody>
        </p:sp>
        <p:sp>
          <p:nvSpPr>
            <p:cNvPr id="11" name="Text Placeholder 78"/>
            <p:cNvSpPr txBox="1">
              <a:spLocks/>
            </p:cNvSpPr>
            <p:nvPr/>
          </p:nvSpPr>
          <p:spPr>
            <a:xfrm>
              <a:off x="6340567" y="4361359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50" dirty="0">
                  <a:solidFill>
                    <a:srgbClr val="00B0F0"/>
                  </a:solidFill>
                </a:rPr>
                <a:t>%</a:t>
              </a:r>
              <a:endParaRPr lang="en-GB" sz="675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23" y="3656146"/>
            <a:ext cx="671039" cy="6039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17" y="2362336"/>
            <a:ext cx="658226" cy="51671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39861" y="3070103"/>
            <a:ext cx="896994" cy="418745"/>
            <a:chOff x="4039861" y="3070103"/>
            <a:chExt cx="896994" cy="418745"/>
          </a:xfrm>
        </p:grpSpPr>
        <p:sp>
          <p:nvSpPr>
            <p:cNvPr id="15" name="Text Placeholder 78"/>
            <p:cNvSpPr txBox="1">
              <a:spLocks/>
            </p:cNvSpPr>
            <p:nvPr/>
          </p:nvSpPr>
          <p:spPr>
            <a:xfrm>
              <a:off x="4039861" y="3070103"/>
              <a:ext cx="896994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300" dirty="0"/>
                <a:t>99</a:t>
              </a:r>
              <a:r>
                <a:rPr lang="en-GB" sz="1350" dirty="0"/>
                <a:t>,97</a:t>
              </a:r>
            </a:p>
          </p:txBody>
        </p:sp>
        <p:sp>
          <p:nvSpPr>
            <p:cNvPr id="16" name="Text Placeholder 78"/>
            <p:cNvSpPr txBox="1">
              <a:spLocks/>
            </p:cNvSpPr>
            <p:nvPr/>
          </p:nvSpPr>
          <p:spPr>
            <a:xfrm>
              <a:off x="4546720" y="3079960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50" dirty="0"/>
                <a:t>%</a:t>
              </a:r>
              <a:endParaRPr lang="en-GB" sz="675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280642" y="3268601"/>
            <a:ext cx="833369" cy="2329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4" name="Group 3"/>
          <p:cNvGrpSpPr/>
          <p:nvPr/>
        </p:nvGrpSpPr>
        <p:grpSpPr>
          <a:xfrm>
            <a:off x="2291397" y="3268601"/>
            <a:ext cx="822614" cy="418745"/>
            <a:chOff x="2291397" y="3268601"/>
            <a:chExt cx="822614" cy="418745"/>
          </a:xfrm>
        </p:grpSpPr>
        <p:sp>
          <p:nvSpPr>
            <p:cNvPr id="18" name="Text Placeholder 78"/>
            <p:cNvSpPr txBox="1">
              <a:spLocks/>
            </p:cNvSpPr>
            <p:nvPr/>
          </p:nvSpPr>
          <p:spPr>
            <a:xfrm>
              <a:off x="2291397" y="3268601"/>
              <a:ext cx="779354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300" dirty="0">
                  <a:solidFill>
                    <a:srgbClr val="00B0F0"/>
                  </a:solidFill>
                </a:rPr>
                <a:t>99</a:t>
              </a:r>
              <a:r>
                <a:rPr lang="en-GB" sz="1350" dirty="0">
                  <a:solidFill>
                    <a:srgbClr val="00B0F0"/>
                  </a:solidFill>
                </a:rPr>
                <a:t>,5</a:t>
              </a:r>
            </a:p>
          </p:txBody>
        </p:sp>
        <p:sp>
          <p:nvSpPr>
            <p:cNvPr id="19" name="Text Placeholder 78"/>
            <p:cNvSpPr txBox="1">
              <a:spLocks/>
            </p:cNvSpPr>
            <p:nvPr/>
          </p:nvSpPr>
          <p:spPr>
            <a:xfrm>
              <a:off x="2769256" y="3279983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50" dirty="0">
                  <a:solidFill>
                    <a:srgbClr val="00B0F0"/>
                  </a:solidFill>
                </a:rPr>
                <a:t>%</a:t>
              </a:r>
              <a:endParaRPr lang="en-GB" sz="675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61" y="2686094"/>
            <a:ext cx="598330" cy="4941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79486" y="5598163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(UCHOA, 2009)</a:t>
            </a:r>
            <a:endParaRPr lang="en-GB" sz="1500" b="1" dirty="0">
              <a:solidFill>
                <a:schemeClr val="tx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0859" y="5637918"/>
            <a:ext cx="16546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(KAYACIK, 2007)</a:t>
            </a:r>
            <a:endParaRPr lang="en-GB" sz="1500" b="1" dirty="0">
              <a:solidFill>
                <a:schemeClr val="tx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14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861849" y="3807744"/>
            <a:ext cx="1216955" cy="121695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0" y="2870522"/>
            <a:ext cx="1125737" cy="732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89" y="2779724"/>
            <a:ext cx="896146" cy="817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38" y="2773645"/>
            <a:ext cx="1007893" cy="926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42" y="2811248"/>
            <a:ext cx="989035" cy="85101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44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1297" y="4295429"/>
            <a:ext cx="3609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x</a:t>
            </a:r>
            <a:endParaRPr lang="en-GB" sz="27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02592" y="4275793"/>
            <a:ext cx="606295" cy="306029"/>
            <a:chOff x="4002592" y="4275793"/>
            <a:chExt cx="606295" cy="306029"/>
          </a:xfrm>
        </p:grpSpPr>
        <p:sp>
          <p:nvSpPr>
            <p:cNvPr id="20" name="Regular Pentagon 19"/>
            <p:cNvSpPr/>
            <p:nvPr/>
          </p:nvSpPr>
          <p:spPr>
            <a:xfrm rot="16200000">
              <a:off x="4142329" y="4136056"/>
              <a:ext cx="263521" cy="542996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4389" h="1135140">
                  <a:moveTo>
                    <a:pt x="2519" y="286501"/>
                  </a:moveTo>
                  <a:lnTo>
                    <a:pt x="582195" y="0"/>
                  </a:lnTo>
                  <a:lnTo>
                    <a:pt x="1161870" y="286501"/>
                  </a:lnTo>
                  <a:cubicBezTo>
                    <a:pt x="1162709" y="519619"/>
                    <a:pt x="1163550" y="892692"/>
                    <a:pt x="1164389" y="1125810"/>
                  </a:cubicBezTo>
                  <a:lnTo>
                    <a:pt x="0" y="1135140"/>
                  </a:lnTo>
                  <a:cubicBezTo>
                    <a:pt x="840" y="898912"/>
                    <a:pt x="1679" y="522729"/>
                    <a:pt x="2519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6676" y="4281740"/>
              <a:ext cx="58221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2014</a:t>
              </a:r>
              <a:endParaRPr lang="en-GB" sz="135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24" y="3827834"/>
            <a:ext cx="1337921" cy="1299563"/>
          </a:xfrm>
          <a:prstGeom prst="rect">
            <a:avLst/>
          </a:prstGeom>
          <a:effectLst>
            <a:outerShdw blurRad="25400" dist="12700" dir="5400000" algn="ctr" rotWithShape="0">
              <a:srgbClr val="000000">
                <a:alpha val="40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8525040" y="4249110"/>
            <a:ext cx="581739" cy="349676"/>
            <a:chOff x="8525040" y="4249110"/>
            <a:chExt cx="581739" cy="349676"/>
          </a:xfrm>
        </p:grpSpPr>
        <p:sp>
          <p:nvSpPr>
            <p:cNvPr id="31" name="Regular Pentagon 19"/>
            <p:cNvSpPr/>
            <p:nvPr/>
          </p:nvSpPr>
          <p:spPr>
            <a:xfrm rot="16200000">
              <a:off x="8641072" y="4133078"/>
              <a:ext cx="349676" cy="581739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4389" h="1135140">
                  <a:moveTo>
                    <a:pt x="2519" y="286501"/>
                  </a:moveTo>
                  <a:lnTo>
                    <a:pt x="582195" y="0"/>
                  </a:lnTo>
                  <a:lnTo>
                    <a:pt x="1161870" y="286501"/>
                  </a:lnTo>
                  <a:cubicBezTo>
                    <a:pt x="1162709" y="519619"/>
                    <a:pt x="1163550" y="892692"/>
                    <a:pt x="1164389" y="1125810"/>
                  </a:cubicBezTo>
                  <a:lnTo>
                    <a:pt x="0" y="1135140"/>
                  </a:lnTo>
                  <a:cubicBezTo>
                    <a:pt x="840" y="898912"/>
                    <a:pt x="1679" y="522729"/>
                    <a:pt x="2519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4677" y="4263873"/>
              <a:ext cx="330976" cy="320148"/>
            </a:xfrm>
            <a:prstGeom prst="rect">
              <a:avLst/>
            </a:prstGeom>
          </p:spPr>
        </p:pic>
      </p:grpSp>
      <p:sp>
        <p:nvSpPr>
          <p:cNvPr id="32" name="Oval 31"/>
          <p:cNvSpPr/>
          <p:nvPr/>
        </p:nvSpPr>
        <p:spPr>
          <a:xfrm>
            <a:off x="5105398" y="3830759"/>
            <a:ext cx="1216955" cy="12169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/>
          <p:cNvSpPr txBox="1"/>
          <p:nvPr/>
        </p:nvSpPr>
        <p:spPr>
          <a:xfrm>
            <a:off x="5229788" y="4130772"/>
            <a:ext cx="78419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50" spc="-225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0,5</a:t>
            </a:r>
            <a:endParaRPr lang="en-GB" sz="40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0585" y="4273784"/>
            <a:ext cx="4860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M</a:t>
            </a:r>
            <a:endParaRPr lang="en-GB" sz="27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6065" y="4654017"/>
            <a:ext cx="7296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/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ataque</a:t>
            </a:r>
            <a:endParaRPr lang="en-GB" sz="1200" b="1" dirty="0">
              <a:solidFill>
                <a:schemeClr val="accent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31053" y="3991631"/>
            <a:ext cx="36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$</a:t>
            </a:r>
            <a:endParaRPr lang="en-GB" sz="2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45966" y="3807743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TextBox 38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40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33943" y="3947091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%</a:t>
            </a:r>
            <a:endParaRPr lang="en-GB" sz="27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Motivação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39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38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37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36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35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25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20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1191" y="3982045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5874" y="3982045"/>
            <a:ext cx="58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5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5874" y="3982045"/>
            <a:ext cx="58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43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42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41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40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35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30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25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20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7273" y="3973492"/>
            <a:ext cx="58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07273" y="3973492"/>
            <a:ext cx="58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5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10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09728" y="3973492"/>
            <a:ext cx="97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15</a:t>
            </a:r>
            <a:endParaRPr lang="en-GB" sz="5400" b="1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29789" y="4130772"/>
            <a:ext cx="78418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50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0,4</a:t>
            </a:r>
            <a:endParaRPr lang="en-GB" sz="40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29789" y="4130772"/>
            <a:ext cx="78418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50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0,3</a:t>
            </a:r>
            <a:endParaRPr lang="en-GB" sz="40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29789" y="4130772"/>
            <a:ext cx="78418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50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0,2</a:t>
            </a:r>
            <a:endParaRPr lang="en-GB" sz="40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29789" y="4130772"/>
            <a:ext cx="78418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50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0,1</a:t>
            </a:r>
            <a:endParaRPr lang="en-GB" sz="40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29789" y="4130772"/>
            <a:ext cx="78418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50" spc="-225" dirty="0" smtClean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0,0</a:t>
            </a:r>
            <a:endParaRPr lang="en-GB" sz="40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38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5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5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5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5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15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5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85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20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400"/>
                            </p:stCondLst>
                            <p:childTnLst>
                              <p:par>
                                <p:cTn id="141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6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850"/>
                            </p:stCondLst>
                            <p:childTnLst>
                              <p:par>
                                <p:cTn id="15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1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450"/>
                            </p:stCondLst>
                            <p:childTnLst>
                              <p:par>
                                <p:cTn id="1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250"/>
                            </p:stCondLst>
                            <p:childTnLst>
                              <p:par>
                                <p:cTn id="19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50"/>
                            </p:stCondLst>
                            <p:childTnLst>
                              <p:par>
                                <p:cTn id="197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50"/>
                            </p:stCondLst>
                            <p:childTnLst>
                              <p:par>
                                <p:cTn id="20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00"/>
                            </p:stCondLst>
                            <p:childTnLst>
                              <p:par>
                                <p:cTn id="207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100"/>
                            </p:stCondLst>
                            <p:childTnLst>
                              <p:par>
                                <p:cTn id="212" presetID="1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/>
      <p:bldP spid="19" grpId="0"/>
      <p:bldP spid="32" grpId="0" animBg="1"/>
      <p:bldP spid="33" grpId="0"/>
      <p:bldP spid="34" grpId="0"/>
      <p:bldP spid="36" grpId="0"/>
      <p:bldP spid="37" grpId="0"/>
      <p:bldP spid="38" grpId="0" animBg="1"/>
      <p:bldP spid="39" grpId="0"/>
      <p:bldP spid="40" grpId="0"/>
      <p:bldP spid="28" grpId="0"/>
      <p:bldP spid="28" grpId="1"/>
      <p:bldP spid="29" grpId="0"/>
      <p:bldP spid="29" grpId="1"/>
      <p:bldP spid="35" grpId="0"/>
      <p:bldP spid="35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82030" y="2757639"/>
            <a:ext cx="6975875" cy="2840524"/>
            <a:chOff x="2197100" y="2533852"/>
            <a:chExt cx="7162800" cy="378736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197100" y="4637942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97100" y="2954670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97100" y="4217124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97100" y="3796306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97100" y="3375488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197100" y="5058760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97100" y="5900396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197100" y="6321217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97100" y="2533852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97100" y="5479578"/>
              <a:ext cx="7162800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41348" y="2458220"/>
            <a:ext cx="1216955" cy="1216955"/>
            <a:chOff x="198120" y="2087264"/>
            <a:chExt cx="1622606" cy="1622606"/>
          </a:xfrm>
        </p:grpSpPr>
        <p:sp>
          <p:nvSpPr>
            <p:cNvPr id="30" name="Oval 29"/>
            <p:cNvSpPr/>
            <p:nvPr/>
          </p:nvSpPr>
          <p:spPr>
            <a:xfrm>
              <a:off x="198120" y="2087264"/>
              <a:ext cx="1622606" cy="162260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24" y="2497238"/>
              <a:ext cx="1022476" cy="802656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641348" y="4156337"/>
            <a:ext cx="1216955" cy="1216955"/>
            <a:chOff x="641348" y="4156337"/>
            <a:chExt cx="1216955" cy="1216955"/>
          </a:xfrm>
        </p:grpSpPr>
        <p:sp>
          <p:nvSpPr>
            <p:cNvPr id="32" name="Oval 31"/>
            <p:cNvSpPr/>
            <p:nvPr/>
          </p:nvSpPr>
          <p:spPr>
            <a:xfrm>
              <a:off x="641348" y="4156337"/>
              <a:ext cx="1216955" cy="12169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510" y="4397421"/>
              <a:ext cx="777748" cy="867106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240751" y="2750862"/>
            <a:ext cx="470267" cy="28405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TextBox 28"/>
          <p:cNvSpPr txBox="1"/>
          <p:nvPr/>
        </p:nvSpPr>
        <p:spPr>
          <a:xfrm>
            <a:off x="2339044" y="5609548"/>
            <a:ext cx="8210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Roboto" pitchFamily="2" charset="0"/>
                <a:ea typeface="Roboto" pitchFamily="2" charset="0"/>
              </a:rPr>
              <a:t>Normal</a:t>
            </a:r>
            <a:endParaRPr lang="en-GB" sz="15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16881" y="2769025"/>
            <a:ext cx="430573" cy="2822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6" name="Group 5"/>
          <p:cNvGrpSpPr/>
          <p:nvPr/>
        </p:nvGrpSpPr>
        <p:grpSpPr>
          <a:xfrm>
            <a:off x="2707842" y="2772124"/>
            <a:ext cx="625736" cy="378637"/>
            <a:chOff x="2707842" y="2772124"/>
            <a:chExt cx="625736" cy="378637"/>
          </a:xfrm>
        </p:grpSpPr>
        <p:sp>
          <p:nvSpPr>
            <p:cNvPr id="40" name="Text Placeholder 78"/>
            <p:cNvSpPr txBox="1">
              <a:spLocks/>
            </p:cNvSpPr>
            <p:nvPr/>
          </p:nvSpPr>
          <p:spPr>
            <a:xfrm>
              <a:off x="2707842" y="2788615"/>
              <a:ext cx="616737" cy="36214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B0F0"/>
                  </a:solidFill>
                </a:rPr>
                <a:t>99</a:t>
              </a:r>
              <a:r>
                <a:rPr lang="en-GB" sz="788" dirty="0">
                  <a:solidFill>
                    <a:srgbClr val="00B0F0"/>
                  </a:solidFill>
                </a:rPr>
                <a:t>,4</a:t>
              </a:r>
            </a:p>
          </p:txBody>
        </p:sp>
        <p:sp>
          <p:nvSpPr>
            <p:cNvPr id="41" name="Text Placeholder 78"/>
            <p:cNvSpPr txBox="1">
              <a:spLocks/>
            </p:cNvSpPr>
            <p:nvPr/>
          </p:nvSpPr>
          <p:spPr>
            <a:xfrm>
              <a:off x="2988823" y="2772124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>
                  <a:solidFill>
                    <a:srgbClr val="00B0F0"/>
                  </a:solidFill>
                </a:rPr>
                <a:t>%</a:t>
              </a:r>
              <a:endParaRPr lang="en-GB" sz="3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96631" y="2770366"/>
            <a:ext cx="582783" cy="280201"/>
            <a:chOff x="2196631" y="2770366"/>
            <a:chExt cx="582783" cy="280201"/>
          </a:xfrm>
        </p:grpSpPr>
        <p:sp>
          <p:nvSpPr>
            <p:cNvPr id="19" name="Text Placeholder 78"/>
            <p:cNvSpPr txBox="1">
              <a:spLocks/>
            </p:cNvSpPr>
            <p:nvPr/>
          </p:nvSpPr>
          <p:spPr>
            <a:xfrm>
              <a:off x="2434659" y="2772100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/>
                <a:t>%</a:t>
              </a:r>
              <a:endParaRPr lang="en-GB" sz="300" dirty="0"/>
            </a:p>
          </p:txBody>
        </p:sp>
        <p:sp>
          <p:nvSpPr>
            <p:cNvPr id="18" name="Text Placeholder 78"/>
            <p:cNvSpPr txBox="1">
              <a:spLocks/>
            </p:cNvSpPr>
            <p:nvPr/>
          </p:nvSpPr>
          <p:spPr>
            <a:xfrm>
              <a:off x="2196631" y="2770366"/>
              <a:ext cx="499136" cy="28020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99</a:t>
              </a:r>
              <a:r>
                <a:rPr lang="en-GB" sz="788" dirty="0"/>
                <a:t>,7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887468" y="2938066"/>
            <a:ext cx="470267" cy="26533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1" name="TextBox 120"/>
          <p:cNvSpPr txBox="1"/>
          <p:nvPr/>
        </p:nvSpPr>
        <p:spPr>
          <a:xfrm>
            <a:off x="8046675" y="5609548"/>
            <a:ext cx="6992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Roboto" pitchFamily="2" charset="0"/>
                <a:ea typeface="Roboto" pitchFamily="2" charset="0"/>
              </a:rPr>
              <a:t>Probe</a:t>
            </a:r>
            <a:endParaRPr lang="en-GB" sz="1500" b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843348" y="2941868"/>
            <a:ext cx="582784" cy="280201"/>
            <a:chOff x="7843348" y="2941868"/>
            <a:chExt cx="582784" cy="280201"/>
          </a:xfrm>
        </p:grpSpPr>
        <p:sp>
          <p:nvSpPr>
            <p:cNvPr id="120" name="Text Placeholder 78"/>
            <p:cNvSpPr txBox="1">
              <a:spLocks/>
            </p:cNvSpPr>
            <p:nvPr/>
          </p:nvSpPr>
          <p:spPr>
            <a:xfrm>
              <a:off x="8081377" y="2943602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/>
                <a:t>%</a:t>
              </a:r>
              <a:endParaRPr lang="en-GB" sz="300" dirty="0"/>
            </a:p>
          </p:txBody>
        </p:sp>
        <p:sp>
          <p:nvSpPr>
            <p:cNvPr id="125" name="Text Placeholder 78"/>
            <p:cNvSpPr txBox="1">
              <a:spLocks/>
            </p:cNvSpPr>
            <p:nvPr/>
          </p:nvSpPr>
          <p:spPr>
            <a:xfrm>
              <a:off x="7843348" y="2941868"/>
              <a:ext cx="499136" cy="28020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96</a:t>
              </a:r>
              <a:r>
                <a:rPr lang="en-GB" sz="788" dirty="0"/>
                <a:t>,6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8463598" y="5282547"/>
            <a:ext cx="430573" cy="308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4" name="Group 13"/>
          <p:cNvGrpSpPr/>
          <p:nvPr/>
        </p:nvGrpSpPr>
        <p:grpSpPr>
          <a:xfrm>
            <a:off x="8354558" y="5266056"/>
            <a:ext cx="616737" cy="378639"/>
            <a:chOff x="8354558" y="5266056"/>
            <a:chExt cx="616737" cy="378639"/>
          </a:xfrm>
        </p:grpSpPr>
        <p:sp>
          <p:nvSpPr>
            <p:cNvPr id="123" name="Text Placeholder 78"/>
            <p:cNvSpPr txBox="1">
              <a:spLocks/>
            </p:cNvSpPr>
            <p:nvPr/>
          </p:nvSpPr>
          <p:spPr>
            <a:xfrm>
              <a:off x="8354558" y="5282548"/>
              <a:ext cx="616737" cy="36214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B0F0"/>
                  </a:solidFill>
                </a:rPr>
                <a:t>8</a:t>
              </a:r>
              <a:r>
                <a:rPr lang="en-GB" sz="788" dirty="0">
                  <a:solidFill>
                    <a:srgbClr val="00B0F0"/>
                  </a:solidFill>
                </a:rPr>
                <a:t>,4</a:t>
              </a:r>
            </a:p>
          </p:txBody>
        </p:sp>
        <p:sp>
          <p:nvSpPr>
            <p:cNvPr id="124" name="Text Placeholder 78"/>
            <p:cNvSpPr txBox="1">
              <a:spLocks/>
            </p:cNvSpPr>
            <p:nvPr/>
          </p:nvSpPr>
          <p:spPr>
            <a:xfrm>
              <a:off x="8635541" y="5266056"/>
              <a:ext cx="189285" cy="153720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>
                  <a:solidFill>
                    <a:srgbClr val="00B0F0"/>
                  </a:solidFill>
                </a:rPr>
                <a:t>%</a:t>
              </a:r>
              <a:endParaRPr lang="en-GB" sz="3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5064110" y="2750862"/>
            <a:ext cx="470267" cy="28405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9" name="TextBox 128"/>
          <p:cNvSpPr txBox="1"/>
          <p:nvPr/>
        </p:nvSpPr>
        <p:spPr>
          <a:xfrm>
            <a:off x="5297053" y="5609548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Roboto" pitchFamily="2" charset="0"/>
                <a:ea typeface="Roboto" pitchFamily="2" charset="0"/>
              </a:rPr>
              <a:t>U2R</a:t>
            </a:r>
            <a:endParaRPr lang="en-GB" sz="15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40240" y="2916553"/>
            <a:ext cx="430573" cy="2674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0" name="Group 9"/>
          <p:cNvGrpSpPr/>
          <p:nvPr/>
        </p:nvGrpSpPr>
        <p:grpSpPr>
          <a:xfrm>
            <a:off x="5531200" y="2902960"/>
            <a:ext cx="616737" cy="382607"/>
            <a:chOff x="5531200" y="2902960"/>
            <a:chExt cx="616737" cy="382607"/>
          </a:xfrm>
        </p:grpSpPr>
        <p:sp>
          <p:nvSpPr>
            <p:cNvPr id="131" name="Text Placeholder 78"/>
            <p:cNvSpPr txBox="1">
              <a:spLocks/>
            </p:cNvSpPr>
            <p:nvPr/>
          </p:nvSpPr>
          <p:spPr>
            <a:xfrm>
              <a:off x="5531200" y="2923420"/>
              <a:ext cx="616737" cy="36214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B0F0"/>
                  </a:solidFill>
                </a:rPr>
                <a:t>97</a:t>
              </a:r>
              <a:r>
                <a:rPr lang="en-GB" sz="788" dirty="0">
                  <a:solidFill>
                    <a:srgbClr val="00B0F0"/>
                  </a:solidFill>
                </a:rPr>
                <a:t>,1</a:t>
              </a:r>
            </a:p>
          </p:txBody>
        </p:sp>
        <p:sp>
          <p:nvSpPr>
            <p:cNvPr id="132" name="Text Placeholder 78"/>
            <p:cNvSpPr txBox="1">
              <a:spLocks/>
            </p:cNvSpPr>
            <p:nvPr/>
          </p:nvSpPr>
          <p:spPr>
            <a:xfrm>
              <a:off x="5945209" y="2902960"/>
              <a:ext cx="130244" cy="127939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>
                  <a:solidFill>
                    <a:srgbClr val="00B0F0"/>
                  </a:solidFill>
                </a:rPr>
                <a:t>%</a:t>
              </a:r>
              <a:endParaRPr lang="en-GB" sz="3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06592" y="2732231"/>
            <a:ext cx="644054" cy="320902"/>
            <a:chOff x="5006592" y="2732231"/>
            <a:chExt cx="644054" cy="320902"/>
          </a:xfrm>
        </p:grpSpPr>
        <p:sp>
          <p:nvSpPr>
            <p:cNvPr id="128" name="Text Placeholder 78"/>
            <p:cNvSpPr txBox="1">
              <a:spLocks/>
            </p:cNvSpPr>
            <p:nvPr/>
          </p:nvSpPr>
          <p:spPr>
            <a:xfrm>
              <a:off x="5305891" y="2732231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/>
                <a:t>%</a:t>
              </a:r>
              <a:endParaRPr lang="en-GB" sz="300" dirty="0"/>
            </a:p>
          </p:txBody>
        </p:sp>
        <p:sp>
          <p:nvSpPr>
            <p:cNvPr id="133" name="Text Placeholder 78"/>
            <p:cNvSpPr txBox="1">
              <a:spLocks/>
            </p:cNvSpPr>
            <p:nvPr/>
          </p:nvSpPr>
          <p:spPr>
            <a:xfrm>
              <a:off x="5006592" y="2772932"/>
              <a:ext cx="533641" cy="28020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100</a:t>
              </a:r>
              <a:endParaRPr lang="en-GB" sz="788" dirty="0"/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3652430" y="2750862"/>
            <a:ext cx="470267" cy="28405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7" name="TextBox 136"/>
          <p:cNvSpPr txBox="1"/>
          <p:nvPr/>
        </p:nvSpPr>
        <p:spPr>
          <a:xfrm>
            <a:off x="3890184" y="5609548"/>
            <a:ext cx="5421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err="1">
                <a:latin typeface="Roboto" pitchFamily="2" charset="0"/>
                <a:ea typeface="Roboto" pitchFamily="2" charset="0"/>
              </a:rPr>
              <a:t>DoS</a:t>
            </a:r>
            <a:endParaRPr lang="en-GB" sz="15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228561" y="3285565"/>
            <a:ext cx="430573" cy="2305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7" name="Group 6"/>
          <p:cNvGrpSpPr/>
          <p:nvPr/>
        </p:nvGrpSpPr>
        <p:grpSpPr>
          <a:xfrm>
            <a:off x="4119521" y="3269075"/>
            <a:ext cx="625737" cy="378638"/>
            <a:chOff x="4119521" y="3269075"/>
            <a:chExt cx="625737" cy="378638"/>
          </a:xfrm>
        </p:grpSpPr>
        <p:sp>
          <p:nvSpPr>
            <p:cNvPr id="139" name="Text Placeholder 78"/>
            <p:cNvSpPr txBox="1">
              <a:spLocks/>
            </p:cNvSpPr>
            <p:nvPr/>
          </p:nvSpPr>
          <p:spPr>
            <a:xfrm>
              <a:off x="4119521" y="3285566"/>
              <a:ext cx="616737" cy="36214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B0F0"/>
                  </a:solidFill>
                </a:rPr>
                <a:t>83</a:t>
              </a:r>
              <a:r>
                <a:rPr lang="en-GB" sz="788" dirty="0">
                  <a:solidFill>
                    <a:srgbClr val="00B0F0"/>
                  </a:solidFill>
                </a:rPr>
                <a:t>,3</a:t>
              </a:r>
            </a:p>
          </p:txBody>
        </p:sp>
        <p:sp>
          <p:nvSpPr>
            <p:cNvPr id="140" name="Text Placeholder 78"/>
            <p:cNvSpPr txBox="1">
              <a:spLocks/>
            </p:cNvSpPr>
            <p:nvPr/>
          </p:nvSpPr>
          <p:spPr>
            <a:xfrm>
              <a:off x="4400503" y="3269075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>
                  <a:solidFill>
                    <a:srgbClr val="00B0F0"/>
                  </a:solidFill>
                </a:rPr>
                <a:t>%</a:t>
              </a:r>
              <a:endParaRPr lang="en-GB" sz="3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8311" y="2770366"/>
            <a:ext cx="582783" cy="280201"/>
            <a:chOff x="3608311" y="2770366"/>
            <a:chExt cx="582783" cy="280201"/>
          </a:xfrm>
        </p:grpSpPr>
        <p:sp>
          <p:nvSpPr>
            <p:cNvPr id="136" name="Text Placeholder 78"/>
            <p:cNvSpPr txBox="1">
              <a:spLocks/>
            </p:cNvSpPr>
            <p:nvPr/>
          </p:nvSpPr>
          <p:spPr>
            <a:xfrm>
              <a:off x="3846339" y="2772101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/>
                <a:t>%</a:t>
              </a:r>
              <a:endParaRPr lang="en-GB" sz="300" dirty="0"/>
            </a:p>
          </p:txBody>
        </p:sp>
        <p:sp>
          <p:nvSpPr>
            <p:cNvPr id="141" name="Text Placeholder 78"/>
            <p:cNvSpPr txBox="1">
              <a:spLocks/>
            </p:cNvSpPr>
            <p:nvPr/>
          </p:nvSpPr>
          <p:spPr>
            <a:xfrm>
              <a:off x="3608311" y="2770366"/>
              <a:ext cx="499136" cy="28020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99</a:t>
              </a:r>
              <a:r>
                <a:rPr lang="en-GB" sz="788" dirty="0"/>
                <a:t>,9</a:t>
              </a: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6475789" y="2750862"/>
            <a:ext cx="470267" cy="28405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5" name="TextBox 144"/>
          <p:cNvSpPr txBox="1"/>
          <p:nvPr/>
        </p:nvSpPr>
        <p:spPr>
          <a:xfrm>
            <a:off x="6721557" y="5609548"/>
            <a:ext cx="5261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Roboto" pitchFamily="2" charset="0"/>
                <a:ea typeface="Roboto" pitchFamily="2" charset="0"/>
              </a:rPr>
              <a:t>R2L</a:t>
            </a:r>
            <a:endParaRPr lang="en-GB" sz="15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051919" y="5135139"/>
            <a:ext cx="430573" cy="456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2" name="Group 11"/>
          <p:cNvGrpSpPr/>
          <p:nvPr/>
        </p:nvGrpSpPr>
        <p:grpSpPr>
          <a:xfrm>
            <a:off x="6942878" y="5123753"/>
            <a:ext cx="625738" cy="378639"/>
            <a:chOff x="6942878" y="5123753"/>
            <a:chExt cx="625738" cy="378639"/>
          </a:xfrm>
        </p:grpSpPr>
        <p:sp>
          <p:nvSpPr>
            <p:cNvPr id="147" name="Text Placeholder 78"/>
            <p:cNvSpPr txBox="1">
              <a:spLocks/>
            </p:cNvSpPr>
            <p:nvPr/>
          </p:nvSpPr>
          <p:spPr>
            <a:xfrm>
              <a:off x="6942878" y="5140245"/>
              <a:ext cx="616737" cy="36214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B0F0"/>
                  </a:solidFill>
                </a:rPr>
                <a:t>13</a:t>
              </a:r>
              <a:r>
                <a:rPr lang="en-GB" sz="788" dirty="0">
                  <a:solidFill>
                    <a:srgbClr val="00B0F0"/>
                  </a:solidFill>
                </a:rPr>
                <a:t>,1</a:t>
              </a:r>
            </a:p>
          </p:txBody>
        </p:sp>
        <p:sp>
          <p:nvSpPr>
            <p:cNvPr id="148" name="Text Placeholder 78"/>
            <p:cNvSpPr txBox="1">
              <a:spLocks/>
            </p:cNvSpPr>
            <p:nvPr/>
          </p:nvSpPr>
          <p:spPr>
            <a:xfrm>
              <a:off x="7223861" y="5123753"/>
              <a:ext cx="344755" cy="2058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>
                  <a:solidFill>
                    <a:srgbClr val="00B0F0"/>
                  </a:solidFill>
                </a:rPr>
                <a:t>%</a:t>
              </a:r>
              <a:endParaRPr lang="en-GB" sz="3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8504" y="2728962"/>
            <a:ext cx="554425" cy="313317"/>
            <a:chOff x="6398504" y="2728962"/>
            <a:chExt cx="554425" cy="313317"/>
          </a:xfrm>
        </p:grpSpPr>
        <p:sp>
          <p:nvSpPr>
            <p:cNvPr id="144" name="Text Placeholder 78"/>
            <p:cNvSpPr txBox="1">
              <a:spLocks/>
            </p:cNvSpPr>
            <p:nvPr/>
          </p:nvSpPr>
          <p:spPr>
            <a:xfrm>
              <a:off x="6836659" y="2728962"/>
              <a:ext cx="116270" cy="12796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788" dirty="0"/>
                <a:t>%</a:t>
              </a:r>
              <a:endParaRPr lang="en-GB" sz="300" dirty="0"/>
            </a:p>
          </p:txBody>
        </p:sp>
        <p:sp>
          <p:nvSpPr>
            <p:cNvPr id="149" name="Text Placeholder 78"/>
            <p:cNvSpPr txBox="1">
              <a:spLocks/>
            </p:cNvSpPr>
            <p:nvPr/>
          </p:nvSpPr>
          <p:spPr>
            <a:xfrm>
              <a:off x="6398504" y="2762078"/>
              <a:ext cx="541625" cy="28020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100</a:t>
              </a:r>
              <a:endParaRPr lang="en-GB" sz="788" dirty="0"/>
            </a:p>
          </p:txBody>
        </p:sp>
      </p:grpSp>
      <p:sp>
        <p:nvSpPr>
          <p:cNvPr id="150" name="Title 1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KDD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>
            <a:off x="308788" y="5352351"/>
            <a:ext cx="17732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sz="1500" b="1" dirty="0" err="1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Pfahringer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, 2000)</a:t>
            </a:r>
            <a:endParaRPr lang="en-GB" sz="1500" b="1" dirty="0">
              <a:solidFill>
                <a:schemeClr val="tx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/>
      <p:bldP spid="39" grpId="0" animBg="1"/>
      <p:bldP spid="119" grpId="0" animBg="1"/>
      <p:bldP spid="121" grpId="0"/>
      <p:bldP spid="122" grpId="0" animBg="1"/>
      <p:bldP spid="127" grpId="0" animBg="1"/>
      <p:bldP spid="129" grpId="0"/>
      <p:bldP spid="130" grpId="0" animBg="1"/>
      <p:bldP spid="135" grpId="0" animBg="1"/>
      <p:bldP spid="137" grpId="0"/>
      <p:bldP spid="138" grpId="0" animBg="1"/>
      <p:bldP spid="143" grpId="0" animBg="1"/>
      <p:bldP spid="145" grpId="0"/>
      <p:bldP spid="146" grpId="0" animBg="1"/>
      <p:bldP spid="1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641680" y="4279377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05" y="3233494"/>
            <a:ext cx="828955" cy="673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98" y="3104144"/>
            <a:ext cx="456444" cy="8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8" y="3197378"/>
            <a:ext cx="643319" cy="867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78" y="3132406"/>
            <a:ext cx="890384" cy="867615"/>
          </a:xfrm>
          <a:prstGeom prst="rect">
            <a:avLst/>
          </a:prstGeom>
        </p:spPr>
      </p:pic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Bases de Dados</a:t>
            </a:r>
            <a:endParaRPr lang="en-GB" dirty="0"/>
          </a:p>
        </p:txBody>
      </p:sp>
      <p:sp>
        <p:nvSpPr>
          <p:cNvPr id="84" name="Text Placeholder 78"/>
          <p:cNvSpPr txBox="1">
            <a:spLocks/>
          </p:cNvSpPr>
          <p:nvPr/>
        </p:nvSpPr>
        <p:spPr>
          <a:xfrm>
            <a:off x="866660" y="4409690"/>
            <a:ext cx="767390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4</a:t>
            </a:r>
          </a:p>
        </p:txBody>
      </p:sp>
      <p:sp>
        <p:nvSpPr>
          <p:cNvPr id="88" name="Text Placeholder 77"/>
          <p:cNvSpPr txBox="1">
            <a:spLocks/>
          </p:cNvSpPr>
          <p:nvPr/>
        </p:nvSpPr>
        <p:spPr>
          <a:xfrm>
            <a:off x="136185" y="2746984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Iris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96440" y="5227094"/>
            <a:ext cx="857321" cy="300082"/>
            <a:chOff x="1496440" y="5227094"/>
            <a:chExt cx="857321" cy="300082"/>
          </a:xfrm>
        </p:grpSpPr>
        <p:sp>
          <p:nvSpPr>
            <p:cNvPr id="89" name="Regular Pentagon 19"/>
            <p:cNvSpPr/>
            <p:nvPr/>
          </p:nvSpPr>
          <p:spPr>
            <a:xfrm rot="16200000">
              <a:off x="1793620" y="4936935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71818" y="5227094"/>
              <a:ext cx="7809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3 </a:t>
              </a:r>
              <a:r>
                <a:rPr lang="en-US" sz="1050" b="1" dirty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91" name="Oval 90"/>
          <p:cNvSpPr/>
          <p:nvPr/>
        </p:nvSpPr>
        <p:spPr>
          <a:xfrm>
            <a:off x="2856242" y="4275408"/>
            <a:ext cx="1216955" cy="121695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2" name="Text Placeholder 78"/>
          <p:cNvSpPr txBox="1">
            <a:spLocks/>
          </p:cNvSpPr>
          <p:nvPr/>
        </p:nvSpPr>
        <p:spPr>
          <a:xfrm>
            <a:off x="3042677" y="5052908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endParaRPr lang="en-GB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3" name="Text Placeholder 78"/>
          <p:cNvSpPr txBox="1">
            <a:spLocks/>
          </p:cNvSpPr>
          <p:nvPr/>
        </p:nvSpPr>
        <p:spPr>
          <a:xfrm>
            <a:off x="2967908" y="4417176"/>
            <a:ext cx="963406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11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11002" y="5223125"/>
            <a:ext cx="955746" cy="300082"/>
            <a:chOff x="3711002" y="5223125"/>
            <a:chExt cx="955746" cy="300082"/>
          </a:xfrm>
        </p:grpSpPr>
        <p:sp>
          <p:nvSpPr>
            <p:cNvPr id="94" name="Regular Pentagon 19"/>
            <p:cNvSpPr/>
            <p:nvPr/>
          </p:nvSpPr>
          <p:spPr>
            <a:xfrm rot="16200000">
              <a:off x="4008182" y="4932966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86379" y="5223125"/>
              <a:ext cx="88036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10 </a:t>
              </a:r>
              <a:r>
                <a:rPr lang="en-US" sz="10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96" name="Oval 95"/>
          <p:cNvSpPr/>
          <p:nvPr/>
        </p:nvSpPr>
        <p:spPr>
          <a:xfrm>
            <a:off x="5070805" y="4275408"/>
            <a:ext cx="1216955" cy="121695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7" name="Text Placeholder 78"/>
          <p:cNvSpPr txBox="1">
            <a:spLocks/>
          </p:cNvSpPr>
          <p:nvPr/>
        </p:nvSpPr>
        <p:spPr>
          <a:xfrm>
            <a:off x="5257239" y="5052908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endParaRPr lang="en-GB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8" name="Text Placeholder 78"/>
          <p:cNvSpPr txBox="1">
            <a:spLocks/>
          </p:cNvSpPr>
          <p:nvPr/>
        </p:nvSpPr>
        <p:spPr>
          <a:xfrm>
            <a:off x="5128152" y="4417176"/>
            <a:ext cx="1077916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25565" y="5223125"/>
            <a:ext cx="857321" cy="300082"/>
            <a:chOff x="5925565" y="5223125"/>
            <a:chExt cx="857321" cy="300082"/>
          </a:xfrm>
        </p:grpSpPr>
        <p:sp>
          <p:nvSpPr>
            <p:cNvPr id="99" name="Regular Pentagon 19"/>
            <p:cNvSpPr/>
            <p:nvPr/>
          </p:nvSpPr>
          <p:spPr>
            <a:xfrm rot="16200000">
              <a:off x="6222745" y="4932966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0943" y="5223125"/>
              <a:ext cx="7809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3366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7 </a:t>
              </a:r>
              <a:r>
                <a:rPr lang="en-US" sz="1050" b="1" dirty="0">
                  <a:solidFill>
                    <a:srgbClr val="3366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3366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>
            <a:off x="7342715" y="4275408"/>
            <a:ext cx="1216955" cy="1216955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2" name="Text Placeholder 78"/>
          <p:cNvSpPr txBox="1">
            <a:spLocks/>
          </p:cNvSpPr>
          <p:nvPr/>
        </p:nvSpPr>
        <p:spPr>
          <a:xfrm>
            <a:off x="7529148" y="5052908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endParaRPr lang="en-GB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3" name="Text Placeholder 78"/>
          <p:cNvSpPr txBox="1">
            <a:spLocks/>
          </p:cNvSpPr>
          <p:nvPr/>
        </p:nvSpPr>
        <p:spPr>
          <a:xfrm>
            <a:off x="7505461" y="4417176"/>
            <a:ext cx="767390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9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26244" y="5233736"/>
            <a:ext cx="857321" cy="300082"/>
            <a:chOff x="8226244" y="5233736"/>
            <a:chExt cx="857321" cy="300082"/>
          </a:xfrm>
        </p:grpSpPr>
        <p:sp>
          <p:nvSpPr>
            <p:cNvPr id="104" name="Regular Pentagon 19"/>
            <p:cNvSpPr/>
            <p:nvPr/>
          </p:nvSpPr>
          <p:spPr>
            <a:xfrm rot="16200000">
              <a:off x="8523424" y="4943577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301622" y="5233736"/>
              <a:ext cx="7809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FF99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6 </a:t>
              </a:r>
              <a:r>
                <a:rPr lang="en-US" sz="1050" b="1" dirty="0">
                  <a:solidFill>
                    <a:srgbClr val="FF99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FF99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37" name="Text Placeholder 78"/>
          <p:cNvSpPr txBox="1">
            <a:spLocks/>
          </p:cNvSpPr>
          <p:nvPr/>
        </p:nvSpPr>
        <p:spPr>
          <a:xfrm>
            <a:off x="823714" y="5054017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endParaRPr lang="en-GB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 Placeholder 77"/>
          <p:cNvSpPr txBox="1">
            <a:spLocks/>
          </p:cNvSpPr>
          <p:nvPr/>
        </p:nvSpPr>
        <p:spPr>
          <a:xfrm>
            <a:off x="2342329" y="2746984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 smtClean="0"/>
              <a:t>Vowel</a:t>
            </a:r>
            <a:endParaRPr lang="en-GB" sz="1500" dirty="0"/>
          </a:p>
        </p:txBody>
      </p:sp>
      <p:sp>
        <p:nvSpPr>
          <p:cNvPr id="42" name="Text Placeholder 77"/>
          <p:cNvSpPr txBox="1">
            <a:spLocks/>
          </p:cNvSpPr>
          <p:nvPr/>
        </p:nvSpPr>
        <p:spPr>
          <a:xfrm>
            <a:off x="4559828" y="2746984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 smtClean="0"/>
              <a:t>Segmentation</a:t>
            </a:r>
            <a:endParaRPr lang="en-GB" sz="1500" dirty="0"/>
          </a:p>
        </p:txBody>
      </p:sp>
      <p:sp>
        <p:nvSpPr>
          <p:cNvPr id="43" name="Text Placeholder 77"/>
          <p:cNvSpPr txBox="1">
            <a:spLocks/>
          </p:cNvSpPr>
          <p:nvPr/>
        </p:nvSpPr>
        <p:spPr>
          <a:xfrm>
            <a:off x="6848507" y="2746984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 smtClean="0"/>
              <a:t>Glass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553266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  <p:bldP spid="88" grpId="0"/>
      <p:bldP spid="91" grpId="0" animBg="1"/>
      <p:bldP spid="92" grpId="0"/>
      <p:bldP spid="93" grpId="0"/>
      <p:bldP spid="96" grpId="0" animBg="1"/>
      <p:bldP spid="97" grpId="0"/>
      <p:bldP spid="98" grpId="0"/>
      <p:bldP spid="101" grpId="0" animBg="1"/>
      <p:bldP spid="102" grpId="0"/>
      <p:bldP spid="103" grpId="0"/>
      <p:bldP spid="37" grpId="0"/>
      <p:bldP spid="41" grpId="0"/>
      <p:bldP spid="42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641680" y="4279377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Bases de Dados</a:t>
            </a:r>
            <a:endParaRPr lang="en-GB" dirty="0"/>
          </a:p>
        </p:txBody>
      </p:sp>
      <p:sp>
        <p:nvSpPr>
          <p:cNvPr id="84" name="Text Placeholder 78"/>
          <p:cNvSpPr txBox="1">
            <a:spLocks/>
          </p:cNvSpPr>
          <p:nvPr/>
        </p:nvSpPr>
        <p:spPr>
          <a:xfrm>
            <a:off x="706969" y="4421145"/>
            <a:ext cx="1081619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13</a:t>
            </a:r>
          </a:p>
        </p:txBody>
      </p:sp>
      <p:sp>
        <p:nvSpPr>
          <p:cNvPr id="88" name="Text Placeholder 77"/>
          <p:cNvSpPr txBox="1">
            <a:spLocks/>
          </p:cNvSpPr>
          <p:nvPr/>
        </p:nvSpPr>
        <p:spPr>
          <a:xfrm>
            <a:off x="136185" y="2746984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Wine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96440" y="5227094"/>
            <a:ext cx="857321" cy="300082"/>
            <a:chOff x="1496440" y="5227094"/>
            <a:chExt cx="857321" cy="300082"/>
          </a:xfrm>
        </p:grpSpPr>
        <p:sp>
          <p:nvSpPr>
            <p:cNvPr id="89" name="Regular Pentagon 19"/>
            <p:cNvSpPr/>
            <p:nvPr/>
          </p:nvSpPr>
          <p:spPr>
            <a:xfrm rot="16200000">
              <a:off x="1793620" y="4936935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71818" y="5227094"/>
              <a:ext cx="7809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3 </a:t>
              </a:r>
              <a:r>
                <a:rPr lang="en-US" sz="1050" b="1" dirty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91" name="Oval 90"/>
          <p:cNvSpPr/>
          <p:nvPr/>
        </p:nvSpPr>
        <p:spPr>
          <a:xfrm>
            <a:off x="2856242" y="4275408"/>
            <a:ext cx="1216955" cy="121695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2" name="Text Placeholder 78"/>
          <p:cNvSpPr txBox="1">
            <a:spLocks/>
          </p:cNvSpPr>
          <p:nvPr/>
        </p:nvSpPr>
        <p:spPr>
          <a:xfrm>
            <a:off x="3042677" y="5052908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endParaRPr lang="en-GB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3" name="Text Placeholder 78"/>
          <p:cNvSpPr txBox="1">
            <a:spLocks/>
          </p:cNvSpPr>
          <p:nvPr/>
        </p:nvSpPr>
        <p:spPr>
          <a:xfrm>
            <a:off x="2967908" y="4417176"/>
            <a:ext cx="963406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18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11002" y="5223125"/>
            <a:ext cx="857321" cy="300082"/>
            <a:chOff x="3711002" y="5223125"/>
            <a:chExt cx="857321" cy="300082"/>
          </a:xfrm>
        </p:grpSpPr>
        <p:sp>
          <p:nvSpPr>
            <p:cNvPr id="94" name="Regular Pentagon 19"/>
            <p:cNvSpPr/>
            <p:nvPr/>
          </p:nvSpPr>
          <p:spPr>
            <a:xfrm rot="16200000">
              <a:off x="4008182" y="4932966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86380" y="5223125"/>
              <a:ext cx="7809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4 </a:t>
              </a:r>
              <a:r>
                <a:rPr lang="en-US" sz="105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96" name="Oval 95"/>
          <p:cNvSpPr/>
          <p:nvPr/>
        </p:nvSpPr>
        <p:spPr>
          <a:xfrm>
            <a:off x="5070805" y="4275408"/>
            <a:ext cx="1216955" cy="121695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7" name="Text Placeholder 78"/>
          <p:cNvSpPr txBox="1">
            <a:spLocks/>
          </p:cNvSpPr>
          <p:nvPr/>
        </p:nvSpPr>
        <p:spPr>
          <a:xfrm>
            <a:off x="5257239" y="5052908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endParaRPr lang="en-GB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8" name="Text Placeholder 78"/>
          <p:cNvSpPr txBox="1">
            <a:spLocks/>
          </p:cNvSpPr>
          <p:nvPr/>
        </p:nvSpPr>
        <p:spPr>
          <a:xfrm>
            <a:off x="5128152" y="4417176"/>
            <a:ext cx="1077916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54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25565" y="5223125"/>
            <a:ext cx="857321" cy="300082"/>
            <a:chOff x="5925565" y="5223125"/>
            <a:chExt cx="857321" cy="300082"/>
          </a:xfrm>
        </p:grpSpPr>
        <p:sp>
          <p:nvSpPr>
            <p:cNvPr id="99" name="Regular Pentagon 19"/>
            <p:cNvSpPr/>
            <p:nvPr/>
          </p:nvSpPr>
          <p:spPr>
            <a:xfrm rot="16200000">
              <a:off x="6222745" y="4932966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0943" y="5223125"/>
              <a:ext cx="7809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3366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6 </a:t>
              </a:r>
              <a:r>
                <a:rPr lang="en-US" sz="1050" b="1" dirty="0">
                  <a:solidFill>
                    <a:srgbClr val="3366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3366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>
            <a:off x="7342715" y="4275408"/>
            <a:ext cx="1216955" cy="1216955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2" name="Text Placeholder 78"/>
          <p:cNvSpPr txBox="1">
            <a:spLocks/>
          </p:cNvSpPr>
          <p:nvPr/>
        </p:nvSpPr>
        <p:spPr>
          <a:xfrm>
            <a:off x="7529148" y="5052908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endParaRPr lang="en-GB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3" name="Text Placeholder 78"/>
          <p:cNvSpPr txBox="1">
            <a:spLocks/>
          </p:cNvSpPr>
          <p:nvPr/>
        </p:nvSpPr>
        <p:spPr>
          <a:xfrm>
            <a:off x="7567497" y="4417176"/>
            <a:ext cx="767390" cy="753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6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26244" y="5233736"/>
            <a:ext cx="857321" cy="300082"/>
            <a:chOff x="8226244" y="5233736"/>
            <a:chExt cx="857321" cy="300082"/>
          </a:xfrm>
        </p:grpSpPr>
        <p:sp>
          <p:nvSpPr>
            <p:cNvPr id="104" name="Regular Pentagon 19"/>
            <p:cNvSpPr/>
            <p:nvPr/>
          </p:nvSpPr>
          <p:spPr>
            <a:xfrm rot="16200000">
              <a:off x="8523424" y="4943577"/>
              <a:ext cx="262961" cy="857321"/>
            </a:xfrm>
            <a:custGeom>
              <a:avLst/>
              <a:gdLst>
                <a:gd name="connsiteX0" fmla="*/ 1 w 1159354"/>
                <a:gd name="connsiteY0" fmla="*/ 426457 h 1116482"/>
                <a:gd name="connsiteX1" fmla="*/ 579677 w 1159354"/>
                <a:gd name="connsiteY1" fmla="*/ 0 h 1116482"/>
                <a:gd name="connsiteX2" fmla="*/ 1159353 w 1159354"/>
                <a:gd name="connsiteY2" fmla="*/ 426457 h 1116482"/>
                <a:gd name="connsiteX3" fmla="*/ 937936 w 1159354"/>
                <a:gd name="connsiteY3" fmla="*/ 1116479 h 1116482"/>
                <a:gd name="connsiteX4" fmla="*/ 221418 w 1159354"/>
                <a:gd name="connsiteY4" fmla="*/ 1116479 h 1116482"/>
                <a:gd name="connsiteX5" fmla="*/ 1 w 1159354"/>
                <a:gd name="connsiteY5" fmla="*/ 426457 h 1116482"/>
                <a:gd name="connsiteX0" fmla="*/ 0 w 1159352"/>
                <a:gd name="connsiteY0" fmla="*/ 426457 h 1116479"/>
                <a:gd name="connsiteX1" fmla="*/ 579676 w 1159352"/>
                <a:gd name="connsiteY1" fmla="*/ 0 h 1116479"/>
                <a:gd name="connsiteX2" fmla="*/ 1159352 w 1159352"/>
                <a:gd name="connsiteY2" fmla="*/ 426457 h 1116479"/>
                <a:gd name="connsiteX3" fmla="*/ 937935 w 1159352"/>
                <a:gd name="connsiteY3" fmla="*/ 1116479 h 1116479"/>
                <a:gd name="connsiteX4" fmla="*/ 16143 w 1159352"/>
                <a:gd name="connsiteY4" fmla="*/ 1116479 h 1116479"/>
                <a:gd name="connsiteX5" fmla="*/ 0 w 1159352"/>
                <a:gd name="connsiteY5" fmla="*/ 426457 h 1116479"/>
                <a:gd name="connsiteX0" fmla="*/ 0 w 1161870"/>
                <a:gd name="connsiteY0" fmla="*/ 426457 h 1125810"/>
                <a:gd name="connsiteX1" fmla="*/ 579676 w 1161870"/>
                <a:gd name="connsiteY1" fmla="*/ 0 h 1125810"/>
                <a:gd name="connsiteX2" fmla="*/ 1159352 w 1161870"/>
                <a:gd name="connsiteY2" fmla="*/ 426457 h 1125810"/>
                <a:gd name="connsiteX3" fmla="*/ 1161870 w 1161870"/>
                <a:gd name="connsiteY3" fmla="*/ 1125810 h 1125810"/>
                <a:gd name="connsiteX4" fmla="*/ 16143 w 1161870"/>
                <a:gd name="connsiteY4" fmla="*/ 1116479 h 1125810"/>
                <a:gd name="connsiteX5" fmla="*/ 0 w 1161870"/>
                <a:gd name="connsiteY5" fmla="*/ 426457 h 112581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1 w 1164389"/>
                <a:gd name="connsiteY2" fmla="*/ 426457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426457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426457 h 1135140"/>
                <a:gd name="connsiteX0" fmla="*/ 2519 w 1164389"/>
                <a:gd name="connsiteY0" fmla="*/ 286501 h 1135140"/>
                <a:gd name="connsiteX1" fmla="*/ 582195 w 1164389"/>
                <a:gd name="connsiteY1" fmla="*/ 0 h 1135140"/>
                <a:gd name="connsiteX2" fmla="*/ 1161870 w 1164389"/>
                <a:gd name="connsiteY2" fmla="*/ 286501 h 1135140"/>
                <a:gd name="connsiteX3" fmla="*/ 1164389 w 1164389"/>
                <a:gd name="connsiteY3" fmla="*/ 1125810 h 1135140"/>
                <a:gd name="connsiteX4" fmla="*/ 0 w 1164389"/>
                <a:gd name="connsiteY4" fmla="*/ 1135140 h 1135140"/>
                <a:gd name="connsiteX5" fmla="*/ 2519 w 1164389"/>
                <a:gd name="connsiteY5" fmla="*/ 286501 h 1135140"/>
                <a:gd name="connsiteX0" fmla="*/ 17 w 1161887"/>
                <a:gd name="connsiteY0" fmla="*/ 286501 h 1787262"/>
                <a:gd name="connsiteX1" fmla="*/ 579693 w 1161887"/>
                <a:gd name="connsiteY1" fmla="*/ 0 h 1787262"/>
                <a:gd name="connsiteX2" fmla="*/ 1159368 w 1161887"/>
                <a:gd name="connsiteY2" fmla="*/ 286501 h 1787262"/>
                <a:gd name="connsiteX3" fmla="*/ 1161887 w 1161887"/>
                <a:gd name="connsiteY3" fmla="*/ 1125810 h 1787262"/>
                <a:gd name="connsiteX4" fmla="*/ 29063 w 1161887"/>
                <a:gd name="connsiteY4" fmla="*/ 1787262 h 1787262"/>
                <a:gd name="connsiteX5" fmla="*/ 17 w 1161887"/>
                <a:gd name="connsiteY5" fmla="*/ 286501 h 1787262"/>
                <a:gd name="connsiteX0" fmla="*/ 50 w 1161920"/>
                <a:gd name="connsiteY0" fmla="*/ 286501 h 1792240"/>
                <a:gd name="connsiteX1" fmla="*/ 579726 w 1161920"/>
                <a:gd name="connsiteY1" fmla="*/ 0 h 1792240"/>
                <a:gd name="connsiteX2" fmla="*/ 1159401 w 1161920"/>
                <a:gd name="connsiteY2" fmla="*/ 286501 h 1792240"/>
                <a:gd name="connsiteX3" fmla="*/ 1161920 w 1161920"/>
                <a:gd name="connsiteY3" fmla="*/ 1125810 h 1792240"/>
                <a:gd name="connsiteX4" fmla="*/ 8053 w 1161920"/>
                <a:gd name="connsiteY4" fmla="*/ 1792240 h 1792240"/>
                <a:gd name="connsiteX5" fmla="*/ 50 w 1161920"/>
                <a:gd name="connsiteY5" fmla="*/ 286501 h 1792240"/>
                <a:gd name="connsiteX0" fmla="*/ 50 w 1159451"/>
                <a:gd name="connsiteY0" fmla="*/ 286501 h 1792240"/>
                <a:gd name="connsiteX1" fmla="*/ 579726 w 1159451"/>
                <a:gd name="connsiteY1" fmla="*/ 0 h 1792240"/>
                <a:gd name="connsiteX2" fmla="*/ 1159401 w 1159451"/>
                <a:gd name="connsiteY2" fmla="*/ 286501 h 1792240"/>
                <a:gd name="connsiteX3" fmla="*/ 1151390 w 1159451"/>
                <a:gd name="connsiteY3" fmla="*/ 1787891 h 1792240"/>
                <a:gd name="connsiteX4" fmla="*/ 8053 w 1159451"/>
                <a:gd name="connsiteY4" fmla="*/ 1792240 h 1792240"/>
                <a:gd name="connsiteX5" fmla="*/ 50 w 1159451"/>
                <a:gd name="connsiteY5" fmla="*/ 286501 h 1792240"/>
                <a:gd name="connsiteX0" fmla="*/ 50 w 1161913"/>
                <a:gd name="connsiteY0" fmla="*/ 286501 h 1792240"/>
                <a:gd name="connsiteX1" fmla="*/ 579726 w 1161913"/>
                <a:gd name="connsiteY1" fmla="*/ 0 h 1792240"/>
                <a:gd name="connsiteX2" fmla="*/ 1159401 w 1161913"/>
                <a:gd name="connsiteY2" fmla="*/ 286501 h 1792240"/>
                <a:gd name="connsiteX3" fmla="*/ 1161913 w 1161913"/>
                <a:gd name="connsiteY3" fmla="*/ 1787891 h 1792240"/>
                <a:gd name="connsiteX4" fmla="*/ 8053 w 1161913"/>
                <a:gd name="connsiteY4" fmla="*/ 1792240 h 1792240"/>
                <a:gd name="connsiteX5" fmla="*/ 50 w 1161913"/>
                <a:gd name="connsiteY5" fmla="*/ 286501 h 17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13" h="1792240">
                  <a:moveTo>
                    <a:pt x="50" y="286501"/>
                  </a:moveTo>
                  <a:lnTo>
                    <a:pt x="579726" y="0"/>
                  </a:lnTo>
                  <a:lnTo>
                    <a:pt x="1159401" y="286501"/>
                  </a:lnTo>
                  <a:cubicBezTo>
                    <a:pt x="1160240" y="519619"/>
                    <a:pt x="1161074" y="1554773"/>
                    <a:pt x="1161913" y="1787891"/>
                  </a:cubicBezTo>
                  <a:lnTo>
                    <a:pt x="8053" y="1792240"/>
                  </a:lnTo>
                  <a:cubicBezTo>
                    <a:pt x="8893" y="1556012"/>
                    <a:pt x="-790" y="522729"/>
                    <a:pt x="50" y="2865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301622" y="5233736"/>
              <a:ext cx="7809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FF99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4 </a:t>
              </a:r>
              <a:r>
                <a:rPr lang="en-US" sz="1050" b="1" dirty="0">
                  <a:solidFill>
                    <a:srgbClr val="FF9900"/>
                  </a:solidFill>
                  <a:latin typeface="Roboto" pitchFamily="2" charset="0"/>
                  <a:ea typeface="Roboto" pitchFamily="2" charset="0"/>
                  <a:cs typeface="Kartika" panose="02020503030404060203" pitchFamily="18" charset="0"/>
                </a:rPr>
                <a:t>classes</a:t>
              </a:r>
              <a:endParaRPr lang="en-GB" sz="1350" b="1" dirty="0">
                <a:solidFill>
                  <a:srgbClr val="FF9900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1" y="3152278"/>
            <a:ext cx="766901" cy="8667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15" y="3272225"/>
            <a:ext cx="949900" cy="62680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47" y="3198750"/>
            <a:ext cx="531621" cy="866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31" y="3032333"/>
            <a:ext cx="864403" cy="866700"/>
          </a:xfrm>
          <a:prstGeom prst="rect">
            <a:avLst/>
          </a:prstGeom>
        </p:spPr>
      </p:pic>
      <p:sp>
        <p:nvSpPr>
          <p:cNvPr id="36" name="Text Placeholder 77"/>
          <p:cNvSpPr txBox="1">
            <a:spLocks/>
          </p:cNvSpPr>
          <p:nvPr/>
        </p:nvSpPr>
        <p:spPr>
          <a:xfrm>
            <a:off x="2380266" y="2746984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 smtClean="0"/>
              <a:t>Silhouettes</a:t>
            </a:r>
            <a:endParaRPr lang="en-GB" sz="1500" dirty="0"/>
          </a:p>
        </p:txBody>
      </p:sp>
      <p:sp>
        <p:nvSpPr>
          <p:cNvPr id="37" name="Text Placeholder 77"/>
          <p:cNvSpPr txBox="1">
            <a:spLocks/>
          </p:cNvSpPr>
          <p:nvPr/>
        </p:nvSpPr>
        <p:spPr>
          <a:xfrm>
            <a:off x="4603845" y="2746984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 smtClean="0"/>
              <a:t>Cover Type</a:t>
            </a:r>
            <a:endParaRPr lang="en-GB" sz="1500" dirty="0"/>
          </a:p>
        </p:txBody>
      </p:sp>
      <p:sp>
        <p:nvSpPr>
          <p:cNvPr id="38" name="Text Placeholder 77"/>
          <p:cNvSpPr txBox="1">
            <a:spLocks/>
          </p:cNvSpPr>
          <p:nvPr/>
        </p:nvSpPr>
        <p:spPr>
          <a:xfrm>
            <a:off x="6880038" y="2746984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 smtClean="0"/>
              <a:t>Car Evaluation</a:t>
            </a:r>
            <a:endParaRPr lang="en-GB" sz="1500" dirty="0"/>
          </a:p>
        </p:txBody>
      </p:sp>
      <p:sp>
        <p:nvSpPr>
          <p:cNvPr id="43" name="Text Placeholder 78"/>
          <p:cNvSpPr txBox="1">
            <a:spLocks/>
          </p:cNvSpPr>
          <p:nvPr/>
        </p:nvSpPr>
        <p:spPr>
          <a:xfrm>
            <a:off x="821137" y="5052908"/>
            <a:ext cx="853282" cy="25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endParaRPr lang="en-GB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9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  <p:bldP spid="88" grpId="0"/>
      <p:bldP spid="91" grpId="0" animBg="1"/>
      <p:bldP spid="92" grpId="0"/>
      <p:bldP spid="93" grpId="0"/>
      <p:bldP spid="96" grpId="0" animBg="1"/>
      <p:bldP spid="97" grpId="0"/>
      <p:bldP spid="98" grpId="0"/>
      <p:bldP spid="101" grpId="0" animBg="1"/>
      <p:bldP spid="102" grpId="0"/>
      <p:bldP spid="103" grpId="0"/>
      <p:bldP spid="36" grpId="0"/>
      <p:bldP spid="37" grpId="0"/>
      <p:bldP spid="38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1701662" y="399189"/>
            <a:ext cx="5740674" cy="923330"/>
          </a:xfrm>
        </p:spPr>
        <p:txBody>
          <a:bodyPr/>
          <a:lstStyle/>
          <a:p>
            <a:r>
              <a:rPr lang="en-US" dirty="0" smtClean="0"/>
              <a:t>Bases de Dados</a:t>
            </a:r>
            <a:endParaRPr lang="en-GB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GB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Ten Fold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992915" y="2982449"/>
            <a:ext cx="1216955" cy="1216955"/>
            <a:chOff x="992915" y="2982449"/>
            <a:chExt cx="1216955" cy="1216955"/>
          </a:xfrm>
        </p:grpSpPr>
        <p:sp>
          <p:nvSpPr>
            <p:cNvPr id="32" name="Oval 31"/>
            <p:cNvSpPr/>
            <p:nvPr/>
          </p:nvSpPr>
          <p:spPr>
            <a:xfrm>
              <a:off x="992915" y="2982449"/>
              <a:ext cx="1216955" cy="121695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848" y="3296303"/>
              <a:ext cx="471089" cy="58924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935454" y="2355819"/>
            <a:ext cx="1216955" cy="1216955"/>
            <a:chOff x="6935454" y="2355819"/>
            <a:chExt cx="1216955" cy="1216955"/>
          </a:xfrm>
        </p:grpSpPr>
        <p:sp>
          <p:nvSpPr>
            <p:cNvPr id="38" name="Oval 37"/>
            <p:cNvSpPr/>
            <p:nvPr/>
          </p:nvSpPr>
          <p:spPr>
            <a:xfrm>
              <a:off x="6935454" y="2355819"/>
              <a:ext cx="1216955" cy="121695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181" y="2663299"/>
              <a:ext cx="766857" cy="601992"/>
            </a:xfrm>
            <a:prstGeom prst="rect">
              <a:avLst/>
            </a:prstGeom>
            <a:solidFill>
              <a:srgbClr val="00B0F0"/>
            </a:solidFill>
          </p:spPr>
        </p:pic>
      </p:grpSp>
      <p:grpSp>
        <p:nvGrpSpPr>
          <p:cNvPr id="40" name="Group 39"/>
          <p:cNvGrpSpPr/>
          <p:nvPr/>
        </p:nvGrpSpPr>
        <p:grpSpPr>
          <a:xfrm>
            <a:off x="6935454" y="4193840"/>
            <a:ext cx="1216955" cy="1216955"/>
            <a:chOff x="855572" y="2833597"/>
            <a:chExt cx="1622606" cy="1622606"/>
          </a:xfrm>
          <a:solidFill>
            <a:srgbClr val="00B050"/>
          </a:solidFill>
        </p:grpSpPr>
        <p:sp>
          <p:nvSpPr>
            <p:cNvPr id="41" name="Oval 40"/>
            <p:cNvSpPr/>
            <p:nvPr/>
          </p:nvSpPr>
          <p:spPr>
            <a:xfrm>
              <a:off x="855572" y="2833597"/>
              <a:ext cx="1622606" cy="1622606"/>
            </a:xfrm>
            <a:prstGeom prst="ellipse">
              <a:avLst/>
            </a:prstGeom>
            <a:grpFill/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670" y="3177107"/>
              <a:ext cx="946409" cy="808929"/>
            </a:xfrm>
            <a:prstGeom prst="rect">
              <a:avLst/>
            </a:prstGeom>
            <a:grpFill/>
          </p:spPr>
        </p:pic>
      </p:grpSp>
      <p:sp>
        <p:nvSpPr>
          <p:cNvPr id="45" name="Text Placeholder 35"/>
          <p:cNvSpPr txBox="1">
            <a:spLocks/>
          </p:cNvSpPr>
          <p:nvPr/>
        </p:nvSpPr>
        <p:spPr>
          <a:xfrm>
            <a:off x="6435329" y="5442190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dirty="0" err="1"/>
              <a:t>Classificação</a:t>
            </a:r>
            <a:endParaRPr lang="en-GB" sz="1600" b="0" dirty="0"/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159774650"/>
              </p:ext>
            </p:extLst>
          </p:nvPr>
        </p:nvGraphicFramePr>
        <p:xfrm>
          <a:off x="2889521" y="2523248"/>
          <a:ext cx="3364957" cy="224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 Placeholder 35"/>
          <p:cNvSpPr txBox="1">
            <a:spLocks/>
          </p:cNvSpPr>
          <p:nvPr/>
        </p:nvSpPr>
        <p:spPr>
          <a:xfrm>
            <a:off x="6435329" y="3604169"/>
            <a:ext cx="2214563" cy="2898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mtClean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dirty="0" smtClean="0"/>
              <a:t>AABB</a:t>
            </a: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7880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  <p:bldP spid="45" grpId="0"/>
      <p:bldGraphic spid="46" grpId="0">
        <p:bldAsOne/>
      </p:bldGraphic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876" y="3085128"/>
            <a:ext cx="8915029" cy="2524910"/>
            <a:chOff x="142876" y="3085128"/>
            <a:chExt cx="8915029" cy="252491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42876" y="4347582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2876" y="3085128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2876" y="4031968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2876" y="3716355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42876" y="3400741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42876" y="4663195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2876" y="5294422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2876" y="5610038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876" y="4978809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04" y="2570336"/>
            <a:ext cx="467457" cy="37958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15" y="2465588"/>
            <a:ext cx="304310" cy="57782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3" y="2570337"/>
            <a:ext cx="396452" cy="53467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06" y="2570335"/>
            <a:ext cx="427711" cy="4167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Bases de Dados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1262133" y="3190876"/>
            <a:ext cx="511582" cy="2407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2" name="Rectangle 121"/>
          <p:cNvSpPr/>
          <p:nvPr/>
        </p:nvSpPr>
        <p:spPr>
          <a:xfrm>
            <a:off x="656529" y="3264277"/>
            <a:ext cx="511582" cy="23338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7" name="Group 6"/>
          <p:cNvGrpSpPr/>
          <p:nvPr/>
        </p:nvGrpSpPr>
        <p:grpSpPr>
          <a:xfrm>
            <a:off x="610195" y="3264278"/>
            <a:ext cx="672895" cy="418745"/>
            <a:chOff x="610195" y="3264278"/>
            <a:chExt cx="672895" cy="418745"/>
          </a:xfrm>
        </p:grpSpPr>
        <p:sp>
          <p:nvSpPr>
            <p:cNvPr id="123" name="Text Placeholder 78"/>
            <p:cNvSpPr txBox="1">
              <a:spLocks/>
            </p:cNvSpPr>
            <p:nvPr/>
          </p:nvSpPr>
          <p:spPr>
            <a:xfrm>
              <a:off x="610195" y="3264278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/>
                <a:t>95</a:t>
              </a:r>
              <a:r>
                <a:rPr lang="en-GB" sz="900" dirty="0"/>
                <a:t>,0</a:t>
              </a:r>
            </a:p>
          </p:txBody>
        </p:sp>
        <p:sp>
          <p:nvSpPr>
            <p:cNvPr id="124" name="Text Placeholder 78"/>
            <p:cNvSpPr txBox="1">
              <a:spLocks/>
            </p:cNvSpPr>
            <p:nvPr/>
          </p:nvSpPr>
          <p:spPr>
            <a:xfrm>
              <a:off x="882871" y="3264278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/>
                <a:t>%</a:t>
              </a:r>
              <a:endParaRPr lang="en-GB" sz="450" dirty="0"/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1262133" y="4945702"/>
            <a:ext cx="511582" cy="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56529" y="4945702"/>
            <a:ext cx="51158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211371" y="3172181"/>
            <a:ext cx="672895" cy="418745"/>
            <a:chOff x="1211371" y="3172181"/>
            <a:chExt cx="672895" cy="418745"/>
          </a:xfrm>
        </p:grpSpPr>
        <p:sp>
          <p:nvSpPr>
            <p:cNvPr id="154" name="Text Placeholder 78"/>
            <p:cNvSpPr txBox="1">
              <a:spLocks/>
            </p:cNvSpPr>
            <p:nvPr/>
          </p:nvSpPr>
          <p:spPr>
            <a:xfrm>
              <a:off x="1211371" y="3172181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>
                  <a:solidFill>
                    <a:srgbClr val="00B0F0"/>
                  </a:solidFill>
                </a:rPr>
                <a:t>98</a:t>
              </a:r>
              <a:r>
                <a:rPr lang="en-GB" sz="900" dirty="0">
                  <a:solidFill>
                    <a:srgbClr val="00B0F0"/>
                  </a:solidFill>
                </a:rPr>
                <a:t>,7</a:t>
              </a:r>
            </a:p>
          </p:txBody>
        </p:sp>
        <p:sp>
          <p:nvSpPr>
            <p:cNvPr id="155" name="Text Placeholder 78"/>
            <p:cNvSpPr txBox="1">
              <a:spLocks/>
            </p:cNvSpPr>
            <p:nvPr/>
          </p:nvSpPr>
          <p:spPr>
            <a:xfrm>
              <a:off x="1484047" y="3172181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>
                  <a:solidFill>
                    <a:srgbClr val="00B0F0"/>
                  </a:solidFill>
                </a:rPr>
                <a:t>%</a:t>
              </a:r>
              <a:endParaRPr lang="en-GB" sz="450" dirty="0">
                <a:solidFill>
                  <a:srgbClr val="00B0F0"/>
                </a:solidFill>
              </a:endParaRP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3511950" y="3190876"/>
            <a:ext cx="511582" cy="2407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7" name="Rectangle 156"/>
          <p:cNvSpPr/>
          <p:nvPr/>
        </p:nvSpPr>
        <p:spPr>
          <a:xfrm>
            <a:off x="2906348" y="3264277"/>
            <a:ext cx="511582" cy="2333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0" name="Group 9"/>
          <p:cNvGrpSpPr/>
          <p:nvPr/>
        </p:nvGrpSpPr>
        <p:grpSpPr>
          <a:xfrm>
            <a:off x="2860013" y="3264278"/>
            <a:ext cx="672895" cy="418745"/>
            <a:chOff x="2860013" y="3264278"/>
            <a:chExt cx="672895" cy="418745"/>
          </a:xfrm>
        </p:grpSpPr>
        <p:sp>
          <p:nvSpPr>
            <p:cNvPr id="158" name="Text Placeholder 78"/>
            <p:cNvSpPr txBox="1">
              <a:spLocks/>
            </p:cNvSpPr>
            <p:nvPr/>
          </p:nvSpPr>
          <p:spPr>
            <a:xfrm>
              <a:off x="2860013" y="3264278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/>
                <a:t>96</a:t>
              </a:r>
              <a:r>
                <a:rPr lang="en-GB" sz="900" dirty="0"/>
                <a:t>,0</a:t>
              </a:r>
            </a:p>
          </p:txBody>
        </p:sp>
        <p:sp>
          <p:nvSpPr>
            <p:cNvPr id="159" name="Text Placeholder 78"/>
            <p:cNvSpPr txBox="1">
              <a:spLocks/>
            </p:cNvSpPr>
            <p:nvPr/>
          </p:nvSpPr>
          <p:spPr>
            <a:xfrm>
              <a:off x="3132689" y="3264278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/>
                <a:t>%</a:t>
              </a:r>
              <a:endParaRPr lang="en-GB" sz="450" dirty="0"/>
            </a:p>
          </p:txBody>
        </p:sp>
      </p:grpSp>
      <p:cxnSp>
        <p:nvCxnSpPr>
          <p:cNvPr id="160" name="Straight Connector 159"/>
          <p:cNvCxnSpPr/>
          <p:nvPr/>
        </p:nvCxnSpPr>
        <p:spPr>
          <a:xfrm>
            <a:off x="3511950" y="5298127"/>
            <a:ext cx="511582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906348" y="5298127"/>
            <a:ext cx="51158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61189" y="3172181"/>
            <a:ext cx="672895" cy="418745"/>
            <a:chOff x="3461189" y="3172181"/>
            <a:chExt cx="672895" cy="418745"/>
          </a:xfrm>
        </p:grpSpPr>
        <p:sp>
          <p:nvSpPr>
            <p:cNvPr id="162" name="Text Placeholder 78"/>
            <p:cNvSpPr txBox="1">
              <a:spLocks/>
            </p:cNvSpPr>
            <p:nvPr/>
          </p:nvSpPr>
          <p:spPr>
            <a:xfrm>
              <a:off x="3461189" y="3172181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>
                  <a:solidFill>
                    <a:srgbClr val="C00000"/>
                  </a:solidFill>
                </a:rPr>
                <a:t>98</a:t>
              </a:r>
              <a:r>
                <a:rPr lang="en-GB" sz="900" dirty="0">
                  <a:solidFill>
                    <a:srgbClr val="C00000"/>
                  </a:solidFill>
                </a:rPr>
                <a:t>,8</a:t>
              </a:r>
            </a:p>
          </p:txBody>
        </p:sp>
        <p:sp>
          <p:nvSpPr>
            <p:cNvPr id="163" name="Text Placeholder 78"/>
            <p:cNvSpPr txBox="1">
              <a:spLocks/>
            </p:cNvSpPr>
            <p:nvPr/>
          </p:nvSpPr>
          <p:spPr>
            <a:xfrm>
              <a:off x="3733865" y="3172181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>
                  <a:solidFill>
                    <a:srgbClr val="C00000"/>
                  </a:solidFill>
                </a:rPr>
                <a:t>%</a:t>
              </a:r>
              <a:endParaRPr lang="en-GB" sz="45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5733312" y="3190875"/>
            <a:ext cx="511582" cy="2407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5" name="Rectangle 164"/>
          <p:cNvSpPr/>
          <p:nvPr/>
        </p:nvSpPr>
        <p:spPr>
          <a:xfrm>
            <a:off x="5127710" y="3997375"/>
            <a:ext cx="511582" cy="16007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2" name="Group 11"/>
          <p:cNvGrpSpPr/>
          <p:nvPr/>
        </p:nvGrpSpPr>
        <p:grpSpPr>
          <a:xfrm>
            <a:off x="5081375" y="3997374"/>
            <a:ext cx="672895" cy="418747"/>
            <a:chOff x="5081375" y="3997374"/>
            <a:chExt cx="672895" cy="418747"/>
          </a:xfrm>
        </p:grpSpPr>
        <p:sp>
          <p:nvSpPr>
            <p:cNvPr id="166" name="Text Placeholder 78"/>
            <p:cNvSpPr txBox="1">
              <a:spLocks/>
            </p:cNvSpPr>
            <p:nvPr/>
          </p:nvSpPr>
          <p:spPr>
            <a:xfrm>
              <a:off x="5081375" y="3997376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/>
                <a:t>62</a:t>
              </a:r>
              <a:r>
                <a:rPr lang="en-GB" sz="900" dirty="0"/>
                <a:t>,5</a:t>
              </a:r>
            </a:p>
          </p:txBody>
        </p:sp>
        <p:sp>
          <p:nvSpPr>
            <p:cNvPr id="167" name="Text Placeholder 78"/>
            <p:cNvSpPr txBox="1">
              <a:spLocks/>
            </p:cNvSpPr>
            <p:nvPr/>
          </p:nvSpPr>
          <p:spPr>
            <a:xfrm>
              <a:off x="5354051" y="3997374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/>
                <a:t>%</a:t>
              </a:r>
              <a:endParaRPr lang="en-GB" sz="450" dirty="0"/>
            </a:p>
          </p:txBody>
        </p:sp>
      </p:grpSp>
      <p:cxnSp>
        <p:nvCxnSpPr>
          <p:cNvPr id="168" name="Straight Connector 167"/>
          <p:cNvCxnSpPr/>
          <p:nvPr/>
        </p:nvCxnSpPr>
        <p:spPr>
          <a:xfrm>
            <a:off x="5733312" y="5183826"/>
            <a:ext cx="511582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127710" y="5183826"/>
            <a:ext cx="51158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682551" y="3172179"/>
            <a:ext cx="672895" cy="418747"/>
            <a:chOff x="5682551" y="3172179"/>
            <a:chExt cx="672895" cy="418747"/>
          </a:xfrm>
        </p:grpSpPr>
        <p:sp>
          <p:nvSpPr>
            <p:cNvPr id="170" name="Text Placeholder 78"/>
            <p:cNvSpPr txBox="1">
              <a:spLocks/>
            </p:cNvSpPr>
            <p:nvPr/>
          </p:nvSpPr>
          <p:spPr>
            <a:xfrm>
              <a:off x="5682551" y="3172181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>
                  <a:solidFill>
                    <a:srgbClr val="00B050"/>
                  </a:solidFill>
                </a:rPr>
                <a:t>97</a:t>
              </a:r>
              <a:r>
                <a:rPr lang="en-GB" sz="900" dirty="0">
                  <a:solidFill>
                    <a:srgbClr val="00B050"/>
                  </a:solidFill>
                </a:rPr>
                <a:t>,0</a:t>
              </a:r>
            </a:p>
          </p:txBody>
        </p:sp>
        <p:sp>
          <p:nvSpPr>
            <p:cNvPr id="171" name="Text Placeholder 78"/>
            <p:cNvSpPr txBox="1">
              <a:spLocks/>
            </p:cNvSpPr>
            <p:nvPr/>
          </p:nvSpPr>
          <p:spPr>
            <a:xfrm>
              <a:off x="5955227" y="3172179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>
                  <a:solidFill>
                    <a:srgbClr val="00B050"/>
                  </a:solidFill>
                </a:rPr>
                <a:t>%</a:t>
              </a:r>
              <a:endParaRPr lang="en-GB" sz="450" dirty="0">
                <a:solidFill>
                  <a:srgbClr val="00B050"/>
                </a:solidFill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8026392" y="3497581"/>
            <a:ext cx="511582" cy="21005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9" name="Rectangle 178"/>
          <p:cNvSpPr/>
          <p:nvPr/>
        </p:nvSpPr>
        <p:spPr>
          <a:xfrm>
            <a:off x="7420788" y="3190875"/>
            <a:ext cx="511582" cy="240728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4" name="Group 13"/>
          <p:cNvGrpSpPr/>
          <p:nvPr/>
        </p:nvGrpSpPr>
        <p:grpSpPr>
          <a:xfrm>
            <a:off x="7374455" y="3186327"/>
            <a:ext cx="672894" cy="418745"/>
            <a:chOff x="7374455" y="3186327"/>
            <a:chExt cx="672894" cy="418745"/>
          </a:xfrm>
        </p:grpSpPr>
        <p:sp>
          <p:nvSpPr>
            <p:cNvPr id="180" name="Text Placeholder 78"/>
            <p:cNvSpPr txBox="1">
              <a:spLocks/>
            </p:cNvSpPr>
            <p:nvPr/>
          </p:nvSpPr>
          <p:spPr>
            <a:xfrm>
              <a:off x="7374455" y="3186327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/>
                <a:t>98</a:t>
              </a:r>
              <a:r>
                <a:rPr lang="en-GB" sz="900" dirty="0"/>
                <a:t>,5</a:t>
              </a:r>
            </a:p>
          </p:txBody>
        </p:sp>
        <p:sp>
          <p:nvSpPr>
            <p:cNvPr id="181" name="Text Placeholder 78"/>
            <p:cNvSpPr txBox="1">
              <a:spLocks/>
            </p:cNvSpPr>
            <p:nvPr/>
          </p:nvSpPr>
          <p:spPr>
            <a:xfrm>
              <a:off x="7647130" y="3186327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/>
                <a:t>%</a:t>
              </a:r>
              <a:endParaRPr lang="en-GB" sz="450" dirty="0"/>
            </a:p>
          </p:txBody>
        </p:sp>
      </p:grpSp>
      <p:cxnSp>
        <p:nvCxnSpPr>
          <p:cNvPr id="182" name="Straight Connector 181"/>
          <p:cNvCxnSpPr/>
          <p:nvPr/>
        </p:nvCxnSpPr>
        <p:spPr>
          <a:xfrm>
            <a:off x="8026392" y="5183826"/>
            <a:ext cx="511582" cy="0"/>
          </a:xfrm>
          <a:prstGeom prst="line">
            <a:avLst/>
          </a:prstGeom>
          <a:ln w="1905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420788" y="5183826"/>
            <a:ext cx="51158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75631" y="3497580"/>
            <a:ext cx="672894" cy="418747"/>
            <a:chOff x="7975631" y="3497580"/>
            <a:chExt cx="672894" cy="418747"/>
          </a:xfrm>
        </p:grpSpPr>
        <p:sp>
          <p:nvSpPr>
            <p:cNvPr id="184" name="Text Placeholder 78"/>
            <p:cNvSpPr txBox="1">
              <a:spLocks/>
            </p:cNvSpPr>
            <p:nvPr/>
          </p:nvSpPr>
          <p:spPr>
            <a:xfrm>
              <a:off x="7975631" y="3497582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>
                  <a:solidFill>
                    <a:srgbClr val="FF9900"/>
                  </a:solidFill>
                </a:rPr>
                <a:t>79</a:t>
              </a:r>
              <a:r>
                <a:rPr lang="en-GB" sz="900" dirty="0">
                  <a:solidFill>
                    <a:srgbClr val="FF9900"/>
                  </a:solidFill>
                </a:rPr>
                <a:t>,7</a:t>
              </a:r>
            </a:p>
          </p:txBody>
        </p:sp>
        <p:sp>
          <p:nvSpPr>
            <p:cNvPr id="185" name="Text Placeholder 78"/>
            <p:cNvSpPr txBox="1">
              <a:spLocks/>
            </p:cNvSpPr>
            <p:nvPr/>
          </p:nvSpPr>
          <p:spPr>
            <a:xfrm>
              <a:off x="8248306" y="3497580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>
                  <a:solidFill>
                    <a:srgbClr val="FF9900"/>
                  </a:solidFill>
                </a:rPr>
                <a:t>%</a:t>
              </a:r>
              <a:endParaRPr lang="en-GB" sz="450" dirty="0">
                <a:solidFill>
                  <a:srgbClr val="FF99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56" grpId="0" animBg="1"/>
      <p:bldP spid="157" grpId="0" animBg="1"/>
      <p:bldP spid="164" grpId="0" animBg="1"/>
      <p:bldP spid="165" grpId="0" animBg="1"/>
      <p:bldP spid="178" grpId="0" animBg="1"/>
      <p:bldP spid="1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2876" y="3085128"/>
            <a:ext cx="8915029" cy="2524910"/>
            <a:chOff x="142876" y="3085128"/>
            <a:chExt cx="8915029" cy="252491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42876" y="4347582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2876" y="3085128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2876" y="4031968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2876" y="3716355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2876" y="3400741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2876" y="4663195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42876" y="5294422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2876" y="5610038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2876" y="4978809"/>
              <a:ext cx="8915029" cy="0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509782" y="3367227"/>
            <a:ext cx="511582" cy="2229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Bases de Dados</a:t>
            </a:r>
            <a:endParaRPr lang="en-GB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45" y="2525710"/>
            <a:ext cx="448288" cy="5066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28" y="2566081"/>
            <a:ext cx="559378" cy="36911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81" y="2525709"/>
            <a:ext cx="315633" cy="5145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93" y="2564608"/>
            <a:ext cx="466487" cy="467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4178" y="4027821"/>
            <a:ext cx="511582" cy="1568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11" name="Group 10"/>
          <p:cNvGrpSpPr/>
          <p:nvPr/>
        </p:nvGrpSpPr>
        <p:grpSpPr>
          <a:xfrm>
            <a:off x="2854014" y="4027823"/>
            <a:ext cx="672895" cy="418745"/>
            <a:chOff x="2877764" y="3968448"/>
            <a:chExt cx="672895" cy="418745"/>
          </a:xfrm>
        </p:grpSpPr>
        <p:sp>
          <p:nvSpPr>
            <p:cNvPr id="58" name="Text Placeholder 78"/>
            <p:cNvSpPr txBox="1">
              <a:spLocks/>
            </p:cNvSpPr>
            <p:nvPr/>
          </p:nvSpPr>
          <p:spPr>
            <a:xfrm>
              <a:off x="2877764" y="3968448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/>
                <a:t>60</a:t>
              </a:r>
              <a:r>
                <a:rPr lang="en-GB" sz="900" dirty="0"/>
                <a:t>,6</a:t>
              </a:r>
            </a:p>
          </p:txBody>
        </p:sp>
        <p:sp>
          <p:nvSpPr>
            <p:cNvPr id="59" name="Text Placeholder 78"/>
            <p:cNvSpPr txBox="1">
              <a:spLocks/>
            </p:cNvSpPr>
            <p:nvPr/>
          </p:nvSpPr>
          <p:spPr>
            <a:xfrm>
              <a:off x="3150440" y="3968448"/>
              <a:ext cx="400219" cy="403610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/>
                <a:t>%</a:t>
              </a:r>
              <a:endParaRPr lang="en-GB" sz="45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43694" y="3367228"/>
            <a:ext cx="672895" cy="418745"/>
            <a:chOff x="3467444" y="3307853"/>
            <a:chExt cx="672895" cy="418745"/>
          </a:xfrm>
        </p:grpSpPr>
        <p:sp>
          <p:nvSpPr>
            <p:cNvPr id="60" name="Text Placeholder 78"/>
            <p:cNvSpPr txBox="1">
              <a:spLocks/>
            </p:cNvSpPr>
            <p:nvPr/>
          </p:nvSpPr>
          <p:spPr>
            <a:xfrm>
              <a:off x="3467444" y="3307853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>
                  <a:solidFill>
                    <a:srgbClr val="C00000"/>
                  </a:solidFill>
                </a:rPr>
                <a:t>82</a:t>
              </a:r>
              <a:r>
                <a:rPr lang="en-GB" sz="900" dirty="0">
                  <a:solidFill>
                    <a:srgbClr val="C00000"/>
                  </a:solidFill>
                </a:rPr>
                <a:t>,2</a:t>
              </a:r>
            </a:p>
          </p:txBody>
        </p:sp>
        <p:sp>
          <p:nvSpPr>
            <p:cNvPr id="61" name="Text Placeholder 78"/>
            <p:cNvSpPr txBox="1">
              <a:spLocks/>
            </p:cNvSpPr>
            <p:nvPr/>
          </p:nvSpPr>
          <p:spPr>
            <a:xfrm>
              <a:off x="3740120" y="3307853"/>
              <a:ext cx="400219" cy="16764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>
                  <a:solidFill>
                    <a:srgbClr val="C00000"/>
                  </a:solidFill>
                </a:rPr>
                <a:t>%</a:t>
              </a:r>
              <a:endParaRPr lang="en-GB" sz="450" dirty="0">
                <a:solidFill>
                  <a:srgbClr val="C00000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275675" y="3099659"/>
            <a:ext cx="511582" cy="2496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8" name="Rectangle 67"/>
          <p:cNvSpPr/>
          <p:nvPr/>
        </p:nvSpPr>
        <p:spPr>
          <a:xfrm>
            <a:off x="670072" y="3534873"/>
            <a:ext cx="511582" cy="20617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2" name="Group 1"/>
          <p:cNvGrpSpPr/>
          <p:nvPr/>
        </p:nvGrpSpPr>
        <p:grpSpPr>
          <a:xfrm>
            <a:off x="630147" y="3548215"/>
            <a:ext cx="672895" cy="418745"/>
            <a:chOff x="653897" y="3488840"/>
            <a:chExt cx="672895" cy="418745"/>
          </a:xfrm>
        </p:grpSpPr>
        <p:sp>
          <p:nvSpPr>
            <p:cNvPr id="69" name="Text Placeholder 78"/>
            <p:cNvSpPr txBox="1">
              <a:spLocks/>
            </p:cNvSpPr>
            <p:nvPr/>
          </p:nvSpPr>
          <p:spPr>
            <a:xfrm>
              <a:off x="653897" y="3488840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400" dirty="0"/>
                <a:t>80</a:t>
              </a:r>
              <a:r>
                <a:rPr lang="en-GB" sz="900" dirty="0"/>
                <a:t>,0</a:t>
              </a:r>
            </a:p>
          </p:txBody>
        </p:sp>
        <p:sp>
          <p:nvSpPr>
            <p:cNvPr id="70" name="Text Placeholder 78"/>
            <p:cNvSpPr txBox="1">
              <a:spLocks/>
            </p:cNvSpPr>
            <p:nvPr/>
          </p:nvSpPr>
          <p:spPr>
            <a:xfrm>
              <a:off x="926573" y="3488840"/>
              <a:ext cx="400219" cy="1481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/>
                <a:t>%</a:t>
              </a:r>
              <a:endParaRPr lang="en-GB" sz="45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81652" y="3091708"/>
            <a:ext cx="649955" cy="454271"/>
            <a:chOff x="1205402" y="3032333"/>
            <a:chExt cx="649955" cy="454271"/>
          </a:xfrm>
        </p:grpSpPr>
        <p:sp>
          <p:nvSpPr>
            <p:cNvPr id="73" name="Text Placeholder 78"/>
            <p:cNvSpPr txBox="1">
              <a:spLocks/>
            </p:cNvSpPr>
            <p:nvPr/>
          </p:nvSpPr>
          <p:spPr>
            <a:xfrm>
              <a:off x="1205402" y="3067859"/>
              <a:ext cx="601176" cy="41874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100" dirty="0">
                  <a:solidFill>
                    <a:srgbClr val="00B0F0"/>
                  </a:solidFill>
                </a:rPr>
                <a:t>100</a:t>
              </a:r>
              <a:endParaRPr lang="en-GB" sz="825" dirty="0">
                <a:solidFill>
                  <a:srgbClr val="00B0F0"/>
                </a:solidFill>
              </a:endParaRPr>
            </a:p>
          </p:txBody>
        </p:sp>
        <p:sp>
          <p:nvSpPr>
            <p:cNvPr id="74" name="Text Placeholder 78"/>
            <p:cNvSpPr txBox="1">
              <a:spLocks/>
            </p:cNvSpPr>
            <p:nvPr/>
          </p:nvSpPr>
          <p:spPr>
            <a:xfrm>
              <a:off x="1636281" y="3032333"/>
              <a:ext cx="219076" cy="16764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b="1" kern="120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gradFill>
                    <a:gsLst>
                      <a:gs pos="34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13000"/>
                          <a:lumOff val="87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</a:gra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00" dirty="0">
                  <a:solidFill>
                    <a:srgbClr val="00B0F0"/>
                  </a:solidFill>
                </a:rPr>
                <a:t>%</a:t>
              </a:r>
              <a:endParaRPr lang="en-GB" sz="45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509782" y="5039377"/>
            <a:ext cx="511582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904178" y="5039377"/>
            <a:ext cx="51158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275675" y="4810777"/>
            <a:ext cx="511582" cy="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70072" y="4810777"/>
            <a:ext cx="51158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96" y="3179590"/>
            <a:ext cx="543670" cy="470711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74" y="3181232"/>
            <a:ext cx="543670" cy="4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" grpId="0" animBg="1"/>
      <p:bldP spid="67" grpId="0" animBg="1"/>
      <p:bldP spid="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Desempenho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83" y="2948304"/>
            <a:ext cx="1213922" cy="109534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21268" y="4223277"/>
            <a:ext cx="1216955" cy="121695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7"/>
          <p:cNvSpPr txBox="1"/>
          <p:nvPr/>
        </p:nvSpPr>
        <p:spPr>
          <a:xfrm>
            <a:off x="646892" y="4362114"/>
            <a:ext cx="116570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spc="-225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109</a:t>
            </a:r>
            <a:endParaRPr lang="en-GB" sz="49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2683" y="50566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MB</a:t>
            </a:r>
            <a:endParaRPr lang="en-GB" sz="1350" b="1" dirty="0">
              <a:solidFill>
                <a:schemeClr val="accent3">
                  <a:lumMod val="40000"/>
                  <a:lumOff val="60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61003" y="4225998"/>
            <a:ext cx="1216955" cy="121695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/>
          <p:cNvSpPr txBox="1"/>
          <p:nvPr/>
        </p:nvSpPr>
        <p:spPr>
          <a:xfrm>
            <a:off x="2886627" y="4364835"/>
            <a:ext cx="116570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spc="-225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115</a:t>
            </a:r>
            <a:endParaRPr lang="en-GB" sz="49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2419" y="50593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MB</a:t>
            </a:r>
            <a:endParaRPr lang="en-GB" sz="1350" b="1" dirty="0">
              <a:solidFill>
                <a:schemeClr val="accent6">
                  <a:lumMod val="40000"/>
                  <a:lumOff val="60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70805" y="4195902"/>
            <a:ext cx="1216955" cy="121695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TextBox 35"/>
          <p:cNvSpPr txBox="1"/>
          <p:nvPr/>
        </p:nvSpPr>
        <p:spPr>
          <a:xfrm>
            <a:off x="5096429" y="4334739"/>
            <a:ext cx="116570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spc="-225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173</a:t>
            </a:r>
            <a:endParaRPr lang="en-GB" sz="495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2220" y="502923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MB</a:t>
            </a:r>
            <a:endParaRPr lang="en-GB" sz="1350" b="1" dirty="0">
              <a:solidFill>
                <a:schemeClr val="accent2">
                  <a:lumMod val="40000"/>
                  <a:lumOff val="60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66330" y="4195902"/>
            <a:ext cx="1216955" cy="1216955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5400" dist="12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0" name="TextBox 39"/>
          <p:cNvSpPr txBox="1"/>
          <p:nvPr/>
        </p:nvSpPr>
        <p:spPr>
          <a:xfrm>
            <a:off x="7706144" y="5029229"/>
            <a:ext cx="5373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DAA3"/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GB</a:t>
            </a:r>
            <a:endParaRPr lang="en-GB" sz="1500" b="1" dirty="0">
              <a:solidFill>
                <a:srgbClr val="FFDAA3"/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89232" y="4335904"/>
            <a:ext cx="11544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spc="-225" dirty="0">
                <a:solidFill>
                  <a:schemeClr val="tx1">
                    <a:lumMod val="95000"/>
                  </a:schemeClr>
                </a:solidFill>
                <a:latin typeface="Roboto" pitchFamily="2" charset="0"/>
                <a:ea typeface="Roboto" pitchFamily="2" charset="0"/>
                <a:cs typeface="Kartika" panose="02020503030404060203" pitchFamily="18" charset="0"/>
              </a:rPr>
              <a:t>2,84</a:t>
            </a:r>
            <a:endParaRPr lang="en-GB" sz="4500" spc="-225" dirty="0">
              <a:solidFill>
                <a:schemeClr val="tx1">
                  <a:lumMod val="95000"/>
                </a:schemeClr>
              </a:solidFill>
              <a:latin typeface="Roboto" pitchFamily="2" charset="0"/>
              <a:ea typeface="Roboto" pitchFamily="2" charset="0"/>
              <a:cs typeface="Kartika" panose="02020503030404060203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19" y="3062625"/>
            <a:ext cx="531621" cy="8667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0" y="3062168"/>
            <a:ext cx="643319" cy="86761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83" y="3062168"/>
            <a:ext cx="890384" cy="86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33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Conclusão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Acurácia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Inferência Numérica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Paralelização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21268" y="3015938"/>
            <a:ext cx="1216955" cy="1216955"/>
            <a:chOff x="621268" y="3015938"/>
            <a:chExt cx="1216955" cy="1216955"/>
          </a:xfrm>
        </p:grpSpPr>
        <p:sp>
          <p:nvSpPr>
            <p:cNvPr id="6" name="Oval 5"/>
            <p:cNvSpPr/>
            <p:nvPr/>
          </p:nvSpPr>
          <p:spPr>
            <a:xfrm>
              <a:off x="621268" y="3015938"/>
              <a:ext cx="1216955" cy="121695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82" y="3278337"/>
              <a:ext cx="702662" cy="80638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861003" y="3018659"/>
            <a:ext cx="1216955" cy="1216955"/>
            <a:chOff x="2861003" y="3018659"/>
            <a:chExt cx="1216955" cy="1216955"/>
          </a:xfrm>
        </p:grpSpPr>
        <p:sp>
          <p:nvSpPr>
            <p:cNvPr id="7" name="Oval 6"/>
            <p:cNvSpPr/>
            <p:nvPr/>
          </p:nvSpPr>
          <p:spPr>
            <a:xfrm>
              <a:off x="2861003" y="3018659"/>
              <a:ext cx="1216955" cy="121695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206" y="3096902"/>
              <a:ext cx="1055028" cy="105502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070805" y="2988563"/>
            <a:ext cx="1216955" cy="1216955"/>
            <a:chOff x="5070805" y="2988563"/>
            <a:chExt cx="1216955" cy="1216955"/>
          </a:xfrm>
        </p:grpSpPr>
        <p:sp>
          <p:nvSpPr>
            <p:cNvPr id="8" name="Oval 7"/>
            <p:cNvSpPr/>
            <p:nvPr/>
          </p:nvSpPr>
          <p:spPr>
            <a:xfrm>
              <a:off x="5070805" y="2988563"/>
              <a:ext cx="1216955" cy="12169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38" y="3086016"/>
              <a:ext cx="889422" cy="76022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366330" y="2988563"/>
            <a:ext cx="1216955" cy="1216955"/>
            <a:chOff x="7366330" y="2988563"/>
            <a:chExt cx="1216955" cy="1216955"/>
          </a:xfrm>
        </p:grpSpPr>
        <p:sp>
          <p:nvSpPr>
            <p:cNvPr id="9" name="Oval 8"/>
            <p:cNvSpPr/>
            <p:nvPr/>
          </p:nvSpPr>
          <p:spPr>
            <a:xfrm>
              <a:off x="7366330" y="2988563"/>
              <a:ext cx="1216955" cy="121695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708" y="3199450"/>
              <a:ext cx="672196" cy="79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26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build="p"/>
      <p:bldP spid="1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Trabalhos Futuros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Caixas Orientadas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Complexidade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Ambiente Real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2915" y="2982448"/>
            <a:ext cx="1216955" cy="1216955"/>
            <a:chOff x="5232602" y="2833596"/>
            <a:chExt cx="1622606" cy="1622606"/>
          </a:xfrm>
        </p:grpSpPr>
        <p:sp>
          <p:nvSpPr>
            <p:cNvPr id="15" name="Oval 14"/>
            <p:cNvSpPr/>
            <p:nvPr/>
          </p:nvSpPr>
          <p:spPr>
            <a:xfrm>
              <a:off x="5232602" y="2833596"/>
              <a:ext cx="1622606" cy="162260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300" y="3191987"/>
              <a:ext cx="1041398" cy="905826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6920667" y="2982449"/>
            <a:ext cx="1216955" cy="1216955"/>
            <a:chOff x="6920667" y="2982449"/>
            <a:chExt cx="1216955" cy="1216955"/>
          </a:xfrm>
        </p:grpSpPr>
        <p:sp>
          <p:nvSpPr>
            <p:cNvPr id="16" name="Oval 15"/>
            <p:cNvSpPr/>
            <p:nvPr/>
          </p:nvSpPr>
          <p:spPr>
            <a:xfrm>
              <a:off x="6920667" y="2982449"/>
              <a:ext cx="1216955" cy="12169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863" y="3290341"/>
              <a:ext cx="886563" cy="60116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956791" y="2982448"/>
            <a:ext cx="1216955" cy="1216955"/>
            <a:chOff x="7201716" y="3535182"/>
            <a:chExt cx="1622606" cy="1622606"/>
          </a:xfrm>
        </p:grpSpPr>
        <p:sp>
          <p:nvSpPr>
            <p:cNvPr id="6" name="Oval 5"/>
            <p:cNvSpPr/>
            <p:nvPr/>
          </p:nvSpPr>
          <p:spPr>
            <a:xfrm>
              <a:off x="7201716" y="3535182"/>
              <a:ext cx="1622606" cy="162260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25400" dist="127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655" y="3802923"/>
              <a:ext cx="1026728" cy="108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48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2003" y="1120244"/>
            <a:ext cx="1623486" cy="1623486"/>
            <a:chOff x="495425" y="1379970"/>
            <a:chExt cx="3965114" cy="3965114"/>
          </a:xfrm>
        </p:grpSpPr>
        <p:sp>
          <p:nvSpPr>
            <p:cNvPr id="5" name="Oval 4"/>
            <p:cNvSpPr/>
            <p:nvPr/>
          </p:nvSpPr>
          <p:spPr>
            <a:xfrm>
              <a:off x="495425" y="1379970"/>
              <a:ext cx="3965114" cy="39651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88900" dist="25400" dir="54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695" y="1907788"/>
              <a:ext cx="2906574" cy="2909478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698908" y="4197711"/>
            <a:ext cx="5949464" cy="369332"/>
            <a:chOff x="4129637" y="4355601"/>
            <a:chExt cx="7932619" cy="492444"/>
          </a:xfrm>
        </p:grpSpPr>
        <p:sp>
          <p:nvSpPr>
            <p:cNvPr id="11" name="TextBox 10"/>
            <p:cNvSpPr txBox="1"/>
            <p:nvPr/>
          </p:nvSpPr>
          <p:spPr>
            <a:xfrm>
              <a:off x="4129637" y="4355601"/>
              <a:ext cx="1825715" cy="492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  <a:latin typeface="Roboto" pitchFamily="2" charset="0"/>
                  <a:ea typeface="Roboto" pitchFamily="2" charset="0"/>
                </a:rPr>
                <a:t>João Daher</a:t>
              </a:r>
              <a:endParaRPr lang="en-GB" b="1" dirty="0">
                <a:solidFill>
                  <a:srgbClr val="00B0F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8570" y="4355601"/>
              <a:ext cx="2180512" cy="492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  <a:latin typeface="Roboto" pitchFamily="2" charset="0"/>
                  <a:ea typeface="Roboto" pitchFamily="2" charset="0"/>
                </a:rPr>
                <a:t>Carlos Valério</a:t>
              </a:r>
              <a:endParaRPr lang="en-GB" b="1" dirty="0">
                <a:solidFill>
                  <a:srgbClr val="00B0F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20852" y="4355601"/>
              <a:ext cx="2941404" cy="492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  <a:latin typeface="Roboto" pitchFamily="2" charset="0"/>
                  <a:ea typeface="Roboto" pitchFamily="2" charset="0"/>
                </a:rPr>
                <a:t>Rodrigo </a:t>
              </a:r>
              <a:r>
                <a:rPr lang="en-US" b="1" dirty="0" err="1">
                  <a:solidFill>
                    <a:srgbClr val="00B0F0"/>
                  </a:solidFill>
                  <a:latin typeface="Roboto" pitchFamily="2" charset="0"/>
                  <a:ea typeface="Roboto" pitchFamily="2" charset="0"/>
                </a:rPr>
                <a:t>Maximiano</a:t>
              </a:r>
              <a:endParaRPr lang="en-GB" b="1" dirty="0">
                <a:solidFill>
                  <a:srgbClr val="00B0F0"/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6212583" y="4441000"/>
              <a:ext cx="0" cy="2760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793738" y="4403436"/>
              <a:ext cx="0" cy="2760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637340" y="4730844"/>
            <a:ext cx="20746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Roboto" pitchFamily="2" charset="0"/>
                <a:ea typeface="Roboto" pitchFamily="2" charset="0"/>
              </a:rPr>
              <a:t>18 de Agosto de 2014</a:t>
            </a:r>
            <a:endParaRPr lang="en-GB" sz="15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20" y="2959842"/>
            <a:ext cx="4675081" cy="9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Segurança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Antivírus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04" y="2564606"/>
            <a:ext cx="1355194" cy="1609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5" y="2564606"/>
            <a:ext cx="1784193" cy="1610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06" y="2564607"/>
            <a:ext cx="1408953" cy="16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92" y="2893651"/>
            <a:ext cx="2599178" cy="1373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55" y="2765761"/>
            <a:ext cx="1629329" cy="16293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Snort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CISCO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935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Objetivo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87533" y="5203148"/>
            <a:ext cx="3258974" cy="386443"/>
          </a:xfrm>
        </p:spPr>
        <p:txBody>
          <a:bodyPr>
            <a:no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Detecção</a:t>
            </a:r>
            <a:r>
              <a:rPr lang="en-US" dirty="0" smtClean="0"/>
              <a:t> de </a:t>
            </a:r>
            <a:r>
              <a:rPr lang="en-US" dirty="0" err="1" smtClean="0"/>
              <a:t>Intrusos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Inteligência</a:t>
            </a:r>
            <a:r>
              <a:rPr lang="en-US" dirty="0" smtClean="0"/>
              <a:t> Artificial</a:t>
            </a:r>
            <a:endParaRPr lang="en-GB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57" y="2891969"/>
            <a:ext cx="1087851" cy="139791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99" y="2891968"/>
            <a:ext cx="1270768" cy="14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78" y="2662206"/>
            <a:ext cx="1193645" cy="1857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3875" y="6534835"/>
            <a:ext cx="13901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(BILAR, 2014)</a:t>
            </a:r>
            <a:endParaRPr lang="en-GB" sz="1500" b="1" dirty="0">
              <a:solidFill>
                <a:schemeClr val="tx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5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Imunológico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6" y="2662206"/>
            <a:ext cx="2063688" cy="1857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0062" y="6534835"/>
            <a:ext cx="1503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(UCHOA, 2009)</a:t>
            </a:r>
            <a:endParaRPr lang="en-GB" sz="1500" b="1" dirty="0">
              <a:solidFill>
                <a:schemeClr val="tx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Genético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8" y="2705598"/>
            <a:ext cx="1790702" cy="1770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13424" y="6534835"/>
            <a:ext cx="16305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(MBIKAYI, 2012)</a:t>
            </a:r>
            <a:endParaRPr lang="en-GB" sz="1500" b="1" dirty="0">
              <a:solidFill>
                <a:schemeClr val="tx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3166</TotalTime>
  <Words>982</Words>
  <Application>Microsoft Office PowerPoint</Application>
  <PresentationFormat>Apresentação na tela (4:3)</PresentationFormat>
  <Paragraphs>428</Paragraphs>
  <Slides>39</Slides>
  <Notes>37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Corbel</vt:lpstr>
      <vt:lpstr>Kartika</vt:lpstr>
      <vt:lpstr>Roboto</vt:lpstr>
      <vt:lpstr>Depth</vt:lpstr>
      <vt:lpstr>Apresentação do PowerPoint</vt:lpstr>
      <vt:lpstr>Apresentação do PowerPoint</vt:lpstr>
      <vt:lpstr>Motivação</vt:lpstr>
      <vt:lpstr>Segurança</vt:lpstr>
      <vt:lpstr>IDS</vt:lpstr>
      <vt:lpstr>Objetivo</vt:lpstr>
      <vt:lpstr>Literatura</vt:lpstr>
      <vt:lpstr>Literatura</vt:lpstr>
      <vt:lpstr>Literatura</vt:lpstr>
      <vt:lpstr>Literatura</vt:lpstr>
      <vt:lpstr>Volume Delimitador</vt:lpstr>
      <vt:lpstr>Volume Delimitador</vt:lpstr>
      <vt:lpstr>Volume Delimitador</vt:lpstr>
      <vt:lpstr>Modelagem</vt:lpstr>
      <vt:lpstr>Modelagem</vt:lpstr>
      <vt:lpstr>Modelagem</vt:lpstr>
      <vt:lpstr>Modelagem</vt:lpstr>
      <vt:lpstr>Modelagem</vt:lpstr>
      <vt:lpstr>Modelagem</vt:lpstr>
      <vt:lpstr>Modelagem</vt:lpstr>
      <vt:lpstr>Modelagem</vt:lpstr>
      <vt:lpstr>Modelagem</vt:lpstr>
      <vt:lpstr>Modelagem</vt:lpstr>
      <vt:lpstr>Modelagem</vt:lpstr>
      <vt:lpstr>KDD</vt:lpstr>
      <vt:lpstr>KDD</vt:lpstr>
      <vt:lpstr>KDD</vt:lpstr>
      <vt:lpstr>KDD</vt:lpstr>
      <vt:lpstr>KDD</vt:lpstr>
      <vt:lpstr>KDD</vt:lpstr>
      <vt:lpstr>Bases de Dados</vt:lpstr>
      <vt:lpstr>Bases de Dados</vt:lpstr>
      <vt:lpstr>Bases de Dados</vt:lpstr>
      <vt:lpstr>Bases de Dados</vt:lpstr>
      <vt:lpstr>Bases de Dados</vt:lpstr>
      <vt:lpstr>Desempenho</vt:lpstr>
      <vt:lpstr>Conclusão</vt:lpstr>
      <vt:lpstr>Trabalhos Futuros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Daher Neto</dc:creator>
  <cp:lastModifiedBy>João Daher Neto</cp:lastModifiedBy>
  <cp:revision>217</cp:revision>
  <dcterms:created xsi:type="dcterms:W3CDTF">2014-06-26T00:21:42Z</dcterms:created>
  <dcterms:modified xsi:type="dcterms:W3CDTF">2014-09-10T10:40:57Z</dcterms:modified>
</cp:coreProperties>
</file>