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E4C-9CCA-6743-8D44-B402510B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EDCA-0528-0342-824B-A5636831F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7630-9C68-2749-B420-5C93AB4C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CD90-65CD-6642-8153-5CA0C016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D70F-F40D-5B43-8184-011923AA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277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0C57-6056-B94E-825B-8AD3A01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F988B-1194-094F-A514-145AB9D4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D0EF-7281-A143-94BA-0638ADE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66BA-1634-7B44-9773-EC5FC39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0258-B893-414D-B89F-0D044061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97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DAB1A-587A-5C43-AFD9-9658F855F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DB5CB-69CB-6542-A445-4B3A8396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ADFF-C590-754C-BC18-F6011721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E759-D455-834E-BFE7-D1E790F7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DB28-BB45-A945-BBC1-37C0AB91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889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0132-C1EE-B244-92C1-98F3F90A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7C20-038E-A34A-9E7D-B173A037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0E71-E1D8-1040-B091-A740945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4B1D-892F-7445-9BB2-E1AD170A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751F-60DA-344A-A8AF-AE76C114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97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C1E6-47EF-6643-9F42-9E2EDA6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2FDA0-938B-D94C-9DFA-E25B3E75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11BD-880C-4C43-9BE7-4E3CDC31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3D70-EB2E-3C45-9AA1-050869C4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3EC2-ED92-2C45-A5D8-D9FDA72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64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8909-8870-AC46-B2BD-D213C74B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8D17-44F6-264E-BB8E-24E0D5C65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39A4-0369-3344-B484-F63567E6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0942-CBC5-F844-8AFC-33762BA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C0AF-7FBE-B74D-AC6D-D25104CD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1F37-A7AA-524F-AABF-7F6FEDB3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191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483-4B62-2B45-995C-0C5346AF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7B7D-C0A7-2A42-B15F-809C0C98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F896-3618-CF4D-AC22-B993AD326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788D7-3DBF-F847-AFA4-4D3B7353B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AFEF2-B6B5-BA49-9D13-44A96747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ED43E-4940-2148-94A1-C1C07DC1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AF34D-029D-AA45-BB9D-3C35018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06B59-8080-6C48-A76D-F11BE35F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33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8B2-9DFA-764F-9B0F-8466408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0FD05-6D1D-9D48-8065-8FB92BC5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FAD24-BCDF-6C40-8CB0-5F81DA82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B5728-620D-BB40-9DA1-1479EC7A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6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2E08-D384-4448-A976-4DF99008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442A6-C5D2-C749-8AD8-FF4C7B67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FD102-B7A4-9841-AF5B-CA9DEF2B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074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8AB9-BE16-8F49-8D56-3DA43F49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1C49-CBE4-A148-9E8D-B71B7B72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5EEA-2B66-6241-9E40-ED5EA1A7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8D8-DE78-C946-AE4A-7A432EEE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9650-3BE2-9D4B-8F23-1EF8C520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897C-9A0C-0440-BCA5-33F40C56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09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CBAC-D97F-5C48-9F21-14B8EED9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4A2A3-405B-4A4E-B788-DE3D27B1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B7BC5-29F6-0B49-9545-6A4A3EF1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91A38-432A-7244-98D0-C6E8D8FD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4B9DF-FF95-8B42-A083-10638279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C70D-D4FB-0145-BC95-2A799DC4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11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2EFC7-2DFB-DD47-BE26-605FF540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AB92-D232-1C4B-BC7D-F684D6A5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DB10-900A-434E-B203-F33987237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30B4-26C8-BD40-B61F-ABCCEF76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2C42-C976-4748-9336-7972FCDA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9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A970-BA36-1D47-AB5C-64707A222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73" y="670419"/>
            <a:ext cx="11282855" cy="2387600"/>
          </a:xfrm>
        </p:spPr>
        <p:txBody>
          <a:bodyPr>
            <a:normAutofit/>
          </a:bodyPr>
          <a:lstStyle/>
          <a:p>
            <a:r>
              <a:rPr lang="en-CH" sz="3600" b="1" dirty="0">
                <a:latin typeface="Helvetica" pitchFamily="2" charset="0"/>
              </a:rPr>
              <a:t>Nice Guys Don’t (Alw</a:t>
            </a:r>
            <a:r>
              <a:rPr lang="en-GB" sz="3600" b="1" dirty="0">
                <a:latin typeface="Helvetica" pitchFamily="2" charset="0"/>
              </a:rPr>
              <a:t>ay</a:t>
            </a:r>
            <a:r>
              <a:rPr lang="en-CH" sz="3600" b="1" dirty="0">
                <a:latin typeface="Helvetica" pitchFamily="2" charset="0"/>
              </a:rPr>
              <a:t>s) Finish 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18991-4744-4E4B-A532-D2C2D7E5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148255"/>
          </a:xfrm>
        </p:spPr>
        <p:txBody>
          <a:bodyPr>
            <a:normAutofit/>
          </a:bodyPr>
          <a:lstStyle/>
          <a:p>
            <a:r>
              <a:rPr lang="en-CH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 story about hope.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6D1AB-AF6C-904A-821A-3DD3801D4366}"/>
              </a:ext>
            </a:extLst>
          </p:cNvPr>
          <p:cNvSpPr txBox="1"/>
          <p:nvPr/>
        </p:nvSpPr>
        <p:spPr>
          <a:xfrm>
            <a:off x="4038353" y="5969876"/>
            <a:ext cx="411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João Dinis Sanches Ferreira — 18-941-211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C9532-E4A2-A547-BDDB-900DDBA27C9D}"/>
              </a:ext>
            </a:extLst>
          </p:cNvPr>
          <p:cNvSpPr txBox="1"/>
          <p:nvPr/>
        </p:nvSpPr>
        <p:spPr>
          <a:xfrm>
            <a:off x="3593264" y="387413"/>
            <a:ext cx="500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Optimization Methods for Engineers — Spring 2020</a:t>
            </a:r>
          </a:p>
        </p:txBody>
      </p:sp>
    </p:spTree>
    <p:extLst>
      <p:ext uri="{BB962C8B-B14F-4D97-AF65-F5344CB8AC3E}">
        <p14:creationId xmlns:p14="http://schemas.microsoft.com/office/powerpoint/2010/main" val="65794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DF15-8A0C-AD44-B8CB-B045D212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Helvetica" pitchFamily="2" charset="0"/>
              </a:rPr>
              <a:t>1D Problem</a:t>
            </a:r>
            <a:br>
              <a:rPr lang="en-CH" b="1" dirty="0"/>
            </a:br>
            <a:r>
              <a:rPr lang="en-CH" sz="3200" dirty="0">
                <a:latin typeface="Helvetica" pitchFamily="2" charset="0"/>
              </a:rPr>
              <a:t>Optimizing for Cooperation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B342A-8B36-9740-AC43-874EF0B6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H" b="1" dirty="0"/>
              <a:t>“Cooperation”</a:t>
            </a:r>
            <a:r>
              <a:rPr lang="en-CH" dirty="0"/>
              <a:t>: probability of cooperating.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Independent of own previous actions.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Independent of adversary’s previous actions.</a:t>
            </a:r>
          </a:p>
        </p:txBody>
      </p:sp>
    </p:spTree>
    <p:extLst>
      <p:ext uri="{BB962C8B-B14F-4D97-AF65-F5344CB8AC3E}">
        <p14:creationId xmlns:p14="http://schemas.microsoft.com/office/powerpoint/2010/main" val="2777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DF15-8A0C-AD44-B8CB-B045D212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Helvetica" pitchFamily="2" charset="0"/>
              </a:rPr>
              <a:t>1D Problem</a:t>
            </a:r>
            <a:br>
              <a:rPr lang="en-CH" b="1" dirty="0"/>
            </a:br>
            <a:r>
              <a:rPr lang="en-CH" sz="3200" dirty="0">
                <a:latin typeface="Helvetica" pitchFamily="2" charset="0"/>
              </a:rPr>
              <a:t>Optimizing for Cooperation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47EBA-E2AC-2F47-9043-DB4B4709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299" y="1690688"/>
            <a:ext cx="7025402" cy="5098914"/>
          </a:xfrm>
        </p:spPr>
      </p:pic>
    </p:spTree>
    <p:extLst>
      <p:ext uri="{BB962C8B-B14F-4D97-AF65-F5344CB8AC3E}">
        <p14:creationId xmlns:p14="http://schemas.microsoft.com/office/powerpoint/2010/main" val="320951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8E8D-C995-BA4F-90F3-037069EF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“Cooperation”</a:t>
            </a:r>
            <a:r>
              <a:rPr lang="en-CH" dirty="0"/>
              <a:t>: same as before</a:t>
            </a:r>
          </a:p>
          <a:p>
            <a:pPr>
              <a:lnSpc>
                <a:spcPct val="150000"/>
              </a:lnSpc>
            </a:pPr>
            <a:r>
              <a:rPr lang="en-CH" b="1" dirty="0"/>
              <a:t>“Retaliation”:</a:t>
            </a:r>
            <a:r>
              <a:rPr lang="en-CH" dirty="0"/>
              <a:t> probability of defecting, given that the adversary has defected at least once in the last </a:t>
            </a:r>
            <a:r>
              <a:rPr lang="en-CH" b="1" dirty="0"/>
              <a:t>Window</a:t>
            </a:r>
            <a:r>
              <a:rPr lang="en-CH" dirty="0"/>
              <a:t> iterations, ignoring the most recent </a:t>
            </a:r>
            <a:r>
              <a:rPr lang="en-CH" b="1" dirty="0"/>
              <a:t>ForgivenessWindow</a:t>
            </a:r>
            <a:r>
              <a:rPr lang="en-CH" dirty="0"/>
              <a:t> iterations.</a:t>
            </a:r>
          </a:p>
          <a:p>
            <a:pPr>
              <a:lnSpc>
                <a:spcPct val="150000"/>
              </a:lnSpc>
            </a:pPr>
            <a:r>
              <a:rPr lang="en-CH" dirty="0"/>
              <a:t>NB: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TFT corresponds to (C = 1, R = 1, W = 1, F = 0)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TFTWF corresponds to (C = 1, R = 1, W = 2</a:t>
            </a:r>
            <a:r>
              <a:rPr lang="en-CH"/>
              <a:t>, F = 1)</a:t>
            </a:r>
            <a:endParaRPr lang="en-CH" dirty="0"/>
          </a:p>
          <a:p>
            <a:pPr>
              <a:lnSpc>
                <a:spcPct val="150000"/>
              </a:lnSpc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079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A8BC-22DE-1942-9830-66CDF026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>
                <a:latin typeface="Helvetica" pitchFamily="2" charset="0"/>
              </a:rPr>
              <a:t>The Prisoner’s Dilemma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C30AB-8D0E-AE49-BDB0-F2DC5E8A3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06" y="1730132"/>
            <a:ext cx="11304588" cy="2403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72633-27A0-B94D-8C0B-2087C293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88" y="2931705"/>
            <a:ext cx="3228974" cy="34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7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5A7D-AC4E-BA4E-A9FF-CC018A8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Strategies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BF9-EDC6-EC44-8F31-A2A1494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Always cooperate (AC)</a:t>
            </a:r>
          </a:p>
          <a:p>
            <a:pPr>
              <a:lnSpc>
                <a:spcPct val="150000"/>
              </a:lnSpc>
            </a:pPr>
            <a:r>
              <a:rPr lang="en-CH" b="1" dirty="0"/>
              <a:t>A</a:t>
            </a:r>
            <a:r>
              <a:rPr lang="en-GB" b="1" dirty="0"/>
              <a:t>l</a:t>
            </a:r>
            <a:r>
              <a:rPr lang="en-CH" b="1" dirty="0"/>
              <a:t>ways defect (AD)</a:t>
            </a:r>
          </a:p>
          <a:p>
            <a:pPr>
              <a:lnSpc>
                <a:spcPct val="150000"/>
              </a:lnSpc>
            </a:pPr>
            <a:r>
              <a:rPr lang="en-CH" b="1" dirty="0"/>
              <a:t>Random (R)</a:t>
            </a:r>
          </a:p>
        </p:txBody>
      </p:sp>
    </p:spTree>
    <p:extLst>
      <p:ext uri="{BB962C8B-B14F-4D97-AF65-F5344CB8AC3E}">
        <p14:creationId xmlns:p14="http://schemas.microsoft.com/office/powerpoint/2010/main" val="3702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5A7D-AC4E-BA4E-A9FF-CC018A8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Strategies in the Literature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BF9-EDC6-EC44-8F31-A2A1494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Grudger (G):</a:t>
            </a:r>
            <a:r>
              <a:rPr lang="en-CH" dirty="0"/>
              <a:t> AC until the adversary defects. Then, AD.</a:t>
            </a:r>
          </a:p>
          <a:p>
            <a:pPr>
              <a:lnSpc>
                <a:spcPct val="150000"/>
              </a:lnSpc>
            </a:pPr>
            <a:r>
              <a:rPr lang="en-CH" b="1" dirty="0"/>
              <a:t>Tit for tat (TFT):</a:t>
            </a:r>
            <a:r>
              <a:rPr lang="en-CH" dirty="0"/>
              <a:t> Always reciprocate the previous decision from the adversary.</a:t>
            </a:r>
          </a:p>
          <a:p>
            <a:pPr>
              <a:lnSpc>
                <a:spcPct val="150000"/>
              </a:lnSpc>
            </a:pPr>
            <a:r>
              <a:rPr lang="en-CH" b="1" dirty="0"/>
              <a:t>Detective (D):</a:t>
            </a:r>
            <a:r>
              <a:rPr lang="en-CH" dirty="0"/>
              <a:t> (CDCC, followed by TFT if defected on or AD if adversary only cooperates)</a:t>
            </a:r>
          </a:p>
        </p:txBody>
      </p:sp>
    </p:spTree>
    <p:extLst>
      <p:ext uri="{BB962C8B-B14F-4D97-AF65-F5344CB8AC3E}">
        <p14:creationId xmlns:p14="http://schemas.microsoft.com/office/powerpoint/2010/main" val="427496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5A7D-AC4E-BA4E-A9FF-CC018A8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>
                <a:latin typeface="Helvetica" pitchFamily="2" charset="0"/>
              </a:rPr>
              <a:t>Strategies in the Literature (cont.)</a:t>
            </a:r>
            <a:br>
              <a:rPr lang="en-CH" dirty="0">
                <a:latin typeface="Helvetica" pitchFamily="2" charset="0"/>
              </a:rPr>
            </a:br>
            <a:r>
              <a:rPr lang="en-CH" sz="3600" i="1" dirty="0"/>
              <a:t>Dealing with mistakes</a:t>
            </a:r>
            <a:endParaRPr lang="en-CH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BF9-EDC6-EC44-8F31-A2A1494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Tit for tat with forgiveness (TFTWF):</a:t>
            </a:r>
            <a:r>
              <a:rPr lang="en-CH" dirty="0"/>
              <a:t> TFT, but only defects after if the adversary defects 2+ times in a row.</a:t>
            </a:r>
          </a:p>
          <a:p>
            <a:pPr>
              <a:lnSpc>
                <a:spcPct val="150000"/>
              </a:lnSpc>
            </a:pPr>
            <a:r>
              <a:rPr lang="en-CH" b="1" dirty="0"/>
              <a:t>Pavlov (P):</a:t>
            </a:r>
            <a:r>
              <a:rPr lang="en-CH" dirty="0"/>
              <a:t> Starts with cooperate. If adversary cooperates, repeat last action, even if it was a mistake. If adversary defects, perform opposite action, even if it was a mistake.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45249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ABE3-4E41-3D4A-BB33-8ADF20A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Optimization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B786-025C-C74D-930B-DE7A49CA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H" sz="2400" dirty="0">
                <a:latin typeface="Helvetica" pitchFamily="2" charset="0"/>
              </a:rPr>
              <a:t>The literature shows that the TFT strategy is oftentimes optimal, when the population </a:t>
            </a:r>
            <a:r>
              <a:rPr lang="en-GB" sz="2400" dirty="0">
                <a:latin typeface="Helvetica" pitchFamily="2" charset="0"/>
              </a:rPr>
              <a:t>is sufficiently diverse.</a:t>
            </a:r>
          </a:p>
          <a:p>
            <a:pPr marL="0" indent="0" algn="ctr">
              <a:buNone/>
            </a:pPr>
            <a:endParaRPr lang="en-CH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CH" b="1" i="1" dirty="0">
                <a:latin typeface="Helvetica" pitchFamily="2" charset="0"/>
              </a:rPr>
              <a:t>Can we derive (or outperform) the optimal strategy for the prisoner’s dillema using genetic algorithms?</a:t>
            </a:r>
          </a:p>
        </p:txBody>
      </p:sp>
    </p:spTree>
    <p:extLst>
      <p:ext uri="{BB962C8B-B14F-4D97-AF65-F5344CB8AC3E}">
        <p14:creationId xmlns:p14="http://schemas.microsoft.com/office/powerpoint/2010/main" val="170373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ABE3-4E41-3D4A-BB33-8ADF20A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Optimization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B786-025C-C74D-930B-DE7A49CA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H" sz="2400" dirty="0">
                <a:latin typeface="Helvetica" pitchFamily="2" charset="0"/>
              </a:rPr>
              <a:t>The literature shows that the TFT strategy is oftentimes optimal, when the population </a:t>
            </a:r>
            <a:r>
              <a:rPr lang="en-GB" sz="2400" dirty="0">
                <a:latin typeface="Helvetica" pitchFamily="2" charset="0"/>
              </a:rPr>
              <a:t>is sufficiently diverse.</a:t>
            </a:r>
          </a:p>
          <a:p>
            <a:pPr marL="0" indent="0" algn="ctr">
              <a:buNone/>
            </a:pPr>
            <a:endParaRPr lang="en-CH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CH" b="1" i="1" dirty="0">
                <a:latin typeface="Helvetica" pitchFamily="2" charset="0"/>
              </a:rPr>
              <a:t>Can we derive (or outperform) the optimal strategy for the prisoner’s dillema using genetic algorithms?</a:t>
            </a:r>
          </a:p>
          <a:p>
            <a:pPr marL="0" indent="0" algn="ctr">
              <a:buNone/>
            </a:pPr>
            <a:endParaRPr lang="en-CH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CH" dirty="0">
                <a:latin typeface="Helvetica" pitchFamily="2" charset="0"/>
              </a:rPr>
              <a:t>(This task is inherently well-suited for evolutionary algorithms!)</a:t>
            </a:r>
          </a:p>
        </p:txBody>
      </p:sp>
    </p:spTree>
    <p:extLst>
      <p:ext uri="{BB962C8B-B14F-4D97-AF65-F5344CB8AC3E}">
        <p14:creationId xmlns:p14="http://schemas.microsoft.com/office/powerpoint/2010/main" val="400545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D1F-BE7D-3D44-B33A-CDBEB6B6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General 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C774-5801-1545-BC0B-BC0D8087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H" dirty="0"/>
              <a:t>Initialize parameters for the prisoner’s dilemma: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Rewards for cooperating / defecting.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Number of iterations.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H" dirty="0"/>
              <a:t>Initialize evolutionary parameters: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Mutation rate.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Fraction of reproducing ancestors.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Probability of reproducing given fitness.</a:t>
            </a:r>
          </a:p>
        </p:txBody>
      </p:sp>
    </p:spTree>
    <p:extLst>
      <p:ext uri="{BB962C8B-B14F-4D97-AF65-F5344CB8AC3E}">
        <p14:creationId xmlns:p14="http://schemas.microsoft.com/office/powerpoint/2010/main" val="348718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D1F-BE7D-3D44-B33A-CDBEB6B6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General 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C774-5801-1545-BC0B-BC0D8087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CH" dirty="0"/>
              <a:t>Create first generation.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CH" dirty="0"/>
              <a:t>For N-1 generations: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Run all strategies against each other.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Pick the top strategies using the parameters initialized in (2).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Apply mutations when generating the offspring.</a:t>
            </a:r>
          </a:p>
        </p:txBody>
      </p:sp>
    </p:spTree>
    <p:extLst>
      <p:ext uri="{BB962C8B-B14F-4D97-AF65-F5344CB8AC3E}">
        <p14:creationId xmlns:p14="http://schemas.microsoft.com/office/powerpoint/2010/main" val="290312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458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Office Theme</vt:lpstr>
      <vt:lpstr>Nice Guys Don’t (Always) Finish Last</vt:lpstr>
      <vt:lpstr>The Prisoner’s Dilemma</vt:lpstr>
      <vt:lpstr>Strategies in the Literature</vt:lpstr>
      <vt:lpstr>Strategies in the Literature (cont.)</vt:lpstr>
      <vt:lpstr>Strategies in the Literature (cont.) Dealing with mistakes</vt:lpstr>
      <vt:lpstr>Optimization Task</vt:lpstr>
      <vt:lpstr>Optimization Task</vt:lpstr>
      <vt:lpstr>General Algorithm Overview</vt:lpstr>
      <vt:lpstr>General Algorithm Overview</vt:lpstr>
      <vt:lpstr>1D Problem Optimizing for Cooperation</vt:lpstr>
      <vt:lpstr>1D Problem Optimizing for Cooperation</vt:lpstr>
      <vt:lpstr>4D Problem Optimizing for Cooperation / Retaliation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Guys Don’t (Always) Finish Last</dc:title>
  <dc:creator>João Dinis Ferreira</dc:creator>
  <cp:lastModifiedBy>João Dinis Ferreira</cp:lastModifiedBy>
  <cp:revision>8</cp:revision>
  <dcterms:created xsi:type="dcterms:W3CDTF">2020-08-23T13:30:15Z</dcterms:created>
  <dcterms:modified xsi:type="dcterms:W3CDTF">2020-08-24T04:41:04Z</dcterms:modified>
</cp:coreProperties>
</file>