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5" r:id="rId9"/>
    <p:sldId id="266" r:id="rId10"/>
    <p:sldId id="263" r:id="rId11"/>
    <p:sldId id="267" r:id="rId12"/>
    <p:sldId id="264" r:id="rId13"/>
    <p:sldId id="268" r:id="rId14"/>
    <p:sldId id="272" r:id="rId15"/>
    <p:sldId id="274" r:id="rId16"/>
    <p:sldId id="273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7F85D-44C2-2048-9651-BA11D5658EDA}" type="datetimeFigureOut">
              <a:rPr lang="en-CH" smtClean="0"/>
              <a:t>24.08.20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DA174-9682-4C4B-93AD-88054E8C896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165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CH" dirty="0"/>
          </a:p>
          <a:p>
            <a:pPr>
              <a:lnSpc>
                <a:spcPct val="150000"/>
              </a:lnSpc>
            </a:pPr>
            <a:r>
              <a:rPr lang="en-CH" b="1" dirty="0"/>
              <a:t>Pavlov (P):</a:t>
            </a:r>
            <a:r>
              <a:rPr lang="en-CH" dirty="0"/>
              <a:t> Starts with cooperate. If adversary cooperates, repeat last action, even if it was a mistake. If adversary defects, perform opposite action, even if it was a mistake.</a:t>
            </a:r>
            <a:endParaRPr lang="en-CH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DA174-9682-4C4B-93AD-88054E8C896A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0915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FE4C-9CCA-6743-8D44-B402510B6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6EDCA-0528-0342-824B-A5636831F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17630-9C68-2749-B420-5C93AB4CA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30DD-4A5D-8741-ACBC-96D4EE77711C}" type="datetimeFigureOut">
              <a:rPr lang="en-CH" smtClean="0"/>
              <a:t>24.08.20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6CD90-65CD-6642-8153-5CA0C016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4D70F-F40D-5B43-8184-011923AA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9C2E-A113-CF41-8A36-3B7E921226E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7277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C0C57-6056-B94E-825B-8AD3A019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F988B-1194-094F-A514-145AB9D45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FD0EF-7281-A143-94BA-0638ADE9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30DD-4A5D-8741-ACBC-96D4EE77711C}" type="datetimeFigureOut">
              <a:rPr lang="en-CH" smtClean="0"/>
              <a:t>24.08.20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266BA-1634-7B44-9773-EC5FC396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50258-B893-414D-B89F-0D044061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9C2E-A113-CF41-8A36-3B7E921226E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3972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3DAB1A-587A-5C43-AFD9-9658F855F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DB5CB-69CB-6542-A445-4B3A83966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8ADFF-C590-754C-BC18-F6011721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30DD-4A5D-8741-ACBC-96D4EE77711C}" type="datetimeFigureOut">
              <a:rPr lang="en-CH" smtClean="0"/>
              <a:t>24.08.20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BE759-D455-834E-BFE7-D1E790F7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3DB28-BB45-A945-BBC1-37C0AB91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9C2E-A113-CF41-8A36-3B7E921226E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1889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00132-C1EE-B244-92C1-98F3F90A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67C20-038E-A34A-9E7D-B173A0372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40E71-E1D8-1040-B091-A7409454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30DD-4A5D-8741-ACBC-96D4EE77711C}" type="datetimeFigureOut">
              <a:rPr lang="en-CH" smtClean="0"/>
              <a:t>24.08.20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64B1D-892F-7445-9BB2-E1AD170A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4751F-60DA-344A-A8AF-AE76C114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9C2E-A113-CF41-8A36-3B7E921226E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7974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C1E6-47EF-6643-9F42-9E2EDA6A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2FDA0-938B-D94C-9DFA-E25B3E753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E11BD-880C-4C43-9BE7-4E3CDC31A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30DD-4A5D-8741-ACBC-96D4EE77711C}" type="datetimeFigureOut">
              <a:rPr lang="en-CH" smtClean="0"/>
              <a:t>24.08.20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C3D70-EB2E-3C45-9AA1-050869C40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63EC2-ED92-2C45-A5D8-D9FDA728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9C2E-A113-CF41-8A36-3B7E921226E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064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8909-8870-AC46-B2BD-D213C74B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C8D17-44F6-264E-BB8E-24E0D5C65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339A4-0369-3344-B484-F63567E6A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40942-CBC5-F844-8AFC-33762BA8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30DD-4A5D-8741-ACBC-96D4EE77711C}" type="datetimeFigureOut">
              <a:rPr lang="en-CH" smtClean="0"/>
              <a:t>24.08.20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EC0AF-7FBE-B74D-AC6D-D25104CD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81F37-A7AA-524F-AABF-7F6FEDB3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9C2E-A113-CF41-8A36-3B7E921226E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9191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483-4B62-2B45-995C-0C5346AF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47B7D-C0A7-2A42-B15F-809C0C984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BF896-3618-CF4D-AC22-B993AD326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788D7-3DBF-F847-AFA4-4D3B7353B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AFEF2-B6B5-BA49-9D13-44A967470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5ED43E-4940-2148-94A1-C1C07DC1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30DD-4A5D-8741-ACBC-96D4EE77711C}" type="datetimeFigureOut">
              <a:rPr lang="en-CH" smtClean="0"/>
              <a:t>24.08.20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AF34D-029D-AA45-BB9D-3C35018B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06B59-8080-6C48-A76D-F11BE35F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9C2E-A113-CF41-8A36-3B7E921226E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3033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78B2-9DFA-764F-9B0F-84664083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E0FD05-6D1D-9D48-8065-8FB92BC5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30DD-4A5D-8741-ACBC-96D4EE77711C}" type="datetimeFigureOut">
              <a:rPr lang="en-CH" smtClean="0"/>
              <a:t>24.08.20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FAD24-BCDF-6C40-8CB0-5F81DA82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B5728-620D-BB40-9DA1-1479EC7A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9C2E-A113-CF41-8A36-3B7E921226E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368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0A2E08-D384-4448-A976-4DF99008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30DD-4A5D-8741-ACBC-96D4EE77711C}" type="datetimeFigureOut">
              <a:rPr lang="en-CH" smtClean="0"/>
              <a:t>24.08.20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5442A6-C5D2-C749-8AD8-FF4C7B67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FD102-B7A4-9841-AF5B-CA9DEF2B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9C2E-A113-CF41-8A36-3B7E921226E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8074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8AB9-BE16-8F49-8D56-3DA43F49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D1C49-CBE4-A148-9E8D-B71B7B720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15EEA-2B66-6241-9E40-ED5EA1A78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6E8D8-DE78-C946-AE4A-7A432EEE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30DD-4A5D-8741-ACBC-96D4EE77711C}" type="datetimeFigureOut">
              <a:rPr lang="en-CH" smtClean="0"/>
              <a:t>24.08.20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99650-3BE2-9D4B-8F23-1EF8C5203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1897C-9A0C-0440-BCA5-33F40C56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9C2E-A113-CF41-8A36-3B7E921226E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093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CBAC-D97F-5C48-9F21-14B8EED9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4A2A3-405B-4A4E-B788-DE3D27B17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B7BC5-29F6-0B49-9545-6A4A3EF19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91A38-432A-7244-98D0-C6E8D8FD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30DD-4A5D-8741-ACBC-96D4EE77711C}" type="datetimeFigureOut">
              <a:rPr lang="en-CH" smtClean="0"/>
              <a:t>24.08.20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4B9DF-FF95-8B42-A083-10638279C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1C70D-D4FB-0145-BC95-2A799DC44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9C2E-A113-CF41-8A36-3B7E921226E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8116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B2EFC7-2DFB-DD47-BE26-605FF540B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6AB92-D232-1C4B-BC7D-F684D6A56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1DB10-900A-434E-B203-F33987237F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630DD-4A5D-8741-ACBC-96D4EE77711C}" type="datetimeFigureOut">
              <a:rPr lang="en-CH" smtClean="0"/>
              <a:t>24.08.20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A30B4-26C8-BD40-B61F-ABCCEF768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42C42-C976-4748-9336-7972FCDAD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49C2E-A113-CF41-8A36-3B7E921226E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6091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DA970-BA36-1D47-AB5C-64707A222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573" y="670419"/>
            <a:ext cx="11282855" cy="2387600"/>
          </a:xfrm>
        </p:spPr>
        <p:txBody>
          <a:bodyPr>
            <a:normAutofit/>
          </a:bodyPr>
          <a:lstStyle/>
          <a:p>
            <a:r>
              <a:rPr lang="en-CH" sz="3600" b="1" dirty="0">
                <a:latin typeface="Helvetica" pitchFamily="2" charset="0"/>
              </a:rPr>
              <a:t>Nice Guys Don’t (Alw</a:t>
            </a:r>
            <a:r>
              <a:rPr lang="en-GB" sz="3600" b="1" dirty="0">
                <a:latin typeface="Helvetica" pitchFamily="2" charset="0"/>
              </a:rPr>
              <a:t>ay</a:t>
            </a:r>
            <a:r>
              <a:rPr lang="en-CH" sz="3600" b="1" dirty="0">
                <a:latin typeface="Helvetica" pitchFamily="2" charset="0"/>
              </a:rPr>
              <a:t>s) Finish Last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18991-4744-4E4B-A532-D2C2D7E5B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148255"/>
          </a:xfrm>
        </p:spPr>
        <p:txBody>
          <a:bodyPr>
            <a:normAutofit/>
          </a:bodyPr>
          <a:lstStyle/>
          <a:p>
            <a:r>
              <a:rPr lang="en-CH" i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A story about hope.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56D1AB-AF6C-904A-821A-3DD3801D4366}"/>
              </a:ext>
            </a:extLst>
          </p:cNvPr>
          <p:cNvSpPr txBox="1"/>
          <p:nvPr/>
        </p:nvSpPr>
        <p:spPr>
          <a:xfrm>
            <a:off x="4038353" y="5969876"/>
            <a:ext cx="411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João Dinis Sanches Ferreira — 18-941-211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0C9532-E4A2-A547-BDDB-900DDBA27C9D}"/>
              </a:ext>
            </a:extLst>
          </p:cNvPr>
          <p:cNvSpPr txBox="1"/>
          <p:nvPr/>
        </p:nvSpPr>
        <p:spPr>
          <a:xfrm>
            <a:off x="3593264" y="387413"/>
            <a:ext cx="5005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/>
              <a:t>Optimization Methods for Engineers — Spring 2020</a:t>
            </a:r>
          </a:p>
        </p:txBody>
      </p:sp>
    </p:spTree>
    <p:extLst>
      <p:ext uri="{BB962C8B-B14F-4D97-AF65-F5344CB8AC3E}">
        <p14:creationId xmlns:p14="http://schemas.microsoft.com/office/powerpoint/2010/main" val="657942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DDF15-8A0C-AD44-B8CB-B045D212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dirty="0">
                <a:latin typeface="Helvetica" pitchFamily="2" charset="0"/>
              </a:rPr>
              <a:t>1D Problem</a:t>
            </a:r>
            <a:br>
              <a:rPr lang="en-CH" b="1" dirty="0"/>
            </a:br>
            <a:r>
              <a:rPr lang="en-CH" sz="3200" dirty="0">
                <a:latin typeface="Helvetica" pitchFamily="2" charset="0"/>
              </a:rPr>
              <a:t>Optimizing for Cooperation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3B342A-8B36-9740-AC43-874EF0B64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H" b="1" dirty="0"/>
              <a:t>“Cooperation”</a:t>
            </a:r>
            <a:r>
              <a:rPr lang="en-CH" dirty="0"/>
              <a:t>: probability of cooperating.</a:t>
            </a:r>
          </a:p>
          <a:p>
            <a:pPr lvl="1">
              <a:lnSpc>
                <a:spcPct val="150000"/>
              </a:lnSpc>
            </a:pPr>
            <a:r>
              <a:rPr lang="en-CH" dirty="0"/>
              <a:t>Independent of own previous actions.</a:t>
            </a:r>
          </a:p>
          <a:p>
            <a:pPr lvl="1">
              <a:lnSpc>
                <a:spcPct val="150000"/>
              </a:lnSpc>
            </a:pPr>
            <a:r>
              <a:rPr lang="en-CH" dirty="0"/>
              <a:t>Independent of adversary’s previous actions.</a:t>
            </a:r>
          </a:p>
        </p:txBody>
      </p:sp>
    </p:spTree>
    <p:extLst>
      <p:ext uri="{BB962C8B-B14F-4D97-AF65-F5344CB8AC3E}">
        <p14:creationId xmlns:p14="http://schemas.microsoft.com/office/powerpoint/2010/main" val="2777837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DDF15-8A0C-AD44-B8CB-B045D212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dirty="0">
                <a:latin typeface="Helvetica" pitchFamily="2" charset="0"/>
              </a:rPr>
              <a:t>1D Problem</a:t>
            </a:r>
            <a:br>
              <a:rPr lang="en-CH" b="1" dirty="0"/>
            </a:br>
            <a:r>
              <a:rPr lang="en-CH" sz="3200" dirty="0">
                <a:latin typeface="Helvetica" pitchFamily="2" charset="0"/>
              </a:rPr>
              <a:t>Optimizing for Cooperation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C47EBA-E2AC-2F47-9043-DB4B47091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3299" y="1690688"/>
            <a:ext cx="7025402" cy="5098914"/>
          </a:xfrm>
        </p:spPr>
      </p:pic>
    </p:spTree>
    <p:extLst>
      <p:ext uri="{BB962C8B-B14F-4D97-AF65-F5344CB8AC3E}">
        <p14:creationId xmlns:p14="http://schemas.microsoft.com/office/powerpoint/2010/main" val="3209516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7063-2CAD-DA4A-B52E-A2AF1580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dirty="0"/>
              <a:t>4D Problem</a:t>
            </a:r>
            <a:br>
              <a:rPr lang="en-CH" b="1" dirty="0"/>
            </a:br>
            <a:r>
              <a:rPr lang="en-CH" sz="3200" dirty="0"/>
              <a:t>Optimizing for Cooperation / Retaliation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98E8D-C995-BA4F-90F3-037069EF8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CH" b="1" dirty="0"/>
              <a:t>“Cooperation”</a:t>
            </a:r>
            <a:r>
              <a:rPr lang="en-CH" dirty="0"/>
              <a:t>: same as before</a:t>
            </a:r>
          </a:p>
          <a:p>
            <a:pPr>
              <a:lnSpc>
                <a:spcPct val="150000"/>
              </a:lnSpc>
            </a:pPr>
            <a:r>
              <a:rPr lang="en-CH" b="1" dirty="0"/>
              <a:t>“Retaliation”:</a:t>
            </a:r>
            <a:r>
              <a:rPr lang="en-CH" dirty="0"/>
              <a:t> probability of defecting, given that the adversary has defected at least once in the last </a:t>
            </a:r>
            <a:r>
              <a:rPr lang="en-CH" b="1" dirty="0"/>
              <a:t>Window</a:t>
            </a:r>
            <a:r>
              <a:rPr lang="en-CH" dirty="0"/>
              <a:t> iterations, ignoring the most recent </a:t>
            </a:r>
            <a:r>
              <a:rPr lang="en-CH" b="1" dirty="0"/>
              <a:t>ForgivenessWindow</a:t>
            </a:r>
            <a:r>
              <a:rPr lang="en-CH" dirty="0"/>
              <a:t> iterations.</a:t>
            </a:r>
          </a:p>
          <a:p>
            <a:pPr>
              <a:lnSpc>
                <a:spcPct val="150000"/>
              </a:lnSpc>
            </a:pPr>
            <a:r>
              <a:rPr lang="en-CH" dirty="0"/>
              <a:t>NB:</a:t>
            </a:r>
          </a:p>
          <a:p>
            <a:pPr lvl="1">
              <a:lnSpc>
                <a:spcPct val="150000"/>
              </a:lnSpc>
            </a:pPr>
            <a:r>
              <a:rPr lang="en-CH" dirty="0"/>
              <a:t>TFT corresponds to (C = 1, R = 1, W = 1, F = 0)</a:t>
            </a:r>
          </a:p>
          <a:p>
            <a:pPr lvl="1">
              <a:lnSpc>
                <a:spcPct val="150000"/>
              </a:lnSpc>
            </a:pPr>
            <a:r>
              <a:rPr lang="en-CH" dirty="0"/>
              <a:t>TFTWF corresponds to (C = 1, R = 1, W = 2</a:t>
            </a:r>
            <a:r>
              <a:rPr lang="en-CH"/>
              <a:t>, F = 1)</a:t>
            </a:r>
            <a:endParaRPr lang="en-CH" dirty="0"/>
          </a:p>
          <a:p>
            <a:pPr>
              <a:lnSpc>
                <a:spcPct val="150000"/>
              </a:lnSpc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90799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7063-2CAD-DA4A-B52E-A2AF1580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dirty="0"/>
              <a:t>4D Problem</a:t>
            </a:r>
            <a:br>
              <a:rPr lang="en-CH" b="1" dirty="0"/>
            </a:br>
            <a:r>
              <a:rPr lang="en-CH" sz="3200" dirty="0"/>
              <a:t>Optimizing for Cooperation / Retaliation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C0B15D6-C456-FD47-8211-02F897A4F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839" t="2373" r="8998" b="4378"/>
          <a:stretch/>
        </p:blipFill>
        <p:spPr>
          <a:xfrm>
            <a:off x="2066925" y="1690688"/>
            <a:ext cx="8058150" cy="5085587"/>
          </a:xfrm>
        </p:spPr>
      </p:pic>
    </p:spTree>
    <p:extLst>
      <p:ext uri="{BB962C8B-B14F-4D97-AF65-F5344CB8AC3E}">
        <p14:creationId xmlns:p14="http://schemas.microsoft.com/office/powerpoint/2010/main" val="4287177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7063-2CAD-DA4A-B52E-A2AF1580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dirty="0"/>
              <a:t>4D Problem</a:t>
            </a:r>
            <a:br>
              <a:rPr lang="en-CH" b="1" dirty="0"/>
            </a:br>
            <a:r>
              <a:rPr lang="en-CH" sz="3200" dirty="0"/>
              <a:t>Optimizing for Cooperation / Retaliation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CEB39-8581-A642-9531-534B503F0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CH" dirty="0">
                <a:latin typeface="Arial Rounded MT Bold" panose="020F0704030504030204" pitchFamily="34" charset="77"/>
              </a:rPr>
              <a:t>Can we do something about this?</a:t>
            </a:r>
          </a:p>
          <a:p>
            <a:pPr marL="0" indent="0" algn="ctr">
              <a:buNone/>
            </a:pPr>
            <a:endParaRPr lang="en-CH" dirty="0">
              <a:latin typeface="Arial Rounded MT Bold" panose="020F0704030504030204" pitchFamily="34" charset="77"/>
            </a:endParaRPr>
          </a:p>
          <a:p>
            <a:pPr marL="0" indent="0" algn="ctr">
              <a:buNone/>
            </a:pPr>
            <a:endParaRPr lang="en-CH" dirty="0">
              <a:latin typeface="Arial Rounded MT Bold" panose="020F0704030504030204" pitchFamily="34" charset="77"/>
            </a:endParaRPr>
          </a:p>
          <a:p>
            <a:pPr marL="0" indent="0" algn="ctr">
              <a:buNone/>
            </a:pPr>
            <a:endParaRPr lang="en-CH" dirty="0">
              <a:latin typeface="Arial Rounded MT Bold" panose="020F070403050403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67436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7063-2CAD-DA4A-B52E-A2AF1580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dirty="0"/>
              <a:t>4D Problem</a:t>
            </a:r>
            <a:br>
              <a:rPr lang="en-CH" b="1" dirty="0"/>
            </a:br>
            <a:r>
              <a:rPr lang="en-CH" sz="3200" dirty="0"/>
              <a:t>Optimizing for Cooperation / Retaliation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CEB39-8581-A642-9531-534B503F0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CH" dirty="0">
                <a:latin typeface="Arial Rounded MT Bold" panose="020F0704030504030204" pitchFamily="34" charset="77"/>
              </a:rPr>
              <a:t>Can we do something about this?</a:t>
            </a:r>
          </a:p>
          <a:p>
            <a:pPr marL="0" indent="0" algn="ctr">
              <a:buNone/>
            </a:pPr>
            <a:endParaRPr lang="en-CH" dirty="0">
              <a:latin typeface="Arial Rounded MT Bold" panose="020F0704030504030204" pitchFamily="34" charset="77"/>
            </a:endParaRPr>
          </a:p>
          <a:p>
            <a:pPr marL="0" indent="0" algn="ctr">
              <a:buNone/>
            </a:pPr>
            <a:endParaRPr lang="en-CH" dirty="0">
              <a:latin typeface="Arial Rounded MT Bold" panose="020F0704030504030204" pitchFamily="34" charset="77"/>
            </a:endParaRPr>
          </a:p>
          <a:p>
            <a:pPr marL="0" indent="0" algn="ctr">
              <a:buNone/>
            </a:pPr>
            <a:r>
              <a:rPr lang="en-CH">
                <a:latin typeface="Arial Rounded MT Bold" panose="020F0704030504030204" pitchFamily="34" charset="77"/>
              </a:rPr>
              <a:t>Yes!</a:t>
            </a:r>
            <a:endParaRPr lang="en-CH" dirty="0">
              <a:latin typeface="Arial Rounded MT Bold" panose="020F070403050403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69000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7063-2CAD-DA4A-B52E-A2AF1580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dirty="0"/>
              <a:t>4D Problem</a:t>
            </a:r>
            <a:br>
              <a:rPr lang="en-CH" b="1" dirty="0"/>
            </a:br>
            <a:r>
              <a:rPr lang="en-CH" sz="3200" dirty="0"/>
              <a:t>Optimizing for Cooperation / Retaliation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CEB39-8581-A642-9531-534B503F0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CH" sz="4800" dirty="0">
                <a:latin typeface="Arial Rounded MT Bold" panose="020F0704030504030204" pitchFamily="34" charset="77"/>
                <a:cs typeface="Aharoni" panose="02010803020104030203" pitchFamily="2" charset="-79"/>
              </a:rPr>
              <a:t>Nice guy injection™</a:t>
            </a:r>
          </a:p>
        </p:txBody>
      </p:sp>
    </p:spTree>
    <p:extLst>
      <p:ext uri="{BB962C8B-B14F-4D97-AF65-F5344CB8AC3E}">
        <p14:creationId xmlns:p14="http://schemas.microsoft.com/office/powerpoint/2010/main" val="2875267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7063-2CAD-DA4A-B52E-A2AF1580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dirty="0"/>
              <a:t>4D Problem</a:t>
            </a:r>
            <a:br>
              <a:rPr lang="en-CH" b="1" dirty="0"/>
            </a:br>
            <a:r>
              <a:rPr lang="en-CH" sz="3200" dirty="0"/>
              <a:t>Optimizing for Cooperation / Retaliation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C0B15D6-C456-FD47-8211-02F897A4F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744" t="3544" r="8797" b="4971"/>
          <a:stretch/>
        </p:blipFill>
        <p:spPr>
          <a:xfrm>
            <a:off x="2067600" y="1690688"/>
            <a:ext cx="8056800" cy="4970366"/>
          </a:xfrm>
        </p:spPr>
      </p:pic>
    </p:spTree>
    <p:extLst>
      <p:ext uri="{BB962C8B-B14F-4D97-AF65-F5344CB8AC3E}">
        <p14:creationId xmlns:p14="http://schemas.microsoft.com/office/powerpoint/2010/main" val="3818798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7063-2CAD-DA4A-B52E-A2AF1580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dirty="0"/>
              <a:t>4D Problem</a:t>
            </a:r>
            <a:br>
              <a:rPr lang="en-CH" b="1" dirty="0"/>
            </a:br>
            <a:r>
              <a:rPr lang="en-CH" sz="3200" dirty="0"/>
              <a:t>Optimizing for Cooperation / Retaliation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C0B15D6-C456-FD47-8211-02F897A4F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705609" y="1690688"/>
            <a:ext cx="6780782" cy="5085587"/>
          </a:xfrm>
        </p:spPr>
      </p:pic>
    </p:spTree>
    <p:extLst>
      <p:ext uri="{BB962C8B-B14F-4D97-AF65-F5344CB8AC3E}">
        <p14:creationId xmlns:p14="http://schemas.microsoft.com/office/powerpoint/2010/main" val="1861897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FA97-08BF-EE45-875E-AFFE9E64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33B57-96B4-884E-87C8-B810D59A2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H" dirty="0"/>
              <a:t>Updates to the population influence the fitness function.</a:t>
            </a:r>
          </a:p>
          <a:p>
            <a:pPr>
              <a:lnSpc>
                <a:spcPct val="150000"/>
              </a:lnSpc>
            </a:pPr>
            <a:r>
              <a:rPr lang="en-CH" b="1" i="1" dirty="0"/>
              <a:t>Optimum depends on the environment!</a:t>
            </a:r>
          </a:p>
          <a:p>
            <a:pPr lvl="1">
              <a:lnSpc>
                <a:spcPct val="150000"/>
              </a:lnSpc>
            </a:pPr>
            <a:r>
              <a:rPr lang="en-CH" dirty="0"/>
              <a:t>Initialization is very important.</a:t>
            </a:r>
          </a:p>
          <a:p>
            <a:pPr>
              <a:lnSpc>
                <a:spcPct val="150000"/>
              </a:lnSpc>
            </a:pPr>
            <a:r>
              <a:rPr lang="en-CH"/>
              <a:t>Distrust generates distrust.</a:t>
            </a:r>
          </a:p>
          <a:p>
            <a:pPr>
              <a:lnSpc>
                <a:spcPct val="150000"/>
              </a:lnSpc>
            </a:pPr>
            <a:r>
              <a:rPr lang="en-CH" dirty="0"/>
              <a:t>Cooperation pays…</a:t>
            </a:r>
          </a:p>
          <a:p>
            <a:pPr lvl="1">
              <a:lnSpc>
                <a:spcPct val="150000"/>
              </a:lnSpc>
            </a:pPr>
            <a:r>
              <a:rPr lang="en-CH" dirty="0"/>
              <a:t>…if you have friends.</a:t>
            </a:r>
          </a:p>
        </p:txBody>
      </p:sp>
    </p:spTree>
    <p:extLst>
      <p:ext uri="{BB962C8B-B14F-4D97-AF65-F5344CB8AC3E}">
        <p14:creationId xmlns:p14="http://schemas.microsoft.com/office/powerpoint/2010/main" val="20827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A8BC-22DE-1942-9830-66CDF026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sz="4000" dirty="0">
                <a:latin typeface="Helvetica" pitchFamily="2" charset="0"/>
              </a:rPr>
              <a:t>The Prisoner’s Dilemma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AC30AB-8D0E-AE49-BDB0-F2DC5E8A3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706" y="1730132"/>
            <a:ext cx="11304588" cy="24031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C72633-27A0-B94D-8C0B-2087C293C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088" y="2931705"/>
            <a:ext cx="3228974" cy="342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7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5A7D-AC4E-BA4E-A9FF-CC018A86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Helvetica" pitchFamily="2" charset="0"/>
              </a:rPr>
              <a:t>Strategies in the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57BF9-EDC6-EC44-8F31-A2A14949E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H" b="1" dirty="0"/>
              <a:t>Always cooperate (AC)</a:t>
            </a:r>
          </a:p>
          <a:p>
            <a:pPr>
              <a:lnSpc>
                <a:spcPct val="150000"/>
              </a:lnSpc>
            </a:pPr>
            <a:r>
              <a:rPr lang="en-CH" b="1" dirty="0"/>
              <a:t>A</a:t>
            </a:r>
            <a:r>
              <a:rPr lang="en-GB" b="1" dirty="0"/>
              <a:t>l</a:t>
            </a:r>
            <a:r>
              <a:rPr lang="en-CH" b="1" dirty="0"/>
              <a:t>ways defect (AD)</a:t>
            </a:r>
          </a:p>
          <a:p>
            <a:pPr>
              <a:lnSpc>
                <a:spcPct val="150000"/>
              </a:lnSpc>
            </a:pPr>
            <a:r>
              <a:rPr lang="en-CH" b="1" dirty="0"/>
              <a:t>Random (R)</a:t>
            </a:r>
          </a:p>
        </p:txBody>
      </p:sp>
    </p:spTree>
    <p:extLst>
      <p:ext uri="{BB962C8B-B14F-4D97-AF65-F5344CB8AC3E}">
        <p14:creationId xmlns:p14="http://schemas.microsoft.com/office/powerpoint/2010/main" val="370291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5A7D-AC4E-BA4E-A9FF-CC018A86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Helvetica" pitchFamily="2" charset="0"/>
              </a:rPr>
              <a:t>Strategies in the Literature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57BF9-EDC6-EC44-8F31-A2A14949E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H" b="1" dirty="0"/>
              <a:t>Grudger (G):</a:t>
            </a:r>
            <a:r>
              <a:rPr lang="en-CH" dirty="0"/>
              <a:t> AC until the adversary defects. Then, AD.</a:t>
            </a:r>
          </a:p>
          <a:p>
            <a:pPr>
              <a:lnSpc>
                <a:spcPct val="150000"/>
              </a:lnSpc>
            </a:pPr>
            <a:r>
              <a:rPr lang="en-CH" b="1" dirty="0"/>
              <a:t>Tit for tat (TFT):</a:t>
            </a:r>
            <a:r>
              <a:rPr lang="en-CH" dirty="0"/>
              <a:t> Always reciprocate the previous decision from the adversary.</a:t>
            </a:r>
          </a:p>
          <a:p>
            <a:pPr>
              <a:lnSpc>
                <a:spcPct val="150000"/>
              </a:lnSpc>
            </a:pPr>
            <a:r>
              <a:rPr lang="en-CH" b="1" dirty="0"/>
              <a:t>Detective (D):</a:t>
            </a:r>
            <a:r>
              <a:rPr lang="en-CH" dirty="0"/>
              <a:t> (CDCC, followed by TFT if defected on or AD if adversary only cooperates)</a:t>
            </a:r>
          </a:p>
        </p:txBody>
      </p:sp>
    </p:spTree>
    <p:extLst>
      <p:ext uri="{BB962C8B-B14F-4D97-AF65-F5344CB8AC3E}">
        <p14:creationId xmlns:p14="http://schemas.microsoft.com/office/powerpoint/2010/main" val="427496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5A7D-AC4E-BA4E-A9FF-CC018A86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>
                <a:latin typeface="Helvetica" pitchFamily="2" charset="0"/>
              </a:rPr>
              <a:t>Strategies in the Literature (cont.)</a:t>
            </a:r>
            <a:br>
              <a:rPr lang="en-CH" dirty="0">
                <a:latin typeface="Helvetica" pitchFamily="2" charset="0"/>
              </a:rPr>
            </a:br>
            <a:r>
              <a:rPr lang="en-CH" sz="3600" i="1" dirty="0"/>
              <a:t>Dealing with mistakes</a:t>
            </a:r>
            <a:endParaRPr lang="en-CH" dirty="0">
              <a:latin typeface="Helvetic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57BF9-EDC6-EC44-8F31-A2A14949E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H" b="1" dirty="0"/>
              <a:t>Tit for tat with forgiveness (TFTWF):</a:t>
            </a:r>
            <a:r>
              <a:rPr lang="en-CH" dirty="0"/>
              <a:t> TFT, but only defects after if the adversary defects 2+ times in a row.</a:t>
            </a:r>
            <a:endParaRPr lang="en-CH" b="1" dirty="0"/>
          </a:p>
        </p:txBody>
      </p:sp>
    </p:spTree>
    <p:extLst>
      <p:ext uri="{BB962C8B-B14F-4D97-AF65-F5344CB8AC3E}">
        <p14:creationId xmlns:p14="http://schemas.microsoft.com/office/powerpoint/2010/main" val="452498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ABE3-4E41-3D4A-BB33-8ADF20A7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Helvetica" pitchFamily="2" charset="0"/>
              </a:rPr>
              <a:t>Optimization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EB786-025C-C74D-930B-DE7A49CA9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H" sz="2400" dirty="0">
                <a:latin typeface="Helvetica" pitchFamily="2" charset="0"/>
              </a:rPr>
              <a:t>The literature shows that the TFT strategy is oftentimes optimal, when the population </a:t>
            </a:r>
            <a:r>
              <a:rPr lang="en-GB" sz="2400" dirty="0">
                <a:latin typeface="Helvetica" pitchFamily="2" charset="0"/>
              </a:rPr>
              <a:t>is sufficiently diverse.</a:t>
            </a:r>
          </a:p>
          <a:p>
            <a:pPr marL="0" indent="0" algn="ctr">
              <a:buNone/>
            </a:pPr>
            <a:endParaRPr lang="en-CH" dirty="0">
              <a:latin typeface="Helvetica" pitchFamily="2" charset="0"/>
            </a:endParaRPr>
          </a:p>
          <a:p>
            <a:pPr marL="0" indent="0" algn="ctr">
              <a:buNone/>
            </a:pPr>
            <a:r>
              <a:rPr lang="en-CH" b="1" i="1" dirty="0">
                <a:latin typeface="Helvetica" pitchFamily="2" charset="0"/>
              </a:rPr>
              <a:t>Can we derive (or outperform) the optimal strategy for the prisoner’s dillema using genetic algorithms?</a:t>
            </a:r>
          </a:p>
        </p:txBody>
      </p:sp>
    </p:spTree>
    <p:extLst>
      <p:ext uri="{BB962C8B-B14F-4D97-AF65-F5344CB8AC3E}">
        <p14:creationId xmlns:p14="http://schemas.microsoft.com/office/powerpoint/2010/main" val="1703734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ABE3-4E41-3D4A-BB33-8ADF20A7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Helvetica" pitchFamily="2" charset="0"/>
              </a:rPr>
              <a:t>Optimization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EB786-025C-C74D-930B-DE7A49CA9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H" sz="2400" dirty="0">
                <a:latin typeface="Helvetica" pitchFamily="2" charset="0"/>
              </a:rPr>
              <a:t>The literature shows that the TFT strategy is oftentimes optimal, when the population </a:t>
            </a:r>
            <a:r>
              <a:rPr lang="en-GB" sz="2400" dirty="0">
                <a:latin typeface="Helvetica" pitchFamily="2" charset="0"/>
              </a:rPr>
              <a:t>is sufficiently diverse.</a:t>
            </a:r>
          </a:p>
          <a:p>
            <a:pPr marL="0" indent="0" algn="ctr">
              <a:buNone/>
            </a:pPr>
            <a:endParaRPr lang="en-CH" dirty="0">
              <a:latin typeface="Helvetica" pitchFamily="2" charset="0"/>
            </a:endParaRPr>
          </a:p>
          <a:p>
            <a:pPr marL="0" indent="0" algn="ctr">
              <a:buNone/>
            </a:pPr>
            <a:r>
              <a:rPr lang="en-CH" b="1" i="1" dirty="0">
                <a:latin typeface="Helvetica" pitchFamily="2" charset="0"/>
              </a:rPr>
              <a:t>Can we derive (or outperform) the optimal strategy for the prisoner’s dillema using genetic algorithms?</a:t>
            </a:r>
          </a:p>
          <a:p>
            <a:pPr marL="0" indent="0" algn="ctr">
              <a:buNone/>
            </a:pPr>
            <a:endParaRPr lang="en-CH" dirty="0">
              <a:latin typeface="Helvetica" pitchFamily="2" charset="0"/>
            </a:endParaRPr>
          </a:p>
          <a:p>
            <a:pPr marL="0" indent="0" algn="ctr">
              <a:buNone/>
            </a:pPr>
            <a:r>
              <a:rPr lang="en-CH" dirty="0">
                <a:latin typeface="Helvetica" pitchFamily="2" charset="0"/>
              </a:rPr>
              <a:t>(This task is inherently well-suited for evolutionary algorithms!)</a:t>
            </a:r>
          </a:p>
        </p:txBody>
      </p:sp>
    </p:spTree>
    <p:extLst>
      <p:ext uri="{BB962C8B-B14F-4D97-AF65-F5344CB8AC3E}">
        <p14:creationId xmlns:p14="http://schemas.microsoft.com/office/powerpoint/2010/main" val="400545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DD1F-BE7D-3D44-B33A-CDBEB6B6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General Algorithm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2C774-5801-1545-BC0B-BC0D8087F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CH" dirty="0"/>
              <a:t>Initialize parameters for the prisoner’s dilemma:</a:t>
            </a:r>
          </a:p>
          <a:p>
            <a:pPr lvl="1">
              <a:lnSpc>
                <a:spcPct val="150000"/>
              </a:lnSpc>
            </a:pPr>
            <a:r>
              <a:rPr lang="en-CH" dirty="0"/>
              <a:t>Rewards for cooperating / defecting.</a:t>
            </a:r>
          </a:p>
          <a:p>
            <a:pPr lvl="1">
              <a:lnSpc>
                <a:spcPct val="150000"/>
              </a:lnSpc>
            </a:pPr>
            <a:r>
              <a:rPr lang="en-CH" dirty="0"/>
              <a:t>Number of iterations.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CH" dirty="0"/>
              <a:t>Initialize evolutionary parameters:</a:t>
            </a:r>
          </a:p>
          <a:p>
            <a:pPr lvl="1">
              <a:lnSpc>
                <a:spcPct val="150000"/>
              </a:lnSpc>
            </a:pPr>
            <a:r>
              <a:rPr lang="en-CH" dirty="0"/>
              <a:t>Mutation rate.</a:t>
            </a:r>
          </a:p>
          <a:p>
            <a:pPr lvl="1">
              <a:lnSpc>
                <a:spcPct val="150000"/>
              </a:lnSpc>
            </a:pPr>
            <a:r>
              <a:rPr lang="en-CH" dirty="0"/>
              <a:t>Fraction of reproducing ancestors.</a:t>
            </a:r>
          </a:p>
          <a:p>
            <a:pPr lvl="1">
              <a:lnSpc>
                <a:spcPct val="150000"/>
              </a:lnSpc>
            </a:pPr>
            <a:r>
              <a:rPr lang="en-CH" dirty="0"/>
              <a:t>Probability of reproducing given fitness.</a:t>
            </a:r>
          </a:p>
        </p:txBody>
      </p:sp>
    </p:spTree>
    <p:extLst>
      <p:ext uri="{BB962C8B-B14F-4D97-AF65-F5344CB8AC3E}">
        <p14:creationId xmlns:p14="http://schemas.microsoft.com/office/powerpoint/2010/main" val="3487185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DD1F-BE7D-3D44-B33A-CDBEB6B6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General Algorithm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2C774-5801-1545-BC0B-BC0D8087F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en-CH" dirty="0"/>
              <a:t>Create first generation.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en-CH" dirty="0"/>
              <a:t>For N-1 generations:</a:t>
            </a:r>
          </a:p>
          <a:p>
            <a:pPr lvl="1">
              <a:lnSpc>
                <a:spcPct val="150000"/>
              </a:lnSpc>
            </a:pPr>
            <a:r>
              <a:rPr lang="en-CH" dirty="0"/>
              <a:t>Run all strategies against each other.</a:t>
            </a:r>
          </a:p>
          <a:p>
            <a:pPr lvl="1">
              <a:lnSpc>
                <a:spcPct val="150000"/>
              </a:lnSpc>
            </a:pPr>
            <a:r>
              <a:rPr lang="en-CH" dirty="0"/>
              <a:t>Pick the top strategies using the parameters initialized in (2).</a:t>
            </a:r>
          </a:p>
          <a:p>
            <a:pPr lvl="1">
              <a:lnSpc>
                <a:spcPct val="150000"/>
              </a:lnSpc>
            </a:pPr>
            <a:r>
              <a:rPr lang="en-CH" dirty="0"/>
              <a:t>Apply mutations when generating the offspring.</a:t>
            </a:r>
          </a:p>
        </p:txBody>
      </p:sp>
    </p:spTree>
    <p:extLst>
      <p:ext uri="{BB962C8B-B14F-4D97-AF65-F5344CB8AC3E}">
        <p14:creationId xmlns:p14="http://schemas.microsoft.com/office/powerpoint/2010/main" val="2903120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562</Words>
  <Application>Microsoft Macintosh PowerPoint</Application>
  <PresentationFormat>Widescreen</PresentationFormat>
  <Paragraphs>73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Rounded MT Bold</vt:lpstr>
      <vt:lpstr>Calibri</vt:lpstr>
      <vt:lpstr>Helvetica</vt:lpstr>
      <vt:lpstr>Office Theme</vt:lpstr>
      <vt:lpstr>Nice Guys Don’t (Always) Finish Last</vt:lpstr>
      <vt:lpstr>The Prisoner’s Dilemma</vt:lpstr>
      <vt:lpstr>Strategies in the Literature</vt:lpstr>
      <vt:lpstr>Strategies in the Literature (cont.)</vt:lpstr>
      <vt:lpstr>Strategies in the Literature (cont.) Dealing with mistakes</vt:lpstr>
      <vt:lpstr>Optimization Task</vt:lpstr>
      <vt:lpstr>Optimization Task</vt:lpstr>
      <vt:lpstr>General Algorithm Overview</vt:lpstr>
      <vt:lpstr>General Algorithm Overview</vt:lpstr>
      <vt:lpstr>1D Problem Optimizing for Cooperation</vt:lpstr>
      <vt:lpstr>1D Problem Optimizing for Cooperation</vt:lpstr>
      <vt:lpstr>4D Problem Optimizing for Cooperation / Retaliation</vt:lpstr>
      <vt:lpstr>4D Problem Optimizing for Cooperation / Retaliation</vt:lpstr>
      <vt:lpstr>4D Problem Optimizing for Cooperation / Retaliation</vt:lpstr>
      <vt:lpstr>4D Problem Optimizing for Cooperation / Retaliation</vt:lpstr>
      <vt:lpstr>4D Problem Optimizing for Cooperation / Retaliation</vt:lpstr>
      <vt:lpstr>4D Problem Optimizing for Cooperation / Retaliation</vt:lpstr>
      <vt:lpstr>4D Problem Optimizing for Cooperation / Retaliation</vt:lpstr>
      <vt:lpstr>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Nice Guys Don’t (Always) Finish Last</dc:title>
  <dc:creator>João Dinis Ferreira</dc:creator>
  <cp:lastModifiedBy>João Dinis Ferreira</cp:lastModifiedBy>
  <cp:revision>10</cp:revision>
  <dcterms:created xsi:type="dcterms:W3CDTF">2020-08-23T13:30:15Z</dcterms:created>
  <dcterms:modified xsi:type="dcterms:W3CDTF">2020-08-24T06:51:22Z</dcterms:modified>
</cp:coreProperties>
</file>