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DF9E72-F68B-475D-B1B7-175E6A7BE8F8}">
  <a:tblStyle styleId="{B8DF9E72-F68B-475D-B1B7-175E6A7BE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vbentem.github.io/airtime-calculator/ttn/eu868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c5dd307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c5dd307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c9bb22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c9bb22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 slide tenta demonstrar aquilo que acontece na demonstração.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Mostra o pior caso de tempo de resposta (admitindo que as as mensagens são transmitidas e recebidas devidamente), tempo desde que ocorre alteração no valor de temperatura do sensor até ao momento em que o led é efetivamente apagado (explicar diagrama temporal).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Exemplo  para DR_3 e DR_0: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2"/>
              </a:rPr>
              <a:t>https://avbentem.github.io/airtime-calculator/ttn/eu868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À medida que o data rate aumenta vamos ter mais largura de banda, uma vez que o tempo de transmissão por mensagem baixa. O que permite também um delay menor entre mensagens, uma vez que por cada mensagens estão a gastar menos tempo, e </a:t>
            </a:r>
            <a:r>
              <a:rPr lang="pt-PT"/>
              <a:t>existem</a:t>
            </a:r>
            <a:r>
              <a:rPr lang="pt-PT"/>
              <a:t> limitações no duty cycle impostas (limitações regionais para a tecnologia lora e FAP no caso da rede TTN </a:t>
            </a:r>
            <a:r>
              <a:rPr lang="pt-PT"/>
              <a:t>pública</a:t>
            </a:r>
            <a:r>
              <a:rPr lang="pt-PT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contrapartida o SF diminui, quer isto dizer que a transmissão torna-se mais </a:t>
            </a:r>
            <a:r>
              <a:rPr lang="pt-PT"/>
              <a:t>sensível</a:t>
            </a:r>
            <a:r>
              <a:rPr lang="pt-PT"/>
              <a:t> ao </a:t>
            </a:r>
            <a:r>
              <a:rPr lang="pt-PT"/>
              <a:t>ruído, e dependendo da distância a que estamos do gateway podemos nem sequer ser possível a transmissão.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Aqui podemos sentir a limitações da tecnologia lora que torna o seu uso inviável para aplicações hard real time, sensível ao tempo de resposta. No entanto, torna-se interessante para aplicações domésticas ou outras aplicações onde essa restrições não são impostas, ou são menos exigentes.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Exemplos: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Aplicação de monitorização de temperatura (humidade, quantidade de CO2) de uma divisão da casa, inclusive para possível controle de temperatura enviado mensagens aos dispositivos (agendamento).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f80dce4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f80dce4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entender melhor as limitações das diferentes taxas de transmissão e até onde é que conseguimos ter ligação aos gateways lora, andamos pela cidade a medimos RSSI e o SNR das mensagens recebidas por ambos os gateways (</a:t>
            </a:r>
            <a:r>
              <a:rPr lang="pt-PT"/>
              <a:t>depósito</a:t>
            </a:r>
            <a:r>
              <a:rPr lang="pt-PT"/>
              <a:t> de àgua e edifício 3).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80dce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f80dce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Na apresentação só mostramos o caso da gateway do Depósito de àgua (DR_0 e DR_3), mas nó fizemos estas medições para os diferentes DRs e também para o gateway do </a:t>
            </a:r>
            <a:r>
              <a:rPr lang="pt-PT"/>
              <a:t>edifício</a:t>
            </a:r>
            <a:r>
              <a:rPr lang="pt-PT"/>
              <a:t>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Fazemos 3 medições para cada local para os diferentes data rates e calculados a média. Aproximamos as distâncias entre os gateways e os locais com </a:t>
            </a:r>
            <a:r>
              <a:rPr lang="pt-PT"/>
              <a:t>auxílio</a:t>
            </a:r>
            <a:r>
              <a:rPr lang="pt-PT"/>
              <a:t> do google maps.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É importante ressaltar que não estamos a ter em conta a altitude, que é um fator que </a:t>
            </a:r>
            <a:r>
              <a:rPr lang="pt-PT"/>
              <a:t>influencia a qualidade do sinal, e que por razões óbvias as medições não foram realizadas na mesma altura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algumas delas nem sequer no mesmo 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Podemos verificar que tanto o RSSI e o SNR tem tendência a baixar com o aumento da distância, o que é +- </a:t>
            </a:r>
            <a:r>
              <a:rPr lang="pt-PT"/>
              <a:t>expectável. Em alguns casos essa tendência perde-se (Aquário e Casa da Ana) ainda 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sejam valores razoáveis, tendo em conta as situações das medições que referimos e do facto da distância ao gateway não ser o único factor que influencia os resultados.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3 últimos casos já não conseguimos ter sinal para o DR_3. No máximo conseguimos uma distância de 4.6 km.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Outra coisa que não está visível neste gráfico</a:t>
            </a:r>
            <a:r>
              <a:rPr lang="pt-PT">
                <a:solidFill>
                  <a:schemeClr val="dk1"/>
                </a:solidFill>
              </a:rPr>
              <a:t>, e que seria interessante referir,</a:t>
            </a:r>
            <a:r>
              <a:rPr lang="pt-PT"/>
              <a:t> o número de transmissões necessárias até conseguirmos receber as 3 mensagens, esse número aumenta com a diminuição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 RSSI e SNR.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Todas estas questão da distância tem influência no que já discutimos em relação ao delay de transmissão e tempo de resposta, quanto menor for a distância em princípio conseguimos ter delays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menores o que pode determinar aquilo que podemos ou não fazer nas nossas aplicações. O data rate máximo, estável, que nós conseguimos foi de DR_5 no parque da ua e no aquário.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5dd307c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5dd307c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guião de lora WAN fornecido está desatualizado, usa a versão 2 do TTN, entretanto a TTN lançou uma nova versão (3). Algumas das coisas que são transversais às 2 versões, outra tem algumas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alterações e nem sempre o guião foi útil, por exemplo, no registo do device na TTN as coisas mudaram um bocado e tivemos que introduzir informação adicional que tivemos que investigar.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nomeadamente com a versão do loraWAN, inicialmente não conseguimos estabelecer a ligação, tivemos que fazer um update de firmware e configurar a versão correta na TTN.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Não conseguimos usar o modo de autenticação OTTA sugerido no guião, as mensagens chegavam a TTN e o pedido era aceite, mas o dispositivo não chegava a receber a mensagem de aceitação.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Alternativamente usamos o outro modo de autenticação ABP. Deve de então não voltamos a tentar a autenticação OTTA, ainda que tenhamos uma ideia do que poderá causado o problema.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além disso, os definições e os ajustes da TTN muita das vezes não são auto explicativos e também não existe muita informação </a:t>
            </a:r>
            <a:r>
              <a:rPr lang="pt-PT"/>
              <a:t>útil, tivemos que quase que adivinhar como configurar por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tentativa e erro e até hoje muita das coisas que estão lá entendemos muito bem como funcionam, só sabemos como está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 resumidamente acho que essa foi a nossa maior dificuldade, bater com a cabeça na parede até as coisas funcionarem.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LoraWAN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Comunicações Móveis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154525"/>
            <a:ext cx="233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Ana Ferreira 93301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João Ferreira 93305</a:t>
            </a:r>
            <a:endParaRPr sz="1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497100" y="4154525"/>
            <a:ext cx="233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janeiro 2022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Circuito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24539"/>
          <a:stretch/>
        </p:blipFill>
        <p:spPr>
          <a:xfrm>
            <a:off x="1361999" y="1084300"/>
            <a:ext cx="6419999" cy="3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3277800"/>
            <a:ext cx="83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Data Rate = 3,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uplink</a:t>
            </a:r>
            <a:r>
              <a:rPr lang="pt-PT">
                <a:solidFill>
                  <a:schemeClr val="dk1"/>
                </a:solidFill>
              </a:rPr>
              <a:t> = 16,5s,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rw</a:t>
            </a:r>
            <a:r>
              <a:rPr lang="pt-PT">
                <a:solidFill>
                  <a:schemeClr val="dk1"/>
                </a:solidFill>
              </a:rPr>
              <a:t> = 6s e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transMsg</a:t>
            </a:r>
            <a:r>
              <a:rPr lang="pt-PT">
                <a:solidFill>
                  <a:schemeClr val="dk1"/>
                </a:solidFill>
              </a:rPr>
              <a:t> = 0,1649s: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36780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 x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uplink </a:t>
            </a:r>
            <a:r>
              <a:rPr lang="pt-PT">
                <a:solidFill>
                  <a:schemeClr val="dk1"/>
                </a:solidFill>
              </a:rPr>
              <a:t>+</a:t>
            </a:r>
            <a:r>
              <a:rPr lang="pt-PT" sz="1100">
                <a:solidFill>
                  <a:schemeClr val="dk1"/>
                </a:solidFill>
              </a:rPr>
              <a:t>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rw  </a:t>
            </a:r>
            <a:r>
              <a:rPr lang="pt-PT">
                <a:solidFill>
                  <a:schemeClr val="dk1"/>
                </a:solidFill>
              </a:rPr>
              <a:t>+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transMsg </a:t>
            </a:r>
            <a:r>
              <a:rPr lang="pt-PT">
                <a:solidFill>
                  <a:schemeClr val="dk1"/>
                </a:solidFill>
              </a:rPr>
              <a:t>= ⌈ 2 x 16,5 + 6 + 0,1649 ⌉ = 40 s       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7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Tempo de resposta (Pior caso)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996"/>
            <a:ext cx="9144000" cy="204705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072000" y="2704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2 x </a:t>
            </a:r>
            <a:r>
              <a:rPr b="1" lang="pt-PT">
                <a:solidFill>
                  <a:srgbClr val="202122"/>
                </a:solidFill>
                <a:highlight>
                  <a:schemeClr val="lt1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uplink </a:t>
            </a:r>
            <a:r>
              <a:rPr lang="pt-PT">
                <a:solidFill>
                  <a:schemeClr val="dk1"/>
                </a:solidFill>
              </a:rPr>
              <a:t>+</a:t>
            </a:r>
            <a:r>
              <a:rPr lang="pt-PT" sz="1100">
                <a:solidFill>
                  <a:schemeClr val="dk1"/>
                </a:solidFill>
              </a:rPr>
              <a:t> </a:t>
            </a:r>
            <a:r>
              <a:rPr b="1" lang="pt-PT">
                <a:solidFill>
                  <a:srgbClr val="202122"/>
                </a:solidFill>
                <a:highlight>
                  <a:schemeClr val="lt1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rw  </a:t>
            </a:r>
            <a:r>
              <a:rPr lang="pt-PT">
                <a:solidFill>
                  <a:schemeClr val="dk1"/>
                </a:solidFill>
              </a:rPr>
              <a:t>+ </a:t>
            </a:r>
            <a:r>
              <a:rPr b="1" lang="pt-PT">
                <a:solidFill>
                  <a:srgbClr val="202122"/>
                </a:solidFill>
                <a:highlight>
                  <a:schemeClr val="lt1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transMsg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42022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 Data Rate = 0,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uplink</a:t>
            </a:r>
            <a:r>
              <a:rPr lang="pt-PT">
                <a:solidFill>
                  <a:schemeClr val="dk1"/>
                </a:solidFill>
              </a:rPr>
              <a:t> = </a:t>
            </a:r>
            <a:r>
              <a:rPr lang="pt-PT">
                <a:solidFill>
                  <a:schemeClr val="dk1"/>
                </a:solidFill>
              </a:rPr>
              <a:t>115,5</a:t>
            </a:r>
            <a:r>
              <a:rPr lang="pt-PT">
                <a:solidFill>
                  <a:schemeClr val="dk1"/>
                </a:solidFill>
              </a:rPr>
              <a:t>s,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rw</a:t>
            </a:r>
            <a:r>
              <a:rPr lang="pt-PT">
                <a:solidFill>
                  <a:schemeClr val="dk1"/>
                </a:solidFill>
              </a:rPr>
              <a:t> = 6s e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transMsg</a:t>
            </a:r>
            <a:r>
              <a:rPr lang="pt-PT">
                <a:solidFill>
                  <a:schemeClr val="dk1"/>
                </a:solidFill>
              </a:rPr>
              <a:t> = </a:t>
            </a:r>
            <a:r>
              <a:rPr lang="pt-PT">
                <a:solidFill>
                  <a:schemeClr val="dk1"/>
                </a:solidFill>
              </a:rPr>
              <a:t>1,155s</a:t>
            </a:r>
            <a:r>
              <a:rPr lang="pt-PT">
                <a:solidFill>
                  <a:schemeClr val="dk1"/>
                </a:solidFill>
              </a:rPr>
              <a:t> :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46024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 x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uplink </a:t>
            </a:r>
            <a:r>
              <a:rPr lang="pt-PT">
                <a:solidFill>
                  <a:schemeClr val="dk1"/>
                </a:solidFill>
              </a:rPr>
              <a:t>+</a:t>
            </a:r>
            <a:r>
              <a:rPr lang="pt-PT" sz="1100">
                <a:solidFill>
                  <a:schemeClr val="dk1"/>
                </a:solidFill>
              </a:rPr>
              <a:t>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rw  </a:t>
            </a:r>
            <a:r>
              <a:rPr lang="pt-PT">
                <a:solidFill>
                  <a:schemeClr val="dk1"/>
                </a:solidFill>
              </a:rPr>
              <a:t>+ </a:t>
            </a:r>
            <a:r>
              <a:rPr b="1" lang="pt-PT">
                <a:solidFill>
                  <a:srgbClr val="202122"/>
                </a:solidFill>
                <a:highlight>
                  <a:srgbClr val="FFFFFF"/>
                </a:highlight>
              </a:rPr>
              <a:t>Δ</a:t>
            </a:r>
            <a:r>
              <a:rPr lang="pt-PT">
                <a:solidFill>
                  <a:schemeClr val="dk1"/>
                </a:solidFill>
              </a:rPr>
              <a:t>t</a:t>
            </a:r>
            <a:r>
              <a:rPr lang="pt-PT" sz="1100">
                <a:solidFill>
                  <a:schemeClr val="dk1"/>
                </a:solidFill>
              </a:rPr>
              <a:t>transMsg </a:t>
            </a:r>
            <a:r>
              <a:rPr lang="pt-PT">
                <a:solidFill>
                  <a:schemeClr val="dk1"/>
                </a:solidFill>
              </a:rPr>
              <a:t>= </a:t>
            </a:r>
            <a:r>
              <a:rPr lang="pt-PT">
                <a:solidFill>
                  <a:schemeClr val="dk1"/>
                </a:solidFill>
              </a:rPr>
              <a:t> ⌈</a:t>
            </a:r>
            <a:r>
              <a:rPr lang="pt-PT">
                <a:solidFill>
                  <a:schemeClr val="dk1"/>
                </a:solidFill>
              </a:rPr>
              <a:t> 2 x 115,5 + 6 + 1,155 ⌉ =  239 s ~= 4 min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543975" y="3806975"/>
            <a:ext cx="242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Pacote 14 bytes (Header + 1 byte temperatura)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140800" y="1576525"/>
            <a:ext cx="734700" cy="520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995300" y="3644950"/>
            <a:ext cx="1038000" cy="520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291750" y="0"/>
            <a:ext cx="734700" cy="444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8234475" y="2040525"/>
            <a:ext cx="734700" cy="444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048300" y="4766800"/>
            <a:ext cx="664800" cy="38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59625" y="3414950"/>
            <a:ext cx="734700" cy="444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5085625" y="-11625"/>
            <a:ext cx="850800" cy="32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875600" y="1974050"/>
            <a:ext cx="956700" cy="38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029800" y="1576525"/>
            <a:ext cx="956700" cy="38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893875" y="3644950"/>
            <a:ext cx="1038000" cy="38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048300" y="4703625"/>
            <a:ext cx="734700" cy="32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0" y="3843850"/>
            <a:ext cx="734700" cy="32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759625" y="3355250"/>
            <a:ext cx="734700" cy="381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14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GW Depósito de Água</a:t>
            </a:r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589125" y="87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{B8DF9E72-F68B-475D-B1B7-175E6A7BE8F8}</a:tableStyleId>
              </a:tblPr>
              <a:tblGrid>
                <a:gridCol w="1327625"/>
                <a:gridCol w="1327625"/>
                <a:gridCol w="1327625"/>
                <a:gridCol w="1327625"/>
                <a:gridCol w="1327625"/>
                <a:gridCol w="1327625"/>
              </a:tblGrid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200"/>
                        <a:t>Data rate = 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200"/>
                        <a:t>Data rate = 3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200"/>
                        <a:t>Distância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200"/>
                        <a:t>RSSI (dBm)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200"/>
                        <a:t>SNR (dBm)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200"/>
                        <a:t>RSSI (dBm)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200"/>
                        <a:t>SNR (dBm)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Parque ua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70 m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-86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7,33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-95,33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10,93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Aquário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600 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-114,67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-0,13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-118,33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-2,2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Casa Avós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890 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-111,67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1,77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-118,33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-2,13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Parque de Exposições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1.9 km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-117,33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-7,5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-118,67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-6,17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Casa Ana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2 km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-118,67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-16,5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>
                          <a:solidFill>
                            <a:schemeClr val="dk1"/>
                          </a:solidFill>
                        </a:rPr>
                        <a:t>Sem sinal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Casa João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3.7 km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-119,67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-12,07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Sem sinal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Retail Park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4.6 km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-120,67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-15,83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/>
                        <a:t>Sem sinal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Dificuldades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Guião desatualizado (TTN 3)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Modo de autenticação OTTA -&gt; ABP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Definições/ajustes da TTN não intuitivos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