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9"/>
  </p:notesMasterIdLst>
  <p:sldIdLst>
    <p:sldId id="260" r:id="rId2"/>
    <p:sldId id="259" r:id="rId3"/>
    <p:sldId id="265" r:id="rId4"/>
    <p:sldId id="278" r:id="rId5"/>
    <p:sldId id="279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3" r:id="rId14"/>
    <p:sldId id="282" r:id="rId15"/>
    <p:sldId id="277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34" autoAdjust="0"/>
  </p:normalViewPr>
  <p:slideViewPr>
    <p:cSldViewPr snapToGrid="0">
      <p:cViewPr varScale="1">
        <p:scale>
          <a:sx n="90" d="100"/>
          <a:sy n="90" d="100"/>
        </p:scale>
        <p:origin x="12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80C7-3B55-4E5C-A9B0-711198A4104E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E7C4-E54C-465D-ABEB-E0CB3A6B840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4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da semana passada</a:t>
            </a:r>
          </a:p>
          <a:p>
            <a:r>
              <a:rPr lang="pt-PT" dirty="0"/>
              <a:t>Hoje venho falar sobre o </a:t>
            </a:r>
            <a:r>
              <a:rPr lang="pt-PT" dirty="0" err="1"/>
              <a:t>electron</a:t>
            </a:r>
            <a:r>
              <a:rPr lang="pt-PT" dirty="0"/>
              <a:t> que é uma </a:t>
            </a:r>
            <a:r>
              <a:rPr lang="pt-PT" dirty="0" err="1"/>
              <a:t>framework</a:t>
            </a:r>
            <a:r>
              <a:rPr lang="pt-PT" dirty="0"/>
              <a:t> para desenvolver aplicações.</a:t>
            </a:r>
          </a:p>
          <a:p>
            <a:r>
              <a:rPr lang="pt-PT" dirty="0"/>
              <a:t>Eu uso aplicações diariamente que foram feitas por esta </a:t>
            </a:r>
            <a:r>
              <a:rPr lang="pt-PT" dirty="0" err="1"/>
              <a:t>framework</a:t>
            </a:r>
            <a:r>
              <a:rPr lang="pt-PT" dirty="0"/>
              <a:t>, e nem tinha conhecimento da </a:t>
            </a:r>
            <a:r>
              <a:rPr lang="pt-PT" dirty="0" err="1"/>
              <a:t>exist~encia</a:t>
            </a:r>
            <a:r>
              <a:rPr lang="pt-PT" dirty="0"/>
              <a:t> dela, e devido a isto e outras particularidades achei que era um bom tema para partilhar com vocês.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0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1- De forma simplista pode ser visto como um web browser capaz de interagir com o “</a:t>
            </a:r>
            <a:r>
              <a:rPr lang="pt-PT" i="1" dirty="0"/>
              <a:t>file </a:t>
            </a:r>
            <a:r>
              <a:rPr lang="pt-PT" i="1" dirty="0" err="1"/>
              <a:t>system</a:t>
            </a:r>
            <a:r>
              <a:rPr lang="pt-PT" i="1" dirty="0"/>
              <a:t>”.</a:t>
            </a:r>
          </a:p>
          <a:p>
            <a:r>
              <a:rPr lang="pt-PT" dirty="0"/>
              <a:t>2- E este web browser faz parte de um pacote da aplicação, que faz com que toda a gente corra o aplicativo sobre as mesmas condições, independentemente do sistema operativo que estão a utilizar.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Além do core set de ferramentas do </a:t>
            </a:r>
            <a:r>
              <a:rPr lang="pt-PT" dirty="0" err="1"/>
              <a:t>Electron</a:t>
            </a:r>
            <a:r>
              <a:rPr lang="pt-PT" dirty="0"/>
              <a:t>, é possível de utilizar</a:t>
            </a:r>
          </a:p>
          <a:p>
            <a:r>
              <a:rPr lang="pt-PT" dirty="0"/>
              <a:t>1- as ferramentas do </a:t>
            </a:r>
            <a:r>
              <a:rPr lang="pt-PT" dirty="0" err="1"/>
              <a:t>Chromium</a:t>
            </a:r>
            <a:r>
              <a:rPr lang="pt-PT" dirty="0"/>
              <a:t>.</a:t>
            </a:r>
          </a:p>
          <a:p>
            <a:r>
              <a:rPr lang="pt-PT" dirty="0"/>
              <a:t>2- todos os módulos do </a:t>
            </a:r>
            <a:r>
              <a:rPr lang="pt-PT" dirty="0" err="1"/>
              <a:t>NodeJS</a:t>
            </a:r>
            <a:r>
              <a:rPr lang="pt-PT" dirty="0"/>
              <a:t> (que são extremamente vastos).</a:t>
            </a:r>
          </a:p>
          <a:p>
            <a:r>
              <a:rPr lang="pt-PT" dirty="0"/>
              <a:t>O que significa que desenvolvedores que tenham uma preferência num determinado módulo ou pacote, podem utilizá-lo na aplicação desktop como se trata-se de uma aplicação web.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13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189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sz="1100" dirty="0"/>
              <a:t>1 - À semelhança de uma aplicação web existe um </a:t>
            </a:r>
            <a:r>
              <a:rPr lang="pt-PT" sz="1100" i="1" dirty="0"/>
              <a:t>script </a:t>
            </a:r>
            <a:r>
              <a:rPr lang="pt-PT" sz="1100" i="1" dirty="0" err="1"/>
              <a:t>package.json</a:t>
            </a:r>
            <a:r>
              <a:rPr lang="pt-PT" sz="1100" i="1" dirty="0"/>
              <a:t> </a:t>
            </a:r>
            <a:r>
              <a:rPr lang="pt-PT" sz="1100" dirty="0"/>
              <a:t>que é considerado como o </a:t>
            </a:r>
            <a:r>
              <a:rPr lang="pt-PT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pt-PT" sz="1100" dirty="0"/>
              <a:t> </a:t>
            </a:r>
            <a:r>
              <a:rPr lang="pt-P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só existe um único </a:t>
            </a:r>
            <a:endParaRPr lang="pt-PT" sz="1100" dirty="0"/>
          </a:p>
          <a:p>
            <a:pPr algn="just"/>
            <a:r>
              <a:rPr lang="pt-PT" sz="1100" dirty="0"/>
              <a:t>2 - O </a:t>
            </a:r>
            <a:r>
              <a:rPr lang="pt-PT" sz="1100" i="1" dirty="0" err="1"/>
              <a:t>scrip</a:t>
            </a:r>
            <a:r>
              <a:rPr lang="pt-PT" sz="1100" dirty="0"/>
              <a:t> que corre o </a:t>
            </a:r>
            <a:r>
              <a:rPr lang="pt-P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sz="1100" dirty="0"/>
              <a:t> pode gerar um GUI através de criação de páginas web, e é responsável pela gestão da interação do GUI nativo do sistema operativo.</a:t>
            </a:r>
          </a:p>
          <a:p>
            <a:pPr algn="just"/>
            <a:r>
              <a:rPr lang="pt-PT" sz="1100" dirty="0"/>
              <a:t>3 - As páginas web são criadas com o </a:t>
            </a:r>
            <a:r>
              <a:rPr lang="pt-PT" sz="1100" dirty="0" err="1"/>
              <a:t>Chromium</a:t>
            </a:r>
            <a:r>
              <a:rPr lang="pt-PT" sz="1100" dirty="0"/>
              <a:t>, e desta forma partilham a mesma arquitetura de </a:t>
            </a:r>
            <a:r>
              <a:rPr lang="pt-PT" sz="1100" dirty="0" err="1"/>
              <a:t>multi-processo</a:t>
            </a:r>
            <a:r>
              <a:rPr lang="pt-PT" sz="1100" dirty="0"/>
              <a:t>, ou seja, cada página tem o seu próprio p</a:t>
            </a:r>
            <a:r>
              <a:rPr lang="pt-PT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rocesso de </a:t>
            </a:r>
            <a:r>
              <a:rPr lang="pt-P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sz="1100" dirty="0"/>
              <a:t>.</a:t>
            </a:r>
          </a:p>
          <a:p>
            <a:pPr algn="just"/>
            <a:r>
              <a:rPr lang="pt-PT" sz="1100" dirty="0"/>
              <a:t>4 - O </a:t>
            </a:r>
            <a:r>
              <a:rPr lang="pt-PT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</a:t>
            </a:r>
            <a:r>
              <a:rPr lang="pt-P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100" dirty="0"/>
              <a:t>utiliza um ficheiro HTML que referência os ficheiros comuns de CSS, JavaScript, imagens, etc. e </a:t>
            </a:r>
            <a:r>
              <a:rPr lang="pt-PT" sz="1100" dirty="0" err="1"/>
              <a:t>rendariza-o</a:t>
            </a:r>
            <a:r>
              <a:rPr lang="pt-PT" sz="1100" dirty="0"/>
              <a:t> numa janela.</a:t>
            </a:r>
          </a:p>
          <a:p>
            <a:pPr algn="just"/>
            <a:r>
              <a:rPr lang="pt-PT" sz="1100" dirty="0"/>
              <a:t>5 - Em browser normais, as páginas web geralmente correm num ambiente contido e não são autorizadas a aceder aos recursos nativos. Porém como o </a:t>
            </a:r>
            <a:r>
              <a:rPr lang="pt-P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r>
              <a:rPr lang="pt-PT" sz="1100" dirty="0"/>
              <a:t> utiliza a API do Node.js nas páginas web, tem a capacidade de executar operações de mais baixo nível.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1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100" dirty="0"/>
              <a:t>In web </a:t>
            </a:r>
            <a:r>
              <a:rPr lang="pt-PT" sz="1100" dirty="0" err="1"/>
              <a:t>pages</a:t>
            </a:r>
            <a:r>
              <a:rPr lang="pt-PT" sz="1100" dirty="0"/>
              <a:t>, </a:t>
            </a:r>
            <a:r>
              <a:rPr lang="pt-PT" sz="1100" dirty="0" err="1"/>
              <a:t>calling</a:t>
            </a:r>
            <a:r>
              <a:rPr lang="pt-PT" sz="1100" dirty="0"/>
              <a:t> </a:t>
            </a:r>
            <a:r>
              <a:rPr lang="pt-PT" sz="1100" dirty="0" err="1"/>
              <a:t>native</a:t>
            </a:r>
            <a:r>
              <a:rPr lang="pt-PT" sz="1100" dirty="0"/>
              <a:t> GUI </a:t>
            </a:r>
            <a:r>
              <a:rPr lang="pt-PT" sz="1100" dirty="0" err="1"/>
              <a:t>related</a:t>
            </a:r>
            <a:r>
              <a:rPr lang="pt-PT" sz="1100" dirty="0"/>
              <a:t> </a:t>
            </a:r>
            <a:r>
              <a:rPr lang="pt-PT" sz="1100" dirty="0" err="1"/>
              <a:t>APIs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not</a:t>
            </a:r>
            <a:r>
              <a:rPr lang="pt-PT" sz="1100" dirty="0"/>
              <a:t> </a:t>
            </a:r>
            <a:r>
              <a:rPr lang="pt-PT" sz="1100" dirty="0" err="1"/>
              <a:t>allowed</a:t>
            </a:r>
            <a:r>
              <a:rPr lang="pt-PT" sz="1100" dirty="0"/>
              <a:t> </a:t>
            </a:r>
            <a:r>
              <a:rPr lang="pt-PT" sz="1100" dirty="0" err="1"/>
              <a:t>because</a:t>
            </a:r>
            <a:r>
              <a:rPr lang="pt-PT" sz="1100" dirty="0"/>
              <a:t> </a:t>
            </a:r>
            <a:r>
              <a:rPr lang="pt-PT" sz="1100" dirty="0" err="1"/>
              <a:t>managign</a:t>
            </a:r>
            <a:r>
              <a:rPr lang="pt-PT" sz="1100" dirty="0"/>
              <a:t> </a:t>
            </a:r>
            <a:r>
              <a:rPr lang="pt-PT" sz="1100" dirty="0" err="1"/>
              <a:t>native</a:t>
            </a:r>
            <a:r>
              <a:rPr lang="pt-PT" sz="1100" dirty="0"/>
              <a:t> GUI </a:t>
            </a:r>
            <a:r>
              <a:rPr lang="pt-PT" sz="1100" dirty="0" err="1"/>
              <a:t>resources</a:t>
            </a:r>
            <a:r>
              <a:rPr lang="pt-PT" sz="1100" dirty="0"/>
              <a:t> in web </a:t>
            </a:r>
            <a:r>
              <a:rPr lang="pt-PT" sz="1100" dirty="0" err="1"/>
              <a:t>pages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very</a:t>
            </a:r>
            <a:r>
              <a:rPr lang="pt-PT" sz="1100" dirty="0"/>
              <a:t> </a:t>
            </a:r>
            <a:r>
              <a:rPr lang="pt-PT" sz="1100" dirty="0" err="1"/>
              <a:t>dangerous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it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easy</a:t>
            </a:r>
            <a:r>
              <a:rPr lang="pt-PT" sz="1100" dirty="0"/>
              <a:t> to </a:t>
            </a:r>
            <a:r>
              <a:rPr lang="pt-PT" sz="1100" dirty="0" err="1"/>
              <a:t>leak</a:t>
            </a:r>
            <a:r>
              <a:rPr lang="pt-PT" sz="1100" dirty="0"/>
              <a:t> </a:t>
            </a:r>
            <a:r>
              <a:rPr lang="pt-PT" sz="1100" dirty="0" err="1"/>
              <a:t>resources</a:t>
            </a:r>
            <a:r>
              <a:rPr lang="pt-PT" sz="1100" dirty="0"/>
              <a:t>. To </a:t>
            </a:r>
            <a:r>
              <a:rPr lang="pt-PT" sz="1100" dirty="0" err="1"/>
              <a:t>perform</a:t>
            </a:r>
            <a:r>
              <a:rPr lang="pt-PT" sz="1100" dirty="0"/>
              <a:t> GUI </a:t>
            </a:r>
            <a:r>
              <a:rPr lang="pt-PT" sz="1100" dirty="0" err="1"/>
              <a:t>operations</a:t>
            </a:r>
            <a:r>
              <a:rPr lang="pt-PT" sz="1100" dirty="0"/>
              <a:t> in a web </a:t>
            </a:r>
            <a:r>
              <a:rPr lang="pt-PT" sz="1100" dirty="0" err="1"/>
              <a:t>page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render </a:t>
            </a:r>
            <a:r>
              <a:rPr lang="pt-PT" sz="1100" dirty="0" err="1"/>
              <a:t>process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web </a:t>
            </a:r>
            <a:r>
              <a:rPr lang="pt-PT" sz="1100" dirty="0" err="1"/>
              <a:t>page</a:t>
            </a:r>
            <a:r>
              <a:rPr lang="pt-PT" sz="1100" dirty="0"/>
              <a:t> must </a:t>
            </a:r>
            <a:r>
              <a:rPr lang="pt-PT" sz="1100" dirty="0" err="1"/>
              <a:t>communicate</a:t>
            </a:r>
            <a:r>
              <a:rPr lang="pt-PT" sz="1100" dirty="0"/>
              <a:t> </a:t>
            </a:r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main</a:t>
            </a:r>
            <a:r>
              <a:rPr lang="pt-PT" sz="1100" dirty="0"/>
              <a:t> </a:t>
            </a:r>
            <a:r>
              <a:rPr lang="pt-PT" sz="1100" dirty="0" err="1"/>
              <a:t>process</a:t>
            </a:r>
            <a:r>
              <a:rPr lang="pt-PT" sz="1100" dirty="0"/>
              <a:t> to </a:t>
            </a:r>
            <a:r>
              <a:rPr lang="pt-PT" sz="1100" dirty="0" err="1"/>
              <a:t>request</a:t>
            </a:r>
            <a:r>
              <a:rPr lang="pt-PT" sz="1100" dirty="0"/>
              <a:t>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main</a:t>
            </a:r>
            <a:r>
              <a:rPr lang="pt-PT" sz="1100" dirty="0"/>
              <a:t> </a:t>
            </a:r>
            <a:r>
              <a:rPr lang="pt-PT" sz="1100" dirty="0" err="1"/>
              <a:t>process</a:t>
            </a:r>
            <a:r>
              <a:rPr lang="pt-PT" sz="1100" dirty="0"/>
              <a:t> </a:t>
            </a:r>
            <a:r>
              <a:rPr lang="pt-PT" sz="1100" dirty="0" err="1"/>
              <a:t>perform</a:t>
            </a:r>
            <a:r>
              <a:rPr lang="pt-PT" sz="1100" dirty="0"/>
              <a:t> </a:t>
            </a:r>
            <a:r>
              <a:rPr lang="pt-PT" sz="1100" dirty="0" err="1"/>
              <a:t>those</a:t>
            </a:r>
            <a:r>
              <a:rPr lang="pt-PT" sz="1100" dirty="0"/>
              <a:t> </a:t>
            </a:r>
            <a:r>
              <a:rPr lang="pt-PT" sz="1100" dirty="0" err="1"/>
              <a:t>operations</a:t>
            </a:r>
            <a:r>
              <a:rPr lang="pt-PT" sz="1100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1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100" dirty="0" err="1"/>
              <a:t>Blink</a:t>
            </a:r>
            <a:r>
              <a:rPr lang="pt-PT" sz="1100" dirty="0"/>
              <a:t> (</a:t>
            </a:r>
            <a:r>
              <a:rPr lang="pt-PT" sz="1100" dirty="0" err="1"/>
              <a:t>Chrombrowseriun</a:t>
            </a:r>
            <a:r>
              <a:rPr lang="pt-PT" sz="1100" dirty="0"/>
              <a:t> </a:t>
            </a:r>
            <a:r>
              <a:rPr lang="pt-PT" sz="1100" dirty="0" err="1"/>
              <a:t>engine</a:t>
            </a:r>
            <a:r>
              <a:rPr lang="pt-PT" sz="110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100" dirty="0"/>
              <a:t>V8 (JavaScript </a:t>
            </a:r>
            <a:r>
              <a:rPr lang="pt-PT" sz="1100" dirty="0" err="1"/>
              <a:t>engine</a:t>
            </a:r>
            <a:r>
              <a:rPr lang="pt-PT" sz="1100" dirty="0"/>
              <a:t>) -&gt; </a:t>
            </a:r>
            <a:r>
              <a:rPr lang="pt-PT" sz="1100" dirty="0" err="1"/>
              <a:t>written</a:t>
            </a:r>
            <a:r>
              <a:rPr lang="pt-PT" sz="1100" dirty="0"/>
              <a:t> in C++, </a:t>
            </a:r>
            <a:r>
              <a:rPr lang="pt-PT" sz="1100" dirty="0" err="1"/>
              <a:t>implements</a:t>
            </a:r>
            <a:r>
              <a:rPr lang="pt-PT" sz="1100" dirty="0"/>
              <a:t> </a:t>
            </a:r>
            <a:r>
              <a:rPr lang="pt-PT" sz="1100" dirty="0" err="1"/>
              <a:t>ECMAscript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WebAssembly</a:t>
            </a:r>
            <a:endParaRPr lang="pt-PT" sz="1100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/>
              <a:t>1- Uma aplicação </a:t>
            </a:r>
            <a:r>
              <a:rPr lang="pt-PT" sz="1100" dirty="0" err="1"/>
              <a:t>Electron</a:t>
            </a:r>
            <a:r>
              <a:rPr lang="pt-PT" sz="1100" baseline="0" dirty="0"/>
              <a:t> é executada </a:t>
            </a:r>
            <a:r>
              <a:rPr lang="pt-PT" sz="1100" baseline="0" dirty="0" err="1"/>
              <a:t>independemente</a:t>
            </a:r>
            <a:r>
              <a:rPr lang="pt-PT" sz="1100" baseline="0" dirty="0"/>
              <a:t> do sistema operativo utilizado.</a:t>
            </a:r>
          </a:p>
          <a:p>
            <a:r>
              <a:rPr lang="pt-PT" sz="1100" baseline="0" dirty="0"/>
              <a:t>2- É menor porque os desenvolvedores não precisam de programar em várias SO ou browsers.</a:t>
            </a:r>
            <a:endParaRPr lang="pt-PT" sz="1100" dirty="0"/>
          </a:p>
          <a:p>
            <a:r>
              <a:rPr lang="pt-PT" sz="1100" dirty="0"/>
              <a:t>3- É incrível que seja possível criar aplicativos desktop utilizando somente</a:t>
            </a:r>
            <a:r>
              <a:rPr lang="pt-PT" sz="1100" baseline="0" dirty="0"/>
              <a:t> ferramenta web. São mais fáceis de aprender e dá a possibilidade de web </a:t>
            </a:r>
            <a:r>
              <a:rPr lang="pt-PT" sz="1100" baseline="0" dirty="0" err="1"/>
              <a:t>developers</a:t>
            </a:r>
            <a:r>
              <a:rPr lang="pt-PT" sz="1100" baseline="0" dirty="0"/>
              <a:t> de criar aplicações poderosas.</a:t>
            </a:r>
          </a:p>
          <a:p>
            <a:r>
              <a:rPr lang="pt-PT" sz="1100" baseline="0" dirty="0"/>
              <a:t>4- Enquanto as aplicações web apenas podem fazer download para o computador, as aplicações </a:t>
            </a:r>
            <a:r>
              <a:rPr lang="pt-PT" sz="1100" baseline="0" dirty="0" err="1"/>
              <a:t>Electron</a:t>
            </a:r>
            <a:r>
              <a:rPr lang="pt-PT" sz="1100" baseline="0" dirty="0"/>
              <a:t> podem aceder a todo o </a:t>
            </a:r>
            <a:r>
              <a:rPr lang="pt-PT" sz="1100" i="1" baseline="0" dirty="0"/>
              <a:t>“file </a:t>
            </a:r>
            <a:r>
              <a:rPr lang="pt-PT" sz="1100" i="1" baseline="0" dirty="0" err="1"/>
              <a:t>system</a:t>
            </a:r>
            <a:r>
              <a:rPr lang="pt-PT" sz="1100" i="1" baseline="0" dirty="0"/>
              <a:t>”, </a:t>
            </a:r>
            <a:r>
              <a:rPr lang="pt-PT" sz="1100" baseline="0" dirty="0"/>
              <a:t>ler e gravar dados.</a:t>
            </a:r>
          </a:p>
          <a:p>
            <a:r>
              <a:rPr lang="pt-PT" sz="1100" baseline="0" dirty="0"/>
              <a:t>5- Grande parte dos clientes não vai voltar para o site para fazer download das novas atualizações da aplicação, por isso se deve implementar algum tipo de atualização automática.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76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computer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science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any combination of excess or indirect computation time, memory, bandwidth, or other resources that are required to perform a specific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</a:t>
            </a:r>
            <a:endParaRPr lang="pt-PT" dirty="0"/>
          </a:p>
          <a:p>
            <a:endParaRPr lang="pt-PT" dirty="0"/>
          </a:p>
          <a:p>
            <a:r>
              <a:rPr lang="pt-PT" dirty="0"/>
              <a:t>1- Todas</a:t>
            </a:r>
            <a:r>
              <a:rPr lang="pt-PT" baseline="0" dirty="0"/>
              <a:t> as aplicações têm a sua versão do </a:t>
            </a:r>
            <a:r>
              <a:rPr lang="pt-PT" baseline="0" dirty="0" err="1"/>
              <a:t>Chromium</a:t>
            </a:r>
            <a:r>
              <a:rPr lang="pt-PT" baseline="0" dirty="0"/>
              <a:t> (que tem praticamente composto por 20 milhões de linhas de código), o que significa que uma simples aplicação tipo “</a:t>
            </a:r>
            <a:r>
              <a:rPr lang="pt-PT" baseline="0" dirty="0" err="1"/>
              <a:t>Hello</a:t>
            </a:r>
            <a:r>
              <a:rPr lang="pt-PT" baseline="0" dirty="0"/>
              <a:t> </a:t>
            </a:r>
            <a:r>
              <a:rPr lang="pt-PT" baseline="0" dirty="0" err="1"/>
              <a:t>World</a:t>
            </a:r>
            <a:r>
              <a:rPr lang="pt-PT" baseline="0" dirty="0"/>
              <a:t>!” no </a:t>
            </a:r>
            <a:r>
              <a:rPr lang="pt-PT" baseline="0" dirty="0" err="1"/>
              <a:t>Electron</a:t>
            </a:r>
            <a:r>
              <a:rPr lang="pt-PT" baseline="0" dirty="0"/>
              <a:t> ocuparia 100mb de espaço.</a:t>
            </a:r>
          </a:p>
          <a:p>
            <a:r>
              <a:rPr lang="pt-PT" baseline="0" dirty="0"/>
              <a:t>2- Como as aplicações web são executadas em </a:t>
            </a:r>
            <a:r>
              <a:rPr lang="pt-PT" baseline="0" dirty="0" err="1"/>
              <a:t>Chromium</a:t>
            </a:r>
            <a:r>
              <a:rPr lang="pt-PT" baseline="0" dirty="0"/>
              <a:t> </a:t>
            </a:r>
            <a:r>
              <a:rPr lang="pt-PT" baseline="0" dirty="0" err="1"/>
              <a:t>engine</a:t>
            </a:r>
            <a:r>
              <a:rPr lang="pt-PT" baseline="0" dirty="0"/>
              <a:t> podem estar vulneráveis a ataques de web comuns, como cross-site </a:t>
            </a:r>
            <a:r>
              <a:rPr lang="pt-PT" baseline="0" dirty="0" err="1"/>
              <a:t>scripting</a:t>
            </a:r>
            <a:r>
              <a:rPr lang="pt-PT" baseline="0" dirty="0"/>
              <a:t> (em algumas versões de </a:t>
            </a:r>
            <a:r>
              <a:rPr lang="pt-PT" baseline="0" dirty="0" err="1"/>
              <a:t>Electron</a:t>
            </a:r>
            <a:r>
              <a:rPr lang="pt-PT" baseline="0" dirty="0"/>
              <a:t>).</a:t>
            </a:r>
          </a:p>
          <a:p>
            <a:r>
              <a:rPr lang="pt-PT" baseline="0" dirty="0"/>
              <a:t>3- O </a:t>
            </a:r>
            <a:r>
              <a:rPr lang="pt-PT" baseline="0" dirty="0" err="1"/>
              <a:t>Electron</a:t>
            </a:r>
            <a:r>
              <a:rPr lang="pt-PT" baseline="0" dirty="0"/>
              <a:t> empacota o código num único ficheiro ASAR, onde é relativamente fácil de extrair o código fonte, uma vez que o </a:t>
            </a:r>
            <a:r>
              <a:rPr lang="pt-PT" baseline="0" dirty="0" err="1"/>
              <a:t>JavaScript</a:t>
            </a:r>
            <a:r>
              <a:rPr lang="pt-PT" baseline="0" dirty="0"/>
              <a:t> nunca foi feito para ocultar código. É possível proteger o código mas com custo significativo de perda de desempenho.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76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Muitas das aplicações que usamos no dia a dia são feitas com </a:t>
            </a:r>
            <a:r>
              <a:rPr lang="pt-PT" dirty="0" err="1"/>
              <a:t>Electron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934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57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 – Na introdução não vamos abordar sobre o </a:t>
            </a:r>
            <a:r>
              <a:rPr lang="pt-PT" dirty="0" err="1"/>
              <a:t>Electron</a:t>
            </a:r>
            <a:r>
              <a:rPr lang="pt-PT" dirty="0"/>
              <a:t> em si, mas sim sobre alguns desafios que existem em geral na fase de desenvolvimento de aplicações, isto com o objetivo então de introduzir o </a:t>
            </a:r>
            <a:r>
              <a:rPr lang="pt-PT" dirty="0" err="1"/>
              <a:t>Electron</a:t>
            </a:r>
            <a:r>
              <a:rPr lang="pt-PT" dirty="0"/>
              <a:t> e como pode ele resolver estes flagelos</a:t>
            </a:r>
          </a:p>
          <a:p>
            <a:r>
              <a:rPr lang="pt-PT" dirty="0"/>
              <a:t>2 – Na segunda parte aí sim, vamos falar sobre o </a:t>
            </a:r>
            <a:r>
              <a:rPr lang="pt-PT" dirty="0" err="1"/>
              <a:t>Electron</a:t>
            </a:r>
            <a:r>
              <a:rPr lang="pt-PT" dirty="0"/>
              <a:t>, </a:t>
            </a:r>
            <a:r>
              <a:rPr lang="pt-PT" dirty="0" err="1"/>
              <a:t>nomeamente</a:t>
            </a:r>
            <a:r>
              <a:rPr lang="pt-PT" dirty="0"/>
              <a:t> o que ele é e como funciona de uma maneira geral</a:t>
            </a:r>
          </a:p>
          <a:p>
            <a:r>
              <a:rPr lang="pt-PT" dirty="0"/>
              <a:t>3 – Na terceira parte da agenda vamos falar sobre algumas considerações que eu tirei durante a minha pesquisa, com isto quero dizer alguns aspetos positivos e negativos na sua utilização</a:t>
            </a:r>
          </a:p>
          <a:p>
            <a:r>
              <a:rPr lang="pt-PT" dirty="0"/>
              <a:t>4 – E para encerrar mostrar algumas aplicações contruídas com base no </a:t>
            </a:r>
            <a:r>
              <a:rPr lang="pt-PT" dirty="0" err="1"/>
              <a:t>Electron</a:t>
            </a:r>
            <a:r>
              <a:rPr lang="pt-PT" dirty="0"/>
              <a:t>, que nós utilizamos todos os dias, e provavelmente não sabíamos que tinham sido criadas com esta </a:t>
            </a:r>
            <a:r>
              <a:rPr lang="pt-PT" dirty="0" err="1"/>
              <a:t>framework</a:t>
            </a:r>
            <a:r>
              <a:rPr lang="pt-PT"/>
              <a:t> (eu </a:t>
            </a:r>
            <a:r>
              <a:rPr lang="pt-PT" dirty="0"/>
              <a:t>pelo menos </a:t>
            </a:r>
            <a:r>
              <a:rPr lang="pt-PT"/>
              <a:t>não sabia)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63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–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desenvolvidas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inerente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limitaçoes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–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Desktop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geralmente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próprio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hardware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–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propria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melhoramentos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hardware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É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pesacadinha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70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1- Além disso, quando se está no desenho da aplicação, ou seja, quando ainda estamos na fase de desenvolvimento, é necessário ainda ter de traduzir a criatividade do código que estamos a fazer  para os diferentes sistemas operativos se quisermos tirar partido de “</a:t>
            </a:r>
            <a:r>
              <a:rPr lang="pt-PT" i="1" dirty="0" err="1"/>
              <a:t>features</a:t>
            </a:r>
            <a:r>
              <a:rPr lang="pt-PT" i="1" dirty="0"/>
              <a:t>”</a:t>
            </a:r>
            <a:r>
              <a:rPr lang="pt-PT" dirty="0"/>
              <a:t> nativas, como os menus e notificações.</a:t>
            </a:r>
          </a:p>
          <a:p>
            <a:pPr algn="just"/>
            <a:r>
              <a:rPr lang="pt-PT" dirty="0"/>
              <a:t>2- E isto não é trivial, fazer código para multiplataformas requer bastante conhecimento das nuances da implementação de cada 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68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1- Em contrapartida as aplicações web quando comparadas com as aplicações desktop parecem ser bastantes mais fáceis.</a:t>
            </a:r>
          </a:p>
          <a:p>
            <a:pPr algn="just"/>
            <a:r>
              <a:rPr lang="pt-PT" dirty="0"/>
              <a:t>2- Quase toda a gente tem instalado um web browser no computador, e hoje em dia os browser mais recentes até estão munidos de ferramentas de </a:t>
            </a:r>
            <a:r>
              <a:rPr lang="pt-PT" i="1" dirty="0"/>
              <a:t>“</a:t>
            </a:r>
            <a:r>
              <a:rPr lang="pt-PT" i="1" dirty="0" err="1"/>
              <a:t>debugging</a:t>
            </a:r>
            <a:r>
              <a:rPr lang="pt-PT" i="1" dirty="0"/>
              <a:t>”.</a:t>
            </a:r>
          </a:p>
          <a:p>
            <a:pPr algn="just"/>
            <a:r>
              <a:rPr lang="pt-PT" dirty="0"/>
              <a:t>3- E o mais importante talvez, é estão fortemente assentes em linguagens de multiplataforma, com enorme suporte, como é o caso do HTML, CSS e JavaScript, que funcionada de igual forma em qualquer sistema operativo.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33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Porém elas também tem as suas limitações:</a:t>
            </a:r>
          </a:p>
          <a:p>
            <a:pPr algn="just"/>
            <a:r>
              <a:rPr lang="pt-PT" dirty="0"/>
              <a:t>1- Produzir código condicional para suportar dezenas de versões de browsers pode ser tão ou mais complicado como escrever código para diferentes sistemas operativos.</a:t>
            </a:r>
          </a:p>
          <a:p>
            <a:pPr algn="just"/>
            <a:r>
              <a:rPr lang="pt-PT" dirty="0"/>
              <a:t>2- Estão limitadas na habilidade de interagir com o “</a:t>
            </a:r>
            <a:r>
              <a:rPr lang="pt-PT" i="1" dirty="0"/>
              <a:t>file </a:t>
            </a:r>
            <a:r>
              <a:rPr lang="pt-PT" i="1" dirty="0" err="1"/>
              <a:t>system</a:t>
            </a:r>
            <a:r>
              <a:rPr lang="pt-PT" i="1" dirty="0"/>
              <a:t>” </a:t>
            </a:r>
            <a:r>
              <a:rPr lang="pt-PT" dirty="0"/>
              <a:t>do computador.</a:t>
            </a:r>
          </a:p>
          <a:p>
            <a:pPr algn="just"/>
            <a:r>
              <a:rPr lang="pt-PT" dirty="0"/>
              <a:t>3- E são fortemente afetadas a nível de performance devido a más conexões de internet.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4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isto, seria excelente se fosse possível a combinação:</a:t>
            </a:r>
          </a:p>
          <a:p>
            <a:r>
              <a:rPr lang="pt-PT" dirty="0"/>
              <a:t>1- das bases da tecnologia web</a:t>
            </a:r>
          </a:p>
          <a:p>
            <a:r>
              <a:rPr lang="pt-PT" dirty="0"/>
              <a:t>2- a experiência nativa das aplicações desktop</a:t>
            </a:r>
          </a:p>
          <a:p>
            <a:r>
              <a:rPr lang="pt-PT" dirty="0"/>
              <a:t>3- e a versatilidade de multiplataforma do web browser</a:t>
            </a:r>
          </a:p>
          <a:p>
            <a:endParaRPr lang="pt-PT" dirty="0"/>
          </a:p>
          <a:p>
            <a:r>
              <a:rPr lang="pt-PT" dirty="0"/>
              <a:t>num único pacote, com todas as vantagens e nenhuma das barreiras deu origem ao…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baseline="0" dirty="0" err="1"/>
              <a:t>Node.js</a:t>
            </a:r>
            <a:r>
              <a:rPr lang="pt-PT" baseline="0" dirty="0"/>
              <a:t>: Foi projetado para criar aplicações web de forma escalável, e orientado a eventos em </a:t>
            </a:r>
            <a:r>
              <a:rPr lang="pt-PT" baseline="0" dirty="0" err="1"/>
              <a:t>JavaScript</a:t>
            </a:r>
            <a:r>
              <a:rPr lang="pt-PT" baseline="0" dirty="0"/>
              <a:t> assíncronos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Chromium</a:t>
            </a:r>
            <a:r>
              <a:rPr lang="pt-PT" dirty="0"/>
              <a:t>:</a:t>
            </a:r>
            <a:r>
              <a:rPr lang="pt-PT" baseline="0" dirty="0"/>
              <a:t> é um projeto de browser open-</a:t>
            </a:r>
            <a:r>
              <a:rPr lang="pt-PT" baseline="0" dirty="0" err="1"/>
              <a:t>source</a:t>
            </a:r>
            <a:endParaRPr lang="pt-PT" baseline="0" dirty="0"/>
          </a:p>
          <a:p>
            <a:endParaRPr lang="pt-PT" baseline="0" dirty="0"/>
          </a:p>
          <a:p>
            <a:r>
              <a:rPr lang="pt-PT" baseline="0" dirty="0"/>
              <a:t>Este empacotar, que é uma tarefa realizada por uma ferramenta do </a:t>
            </a:r>
            <a:r>
              <a:rPr lang="pt-PT" baseline="0" dirty="0" err="1"/>
              <a:t>Electron</a:t>
            </a:r>
            <a:r>
              <a:rPr lang="pt-PT" baseline="0" dirty="0"/>
              <a:t>, é o que permite agrupar o código fonte da aplicação e criar distribuíveis (como os instaladores ou pacotes) para os vários SO.</a:t>
            </a:r>
          </a:p>
          <a:p>
            <a:endParaRPr lang="pt-PT" baseline="0" dirty="0"/>
          </a:p>
          <a:p>
            <a:r>
              <a:rPr lang="pt-PT" dirty="0"/>
              <a:t>O</a:t>
            </a:r>
            <a:r>
              <a:rPr lang="pt-PT" baseline="0" dirty="0"/>
              <a:t> Google </a:t>
            </a:r>
            <a:r>
              <a:rPr lang="pt-PT" dirty="0" err="1"/>
              <a:t>Chrome</a:t>
            </a:r>
            <a:r>
              <a:rPr lang="pt-PT" dirty="0"/>
              <a:t> é baseado no </a:t>
            </a:r>
            <a:r>
              <a:rPr lang="pt-PT" dirty="0" err="1"/>
              <a:t>Chromium</a:t>
            </a:r>
            <a:r>
              <a:rPr lang="pt-PT" dirty="0"/>
              <a:t>, mas adiciona vários recursos proprietários, como atualizações automáticas, suporte para formatos de vídeo adicionais (AAC, H.264, MP3, </a:t>
            </a:r>
            <a:r>
              <a:rPr lang="pt-PT" dirty="0" err="1"/>
              <a:t>codecs</a:t>
            </a:r>
            <a:r>
              <a:rPr lang="pt-PT" dirty="0"/>
              <a:t> licenciados para formatos de </a:t>
            </a:r>
            <a:r>
              <a:rPr lang="pt-PT" dirty="0" err="1"/>
              <a:t>mídia</a:t>
            </a:r>
            <a:r>
              <a:rPr lang="pt-PT" dirty="0"/>
              <a:t> proprietários). </a:t>
            </a:r>
            <a:endParaRPr lang="pt-PT" baseline="0" dirty="0"/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electron</a:t>
            </a:r>
            <a:r>
              <a:rPr lang="pt-PT" dirty="0"/>
              <a:t> </a:t>
            </a:r>
          </a:p>
          <a:p>
            <a:r>
              <a:rPr lang="pt-PT" dirty="0"/>
              <a:t>1- Utiliza as páginas web do </a:t>
            </a:r>
            <a:r>
              <a:rPr lang="pt-PT" i="1" dirty="0" err="1"/>
              <a:t>Chromium</a:t>
            </a:r>
            <a:r>
              <a:rPr lang="pt-PT" i="1" dirty="0"/>
              <a:t> “</a:t>
            </a:r>
            <a:r>
              <a:rPr lang="pt-PT" i="1" dirty="0" err="1"/>
              <a:t>engine</a:t>
            </a:r>
            <a:r>
              <a:rPr lang="pt-PT" i="1" dirty="0"/>
              <a:t>” </a:t>
            </a:r>
            <a:r>
              <a:rPr lang="pt-PT" dirty="0"/>
              <a:t>para criar as interfaces do utilizador</a:t>
            </a:r>
          </a:p>
          <a:p>
            <a:r>
              <a:rPr lang="pt-PT" dirty="0"/>
              <a:t>2- E fornece uma API rica em </a:t>
            </a:r>
            <a:r>
              <a:rPr lang="pt-PT" dirty="0" err="1"/>
              <a:t>JavaScrip</a:t>
            </a:r>
            <a:r>
              <a:rPr lang="pt-PT" dirty="0"/>
              <a:t> que lida com os detalhes de comunicação com os vários diferentes sistemas operativos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8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338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3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8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08/06/2020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D968A-9DDC-439A-84FD-E1E6167B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2342763"/>
            <a:ext cx="5301138" cy="1086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6600" dirty="0"/>
            </a:br>
            <a:r>
              <a:rPr lang="en-US" sz="6600" dirty="0"/>
              <a:t>Electron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2D09D3-AD74-4ACF-BE3C-D0B1DC8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759130"/>
            <a:ext cx="528487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300" dirty="0"/>
              <a:t>André Oliveira, nº44598 	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1026CA2C-BFB7-4ACF-8C2C-14921E302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62" y="18825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9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713" y="1666875"/>
            <a:ext cx="7831664" cy="4405311"/>
          </a:xfrm>
        </p:spPr>
      </p:pic>
    </p:spTree>
    <p:extLst>
      <p:ext uri="{BB962C8B-B14F-4D97-AF65-F5344CB8AC3E}">
        <p14:creationId xmlns:p14="http://schemas.microsoft.com/office/powerpoint/2010/main" val="32766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713" y="2171700"/>
            <a:ext cx="7831664" cy="4405311"/>
          </a:xfrm>
        </p:spPr>
      </p:pic>
    </p:spTree>
    <p:extLst>
      <p:ext uri="{BB962C8B-B14F-4D97-AF65-F5344CB8AC3E}">
        <p14:creationId xmlns:p14="http://schemas.microsoft.com/office/powerpoint/2010/main" val="6338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Como funciona?</a:t>
            </a:r>
            <a:endParaRPr lang="pt-PT" i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À semelhança de uma aplicação web existe um </a:t>
            </a:r>
            <a:r>
              <a:rPr lang="pt-PT" i="1" dirty="0"/>
              <a:t>script </a:t>
            </a:r>
            <a:r>
              <a:rPr lang="pt-PT" i="1" dirty="0" err="1"/>
              <a:t>package.json</a:t>
            </a:r>
            <a:r>
              <a:rPr lang="pt-PT" i="1" dirty="0"/>
              <a:t> </a:t>
            </a:r>
            <a:r>
              <a:rPr lang="pt-PT" dirty="0"/>
              <a:t>que é considerado como 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pt-PT" dirty="0"/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só existe um único </a:t>
            </a:r>
            <a:endParaRPr lang="pt-PT" dirty="0"/>
          </a:p>
          <a:p>
            <a:pPr algn="just"/>
            <a:r>
              <a:rPr lang="pt-PT" dirty="0"/>
              <a:t>O </a:t>
            </a:r>
            <a:r>
              <a:rPr lang="pt-PT" i="1" dirty="0" err="1"/>
              <a:t>scrip</a:t>
            </a:r>
            <a:r>
              <a:rPr lang="pt-PT" dirty="0"/>
              <a:t> que corre o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dirty="0"/>
              <a:t> pode gerar um GUI através de criação de páginas web, e é responsável pela gestão da interação do GUI nativo do sistema operativo.</a:t>
            </a:r>
          </a:p>
          <a:p>
            <a:pPr algn="just"/>
            <a:r>
              <a:rPr lang="pt-PT" dirty="0"/>
              <a:t>As páginas web são criadas com o </a:t>
            </a:r>
            <a:r>
              <a:rPr lang="pt-PT" dirty="0" err="1"/>
              <a:t>Chromium</a:t>
            </a:r>
            <a:r>
              <a:rPr lang="pt-PT" dirty="0"/>
              <a:t>, e desta forma partilham a mesma arquitetura de </a:t>
            </a:r>
            <a:r>
              <a:rPr lang="pt-PT" dirty="0" err="1"/>
              <a:t>multi-processo</a:t>
            </a:r>
            <a:r>
              <a:rPr lang="pt-PT" dirty="0"/>
              <a:t>, ou seja, cada página tem o seu próprio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/>
              <a:t>utiliza um ficheiro HTML que referência os ficheiros comuns de CSS, JavaScript, imagens, etc. e </a:t>
            </a:r>
            <a:r>
              <a:rPr lang="pt-PT" dirty="0" err="1"/>
              <a:t>rendariza-o</a:t>
            </a:r>
            <a:r>
              <a:rPr lang="pt-PT" dirty="0"/>
              <a:t> numa janela.</a:t>
            </a:r>
          </a:p>
          <a:p>
            <a:pPr algn="just"/>
            <a:r>
              <a:rPr lang="pt-PT" dirty="0"/>
              <a:t>Em browser normais, as páginas web geralmente correm num ambiente contido e não são autorizadas a aceder aos recursos nativos. Porém como o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r>
              <a:rPr lang="pt-PT" dirty="0"/>
              <a:t> utiliza a API do Node.js nas páginas web, tem a capacidade de executar operações de mais baixo nível.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marL="3175" indent="-3175">
              <a:buNone/>
            </a:pPr>
            <a:endParaRPr lang="pt-PT" dirty="0"/>
          </a:p>
        </p:txBody>
      </p:sp>
      <p:sp>
        <p:nvSpPr>
          <p:cNvPr id="2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090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endParaRPr lang="pt-PT" i="1" dirty="0"/>
          </a:p>
        </p:txBody>
      </p:sp>
      <p:pic>
        <p:nvPicPr>
          <p:cNvPr id="4" name="Marcador de Posição de Conteúdo 3" descr="Uma imagem com captura de ecrã, monitor, relógio, ecrã&#10;&#10;Descrição gerada automaticamente">
            <a:extLst>
              <a:ext uri="{FF2B5EF4-FFF2-40B4-BE49-F238E27FC236}">
                <a16:creationId xmlns:a16="http://schemas.microsoft.com/office/drawing/2014/main" id="{9A4A3FBA-B3CA-459D-B0C7-0B0DD665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56" y="1162050"/>
            <a:ext cx="5965577" cy="5335253"/>
          </a:xfrm>
        </p:spPr>
      </p:pic>
      <p:sp>
        <p:nvSpPr>
          <p:cNvPr id="2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Vantagens</a:t>
            </a:r>
            <a:endParaRPr lang="pt-PT" i="1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B797A0-0CA0-41A9-A811-8715D3CF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Multiplataforma</a:t>
            </a:r>
          </a:p>
          <a:p>
            <a:r>
              <a:rPr lang="pt-PT" dirty="0"/>
              <a:t>Baixos custos de desenvolvimento</a:t>
            </a:r>
          </a:p>
          <a:p>
            <a:r>
              <a:rPr lang="pt-PT" dirty="0"/>
              <a:t>HTML, CSS, JS</a:t>
            </a:r>
          </a:p>
          <a:p>
            <a:r>
              <a:rPr lang="pt-PT" dirty="0"/>
              <a:t>Aplicações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r>
              <a:rPr lang="pt-PT" dirty="0"/>
              <a:t> são semelhantes a aplicações web</a:t>
            </a:r>
          </a:p>
          <a:p>
            <a:r>
              <a:rPr lang="pt-PT" dirty="0"/>
              <a:t>Atualizações automáticas</a:t>
            </a:r>
          </a:p>
          <a:p>
            <a:endParaRPr lang="pt-PT" dirty="0"/>
          </a:p>
          <a:p>
            <a:pPr marL="382588" lvl="1" indent="-382588" algn="just"/>
            <a:r>
              <a:rPr lang="pt-PT" dirty="0"/>
              <a:t>Todas estas vantagens possibilitam a abstração de vários problemas,  permitindo que todos os </a:t>
            </a:r>
            <a:r>
              <a:rPr lang="pt-PT" b="1" dirty="0"/>
              <a:t>recursos</a:t>
            </a:r>
            <a:r>
              <a:rPr lang="pt-PT" dirty="0"/>
              <a:t> sejam focados apenas no desenvolvimento da solução que se pretende implementar.</a:t>
            </a:r>
          </a:p>
          <a:p>
            <a:pPr lvl="1"/>
            <a:endParaRPr lang="pt-PT" dirty="0"/>
          </a:p>
        </p:txBody>
      </p:sp>
      <p:sp>
        <p:nvSpPr>
          <p:cNvPr id="16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7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8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9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88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Captur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573" y="3493614"/>
            <a:ext cx="8573983" cy="286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Desvantagens</a:t>
            </a:r>
            <a:endParaRPr lang="pt-PT" i="1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B797A0-0CA0-41A9-A811-8715D3CF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/>
              <a:t>“</a:t>
            </a:r>
            <a:r>
              <a:rPr lang="pt-PT" i="1" dirty="0" err="1"/>
              <a:t>Overhead</a:t>
            </a:r>
            <a:r>
              <a:rPr lang="pt-PT" i="1" dirty="0"/>
              <a:t>”</a:t>
            </a:r>
          </a:p>
          <a:p>
            <a:r>
              <a:rPr lang="pt-PT" dirty="0"/>
              <a:t>Segurança</a:t>
            </a:r>
          </a:p>
          <a:p>
            <a:r>
              <a:rPr lang="pt-PT" dirty="0"/>
              <a:t>Proteção do código</a:t>
            </a: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7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21" name="Imagem 20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8700" y="1900052"/>
            <a:ext cx="7817876" cy="477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FFEFE1-8C9D-408A-A146-F16C28979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86" y="3781229"/>
            <a:ext cx="2368603" cy="25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>
            <a:normAutofit/>
          </a:bodyPr>
          <a:lstStyle/>
          <a:p>
            <a:r>
              <a:rPr lang="pt-PT" sz="3600" dirty="0"/>
              <a:t>Aplicações </a:t>
            </a:r>
            <a:r>
              <a:rPr lang="pt-PT" sz="3600" i="1" dirty="0"/>
              <a:t>desktop construídas com </a:t>
            </a:r>
            <a:r>
              <a:rPr lang="pt-PT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endParaRPr lang="pt-PT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Marcador de Posição de Conteúdo 13" descr="1200px-Discord_logo_svg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4094" y="2661532"/>
            <a:ext cx="4756068" cy="1307919"/>
          </a:xfrm>
        </p:spPr>
      </p:pic>
      <p:pic>
        <p:nvPicPr>
          <p:cNvPr id="15" name="Imagem 14" descr="1200px-Slack_Logo_2019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1794" y="2446686"/>
            <a:ext cx="4981525" cy="1270289"/>
          </a:xfrm>
          <a:prstGeom prst="rect">
            <a:avLst/>
          </a:prstGeom>
        </p:spPr>
      </p:pic>
      <p:pic>
        <p:nvPicPr>
          <p:cNvPr id="16" name="Imagem 15" descr="b82-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312" y="4328558"/>
            <a:ext cx="4572000" cy="2286000"/>
          </a:xfrm>
          <a:prstGeom prst="rect">
            <a:avLst/>
          </a:prstGeom>
        </p:spPr>
      </p:pic>
      <p:pic>
        <p:nvPicPr>
          <p:cNvPr id="17" name="Imagem 16" descr="1280px-Atlassian-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3700" y="4916199"/>
            <a:ext cx="5913912" cy="734618"/>
          </a:xfrm>
          <a:prstGeom prst="rect">
            <a:avLst/>
          </a:prstGeom>
        </p:spPr>
      </p:pic>
      <p:sp>
        <p:nvSpPr>
          <p:cNvPr id="18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9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0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1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456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4FD761-DCD1-484E-9DFA-CF8B8D88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0083"/>
            <a:ext cx="4724401" cy="11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Questões</a:t>
            </a:r>
            <a:endParaRPr lang="en-US" sz="6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A840A0-BEB2-4F94-B33C-797CF3619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61E7-83CC-4AF5-94CB-7D0BB53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D548A-B09A-40BC-BEC9-0D774CAA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 err="1"/>
              <a:t>Electron</a:t>
            </a:r>
            <a:endParaRPr lang="pt-PT" dirty="0"/>
          </a:p>
          <a:p>
            <a:pPr lvl="1"/>
            <a:r>
              <a:rPr lang="pt-PT" dirty="0"/>
              <a:t>O que é?</a:t>
            </a:r>
          </a:p>
          <a:p>
            <a:pPr lvl="1"/>
            <a:r>
              <a:rPr lang="pt-PT" dirty="0"/>
              <a:t>Como funciona?</a:t>
            </a:r>
          </a:p>
          <a:p>
            <a:r>
              <a:rPr lang="pt-PT" dirty="0"/>
              <a:t>Considerações</a:t>
            </a:r>
          </a:p>
          <a:p>
            <a:r>
              <a:rPr lang="pt-PT" dirty="0"/>
              <a:t>Aplicações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2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Desktop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2B7C467-5C73-496B-87BA-FB846D67C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  <a:prstGeom prst="rect">
            <a:avLst/>
          </a:prstGeom>
        </p:spPr>
      </p:pic>
      <p:sp>
        <p:nvSpPr>
          <p:cNvPr id="1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9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Desktop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4" y="2286000"/>
            <a:ext cx="6366931" cy="3581399"/>
          </a:xfrm>
        </p:spPr>
      </p:pic>
      <p:sp>
        <p:nvSpPr>
          <p:cNvPr id="10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1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2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3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64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</a:t>
            </a:r>
            <a:r>
              <a:rPr lang="pt-PT" i="1" dirty="0"/>
              <a:t> Web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4" y="2286000"/>
            <a:ext cx="6366931" cy="3581398"/>
          </a:xfrm>
        </p:spPr>
      </p:pic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638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Web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5" y="2286000"/>
            <a:ext cx="6366929" cy="3581398"/>
          </a:xfrm>
        </p:spPr>
      </p:pic>
      <p:sp>
        <p:nvSpPr>
          <p:cNvPr id="1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0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1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2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329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desenho&#10;&#10;Descrição gerada automaticamente">
            <a:extLst>
              <a:ext uri="{FF2B5EF4-FFF2-40B4-BE49-F238E27FC236}">
                <a16:creationId xmlns:a16="http://schemas.microsoft.com/office/drawing/2014/main" id="{E6C94D34-56CD-4EAA-BFF8-979AEFF2A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pPr algn="ctr"/>
            <a:r>
              <a:rPr lang="pt-PT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ELECTRON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5" y="2286000"/>
            <a:ext cx="6366929" cy="3581397"/>
          </a:xfrm>
        </p:spPr>
      </p:pic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O que é?</a:t>
            </a:r>
            <a:endParaRPr lang="pt-PT" i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75" indent="-3175">
              <a:buNone/>
            </a:pPr>
            <a:r>
              <a:rPr lang="pt-PT" dirty="0"/>
              <a:t>É uma </a:t>
            </a:r>
            <a:r>
              <a:rPr lang="pt-PT" i="1" dirty="0" err="1"/>
              <a:t>framework</a:t>
            </a:r>
            <a:r>
              <a:rPr lang="pt-PT" i="1" dirty="0"/>
              <a:t> open-</a:t>
            </a:r>
            <a:r>
              <a:rPr lang="pt-PT" i="1" dirty="0" err="1"/>
              <a:t>source</a:t>
            </a:r>
            <a:r>
              <a:rPr lang="pt-PT" i="1" dirty="0"/>
              <a:t> </a:t>
            </a:r>
            <a:r>
              <a:rPr lang="pt-PT" dirty="0"/>
              <a:t>desenvolvida pelo GitHub para criar aplicações multiplataforma utilizando HTML, CSS e </a:t>
            </a:r>
            <a:r>
              <a:rPr lang="pt-PT" dirty="0" err="1"/>
              <a:t>JavaScrip</a:t>
            </a:r>
            <a:r>
              <a:rPr lang="pt-PT" dirty="0"/>
              <a:t>.</a:t>
            </a:r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 algn="ctr">
              <a:buNone/>
            </a:pPr>
            <a:r>
              <a:rPr lang="pt-PT" dirty="0"/>
              <a:t>Através da combinação do </a:t>
            </a:r>
            <a:r>
              <a:rPr lang="pt-PT" dirty="0" err="1"/>
              <a:t>Chromium</a:t>
            </a:r>
            <a:r>
              <a:rPr lang="pt-PT" dirty="0"/>
              <a:t> e </a:t>
            </a:r>
            <a:r>
              <a:rPr lang="pt-PT" dirty="0" err="1"/>
              <a:t>Node.js</a:t>
            </a:r>
            <a:r>
              <a:rPr lang="pt-PT" dirty="0"/>
              <a:t> permite </a:t>
            </a:r>
            <a:r>
              <a:rPr lang="pt-PT" u="sng" dirty="0"/>
              <a:t>empacotar</a:t>
            </a:r>
            <a:r>
              <a:rPr lang="pt-PT" dirty="0"/>
              <a:t> as aplicações para Mac, Windows e Linux.</a:t>
            </a:r>
          </a:p>
          <a:p>
            <a:pPr marL="3175" indent="-3175">
              <a:buNone/>
            </a:pPr>
            <a:endParaRPr lang="pt-PT" dirty="0"/>
          </a:p>
        </p:txBody>
      </p:sp>
      <p:pic>
        <p:nvPicPr>
          <p:cNvPr id="14" name="Imagem 13" descr="1200px-Chromium_11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511" y="3277589"/>
            <a:ext cx="1353787" cy="1353787"/>
          </a:xfrm>
          <a:prstGeom prst="rect">
            <a:avLst/>
          </a:prstGeom>
        </p:spPr>
      </p:pic>
      <p:pic>
        <p:nvPicPr>
          <p:cNvPr id="15" name="Imagem 14" descr="590px-Node.js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6846" y="3336655"/>
            <a:ext cx="2096618" cy="1282846"/>
          </a:xfrm>
          <a:prstGeom prst="rect">
            <a:avLst/>
          </a:prstGeom>
        </p:spPr>
      </p:pic>
      <p:sp>
        <p:nvSpPr>
          <p:cNvPr id="20" name="Mais 19"/>
          <p:cNvSpPr/>
          <p:nvPr/>
        </p:nvSpPr>
        <p:spPr>
          <a:xfrm>
            <a:off x="4999512" y="3206337"/>
            <a:ext cx="1440000" cy="1440000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7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8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9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9953" y="1763170"/>
            <a:ext cx="7831666" cy="4405311"/>
          </a:xfrm>
        </p:spPr>
      </p:pic>
    </p:spTree>
    <p:extLst>
      <p:ext uri="{BB962C8B-B14F-4D97-AF65-F5344CB8AC3E}">
        <p14:creationId xmlns:p14="http://schemas.microsoft.com/office/powerpoint/2010/main" val="2794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corte">
  <a:themeElements>
    <a:clrScheme name="Vermelho-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cort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1485</TotalTime>
  <Words>1760</Words>
  <Application>Microsoft Office PowerPoint</Application>
  <PresentationFormat>Ecrã Panorâmico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Recorte</vt:lpstr>
      <vt:lpstr> Electron</vt:lpstr>
      <vt:lpstr>Agenda</vt:lpstr>
      <vt:lpstr>Aplicações Desktop </vt:lpstr>
      <vt:lpstr>Aplicações Desktop </vt:lpstr>
      <vt:lpstr>Aplicações Web </vt:lpstr>
      <vt:lpstr>Aplicações Web</vt:lpstr>
      <vt:lpstr>ELECTRON</vt:lpstr>
      <vt:lpstr>O que é?</vt:lpstr>
      <vt:lpstr>Particularidades</vt:lpstr>
      <vt:lpstr>Particularidades</vt:lpstr>
      <vt:lpstr>Particularidades</vt:lpstr>
      <vt:lpstr>Como funciona?</vt:lpstr>
      <vt:lpstr>Apresentação do PowerPoint</vt:lpstr>
      <vt:lpstr>Vantagens</vt:lpstr>
      <vt:lpstr>Desvantagens</vt:lpstr>
      <vt:lpstr>Aplicações desktop construídas com Electron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e-learning Open source</dc:title>
  <dc:creator>André Oliveira</dc:creator>
  <cp:lastModifiedBy>André Oliveira</cp:lastModifiedBy>
  <cp:revision>99</cp:revision>
  <dcterms:created xsi:type="dcterms:W3CDTF">2020-03-29T19:29:47Z</dcterms:created>
  <dcterms:modified xsi:type="dcterms:W3CDTF">2020-06-08T18:51:44Z</dcterms:modified>
</cp:coreProperties>
</file>