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8"/>
  </p:notesMasterIdLst>
  <p:sldIdLst>
    <p:sldId id="260" r:id="rId2"/>
    <p:sldId id="259" r:id="rId3"/>
    <p:sldId id="265" r:id="rId4"/>
    <p:sldId id="275" r:id="rId5"/>
    <p:sldId id="262" r:id="rId6"/>
    <p:sldId id="263" r:id="rId7"/>
    <p:sldId id="264" r:id="rId8"/>
    <p:sldId id="269" r:id="rId9"/>
    <p:sldId id="270" r:id="rId10"/>
    <p:sldId id="271" r:id="rId11"/>
    <p:sldId id="273" r:id="rId12"/>
    <p:sldId id="272" r:id="rId13"/>
    <p:sldId id="268" r:id="rId14"/>
    <p:sldId id="27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345" autoAdjust="0"/>
  </p:normalViewPr>
  <p:slideViewPr>
    <p:cSldViewPr snapToGrid="0">
      <p:cViewPr varScale="1">
        <p:scale>
          <a:sx n="71" d="100"/>
          <a:sy n="71" d="100"/>
        </p:scale>
        <p:origin x="1134" y="78"/>
      </p:cViewPr>
      <p:guideLst/>
    </p:cSldViewPr>
  </p:slideViewPr>
  <p:notesTextViewPr>
    <p:cViewPr>
      <p:scale>
        <a:sx n="3" d="2"/>
        <a:sy n="3" d="2"/>
      </p:scale>
      <p:origin x="0" y="-468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80C7-3B55-4E5C-A9B0-711198A4104E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E7C4-E54C-465D-ABEB-E0CB3A6B84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4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70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70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Os serviços irão fornecer um API REST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Baseada em Cliente-Servidor,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Operações sem estado (</a:t>
            </a:r>
            <a:r>
              <a:rPr lang="pt-PT" sz="1200" i="1" dirty="0" err="1"/>
              <a:t>stateless</a:t>
            </a:r>
            <a:r>
              <a:rPr lang="pt-PT" sz="1200" dirty="0"/>
              <a:t>), ou seja o estado é todo gerido do lado do cliente.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 err="1"/>
              <a:t>Frontend</a:t>
            </a:r>
            <a:endParaRPr lang="pt-PT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O utilizador vai poder comunicar com a aplicação através de </a:t>
            </a:r>
            <a:r>
              <a:rPr lang="pt-PT" sz="1200" i="1" dirty="0" err="1"/>
              <a:t>frontend</a:t>
            </a:r>
            <a:r>
              <a:rPr lang="pt-PT" sz="1200" dirty="0"/>
              <a:t> intuitivo e apelativo.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Serviços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Modulares, cada componente terá uma tarefa muito específica,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Terá uma série de </a:t>
            </a:r>
            <a:r>
              <a:rPr lang="pt-PT" sz="1200" i="1" dirty="0" err="1"/>
              <a:t>features</a:t>
            </a:r>
            <a:r>
              <a:rPr lang="pt-PT" sz="1200" dirty="0"/>
              <a:t> que permitirá a um utilizador correr código, resolver desafios, ou fazer questionários.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Base de dados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Relacional, boa prática de programação para um código aberto ter um conjunto de regas bem delineadas </a:t>
            </a:r>
            <a:r>
              <a:rPr lang="pt-PT" sz="1200" dirty="0" err="1"/>
              <a:t>a’priori</a:t>
            </a:r>
            <a:r>
              <a:rPr lang="pt-PT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Ambiente de execução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Terá vários ambientes de execução, um por cada linguagem de programação,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Será capaz de interpretar código funcional, testes unitários,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O output será o resultado do código, ou uma mensagem de erro em caso de código não funcional.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 err="1"/>
              <a:t>Cloud</a:t>
            </a:r>
            <a:endParaRPr lang="pt-PT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PT" sz="1200" dirty="0"/>
              <a:t>Um dos objetivos será ter a aplicação alojada na nuvem.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03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sz="1200" dirty="0"/>
              <a:t>Qualquer utilizador pode executar código em várias linguagens de programação;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sz="1200" dirty="0"/>
              <a:t>Para ter acesso a outra </a:t>
            </a:r>
            <a:r>
              <a:rPr lang="pt-PT" sz="1200" i="1" dirty="0" err="1"/>
              <a:t>features</a:t>
            </a:r>
            <a:r>
              <a:rPr lang="pt-PT" sz="1200" i="1" dirty="0"/>
              <a:t> (</a:t>
            </a:r>
            <a:r>
              <a:rPr lang="pt-PT" sz="1200" i="0" dirty="0" err="1"/>
              <a:t>eg</a:t>
            </a:r>
            <a:r>
              <a:rPr lang="pt-PT" sz="1200" i="0" dirty="0"/>
              <a:t>. </a:t>
            </a:r>
            <a:r>
              <a:rPr lang="pt-PT" sz="1200" i="1" dirty="0" err="1"/>
              <a:t>Challenges</a:t>
            </a:r>
            <a:r>
              <a:rPr lang="pt-PT" sz="1200" i="1" dirty="0"/>
              <a:t>, </a:t>
            </a:r>
            <a:r>
              <a:rPr lang="pt-PT" sz="1200" i="1" dirty="0" err="1"/>
              <a:t>Questionnaires</a:t>
            </a:r>
            <a:r>
              <a:rPr lang="pt-PT" sz="1200" i="1" dirty="0"/>
              <a:t>)</a:t>
            </a:r>
            <a:r>
              <a:rPr lang="pt-PT" sz="1200" dirty="0"/>
              <a:t>, terá de ter conta e estar de </a:t>
            </a:r>
            <a:r>
              <a:rPr lang="pt-PT" sz="1200" dirty="0" err="1"/>
              <a:t>logado</a:t>
            </a:r>
            <a:r>
              <a:rPr lang="pt-PT" sz="1200" dirty="0"/>
              <a:t>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57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PT" sz="1200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55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É um desafio de programação que tem de ser resolvido;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Cada </a:t>
            </a:r>
            <a:r>
              <a:rPr lang="pt-PT" sz="1200" i="1" dirty="0" err="1"/>
              <a:t>challenge</a:t>
            </a:r>
            <a:r>
              <a:rPr lang="pt-PT" sz="1200" dirty="0"/>
              <a:t> tem uma solução que tem de ser implementada pelo seu criador, e a qual será utilizada como comparação para avaliar a solução de um utilizador;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Os </a:t>
            </a:r>
            <a:r>
              <a:rPr lang="pt-PT" sz="1200" i="1" dirty="0" err="1"/>
              <a:t>challenges</a:t>
            </a:r>
            <a:r>
              <a:rPr lang="pt-PT" sz="1200" dirty="0"/>
              <a:t> podem ter </a:t>
            </a:r>
            <a:r>
              <a:rPr lang="pt-PT" sz="1200" i="1" dirty="0" err="1"/>
              <a:t>tags</a:t>
            </a:r>
            <a:r>
              <a:rPr lang="pt-PT" sz="1200" dirty="0"/>
              <a:t>, e será possível pesquisar por elas (</a:t>
            </a:r>
            <a:r>
              <a:rPr lang="pt-PT" sz="1200" dirty="0" err="1"/>
              <a:t>eg</a:t>
            </a:r>
            <a:r>
              <a:rPr lang="pt-PT" sz="1200" dirty="0"/>
              <a:t>. “Divide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Conquer</a:t>
            </a:r>
            <a:r>
              <a:rPr lang="pt-PT" sz="1200" dirty="0"/>
              <a:t>”, “</a:t>
            </a:r>
            <a:r>
              <a:rPr lang="pt-PT" sz="1200" dirty="0" err="1"/>
              <a:t>Array</a:t>
            </a:r>
            <a:r>
              <a:rPr lang="pt-PT" sz="1200" dirty="0"/>
              <a:t>”, “1920v AED”);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Um utilizador </a:t>
            </a:r>
            <a:r>
              <a:rPr lang="pt-PT" sz="1200" dirty="0" err="1"/>
              <a:t>logado</a:t>
            </a:r>
            <a:r>
              <a:rPr lang="pt-PT" sz="1200" dirty="0"/>
              <a:t> tem acesso ao seu histórico de completação de </a:t>
            </a:r>
            <a:r>
              <a:rPr lang="pt-PT" sz="1200" i="1" dirty="0" err="1"/>
              <a:t>challenges</a:t>
            </a:r>
            <a:endParaRPr lang="pt-PT" sz="1200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60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São uma coleção de </a:t>
            </a:r>
            <a:r>
              <a:rPr lang="pt-PT" sz="1200" i="1" dirty="0" err="1"/>
              <a:t>challenges</a:t>
            </a:r>
            <a:endParaRPr lang="pt-PT" sz="1200" i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Só pode ser criado / editado por um utilizador </a:t>
            </a:r>
            <a:r>
              <a:rPr lang="pt-PT" sz="1200" dirty="0" err="1"/>
              <a:t>logado</a:t>
            </a:r>
            <a:endParaRPr lang="pt-PT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sz="1200" dirty="0"/>
              <a:t>Podes ser partilhados através de um link criado pela plataforma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PT" sz="1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PT" sz="1200" dirty="0"/>
              <a:t>Exemplo: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PT" sz="1200" dirty="0"/>
              <a:t>utilizador A cria </a:t>
            </a:r>
            <a:r>
              <a:rPr lang="pt-PT" sz="1200" i="1" dirty="0" err="1"/>
              <a:t>Questionnaire</a:t>
            </a:r>
            <a:r>
              <a:rPr lang="pt-PT" sz="1200" dirty="0"/>
              <a:t> com 5 </a:t>
            </a:r>
            <a:r>
              <a:rPr lang="pt-PT" sz="1200" i="1" dirty="0" err="1"/>
              <a:t>Challenges</a:t>
            </a:r>
            <a:r>
              <a:rPr lang="pt-PT" sz="1200" dirty="0"/>
              <a:t> que tem de ser resolvido pelo utilizador B em 1 hora.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54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338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7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530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9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4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8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7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8D968A-9DDC-439A-84FD-E1E6167B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6600" dirty="0" err="1"/>
              <a:t>Plataforma</a:t>
            </a:r>
            <a:br>
              <a:rPr lang="en-US" sz="6600" dirty="0"/>
            </a:br>
            <a:r>
              <a:rPr lang="en-US" sz="6600" dirty="0"/>
              <a:t>e-learning</a:t>
            </a:r>
            <a:br>
              <a:rPr lang="en-US" sz="6600" dirty="0"/>
            </a:br>
            <a:r>
              <a:rPr lang="en-US" sz="6600" dirty="0"/>
              <a:t>Open source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2D09D3-AD74-4ACF-BE3C-D0B1DC89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524" y="4804850"/>
            <a:ext cx="5284876" cy="10862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2300" b="1" dirty="0"/>
              <a:t>Grupo 43</a:t>
            </a:r>
          </a:p>
          <a:p>
            <a:pPr algn="l"/>
            <a:r>
              <a:rPr lang="en-US" sz="2300" dirty="0"/>
              <a:t>André Oliveira	Rodrigo Leal	João Santos</a:t>
            </a:r>
          </a:p>
          <a:p>
            <a:pPr algn="l"/>
            <a:r>
              <a:rPr lang="en-US" sz="2300" dirty="0"/>
              <a:t>nº44598	nº44823	nº44847</a:t>
            </a:r>
          </a:p>
          <a:p>
            <a:pPr algn="l"/>
            <a:endParaRPr lang="en-US" sz="2300" dirty="0"/>
          </a:p>
          <a:p>
            <a:pPr algn="l"/>
            <a:endParaRPr lang="en-US" sz="2300" dirty="0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8655ED0F-9652-43CE-B8D5-48D73F556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2080090"/>
            <a:ext cx="3415614" cy="2056000"/>
          </a:xfrm>
          <a:prstGeom prst="rect">
            <a:avLst/>
          </a:prstGeom>
        </p:spPr>
      </p:pic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74307A8D-0781-491B-AA5D-4154FD0D7231}"/>
              </a:ext>
            </a:extLst>
          </p:cNvPr>
          <p:cNvSpPr txBox="1">
            <a:spLocks/>
          </p:cNvSpPr>
          <p:nvPr/>
        </p:nvSpPr>
        <p:spPr>
          <a:xfrm>
            <a:off x="8325322" y="4907612"/>
            <a:ext cx="2561514" cy="118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Orientadores</a:t>
            </a:r>
            <a:endParaRPr lang="en-US" sz="1800" b="1" dirty="0"/>
          </a:p>
          <a:p>
            <a:pPr algn="l"/>
            <a:r>
              <a:rPr lang="en-US" sz="1800" dirty="0" err="1"/>
              <a:t>Cátia</a:t>
            </a:r>
            <a:r>
              <a:rPr lang="en-US" sz="1800" dirty="0"/>
              <a:t> </a:t>
            </a:r>
            <a:r>
              <a:rPr lang="en-US" sz="1800" dirty="0" err="1"/>
              <a:t>Vaz</a:t>
            </a:r>
            <a:r>
              <a:rPr lang="en-US" sz="1800" dirty="0"/>
              <a:t>	    José </a:t>
            </a:r>
            <a:r>
              <a:rPr lang="en-US" sz="1800" dirty="0" err="1"/>
              <a:t>Simão</a:t>
            </a:r>
            <a:endParaRPr lang="en-US" sz="18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7089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Autenticação básica</a:t>
            </a:r>
          </a:p>
          <a:p>
            <a:pPr lvl="1"/>
            <a:r>
              <a:rPr lang="pt-PT" sz="2800" dirty="0" err="1"/>
              <a:t>username</a:t>
            </a:r>
            <a:endParaRPr lang="pt-PT" sz="2800" dirty="0"/>
          </a:p>
          <a:p>
            <a:pPr lvl="1"/>
            <a:r>
              <a:rPr lang="pt-PT" sz="2800" dirty="0"/>
              <a:t>password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5D1835B-8A6C-4992-BD48-3A3410D85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61" y="3337650"/>
            <a:ext cx="3090327" cy="2888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61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 err="1"/>
              <a:t>Challenges</a:t>
            </a:r>
            <a:endParaRPr lang="pt-PT" sz="2800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F622DE39-EF45-4201-B876-A846A192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48" y="3053161"/>
            <a:ext cx="7943353" cy="32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800" dirty="0" err="1"/>
              <a:t>Questionnaires</a:t>
            </a:r>
            <a:endParaRPr lang="pt-PT" sz="2800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Imagem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4C08AC1-4CFD-41DE-8D3E-5CD197103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91" y="4470351"/>
            <a:ext cx="3338996" cy="2097139"/>
          </a:xfrm>
          <a:prstGeom prst="rect">
            <a:avLst/>
          </a:prstGeom>
        </p:spPr>
      </p:pic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DBB2426-F554-4EBF-AF09-D8E0C8B98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36" y="2641889"/>
            <a:ext cx="3338996" cy="2097139"/>
          </a:xfrm>
          <a:prstGeom prst="rect">
            <a:avLst/>
          </a:prstGeom>
        </p:spPr>
      </p:pic>
      <p:pic>
        <p:nvPicPr>
          <p:cNvPr id="14" name="Imagem 1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D9B9E5B-AB22-4F1B-B2F5-E5F76963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95" y="4120502"/>
            <a:ext cx="3338996" cy="2097139"/>
          </a:xfrm>
          <a:prstGeom prst="rect">
            <a:avLst/>
          </a:prstGeom>
        </p:spPr>
      </p:pic>
      <p:pic>
        <p:nvPicPr>
          <p:cNvPr id="15" name="Imagem 1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7B44764-6B9B-41EB-9329-2834B4B9C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59" y="1384649"/>
            <a:ext cx="3338996" cy="2097139"/>
          </a:xfrm>
          <a:prstGeom prst="rect">
            <a:avLst/>
          </a:prstGeom>
        </p:spPr>
      </p:pic>
      <p:pic>
        <p:nvPicPr>
          <p:cNvPr id="16" name="Imagem 1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E9468FA-3482-4BD0-93D6-53F1D1A0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14" y="3031642"/>
            <a:ext cx="3338996" cy="20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Segurança</a:t>
            </a:r>
          </a:p>
          <a:p>
            <a:pPr lvl="1"/>
            <a:r>
              <a:rPr lang="pt-PT" sz="2800" dirty="0"/>
              <a:t>Executar código de terceiros numa máquina levanta preocupações de segurança.</a:t>
            </a:r>
          </a:p>
          <a:p>
            <a:pPr marL="530352" lvl="1" indent="0">
              <a:buNone/>
            </a:pPr>
            <a:endParaRPr lang="pt-PT" sz="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400" dirty="0"/>
              <a:t>Possível solução: </a:t>
            </a:r>
          </a:p>
          <a:p>
            <a:pPr marL="893763" lvl="1" indent="0">
              <a:buNone/>
            </a:pPr>
            <a:r>
              <a:rPr lang="pt-PT" sz="2400" u="sng" dirty="0"/>
              <a:t>Utilização de contentores</a:t>
            </a:r>
            <a:r>
              <a:rPr lang="pt-PT" sz="2400" dirty="0"/>
              <a:t>, pois proporciona uma execução independente que limita o impacto de código malicioso, protegendo a restante infraestrutura.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301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Manutenção</a:t>
            </a:r>
          </a:p>
          <a:p>
            <a:pPr lvl="1"/>
            <a:r>
              <a:rPr lang="pt-PT" sz="2800" dirty="0"/>
              <a:t>Requer equilíbrio no desenho da arquitetura, devendo ser o mais modular possível para facilitar a manutenção.</a:t>
            </a:r>
          </a:p>
          <a:p>
            <a:r>
              <a:rPr lang="pt-PT" sz="2800" i="1" dirty="0"/>
              <a:t>Open </a:t>
            </a:r>
            <a:r>
              <a:rPr lang="pt-PT" sz="2800" i="1" dirty="0" err="1"/>
              <a:t>Source</a:t>
            </a:r>
            <a:endParaRPr lang="pt-PT" sz="2800" i="1" dirty="0"/>
          </a:p>
          <a:p>
            <a:pPr lvl="1"/>
            <a:r>
              <a:rPr lang="pt-PT" sz="2800" dirty="0"/>
              <a:t>Código aberto, pretende-se que qualquer pessoa possa modificar ou partilhar.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6897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pic>
        <p:nvPicPr>
          <p:cNvPr id="11" name="Marcador de Posição de Conteúdo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97D6383-80E4-40CA-90A8-151F5346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1" y="1285875"/>
            <a:ext cx="7833227" cy="5191125"/>
          </a:xfr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1944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F4FD761-DCD1-484E-9DFA-CF8B8D88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40083"/>
            <a:ext cx="4724401" cy="117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Questões</a:t>
            </a:r>
            <a:endParaRPr lang="en-US" sz="66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FA840A0-BEB2-4F94-B33C-797CF3619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61E7-83CC-4AF5-94CB-7D0BB535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D548A-B09A-40BC-BEC9-0D774CAA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/>
              <a:t>Análise de requisitos</a:t>
            </a:r>
          </a:p>
          <a:p>
            <a:pPr lvl="1"/>
            <a:r>
              <a:rPr lang="pt-PT" dirty="0"/>
              <a:t>Esboço da arquitetura</a:t>
            </a:r>
          </a:p>
          <a:p>
            <a:pPr lvl="1"/>
            <a:r>
              <a:rPr lang="pt-PT" dirty="0"/>
              <a:t>Novas tecnologias</a:t>
            </a:r>
          </a:p>
          <a:p>
            <a:pPr lvl="1"/>
            <a:r>
              <a:rPr lang="pt-PT" dirty="0"/>
              <a:t>Análise de riscos</a:t>
            </a:r>
          </a:p>
          <a:p>
            <a:pPr lvl="1"/>
            <a:r>
              <a:rPr lang="pt-PT" dirty="0"/>
              <a:t>Plano de contingência</a:t>
            </a:r>
          </a:p>
          <a:p>
            <a:r>
              <a:rPr lang="pt-PT" dirty="0"/>
              <a:t>Requisitos</a:t>
            </a:r>
          </a:p>
          <a:p>
            <a:pPr lvl="1"/>
            <a:r>
              <a:rPr lang="pt-PT" dirty="0"/>
              <a:t>Funcionais</a:t>
            </a:r>
          </a:p>
          <a:p>
            <a:pPr lvl="1"/>
            <a:r>
              <a:rPr lang="pt-PT" dirty="0"/>
              <a:t>Não funcionais</a:t>
            </a:r>
          </a:p>
          <a:p>
            <a:r>
              <a:rPr lang="pt-PT" dirty="0"/>
              <a:t>Calendarização</a:t>
            </a:r>
          </a:p>
        </p:txBody>
      </p:sp>
    </p:spTree>
    <p:extLst>
      <p:ext uri="{BB962C8B-B14F-4D97-AF65-F5344CB8AC3E}">
        <p14:creationId xmlns:p14="http://schemas.microsoft.com/office/powerpoint/2010/main" val="1112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Plataforma E-learning Open-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dirty="0"/>
              <a:t>Atualmente as plataformas que existem para executar código:</a:t>
            </a:r>
          </a:p>
          <a:p>
            <a:r>
              <a:rPr lang="pt-PT" dirty="0"/>
              <a:t>Ou não são de código aberto;</a:t>
            </a:r>
          </a:p>
          <a:p>
            <a:r>
              <a:rPr lang="pt-PT" dirty="0"/>
              <a:t>Ou pecam na sua aparência</a:t>
            </a:r>
            <a:r>
              <a:rPr lang="pt-PT" i="1" dirty="0"/>
              <a:t>;</a:t>
            </a:r>
          </a:p>
          <a:p>
            <a:r>
              <a:rPr lang="pt-PT" dirty="0"/>
              <a:t>Ou não permitem vários tipos de linguagem de programação.</a:t>
            </a:r>
            <a:endParaRPr lang="pt-PT" i="1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93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Plataforma E-learning Open-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t-PT" dirty="0"/>
              <a:t>Neste âmbito pretende-se desenvolver uma aplicação e-learning de código aberto, dedicada à definição e testes de algoritmos em ambiente multilinguagem.</a:t>
            </a:r>
          </a:p>
          <a:p>
            <a:pPr marL="0" lvl="1" indent="0">
              <a:buNone/>
            </a:pPr>
            <a:endParaRPr lang="pt-PT" dirty="0"/>
          </a:p>
          <a:p>
            <a:pPr marL="0" lvl="1" indent="0">
              <a:buNone/>
            </a:pPr>
            <a:r>
              <a:rPr lang="pt-PT" dirty="0"/>
              <a:t>A plataforma </a:t>
            </a:r>
            <a:r>
              <a:rPr lang="pt-PT" dirty="0" err="1"/>
              <a:t>ISE-Learning</a:t>
            </a:r>
            <a:r>
              <a:rPr lang="pt-PT" dirty="0"/>
              <a:t>:</a:t>
            </a:r>
          </a:p>
          <a:p>
            <a:r>
              <a:rPr lang="pt-PT" dirty="0"/>
              <a:t>Terá vários desafios que podem ser resolvidos, para estudo ou avaliação;</a:t>
            </a:r>
          </a:p>
          <a:p>
            <a:r>
              <a:rPr lang="pt-PT" i="1" dirty="0"/>
              <a:t>Fornecerá um ambiente útil e apelativo, tanto a nível académico para estudo, como a nível profissional para preparação de entrevistas, ou mesmo para entusiastas da programação.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7840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Esboço da arquitetura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8FE5ECC-DB5F-4FF4-AF2C-5EADDA71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4" y="2286000"/>
            <a:ext cx="6100051" cy="3581400"/>
          </a:xfr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6010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Análise de riscos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91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Escalabilidade</a:t>
            </a:r>
          </a:p>
          <a:p>
            <a:pPr lvl="1"/>
            <a:r>
              <a:rPr lang="pt-PT" dirty="0"/>
              <a:t>Para verificar a escalabilidade são necessários exaustivos testes de balanceamento de carga.</a:t>
            </a:r>
          </a:p>
          <a:p>
            <a:r>
              <a:rPr lang="pt-PT" dirty="0"/>
              <a:t>Novas tecnologias</a:t>
            </a:r>
          </a:p>
          <a:p>
            <a:pPr lvl="1"/>
            <a:r>
              <a:rPr lang="pt-PT" dirty="0"/>
              <a:t>A utilização de novas tecnologias vem sempre com as adversidades de um aumento de tempo para aprendizagem e possível impasses durante a implementação.</a:t>
            </a:r>
          </a:p>
          <a:p>
            <a:r>
              <a:rPr lang="pt-PT" dirty="0"/>
              <a:t>Falta de uma base de utilizadores diversificada</a:t>
            </a:r>
          </a:p>
          <a:p>
            <a:pPr lvl="1"/>
            <a:r>
              <a:rPr lang="pt-PT" dirty="0"/>
              <a:t>Em aplicações deste gênero, ter vários utilizadores diferentes na fase de testes seria uma mais valia na minimização de possíveis bugs antes da entrega final.</a:t>
            </a:r>
          </a:p>
          <a:p>
            <a:r>
              <a:rPr lang="pt-PT" dirty="0"/>
              <a:t>Trabalhadores estudantes</a:t>
            </a:r>
          </a:p>
          <a:p>
            <a:pPr lvl="1"/>
            <a:r>
              <a:rPr lang="pt-PT" dirty="0"/>
              <a:t>Com trabalho e outras 2 disciplinas opcionais, o tempo dedicado estimado ao projeto final é de 26h/semana.</a:t>
            </a:r>
          </a:p>
          <a:p>
            <a:r>
              <a:rPr lang="pt-PT" dirty="0"/>
              <a:t>Gestão de tempo</a:t>
            </a:r>
          </a:p>
          <a:p>
            <a:pPr lvl="1"/>
            <a:r>
              <a:rPr lang="pt-PT" dirty="0"/>
              <a:t>Por muito que se planeie, raramente se vai de encontra ao tempo espetável, seja por desconhecimento do quadro geral ou por imprevistos.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894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Plano de contingência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Redução do </a:t>
            </a:r>
            <a:r>
              <a:rPr lang="pt-PT" i="1" dirty="0"/>
              <a:t>”scope”</a:t>
            </a:r>
          </a:p>
          <a:p>
            <a:pPr lvl="1"/>
            <a:r>
              <a:rPr lang="pt-PT" dirty="0"/>
              <a:t>Não implementação do serviço dos questionários;</a:t>
            </a:r>
          </a:p>
          <a:p>
            <a:pPr lvl="1"/>
            <a:r>
              <a:rPr lang="pt-PT" dirty="0"/>
              <a:t>Não implementação de alguma lógica de negócio (</a:t>
            </a:r>
            <a:r>
              <a:rPr lang="pt-PT" dirty="0" err="1"/>
              <a:t>eg</a:t>
            </a:r>
            <a:r>
              <a:rPr lang="pt-PT" dirty="0"/>
              <a:t>. diferentes roles para os utilizadores) ;</a:t>
            </a:r>
          </a:p>
          <a:p>
            <a:pPr lvl="1"/>
            <a:r>
              <a:rPr lang="pt-PT" dirty="0"/>
              <a:t>Etc.</a:t>
            </a:r>
          </a:p>
          <a:p>
            <a:r>
              <a:rPr lang="pt-PT" dirty="0"/>
              <a:t>Meter férias do trabalho para poder dedicar mais horas ao </a:t>
            </a:r>
            <a:r>
              <a:rPr lang="pt-PT" dirty="0" err="1"/>
              <a:t>projecto</a:t>
            </a:r>
            <a:r>
              <a:rPr lang="pt-PT" dirty="0"/>
              <a:t>;</a:t>
            </a:r>
          </a:p>
          <a:p>
            <a:r>
              <a:rPr lang="pt-PT" dirty="0"/>
              <a:t>Desistir de uma cadeira opcional ou destas apresentações de seminário que só fazem perder tempo.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3002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Suportar multilinguagem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20B1D-5C0D-4638-802C-A7ADB09D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28" y="3295438"/>
            <a:ext cx="1107105" cy="2025080"/>
          </a:xfrm>
          <a:prstGeom prst="rect">
            <a:avLst/>
          </a:prstGeom>
        </p:spPr>
      </p:pic>
      <p:pic>
        <p:nvPicPr>
          <p:cNvPr id="11" name="Imagem 10" descr="Uma imagem com desenho, mesa&#10;&#10;Descrição gerada automaticamente">
            <a:extLst>
              <a:ext uri="{FF2B5EF4-FFF2-40B4-BE49-F238E27FC236}">
                <a16:creationId xmlns:a16="http://schemas.microsoft.com/office/drawing/2014/main" id="{54F2ACDB-6D1B-446C-8EDE-004FEC3B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98" y="3787700"/>
            <a:ext cx="1014554" cy="14289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CA30E0B-978F-495E-892E-E4F9A97C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01" y="3787700"/>
            <a:ext cx="1372422" cy="1474960"/>
          </a:xfrm>
          <a:prstGeom prst="rect">
            <a:avLst/>
          </a:prstGeom>
        </p:spPr>
      </p:pic>
      <p:pic>
        <p:nvPicPr>
          <p:cNvPr id="17" name="Imagem 16" descr="Uma imagem com luz, símbolo&#10;&#10;Descrição gerada automaticamente">
            <a:extLst>
              <a:ext uri="{FF2B5EF4-FFF2-40B4-BE49-F238E27FC236}">
                <a16:creationId xmlns:a16="http://schemas.microsoft.com/office/drawing/2014/main" id="{D1598522-21E8-41AB-9380-248C171C1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313" y="3729843"/>
            <a:ext cx="1590675" cy="1590675"/>
          </a:xfrm>
          <a:prstGeom prst="rect">
            <a:avLst/>
          </a:prstGeom>
        </p:spPr>
      </p:pic>
      <p:pic>
        <p:nvPicPr>
          <p:cNvPr id="19" name="Imagem 18" descr="Uma imagem com desenho&#10;&#10;Descrição gerada automaticamente">
            <a:extLst>
              <a:ext uri="{FF2B5EF4-FFF2-40B4-BE49-F238E27FC236}">
                <a16:creationId xmlns:a16="http://schemas.microsoft.com/office/drawing/2014/main" id="{389FCF00-DA11-4137-B2A4-F4CA6A45F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39" y="3837002"/>
            <a:ext cx="1321792" cy="13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248650" y="381000"/>
            <a:ext cx="272415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Calendarização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6096000" y="381000"/>
            <a:ext cx="24955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9527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Análise de requisitos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CBA17-818E-4B07-A9D3-223B50B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10" y="2309854"/>
            <a:ext cx="9601200" cy="3581400"/>
          </a:xfrm>
        </p:spPr>
        <p:txBody>
          <a:bodyPr>
            <a:normAutofit/>
          </a:bodyPr>
          <a:lstStyle/>
          <a:p>
            <a:r>
              <a:rPr lang="pt-PT" sz="2800" dirty="0"/>
              <a:t>Executar código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61FFD67-4785-4D4B-99A0-B7C29434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2" y="3180311"/>
            <a:ext cx="8153146" cy="310478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55082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ermelho-alaranja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838</Words>
  <Application>Microsoft Office PowerPoint</Application>
  <PresentationFormat>Ecrã Panorâmico</PresentationFormat>
  <Paragraphs>158</Paragraphs>
  <Slides>16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Wingdings</vt:lpstr>
      <vt:lpstr>Recorte</vt:lpstr>
      <vt:lpstr>Plataforma e-learning Open source</vt:lpstr>
      <vt:lpstr>Agenda</vt:lpstr>
      <vt:lpstr>Plataforma E-learning Open-Source</vt:lpstr>
      <vt:lpstr>Plataforma E-learning Open-Source</vt:lpstr>
      <vt:lpstr>Esboço da arquitetura</vt:lpstr>
      <vt:lpstr>Análise de riscos</vt:lpstr>
      <vt:lpstr>Plano de contingência</vt:lpstr>
      <vt:lpstr>Funcionais</vt:lpstr>
      <vt:lpstr>Funcionais</vt:lpstr>
      <vt:lpstr>Funcionais</vt:lpstr>
      <vt:lpstr>Funcionais</vt:lpstr>
      <vt:lpstr>Funcionais</vt:lpstr>
      <vt:lpstr>Não funcionais</vt:lpstr>
      <vt:lpstr>Não funcionais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e-learning Open source</dc:title>
  <dc:creator>André Oliveira</dc:creator>
  <cp:lastModifiedBy>André Oliveira</cp:lastModifiedBy>
  <cp:revision>24</cp:revision>
  <dcterms:created xsi:type="dcterms:W3CDTF">2020-03-29T19:29:47Z</dcterms:created>
  <dcterms:modified xsi:type="dcterms:W3CDTF">2020-03-30T10:31:31Z</dcterms:modified>
</cp:coreProperties>
</file>