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19"/>
  </p:notesMasterIdLst>
  <p:sldIdLst>
    <p:sldId id="260" r:id="rId2"/>
    <p:sldId id="259" r:id="rId3"/>
    <p:sldId id="265" r:id="rId4"/>
    <p:sldId id="278" r:id="rId5"/>
    <p:sldId id="279" r:id="rId6"/>
    <p:sldId id="280" r:id="rId7"/>
    <p:sldId id="281" r:id="rId8"/>
    <p:sldId id="284" r:id="rId9"/>
    <p:sldId id="285" r:id="rId10"/>
    <p:sldId id="286" r:id="rId11"/>
    <p:sldId id="287" r:id="rId12"/>
    <p:sldId id="288" r:id="rId13"/>
    <p:sldId id="283" r:id="rId14"/>
    <p:sldId id="282" r:id="rId15"/>
    <p:sldId id="277" r:id="rId16"/>
    <p:sldId id="27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23" autoAdjust="0"/>
  </p:normalViewPr>
  <p:slideViewPr>
    <p:cSldViewPr snapToGrid="0">
      <p:cViewPr varScale="1">
        <p:scale>
          <a:sx n="57" d="100"/>
          <a:sy n="57" d="100"/>
        </p:scale>
        <p:origin x="36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580C7-3B55-4E5C-A9B0-711198A4104E}" type="datetimeFigureOut">
              <a:rPr lang="pt-PT" smtClean="0"/>
              <a:pPr/>
              <a:t>22/04/2020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7E7C4-E54C-465D-ABEB-E0CB3A6B840B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345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6703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Além do core set de ferramenta do </a:t>
            </a:r>
            <a:r>
              <a:rPr lang="pt-PT" dirty="0" err="1"/>
              <a:t>Electron</a:t>
            </a:r>
            <a:r>
              <a:rPr lang="pt-PT" dirty="0"/>
              <a:t>, é possível de utilizar</a:t>
            </a:r>
          </a:p>
          <a:p>
            <a:r>
              <a:rPr lang="pt-PT" dirty="0"/>
              <a:t>1- as ferramentas do </a:t>
            </a:r>
            <a:r>
              <a:rPr lang="pt-PT" dirty="0" err="1"/>
              <a:t>Chromium</a:t>
            </a:r>
            <a:r>
              <a:rPr lang="pt-PT" dirty="0"/>
              <a:t>.</a:t>
            </a:r>
          </a:p>
          <a:p>
            <a:r>
              <a:rPr lang="pt-PT" dirty="0"/>
              <a:t>2- todos os módulos do </a:t>
            </a:r>
            <a:r>
              <a:rPr lang="pt-PT" dirty="0" err="1"/>
              <a:t>NodeJS</a:t>
            </a:r>
            <a:r>
              <a:rPr lang="pt-PT" dirty="0"/>
              <a:t>.</a:t>
            </a:r>
          </a:p>
          <a:p>
            <a:r>
              <a:rPr lang="pt-PT" dirty="0"/>
              <a:t>O que significa que desenvolvedores que tenham uma preferência num determinado módulo ou pacote, podem utilizá-lo na aplicação desktop como se trata-se de uma aplicação web.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9131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5189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100" dirty="0"/>
              <a:t>In web </a:t>
            </a:r>
            <a:r>
              <a:rPr lang="pt-PT" sz="1100" dirty="0" err="1"/>
              <a:t>pages</a:t>
            </a:r>
            <a:r>
              <a:rPr lang="pt-PT" sz="1100" dirty="0"/>
              <a:t>, </a:t>
            </a:r>
            <a:r>
              <a:rPr lang="pt-PT" sz="1100" dirty="0" err="1"/>
              <a:t>calling</a:t>
            </a:r>
            <a:r>
              <a:rPr lang="pt-PT" sz="1100" dirty="0"/>
              <a:t> </a:t>
            </a:r>
            <a:r>
              <a:rPr lang="pt-PT" sz="1100" dirty="0" err="1"/>
              <a:t>native</a:t>
            </a:r>
            <a:r>
              <a:rPr lang="pt-PT" sz="1100" dirty="0"/>
              <a:t> GUI </a:t>
            </a:r>
            <a:r>
              <a:rPr lang="pt-PT" sz="1100" dirty="0" err="1"/>
              <a:t>related</a:t>
            </a:r>
            <a:r>
              <a:rPr lang="pt-PT" sz="1100" dirty="0"/>
              <a:t> </a:t>
            </a:r>
            <a:r>
              <a:rPr lang="pt-PT" sz="1100" dirty="0" err="1"/>
              <a:t>APIs</a:t>
            </a:r>
            <a:r>
              <a:rPr lang="pt-PT" sz="1100" dirty="0"/>
              <a:t> </a:t>
            </a:r>
            <a:r>
              <a:rPr lang="pt-PT" sz="1100" dirty="0" err="1"/>
              <a:t>is</a:t>
            </a:r>
            <a:r>
              <a:rPr lang="pt-PT" sz="1100" dirty="0"/>
              <a:t> </a:t>
            </a:r>
            <a:r>
              <a:rPr lang="pt-PT" sz="1100" dirty="0" err="1"/>
              <a:t>not</a:t>
            </a:r>
            <a:r>
              <a:rPr lang="pt-PT" sz="1100" dirty="0"/>
              <a:t> </a:t>
            </a:r>
            <a:r>
              <a:rPr lang="pt-PT" sz="1100" dirty="0" err="1"/>
              <a:t>allowed</a:t>
            </a:r>
            <a:r>
              <a:rPr lang="pt-PT" sz="1100" dirty="0"/>
              <a:t> </a:t>
            </a:r>
            <a:r>
              <a:rPr lang="pt-PT" sz="1100" dirty="0" err="1"/>
              <a:t>because</a:t>
            </a:r>
            <a:r>
              <a:rPr lang="pt-PT" sz="1100" dirty="0"/>
              <a:t> </a:t>
            </a:r>
            <a:r>
              <a:rPr lang="pt-PT" sz="1100" dirty="0" err="1"/>
              <a:t>managign</a:t>
            </a:r>
            <a:r>
              <a:rPr lang="pt-PT" sz="1100" dirty="0"/>
              <a:t> </a:t>
            </a:r>
            <a:r>
              <a:rPr lang="pt-PT" sz="1100" dirty="0" err="1"/>
              <a:t>native</a:t>
            </a:r>
            <a:r>
              <a:rPr lang="pt-PT" sz="1100" dirty="0"/>
              <a:t> GUI </a:t>
            </a:r>
            <a:r>
              <a:rPr lang="pt-PT" sz="1100" dirty="0" err="1"/>
              <a:t>resources</a:t>
            </a:r>
            <a:r>
              <a:rPr lang="pt-PT" sz="1100" dirty="0"/>
              <a:t> in web </a:t>
            </a:r>
            <a:r>
              <a:rPr lang="pt-PT" sz="1100" dirty="0" err="1"/>
              <a:t>pages</a:t>
            </a:r>
            <a:r>
              <a:rPr lang="pt-PT" sz="1100" dirty="0"/>
              <a:t> </a:t>
            </a:r>
            <a:r>
              <a:rPr lang="pt-PT" sz="1100" dirty="0" err="1"/>
              <a:t>is</a:t>
            </a:r>
            <a:r>
              <a:rPr lang="pt-PT" sz="1100" dirty="0"/>
              <a:t> </a:t>
            </a:r>
            <a:r>
              <a:rPr lang="pt-PT" sz="1100" dirty="0" err="1"/>
              <a:t>very</a:t>
            </a:r>
            <a:r>
              <a:rPr lang="pt-PT" sz="1100" dirty="0"/>
              <a:t> </a:t>
            </a:r>
            <a:r>
              <a:rPr lang="pt-PT" sz="1100" dirty="0" err="1"/>
              <a:t>dangerous</a:t>
            </a:r>
            <a:r>
              <a:rPr lang="pt-PT" sz="1100" dirty="0"/>
              <a:t> </a:t>
            </a:r>
            <a:r>
              <a:rPr lang="pt-PT" sz="1100" dirty="0" err="1"/>
              <a:t>and</a:t>
            </a:r>
            <a:r>
              <a:rPr lang="pt-PT" sz="1100" dirty="0"/>
              <a:t> </a:t>
            </a:r>
            <a:r>
              <a:rPr lang="pt-PT" sz="1100" dirty="0" err="1"/>
              <a:t>it</a:t>
            </a:r>
            <a:r>
              <a:rPr lang="pt-PT" sz="1100" dirty="0"/>
              <a:t> </a:t>
            </a:r>
            <a:r>
              <a:rPr lang="pt-PT" sz="1100" dirty="0" err="1"/>
              <a:t>is</a:t>
            </a:r>
            <a:r>
              <a:rPr lang="pt-PT" sz="1100" dirty="0"/>
              <a:t> </a:t>
            </a:r>
            <a:r>
              <a:rPr lang="pt-PT" sz="1100" dirty="0" err="1"/>
              <a:t>easy</a:t>
            </a:r>
            <a:r>
              <a:rPr lang="pt-PT" sz="1100" dirty="0"/>
              <a:t> to </a:t>
            </a:r>
            <a:r>
              <a:rPr lang="pt-PT" sz="1100" dirty="0" err="1"/>
              <a:t>leak</a:t>
            </a:r>
            <a:r>
              <a:rPr lang="pt-PT" sz="1100" dirty="0"/>
              <a:t> </a:t>
            </a:r>
            <a:r>
              <a:rPr lang="pt-PT" sz="1100" dirty="0" err="1"/>
              <a:t>resources</a:t>
            </a:r>
            <a:r>
              <a:rPr lang="pt-PT" sz="1100" dirty="0"/>
              <a:t>. To </a:t>
            </a:r>
            <a:r>
              <a:rPr lang="pt-PT" sz="1100" dirty="0" err="1"/>
              <a:t>perform</a:t>
            </a:r>
            <a:r>
              <a:rPr lang="pt-PT" sz="1100" dirty="0"/>
              <a:t> GUI </a:t>
            </a:r>
            <a:r>
              <a:rPr lang="pt-PT" sz="1100" dirty="0" err="1"/>
              <a:t>operations</a:t>
            </a:r>
            <a:r>
              <a:rPr lang="pt-PT" sz="1100" dirty="0"/>
              <a:t> in a web </a:t>
            </a:r>
            <a:r>
              <a:rPr lang="pt-PT" sz="1100" dirty="0" err="1"/>
              <a:t>page</a:t>
            </a:r>
            <a:r>
              <a:rPr lang="pt-PT" sz="1100" dirty="0"/>
              <a:t>, </a:t>
            </a:r>
            <a:r>
              <a:rPr lang="pt-PT" sz="1100" dirty="0" err="1"/>
              <a:t>the</a:t>
            </a:r>
            <a:r>
              <a:rPr lang="pt-PT" sz="1100" dirty="0"/>
              <a:t> render </a:t>
            </a:r>
            <a:r>
              <a:rPr lang="pt-PT" sz="1100" dirty="0" err="1"/>
              <a:t>process</a:t>
            </a:r>
            <a:r>
              <a:rPr lang="pt-PT" sz="1100" dirty="0"/>
              <a:t> </a:t>
            </a:r>
            <a:r>
              <a:rPr lang="pt-PT" sz="1100" dirty="0" err="1"/>
              <a:t>of</a:t>
            </a:r>
            <a:r>
              <a:rPr lang="pt-PT" sz="1100" dirty="0"/>
              <a:t> </a:t>
            </a:r>
            <a:r>
              <a:rPr lang="pt-PT" sz="1100" dirty="0" err="1"/>
              <a:t>the</a:t>
            </a:r>
            <a:r>
              <a:rPr lang="pt-PT" sz="1100" dirty="0"/>
              <a:t> web </a:t>
            </a:r>
            <a:r>
              <a:rPr lang="pt-PT" sz="1100" dirty="0" err="1"/>
              <a:t>page</a:t>
            </a:r>
            <a:r>
              <a:rPr lang="pt-PT" sz="1100" dirty="0"/>
              <a:t> must </a:t>
            </a:r>
            <a:r>
              <a:rPr lang="pt-PT" sz="1100" dirty="0" err="1"/>
              <a:t>communicate</a:t>
            </a:r>
            <a:r>
              <a:rPr lang="pt-PT" sz="1100" dirty="0"/>
              <a:t> </a:t>
            </a:r>
            <a:r>
              <a:rPr lang="pt-PT" sz="1100" dirty="0" err="1"/>
              <a:t>with</a:t>
            </a:r>
            <a:r>
              <a:rPr lang="pt-PT" sz="1100" dirty="0"/>
              <a:t> </a:t>
            </a:r>
            <a:r>
              <a:rPr lang="pt-PT" sz="1100" dirty="0" err="1"/>
              <a:t>the</a:t>
            </a:r>
            <a:r>
              <a:rPr lang="pt-PT" sz="1100" dirty="0"/>
              <a:t> </a:t>
            </a:r>
            <a:r>
              <a:rPr lang="pt-PT" sz="1100" dirty="0" err="1"/>
              <a:t>main</a:t>
            </a:r>
            <a:r>
              <a:rPr lang="pt-PT" sz="1100" dirty="0"/>
              <a:t> </a:t>
            </a:r>
            <a:r>
              <a:rPr lang="pt-PT" sz="1100" dirty="0" err="1"/>
              <a:t>process</a:t>
            </a:r>
            <a:r>
              <a:rPr lang="pt-PT" sz="1100" dirty="0"/>
              <a:t> to </a:t>
            </a:r>
            <a:r>
              <a:rPr lang="pt-PT" sz="1100" dirty="0" err="1"/>
              <a:t>request</a:t>
            </a:r>
            <a:r>
              <a:rPr lang="pt-PT" sz="1100" dirty="0"/>
              <a:t> </a:t>
            </a:r>
            <a:r>
              <a:rPr lang="pt-PT" sz="1100" dirty="0" err="1"/>
              <a:t>that</a:t>
            </a:r>
            <a:r>
              <a:rPr lang="pt-PT" sz="1100" dirty="0"/>
              <a:t> </a:t>
            </a:r>
            <a:r>
              <a:rPr lang="pt-PT" sz="1100" dirty="0" err="1"/>
              <a:t>the</a:t>
            </a:r>
            <a:r>
              <a:rPr lang="pt-PT" sz="1100" dirty="0"/>
              <a:t> </a:t>
            </a:r>
            <a:r>
              <a:rPr lang="pt-PT" sz="1100" dirty="0" err="1"/>
              <a:t>main</a:t>
            </a:r>
            <a:r>
              <a:rPr lang="pt-PT" sz="1100" dirty="0"/>
              <a:t> </a:t>
            </a:r>
            <a:r>
              <a:rPr lang="pt-PT" sz="1100" dirty="0" err="1"/>
              <a:t>process</a:t>
            </a:r>
            <a:r>
              <a:rPr lang="pt-PT" sz="1100" dirty="0"/>
              <a:t> </a:t>
            </a:r>
            <a:r>
              <a:rPr lang="pt-PT" sz="1100" dirty="0" err="1"/>
              <a:t>perform</a:t>
            </a:r>
            <a:r>
              <a:rPr lang="pt-PT" sz="1100" dirty="0"/>
              <a:t> </a:t>
            </a:r>
            <a:r>
              <a:rPr lang="pt-PT" sz="1100" dirty="0" err="1"/>
              <a:t>those</a:t>
            </a:r>
            <a:r>
              <a:rPr lang="pt-PT" sz="1100" dirty="0"/>
              <a:t> </a:t>
            </a:r>
            <a:r>
              <a:rPr lang="pt-PT" sz="1100" dirty="0" err="1"/>
              <a:t>operations</a:t>
            </a:r>
            <a:r>
              <a:rPr lang="pt-PT" sz="1100" dirty="0"/>
              <a:t>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7170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100" dirty="0"/>
              <a:t>1- Uma aplicação </a:t>
            </a:r>
            <a:r>
              <a:rPr lang="pt-PT" sz="1100" dirty="0" err="1"/>
              <a:t>Electron</a:t>
            </a:r>
            <a:r>
              <a:rPr lang="pt-PT" sz="1100" baseline="0" dirty="0"/>
              <a:t> é executada independe mente do sistema operativo utilizado.</a:t>
            </a:r>
          </a:p>
          <a:p>
            <a:r>
              <a:rPr lang="pt-PT" sz="1100" baseline="0" dirty="0"/>
              <a:t>2- É menor porque os desenvolvedores não precisam de programar em várias SO ou browsers.</a:t>
            </a:r>
            <a:endParaRPr lang="pt-PT" sz="1100" dirty="0"/>
          </a:p>
          <a:p>
            <a:r>
              <a:rPr lang="pt-PT" sz="1100" dirty="0"/>
              <a:t>3- É incrível que seja possível criar aplicativos desktop utilizando somente</a:t>
            </a:r>
            <a:r>
              <a:rPr lang="pt-PT" sz="1100" baseline="0" dirty="0"/>
              <a:t> ferramenta web. São mais fáceis de aprender e dá a possibilidade de web </a:t>
            </a:r>
            <a:r>
              <a:rPr lang="pt-PT" sz="1100" baseline="0" dirty="0" err="1"/>
              <a:t>developers</a:t>
            </a:r>
            <a:r>
              <a:rPr lang="pt-PT" sz="1100" baseline="0" dirty="0"/>
              <a:t> de criar aplicações poderosas.</a:t>
            </a:r>
          </a:p>
          <a:p>
            <a:r>
              <a:rPr lang="pt-PT" sz="1100" baseline="0" dirty="0"/>
              <a:t>4- Enquanto as aplicações web apenas podem fazer download para o sistema de arquivo do computador, aplicações </a:t>
            </a:r>
            <a:r>
              <a:rPr lang="pt-PT" sz="1100" baseline="0" dirty="0" err="1"/>
              <a:t>Electron</a:t>
            </a:r>
            <a:r>
              <a:rPr lang="pt-PT" sz="1100" baseline="0" dirty="0"/>
              <a:t> podem aceder a todo o sistema de arquivo, ler e gravar dado.</a:t>
            </a:r>
          </a:p>
          <a:p>
            <a:r>
              <a:rPr lang="pt-PT" sz="1100" baseline="0" dirty="0"/>
              <a:t>5- Grande parte dos clientes não vai voltar para o site para fazer download das novas atualizações da aplicação, por isso se deve implementar algum tipo de atualização automática.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1768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 computer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science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overhead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any combination of excess or indirect computation time, memory, bandwidth, or other resources that are required to perform a specific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task.</a:t>
            </a:r>
            <a:endParaRPr lang="pt-PT" dirty="0"/>
          </a:p>
          <a:p>
            <a:endParaRPr lang="pt-PT" dirty="0"/>
          </a:p>
          <a:p>
            <a:r>
              <a:rPr lang="pt-PT" dirty="0"/>
              <a:t>1- Todas</a:t>
            </a:r>
            <a:r>
              <a:rPr lang="pt-PT" baseline="0" dirty="0"/>
              <a:t> as aplicações têm a sua versão do </a:t>
            </a:r>
            <a:r>
              <a:rPr lang="pt-PT" baseline="0" dirty="0" err="1"/>
              <a:t>Chromium</a:t>
            </a:r>
            <a:r>
              <a:rPr lang="pt-PT" baseline="0" dirty="0"/>
              <a:t> (que tem praticamente composto por 20 milhões de linhas de código), o que significa que uma simples aplicação tipo “</a:t>
            </a:r>
            <a:r>
              <a:rPr lang="pt-PT" baseline="0" dirty="0" err="1"/>
              <a:t>Hello</a:t>
            </a:r>
            <a:r>
              <a:rPr lang="pt-PT" baseline="0" dirty="0"/>
              <a:t> </a:t>
            </a:r>
            <a:r>
              <a:rPr lang="pt-PT" baseline="0" dirty="0" err="1"/>
              <a:t>World</a:t>
            </a:r>
            <a:r>
              <a:rPr lang="pt-PT" baseline="0" dirty="0"/>
              <a:t>!” no </a:t>
            </a:r>
            <a:r>
              <a:rPr lang="pt-PT" baseline="0" dirty="0" err="1"/>
              <a:t>Electron</a:t>
            </a:r>
            <a:r>
              <a:rPr lang="pt-PT" baseline="0" dirty="0"/>
              <a:t> ocuparia 100mb de espaço.</a:t>
            </a:r>
          </a:p>
          <a:p>
            <a:r>
              <a:rPr lang="pt-PT" baseline="0" dirty="0"/>
              <a:t>2- Como as aplicações web são executadas em </a:t>
            </a:r>
            <a:r>
              <a:rPr lang="pt-PT" baseline="0" dirty="0" err="1"/>
              <a:t>Chromium</a:t>
            </a:r>
            <a:r>
              <a:rPr lang="pt-PT" baseline="0" dirty="0"/>
              <a:t> </a:t>
            </a:r>
            <a:r>
              <a:rPr lang="pt-PT" baseline="0" dirty="0" err="1"/>
              <a:t>engine</a:t>
            </a:r>
            <a:r>
              <a:rPr lang="pt-PT" baseline="0" dirty="0"/>
              <a:t> podem estar vulneráveis a ataques de web comuns, como cross-site </a:t>
            </a:r>
            <a:r>
              <a:rPr lang="pt-PT" baseline="0" dirty="0" err="1"/>
              <a:t>scripting</a:t>
            </a:r>
            <a:r>
              <a:rPr lang="pt-PT" baseline="0" dirty="0"/>
              <a:t> (em algumas versões de </a:t>
            </a:r>
            <a:r>
              <a:rPr lang="pt-PT" baseline="0" dirty="0" err="1"/>
              <a:t>Electron</a:t>
            </a:r>
            <a:r>
              <a:rPr lang="pt-PT" baseline="0" dirty="0"/>
              <a:t>).</a:t>
            </a:r>
          </a:p>
          <a:p>
            <a:r>
              <a:rPr lang="pt-PT" baseline="0" dirty="0"/>
              <a:t>3- O </a:t>
            </a:r>
            <a:r>
              <a:rPr lang="pt-PT" baseline="0" dirty="0" err="1"/>
              <a:t>Electron</a:t>
            </a:r>
            <a:r>
              <a:rPr lang="pt-PT" baseline="0" dirty="0"/>
              <a:t> empacota o código num único ficheiro ASAR, onde é relativamente fácil de extrair o código fonte, uma vez que o </a:t>
            </a:r>
            <a:r>
              <a:rPr lang="pt-PT" baseline="0" dirty="0" err="1"/>
              <a:t>JavaScript</a:t>
            </a:r>
            <a:r>
              <a:rPr lang="pt-PT" baseline="0" dirty="0"/>
              <a:t> nunca foi feito para ocultar código. É possível proteger o código mas com custo significativo de perda de desempenho.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pPr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1768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Muitas das aplicações que usamos no dia a dia são feitas com </a:t>
            </a:r>
            <a:r>
              <a:rPr lang="pt-PT" dirty="0" err="1"/>
              <a:t>Electron</a:t>
            </a:r>
            <a:r>
              <a:rPr lang="pt-PT" dirty="0"/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pPr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2934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1572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Geralmente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aplicações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Desktop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limitadas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HARDWARE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ser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INSTALADAS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operativo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específico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próprio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restrições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hardware para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garantir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funcionamento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 São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recorrentes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aplicações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feitas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utilizador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propria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além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mesmas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atualizações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necessitar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melhoramentos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níveis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hardware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mudanças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garatir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funcionamento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8708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PT" dirty="0"/>
              <a:t>1- Além de que no desenho da aplicação é ainda necessário traduzir a criatividade do código  para os diferentes sistemas operativos se se quiser tirar partido de “</a:t>
            </a:r>
            <a:r>
              <a:rPr lang="pt-PT" i="1" dirty="0" err="1"/>
              <a:t>features</a:t>
            </a:r>
            <a:r>
              <a:rPr lang="pt-PT" i="1" dirty="0"/>
              <a:t>”</a:t>
            </a:r>
            <a:r>
              <a:rPr lang="pt-PT" dirty="0"/>
              <a:t> nativas, como os menus e notificações.</a:t>
            </a:r>
          </a:p>
          <a:p>
            <a:pPr algn="just"/>
            <a:r>
              <a:rPr lang="pt-PT" dirty="0"/>
              <a:t>2- Fazer código para multiplataformas não é uma tarefa trivial e requer bastante conhecimento das nuances da implementação de cada OS.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8686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PT" dirty="0"/>
              <a:t>1- As aplicações web em comparação parecem ser bastantes mais fáceis.</a:t>
            </a:r>
          </a:p>
          <a:p>
            <a:pPr algn="just"/>
            <a:r>
              <a:rPr lang="pt-PT" dirty="0"/>
              <a:t>2- Quase toda a gente tem instalado um web browser no computador, e os browser mais recentes até estão munidos de ferramentas poderosas de </a:t>
            </a:r>
            <a:r>
              <a:rPr lang="pt-PT" i="1" dirty="0"/>
              <a:t>“</a:t>
            </a:r>
            <a:r>
              <a:rPr lang="pt-PT" i="1" dirty="0" err="1"/>
              <a:t>debugging</a:t>
            </a:r>
            <a:r>
              <a:rPr lang="pt-PT" i="1" dirty="0"/>
              <a:t>”.</a:t>
            </a:r>
          </a:p>
          <a:p>
            <a:pPr algn="just"/>
            <a:r>
              <a:rPr lang="pt-PT" dirty="0"/>
              <a:t>3- E estão fortemente assentes em linguagens de multiplataforma, com enorme suporte, como é o caso do HTML, CSS e JavaScript.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pPr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1333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PT" dirty="0"/>
              <a:t>Porém elas também tem as suas limitações:</a:t>
            </a:r>
          </a:p>
          <a:p>
            <a:pPr algn="just"/>
            <a:r>
              <a:rPr lang="pt-PT" dirty="0"/>
              <a:t>1- Produzir código condicional para suportar dezenas de versões de browsers pode ser tão ou mais complicado como escreves código para diferentes sistemas operativos.</a:t>
            </a:r>
          </a:p>
          <a:p>
            <a:pPr algn="just"/>
            <a:r>
              <a:rPr lang="pt-PT" dirty="0"/>
              <a:t>2- Estão limitadas na habilidade de interagir com o “</a:t>
            </a:r>
            <a:r>
              <a:rPr lang="pt-PT" i="1" dirty="0"/>
              <a:t>file </a:t>
            </a:r>
            <a:r>
              <a:rPr lang="pt-PT" i="1" dirty="0" err="1"/>
              <a:t>system</a:t>
            </a:r>
            <a:r>
              <a:rPr lang="pt-PT" i="1" dirty="0"/>
              <a:t>” </a:t>
            </a:r>
            <a:r>
              <a:rPr lang="pt-PT" dirty="0"/>
              <a:t>do computador.</a:t>
            </a:r>
          </a:p>
          <a:p>
            <a:pPr algn="just"/>
            <a:r>
              <a:rPr lang="pt-PT" dirty="0"/>
              <a:t>3- E são fortemente afetadas em performance devido a más conexões de internet.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pPr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0468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combinação:</a:t>
            </a:r>
          </a:p>
          <a:p>
            <a:r>
              <a:rPr lang="pt-PT" dirty="0"/>
              <a:t>1- das bases da tecnologia web</a:t>
            </a:r>
          </a:p>
          <a:p>
            <a:r>
              <a:rPr lang="pt-PT" dirty="0"/>
              <a:t>2- a experiência nativa das aplicações desktop</a:t>
            </a:r>
          </a:p>
          <a:p>
            <a:r>
              <a:rPr lang="pt-PT" dirty="0"/>
              <a:t>3- e a versatilidade de multiplataforma do web browser</a:t>
            </a:r>
          </a:p>
          <a:p>
            <a:endParaRPr lang="pt-PT" dirty="0"/>
          </a:p>
          <a:p>
            <a:r>
              <a:rPr lang="pt-PT" dirty="0"/>
              <a:t>num único pacote, com todas as vantagens e nenhuma das barreiras deu origem ao…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7170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="1" baseline="0" dirty="0" err="1"/>
              <a:t>Node.js</a:t>
            </a:r>
            <a:r>
              <a:rPr lang="pt-PT" baseline="0" dirty="0"/>
              <a:t>: Foi projetado para criar aplicações web de forma escalável, e orientado a eventos em </a:t>
            </a:r>
            <a:r>
              <a:rPr lang="pt-PT" baseline="0" dirty="0" err="1"/>
              <a:t>JavaScript</a:t>
            </a:r>
            <a:r>
              <a:rPr lang="pt-PT" baseline="0" dirty="0"/>
              <a:t> assíncronos</a:t>
            </a:r>
            <a:endParaRPr lang="pt-PT" dirty="0"/>
          </a:p>
          <a:p>
            <a:endParaRPr lang="pt-PT" dirty="0"/>
          </a:p>
          <a:p>
            <a:r>
              <a:rPr lang="pt-PT" b="1" dirty="0" err="1"/>
              <a:t>Chromium</a:t>
            </a:r>
            <a:r>
              <a:rPr lang="pt-PT" dirty="0"/>
              <a:t>:</a:t>
            </a:r>
            <a:r>
              <a:rPr lang="pt-PT" baseline="0" dirty="0"/>
              <a:t> é um projeto de browser open-</a:t>
            </a:r>
            <a:r>
              <a:rPr lang="pt-PT" baseline="0" dirty="0" err="1"/>
              <a:t>source</a:t>
            </a:r>
            <a:r>
              <a:rPr lang="pt-PT" baseline="0" dirty="0"/>
              <a:t>, que visa criar uma maneira mais segura e rápida e mais estável para todos.</a:t>
            </a:r>
          </a:p>
          <a:p>
            <a:endParaRPr lang="pt-PT" baseline="0" dirty="0"/>
          </a:p>
          <a:p>
            <a:r>
              <a:rPr lang="pt-PT" dirty="0"/>
              <a:t>O</a:t>
            </a:r>
            <a:r>
              <a:rPr lang="pt-PT" baseline="0" dirty="0"/>
              <a:t> Google </a:t>
            </a:r>
            <a:r>
              <a:rPr lang="pt-PT" dirty="0" err="1"/>
              <a:t>Chrome</a:t>
            </a:r>
            <a:r>
              <a:rPr lang="pt-PT" dirty="0"/>
              <a:t> é baseado no </a:t>
            </a:r>
            <a:r>
              <a:rPr lang="pt-PT" dirty="0" err="1"/>
              <a:t>Chromium</a:t>
            </a:r>
            <a:r>
              <a:rPr lang="pt-PT" dirty="0"/>
              <a:t>, mas adiciona vários recursos proprietários, como atualizações automáticas, suporte para formatos de vídeo adicionais (AAC, H.264, MP3, </a:t>
            </a:r>
            <a:r>
              <a:rPr lang="pt-PT" dirty="0" err="1"/>
              <a:t>codecs</a:t>
            </a:r>
            <a:r>
              <a:rPr lang="pt-PT" dirty="0"/>
              <a:t> licenciados para formatos de </a:t>
            </a:r>
            <a:r>
              <a:rPr lang="pt-PT" dirty="0" err="1"/>
              <a:t>mídia</a:t>
            </a:r>
            <a:r>
              <a:rPr lang="pt-PT" dirty="0"/>
              <a:t> proprietários). </a:t>
            </a:r>
            <a:endParaRPr lang="pt-PT" baseline="0" dirty="0"/>
          </a:p>
          <a:p>
            <a:endParaRPr lang="pt-PT" baseline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pPr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717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Desta forma</a:t>
            </a:r>
          </a:p>
          <a:p>
            <a:r>
              <a:rPr lang="pt-PT" dirty="0"/>
              <a:t>1- Utiliza as páginas web do </a:t>
            </a:r>
            <a:r>
              <a:rPr lang="pt-PT" i="1" dirty="0" err="1"/>
              <a:t>Chromium</a:t>
            </a:r>
            <a:r>
              <a:rPr lang="pt-PT" i="1" dirty="0"/>
              <a:t> “</a:t>
            </a:r>
            <a:r>
              <a:rPr lang="pt-PT" i="1" dirty="0" err="1"/>
              <a:t>engine</a:t>
            </a:r>
            <a:r>
              <a:rPr lang="pt-PT" i="1" dirty="0"/>
              <a:t>” </a:t>
            </a:r>
            <a:r>
              <a:rPr lang="pt-PT" dirty="0"/>
              <a:t>para criar as interfaces do utilizador</a:t>
            </a:r>
          </a:p>
          <a:p>
            <a:r>
              <a:rPr lang="pt-PT" dirty="0"/>
              <a:t>2- E fornece uma API rica em </a:t>
            </a:r>
            <a:r>
              <a:rPr lang="pt-PT" dirty="0" err="1"/>
              <a:t>JavaScrip</a:t>
            </a:r>
            <a:r>
              <a:rPr lang="pt-PT" dirty="0"/>
              <a:t> que lida com os detalhes de comunicação com os vários diferentes sistemas operativos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pPr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4835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1- De forma simplista pode ser visto como um web browser capaz de interagir com o “</a:t>
            </a:r>
            <a:r>
              <a:rPr lang="pt-PT" i="1" dirty="0"/>
              <a:t>file </a:t>
            </a:r>
            <a:r>
              <a:rPr lang="pt-PT" i="1" dirty="0" err="1"/>
              <a:t>system</a:t>
            </a:r>
            <a:r>
              <a:rPr lang="pt-PT" i="1" dirty="0"/>
              <a:t>”.</a:t>
            </a:r>
          </a:p>
          <a:p>
            <a:r>
              <a:rPr lang="pt-PT" dirty="0"/>
              <a:t>2- E este web browser é parte de um pacote da aplicação, fazendo com que toda a gente corra o aplicativo sobre as mesmas condições, </a:t>
            </a:r>
            <a:r>
              <a:rPr lang="pt-PT" dirty="0" err="1"/>
              <a:t>independetemente</a:t>
            </a:r>
            <a:r>
              <a:rPr lang="pt-PT" dirty="0"/>
              <a:t> do sistema operativo.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E7C4-E54C-465D-ABEB-E0CB3A6B840B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858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B780E10-2340-4FA9-B5B2-BEE50CFFF348}" type="datetimeFigureOut">
              <a:rPr lang="pt-PT" smtClean="0"/>
              <a:pPr/>
              <a:t>22/04/2020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9B0051-63F4-4567-AFDD-5D3F99BC49A2}" type="slidenum">
              <a:rPr lang="pt-PT" smtClean="0"/>
              <a:pPr/>
              <a:t>‹nº›</a:t>
            </a:fld>
            <a:endParaRPr lang="pt-P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53385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E10-2340-4FA9-B5B2-BEE50CFFF348}" type="datetimeFigureOut">
              <a:rPr lang="pt-PT" smtClean="0"/>
              <a:pPr/>
              <a:t>22/04/2020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0051-63F4-4567-AFDD-5D3F99BC49A2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20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E10-2340-4FA9-B5B2-BEE50CFFF348}" type="datetimeFigureOut">
              <a:rPr lang="pt-PT" smtClean="0"/>
              <a:pPr/>
              <a:t>22/04/2020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0051-63F4-4567-AFDD-5D3F99BC49A2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70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E10-2340-4FA9-B5B2-BEE50CFFF348}" type="datetimeFigureOut">
              <a:rPr lang="pt-PT" smtClean="0"/>
              <a:pPr/>
              <a:t>22/04/2020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0051-63F4-4567-AFDD-5D3F99BC49A2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774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780E10-2340-4FA9-B5B2-BEE50CFFF348}" type="datetimeFigureOut">
              <a:rPr lang="pt-PT" smtClean="0"/>
              <a:pPr/>
              <a:t>22/04/2020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9B0051-63F4-4567-AFDD-5D3F99BC49A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45300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E10-2340-4FA9-B5B2-BEE50CFFF348}" type="datetimeFigureOut">
              <a:rPr lang="pt-PT" smtClean="0"/>
              <a:pPr/>
              <a:t>22/04/2020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0051-63F4-4567-AFDD-5D3F99BC49A2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194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E10-2340-4FA9-B5B2-BEE50CFFF348}" type="datetimeFigureOut">
              <a:rPr lang="pt-PT" smtClean="0"/>
              <a:pPr/>
              <a:t>22/04/2020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0051-63F4-4567-AFDD-5D3F99BC49A2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940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E10-2340-4FA9-B5B2-BEE50CFFF348}" type="datetimeFigureOut">
              <a:rPr lang="pt-PT" smtClean="0"/>
              <a:pPr/>
              <a:t>22/04/2020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0051-63F4-4567-AFDD-5D3F99BC49A2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33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0E10-2340-4FA9-B5B2-BEE50CFFF348}" type="datetimeFigureOut">
              <a:rPr lang="pt-PT" smtClean="0"/>
              <a:pPr/>
              <a:t>22/04/2020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0051-63F4-4567-AFDD-5D3F99BC49A2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50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780E10-2340-4FA9-B5B2-BEE50CFFF348}" type="datetimeFigureOut">
              <a:rPr lang="pt-PT" smtClean="0"/>
              <a:pPr/>
              <a:t>22/04/2020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9B0051-63F4-4567-AFDD-5D3F99BC49A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485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780E10-2340-4FA9-B5B2-BEE50CFFF348}" type="datetimeFigureOut">
              <a:rPr lang="pt-PT" smtClean="0"/>
              <a:pPr/>
              <a:t>22/04/2020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9B0051-63F4-4567-AFDD-5D3F99BC49A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77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B780E10-2340-4FA9-B5B2-BEE50CFFF348}" type="datetimeFigureOut">
              <a:rPr lang="pt-PT" smtClean="0"/>
              <a:pPr/>
              <a:t>22/04/2020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9B0051-63F4-4567-AFDD-5D3F99BC49A2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40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D8D968A-9DDC-439A-84FD-E1E6167B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2" y="2342763"/>
            <a:ext cx="5301138" cy="10862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br>
              <a:rPr lang="en-US" sz="6600" dirty="0"/>
            </a:br>
            <a:r>
              <a:rPr lang="en-US" sz="6600" dirty="0"/>
              <a:t>Electron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B2D09D3-AD74-4ACF-BE3C-D0B1DC89D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524" y="4759130"/>
            <a:ext cx="5284876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300" dirty="0"/>
              <a:t>André Oliveira, nº44598 	</a:t>
            </a:r>
          </a:p>
        </p:txBody>
      </p:sp>
      <p:pic>
        <p:nvPicPr>
          <p:cNvPr id="6" name="Imagem 5" descr="Uma imagem com desenho&#10;&#10;Descrição gerada automaticamente">
            <a:extLst>
              <a:ext uri="{FF2B5EF4-FFF2-40B4-BE49-F238E27FC236}">
                <a16:creationId xmlns:a16="http://schemas.microsoft.com/office/drawing/2014/main" id="{1026CA2C-BFB7-4ACF-8C2C-14921E3024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962" y="188259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91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Particularidades</a:t>
            </a:r>
            <a:endParaRPr lang="pt-PT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431481" y="381000"/>
            <a:ext cx="2838202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Aplicações</a:t>
            </a:r>
          </a:p>
        </p:txBody>
      </p:sp>
      <p:sp>
        <p:nvSpPr>
          <p:cNvPr id="15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5985164" y="381000"/>
            <a:ext cx="2778826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Considerações</a:t>
            </a:r>
          </a:p>
        </p:txBody>
      </p:sp>
      <p:sp>
        <p:nvSpPr>
          <p:cNvPr id="16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77697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Electron</a:t>
            </a:r>
            <a:endParaRPr lang="pt-PT" dirty="0"/>
          </a:p>
        </p:txBody>
      </p:sp>
      <p:sp>
        <p:nvSpPr>
          <p:cNvPr id="18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  <p:pic>
        <p:nvPicPr>
          <p:cNvPr id="11" name="Marcador de Posição de Conteúdo 16">
            <a:extLst>
              <a:ext uri="{FF2B5EF4-FFF2-40B4-BE49-F238E27FC236}">
                <a16:creationId xmlns:a16="http://schemas.microsoft.com/office/drawing/2014/main" id="{A87210B9-51EF-42E3-BE0C-6E7D889F6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8713" y="1666875"/>
            <a:ext cx="7831664" cy="4405311"/>
          </a:xfrm>
        </p:spPr>
      </p:pic>
    </p:spTree>
    <p:extLst>
      <p:ext uri="{BB962C8B-B14F-4D97-AF65-F5344CB8AC3E}">
        <p14:creationId xmlns:p14="http://schemas.microsoft.com/office/powerpoint/2010/main" val="327668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Particularidades</a:t>
            </a:r>
            <a:endParaRPr lang="pt-PT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431481" y="381000"/>
            <a:ext cx="2838202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Aplicações</a:t>
            </a:r>
          </a:p>
        </p:txBody>
      </p:sp>
      <p:sp>
        <p:nvSpPr>
          <p:cNvPr id="15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5985164" y="381000"/>
            <a:ext cx="2778826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Considerações</a:t>
            </a:r>
          </a:p>
        </p:txBody>
      </p:sp>
      <p:sp>
        <p:nvSpPr>
          <p:cNvPr id="16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77697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Electron</a:t>
            </a:r>
            <a:endParaRPr lang="pt-PT" dirty="0"/>
          </a:p>
        </p:txBody>
      </p:sp>
      <p:sp>
        <p:nvSpPr>
          <p:cNvPr id="18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  <p:pic>
        <p:nvPicPr>
          <p:cNvPr id="11" name="Marcador de Posição de Conteúdo 16">
            <a:extLst>
              <a:ext uri="{FF2B5EF4-FFF2-40B4-BE49-F238E27FC236}">
                <a16:creationId xmlns:a16="http://schemas.microsoft.com/office/drawing/2014/main" id="{A87210B9-51EF-42E3-BE0C-6E7D889F6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8713" y="2171700"/>
            <a:ext cx="7831664" cy="4405311"/>
          </a:xfrm>
        </p:spPr>
      </p:pic>
    </p:spTree>
    <p:extLst>
      <p:ext uri="{BB962C8B-B14F-4D97-AF65-F5344CB8AC3E}">
        <p14:creationId xmlns:p14="http://schemas.microsoft.com/office/powerpoint/2010/main" val="63384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Como funciona?</a:t>
            </a:r>
            <a:endParaRPr lang="pt-PT" i="1" dirty="0"/>
          </a:p>
        </p:txBody>
      </p:sp>
      <p:sp>
        <p:nvSpPr>
          <p:cNvPr id="9" name="Marcador de Posição de Conteúdo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PT" dirty="0"/>
              <a:t>À semelhança de uma aplicação web existe um </a:t>
            </a:r>
            <a:r>
              <a:rPr lang="pt-PT" i="1" dirty="0"/>
              <a:t>script </a:t>
            </a:r>
            <a:r>
              <a:rPr lang="pt-PT" i="1" dirty="0" err="1"/>
              <a:t>package.json</a:t>
            </a:r>
            <a:r>
              <a:rPr lang="pt-PT" i="1" dirty="0"/>
              <a:t> </a:t>
            </a:r>
            <a:r>
              <a:rPr lang="pt-PT" dirty="0"/>
              <a:t>que é considerado como o 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</a:t>
            </a:r>
            <a:r>
              <a:rPr lang="pt-PT" dirty="0"/>
              <a:t>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r>
              <a:rPr lang="pt-P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só existe um único </a:t>
            </a:r>
            <a:endParaRPr lang="pt-PT" dirty="0"/>
          </a:p>
          <a:p>
            <a:pPr algn="just"/>
            <a:r>
              <a:rPr lang="pt-PT" dirty="0"/>
              <a:t>O </a:t>
            </a:r>
            <a:r>
              <a:rPr lang="pt-PT" i="1" dirty="0" err="1"/>
              <a:t>scrip</a:t>
            </a:r>
            <a:r>
              <a:rPr lang="pt-PT" dirty="0"/>
              <a:t> que corre o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r>
              <a:rPr lang="pt-PT" dirty="0"/>
              <a:t> pode gerar um GUI através de criação de páginas web, e é responsável pela gestão da interação do GUI nativo do sistema operativo.</a:t>
            </a:r>
          </a:p>
          <a:p>
            <a:pPr algn="just"/>
            <a:r>
              <a:rPr lang="pt-PT" dirty="0"/>
              <a:t>As páginas web são criadas com o </a:t>
            </a:r>
            <a:r>
              <a:rPr lang="pt-PT" dirty="0" err="1"/>
              <a:t>Chromium</a:t>
            </a:r>
            <a:r>
              <a:rPr lang="pt-PT" dirty="0"/>
              <a:t>, e desta forma partilham a mesma arquitetura de </a:t>
            </a:r>
            <a:r>
              <a:rPr lang="pt-PT" dirty="0" err="1"/>
              <a:t>multi-processo</a:t>
            </a:r>
            <a:r>
              <a:rPr lang="pt-PT" dirty="0"/>
              <a:t>, ou seja, cada página tem o seu próprio 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 de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Renderização</a:t>
            </a:r>
            <a:r>
              <a:rPr lang="pt-PT" dirty="0"/>
              <a:t>.</a:t>
            </a:r>
          </a:p>
          <a:p>
            <a:pPr algn="just"/>
            <a:r>
              <a:rPr lang="pt-PT" dirty="0"/>
              <a:t>O 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 de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Renderização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dirty="0"/>
              <a:t>utiliza um ficheiro HTML que referência os ficheiros comuns de CSS, JavaScript, imagens, etc. e </a:t>
            </a:r>
            <a:r>
              <a:rPr lang="pt-PT" dirty="0" err="1"/>
              <a:t>rendariza-o</a:t>
            </a:r>
            <a:r>
              <a:rPr lang="pt-PT" dirty="0"/>
              <a:t> numa janela.</a:t>
            </a:r>
          </a:p>
          <a:p>
            <a:pPr algn="just"/>
            <a:r>
              <a:rPr lang="pt-PT" dirty="0"/>
              <a:t>Em browser normais, as páginas web geralmente correm num ambiente contido e não são autorizadas a aceder aos recursos nativos. Porém como o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Electron</a:t>
            </a:r>
            <a:r>
              <a:rPr lang="pt-PT" dirty="0"/>
              <a:t> utiliza a API do Node.js nas páginas web, tem a capacidade de executar operações de mais baixo nível.</a:t>
            </a:r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marL="3175" indent="-3175">
              <a:buNone/>
            </a:pPr>
            <a:endParaRPr lang="pt-PT" dirty="0"/>
          </a:p>
        </p:txBody>
      </p:sp>
      <p:sp>
        <p:nvSpPr>
          <p:cNvPr id="21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431481" y="381000"/>
            <a:ext cx="2838202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Aplicações</a:t>
            </a:r>
          </a:p>
        </p:txBody>
      </p:sp>
      <p:sp>
        <p:nvSpPr>
          <p:cNvPr id="22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5985164" y="381000"/>
            <a:ext cx="2778826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Considerações</a:t>
            </a:r>
          </a:p>
        </p:txBody>
      </p:sp>
      <p:sp>
        <p:nvSpPr>
          <p:cNvPr id="23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77697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Electron</a:t>
            </a:r>
            <a:endParaRPr lang="pt-PT" dirty="0"/>
          </a:p>
        </p:txBody>
      </p:sp>
      <p:sp>
        <p:nvSpPr>
          <p:cNvPr id="24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50903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endParaRPr lang="pt-PT" i="1" dirty="0"/>
          </a:p>
        </p:txBody>
      </p:sp>
      <p:pic>
        <p:nvPicPr>
          <p:cNvPr id="4" name="Marcador de Posição de Conteúdo 3" descr="Uma imagem com captura de ecrã, monitor, relógio, ecrã&#10;&#10;Descrição gerada automaticamente">
            <a:extLst>
              <a:ext uri="{FF2B5EF4-FFF2-40B4-BE49-F238E27FC236}">
                <a16:creationId xmlns:a16="http://schemas.microsoft.com/office/drawing/2014/main" id="{9A4A3FBA-B3CA-459D-B0C7-0B0DD665C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756" y="1162050"/>
            <a:ext cx="5965577" cy="5335253"/>
          </a:xfrm>
        </p:spPr>
      </p:pic>
      <p:sp>
        <p:nvSpPr>
          <p:cNvPr id="21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431481" y="381000"/>
            <a:ext cx="2838202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Aplicações</a:t>
            </a:r>
          </a:p>
        </p:txBody>
      </p:sp>
      <p:sp>
        <p:nvSpPr>
          <p:cNvPr id="22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5985164" y="381000"/>
            <a:ext cx="2778826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Considerações</a:t>
            </a:r>
          </a:p>
        </p:txBody>
      </p:sp>
      <p:sp>
        <p:nvSpPr>
          <p:cNvPr id="23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77697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Electron</a:t>
            </a:r>
            <a:endParaRPr lang="pt-PT" dirty="0"/>
          </a:p>
        </p:txBody>
      </p:sp>
      <p:sp>
        <p:nvSpPr>
          <p:cNvPr id="24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40581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Vantagens</a:t>
            </a:r>
            <a:endParaRPr lang="pt-PT" i="1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AB797A0-0CA0-41A9-A811-8715D3CF3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Multiplataforma</a:t>
            </a:r>
          </a:p>
          <a:p>
            <a:r>
              <a:rPr lang="pt-PT" dirty="0"/>
              <a:t>Baixos custos de desenvolvimento</a:t>
            </a:r>
          </a:p>
          <a:p>
            <a:r>
              <a:rPr lang="pt-PT" dirty="0"/>
              <a:t>HTML, CSS, JS</a:t>
            </a:r>
          </a:p>
          <a:p>
            <a:r>
              <a:rPr lang="pt-PT" dirty="0"/>
              <a:t>Aplicações </a:t>
            </a:r>
            <a:r>
              <a:rPr lang="pt-PT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Electron</a:t>
            </a:r>
            <a:r>
              <a:rPr lang="pt-PT" dirty="0"/>
              <a:t> são semelhantes a aplicações web</a:t>
            </a:r>
          </a:p>
          <a:p>
            <a:r>
              <a:rPr lang="pt-PT" dirty="0"/>
              <a:t>Atualizações automáticas</a:t>
            </a:r>
          </a:p>
          <a:p>
            <a:endParaRPr lang="pt-PT" dirty="0"/>
          </a:p>
          <a:p>
            <a:pPr marL="382588" lvl="1" indent="-382588" algn="just"/>
            <a:r>
              <a:rPr lang="pt-PT" dirty="0"/>
              <a:t>Todas estas vantagens possibilitam a abstração de vários problemas,  permitindo que todos os </a:t>
            </a:r>
            <a:r>
              <a:rPr lang="pt-PT" b="1" dirty="0"/>
              <a:t>recursos</a:t>
            </a:r>
            <a:r>
              <a:rPr lang="pt-PT" dirty="0"/>
              <a:t> sejam focados apenas no desenvolvimento da solução que se pretende implementar.</a:t>
            </a:r>
          </a:p>
          <a:p>
            <a:pPr lvl="1"/>
            <a:endParaRPr lang="pt-PT" dirty="0"/>
          </a:p>
        </p:txBody>
      </p:sp>
      <p:sp>
        <p:nvSpPr>
          <p:cNvPr id="16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431481" y="381000"/>
            <a:ext cx="2838202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Aplicações</a:t>
            </a:r>
          </a:p>
        </p:txBody>
      </p:sp>
      <p:sp>
        <p:nvSpPr>
          <p:cNvPr id="17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5985164" y="381000"/>
            <a:ext cx="2778826" cy="433388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Considerações</a:t>
            </a:r>
          </a:p>
        </p:txBody>
      </p:sp>
      <p:sp>
        <p:nvSpPr>
          <p:cNvPr id="18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77697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Electron</a:t>
            </a:r>
            <a:endParaRPr lang="pt-PT" dirty="0"/>
          </a:p>
        </p:txBody>
      </p:sp>
      <p:sp>
        <p:nvSpPr>
          <p:cNvPr id="19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3884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 descr="Captur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573" y="3493614"/>
            <a:ext cx="8573983" cy="2865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Desvantagens</a:t>
            </a:r>
            <a:endParaRPr lang="pt-PT" i="1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AB797A0-0CA0-41A9-A811-8715D3CF3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i="1" dirty="0"/>
              <a:t>“</a:t>
            </a:r>
            <a:r>
              <a:rPr lang="pt-PT" i="1" dirty="0" err="1"/>
              <a:t>Overhead</a:t>
            </a:r>
            <a:r>
              <a:rPr lang="pt-PT" i="1" dirty="0"/>
              <a:t>”</a:t>
            </a:r>
          </a:p>
          <a:p>
            <a:r>
              <a:rPr lang="pt-PT" dirty="0"/>
              <a:t>Segurança</a:t>
            </a:r>
          </a:p>
          <a:p>
            <a:r>
              <a:rPr lang="pt-PT" dirty="0"/>
              <a:t>Proteção do código</a:t>
            </a:r>
          </a:p>
        </p:txBody>
      </p:sp>
      <p:sp>
        <p:nvSpPr>
          <p:cNvPr id="14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431481" y="381000"/>
            <a:ext cx="2838202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Aplicações</a:t>
            </a:r>
          </a:p>
        </p:txBody>
      </p:sp>
      <p:sp>
        <p:nvSpPr>
          <p:cNvPr id="15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5985164" y="381000"/>
            <a:ext cx="2778826" cy="433388"/>
          </a:xfrm>
          <a:prstGeom prst="homePlat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Considerações</a:t>
            </a:r>
          </a:p>
        </p:txBody>
      </p:sp>
      <p:sp>
        <p:nvSpPr>
          <p:cNvPr id="16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77697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Electron</a:t>
            </a:r>
            <a:endParaRPr lang="pt-PT" dirty="0"/>
          </a:p>
        </p:txBody>
      </p:sp>
      <p:sp>
        <p:nvSpPr>
          <p:cNvPr id="17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  <p:pic>
        <p:nvPicPr>
          <p:cNvPr id="21" name="Imagem 20" descr="Captura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28700" y="1900052"/>
            <a:ext cx="7817876" cy="4775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4FFEFE1-8C9D-408A-A146-F16C28979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786" y="3781229"/>
            <a:ext cx="2368603" cy="257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>
            <a:normAutofit/>
          </a:bodyPr>
          <a:lstStyle/>
          <a:p>
            <a:r>
              <a:rPr lang="pt-PT" sz="3600" dirty="0"/>
              <a:t>Aplicações </a:t>
            </a:r>
            <a:r>
              <a:rPr lang="pt-PT" sz="3600" i="1" dirty="0"/>
              <a:t>desktop construídas com </a:t>
            </a:r>
            <a:r>
              <a:rPr lang="pt-PT" sz="3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Electron</a:t>
            </a:r>
            <a:endParaRPr lang="pt-PT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Marcador de Posição de Conteúdo 13" descr="1200px-Discord_logo_svg.svg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34094" y="2661532"/>
            <a:ext cx="4756068" cy="1307919"/>
          </a:xfrm>
        </p:spPr>
      </p:pic>
      <p:pic>
        <p:nvPicPr>
          <p:cNvPr id="15" name="Imagem 14" descr="1200px-Slack_Logo_2019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91794" y="2446686"/>
            <a:ext cx="4981525" cy="1270289"/>
          </a:xfrm>
          <a:prstGeom prst="rect">
            <a:avLst/>
          </a:prstGeom>
        </p:spPr>
      </p:pic>
      <p:pic>
        <p:nvPicPr>
          <p:cNvPr id="16" name="Imagem 15" descr="b82-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2312" y="4328558"/>
            <a:ext cx="4572000" cy="2286000"/>
          </a:xfrm>
          <a:prstGeom prst="rect">
            <a:avLst/>
          </a:prstGeom>
        </p:spPr>
      </p:pic>
      <p:pic>
        <p:nvPicPr>
          <p:cNvPr id="17" name="Imagem 16" descr="1280px-Atlassian-logo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43700" y="4916199"/>
            <a:ext cx="5913912" cy="734618"/>
          </a:xfrm>
          <a:prstGeom prst="rect">
            <a:avLst/>
          </a:prstGeom>
        </p:spPr>
      </p:pic>
      <p:sp>
        <p:nvSpPr>
          <p:cNvPr id="18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431481" y="381000"/>
            <a:ext cx="2838202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Aplicações</a:t>
            </a:r>
          </a:p>
        </p:txBody>
      </p:sp>
      <p:sp>
        <p:nvSpPr>
          <p:cNvPr id="19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5985164" y="381000"/>
            <a:ext cx="2778826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Considerações</a:t>
            </a:r>
          </a:p>
        </p:txBody>
      </p:sp>
      <p:sp>
        <p:nvSpPr>
          <p:cNvPr id="20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77697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Electron</a:t>
            </a:r>
            <a:endParaRPr lang="pt-PT" dirty="0"/>
          </a:p>
        </p:txBody>
      </p:sp>
      <p:sp>
        <p:nvSpPr>
          <p:cNvPr id="21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04560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F4FD761-DCD1-484E-9DFA-CF8B8D887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3040083"/>
            <a:ext cx="4724401" cy="1175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err="1"/>
              <a:t>Questões</a:t>
            </a:r>
            <a:endParaRPr lang="en-US" sz="6600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FA840A0-BEB2-4F94-B33C-797CF3619A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126" y="645106"/>
            <a:ext cx="5247747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6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F61E7-83CC-4AF5-94CB-7D0BB535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Agenda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4D548A-B09A-40BC-BEC9-0D774CAAE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Introdução</a:t>
            </a:r>
          </a:p>
          <a:p>
            <a:r>
              <a:rPr lang="pt-PT" dirty="0" err="1"/>
              <a:t>Electron</a:t>
            </a:r>
            <a:endParaRPr lang="pt-PT" dirty="0"/>
          </a:p>
          <a:p>
            <a:pPr lvl="1"/>
            <a:r>
              <a:rPr lang="pt-PT" dirty="0"/>
              <a:t>O que é?</a:t>
            </a:r>
          </a:p>
          <a:p>
            <a:pPr lvl="1"/>
            <a:r>
              <a:rPr lang="pt-PT" dirty="0"/>
              <a:t>Como funciona?</a:t>
            </a:r>
          </a:p>
          <a:p>
            <a:r>
              <a:rPr lang="pt-PT" dirty="0"/>
              <a:t>Considerações</a:t>
            </a:r>
          </a:p>
          <a:p>
            <a:r>
              <a:rPr lang="pt-PT" dirty="0"/>
              <a:t>Aplicações 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127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Aplicações </a:t>
            </a:r>
            <a:r>
              <a:rPr lang="pt-PT" i="1" dirty="0"/>
              <a:t>Desktop </a:t>
            </a:r>
          </a:p>
        </p:txBody>
      </p:sp>
      <p:pic>
        <p:nvPicPr>
          <p:cNvPr id="17" name="Marcador de Posição de Conteúdo 16">
            <a:extLst>
              <a:ext uri="{FF2B5EF4-FFF2-40B4-BE49-F238E27FC236}">
                <a16:creationId xmlns:a16="http://schemas.microsoft.com/office/drawing/2014/main" id="{76B68904-43EF-4870-9327-998E7EC93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33" y="2286000"/>
            <a:ext cx="6366933" cy="3581400"/>
          </a:xfr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22B7C467-5C73-496B-87BA-FB846D67CA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33" y="2286000"/>
            <a:ext cx="6366933" cy="3581400"/>
          </a:xfrm>
          <a:prstGeom prst="rect">
            <a:avLst/>
          </a:prstGeom>
        </p:spPr>
      </p:pic>
      <p:sp>
        <p:nvSpPr>
          <p:cNvPr id="11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431481" y="381000"/>
            <a:ext cx="2838202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Aplicações</a:t>
            </a:r>
          </a:p>
        </p:txBody>
      </p:sp>
      <p:sp>
        <p:nvSpPr>
          <p:cNvPr id="12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5985164" y="381000"/>
            <a:ext cx="2778826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Considerações</a:t>
            </a:r>
          </a:p>
        </p:txBody>
      </p:sp>
      <p:sp>
        <p:nvSpPr>
          <p:cNvPr id="13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77697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Electron</a:t>
            </a:r>
            <a:endParaRPr lang="pt-PT" dirty="0"/>
          </a:p>
        </p:txBody>
      </p:sp>
      <p:sp>
        <p:nvSpPr>
          <p:cNvPr id="14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37393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Aplicações </a:t>
            </a:r>
            <a:r>
              <a:rPr lang="pt-PT" i="1" dirty="0"/>
              <a:t>Desktop </a:t>
            </a:r>
          </a:p>
        </p:txBody>
      </p:sp>
      <p:pic>
        <p:nvPicPr>
          <p:cNvPr id="17" name="Marcador de Posição de Conteúdo 16">
            <a:extLst>
              <a:ext uri="{FF2B5EF4-FFF2-40B4-BE49-F238E27FC236}">
                <a16:creationId xmlns:a16="http://schemas.microsoft.com/office/drawing/2014/main" id="{76B68904-43EF-4870-9327-998E7EC93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8734" y="2286000"/>
            <a:ext cx="6366931" cy="3581399"/>
          </a:xfrm>
        </p:spPr>
      </p:pic>
      <p:sp>
        <p:nvSpPr>
          <p:cNvPr id="10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431481" y="381000"/>
            <a:ext cx="2838202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Aplicações</a:t>
            </a:r>
          </a:p>
        </p:txBody>
      </p:sp>
      <p:sp>
        <p:nvSpPr>
          <p:cNvPr id="11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5985164" y="381000"/>
            <a:ext cx="2778826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Considerações</a:t>
            </a:r>
          </a:p>
        </p:txBody>
      </p:sp>
      <p:sp>
        <p:nvSpPr>
          <p:cNvPr id="12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77697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Electron</a:t>
            </a:r>
            <a:endParaRPr lang="pt-PT" dirty="0"/>
          </a:p>
        </p:txBody>
      </p:sp>
      <p:sp>
        <p:nvSpPr>
          <p:cNvPr id="13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8646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Aplicações</a:t>
            </a:r>
            <a:r>
              <a:rPr lang="pt-PT" i="1" dirty="0"/>
              <a:t> Web </a:t>
            </a:r>
          </a:p>
        </p:txBody>
      </p:sp>
      <p:pic>
        <p:nvPicPr>
          <p:cNvPr id="17" name="Marcador de Posição de Conteúdo 16">
            <a:extLst>
              <a:ext uri="{FF2B5EF4-FFF2-40B4-BE49-F238E27FC236}">
                <a16:creationId xmlns:a16="http://schemas.microsoft.com/office/drawing/2014/main" id="{76B68904-43EF-4870-9327-998E7EC93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8734" y="2286000"/>
            <a:ext cx="6366931" cy="3581398"/>
          </a:xfrm>
        </p:spPr>
      </p:pic>
      <p:sp>
        <p:nvSpPr>
          <p:cNvPr id="14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431481" y="381000"/>
            <a:ext cx="2838202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Aplicações</a:t>
            </a:r>
          </a:p>
        </p:txBody>
      </p:sp>
      <p:sp>
        <p:nvSpPr>
          <p:cNvPr id="15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5985164" y="381000"/>
            <a:ext cx="2778826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Considerações</a:t>
            </a:r>
          </a:p>
        </p:txBody>
      </p:sp>
      <p:sp>
        <p:nvSpPr>
          <p:cNvPr id="16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77697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Electron</a:t>
            </a:r>
            <a:endParaRPr lang="pt-PT" dirty="0"/>
          </a:p>
        </p:txBody>
      </p:sp>
      <p:sp>
        <p:nvSpPr>
          <p:cNvPr id="18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63811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Aplicações </a:t>
            </a:r>
            <a:r>
              <a:rPr lang="pt-PT" i="1" dirty="0"/>
              <a:t>Web</a:t>
            </a:r>
          </a:p>
        </p:txBody>
      </p:sp>
      <p:pic>
        <p:nvPicPr>
          <p:cNvPr id="17" name="Marcador de Posição de Conteúdo 16">
            <a:extLst>
              <a:ext uri="{FF2B5EF4-FFF2-40B4-BE49-F238E27FC236}">
                <a16:creationId xmlns:a16="http://schemas.microsoft.com/office/drawing/2014/main" id="{76B68904-43EF-4870-9327-998E7EC93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8735" y="2286000"/>
            <a:ext cx="6366929" cy="3581398"/>
          </a:xfrm>
        </p:spPr>
      </p:pic>
      <p:sp>
        <p:nvSpPr>
          <p:cNvPr id="19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431481" y="381000"/>
            <a:ext cx="2838202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Aplicações</a:t>
            </a:r>
          </a:p>
        </p:txBody>
      </p:sp>
      <p:sp>
        <p:nvSpPr>
          <p:cNvPr id="20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5985164" y="381000"/>
            <a:ext cx="2778826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Considerações</a:t>
            </a:r>
          </a:p>
        </p:txBody>
      </p:sp>
      <p:sp>
        <p:nvSpPr>
          <p:cNvPr id="21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77697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Electron</a:t>
            </a:r>
            <a:endParaRPr lang="pt-PT" dirty="0"/>
          </a:p>
        </p:txBody>
      </p:sp>
      <p:sp>
        <p:nvSpPr>
          <p:cNvPr id="22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3292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m desenho&#10;&#10;Descrição gerada automaticamente">
            <a:extLst>
              <a:ext uri="{FF2B5EF4-FFF2-40B4-BE49-F238E27FC236}">
                <a16:creationId xmlns:a16="http://schemas.microsoft.com/office/drawing/2014/main" id="{E6C94D34-56CD-4EAA-BFF8-979AEFF2A9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01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pPr algn="ctr"/>
            <a:r>
              <a:rPr lang="pt-PT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ELECTRON</a:t>
            </a:r>
          </a:p>
        </p:txBody>
      </p:sp>
      <p:pic>
        <p:nvPicPr>
          <p:cNvPr id="17" name="Marcador de Posição de Conteúdo 16">
            <a:extLst>
              <a:ext uri="{FF2B5EF4-FFF2-40B4-BE49-F238E27FC236}">
                <a16:creationId xmlns:a16="http://schemas.microsoft.com/office/drawing/2014/main" id="{76B68904-43EF-4870-9327-998E7EC93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8735" y="2286000"/>
            <a:ext cx="6366929" cy="3581397"/>
          </a:xfrm>
        </p:spPr>
      </p:pic>
      <p:sp>
        <p:nvSpPr>
          <p:cNvPr id="14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431481" y="381000"/>
            <a:ext cx="2838202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Aplicações</a:t>
            </a:r>
          </a:p>
        </p:txBody>
      </p:sp>
      <p:sp>
        <p:nvSpPr>
          <p:cNvPr id="15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5985164" y="381000"/>
            <a:ext cx="2778826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Considerações</a:t>
            </a:r>
          </a:p>
        </p:txBody>
      </p:sp>
      <p:sp>
        <p:nvSpPr>
          <p:cNvPr id="16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776970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Electron</a:t>
            </a:r>
            <a:endParaRPr lang="pt-PT" dirty="0"/>
          </a:p>
        </p:txBody>
      </p:sp>
      <p:sp>
        <p:nvSpPr>
          <p:cNvPr id="18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40581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O que é?</a:t>
            </a:r>
            <a:endParaRPr lang="pt-PT" i="1" dirty="0"/>
          </a:p>
        </p:txBody>
      </p:sp>
      <p:sp>
        <p:nvSpPr>
          <p:cNvPr id="9" name="Marcador de Posição de Conteúdo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175" indent="-3175">
              <a:buNone/>
            </a:pPr>
            <a:r>
              <a:rPr lang="pt-PT" dirty="0"/>
              <a:t>É uma </a:t>
            </a:r>
            <a:r>
              <a:rPr lang="pt-PT" i="1" dirty="0" err="1"/>
              <a:t>framework</a:t>
            </a:r>
            <a:r>
              <a:rPr lang="pt-PT" i="1" dirty="0"/>
              <a:t> open-</a:t>
            </a:r>
            <a:r>
              <a:rPr lang="pt-PT" i="1" dirty="0" err="1"/>
              <a:t>source</a:t>
            </a:r>
            <a:r>
              <a:rPr lang="pt-PT" i="1" dirty="0"/>
              <a:t> </a:t>
            </a:r>
            <a:r>
              <a:rPr lang="pt-PT" dirty="0"/>
              <a:t>desenvolvida pelo GitHub para criar aplicações multiplataforma utilizando HTML, CSS e </a:t>
            </a:r>
            <a:r>
              <a:rPr lang="pt-PT" dirty="0" err="1"/>
              <a:t>JavaScrip</a:t>
            </a:r>
            <a:r>
              <a:rPr lang="pt-PT" dirty="0"/>
              <a:t>.</a:t>
            </a:r>
          </a:p>
          <a:p>
            <a:pPr marL="3175" indent="-3175">
              <a:buNone/>
            </a:pPr>
            <a:endParaRPr lang="pt-PT" dirty="0"/>
          </a:p>
          <a:p>
            <a:pPr marL="3175" indent="-3175">
              <a:buNone/>
            </a:pPr>
            <a:endParaRPr lang="pt-PT" dirty="0"/>
          </a:p>
          <a:p>
            <a:pPr marL="3175" indent="-3175">
              <a:buNone/>
            </a:pPr>
            <a:endParaRPr lang="pt-PT" dirty="0"/>
          </a:p>
          <a:p>
            <a:pPr marL="3175" indent="-3175">
              <a:buNone/>
            </a:pPr>
            <a:endParaRPr lang="pt-PT" dirty="0"/>
          </a:p>
          <a:p>
            <a:pPr marL="3175" indent="-3175">
              <a:buNone/>
            </a:pPr>
            <a:endParaRPr lang="pt-PT" dirty="0"/>
          </a:p>
          <a:p>
            <a:pPr marL="3175" indent="-3175" algn="ctr">
              <a:buNone/>
            </a:pPr>
            <a:r>
              <a:rPr lang="pt-PT" dirty="0"/>
              <a:t>Através da combinação do </a:t>
            </a:r>
            <a:r>
              <a:rPr lang="pt-PT" dirty="0" err="1"/>
              <a:t>Chromium</a:t>
            </a:r>
            <a:r>
              <a:rPr lang="pt-PT" dirty="0"/>
              <a:t> e </a:t>
            </a:r>
            <a:r>
              <a:rPr lang="pt-PT" dirty="0" err="1"/>
              <a:t>Node.js</a:t>
            </a:r>
            <a:r>
              <a:rPr lang="pt-PT" dirty="0"/>
              <a:t> permite </a:t>
            </a:r>
            <a:r>
              <a:rPr lang="pt-PT" u="sng" dirty="0"/>
              <a:t>empacotar</a:t>
            </a:r>
            <a:r>
              <a:rPr lang="pt-PT" dirty="0"/>
              <a:t> as aplicações para Mac, Windows e Linux.</a:t>
            </a:r>
          </a:p>
          <a:p>
            <a:pPr marL="3175" indent="-3175">
              <a:buNone/>
            </a:pPr>
            <a:endParaRPr lang="pt-PT" dirty="0"/>
          </a:p>
        </p:txBody>
      </p:sp>
      <p:pic>
        <p:nvPicPr>
          <p:cNvPr id="14" name="Imagem 13" descr="1200px-Chromium_11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89511" y="3277589"/>
            <a:ext cx="1353787" cy="1353787"/>
          </a:xfrm>
          <a:prstGeom prst="rect">
            <a:avLst/>
          </a:prstGeom>
        </p:spPr>
      </p:pic>
      <p:pic>
        <p:nvPicPr>
          <p:cNvPr id="15" name="Imagem 14" descr="590px-Node.js_logo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6846" y="3336655"/>
            <a:ext cx="2096618" cy="1282846"/>
          </a:xfrm>
          <a:prstGeom prst="rect">
            <a:avLst/>
          </a:prstGeom>
        </p:spPr>
      </p:pic>
      <p:sp>
        <p:nvSpPr>
          <p:cNvPr id="20" name="Mais 19"/>
          <p:cNvSpPr/>
          <p:nvPr/>
        </p:nvSpPr>
        <p:spPr>
          <a:xfrm>
            <a:off x="4999512" y="3206337"/>
            <a:ext cx="1440000" cy="1440000"/>
          </a:xfrm>
          <a:prstGeom prst="mathPlu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431481" y="381000"/>
            <a:ext cx="2838202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Aplicações</a:t>
            </a:r>
          </a:p>
        </p:txBody>
      </p:sp>
      <p:sp>
        <p:nvSpPr>
          <p:cNvPr id="17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5985164" y="381000"/>
            <a:ext cx="2778826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Considerações</a:t>
            </a:r>
          </a:p>
        </p:txBody>
      </p:sp>
      <p:sp>
        <p:nvSpPr>
          <p:cNvPr id="18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77697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Electron</a:t>
            </a:r>
            <a:endParaRPr lang="pt-PT" dirty="0"/>
          </a:p>
        </p:txBody>
      </p:sp>
      <p:sp>
        <p:nvSpPr>
          <p:cNvPr id="19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40581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9B943-D84C-4400-AEBB-9715D7FF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62050"/>
            <a:ext cx="9601200" cy="1009650"/>
          </a:xfrm>
        </p:spPr>
        <p:txBody>
          <a:bodyPr/>
          <a:lstStyle/>
          <a:p>
            <a:r>
              <a:rPr lang="pt-PT" dirty="0"/>
              <a:t>Particularidades</a:t>
            </a:r>
            <a:endParaRPr lang="pt-PT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Seta: Pentágono 8">
            <a:extLst>
              <a:ext uri="{FF2B5EF4-FFF2-40B4-BE49-F238E27FC236}">
                <a16:creationId xmlns:a16="http://schemas.microsoft.com/office/drawing/2014/main" id="{E567EA31-877B-4C7E-965D-F957FE844876}"/>
              </a:ext>
            </a:extLst>
          </p:cNvPr>
          <p:cNvSpPr/>
          <p:nvPr/>
        </p:nvSpPr>
        <p:spPr>
          <a:xfrm>
            <a:off x="8431481" y="381000"/>
            <a:ext cx="2838202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Aplicações</a:t>
            </a:r>
          </a:p>
        </p:txBody>
      </p:sp>
      <p:sp>
        <p:nvSpPr>
          <p:cNvPr id="15" name="Seta: Pentágono 7">
            <a:extLst>
              <a:ext uri="{FF2B5EF4-FFF2-40B4-BE49-F238E27FC236}">
                <a16:creationId xmlns:a16="http://schemas.microsoft.com/office/drawing/2014/main" id="{701363E8-F2E3-438A-A640-FBF8901E08C4}"/>
              </a:ext>
            </a:extLst>
          </p:cNvPr>
          <p:cNvSpPr/>
          <p:nvPr/>
        </p:nvSpPr>
        <p:spPr>
          <a:xfrm>
            <a:off x="5985164" y="381000"/>
            <a:ext cx="2778826" cy="433388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Considerações</a:t>
            </a:r>
          </a:p>
        </p:txBody>
      </p:sp>
      <p:sp>
        <p:nvSpPr>
          <p:cNvPr id="16" name="Seta: Pentágono 6">
            <a:extLst>
              <a:ext uri="{FF2B5EF4-FFF2-40B4-BE49-F238E27FC236}">
                <a16:creationId xmlns:a16="http://schemas.microsoft.com/office/drawing/2014/main" id="{B784681C-5E77-47AA-84AB-FE62BA439C3B}"/>
              </a:ext>
            </a:extLst>
          </p:cNvPr>
          <p:cNvSpPr/>
          <p:nvPr/>
        </p:nvSpPr>
        <p:spPr>
          <a:xfrm>
            <a:off x="3457575" y="381000"/>
            <a:ext cx="2776970" cy="433388"/>
          </a:xfrm>
          <a:prstGeom prst="homePlat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Electron</a:t>
            </a:r>
            <a:endParaRPr lang="pt-PT" dirty="0"/>
          </a:p>
        </p:txBody>
      </p:sp>
      <p:sp>
        <p:nvSpPr>
          <p:cNvPr id="18" name="Seta: Pentágono 5">
            <a:extLst>
              <a:ext uri="{FF2B5EF4-FFF2-40B4-BE49-F238E27FC236}">
                <a16:creationId xmlns:a16="http://schemas.microsoft.com/office/drawing/2014/main" id="{89C7F940-1FDB-473D-A79F-CBE7E8AC782A}"/>
              </a:ext>
            </a:extLst>
          </p:cNvPr>
          <p:cNvSpPr/>
          <p:nvPr/>
        </p:nvSpPr>
        <p:spPr>
          <a:xfrm>
            <a:off x="1371600" y="381000"/>
            <a:ext cx="2305050" cy="433388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Introdução</a:t>
            </a:r>
          </a:p>
        </p:txBody>
      </p:sp>
      <p:pic>
        <p:nvPicPr>
          <p:cNvPr id="11" name="Marcador de Posição de Conteúdo 16">
            <a:extLst>
              <a:ext uri="{FF2B5EF4-FFF2-40B4-BE49-F238E27FC236}">
                <a16:creationId xmlns:a16="http://schemas.microsoft.com/office/drawing/2014/main" id="{A87210B9-51EF-42E3-BE0C-6E7D889F6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9953" y="1763170"/>
            <a:ext cx="7831666" cy="4405311"/>
          </a:xfrm>
        </p:spPr>
      </p:pic>
    </p:spTree>
    <p:extLst>
      <p:ext uri="{BB962C8B-B14F-4D97-AF65-F5344CB8AC3E}">
        <p14:creationId xmlns:p14="http://schemas.microsoft.com/office/powerpoint/2010/main" val="27949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corte">
  <a:themeElements>
    <a:clrScheme name="Vermelho-alaranja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corte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990</TotalTime>
  <Words>1258</Words>
  <Application>Microsoft Office PowerPoint</Application>
  <PresentationFormat>Ecrã Panorâmico</PresentationFormat>
  <Paragraphs>162</Paragraphs>
  <Slides>17</Slides>
  <Notes>16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1" baseType="lpstr">
      <vt:lpstr>Arial</vt:lpstr>
      <vt:lpstr>Calibri</vt:lpstr>
      <vt:lpstr>Franklin Gothic Book</vt:lpstr>
      <vt:lpstr>Recorte</vt:lpstr>
      <vt:lpstr> Electron</vt:lpstr>
      <vt:lpstr>Agenda</vt:lpstr>
      <vt:lpstr>Aplicações Desktop </vt:lpstr>
      <vt:lpstr>Aplicações Desktop </vt:lpstr>
      <vt:lpstr>Aplicações Web </vt:lpstr>
      <vt:lpstr>Aplicações Web</vt:lpstr>
      <vt:lpstr>ELECTRON</vt:lpstr>
      <vt:lpstr>O que é?</vt:lpstr>
      <vt:lpstr>Particularidades</vt:lpstr>
      <vt:lpstr>Particularidades</vt:lpstr>
      <vt:lpstr>Particularidades</vt:lpstr>
      <vt:lpstr>Como funciona?</vt:lpstr>
      <vt:lpstr>Apresentação do PowerPoint</vt:lpstr>
      <vt:lpstr>Vantagens</vt:lpstr>
      <vt:lpstr>Desvantagens</vt:lpstr>
      <vt:lpstr>Aplicações desktop construídas com Electron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e-learning Open source</dc:title>
  <dc:creator>André Oliveira</dc:creator>
  <cp:lastModifiedBy>André Oliveira</cp:lastModifiedBy>
  <cp:revision>87</cp:revision>
  <dcterms:created xsi:type="dcterms:W3CDTF">2020-03-29T19:29:47Z</dcterms:created>
  <dcterms:modified xsi:type="dcterms:W3CDTF">2020-04-22T14:14:20Z</dcterms:modified>
</cp:coreProperties>
</file>