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12" r:id="rId9"/>
    <p:sldId id="313" r:id="rId10"/>
    <p:sldId id="314" r:id="rId11"/>
    <p:sldId id="315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8" y="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D6D9B-0F8C-458B-B08B-036548941D12}" type="datetimeFigureOut">
              <a:rPr lang="pt-PT" smtClean="0"/>
              <a:t>18/07/2019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252A8-90F4-4960-AF87-A6E6D0C64F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2527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8913-CB46-40B6-AFD3-E84057BE9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44076-4EC9-45BB-BCD7-70D61F304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9F3D7-9A11-4D82-9B77-34EB03C6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A0E7-DF1B-473A-B6BC-AADB43BDE17C}" type="datetime1">
              <a:rPr lang="pt-PT" smtClean="0"/>
              <a:t>18/07/2019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C7842-21D5-4FC3-9162-157E9B90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60D69-F97C-467B-A86B-5770ED44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1582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17FB-7F2E-45B9-86E6-40DFCC35E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F5B0D-E046-4A3C-A7D9-77EAE56FF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B3E8A-3992-47EE-8E90-02D0EEED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9FAD-9910-43AE-8B36-5EB93DB26C19}" type="datetime1">
              <a:rPr lang="pt-PT" smtClean="0"/>
              <a:t>18/07/2019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D91BA-D7DE-460E-A421-11F5ADCF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6CBD4-A051-4FAD-833C-47E75B4E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135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E7206-9A53-4E9D-B05F-5477D1C29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2FAFB-5BC4-4CD1-A8B6-7575E6D41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350E3-F9C7-41DA-A2F2-46BD146A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5CBB-26D4-47D5-9DCB-46F2A0891989}" type="datetime1">
              <a:rPr lang="pt-PT" smtClean="0"/>
              <a:t>18/07/2019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69ABA-211D-461B-BF46-9B124B8A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244EB-BBC4-4B94-80A9-C57E21D1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68635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0D3E-7A3C-48BE-BB38-BFD93014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1AEEF-46C8-4815-ACC1-A94C6EF72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DB14B-A5F1-4579-8357-D9817AF2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AAA3-D668-488E-BC5C-16991DD8CD7A}" type="datetime1">
              <a:rPr lang="pt-PT" smtClean="0"/>
              <a:t>18/07/2019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AF1F9-FC4B-4BDF-A27F-8FC72C5B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72AC2-C56C-4AB4-B588-E7B3AACC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922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1AD3-16EE-43A9-BA9B-93D6E566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DF1B0-7EAF-43E1-80FD-FCB5FAB92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98FE2-50AE-4240-9CF4-2F8267B4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295C-2D3B-433E-8BAF-F1774F278DC1}" type="datetime1">
              <a:rPr lang="pt-PT" smtClean="0"/>
              <a:t>18/07/2019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DDF2F-31EE-47BB-8600-B25E0528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A8769-0343-4F26-A96E-9733DD14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02411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08FB-602E-45EE-B055-75C26148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C97A0-C2AF-443D-8401-B984ADF25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FB6F2-3F60-4CBE-8C83-23253F881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356C3-D522-4BF1-A96A-445ABBFF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99F1-CFF7-46D6-A1D4-C9F00D7AC3D9}" type="datetime1">
              <a:rPr lang="pt-PT" smtClean="0"/>
              <a:t>18/07/2019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BC807-5DE0-49D7-BAF3-24456518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21286-C170-42A3-A92C-B3C0A589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300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C0D4-8344-448B-AE76-70590997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C17F1-C7F6-49E3-A29F-1474C4E58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D2CAC-A750-4B86-899A-03B1C5BC9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4CC90-1E71-4133-8763-DF9187B00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7801B-7599-466F-8E06-A2811EC04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AE835-07D5-4AC3-A5DF-DF78C2A24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EE4E-69DE-4832-BA99-F1C0B0845C33}" type="datetime1">
              <a:rPr lang="pt-PT" smtClean="0"/>
              <a:t>18/07/2019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F0FA28-7820-4508-BFBE-0C27BA6B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051D08-6A6B-4DBC-80E4-58947851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601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D864-DA37-42F8-8CDA-CE1D90F5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6ADD8-46B2-4671-B9F0-DB7CE70D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F9D1-0A4B-47E6-979E-5BFE241942EF}" type="datetime1">
              <a:rPr lang="pt-PT" smtClean="0"/>
              <a:t>18/07/2019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29651-A2C3-4A50-B78F-6A439033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C9B1B-3828-4749-8188-F80B923F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640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436F5-921A-4853-8933-5853AAB5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BC13-341A-42B6-BB9C-8B17E77D78BD}" type="datetime1">
              <a:rPr lang="pt-PT" smtClean="0"/>
              <a:t>18/07/2019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65A1E-08CB-4C6A-858D-0B11F826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DE51E-500B-4549-AD07-F6BA628C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413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427D-2776-4E2B-82AF-6761288BF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891FB-CFDD-49C2-8723-5DBCD0581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3A74C-228D-4451-8B54-5E905CC99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29604-2226-44A7-9776-CCF90081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69F2-C049-4C2F-8710-D854FCC26CA8}" type="datetime1">
              <a:rPr lang="pt-PT" smtClean="0"/>
              <a:t>18/07/2019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5EC01-39C3-47EE-AA2A-ED45533E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13F8-5541-44FA-8941-086D0550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593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510B-3C06-4B10-ACA9-BCFFDF267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83374-03C7-432E-97EC-EDF448D47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6F3E7-2C53-4DC8-BC61-24E0450C2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1573C-CD07-4707-8976-1276EB7D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6A50-1685-467C-806D-D8AE86523B3A}" type="datetime1">
              <a:rPr lang="pt-PT" smtClean="0"/>
              <a:t>18/07/2019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B152A-8F8A-4A34-B151-AED478CA6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BF8F3-6EC5-4C99-8F51-847000C1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122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17A5FC-B247-40E7-B013-46883EC0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8DDE6-3328-4A27-8B62-8379DDF6A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9594E-01B2-40A5-8829-677C38E30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5F0EA-CD69-48E5-883C-BA5257F9C170}" type="datetime1">
              <a:rPr lang="pt-PT" smtClean="0"/>
              <a:t>18/07/2019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562E9-2444-4B70-86E2-A19C31508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917B8-E9CA-486F-9EB5-BCE632D46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095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ntunes.dev/" TargetMode="External"/><Relationship Id="rId2" Type="http://schemas.openxmlformats.org/officeDocument/2006/relationships/hyperlink" Target="https://twitter.com/joaofbantune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joaofbantunes" TargetMode="External"/><Relationship Id="rId4" Type="http://schemas.openxmlformats.org/officeDocument/2006/relationships/hyperlink" Target="https://blog.codingmilitia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devblogs.microsoft.com/dotnet/understanding-the-whys-whats-and-whens-of-valuetask/" TargetMode="External"/><Relationship Id="rId3" Type="http://schemas.openxmlformats.org/officeDocument/2006/relationships/hyperlink" Target="https://blog.stephencleary.com/" TargetMode="External"/><Relationship Id="rId7" Type="http://schemas.openxmlformats.org/officeDocument/2006/relationships/hyperlink" Target="https://blogs.msdn.microsoft.com/seteplia/2018/10/01/the-danger-of-taskcompletionsourcet-class/" TargetMode="External"/><Relationship Id="rId2" Type="http://schemas.openxmlformats.org/officeDocument/2006/relationships/hyperlink" Target="https://github.com/davidfowl/AspNetCoreDiagnosticScenarios/blob/master/AsyncGuidance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magazine/jj991977.aspx" TargetMode="External"/><Relationship Id="rId5" Type="http://schemas.openxmlformats.org/officeDocument/2006/relationships/hyperlink" Target="https://blog.stephencleary.com/2013/11/there-is-no-thread.html" TargetMode="External"/><Relationship Id="rId4" Type="http://schemas.openxmlformats.org/officeDocument/2006/relationships/hyperlink" Target="https://blog.stephencleary.com/2013/11/taskrun-etiquette-examples-dont-use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aofbantunes/AsyncAllTheThings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C20E-D9AC-4A65-935A-F729E2B8E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97247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Ubuntu" panose="020B0504030602030204" pitchFamily="34" charset="0"/>
              </a:rPr>
              <a:t>Async all the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69108-3FEB-42FE-9DB7-9FD0A4040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3398585"/>
            <a:ext cx="9418320" cy="1499146"/>
          </a:xfrm>
        </p:spPr>
        <p:txBody>
          <a:bodyPr/>
          <a:lstStyle/>
          <a:p>
            <a:pPr algn="ctr"/>
            <a:r>
              <a:rPr lang="en-US" dirty="0">
                <a:latin typeface="Ubuntu" panose="020B0504030602030204" pitchFamily="34" charset="0"/>
              </a:rPr>
              <a:t>Example driven presentation on using Task, async, await and related bits in C#, with focus on ASP.NET (Core)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25949-CF48-4FBB-916A-84A690980604}"/>
              </a:ext>
            </a:extLst>
          </p:cNvPr>
          <p:cNvSpPr txBox="1"/>
          <p:nvPr/>
        </p:nvSpPr>
        <p:spPr>
          <a:xfrm>
            <a:off x="328927" y="4793488"/>
            <a:ext cx="62124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João Antunes</a:t>
            </a:r>
          </a:p>
          <a:p>
            <a:r>
              <a:rPr lang="pt-PT" dirty="0"/>
              <a:t>Twitter: </a:t>
            </a:r>
            <a:r>
              <a:rPr lang="pt-PT" dirty="0">
                <a:hlinkClick r:id="rId2"/>
              </a:rPr>
              <a:t>@joaofbantunes</a:t>
            </a:r>
            <a:endParaRPr lang="pt-PT" dirty="0"/>
          </a:p>
          <a:p>
            <a:r>
              <a:rPr lang="pt-PT" dirty="0"/>
              <a:t>Site: </a:t>
            </a:r>
            <a:r>
              <a:rPr lang="pt-PT" dirty="0">
                <a:hlinkClick r:id="rId3"/>
              </a:rPr>
              <a:t>antunes.dev</a:t>
            </a:r>
            <a:endParaRPr lang="pt-PT" dirty="0"/>
          </a:p>
          <a:p>
            <a:r>
              <a:rPr lang="pt-PT" dirty="0"/>
              <a:t>Blog: </a:t>
            </a:r>
            <a:r>
              <a:rPr lang="pt-PT" dirty="0">
                <a:hlinkClick r:id="rId4"/>
              </a:rPr>
              <a:t>blog.codingmilitia.com</a:t>
            </a:r>
            <a:endParaRPr lang="pt-PT" dirty="0"/>
          </a:p>
          <a:p>
            <a:r>
              <a:rPr lang="pt-PT" dirty="0"/>
              <a:t>GitHub: </a:t>
            </a:r>
            <a:r>
              <a:rPr lang="pt-PT" dirty="0">
                <a:hlinkClick r:id="rId5"/>
              </a:rPr>
              <a:t>joaofbantunes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72738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917E-B775-48CA-B32E-1FA1D9DF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Before async/await – TPL only</a:t>
            </a: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9CC03FEE-94E5-433C-BAF2-3C654343A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345" y="1825626"/>
            <a:ext cx="5801784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3A4FC-A39D-48DD-BF6A-55A4092F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51890B4-0D7E-467A-A36C-2EC5EF11FF9C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65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B138-358F-4338-BCF3-DD657FF0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Before</a:t>
            </a:r>
            <a:r>
              <a:rPr lang="pt-PT" dirty="0"/>
              <a:t> </a:t>
            </a:r>
            <a:r>
              <a:rPr lang="pt-PT" dirty="0" err="1"/>
              <a:t>async</a:t>
            </a:r>
            <a:r>
              <a:rPr lang="pt-PT" dirty="0"/>
              <a:t>/</a:t>
            </a:r>
            <a:r>
              <a:rPr lang="pt-PT" dirty="0" err="1"/>
              <a:t>await</a:t>
            </a:r>
            <a:r>
              <a:rPr lang="pt-PT" dirty="0"/>
              <a:t> -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AFE6F-AD5A-43EE-9922-1C520F02A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could</a:t>
            </a:r>
            <a:r>
              <a:rPr lang="pt-PT" dirty="0"/>
              <a:t> implemente </a:t>
            </a:r>
            <a:r>
              <a:rPr lang="pt-PT" dirty="0" err="1"/>
              <a:t>async</a:t>
            </a:r>
            <a:r>
              <a:rPr lang="pt-PT" dirty="0"/>
              <a:t> </a:t>
            </a:r>
            <a:r>
              <a:rPr lang="pt-PT" dirty="0" err="1"/>
              <a:t>operations</a:t>
            </a:r>
            <a:r>
              <a:rPr lang="pt-PT" dirty="0"/>
              <a:t>, </a:t>
            </a:r>
            <a:r>
              <a:rPr lang="pt-PT" dirty="0" err="1"/>
              <a:t>but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wasn’t</a:t>
            </a:r>
            <a:r>
              <a:rPr lang="pt-PT" dirty="0"/>
              <a:t> as </a:t>
            </a:r>
            <a:r>
              <a:rPr lang="pt-PT" dirty="0" err="1"/>
              <a:t>simple</a:t>
            </a:r>
            <a:r>
              <a:rPr lang="pt-PT" dirty="0"/>
              <a:t> as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async</a:t>
            </a:r>
            <a:r>
              <a:rPr lang="pt-PT" dirty="0"/>
              <a:t>/</a:t>
            </a:r>
            <a:r>
              <a:rPr lang="pt-PT" dirty="0" err="1"/>
              <a:t>await</a:t>
            </a:r>
            <a:r>
              <a:rPr lang="pt-PT" dirty="0"/>
              <a:t> (</a:t>
            </a:r>
            <a:r>
              <a:rPr lang="pt-PT" dirty="0" err="1"/>
              <a:t>which</a:t>
            </a:r>
            <a:r>
              <a:rPr lang="pt-PT" dirty="0"/>
              <a:t> in </a:t>
            </a:r>
            <a:r>
              <a:rPr lang="pt-PT" dirty="0" err="1"/>
              <a:t>turn</a:t>
            </a:r>
            <a:r>
              <a:rPr lang="pt-PT" dirty="0"/>
              <a:t> </a:t>
            </a:r>
            <a:r>
              <a:rPr lang="pt-PT" dirty="0" err="1"/>
              <a:t>could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simpler</a:t>
            </a:r>
            <a:r>
              <a:rPr lang="pt-PT" dirty="0"/>
              <a:t> as </a:t>
            </a:r>
            <a:r>
              <a:rPr lang="pt-PT" dirty="0" err="1"/>
              <a:t>well</a:t>
            </a:r>
            <a:r>
              <a:rPr lang="pt-PT" dirty="0"/>
              <a:t>, </a:t>
            </a:r>
            <a:r>
              <a:rPr lang="pt-PT" dirty="0" err="1"/>
              <a:t>one</a:t>
            </a:r>
            <a:r>
              <a:rPr lang="pt-PT" dirty="0"/>
              <a:t> can </a:t>
            </a:r>
            <a:r>
              <a:rPr lang="pt-PT" dirty="0" err="1"/>
              <a:t>dream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“green </a:t>
            </a:r>
            <a:r>
              <a:rPr lang="pt-PT" dirty="0" err="1"/>
              <a:t>threads</a:t>
            </a:r>
            <a:r>
              <a:rPr lang="pt-PT" dirty="0"/>
              <a:t>”)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8C116-3114-4E4E-A8AE-50AE0BC5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7950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5D5682-CB2C-4ACD-B83E-26C71986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Getting</a:t>
            </a:r>
            <a:r>
              <a:rPr lang="pt-PT" dirty="0"/>
              <a:t> </a:t>
            </a:r>
            <a:r>
              <a:rPr lang="pt-PT" dirty="0" err="1"/>
              <a:t>started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5782A3-1B02-4971-807E-A2FE1B7826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start with the basics, adapting a non-async service into async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74FDF-ABB8-4B69-B7E4-C6ED14E0F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846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2EF0-C691-4F2B-B778-47597BBE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DEMO #01: </a:t>
            </a:r>
            <a:r>
              <a:rPr lang="pt-PT" b="1" dirty="0" err="1"/>
              <a:t>Getting</a:t>
            </a:r>
            <a:r>
              <a:rPr lang="pt-PT" b="1" dirty="0"/>
              <a:t> </a:t>
            </a:r>
            <a:r>
              <a:rPr lang="pt-PT" b="1" dirty="0" err="1"/>
              <a:t>started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EC762-199E-42E4-81F8-754C011D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8552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C2B83C-619B-4C03-A61E-AB7F0C83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/>
              <a:t>Getting</a:t>
            </a:r>
            <a:r>
              <a:rPr lang="pt-PT" b="1" dirty="0"/>
              <a:t> </a:t>
            </a:r>
            <a:r>
              <a:rPr lang="pt-PT" b="1" dirty="0" err="1"/>
              <a:t>started</a:t>
            </a:r>
            <a:r>
              <a:rPr lang="pt-PT" b="1" dirty="0"/>
              <a:t> - takeaways</a:t>
            </a:r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03E0B-DD11-44B1-9EE1-A34485462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return Task</a:t>
            </a:r>
          </a:p>
          <a:p>
            <a:pPr lvl="1"/>
            <a:r>
              <a:rPr lang="en-US" dirty="0"/>
              <a:t>Most of the times. There are alternatives we'll see later</a:t>
            </a:r>
          </a:p>
          <a:p>
            <a:r>
              <a:rPr lang="en-US" dirty="0"/>
              <a:t>Convention for async methods is to have the “Async” suffix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68D5F-1F12-4066-A8C3-EDBD6EE4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4942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603F-6861-4A7E-A616-A2CC63AFF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Async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way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8E088-890C-4F89-8083-8A85AD3FC0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we go async, we must go all 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Going half async is worse than not going at 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Possible deadlocks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Worse performance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0FBDC-2172-4E7B-92E9-760B74D1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3005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81F7E4-430D-4F44-8ABD-A14763D6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#02: Async all the way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3C874B-E348-4589-AF41-AE8F805CB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011D1-3A88-4206-8F74-2E7CBD73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1301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D63BD1-F1B1-487C-9D38-0C832225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all the way - takeaways</a:t>
            </a:r>
            <a:endParaRPr lang="pt-P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877155-3186-4572-BC5C-62EE5719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PT" dirty="0"/>
              <a:t>No </a:t>
            </a:r>
            <a:r>
              <a:rPr lang="pt-PT" dirty="0" err="1"/>
              <a:t>sync</a:t>
            </a:r>
            <a:r>
              <a:rPr lang="pt-PT" dirty="0"/>
              <a:t> </a:t>
            </a:r>
            <a:r>
              <a:rPr lang="pt-PT" dirty="0" err="1"/>
              <a:t>over</a:t>
            </a:r>
            <a:r>
              <a:rPr lang="pt-PT" dirty="0"/>
              <a:t> </a:t>
            </a:r>
            <a:r>
              <a:rPr lang="pt-PT" dirty="0" err="1"/>
              <a:t>async</a:t>
            </a:r>
            <a:r>
              <a:rPr lang="pt-PT" dirty="0"/>
              <a:t>! </a:t>
            </a:r>
            <a:r>
              <a:rPr lang="pt-PT" dirty="0">
                <a:solidFill>
                  <a:schemeClr val="bg1">
                    <a:lumMod val="40000"/>
                    <a:lumOff val="60000"/>
                  </a:schemeClr>
                </a:solidFill>
              </a:rPr>
              <a:t>*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>
                <a:solidFill>
                  <a:schemeClr val="bg1">
                    <a:lumMod val="40000"/>
                    <a:lumOff val="60000"/>
                  </a:schemeClr>
                </a:solidFill>
              </a:rPr>
              <a:t>*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unless you really know what and why you are doing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3439B-6762-4BBA-90A6-D005D503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17</a:t>
            </a:fld>
            <a:endParaRPr lang="pt-PT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9F52BF98-B143-4454-BF0B-804C13635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2308630"/>
            <a:ext cx="4800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84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4A02D8-3A81-4EA7-9B3B-69C6ED79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.</a:t>
            </a:r>
            <a:r>
              <a:rPr lang="pt-PT" dirty="0" err="1"/>
              <a:t>Result</a:t>
            </a:r>
            <a:br>
              <a:rPr lang="pt-PT" dirty="0"/>
            </a:br>
            <a:r>
              <a:rPr lang="pt-PT" dirty="0" err="1"/>
              <a:t>vs</a:t>
            </a:r>
            <a:r>
              <a:rPr lang="pt-PT" dirty="0"/>
              <a:t> </a:t>
            </a:r>
            <a:br>
              <a:rPr lang="pt-PT" dirty="0"/>
            </a:br>
            <a:r>
              <a:rPr lang="pt-PT" dirty="0"/>
              <a:t>.</a:t>
            </a:r>
            <a:r>
              <a:rPr lang="pt-PT" dirty="0" err="1"/>
              <a:t>GetAwaiter</a:t>
            </a:r>
            <a:r>
              <a:rPr lang="pt-PT" dirty="0"/>
              <a:t>().</a:t>
            </a:r>
            <a:r>
              <a:rPr lang="pt-PT" dirty="0" err="1"/>
              <a:t>GetResult</a:t>
            </a:r>
            <a:r>
              <a:rPr lang="pt-PT" dirty="0"/>
              <a:t>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9F95A6-F8D7-468D-A1E7-4C3999D53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Ideally we shouldn't use either, but if we must...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F0AA7-9051-4490-929F-8B41E3A1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5751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81F7E4-430D-4F44-8ABD-A14763D6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DEMO #03: </a:t>
            </a:r>
            <a:br>
              <a:rPr lang="de-DE" dirty="0"/>
            </a:br>
            <a:r>
              <a:rPr lang="de-DE" dirty="0"/>
              <a:t>.Result</a:t>
            </a:r>
            <a:br>
              <a:rPr lang="de-DE" dirty="0"/>
            </a:br>
            <a:r>
              <a:rPr lang="de-DE" dirty="0"/>
              <a:t>vs</a:t>
            </a:r>
            <a:br>
              <a:rPr lang="de-DE" dirty="0"/>
            </a:br>
            <a:r>
              <a:rPr lang="de-DE" dirty="0"/>
              <a:t>.GetAwaiter().GetResult()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3C874B-E348-4589-AF41-AE8F805CB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011D1-3A88-4206-8F74-2E7CBD73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193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83BCD4B-1D12-4B0B-8A6C-AB485322C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3810000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03B75-7C36-4AB9-9342-FAC5AC2F6248}"/>
              </a:ext>
            </a:extLst>
          </p:cNvPr>
          <p:cNvSpPr txBox="1"/>
          <p:nvPr/>
        </p:nvSpPr>
        <p:spPr>
          <a:xfrm>
            <a:off x="0" y="7181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(</a:t>
            </a:r>
            <a:r>
              <a:rPr lang="pt-PT" dirty="0" err="1"/>
              <a:t>mandatory</a:t>
            </a:r>
            <a:r>
              <a:rPr lang="pt-PT" dirty="0"/>
              <a:t> meme)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1CC94A-BFE4-43DA-8692-3A9AD7FC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5775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AE9847-9ED5-49BD-805B-FC562798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.Result vs .</a:t>
            </a:r>
            <a:r>
              <a:rPr lang="en-US" dirty="0" err="1"/>
              <a:t>GetAwaiter</a:t>
            </a:r>
            <a:r>
              <a:rPr lang="en-US" dirty="0"/>
              <a:t>().</a:t>
            </a:r>
            <a:r>
              <a:rPr lang="en-US" dirty="0" err="1"/>
              <a:t>GetResult</a:t>
            </a:r>
            <a:r>
              <a:rPr lang="en-US" dirty="0"/>
              <a:t>() - takeaways</a:t>
            </a:r>
            <a:br>
              <a:rPr lang="en-US" dirty="0"/>
            </a:br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825256-5DA6-4067-96C6-7BA5BFE42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 use of .Result: </a:t>
            </a:r>
          </a:p>
          <a:p>
            <a:pPr lvl="1"/>
            <a:r>
              <a:rPr lang="en-US" dirty="0"/>
              <a:t>after checking </a:t>
            </a:r>
            <a:r>
              <a:rPr lang="en-US" dirty="0" err="1"/>
              <a:t>Task.Status</a:t>
            </a:r>
            <a:r>
              <a:rPr lang="en-US" dirty="0"/>
              <a:t> == </a:t>
            </a:r>
            <a:r>
              <a:rPr lang="en-US" dirty="0" err="1"/>
              <a:t>TaskStatus.RanToCompletion</a:t>
            </a:r>
            <a:endParaRPr lang="en-US" dirty="0"/>
          </a:p>
          <a:p>
            <a:r>
              <a:rPr lang="en-US" dirty="0"/>
              <a:t>Valid use of .</a:t>
            </a:r>
            <a:r>
              <a:rPr lang="en-US" dirty="0" err="1"/>
              <a:t>GetAwaiter</a:t>
            </a:r>
            <a:r>
              <a:rPr lang="en-US" dirty="0"/>
              <a:t>().</a:t>
            </a:r>
            <a:r>
              <a:rPr lang="en-US" dirty="0" err="1"/>
              <a:t>GetResult</a:t>
            </a:r>
            <a:r>
              <a:rPr lang="en-US" dirty="0"/>
              <a:t>(): </a:t>
            </a:r>
          </a:p>
          <a:p>
            <a:pPr lvl="1"/>
            <a:r>
              <a:rPr lang="en-US" dirty="0"/>
              <a:t>Never? 🤔</a:t>
            </a:r>
          </a:p>
          <a:p>
            <a:pPr lvl="1"/>
            <a:r>
              <a:rPr lang="en-US" dirty="0"/>
              <a:t>If we **MUST** do sync over async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FB7AB-6D0F-47C9-9E32-BC18B1B5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5429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2AA27F-016E-473A-B3E1-B7660B3BA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Wasting</a:t>
            </a:r>
            <a:r>
              <a:rPr lang="pt-PT" dirty="0"/>
              <a:t> </a:t>
            </a:r>
            <a:r>
              <a:rPr lang="pt-PT" dirty="0" err="1"/>
              <a:t>threads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03FEAB-55AF-49A2-AE52-045256CF11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when we do sync over async safely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*</a:t>
            </a:r>
            <a:r>
              <a:rPr lang="en-US" dirty="0"/>
              <a:t> we lose on something</a:t>
            </a:r>
          </a:p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* as in without deadlocks, we can still cause thread starvation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03123-764D-4AF6-A006-3E4E7607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4964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8601-8D07-4AF4-8B08-B81582E6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 #04: </a:t>
            </a:r>
            <a:r>
              <a:rPr lang="pt-PT" dirty="0" err="1"/>
              <a:t>Wasting</a:t>
            </a:r>
            <a:r>
              <a:rPr lang="pt-PT" dirty="0"/>
              <a:t> </a:t>
            </a:r>
            <a:r>
              <a:rPr lang="pt-PT" dirty="0" err="1"/>
              <a:t>threads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40F86-A49D-4494-B6F0-B7B44B724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7A444-B973-46F1-85E5-6AD0353F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8477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D63BD1-F1B1-487C-9D38-0C832225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Wasting</a:t>
            </a:r>
            <a:r>
              <a:rPr lang="pt-PT" dirty="0"/>
              <a:t> </a:t>
            </a:r>
            <a:r>
              <a:rPr lang="pt-PT" dirty="0" err="1"/>
              <a:t>threads</a:t>
            </a:r>
            <a:r>
              <a:rPr lang="pt-PT" dirty="0"/>
              <a:t> - takeaways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877155-3186-4572-BC5C-62EE5719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PT" dirty="0"/>
              <a:t>No </a:t>
            </a:r>
            <a:r>
              <a:rPr lang="pt-PT" dirty="0" err="1"/>
              <a:t>sync</a:t>
            </a:r>
            <a:r>
              <a:rPr lang="pt-PT" dirty="0"/>
              <a:t> </a:t>
            </a:r>
            <a:r>
              <a:rPr lang="pt-PT" dirty="0" err="1"/>
              <a:t>over</a:t>
            </a:r>
            <a:r>
              <a:rPr lang="pt-PT" dirty="0"/>
              <a:t> </a:t>
            </a:r>
            <a:r>
              <a:rPr lang="pt-PT" dirty="0" err="1"/>
              <a:t>async</a:t>
            </a:r>
            <a:r>
              <a:rPr lang="pt-PT" dirty="0"/>
              <a:t>! </a:t>
            </a:r>
            <a:r>
              <a:rPr lang="pt-PT" dirty="0">
                <a:solidFill>
                  <a:schemeClr val="bg1">
                    <a:lumMod val="40000"/>
                    <a:lumOff val="60000"/>
                  </a:schemeClr>
                </a:solidFill>
              </a:rPr>
              <a:t>*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>
                <a:solidFill>
                  <a:schemeClr val="bg1">
                    <a:lumMod val="40000"/>
                    <a:lumOff val="60000"/>
                  </a:schemeClr>
                </a:solidFill>
              </a:rPr>
              <a:t>*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yes, I'm repeating the same slide 🙂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3439B-6762-4BBA-90A6-D005D503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23</a:t>
            </a:fld>
            <a:endParaRPr lang="pt-PT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9F52BF98-B143-4454-BF0B-804C13635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2308630"/>
            <a:ext cx="4800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44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5399-146B-4FE9-81F6-4DD5DF0C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ConfigureAwait</a:t>
            </a:r>
            <a:r>
              <a:rPr lang="pt-PT" dirty="0"/>
              <a:t>(false)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B2937-9744-4E81-BE92-51F8389D5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it appropriately: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One less thing to copy when synchronizing threads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Avoids deadlocks due to sync over async (don't!)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E557F-5F75-4B4E-90D5-84C71409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2382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92CA45-2DF1-4853-A51F-A7C0C773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 #05: </a:t>
            </a:r>
            <a:r>
              <a:rPr lang="pt-PT" dirty="0" err="1"/>
              <a:t>ConfigureAwait</a:t>
            </a:r>
            <a:r>
              <a:rPr lang="pt-PT" dirty="0"/>
              <a:t>(false)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595A6B-3F12-4CE6-831D-78C3AFD95F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F36C3-9F9A-4988-882F-C61EE5E7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742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66A26B-ECA9-4EFB-A90E-853C169C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ConfigureAwait</a:t>
            </a:r>
            <a:r>
              <a:rPr lang="pt-PT" dirty="0"/>
              <a:t>(false) - takeaways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6C9C8E-6EBB-4FDA-926C-0BA7CC189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it in the application, where you're sure you don't need the context</a:t>
            </a:r>
          </a:p>
          <a:p>
            <a:pPr lvl="1"/>
            <a:r>
              <a:rPr lang="en-US" dirty="0"/>
              <a:t>Not needed in ASP.NET Core or console applications</a:t>
            </a:r>
          </a:p>
          <a:p>
            <a:r>
              <a:rPr lang="en-US" dirty="0"/>
              <a:t>Use it in class libraries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65726-1168-4BDB-86CF-53966548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9695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3380-4DEC-400F-8CE3-BAB83470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Return</a:t>
            </a:r>
            <a:r>
              <a:rPr lang="pt-PT" dirty="0"/>
              <a:t> </a:t>
            </a:r>
            <a:r>
              <a:rPr lang="pt-PT" dirty="0" err="1"/>
              <a:t>Task</a:t>
            </a:r>
            <a:r>
              <a:rPr lang="pt-PT" dirty="0"/>
              <a:t> </a:t>
            </a:r>
            <a:r>
              <a:rPr lang="pt-PT" dirty="0" err="1"/>
              <a:t>without</a:t>
            </a:r>
            <a:r>
              <a:rPr lang="pt-PT" dirty="0"/>
              <a:t> </a:t>
            </a:r>
            <a:r>
              <a:rPr lang="pt-PT" dirty="0" err="1"/>
              <a:t>awaiting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63DA8-C93C-4426-978F-D1CC90ED54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we have a method that returns the execution of another async method, can we just return it without awaiting?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Do we lose anything?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Do we gain anything?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66AAD-ECEC-4A58-91D7-0578F0E8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541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16E45C-A742-4817-9A99-3730D9C1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#06: Return Task without awaiting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76672E-E9CB-4CED-A504-360C14A0A0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B1711-B275-42A2-B270-427D53D6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7933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7E97A4-A61F-4C67-947C-C9CB5405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 Task without awaiting - takeaways</a:t>
            </a:r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D5B53-3A73-40DA-9B42-B8DEC3BA2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return it immediately:</a:t>
            </a:r>
          </a:p>
          <a:p>
            <a:pPr lvl="1"/>
            <a:r>
              <a:rPr lang="en-US" dirty="0"/>
              <a:t>Being careful with:</a:t>
            </a:r>
          </a:p>
          <a:p>
            <a:pPr lvl="2"/>
            <a:r>
              <a:rPr lang="en-US" dirty="0"/>
              <a:t>try blocks</a:t>
            </a:r>
          </a:p>
          <a:p>
            <a:pPr lvl="2"/>
            <a:r>
              <a:rPr lang="en-US" dirty="0"/>
              <a:t>using blocks</a:t>
            </a:r>
          </a:p>
          <a:p>
            <a:pPr lvl="2"/>
            <a:r>
              <a:rPr lang="en-US" dirty="0"/>
              <a:t>other things I can't think of now</a:t>
            </a:r>
          </a:p>
          <a:p>
            <a:pPr lvl="1"/>
            <a:r>
              <a:rPr lang="en-US" dirty="0"/>
              <a:t>Keep in mind the stack trace is different</a:t>
            </a:r>
          </a:p>
          <a:p>
            <a:r>
              <a:rPr lang="en-US" dirty="0"/>
              <a:t>Has performance benefits</a:t>
            </a:r>
          </a:p>
          <a:p>
            <a:pPr lvl="1"/>
            <a:r>
              <a:rPr lang="en-US" dirty="0"/>
              <a:t>One less async state machine (more on this later)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72BF6-4CAB-41CB-89AE-4860DB6B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408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3425-F04E-4AC3-A3AD-4DFD032CC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974"/>
            <a:ext cx="10515600" cy="1325563"/>
          </a:xfrm>
        </p:spPr>
        <p:txBody>
          <a:bodyPr/>
          <a:lstStyle/>
          <a:p>
            <a:r>
              <a:rPr lang="pt-PT" dirty="0" err="1"/>
              <a:t>Summary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ABE7D-70DD-41FA-9218-9E497A700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Why</a:t>
            </a:r>
            <a:r>
              <a:rPr lang="pt-PT" dirty="0"/>
              <a:t> </a:t>
            </a:r>
            <a:r>
              <a:rPr lang="pt-PT" dirty="0" err="1"/>
              <a:t>async</a:t>
            </a:r>
            <a:r>
              <a:rPr lang="pt-PT" dirty="0"/>
              <a:t>/</a:t>
            </a:r>
            <a:r>
              <a:rPr lang="pt-PT" dirty="0" err="1"/>
              <a:t>await</a:t>
            </a:r>
            <a:r>
              <a:rPr lang="pt-PT" dirty="0"/>
              <a:t>?</a:t>
            </a:r>
          </a:p>
          <a:p>
            <a:r>
              <a:rPr lang="en-US" dirty="0"/>
              <a:t>Some regularly used practices and patterns with async/await and other related bits</a:t>
            </a:r>
          </a:p>
          <a:p>
            <a:r>
              <a:rPr lang="en-US" dirty="0"/>
              <a:t>Some less used but interesting scenarios</a:t>
            </a:r>
          </a:p>
          <a:p>
            <a:r>
              <a:rPr lang="en-US" dirty="0"/>
              <a:t>Some common issues</a:t>
            </a:r>
          </a:p>
          <a:p>
            <a:endParaRPr lang="en-US" dirty="0"/>
          </a:p>
          <a:p>
            <a:r>
              <a:rPr lang="en-US" dirty="0"/>
              <a:t>Lots of demos!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9FA01-110B-48E8-8A6D-FF42939C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2854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33D028-5E47-4B87-8581-963499640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Parallel</a:t>
            </a:r>
            <a:r>
              <a:rPr lang="pt-PT" dirty="0"/>
              <a:t> </a:t>
            </a:r>
            <a:r>
              <a:rPr lang="pt-PT" dirty="0" err="1"/>
              <a:t>requests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90F3A1-23BA-494C-911E-232A19379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take advantage of async methods to make multiple requests in parallel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430A4-FA24-4CD3-A589-9F4EC1B3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9759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9476-64EB-4FBD-B114-20598F2F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 #07: </a:t>
            </a:r>
            <a:r>
              <a:rPr lang="pt-PT" dirty="0" err="1"/>
              <a:t>Parallel</a:t>
            </a:r>
            <a:r>
              <a:rPr lang="pt-PT" dirty="0"/>
              <a:t> </a:t>
            </a:r>
            <a:r>
              <a:rPr lang="pt-PT" dirty="0" err="1"/>
              <a:t>requests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59A58-23B6-4B03-AF30-60C5B123F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4F260-4F5F-4051-A539-D3376B27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2544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8D2872-4B0A-416E-92FF-DB0E961D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Parallel</a:t>
            </a:r>
            <a:r>
              <a:rPr lang="pt-PT" dirty="0"/>
              <a:t> </a:t>
            </a:r>
            <a:r>
              <a:rPr lang="pt-PT" dirty="0" err="1"/>
              <a:t>requests</a:t>
            </a:r>
            <a:r>
              <a:rPr lang="pt-PT" dirty="0"/>
              <a:t> - takeaways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E8E0D-26FB-42C8-AB2A-496011BDE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improve performance by doing multiple things in parallel</a:t>
            </a:r>
          </a:p>
          <a:p>
            <a:r>
              <a:rPr lang="en-US" dirty="0"/>
              <a:t>Keep in mind:</a:t>
            </a:r>
          </a:p>
          <a:p>
            <a:pPr lvl="1"/>
            <a:r>
              <a:rPr lang="en-US" dirty="0"/>
              <a:t>Some methods seem async, but aren't (are just implementing an async interface) – in these cases, if we want to make sure things are made in parallel, we can for instance use </a:t>
            </a:r>
            <a:r>
              <a:rPr lang="en-US" dirty="0" err="1"/>
              <a:t>Task.Run</a:t>
            </a:r>
            <a:r>
              <a:rPr lang="en-US" dirty="0"/>
              <a:t> (but we might be wasting threads)</a:t>
            </a:r>
          </a:p>
          <a:p>
            <a:pPr lvl="1"/>
            <a:r>
              <a:rPr lang="en-US" dirty="0"/>
              <a:t>Some things, e.g. an EF </a:t>
            </a:r>
            <a:r>
              <a:rPr lang="en-US" dirty="0" err="1"/>
              <a:t>DbContext</a:t>
            </a:r>
            <a:r>
              <a:rPr lang="en-US" dirty="0"/>
              <a:t>, aren't thread safe, so parallel requests are dangerous</a:t>
            </a:r>
          </a:p>
          <a:p>
            <a:r>
              <a:rPr lang="en-US" dirty="0"/>
              <a:t>There are static Task helper methods to work with multiple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78C76-8C8C-4B01-BB05-3B7C1115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2176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3C7B42-0DA6-4D63-AAC8-F09E2476F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</a:t>
            </a:r>
            <a:r>
              <a:rPr lang="en-US" dirty="0" err="1"/>
              <a:t>ain't</a:t>
            </a:r>
            <a:r>
              <a:rPr lang="en-US" dirty="0"/>
              <a:t> async as soon as its called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CB834-D37E-46DE-A168-09F3CAC916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because a method is async, it doesn't mean it'll suspend as soon as it's called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289D3-C9F2-4134-A728-9F6877B4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9511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4509-F0AC-4473-A5C4-F16CB473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#08: It </a:t>
            </a:r>
            <a:r>
              <a:rPr lang="en-US" dirty="0" err="1"/>
              <a:t>ain't</a:t>
            </a:r>
            <a:r>
              <a:rPr lang="en-US" dirty="0"/>
              <a:t> async as soon as its called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E6D62-3B20-4524-881E-4213D8FD6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32267-06A3-428C-AF31-1422C75B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7405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8E2364-13AA-42A5-9FBA-C9E9C248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 </a:t>
            </a:r>
            <a:r>
              <a:rPr lang="en-US" dirty="0" err="1"/>
              <a:t>ain't</a:t>
            </a:r>
            <a:r>
              <a:rPr lang="en-US" dirty="0"/>
              <a:t> async as soon as its called - takeaways</a:t>
            </a:r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76230-59B4-468E-B431-E2DF927DE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assume an async method yields </a:t>
            </a:r>
            <a:r>
              <a:rPr lang="en-US"/>
              <a:t>control immediately</a:t>
            </a:r>
            <a:endParaRPr lang="en-US" dirty="0"/>
          </a:p>
          <a:p>
            <a:pPr lvl="1"/>
            <a:r>
              <a:rPr lang="en-US" dirty="0"/>
              <a:t>If you really need it to, put it in another thread (e.g. </a:t>
            </a:r>
            <a:r>
              <a:rPr lang="en-US" dirty="0" err="1"/>
              <a:t>Task.Run</a:t>
            </a:r>
            <a:r>
              <a:rPr lang="en-US" dirty="0"/>
              <a:t>)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EF4DA-428D-4695-A5C3-96ABB88C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8330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A62525-C7D8-4484-8078-9529D57A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PT" dirty="0"/>
            </a:br>
            <a:r>
              <a:rPr lang="pt-PT" dirty="0" err="1"/>
              <a:t>Task.FromResult</a:t>
            </a:r>
            <a:r>
              <a:rPr lang="pt-PT" dirty="0"/>
              <a:t> </a:t>
            </a:r>
            <a:r>
              <a:rPr lang="pt-PT" dirty="0" err="1"/>
              <a:t>vs</a:t>
            </a:r>
            <a:r>
              <a:rPr lang="pt-PT" dirty="0"/>
              <a:t> </a:t>
            </a:r>
            <a:r>
              <a:rPr lang="pt-PT" dirty="0" err="1"/>
              <a:t>Task.Run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7F252-1088-4F7A-8D18-97B19EA8E7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implementing an async interface but the implementation isn't really async, how to go about 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7E2D1-63E3-4F8A-ACC3-DB765B54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6724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518A-4D3B-447A-A0C4-AFEAC7F8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#09: </a:t>
            </a:r>
            <a:r>
              <a:rPr lang="en-US" dirty="0" err="1"/>
              <a:t>Task.FromResult</a:t>
            </a:r>
            <a:r>
              <a:rPr lang="en-US" dirty="0"/>
              <a:t> vs </a:t>
            </a:r>
            <a:r>
              <a:rPr lang="en-US" dirty="0" err="1"/>
              <a:t>Task.Run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2A2A2-1D70-42E5-843C-3E5304E17F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6F62B-75FA-4D28-BF27-8B9399E2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281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D15804-ADB1-47ED-8EEA-A1A53E23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Task</a:t>
            </a:r>
            <a:r>
              <a:rPr lang="pt-PT" dirty="0"/>
              <a:t>.</a:t>
            </a:r>
            <a:r>
              <a:rPr lang="en-US" dirty="0" err="1"/>
              <a:t>FromResult</a:t>
            </a:r>
            <a:r>
              <a:rPr lang="en-US" dirty="0"/>
              <a:t> vs </a:t>
            </a:r>
            <a:r>
              <a:rPr lang="en-US" dirty="0" err="1"/>
              <a:t>Task.Run</a:t>
            </a:r>
            <a:r>
              <a:rPr lang="en-US" dirty="0"/>
              <a:t> - takeaways</a:t>
            </a:r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126A0-2907-4F33-9F9B-46DA41322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Namely in ASP.NET, doing </a:t>
            </a:r>
            <a:r>
              <a:rPr lang="en-US" dirty="0" err="1"/>
              <a:t>Task.Run</a:t>
            </a:r>
            <a:r>
              <a:rPr lang="en-US" dirty="0"/>
              <a:t> just worsens performance with unneeded context switches</a:t>
            </a:r>
          </a:p>
          <a:p>
            <a:r>
              <a:rPr lang="en-US" dirty="0"/>
              <a:t>Prefer </a:t>
            </a:r>
            <a:r>
              <a:rPr lang="en-US" dirty="0" err="1"/>
              <a:t>Task.FromResult</a:t>
            </a:r>
            <a:r>
              <a:rPr lang="en-US" dirty="0"/>
              <a:t> (or </a:t>
            </a:r>
            <a:r>
              <a:rPr lang="en-US" dirty="0" err="1"/>
              <a:t>Task.CompletedTask</a:t>
            </a:r>
            <a:r>
              <a:rPr lang="en-US" dirty="0"/>
              <a:t> for void methods)</a:t>
            </a:r>
          </a:p>
          <a:p>
            <a:r>
              <a:rPr lang="en-US" dirty="0"/>
              <a:t>If the caller really requires something to be run on another thread, it should ensure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8F202-475F-4B3A-9E47-DCFF0191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6839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2F30DB-934D-455C-A137-EEC7684E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CancellationToken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EE26A5-9CE6-46A5-9930-15FAAEA40C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.NET, cancellation of ongoing work (requests, long running processes, ...) is collaborative.</a:t>
            </a:r>
            <a:br>
              <a:rPr lang="en-US" dirty="0"/>
            </a:br>
            <a:r>
              <a:rPr lang="en-US" dirty="0"/>
              <a:t>To do this collaboration, there's a nice little struct named </a:t>
            </a:r>
            <a:r>
              <a:rPr lang="en-US" dirty="0" err="1"/>
              <a:t>CancellationToken</a:t>
            </a:r>
            <a:r>
              <a:rPr lang="en-US" dirty="0"/>
              <a:t> which allows code to check if "someone" asked for its cancellation.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63E0A-4150-4A24-B10D-A838885E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233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3F9DCF-2760-4432-8AD6-F819B955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Before</a:t>
            </a:r>
            <a:r>
              <a:rPr lang="pt-PT" dirty="0"/>
              <a:t> </a:t>
            </a:r>
            <a:r>
              <a:rPr lang="pt-PT" dirty="0" err="1"/>
              <a:t>getting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</a:t>
            </a:r>
            <a:r>
              <a:rPr lang="pt-PT" dirty="0" err="1"/>
              <a:t>code</a:t>
            </a:r>
            <a:r>
              <a:rPr lang="pt-PT" dirty="0"/>
              <a:t>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165FB4-6648-4034-BE1D-5566C5FDBD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B518D-4477-492B-8ECC-BE2AD4F3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07417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1585-1477-466F-B8BE-93E94CBC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 #10: </a:t>
            </a:r>
            <a:r>
              <a:rPr lang="pt-PT" dirty="0" err="1"/>
              <a:t>CancellationToken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AC239-5002-4A0A-9D2A-049E530E1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45BBB-6F3B-4042-BACD-D938B66F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9657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D7B2BD-0C6F-4C5D-9B5E-614BF438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CancellationToken</a:t>
            </a:r>
            <a:r>
              <a:rPr lang="pt-PT" dirty="0"/>
              <a:t> - takeaways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7BF0DA-8ADD-4B7F-8035-30F43EB10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CancellationToken</a:t>
            </a:r>
            <a:r>
              <a:rPr lang="en-US" dirty="0"/>
              <a:t> as much as possible when doing cancellable work</a:t>
            </a:r>
          </a:p>
          <a:p>
            <a:pPr lvl="1"/>
            <a:r>
              <a:rPr lang="en-US" dirty="0"/>
              <a:t>May avoid wasting resources on unneeded work</a:t>
            </a:r>
          </a:p>
          <a:p>
            <a:r>
              <a:rPr lang="en-US" dirty="0"/>
              <a:t>Stop passing the </a:t>
            </a:r>
            <a:r>
              <a:rPr lang="en-US" dirty="0" err="1"/>
              <a:t>CancellationToken</a:t>
            </a:r>
            <a:r>
              <a:rPr lang="en-US" dirty="0"/>
              <a:t> around when a cancellation can be troublesome</a:t>
            </a:r>
          </a:p>
          <a:p>
            <a:r>
              <a:rPr lang="en-US" dirty="0"/>
              <a:t>Don't rely on it to ensure something already started isn't done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39299-7BBF-4724-B066-EB264193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12295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DE6F54-40D3-4052-A704-63B71F32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Under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hood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CD8769-966F-4528-8634-EE2DBFF4B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talk about async and await, but what happens when the code is running? What's does the compiler generate?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3BB8A-C0F5-4AD6-AC6F-22650F62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44678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F1F8-FF78-4E6D-B0DA-E95CB8B1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#11: Under the hood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0CB9E-077F-4CD1-93E6-FD8E84BAE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9D833-7522-456A-B9BA-CF92BCA0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49504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DD9669-2D20-421E-ADBB-364360CE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Under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hood</a:t>
            </a:r>
            <a:r>
              <a:rPr lang="pt-PT" dirty="0"/>
              <a:t> - takeaways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0C3A6-A14F-4B1E-B5B2-3926C6CB9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async/await is C# specific, doesn't transpose to the generated IL</a:t>
            </a:r>
          </a:p>
          <a:p>
            <a:pPr lvl="1"/>
            <a:r>
              <a:rPr lang="en-US" dirty="0"/>
              <a:t>When we use it, the compiler generates the required bits</a:t>
            </a:r>
          </a:p>
          <a:p>
            <a:r>
              <a:rPr lang="en-US" dirty="0"/>
              <a:t>An async method (with the async keyword in it) has a corresponding state machine class generated</a:t>
            </a:r>
          </a:p>
          <a:p>
            <a:pPr lvl="1"/>
            <a:r>
              <a:rPr lang="en-US" dirty="0"/>
              <a:t>An instance of this class is created when it's called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DCB99-EEE6-4721-A311-86F237BB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60345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C0B5EC-211A-4B79-84E8-E2DE0CEA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TaskCompletionSource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209D31-B005-428B-B9F4-2BE6352781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We've seen how to get Tasks when calling code that provides them, like making HTTP requests with the </a:t>
            </a:r>
            <a:r>
              <a:rPr lang="en-US" dirty="0" err="1"/>
              <a:t>HttpClient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dirty="0"/>
              <a:t>What about if we wanted to set the result of a Task later, in a different way, having other code awaiting on it?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A9789-C579-4946-88CA-A29B0A27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98179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6440-B639-446C-A9A5-8FE51B2B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 #12: </a:t>
            </a:r>
            <a:r>
              <a:rPr lang="pt-PT" dirty="0" err="1"/>
              <a:t>TaskCompletionSource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89A8B-80A6-41C0-878F-C2A8CAF24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71067-ED43-49F4-AEC9-75278150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412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802EA7-CDB9-4934-B8EA-DD7387AD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TaskCompletionSource</a:t>
            </a:r>
            <a:r>
              <a:rPr lang="pt-PT" dirty="0"/>
              <a:t> - takeaways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1208A-2014-45EB-87E3-15330454F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useful to:</a:t>
            </a:r>
          </a:p>
          <a:p>
            <a:pPr lvl="1"/>
            <a:r>
              <a:rPr lang="en-US" dirty="0"/>
              <a:t>Create familiar Task based APIs without relying exclusively on calling other async methods</a:t>
            </a:r>
          </a:p>
          <a:p>
            <a:pPr lvl="1"/>
            <a:r>
              <a:rPr lang="en-US" dirty="0"/>
              <a:t>Make abstractions over non-Task APIs (e.g. events)</a:t>
            </a:r>
          </a:p>
          <a:p>
            <a:r>
              <a:rPr lang="en-US" dirty="0"/>
              <a:t>Make sure the Task continuation doesn't cause problems when the result is set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616F2-AFB9-44C1-AB77-B76A84F5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53415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3EF724-C9ED-4664-9F38-85DCB2864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CancellationTokenSource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D2BC94-B1A8-4309-A13D-6DAA9AE9F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Considering the </a:t>
            </a:r>
            <a:r>
              <a:rPr lang="en-US" dirty="0" err="1"/>
              <a:t>CancellationToken</a:t>
            </a:r>
            <a:r>
              <a:rPr lang="en-US" dirty="0"/>
              <a:t> we talked about earlier, how can we not only be receivers of the cancellation, but also the ones that cause the cancellation?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06FDB-4C1C-4792-B2E1-7A46DEA5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45769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0CFA-A73F-4112-B689-F8B187F8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 #13: </a:t>
            </a:r>
            <a:r>
              <a:rPr lang="pt-PT" dirty="0" err="1"/>
              <a:t>CancellationTokenSource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14CBF-07CE-4EA2-B2E4-096889FF7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85CF5-79DE-4DE0-8491-56B530F3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782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E968-68A4-49F0-9C2F-D2790DC9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Why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async</a:t>
            </a:r>
            <a:r>
              <a:rPr lang="pt-PT" dirty="0"/>
              <a:t> </a:t>
            </a:r>
            <a:r>
              <a:rPr lang="pt-PT" dirty="0" err="1"/>
              <a:t>important</a:t>
            </a:r>
            <a:r>
              <a:rPr lang="pt-PT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404B0-4E65-4027-9BF2-0D56D49D1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we need this? Weren't we all happy with simpler code, without Task, async and await all over the place?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7BCB8-EE89-4BE6-85FB-699C23C7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71373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6B82E9-4A06-455E-96C2-E1B8CE5B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CancellationTokenSource</a:t>
            </a:r>
            <a:r>
              <a:rPr lang="pt-PT" dirty="0"/>
              <a:t> - takeaways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EAC45-49F4-4804-B300-A6E4E48F7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when we want to control the cancellation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F8EAD-90D4-4CCE-818E-A96B5104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57392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48949E-BADE-46E8-AA20-3BAB7BC8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Duck</a:t>
            </a:r>
            <a:r>
              <a:rPr lang="pt-PT" dirty="0"/>
              <a:t> </a:t>
            </a:r>
            <a:r>
              <a:rPr lang="pt-PT" dirty="0" err="1"/>
              <a:t>typing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4B2F81-8CE7-4212-9A3B-CF7284EAF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There are a bunch of things in .NET that can be done with duck typing (e.g. we don't need to implement </a:t>
            </a:r>
            <a:r>
              <a:rPr lang="en-US" dirty="0" err="1"/>
              <a:t>IEnumerable</a:t>
            </a:r>
            <a:r>
              <a:rPr lang="en-US" dirty="0"/>
              <a:t> to do a foreach, it just needs to have a </a:t>
            </a:r>
            <a:r>
              <a:rPr lang="en-US" dirty="0" err="1"/>
              <a:t>GetEnumerator</a:t>
            </a:r>
            <a:r>
              <a:rPr lang="en-US" dirty="0"/>
              <a:t>)</a:t>
            </a:r>
          </a:p>
          <a:p>
            <a:br>
              <a:rPr lang="en-US" dirty="0"/>
            </a:br>
            <a:r>
              <a:rPr lang="en-US" dirty="0"/>
              <a:t>One of those is the usage of async and await. It doesn't need to be a Task, it just needs a </a:t>
            </a:r>
            <a:r>
              <a:rPr lang="en-US" dirty="0" err="1"/>
              <a:t>GetAwaiter</a:t>
            </a:r>
            <a:r>
              <a:rPr lang="en-US" dirty="0"/>
              <a:t> method that returns something implementing </a:t>
            </a:r>
            <a:r>
              <a:rPr lang="en-US" dirty="0" err="1"/>
              <a:t>INotifyCompletion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DD138-0E30-47A6-9AB9-D374717E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39501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0A74-7A43-4734-AF17-3DBED46B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 #14: </a:t>
            </a:r>
            <a:r>
              <a:rPr lang="pt-PT" dirty="0" err="1"/>
              <a:t>Duck</a:t>
            </a:r>
            <a:r>
              <a:rPr lang="pt-PT" dirty="0"/>
              <a:t> </a:t>
            </a:r>
            <a:r>
              <a:rPr lang="pt-PT" dirty="0" err="1"/>
              <a:t>typing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FB364-839B-4E27-A587-850CCF0EDF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AA5F0-D85A-447A-BF5D-FE1965F2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62394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B212B1-09AB-44CB-960E-2A7DD3F6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Duck</a:t>
            </a:r>
            <a:r>
              <a:rPr lang="pt-PT" dirty="0"/>
              <a:t> </a:t>
            </a:r>
            <a:r>
              <a:rPr lang="pt-PT" dirty="0" err="1"/>
              <a:t>typing</a:t>
            </a:r>
            <a:r>
              <a:rPr lang="pt-PT" dirty="0"/>
              <a:t> - takeaways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BBD34-744F-4611-96A3-EF09633D8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We</a:t>
            </a:r>
            <a:r>
              <a:rPr lang="pt-PT" dirty="0"/>
              <a:t> can </a:t>
            </a:r>
            <a:r>
              <a:rPr lang="pt-PT" dirty="0" err="1"/>
              <a:t>make</a:t>
            </a:r>
            <a:r>
              <a:rPr lang="pt-PT" dirty="0"/>
              <a:t> </a:t>
            </a:r>
            <a:r>
              <a:rPr lang="pt-PT" dirty="0" err="1"/>
              <a:t>everything</a:t>
            </a:r>
            <a:r>
              <a:rPr lang="pt-PT" dirty="0"/>
              <a:t> </a:t>
            </a:r>
            <a:r>
              <a:rPr lang="pt-PT" dirty="0" err="1"/>
              <a:t>awaitable</a:t>
            </a:r>
            <a:r>
              <a:rPr lang="pt-PT" dirty="0"/>
              <a:t>:</a:t>
            </a:r>
          </a:p>
          <a:p>
            <a:pPr lvl="1"/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instance</a:t>
            </a:r>
            <a:r>
              <a:rPr lang="pt-PT" dirty="0"/>
              <a:t> </a:t>
            </a:r>
            <a:r>
              <a:rPr lang="pt-PT" dirty="0" err="1"/>
              <a:t>method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want</a:t>
            </a:r>
            <a:r>
              <a:rPr lang="pt-PT" dirty="0"/>
              <a:t> to </a:t>
            </a:r>
            <a:r>
              <a:rPr lang="pt-PT" dirty="0" err="1"/>
              <a:t>await</a:t>
            </a:r>
            <a:endParaRPr lang="pt-PT" dirty="0"/>
          </a:p>
          <a:p>
            <a:pPr lvl="1"/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extension</a:t>
            </a:r>
            <a:r>
              <a:rPr lang="pt-PT" dirty="0"/>
              <a:t> </a:t>
            </a:r>
            <a:r>
              <a:rPr lang="pt-PT" dirty="0" err="1"/>
              <a:t>method</a:t>
            </a:r>
            <a:r>
              <a:rPr lang="pt-PT" dirty="0"/>
              <a:t> for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want</a:t>
            </a:r>
            <a:r>
              <a:rPr lang="pt-PT" dirty="0"/>
              <a:t> to </a:t>
            </a:r>
            <a:r>
              <a:rPr lang="pt-PT" dirty="0" err="1"/>
              <a:t>await</a:t>
            </a:r>
            <a:endParaRPr lang="pt-PT" dirty="0"/>
          </a:p>
          <a:p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useful</a:t>
            </a:r>
            <a:r>
              <a:rPr lang="pt-PT" dirty="0"/>
              <a:t>?</a:t>
            </a:r>
          </a:p>
          <a:p>
            <a:pPr lvl="1"/>
            <a:r>
              <a:rPr lang="pt-PT" dirty="0"/>
              <a:t>¯\_(</a:t>
            </a:r>
            <a:r>
              <a:rPr lang="ja-JP" altLang="pt-PT" dirty="0"/>
              <a:t>ツ</a:t>
            </a:r>
            <a:r>
              <a:rPr lang="pt-PT" altLang="ja-JP" dirty="0"/>
              <a:t>)_/¯</a:t>
            </a:r>
          </a:p>
          <a:p>
            <a:pPr lvl="1"/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probably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good</a:t>
            </a:r>
            <a:r>
              <a:rPr lang="pt-PT" dirty="0"/>
              <a:t> use case for </a:t>
            </a:r>
            <a:r>
              <a:rPr lang="pt-PT" dirty="0" err="1"/>
              <a:t>it</a:t>
            </a:r>
            <a:r>
              <a:rPr lang="pt-PT" dirty="0"/>
              <a:t>, </a:t>
            </a:r>
            <a:r>
              <a:rPr lang="pt-PT" dirty="0" err="1"/>
              <a:t>haven't</a:t>
            </a:r>
            <a:r>
              <a:rPr lang="pt-PT" dirty="0"/>
              <a:t> come </a:t>
            </a:r>
            <a:r>
              <a:rPr lang="pt-PT" dirty="0" err="1"/>
              <a:t>across</a:t>
            </a:r>
            <a:r>
              <a:rPr lang="pt-PT" dirty="0"/>
              <a:t> </a:t>
            </a:r>
            <a:r>
              <a:rPr lang="pt-PT" dirty="0" err="1"/>
              <a:t>it</a:t>
            </a:r>
            <a:endParaRPr lang="pt-PT" dirty="0"/>
          </a:p>
          <a:p>
            <a:pPr lvl="1"/>
            <a:r>
              <a:rPr lang="pt-PT" dirty="0" err="1"/>
              <a:t>May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confusing</a:t>
            </a:r>
            <a:r>
              <a:rPr lang="pt-PT" dirty="0"/>
              <a:t> to </a:t>
            </a:r>
            <a:r>
              <a:rPr lang="pt-PT" dirty="0" err="1"/>
              <a:t>someone</a:t>
            </a:r>
            <a:r>
              <a:rPr lang="pt-PT" dirty="0"/>
              <a:t> </a:t>
            </a:r>
            <a:r>
              <a:rPr lang="pt-PT" dirty="0" err="1"/>
              <a:t>unaware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,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looking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API </a:t>
            </a:r>
            <a:r>
              <a:rPr lang="pt-PT" dirty="0" err="1"/>
              <a:t>returning</a:t>
            </a:r>
            <a:r>
              <a:rPr lang="pt-PT" dirty="0"/>
              <a:t> </a:t>
            </a:r>
            <a:r>
              <a:rPr lang="pt-PT" dirty="0" err="1"/>
              <a:t>such</a:t>
            </a:r>
            <a:r>
              <a:rPr lang="pt-PT" dirty="0"/>
              <a:t> a </a:t>
            </a:r>
            <a:r>
              <a:rPr lang="pt-PT" dirty="0" err="1"/>
              <a:t>type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9009D-573C-4A9F-BEAA-E63F22BCF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98507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A98822-BE38-4960-9237-B5313751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ValueTask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29CD9C-152C-479F-B0D1-7ABA75BC4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ValueTask</a:t>
            </a:r>
            <a:r>
              <a:rPr lang="en-US" dirty="0"/>
              <a:t> is another </a:t>
            </a:r>
            <a:r>
              <a:rPr lang="en-US" dirty="0" err="1"/>
              <a:t>awaitable</a:t>
            </a:r>
            <a:r>
              <a:rPr lang="en-US" dirty="0"/>
              <a:t> type in .NET</a:t>
            </a:r>
          </a:p>
          <a:p>
            <a:r>
              <a:rPr lang="en-US" dirty="0"/>
              <a:t>Similar to a Task, but a struct instead of a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A8C55-3F94-4B04-A734-7894F5DC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92492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29F7-ECB3-4498-BE41-5B748F7F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 #15: </a:t>
            </a:r>
            <a:r>
              <a:rPr lang="pt-PT" dirty="0" err="1"/>
              <a:t>ValueTask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4AB7B-61A0-4BDF-971F-D4D843CA3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6EB23-DC02-4AE1-8C7A-68C9960C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49869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6D1216-3D85-43CB-8434-D734EBC3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ValueTask</a:t>
            </a:r>
            <a:r>
              <a:rPr lang="pt-PT" dirty="0"/>
              <a:t> - takeaways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E2DB3-EB48-48F4-9EF9-AB4B8A91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default choice continues to be Task</a:t>
            </a:r>
          </a:p>
          <a:p>
            <a:r>
              <a:rPr lang="en-US" dirty="0"/>
              <a:t>Only use </a:t>
            </a:r>
            <a:r>
              <a:rPr lang="en-US" dirty="0" err="1"/>
              <a:t>ValueTask</a:t>
            </a:r>
            <a:r>
              <a:rPr lang="en-US" dirty="0"/>
              <a:t> after confirming it’ll bring performance improvements</a:t>
            </a:r>
          </a:p>
          <a:p>
            <a:pPr lvl="1"/>
            <a:r>
              <a:rPr lang="en-US" dirty="0"/>
              <a:t>It can have the opposite effect</a:t>
            </a:r>
          </a:p>
          <a:p>
            <a:r>
              <a:rPr lang="en-US" dirty="0"/>
              <a:t>Beware that, depending on the way the </a:t>
            </a:r>
            <a:r>
              <a:rPr lang="en-US" dirty="0" err="1"/>
              <a:t>ValueTask</a:t>
            </a:r>
            <a:r>
              <a:rPr lang="en-US" dirty="0"/>
              <a:t> is created, it may not be safe to await it multiple times</a:t>
            </a:r>
          </a:p>
          <a:p>
            <a:r>
              <a:rPr lang="en-US" dirty="0"/>
              <a:t>The DEMO I created is the most basic of things, be sure to read a lot more about it before using </a:t>
            </a:r>
            <a:r>
              <a:rPr lang="en-US" dirty="0" err="1"/>
              <a:t>ValueTask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FE2DB-9324-4A9A-95FC-0BE43CA7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24467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F77426-A5CA-485E-B0A4-8ED596EC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Wrapping</a:t>
            </a:r>
            <a:r>
              <a:rPr lang="pt-PT" dirty="0"/>
              <a:t> </a:t>
            </a:r>
            <a:r>
              <a:rPr lang="pt-PT" dirty="0" err="1"/>
              <a:t>up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C7D7FB-EB60-4469-81A1-37BA03B56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6E5F0-247A-4444-BB10-DA85900E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37458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D557A2-7B3E-40D0-854A-ED6223CF4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Wrapping</a:t>
            </a:r>
            <a:r>
              <a:rPr lang="pt-PT" dirty="0"/>
              <a:t> </a:t>
            </a:r>
            <a:r>
              <a:rPr lang="pt-PT" dirty="0" err="1"/>
              <a:t>up</a:t>
            </a:r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0369D-8885-4D22-A3D0-414E44EFF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We've seen:</a:t>
            </a:r>
          </a:p>
          <a:p>
            <a:pPr lvl="1"/>
            <a:r>
              <a:rPr lang="en-US" dirty="0"/>
              <a:t>Why async/await</a:t>
            </a:r>
          </a:p>
          <a:p>
            <a:pPr lvl="1"/>
            <a:r>
              <a:rPr lang="en-US" dirty="0"/>
              <a:t>Some regularly used practices and patterns with async/await and other related bits</a:t>
            </a:r>
          </a:p>
          <a:p>
            <a:pPr lvl="1"/>
            <a:r>
              <a:rPr lang="en-US" dirty="0"/>
              <a:t>Some less used but interesting scenarios</a:t>
            </a:r>
          </a:p>
          <a:p>
            <a:pPr lvl="1"/>
            <a:r>
              <a:rPr lang="en-US" dirty="0"/>
              <a:t>Some common issues</a:t>
            </a:r>
          </a:p>
          <a:p>
            <a:r>
              <a:rPr lang="en-US" dirty="0"/>
              <a:t>There’s much more depth to the subject, but hopefully this should be a good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9E47F-3FD9-4252-B24F-C5FAD3D1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49647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3B299-6840-4CBF-9314-351F1DFB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Some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B2C3B-FB65-4048-8A6A-998A346AA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PT" dirty="0"/>
              <a:t>David </a:t>
            </a:r>
            <a:r>
              <a:rPr lang="pt-PT" dirty="0" err="1"/>
              <a:t>Fowler's</a:t>
            </a:r>
            <a:r>
              <a:rPr lang="pt-PT" dirty="0"/>
              <a:t> </a:t>
            </a:r>
            <a:r>
              <a:rPr lang="pt-PT" dirty="0" err="1"/>
              <a:t>async</a:t>
            </a:r>
            <a:r>
              <a:rPr lang="pt-PT" dirty="0"/>
              <a:t> </a:t>
            </a:r>
            <a:r>
              <a:rPr lang="pt-PT" dirty="0" err="1"/>
              <a:t>guidance</a:t>
            </a:r>
            <a:r>
              <a:rPr lang="pt-PT" dirty="0"/>
              <a:t> </a:t>
            </a:r>
            <a:r>
              <a:rPr lang="pt-PT" dirty="0" err="1"/>
              <a:t>article</a:t>
            </a:r>
            <a:r>
              <a:rPr lang="pt-PT" dirty="0"/>
              <a:t>: </a:t>
            </a:r>
            <a:r>
              <a:rPr lang="pt-PT" dirty="0">
                <a:hlinkClick r:id="rId2"/>
              </a:rPr>
              <a:t>https://github.com/davidfowl/AspNetCoreDiagnosticScenarios/blob/master/AsyncGuidance.md</a:t>
            </a:r>
            <a:endParaRPr lang="pt-PT" dirty="0"/>
          </a:p>
          <a:p>
            <a:r>
              <a:rPr lang="pt-PT" dirty="0"/>
              <a:t>Stephen </a:t>
            </a:r>
            <a:r>
              <a:rPr lang="pt-PT" dirty="0" err="1"/>
              <a:t>Cleary's</a:t>
            </a:r>
            <a:r>
              <a:rPr lang="pt-PT" dirty="0"/>
              <a:t> blog: </a:t>
            </a:r>
            <a:r>
              <a:rPr lang="pt-PT" dirty="0">
                <a:hlinkClick r:id="rId3"/>
              </a:rPr>
              <a:t>https://blog.stephencleary.com/</a:t>
            </a:r>
            <a:endParaRPr lang="pt-PT" dirty="0"/>
          </a:p>
          <a:p>
            <a:pPr lvl="1"/>
            <a:r>
              <a:rPr lang="pt-PT" dirty="0"/>
              <a:t>"</a:t>
            </a:r>
            <a:r>
              <a:rPr lang="pt-PT" dirty="0" err="1"/>
              <a:t>Task.Run</a:t>
            </a:r>
            <a:r>
              <a:rPr lang="pt-PT" dirty="0"/>
              <a:t> </a:t>
            </a:r>
            <a:r>
              <a:rPr lang="pt-PT" dirty="0" err="1"/>
              <a:t>Etiquette</a:t>
            </a:r>
            <a:r>
              <a:rPr lang="pt-PT" dirty="0"/>
              <a:t> </a:t>
            </a:r>
            <a:r>
              <a:rPr lang="pt-PT" dirty="0" err="1"/>
              <a:t>Examples</a:t>
            </a:r>
            <a:r>
              <a:rPr lang="pt-PT" dirty="0"/>
              <a:t>: </a:t>
            </a:r>
            <a:r>
              <a:rPr lang="pt-PT" dirty="0" err="1"/>
              <a:t>Don't</a:t>
            </a:r>
            <a:r>
              <a:rPr lang="pt-PT" dirty="0"/>
              <a:t> Use </a:t>
            </a:r>
            <a:r>
              <a:rPr lang="pt-PT" dirty="0" err="1"/>
              <a:t>Task.Run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Implementation</a:t>
            </a:r>
            <a:r>
              <a:rPr lang="pt-PT" dirty="0"/>
              <a:t>": </a:t>
            </a:r>
            <a:r>
              <a:rPr lang="pt-PT" dirty="0">
                <a:hlinkClick r:id="rId4"/>
              </a:rPr>
              <a:t>https://blog.stephencleary.com/2013/11/taskrun-etiquette-examples-dont-use.html</a:t>
            </a:r>
            <a:endParaRPr lang="pt-PT" dirty="0"/>
          </a:p>
          <a:p>
            <a:pPr lvl="1"/>
            <a:r>
              <a:rPr lang="pt-PT" dirty="0"/>
              <a:t>“</a:t>
            </a:r>
            <a:r>
              <a:rPr lang="pt-PT" dirty="0" err="1"/>
              <a:t>There</a:t>
            </a:r>
            <a:r>
              <a:rPr lang="pt-PT" dirty="0"/>
              <a:t> Is No </a:t>
            </a:r>
            <a:r>
              <a:rPr lang="pt-PT" dirty="0" err="1"/>
              <a:t>Thread</a:t>
            </a:r>
            <a:r>
              <a:rPr lang="pt-PT" dirty="0"/>
              <a:t>”: </a:t>
            </a:r>
            <a:r>
              <a:rPr lang="pt-PT" dirty="0">
                <a:hlinkClick r:id="rId5"/>
              </a:rPr>
              <a:t>https://blog.stephencleary.com/2013/11/there-is-no-thread.html</a:t>
            </a:r>
            <a:endParaRPr lang="pt-PT" dirty="0"/>
          </a:p>
          <a:p>
            <a:r>
              <a:rPr lang="pt-PT" dirty="0"/>
              <a:t>Stephen </a:t>
            </a:r>
            <a:r>
              <a:rPr lang="pt-PT" dirty="0" err="1"/>
              <a:t>Cleary</a:t>
            </a:r>
            <a:r>
              <a:rPr lang="pt-PT" dirty="0"/>
              <a:t> MSDN </a:t>
            </a:r>
            <a:r>
              <a:rPr lang="pt-PT" dirty="0" err="1"/>
              <a:t>post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"</a:t>
            </a:r>
            <a:r>
              <a:rPr lang="pt-PT" dirty="0" err="1"/>
              <a:t>Async</a:t>
            </a:r>
            <a:r>
              <a:rPr lang="pt-PT" dirty="0"/>
              <a:t>/</a:t>
            </a:r>
            <a:r>
              <a:rPr lang="pt-PT" dirty="0" err="1"/>
              <a:t>Await</a:t>
            </a:r>
            <a:r>
              <a:rPr lang="pt-PT" dirty="0"/>
              <a:t> - </a:t>
            </a:r>
            <a:r>
              <a:rPr lang="pt-PT" dirty="0" err="1"/>
              <a:t>Best</a:t>
            </a:r>
            <a:r>
              <a:rPr lang="pt-PT" dirty="0"/>
              <a:t> </a:t>
            </a:r>
            <a:r>
              <a:rPr lang="pt-PT" dirty="0" err="1"/>
              <a:t>Practices</a:t>
            </a:r>
            <a:r>
              <a:rPr lang="pt-PT" dirty="0"/>
              <a:t> in </a:t>
            </a:r>
            <a:r>
              <a:rPr lang="pt-PT" dirty="0" err="1"/>
              <a:t>Asynchronous</a:t>
            </a:r>
            <a:r>
              <a:rPr lang="pt-PT" dirty="0"/>
              <a:t> </a:t>
            </a:r>
            <a:r>
              <a:rPr lang="pt-PT" dirty="0" err="1"/>
              <a:t>Programming</a:t>
            </a:r>
            <a:r>
              <a:rPr lang="pt-PT" dirty="0"/>
              <a:t>": </a:t>
            </a:r>
            <a:r>
              <a:rPr lang="pt-PT" dirty="0">
                <a:hlinkClick r:id="rId6"/>
              </a:rPr>
              <a:t>https://msdn.microsoft.com/en-us/magazine/jj991977.aspx</a:t>
            </a:r>
            <a:endParaRPr lang="pt-PT" dirty="0"/>
          </a:p>
          <a:p>
            <a:r>
              <a:rPr lang="pt-PT" dirty="0" err="1"/>
              <a:t>Sergey</a:t>
            </a:r>
            <a:r>
              <a:rPr lang="pt-PT" dirty="0"/>
              <a:t> </a:t>
            </a:r>
            <a:r>
              <a:rPr lang="pt-PT" dirty="0" err="1"/>
              <a:t>Teplyakov's</a:t>
            </a:r>
            <a:r>
              <a:rPr lang="pt-PT" dirty="0"/>
              <a:t> "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danger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TaskCompletionSource</a:t>
            </a:r>
            <a:r>
              <a:rPr lang="pt-PT" dirty="0"/>
              <a:t>&lt;T&gt; </a:t>
            </a:r>
            <a:r>
              <a:rPr lang="pt-PT" dirty="0" err="1"/>
              <a:t>class</a:t>
            </a:r>
            <a:r>
              <a:rPr lang="pt-PT" dirty="0"/>
              <a:t>": </a:t>
            </a:r>
            <a:r>
              <a:rPr lang="pt-PT" dirty="0">
                <a:hlinkClick r:id="rId7"/>
              </a:rPr>
              <a:t>https://blogs.msdn.microsoft.com/seteplia/2018/10/01/the-danger-of-taskcompletionsourcet-class/</a:t>
            </a:r>
            <a:endParaRPr lang="pt-PT" dirty="0"/>
          </a:p>
          <a:p>
            <a:r>
              <a:rPr lang="pt-PT" dirty="0"/>
              <a:t>Stephen </a:t>
            </a:r>
            <a:r>
              <a:rPr lang="pt-PT" dirty="0" err="1"/>
              <a:t>Toub's</a:t>
            </a:r>
            <a:r>
              <a:rPr lang="pt-PT" dirty="0"/>
              <a:t> "</a:t>
            </a:r>
            <a:r>
              <a:rPr lang="pt-PT" dirty="0" err="1"/>
              <a:t>Understanding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Whys</a:t>
            </a:r>
            <a:r>
              <a:rPr lang="pt-PT" dirty="0"/>
              <a:t>, </a:t>
            </a:r>
            <a:r>
              <a:rPr lang="pt-PT" dirty="0" err="1"/>
              <a:t>Whats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Whens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ValueTask</a:t>
            </a:r>
            <a:r>
              <a:rPr lang="pt-PT" dirty="0"/>
              <a:t>" </a:t>
            </a:r>
            <a:r>
              <a:rPr lang="pt-PT" dirty="0">
                <a:hlinkClick r:id="rId8"/>
              </a:rPr>
              <a:t>https://devblogs.microsoft.com/dotnet/understanding-the-whys-whats-and-whens-of-valuetask/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there’s</a:t>
            </a:r>
            <a:r>
              <a:rPr lang="pt-PT" dirty="0"/>
              <a:t> a </a:t>
            </a:r>
            <a:r>
              <a:rPr lang="pt-PT" dirty="0" err="1"/>
              <a:t>looooot</a:t>
            </a:r>
            <a:r>
              <a:rPr lang="pt-PT" dirty="0"/>
              <a:t> more! 😛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308E6-6E37-4277-9C7C-2017364F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181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D2AB0A-321E-482A-B335-9CDDBEA9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0"/>
            <a:ext cx="10515600" cy="1028068"/>
          </a:xfrm>
        </p:spPr>
        <p:txBody>
          <a:bodyPr>
            <a:normAutofit/>
          </a:bodyPr>
          <a:lstStyle/>
          <a:p>
            <a:r>
              <a:rPr lang="pt-PT" sz="4000" dirty="0" err="1"/>
              <a:t>Example</a:t>
            </a:r>
            <a:r>
              <a:rPr lang="pt-PT" sz="4000" dirty="0"/>
              <a:t>: DB </a:t>
            </a:r>
            <a:r>
              <a:rPr lang="pt-PT" sz="4000" dirty="0" err="1"/>
              <a:t>access</a:t>
            </a:r>
            <a:r>
              <a:rPr lang="pt-PT" sz="4000" dirty="0"/>
              <a:t> </a:t>
            </a:r>
            <a:r>
              <a:rPr lang="pt-PT" sz="4000" dirty="0" err="1"/>
              <a:t>without</a:t>
            </a:r>
            <a:r>
              <a:rPr lang="pt-PT" sz="4000" dirty="0"/>
              <a:t> </a:t>
            </a:r>
            <a:r>
              <a:rPr lang="pt-PT" sz="4000" dirty="0" err="1"/>
              <a:t>async</a:t>
            </a:r>
            <a:r>
              <a:rPr lang="pt-PT" sz="4000" dirty="0"/>
              <a:t> </a:t>
            </a:r>
            <a:r>
              <a:rPr lang="pt-PT" sz="4000" dirty="0" err="1"/>
              <a:t>features</a:t>
            </a:r>
            <a:endParaRPr lang="pt-PT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E0D19-939E-4C92-9CE5-B4AE2CBD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6</a:t>
            </a:fld>
            <a:endParaRPr lang="pt-PT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0AE986E-3326-45D6-A30B-6F9B3D9EC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244" y="1043927"/>
            <a:ext cx="6936867" cy="5712714"/>
          </a:xfrm>
        </p:spPr>
      </p:pic>
    </p:spTree>
    <p:extLst>
      <p:ext uri="{BB962C8B-B14F-4D97-AF65-F5344CB8AC3E}">
        <p14:creationId xmlns:p14="http://schemas.microsoft.com/office/powerpoint/2010/main" val="13438980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EDA15E-1AF0-4475-94F2-9AF1135E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Thanks</a:t>
            </a:r>
            <a:r>
              <a:rPr lang="pt-PT" dirty="0"/>
              <a:t>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9EBBE9-32F6-4DFC-9D42-5308CA899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Presentation and sample code:</a:t>
            </a:r>
          </a:p>
          <a:p>
            <a:r>
              <a:rPr lang="en-US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://github.com/joaofbantunes</a:t>
            </a:r>
            <a:r>
              <a:rPr lang="en-US">
                <a:hlinkClick r:id="rId2"/>
              </a:rPr>
              <a:t>/AsyncAllTheThings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4FEBF-5A8C-4179-B22D-A4EC54F6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60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239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>
            <a:extLst>
              <a:ext uri="{FF2B5EF4-FFF2-40B4-BE49-F238E27FC236}">
                <a16:creationId xmlns:a16="http://schemas.microsoft.com/office/drawing/2014/main" id="{41D24D77-E1C3-4E3C-B2A5-4E644D568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0"/>
            <a:ext cx="10515600" cy="1104138"/>
          </a:xfrm>
        </p:spPr>
        <p:txBody>
          <a:bodyPr>
            <a:normAutofit/>
          </a:bodyPr>
          <a:lstStyle/>
          <a:p>
            <a:r>
              <a:rPr lang="pt-PT" sz="4000" dirty="0" err="1"/>
              <a:t>Example</a:t>
            </a:r>
            <a:r>
              <a:rPr lang="pt-PT" sz="4000" dirty="0"/>
              <a:t>: DB </a:t>
            </a:r>
            <a:r>
              <a:rPr lang="pt-PT" sz="4000" dirty="0" err="1"/>
              <a:t>access</a:t>
            </a:r>
            <a:r>
              <a:rPr lang="pt-PT" sz="4000" dirty="0"/>
              <a:t> </a:t>
            </a:r>
            <a:r>
              <a:rPr lang="pt-PT" sz="4000" dirty="0" err="1"/>
              <a:t>with</a:t>
            </a:r>
            <a:r>
              <a:rPr lang="pt-PT" sz="4000" dirty="0"/>
              <a:t> </a:t>
            </a:r>
            <a:r>
              <a:rPr lang="pt-PT" sz="4000" dirty="0" err="1"/>
              <a:t>async</a:t>
            </a:r>
            <a:r>
              <a:rPr lang="pt-PT" sz="4000" dirty="0"/>
              <a:t> </a:t>
            </a:r>
            <a:r>
              <a:rPr lang="pt-PT" sz="4000" dirty="0" err="1"/>
              <a:t>features</a:t>
            </a:r>
            <a:endParaRPr lang="pt-PT" sz="4000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57826B5B-823B-4DCF-8876-14D5A086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51890B4-0D7E-467A-A36C-2EC5EF11FF9C}" type="slidenum">
              <a:rPr lang="pt-PT" smtClean="0"/>
              <a:t>7</a:t>
            </a:fld>
            <a:endParaRPr lang="pt-PT"/>
          </a:p>
        </p:txBody>
      </p:sp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FE252A0A-03BE-49A7-BB60-606AC1790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522" y="1119997"/>
            <a:ext cx="7650956" cy="572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77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DDEEEF7-91AD-4BF0-A787-8452D868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pt-PT" dirty="0"/>
              <a:t>Side note: </a:t>
            </a:r>
            <a:r>
              <a:rPr lang="pt-PT" dirty="0" err="1"/>
              <a:t>before</a:t>
            </a:r>
            <a:r>
              <a:rPr lang="pt-PT" dirty="0"/>
              <a:t> </a:t>
            </a:r>
            <a:r>
              <a:rPr lang="pt-PT" dirty="0" err="1"/>
              <a:t>async</a:t>
            </a:r>
            <a:r>
              <a:rPr lang="pt-PT" dirty="0"/>
              <a:t>/</a:t>
            </a:r>
            <a:r>
              <a:rPr lang="pt-PT" dirty="0" err="1"/>
              <a:t>await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ED8682F-ACFB-437B-9E10-A718EB21A6D6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were mechanisms to write async code prior to the introduction of async/await </a:t>
            </a:r>
          </a:p>
          <a:p>
            <a:endParaRPr lang="pt-PT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908F939-32D0-4EB7-AFB1-C11EC23A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51890B4-0D7E-467A-A36C-2EC5EF11FF9C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151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DEA3-BD0F-400E-ADF6-2780F820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Before</a:t>
            </a:r>
            <a:r>
              <a:rPr lang="pt-PT" dirty="0"/>
              <a:t> </a:t>
            </a:r>
            <a:r>
              <a:rPr lang="pt-PT" dirty="0" err="1"/>
              <a:t>async</a:t>
            </a:r>
            <a:r>
              <a:rPr lang="pt-PT" dirty="0"/>
              <a:t>/</a:t>
            </a:r>
            <a:r>
              <a:rPr lang="pt-PT" dirty="0" err="1"/>
              <a:t>await</a:t>
            </a:r>
            <a:r>
              <a:rPr lang="pt-PT" dirty="0"/>
              <a:t> - </a:t>
            </a:r>
            <a:r>
              <a:rPr lang="pt-PT" dirty="0" err="1"/>
              <a:t>IAsyncResult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E98B7-58FB-4D4E-997C-C8398883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9</a:t>
            </a:fld>
            <a:endParaRPr lang="pt-PT"/>
          </a:p>
        </p:txBody>
      </p:sp>
      <p:pic>
        <p:nvPicPr>
          <p:cNvPr id="10" name="Content Placeholder 9" descr="A screen shot of a computer&#10;&#10;Description automatically generated">
            <a:extLst>
              <a:ext uri="{FF2B5EF4-FFF2-40B4-BE49-F238E27FC236}">
                <a16:creationId xmlns:a16="http://schemas.microsoft.com/office/drawing/2014/main" id="{AE28810A-DB3D-4873-A969-523126C95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948" y="1825625"/>
            <a:ext cx="5370103" cy="4351338"/>
          </a:xfrm>
        </p:spPr>
      </p:pic>
    </p:spTree>
    <p:extLst>
      <p:ext uri="{BB962C8B-B14F-4D97-AF65-F5344CB8AC3E}">
        <p14:creationId xmlns:p14="http://schemas.microsoft.com/office/powerpoint/2010/main" val="318289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ohnny's presentation">
      <a:dk1>
        <a:srgbClr val="FFFFFF"/>
      </a:dk1>
      <a:lt1>
        <a:srgbClr val="343434"/>
      </a:lt1>
      <a:dk2>
        <a:srgbClr val="FFFFFF"/>
      </a:dk2>
      <a:lt2>
        <a:srgbClr val="343434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ohnny's Fonts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1672</Words>
  <Application>Microsoft Office PowerPoint</Application>
  <PresentationFormat>Widescreen</PresentationFormat>
  <Paragraphs>249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Ubuntu</vt:lpstr>
      <vt:lpstr>Office Theme</vt:lpstr>
      <vt:lpstr>Async all the things</vt:lpstr>
      <vt:lpstr>PowerPoint Presentation</vt:lpstr>
      <vt:lpstr>Summary</vt:lpstr>
      <vt:lpstr>Before getting into code…</vt:lpstr>
      <vt:lpstr>Why is async important?</vt:lpstr>
      <vt:lpstr>Example: DB access without async features</vt:lpstr>
      <vt:lpstr>Example: DB access with async features</vt:lpstr>
      <vt:lpstr>Side note: before async/await</vt:lpstr>
      <vt:lpstr>Before async/await - IAsyncResult</vt:lpstr>
      <vt:lpstr>Before async/await – TPL only</vt:lpstr>
      <vt:lpstr>Before async/await - takeaways</vt:lpstr>
      <vt:lpstr>Getting started</vt:lpstr>
      <vt:lpstr>DEMO #01: Getting started</vt:lpstr>
      <vt:lpstr>Getting started - takeaways</vt:lpstr>
      <vt:lpstr>Async all the way</vt:lpstr>
      <vt:lpstr>DEMO #02: Async all the way</vt:lpstr>
      <vt:lpstr>Async all the way - takeaways</vt:lpstr>
      <vt:lpstr>.Result vs  .GetAwaiter().GetResult()</vt:lpstr>
      <vt:lpstr>DEMO #03:  .Result vs .GetAwaiter().GetResult()</vt:lpstr>
      <vt:lpstr>.Result vs .GetAwaiter().GetResult() - takeaways </vt:lpstr>
      <vt:lpstr>Wasting threads</vt:lpstr>
      <vt:lpstr>DEMO #04: Wasting threads</vt:lpstr>
      <vt:lpstr>Wasting threads - takeaways</vt:lpstr>
      <vt:lpstr>ConfigureAwait(false)</vt:lpstr>
      <vt:lpstr>DEMO #05: ConfigureAwait(false)</vt:lpstr>
      <vt:lpstr>ConfigureAwait(false) - takeaways</vt:lpstr>
      <vt:lpstr>Return Task without awaiting</vt:lpstr>
      <vt:lpstr>DEMO #06: Return Task without awaiting</vt:lpstr>
      <vt:lpstr>Return Task without awaiting - takeaways</vt:lpstr>
      <vt:lpstr>Parallel requests</vt:lpstr>
      <vt:lpstr>DEMO #07: Parallel requests</vt:lpstr>
      <vt:lpstr>Parallel requests - takeaways</vt:lpstr>
      <vt:lpstr>It ain't async as soon as its called</vt:lpstr>
      <vt:lpstr>DEMO #08: It ain't async as soon as its called</vt:lpstr>
      <vt:lpstr>It ain't async as soon as its called - takeaways</vt:lpstr>
      <vt:lpstr> Task.FromResult vs Task.Run</vt:lpstr>
      <vt:lpstr>DEMO #09: Task.FromResult vs Task.Run</vt:lpstr>
      <vt:lpstr>Task.FromResult vs Task.Run - takeaways</vt:lpstr>
      <vt:lpstr>CancellationToken</vt:lpstr>
      <vt:lpstr>DEMO #10: CancellationToken</vt:lpstr>
      <vt:lpstr>CancellationToken - takeaways</vt:lpstr>
      <vt:lpstr>Under the hood</vt:lpstr>
      <vt:lpstr>DEMO #11: Under the hood</vt:lpstr>
      <vt:lpstr>Under the hood - takeaways</vt:lpstr>
      <vt:lpstr>TaskCompletionSource</vt:lpstr>
      <vt:lpstr>DEMO #12: TaskCompletionSource</vt:lpstr>
      <vt:lpstr>TaskCompletionSource - takeaways</vt:lpstr>
      <vt:lpstr>CancellationTokenSource</vt:lpstr>
      <vt:lpstr>DEMO #13: CancellationTokenSource</vt:lpstr>
      <vt:lpstr>CancellationTokenSource - takeaways</vt:lpstr>
      <vt:lpstr>Duck typing</vt:lpstr>
      <vt:lpstr>DEMO #14: Duck typing</vt:lpstr>
      <vt:lpstr>Duck typing - takeaways</vt:lpstr>
      <vt:lpstr>ValueTask</vt:lpstr>
      <vt:lpstr>DEMO #15: ValueTask</vt:lpstr>
      <vt:lpstr>ValueTask - takeaways</vt:lpstr>
      <vt:lpstr>Wrapping up</vt:lpstr>
      <vt:lpstr>Wrapping up</vt:lpstr>
      <vt:lpstr>Some links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all the things</dc:title>
  <dc:creator>João Antunes</dc:creator>
  <cp:lastModifiedBy>João Antunes</cp:lastModifiedBy>
  <cp:revision>13</cp:revision>
  <dcterms:created xsi:type="dcterms:W3CDTF">2019-07-17T17:57:49Z</dcterms:created>
  <dcterms:modified xsi:type="dcterms:W3CDTF">2019-07-18T17:42:56Z</dcterms:modified>
</cp:coreProperties>
</file>