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92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4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D19756-AD5F-46B9-8DA6-E3CEAA66C2F0}">
          <p14:sldIdLst>
            <p14:sldId id="256"/>
          </p14:sldIdLst>
        </p14:section>
        <p14:section name="Personal intro" id="{444F1A25-8E33-4686-817C-5EE2F0E2A98F}">
          <p14:sldIdLst>
            <p14:sldId id="257"/>
          </p14:sldIdLst>
        </p14:section>
        <p14:section name="Intro" id="{F189D6DC-E1A2-4F7B-9691-5C335423E825}">
          <p14:sldIdLst>
            <p14:sldId id="258"/>
            <p14:sldId id="259"/>
            <p14:sldId id="260"/>
            <p14:sldId id="261"/>
          </p14:sldIdLst>
        </p14:section>
        <p14:section name="Super Controller" id="{EF0649AC-8397-43E5-A97D-810220DA54C2}">
          <p14:sldIdLst>
            <p14:sldId id="262"/>
            <p14:sldId id="263"/>
            <p14:sldId id="264"/>
            <p14:sldId id="265"/>
          </p14:sldIdLst>
        </p14:section>
        <p14:section name="Super Service" id="{DF8B4715-1939-411D-B1CA-87B43007CD10}">
          <p14:sldIdLst>
            <p14:sldId id="267"/>
            <p14:sldId id="268"/>
            <p14:sldId id="269"/>
            <p14:sldId id="270"/>
          </p14:sldIdLst>
        </p14:section>
        <p14:section name="Individual request handlers" id="{2E1D6FC1-18A8-48C0-8768-C2BFF70C1EF3}">
          <p14:sldIdLst>
            <p14:sldId id="271"/>
            <p14:sldId id="272"/>
            <p14:sldId id="273"/>
            <p14:sldId id="274"/>
          </p14:sldIdLst>
        </p14:section>
        <p14:section name="OOifying" id="{55483EF1-ABCF-4668-AA50-22E92EEA1A47}">
          <p14:sldIdLst>
            <p14:sldId id="275"/>
            <p14:sldId id="276"/>
            <p14:sldId id="292"/>
            <p14:sldId id="277"/>
            <p14:sldId id="278"/>
            <p14:sldId id="279"/>
          </p14:sldIdLst>
        </p14:section>
        <p14:section name="Make use of type safety" id="{C76F074E-44A6-4AFD-AA01-406B1953B02D}">
          <p14:sldIdLst>
            <p14:sldId id="280"/>
            <p14:sldId id="281"/>
            <p14:sldId id="282"/>
            <p14:sldId id="283"/>
          </p14:sldIdLst>
        </p14:section>
        <p14:section name="Minimize exceptions" id="{852717AA-89EA-49C1-9CD2-AB2F56842D07}">
          <p14:sldIdLst>
            <p14:sldId id="284"/>
            <p14:sldId id="285"/>
            <p14:sldId id="286"/>
            <p14:sldId id="287"/>
          </p14:sldIdLst>
        </p14:section>
        <p14:section name="Outro" id="{AFFAF40C-C3D5-49EA-B21C-2FE57642CBA8}">
          <p14:sldIdLst>
            <p14:sldId id="288"/>
            <p14:sldId id="294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7D7490-D10D-43D9-93E6-3AECAB442C4D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97970210-C598-47FB-96E8-DDF779B4D978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3200" dirty="0"/>
            <a:t>POCO</a:t>
          </a:r>
          <a:endParaRPr lang="pt-PT" sz="3200" dirty="0"/>
        </a:p>
      </dgm:t>
    </dgm:pt>
    <dgm:pt modelId="{6CA5F3B0-BF91-4291-9A9F-2815C74DD475}" type="parTrans" cxnId="{22D9BC92-1B7A-4CDB-BB81-17D60BBE5FC5}">
      <dgm:prSet/>
      <dgm:spPr/>
      <dgm:t>
        <a:bodyPr/>
        <a:lstStyle/>
        <a:p>
          <a:endParaRPr lang="pt-PT"/>
        </a:p>
      </dgm:t>
    </dgm:pt>
    <dgm:pt modelId="{86533509-7A4C-4B5F-A7A4-168B6161D42D}" type="sibTrans" cxnId="{22D9BC92-1B7A-4CDB-BB81-17D60BBE5FC5}">
      <dgm:prSet/>
      <dgm:spPr/>
      <dgm:t>
        <a:bodyPr/>
        <a:lstStyle/>
        <a:p>
          <a:endParaRPr lang="pt-PT"/>
        </a:p>
      </dgm:t>
    </dgm:pt>
    <dgm:pt modelId="{D61B6ED3-0217-4E6C-B34A-72C4585E5797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3200" dirty="0"/>
            <a:t>DTO</a:t>
          </a:r>
          <a:endParaRPr lang="pt-PT" sz="3200" dirty="0"/>
        </a:p>
      </dgm:t>
    </dgm:pt>
    <dgm:pt modelId="{8D8AEA40-0295-4192-AF44-1F800B7FD920}" type="parTrans" cxnId="{63424FC4-246B-4B05-B38C-4A018C0D0E45}">
      <dgm:prSet/>
      <dgm:spPr/>
      <dgm:t>
        <a:bodyPr/>
        <a:lstStyle/>
        <a:p>
          <a:endParaRPr lang="pt-PT"/>
        </a:p>
      </dgm:t>
    </dgm:pt>
    <dgm:pt modelId="{C42FD7A8-8155-43E8-8333-AC39088940C7}" type="sibTrans" cxnId="{63424FC4-246B-4B05-B38C-4A018C0D0E45}">
      <dgm:prSet/>
      <dgm:spPr/>
      <dgm:t>
        <a:bodyPr/>
        <a:lstStyle/>
        <a:p>
          <a:endParaRPr lang="pt-PT"/>
        </a:p>
      </dgm:t>
    </dgm:pt>
    <dgm:pt modelId="{EAA381EA-5E4A-4F8C-B4E1-C865777A8266}" type="pres">
      <dgm:prSet presAssocID="{C87D7490-D10D-43D9-93E6-3AECAB442C4D}" presName="Name0" presStyleCnt="0">
        <dgm:presLayoutVars>
          <dgm:chMax val="7"/>
          <dgm:resizeHandles val="exact"/>
        </dgm:presLayoutVars>
      </dgm:prSet>
      <dgm:spPr/>
    </dgm:pt>
    <dgm:pt modelId="{8FFD76F6-5F32-4DAF-B914-219DDD5274BD}" type="pres">
      <dgm:prSet presAssocID="{C87D7490-D10D-43D9-93E6-3AECAB442C4D}" presName="comp1" presStyleCnt="0"/>
      <dgm:spPr/>
    </dgm:pt>
    <dgm:pt modelId="{2A631255-D0CF-4806-B1AA-898D611B7E52}" type="pres">
      <dgm:prSet presAssocID="{C87D7490-D10D-43D9-93E6-3AECAB442C4D}" presName="circle1" presStyleLbl="node1" presStyleIdx="0" presStyleCnt="2" custScaleX="83762" custScaleY="78017" custLinFactNeighborY="0"/>
      <dgm:spPr/>
    </dgm:pt>
    <dgm:pt modelId="{F89F00E6-9725-4C50-BA25-9F94F7C2D773}" type="pres">
      <dgm:prSet presAssocID="{C87D7490-D10D-43D9-93E6-3AECAB442C4D}" presName="c1text" presStyleLbl="node1" presStyleIdx="0" presStyleCnt="2">
        <dgm:presLayoutVars>
          <dgm:bulletEnabled val="1"/>
        </dgm:presLayoutVars>
      </dgm:prSet>
      <dgm:spPr/>
    </dgm:pt>
    <dgm:pt modelId="{412D3865-159B-4590-8360-A23B4D235DD4}" type="pres">
      <dgm:prSet presAssocID="{C87D7490-D10D-43D9-93E6-3AECAB442C4D}" presName="comp2" presStyleCnt="0"/>
      <dgm:spPr/>
    </dgm:pt>
    <dgm:pt modelId="{ECD2F705-32BF-4368-9B09-2B8F6B4D3748}" type="pres">
      <dgm:prSet presAssocID="{C87D7490-D10D-43D9-93E6-3AECAB442C4D}" presName="circle2" presStyleLbl="node1" presStyleIdx="1" presStyleCnt="2" custScaleX="46564" custScaleY="45097" custLinFactNeighborY="2239"/>
      <dgm:spPr/>
    </dgm:pt>
    <dgm:pt modelId="{1A1380E6-3B45-4002-BF30-7A1B9FA32DDB}" type="pres">
      <dgm:prSet presAssocID="{C87D7490-D10D-43D9-93E6-3AECAB442C4D}" presName="c2text" presStyleLbl="node1" presStyleIdx="1" presStyleCnt="2">
        <dgm:presLayoutVars>
          <dgm:bulletEnabled val="1"/>
        </dgm:presLayoutVars>
      </dgm:prSet>
      <dgm:spPr/>
    </dgm:pt>
  </dgm:ptLst>
  <dgm:cxnLst>
    <dgm:cxn modelId="{8CA2EC09-73EE-4F2A-86A0-3D77BC64F1A8}" type="presOf" srcId="{D61B6ED3-0217-4E6C-B34A-72C4585E5797}" destId="{ECD2F705-32BF-4368-9B09-2B8F6B4D3748}" srcOrd="0" destOrd="0" presId="urn:microsoft.com/office/officeart/2005/8/layout/venn2"/>
    <dgm:cxn modelId="{D2AB4D19-F108-44FB-89D1-8772038CB2C9}" type="presOf" srcId="{C87D7490-D10D-43D9-93E6-3AECAB442C4D}" destId="{EAA381EA-5E4A-4F8C-B4E1-C865777A8266}" srcOrd="0" destOrd="0" presId="urn:microsoft.com/office/officeart/2005/8/layout/venn2"/>
    <dgm:cxn modelId="{15BC4C2C-56E7-4771-A356-46E558F53BBF}" type="presOf" srcId="{97970210-C598-47FB-96E8-DDF779B4D978}" destId="{2A631255-D0CF-4806-B1AA-898D611B7E52}" srcOrd="0" destOrd="0" presId="urn:microsoft.com/office/officeart/2005/8/layout/venn2"/>
    <dgm:cxn modelId="{F2ED928C-F3D4-43ED-B006-2DC37E90E280}" type="presOf" srcId="{97970210-C598-47FB-96E8-DDF779B4D978}" destId="{F89F00E6-9725-4C50-BA25-9F94F7C2D773}" srcOrd="1" destOrd="0" presId="urn:microsoft.com/office/officeart/2005/8/layout/venn2"/>
    <dgm:cxn modelId="{22D9BC92-1B7A-4CDB-BB81-17D60BBE5FC5}" srcId="{C87D7490-D10D-43D9-93E6-3AECAB442C4D}" destId="{97970210-C598-47FB-96E8-DDF779B4D978}" srcOrd="0" destOrd="0" parTransId="{6CA5F3B0-BF91-4291-9A9F-2815C74DD475}" sibTransId="{86533509-7A4C-4B5F-A7A4-168B6161D42D}"/>
    <dgm:cxn modelId="{A62B21A3-94A2-460D-98B7-C63DB90B6178}" type="presOf" srcId="{D61B6ED3-0217-4E6C-B34A-72C4585E5797}" destId="{1A1380E6-3B45-4002-BF30-7A1B9FA32DDB}" srcOrd="1" destOrd="0" presId="urn:microsoft.com/office/officeart/2005/8/layout/venn2"/>
    <dgm:cxn modelId="{63424FC4-246B-4B05-B38C-4A018C0D0E45}" srcId="{C87D7490-D10D-43D9-93E6-3AECAB442C4D}" destId="{D61B6ED3-0217-4E6C-B34A-72C4585E5797}" srcOrd="1" destOrd="0" parTransId="{8D8AEA40-0295-4192-AF44-1F800B7FD920}" sibTransId="{C42FD7A8-8155-43E8-8333-AC39088940C7}"/>
    <dgm:cxn modelId="{A8CBF7AB-1EF0-4E80-88C6-BDD24F54B8C0}" type="presParOf" srcId="{EAA381EA-5E4A-4F8C-B4E1-C865777A8266}" destId="{8FFD76F6-5F32-4DAF-B914-219DDD5274BD}" srcOrd="0" destOrd="0" presId="urn:microsoft.com/office/officeart/2005/8/layout/venn2"/>
    <dgm:cxn modelId="{BA37C665-BC40-4984-9931-073C2FECC075}" type="presParOf" srcId="{8FFD76F6-5F32-4DAF-B914-219DDD5274BD}" destId="{2A631255-D0CF-4806-B1AA-898D611B7E52}" srcOrd="0" destOrd="0" presId="urn:microsoft.com/office/officeart/2005/8/layout/venn2"/>
    <dgm:cxn modelId="{09CDAF80-BAF9-4752-9BC9-B6A8DDAF555A}" type="presParOf" srcId="{8FFD76F6-5F32-4DAF-B914-219DDD5274BD}" destId="{F89F00E6-9725-4C50-BA25-9F94F7C2D773}" srcOrd="1" destOrd="0" presId="urn:microsoft.com/office/officeart/2005/8/layout/venn2"/>
    <dgm:cxn modelId="{8186398B-FD04-41E7-8009-D296BB34760F}" type="presParOf" srcId="{EAA381EA-5E4A-4F8C-B4E1-C865777A8266}" destId="{412D3865-159B-4590-8360-A23B4D235DD4}" srcOrd="1" destOrd="0" presId="urn:microsoft.com/office/officeart/2005/8/layout/venn2"/>
    <dgm:cxn modelId="{87B14891-726A-4877-855E-C1E387DF2DDF}" type="presParOf" srcId="{412D3865-159B-4590-8360-A23B4D235DD4}" destId="{ECD2F705-32BF-4368-9B09-2B8F6B4D3748}" srcOrd="0" destOrd="0" presId="urn:microsoft.com/office/officeart/2005/8/layout/venn2"/>
    <dgm:cxn modelId="{AD6D65D1-7072-4670-9679-3C13BC966337}" type="presParOf" srcId="{412D3865-159B-4590-8360-A23B4D235DD4}" destId="{1A1380E6-3B45-4002-BF30-7A1B9FA32DDB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31255-D0CF-4806-B1AA-898D611B7E52}">
      <dsp:nvSpPr>
        <dsp:cNvPr id="0" name=""/>
        <dsp:cNvSpPr/>
      </dsp:nvSpPr>
      <dsp:spPr>
        <a:xfrm>
          <a:off x="1794608" y="595592"/>
          <a:ext cx="4538783" cy="4227481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POCO</a:t>
          </a:r>
          <a:endParaRPr lang="pt-PT" sz="3200" kern="1200" dirty="0"/>
        </a:p>
      </dsp:txBody>
      <dsp:txXfrm>
        <a:off x="2872569" y="912653"/>
        <a:ext cx="2382861" cy="718671"/>
      </dsp:txXfrm>
    </dsp:sp>
    <dsp:sp modelId="{ECD2F705-32BF-4368-9B09-2B8F6B4D3748}">
      <dsp:nvSpPr>
        <dsp:cNvPr id="0" name=""/>
        <dsp:cNvSpPr/>
      </dsp:nvSpPr>
      <dsp:spPr>
        <a:xfrm>
          <a:off x="3117819" y="2561288"/>
          <a:ext cx="1892361" cy="1832742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DTO</a:t>
          </a:r>
          <a:endParaRPr lang="pt-PT" sz="3200" kern="1200" dirty="0"/>
        </a:p>
      </dsp:txBody>
      <dsp:txXfrm>
        <a:off x="3394949" y="3019474"/>
        <a:ext cx="1338101" cy="916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921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728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735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72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818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45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363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02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16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469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8992-6760-4568-B836-8A41DAB74142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805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C8992-6760-4568-B836-8A41DAB74142}" type="datetimeFigureOut">
              <a:rPr lang="pt-PT" smtClean="0"/>
              <a:t>24/01/2022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0E21C-E862-44EA-8C8E-5AD7FF45446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27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1E0A-3C02-4344-BB80-EF2E56E29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b="1" dirty="0" err="1"/>
              <a:t>OOPs</a:t>
            </a:r>
            <a:r>
              <a:rPr lang="pt-PT" b="1" dirty="0"/>
              <a:t>, I </a:t>
            </a:r>
            <a:r>
              <a:rPr lang="pt-PT" b="1" dirty="0" err="1"/>
              <a:t>did</a:t>
            </a:r>
            <a:r>
              <a:rPr lang="pt-PT" b="1" dirty="0"/>
              <a:t> </a:t>
            </a:r>
            <a:r>
              <a:rPr lang="pt-PT" b="1" dirty="0" err="1"/>
              <a:t>it</a:t>
            </a:r>
            <a:r>
              <a:rPr lang="pt-PT" b="1" dirty="0"/>
              <a:t> </a:t>
            </a:r>
            <a:r>
              <a:rPr lang="pt-PT" b="1" dirty="0" err="1"/>
              <a:t>again</a:t>
            </a:r>
            <a:endParaRPr lang="pt-PT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48474-BE95-41B0-9AD2-12AF7FEB2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(</a:t>
            </a:r>
            <a:r>
              <a:rPr lang="pt-PT" dirty="0" err="1"/>
              <a:t>aka</a:t>
            </a:r>
            <a:r>
              <a:rPr lang="pt-PT" dirty="0"/>
              <a:t> </a:t>
            </a:r>
            <a:r>
              <a:rPr lang="en-US" dirty="0"/>
              <a:t>Untangling the mess we're making out of OOP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53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People</a:t>
            </a:r>
            <a:r>
              <a:rPr lang="pt-PT" dirty="0"/>
              <a:t> </a:t>
            </a:r>
            <a:r>
              <a:rPr lang="pt-PT" dirty="0" err="1"/>
              <a:t>love</a:t>
            </a:r>
            <a:r>
              <a:rPr lang="pt-PT" dirty="0"/>
              <a:t> to </a:t>
            </a:r>
            <a:r>
              <a:rPr lang="pt-PT" dirty="0" err="1"/>
              <a:t>preach</a:t>
            </a:r>
            <a:r>
              <a:rPr lang="pt-PT" dirty="0"/>
              <a:t> SOLID...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is it being practiced?</a:t>
            </a:r>
          </a:p>
          <a:p>
            <a:r>
              <a:rPr lang="en-US" dirty="0"/>
              <a:t>(S)ingle responsibility principle</a:t>
            </a:r>
          </a:p>
          <a:p>
            <a:r>
              <a:rPr lang="en-US" dirty="0"/>
              <a:t>(O)pen-closed principle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83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super</a:t>
            </a:r>
            <a:r>
              <a:rPr lang="pt-PT" dirty="0"/>
              <a:t> </a:t>
            </a:r>
            <a:r>
              <a:rPr lang="pt-PT" dirty="0" err="1"/>
              <a:t>service</a:t>
            </a:r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23185-7007-4B8B-9C18-2CD3F4077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80" y="2030965"/>
            <a:ext cx="5080440" cy="37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9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D66E39-A739-4577-9D17-1D5AC73DFA93}"/>
              </a:ext>
            </a:extLst>
          </p:cNvPr>
          <p:cNvSpPr txBox="1"/>
          <p:nvPr/>
        </p:nvSpPr>
        <p:spPr>
          <a:xfrm>
            <a:off x="3047628" y="3245449"/>
            <a:ext cx="609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Back to the IDE!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64715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SOLID </a:t>
            </a:r>
            <a:r>
              <a:rPr lang="pt-PT" dirty="0" err="1"/>
              <a:t>Principles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B180A-536D-4F05-B635-EC2D04346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87575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Are </a:t>
            </a:r>
            <a:r>
              <a:rPr lang="pt-PT" dirty="0" err="1"/>
              <a:t>we</a:t>
            </a:r>
            <a:r>
              <a:rPr lang="pt-PT" dirty="0"/>
              <a:t> SOLID </a:t>
            </a:r>
            <a:r>
              <a:rPr lang="pt-PT" dirty="0" err="1"/>
              <a:t>now</a:t>
            </a:r>
            <a:r>
              <a:rPr lang="pt-PT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(S)ingle responsibility principle</a:t>
            </a:r>
          </a:p>
          <a:p>
            <a:r>
              <a:rPr lang="en-US" dirty="0"/>
              <a:t>(O)pen-closed principle</a:t>
            </a:r>
          </a:p>
          <a:p>
            <a:r>
              <a:rPr lang="en-US" dirty="0"/>
              <a:t>(I)</a:t>
            </a:r>
            <a:r>
              <a:rPr lang="en-US" dirty="0" err="1"/>
              <a:t>nterface</a:t>
            </a:r>
            <a:r>
              <a:rPr lang="en-US" dirty="0"/>
              <a:t> segregation principle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01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2937"/>
          </a:xfrm>
        </p:spPr>
        <p:txBody>
          <a:bodyPr/>
          <a:lstStyle/>
          <a:p>
            <a:pPr algn="ctr"/>
            <a:r>
              <a:rPr lang="pt-PT" dirty="0"/>
              <a:t>Individual </a:t>
            </a:r>
            <a:r>
              <a:rPr lang="pt-PT" dirty="0" err="1"/>
              <a:t>request</a:t>
            </a:r>
            <a:r>
              <a:rPr lang="pt-PT" dirty="0"/>
              <a:t> </a:t>
            </a:r>
            <a:r>
              <a:rPr lang="pt-PT" dirty="0" err="1"/>
              <a:t>handlers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2222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Let’s</a:t>
            </a:r>
            <a:r>
              <a:rPr lang="pt-PT" dirty="0"/>
              <a:t> </a:t>
            </a:r>
            <a:r>
              <a:rPr lang="pt-PT" dirty="0" err="1"/>
              <a:t>get</a:t>
            </a:r>
            <a:r>
              <a:rPr lang="pt-PT" dirty="0"/>
              <a:t> </a:t>
            </a:r>
            <a:r>
              <a:rPr lang="pt-PT" dirty="0" err="1"/>
              <a:t>back</a:t>
            </a:r>
            <a:r>
              <a:rPr lang="pt-PT" dirty="0"/>
              <a:t> to </a:t>
            </a:r>
            <a:r>
              <a:rPr lang="pt-PT" dirty="0" err="1"/>
              <a:t>code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Segregate the service responsibilities</a:t>
            </a:r>
          </a:p>
          <a:p>
            <a:r>
              <a:rPr lang="en-US" dirty="0"/>
              <a:t>Reap benefits of this segregation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650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F972-40D4-4D22-A98F-5B0D0395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not very OO, but: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4F8A-F790-4DF2-AD90-323D2EE1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more giant class that does everything</a:t>
            </a:r>
          </a:p>
          <a:p>
            <a:pPr lvl="1"/>
            <a:r>
              <a:rPr lang="en-US" dirty="0"/>
              <a:t>One operation/use case → one class</a:t>
            </a:r>
          </a:p>
          <a:p>
            <a:pPr lvl="1"/>
            <a:r>
              <a:rPr lang="en-US" dirty="0"/>
              <a:t>Clearer relation between dependencies &amp; use cases</a:t>
            </a:r>
          </a:p>
          <a:p>
            <a:r>
              <a:rPr lang="en-US" dirty="0"/>
              <a:t>Some typical OO patterns emerge</a:t>
            </a:r>
          </a:p>
          <a:p>
            <a:pPr lvl="1"/>
            <a:r>
              <a:rPr lang="en-US" dirty="0"/>
              <a:t>E.g. implement crosscutting concerns with decorators</a:t>
            </a:r>
          </a:p>
        </p:txBody>
      </p:sp>
    </p:spTree>
    <p:extLst>
      <p:ext uri="{BB962C8B-B14F-4D97-AF65-F5344CB8AC3E}">
        <p14:creationId xmlns:p14="http://schemas.microsoft.com/office/powerpoint/2010/main" val="301363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F972-40D4-4D22-A98F-5B0D0395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go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4F8A-F790-4DF2-AD90-323D2EE1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Ideally, we'd like our handlers to orchestrate each use case logic, not do everything</a:t>
            </a:r>
          </a:p>
        </p:txBody>
      </p:sp>
    </p:spTree>
    <p:extLst>
      <p:ext uri="{BB962C8B-B14F-4D97-AF65-F5344CB8AC3E}">
        <p14:creationId xmlns:p14="http://schemas.microsoft.com/office/powerpoint/2010/main" val="286799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2937"/>
          </a:xfrm>
        </p:spPr>
        <p:txBody>
          <a:bodyPr/>
          <a:lstStyle/>
          <a:p>
            <a:pPr algn="ctr"/>
            <a:r>
              <a:rPr lang="pt-PT" dirty="0" err="1"/>
              <a:t>OOifying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489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A0AC-B44F-4243-84DB-9F1A3CD1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About</a:t>
            </a:r>
            <a:r>
              <a:rPr lang="pt-PT" dirty="0"/>
              <a:t> me (in 15 </a:t>
            </a:r>
            <a:r>
              <a:rPr lang="pt-PT" dirty="0" err="1"/>
              <a:t>seconds</a:t>
            </a:r>
            <a:r>
              <a:rPr lang="pt-PT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FB15-2ED1-438D-8881-BB341745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João Antunes</a:t>
            </a:r>
          </a:p>
          <a:p>
            <a:endParaRPr lang="pt-PT" dirty="0"/>
          </a:p>
          <a:p>
            <a:r>
              <a:rPr lang="pt-PT" dirty="0" err="1"/>
              <a:t>From</a:t>
            </a:r>
            <a:r>
              <a:rPr lang="pt-PT" dirty="0"/>
              <a:t> Portugal</a:t>
            </a:r>
          </a:p>
          <a:p>
            <a:endParaRPr lang="pt-PT" dirty="0"/>
          </a:p>
          <a:p>
            <a:r>
              <a:rPr lang="pt-PT" dirty="0"/>
              <a:t>Software </a:t>
            </a:r>
            <a:r>
              <a:rPr lang="en-US" dirty="0"/>
              <a:t>engineer</a:t>
            </a:r>
            <a:r>
              <a:rPr lang="pt-PT" dirty="0"/>
              <a:t> @ BOLD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Devoteam</a:t>
            </a:r>
            <a:endParaRPr lang="pt-PT" dirty="0"/>
          </a:p>
          <a:p>
            <a:endParaRPr lang="pt-PT" dirty="0"/>
          </a:p>
          <a:p>
            <a:r>
              <a:rPr lang="pt-PT" dirty="0"/>
              <a:t>Microsoft MVP – </a:t>
            </a:r>
            <a:r>
              <a:rPr lang="pt-PT" dirty="0" err="1"/>
              <a:t>Developer</a:t>
            </a:r>
            <a:r>
              <a:rPr lang="pt-PT" dirty="0"/>
              <a:t> Technologies</a:t>
            </a:r>
          </a:p>
          <a:p>
            <a:endParaRPr lang="pt-PT" dirty="0"/>
          </a:p>
          <a:p>
            <a:r>
              <a:rPr lang="pt-PT" dirty="0" err="1"/>
              <a:t>Find</a:t>
            </a:r>
            <a:r>
              <a:rPr lang="pt-PT" dirty="0"/>
              <a:t> me </a:t>
            </a:r>
            <a:r>
              <a:rPr lang="pt-PT" dirty="0" err="1"/>
              <a:t>on</a:t>
            </a:r>
            <a:r>
              <a:rPr lang="pt-PT" dirty="0"/>
              <a:t> Twitter @joaofbantunes</a:t>
            </a:r>
          </a:p>
        </p:txBody>
      </p:sp>
    </p:spTree>
    <p:extLst>
      <p:ext uri="{BB962C8B-B14F-4D97-AF65-F5344CB8AC3E}">
        <p14:creationId xmlns:p14="http://schemas.microsoft.com/office/powerpoint/2010/main" val="2396654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917951-F39B-4309-A3F6-2DE138A90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73" y="323690"/>
            <a:ext cx="9325454" cy="621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5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1753-5C93-463D-BCBA-B32291E318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POCO vs DTO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F376611-5105-49A7-968B-470ED64958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3324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3246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F972-40D4-4D22-A98F-5B0D0395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4F8A-F790-4DF2-AD90-323D2EE1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= data + behavior (oversimplifying)</a:t>
            </a:r>
          </a:p>
          <a:p>
            <a:r>
              <a:rPr lang="en-US" dirty="0"/>
              <a:t>If all we have are data classes and behavior classes, we're not taking advantage of the paradigm</a:t>
            </a:r>
          </a:p>
        </p:txBody>
      </p:sp>
    </p:spTree>
    <p:extLst>
      <p:ext uri="{BB962C8B-B14F-4D97-AF65-F5344CB8AC3E}">
        <p14:creationId xmlns:p14="http://schemas.microsoft.com/office/powerpoint/2010/main" val="138185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Thy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Consolidate domain logic in the respective classes</a:t>
            </a:r>
          </a:p>
          <a:p>
            <a:pPr lvl="1"/>
            <a:r>
              <a:rPr lang="en-US" dirty="0"/>
              <a:t>Each class represents a specific concept that:</a:t>
            </a:r>
          </a:p>
          <a:p>
            <a:pPr lvl="2"/>
            <a:r>
              <a:rPr lang="en-US" dirty="0"/>
              <a:t>Exposes the concept's capabilities</a:t>
            </a:r>
          </a:p>
          <a:p>
            <a:pPr lvl="2"/>
            <a:r>
              <a:rPr lang="en-US" dirty="0"/>
              <a:t>Enforces its invariants, keeping itself valid</a:t>
            </a:r>
          </a:p>
          <a:p>
            <a:r>
              <a:rPr lang="en-US" dirty="0"/>
              <a:t>Keep use case orchestration in the handlers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02758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Some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better separation of concerns</a:t>
            </a:r>
          </a:p>
          <a:p>
            <a:r>
              <a:rPr lang="en-US" dirty="0"/>
              <a:t>More readable and cohesive components</a:t>
            </a:r>
          </a:p>
          <a:p>
            <a:pPr lvl="1"/>
            <a:r>
              <a:rPr lang="en-US" dirty="0"/>
              <a:t>The handler code reads like steps of a recipe</a:t>
            </a:r>
          </a:p>
          <a:p>
            <a:r>
              <a:rPr lang="en-US" dirty="0"/>
              <a:t>Smaller units → simpler unit testing</a:t>
            </a:r>
          </a:p>
          <a:p>
            <a:r>
              <a:rPr lang="en-US" dirty="0"/>
              <a:t>Bonus: null object </a:t>
            </a:r>
            <a:r>
              <a:rPr lang="en-US"/>
              <a:t>and composite patterns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59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2937"/>
          </a:xfrm>
        </p:spPr>
        <p:txBody>
          <a:bodyPr/>
          <a:lstStyle/>
          <a:p>
            <a:pPr algn="ctr"/>
            <a:r>
              <a:rPr lang="en-US" dirty="0"/>
              <a:t>Make use of type safety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67256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D66E39-A739-4577-9D17-1D5AC73DFA93}"/>
              </a:ext>
            </a:extLst>
          </p:cNvPr>
          <p:cNvSpPr txBox="1"/>
          <p:nvPr/>
        </p:nvSpPr>
        <p:spPr>
          <a:xfrm>
            <a:off x="3048372" y="2951947"/>
            <a:ext cx="60952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(Not really object-oriented specific, but common in such languages)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1945985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look at some code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primitive obsession</a:t>
            </a:r>
          </a:p>
          <a:p>
            <a:pPr lvl="1"/>
            <a:r>
              <a:rPr lang="en-US" dirty="0"/>
              <a:t>Use strongly typed identifiers</a:t>
            </a:r>
          </a:p>
          <a:p>
            <a:r>
              <a:rPr lang="en-US"/>
              <a:t>Use Maybe type or nullable reference types</a:t>
            </a:r>
            <a:endParaRPr lang="en-US" dirty="0"/>
          </a:p>
          <a:p>
            <a:r>
              <a:rPr lang="en-US" dirty="0"/>
              <a:t>Implement a discriminated union to enforce handling of all expected scenarios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22599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Some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91882"/>
          </a:xfrm>
        </p:spPr>
        <p:txBody>
          <a:bodyPr>
            <a:noAutofit/>
          </a:bodyPr>
          <a:lstStyle/>
          <a:p>
            <a:r>
              <a:rPr lang="en-US" dirty="0"/>
              <a:t>Avoiding primitive obsession</a:t>
            </a:r>
          </a:p>
          <a:p>
            <a:pPr lvl="1"/>
            <a:r>
              <a:rPr lang="en-US" dirty="0"/>
              <a:t>Harder to </a:t>
            </a:r>
            <a:r>
              <a:rPr lang="en-US" dirty="0" err="1"/>
              <a:t>mixup</a:t>
            </a:r>
            <a:r>
              <a:rPr lang="en-US" dirty="0"/>
              <a:t> values than relying solely on primitive types</a:t>
            </a:r>
          </a:p>
          <a:p>
            <a:pPr lvl="1"/>
            <a:r>
              <a:rPr lang="en-US" dirty="0"/>
              <a:t>Encapsulate logic where it makes sense</a:t>
            </a:r>
          </a:p>
          <a:p>
            <a:pPr lvl="1"/>
            <a:r>
              <a:rPr lang="en-US" dirty="0"/>
              <a:t>Focused on ids, but it also applies to other usages of primitive types</a:t>
            </a:r>
          </a:p>
          <a:p>
            <a:r>
              <a:rPr lang="en-US" dirty="0"/>
              <a:t>Maybe/NRTs forces us to think → “old-school” null handling is easy to forget/mess up</a:t>
            </a:r>
          </a:p>
          <a:p>
            <a:r>
              <a:rPr lang="en-US" dirty="0"/>
              <a:t>Discriminated unions → harder to forget to handle a new scenario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7705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2937"/>
          </a:xfrm>
        </p:spPr>
        <p:txBody>
          <a:bodyPr/>
          <a:lstStyle/>
          <a:p>
            <a:pPr algn="ctr"/>
            <a:r>
              <a:rPr lang="en-US" dirty="0"/>
              <a:t>Minimize exceptions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617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092C-BE6E-410F-8115-F3063295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Intro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FE7A-CE5A-439C-A2E2-4AD41B40C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is (still) the most broadly used programming paradigm</a:t>
            </a:r>
          </a:p>
          <a:p>
            <a:r>
              <a:rPr lang="en-US" dirty="0"/>
              <a:t>But are we really doing OO?</a:t>
            </a:r>
          </a:p>
          <a:p>
            <a:r>
              <a:rPr lang="en-US" dirty="0"/>
              <a:t>I'd argue a lot of the "OO" code we see is actually procedural </a:t>
            </a:r>
          </a:p>
          <a:p>
            <a:pPr lvl="1"/>
            <a:r>
              <a:rPr lang="en-US" dirty="0"/>
              <a:t>My experience, maybe you have been luckier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0580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Exceptions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91882"/>
          </a:xfrm>
        </p:spPr>
        <p:txBody>
          <a:bodyPr>
            <a:noAutofit/>
          </a:bodyPr>
          <a:lstStyle/>
          <a:p>
            <a:r>
              <a:rPr lang="en-US" dirty="0"/>
              <a:t>In the previous samples, I’ve been misusing exceptions</a:t>
            </a:r>
          </a:p>
          <a:p>
            <a:r>
              <a:rPr lang="en-US" dirty="0"/>
              <a:t>Some domain rule fail → throw</a:t>
            </a:r>
          </a:p>
          <a:p>
            <a:r>
              <a:rPr lang="en-US" dirty="0"/>
              <a:t>Not good...</a:t>
            </a:r>
          </a:p>
          <a:p>
            <a:r>
              <a:rPr lang="en-US" dirty="0"/>
              <a:t>Exceptions should be </a:t>
            </a:r>
            <a:r>
              <a:rPr lang="en-US" b="1" dirty="0"/>
              <a:t>exceptional</a:t>
            </a:r>
            <a:endParaRPr lang="en-US" dirty="0"/>
          </a:p>
          <a:p>
            <a:r>
              <a:rPr lang="en-US" dirty="0"/>
              <a:t>What if we make the possible domain errors obvious?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431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look at some code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explicit success/error information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04016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Some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91882"/>
          </a:xfrm>
        </p:spPr>
        <p:txBody>
          <a:bodyPr>
            <a:noAutofit/>
          </a:bodyPr>
          <a:lstStyle/>
          <a:p>
            <a:r>
              <a:rPr lang="en-US" dirty="0"/>
              <a:t>Handling the errors becomes explicit</a:t>
            </a:r>
          </a:p>
          <a:p>
            <a:pPr lvl="1"/>
            <a:r>
              <a:rPr lang="en-US"/>
              <a:t>Forcing </a:t>
            </a:r>
            <a:r>
              <a:rPr lang="en-US" dirty="0"/>
              <a:t>us to think about it</a:t>
            </a:r>
          </a:p>
          <a:p>
            <a:r>
              <a:rPr lang="en-US" dirty="0"/>
              <a:t>Not to replace all exceptions, but at least domain specific</a:t>
            </a:r>
          </a:p>
          <a:p>
            <a:pPr lvl="1"/>
            <a:r>
              <a:rPr lang="en-US" dirty="0"/>
              <a:t>A method receives null on a non optional parameter - that's an exception, we're failing a pre-condition</a:t>
            </a:r>
          </a:p>
          <a:p>
            <a:pPr lvl="1"/>
            <a:r>
              <a:rPr lang="en-US" dirty="0"/>
              <a:t>Trying to buy more items than allowed, not really an exception, but a domain error</a:t>
            </a:r>
          </a:p>
          <a:p>
            <a:r>
              <a:rPr lang="en-US" dirty="0"/>
              <a:t>Downside: the code may become a little less linear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32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Outro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91882"/>
          </a:xfrm>
        </p:spPr>
        <p:txBody>
          <a:bodyPr>
            <a:noAutofit/>
          </a:bodyPr>
          <a:lstStyle/>
          <a:p>
            <a:r>
              <a:rPr lang="en-US" dirty="0"/>
              <a:t>Revisiting this subject reminded me when I first learned OOP</a:t>
            </a:r>
          </a:p>
          <a:p>
            <a:r>
              <a:rPr lang="en-US" dirty="0"/>
              <a:t>Got me thinking why as soon as I started working, all was mostly forgotten</a:t>
            </a:r>
          </a:p>
          <a:p>
            <a:r>
              <a:rPr lang="en-US" dirty="0"/>
              <a:t>Procedural, object-oriented and functional are all valid</a:t>
            </a:r>
          </a:p>
          <a:p>
            <a:r>
              <a:rPr lang="en-US" dirty="0"/>
              <a:t>But don’t hate </a:t>
            </a:r>
            <a:r>
              <a:rPr lang="en-US"/>
              <a:t>object-oriented when </a:t>
            </a:r>
            <a:r>
              <a:rPr lang="en-US" dirty="0"/>
              <a:t>writing procedural</a:t>
            </a:r>
          </a:p>
        </p:txBody>
      </p:sp>
    </p:spTree>
    <p:extLst>
      <p:ext uri="{BB962C8B-B14F-4D97-AF65-F5344CB8AC3E}">
        <p14:creationId xmlns:p14="http://schemas.microsoft.com/office/powerpoint/2010/main" val="11662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Outro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653-040F-47C8-95F2-C3247944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91882"/>
          </a:xfrm>
        </p:spPr>
        <p:txBody>
          <a:bodyPr>
            <a:noAutofit/>
          </a:bodyPr>
          <a:lstStyle/>
          <a:p>
            <a:r>
              <a:rPr lang="en-US" dirty="0"/>
              <a:t>Probably some samples remind of things seen in content about DDD, maybe also CQRS and other such buzzwords</a:t>
            </a:r>
          </a:p>
          <a:p>
            <a:r>
              <a:rPr lang="en-US" dirty="0"/>
              <a:t>I’d argue that’s because these went back to the basics to use tried and true patterns and practices</a:t>
            </a:r>
          </a:p>
        </p:txBody>
      </p:sp>
    </p:spTree>
    <p:extLst>
      <p:ext uri="{BB962C8B-B14F-4D97-AF65-F5344CB8AC3E}">
        <p14:creationId xmlns:p14="http://schemas.microsoft.com/office/powerpoint/2010/main" val="262048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DBF9-7007-4BB8-8622-BE788E00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code and presentation</a:t>
            </a:r>
            <a:endParaRPr lang="pt-PT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72BA67F-48F0-4845-9A4B-070F31C7D5EF}"/>
              </a:ext>
            </a:extLst>
          </p:cNvPr>
          <p:cNvSpPr txBox="1">
            <a:spLocks/>
          </p:cNvSpPr>
          <p:nvPr/>
        </p:nvSpPr>
        <p:spPr>
          <a:xfrm>
            <a:off x="838200" y="56491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https://github.com/joaofbantunes/OOPsIDidItAgain</a:t>
            </a:r>
            <a:endParaRPr lang="pt-PT" sz="20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9D6806C-D703-4BB5-AC95-E8AD735BD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548672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071023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4718-4B6D-45BF-9705-B2B5510C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Thanks</a:t>
            </a:r>
            <a:r>
              <a:rPr lang="pt-PT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CBC5-6221-4F39-8D66-A88D7509C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/>
              <a:t>Feel</a:t>
            </a:r>
            <a:r>
              <a:rPr lang="pt-PT" dirty="0"/>
              <a:t> free to </a:t>
            </a:r>
            <a:r>
              <a:rPr lang="pt-PT" dirty="0" err="1"/>
              <a:t>reach</a:t>
            </a:r>
            <a:r>
              <a:rPr lang="pt-PT" dirty="0"/>
              <a:t> out</a:t>
            </a:r>
          </a:p>
          <a:p>
            <a:endParaRPr lang="pt-PT" dirty="0"/>
          </a:p>
          <a:p>
            <a:pPr marL="457200" lvl="1" indent="0">
              <a:buNone/>
            </a:pPr>
            <a:r>
              <a:rPr lang="pt-PT" dirty="0" err="1"/>
              <a:t>antunes.dev</a:t>
            </a: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r>
              <a:rPr lang="pt-PT" dirty="0"/>
              <a:t>blog.codingmilitia.com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r>
              <a:rPr lang="pt-PT" dirty="0"/>
              <a:t>twitter.com/joaofbantunes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r>
              <a:rPr lang="pt-PT" dirty="0"/>
              <a:t>linkedin.com/in/joaofbantunes</a:t>
            </a:r>
          </a:p>
          <a:p>
            <a:pPr lvl="1"/>
            <a:endParaRPr lang="pt-PT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401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8FEA-F082-4C67-BE80-7E9B99BD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Goals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presentation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5E4E-A261-4C54-A7FE-DFE3DD38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Remember some of the basics of OO and other paradigms</a:t>
            </a:r>
          </a:p>
          <a:p>
            <a:pPr lvl="1"/>
            <a:r>
              <a:rPr lang="en-US" dirty="0"/>
              <a:t>Provide some ideas to help improve codebases</a:t>
            </a:r>
          </a:p>
          <a:p>
            <a:endParaRPr lang="en-US" dirty="0"/>
          </a:p>
          <a:p>
            <a:r>
              <a:rPr lang="en-US" dirty="0"/>
              <a:t>!Goals:</a:t>
            </a:r>
          </a:p>
          <a:p>
            <a:pPr lvl="1"/>
            <a:r>
              <a:rPr lang="en-US" dirty="0"/>
              <a:t>Show the "one true way“ ™</a:t>
            </a:r>
          </a:p>
          <a:p>
            <a:pPr lvl="1"/>
            <a:r>
              <a:rPr lang="en-US" dirty="0"/>
              <a:t>Start a paradigm flame war (e.g. OO vs functional)</a:t>
            </a:r>
          </a:p>
        </p:txBody>
      </p:sp>
    </p:spTree>
    <p:extLst>
      <p:ext uri="{BB962C8B-B14F-4D97-AF65-F5344CB8AC3E}">
        <p14:creationId xmlns:p14="http://schemas.microsoft.com/office/powerpoint/2010/main" val="266194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215B-0511-4B7A-A664-C0C80C8A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Overview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A7BA-5516-4E5E-8E8E-FF76DB36D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super controller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super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 request handlers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OOifying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use of type safety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Minimize exceptions</a:t>
            </a:r>
          </a:p>
        </p:txBody>
      </p:sp>
    </p:spTree>
    <p:extLst>
      <p:ext uri="{BB962C8B-B14F-4D97-AF65-F5344CB8AC3E}">
        <p14:creationId xmlns:p14="http://schemas.microsoft.com/office/powerpoint/2010/main" val="14639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FE56-F2CB-4C73-AED5-D5EA82AA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Sample: </a:t>
            </a:r>
            <a:r>
              <a:rPr lang="en-US" dirty="0"/>
              <a:t>supermarket</a:t>
            </a:r>
            <a:r>
              <a:rPr lang="pt-PT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36E29-6FA2-4D35-A143-D3574A6A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cart operations</a:t>
            </a:r>
          </a:p>
          <a:p>
            <a:pPr lvl="1"/>
            <a:r>
              <a:rPr lang="en-US" dirty="0"/>
              <a:t>Create cart</a:t>
            </a:r>
          </a:p>
          <a:p>
            <a:pPr lvl="1"/>
            <a:r>
              <a:rPr lang="en-US" dirty="0"/>
              <a:t>Get cart info</a:t>
            </a:r>
          </a:p>
          <a:p>
            <a:pPr lvl="1"/>
            <a:r>
              <a:rPr lang="en-US" dirty="0"/>
              <a:t>Add item to cart</a:t>
            </a:r>
          </a:p>
          <a:p>
            <a:pPr lvl="1"/>
            <a:r>
              <a:rPr lang="en-US" dirty="0"/>
              <a:t>Update item in cart</a:t>
            </a:r>
          </a:p>
          <a:p>
            <a:pPr lvl="1"/>
            <a:r>
              <a:rPr lang="en-US" dirty="0"/>
              <a:t>Remove item from cart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08CF7-DA57-4B0D-B07E-92B1A43DA281}"/>
              </a:ext>
            </a:extLst>
          </p:cNvPr>
          <p:cNvSpPr txBox="1"/>
          <p:nvPr/>
        </p:nvSpPr>
        <p:spPr>
          <a:xfrm>
            <a:off x="3932176" y="3026846"/>
            <a:ext cx="5219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we’ll focus the presentation)</a:t>
            </a:r>
          </a:p>
        </p:txBody>
      </p:sp>
    </p:spTree>
    <p:extLst>
      <p:ext uri="{BB962C8B-B14F-4D97-AF65-F5344CB8AC3E}">
        <p14:creationId xmlns:p14="http://schemas.microsoft.com/office/powerpoint/2010/main" val="50730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super</a:t>
            </a:r>
            <a:r>
              <a:rPr lang="pt-PT" dirty="0"/>
              <a:t> </a:t>
            </a:r>
            <a:r>
              <a:rPr lang="pt-PT" dirty="0" err="1"/>
              <a:t>controller</a:t>
            </a:r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A23185-7007-4B8B-9C18-2CD3F4077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80" y="2030965"/>
            <a:ext cx="5080440" cy="37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8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D66E39-A739-4577-9D17-1D5AC73DFA93}"/>
              </a:ext>
            </a:extLst>
          </p:cNvPr>
          <p:cNvSpPr txBox="1"/>
          <p:nvPr/>
        </p:nvSpPr>
        <p:spPr>
          <a:xfrm>
            <a:off x="3047628" y="3245449"/>
            <a:ext cx="609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Time to look at code!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63383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04F8-E6E6-4919-8E72-4D9669B4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SOLID </a:t>
            </a:r>
            <a:r>
              <a:rPr lang="pt-PT" dirty="0" err="1"/>
              <a:t>Principles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B180A-536D-4F05-B635-EC2D04346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87575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7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2F2F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0000"/>
      </a:hlink>
      <a:folHlink>
        <a:srgbClr val="900000"/>
      </a:folHlink>
    </a:clrScheme>
    <a:fontScheme name="Johnny Presentation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782</Words>
  <Application>Microsoft Office PowerPoint</Application>
  <PresentationFormat>Widescreen</PresentationFormat>
  <Paragraphs>135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Ubuntu</vt:lpstr>
      <vt:lpstr>Office Theme</vt:lpstr>
      <vt:lpstr>OOPs, I did it again</vt:lpstr>
      <vt:lpstr>About me (in 15 seconds)</vt:lpstr>
      <vt:lpstr>Intro</vt:lpstr>
      <vt:lpstr>Goals of the presentation</vt:lpstr>
      <vt:lpstr>Overview</vt:lpstr>
      <vt:lpstr>Sample: supermarket API</vt:lpstr>
      <vt:lpstr>The super controller</vt:lpstr>
      <vt:lpstr>PowerPoint Presentation</vt:lpstr>
      <vt:lpstr>SOLID Principles</vt:lpstr>
      <vt:lpstr>People love to preach SOLID...</vt:lpstr>
      <vt:lpstr>The super service</vt:lpstr>
      <vt:lpstr>PowerPoint Presentation</vt:lpstr>
      <vt:lpstr>SOLID Principles</vt:lpstr>
      <vt:lpstr>Are we SOLID now?</vt:lpstr>
      <vt:lpstr>Individual request handlers</vt:lpstr>
      <vt:lpstr>Let’s get back to code</vt:lpstr>
      <vt:lpstr>Still not very OO, but:</vt:lpstr>
      <vt:lpstr>We can go further</vt:lpstr>
      <vt:lpstr>OOifying</vt:lpstr>
      <vt:lpstr>PowerPoint Presentation</vt:lpstr>
      <vt:lpstr>PowerPoint Presentation</vt:lpstr>
      <vt:lpstr>Object-oriented programming</vt:lpstr>
      <vt:lpstr>Thy code!</vt:lpstr>
      <vt:lpstr>Some takeaways</vt:lpstr>
      <vt:lpstr>Make use of type safety</vt:lpstr>
      <vt:lpstr>PowerPoint Presentation</vt:lpstr>
      <vt:lpstr>One more look at some code</vt:lpstr>
      <vt:lpstr>Some takeaways</vt:lpstr>
      <vt:lpstr>Minimize exceptions</vt:lpstr>
      <vt:lpstr>Exceptions</vt:lpstr>
      <vt:lpstr>Last look at some code</vt:lpstr>
      <vt:lpstr>Some takeaways</vt:lpstr>
      <vt:lpstr>Outro</vt:lpstr>
      <vt:lpstr>Outro</vt:lpstr>
      <vt:lpstr>Demo code and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Antunes</dc:creator>
  <cp:lastModifiedBy>João Antunes</cp:lastModifiedBy>
  <cp:revision>147</cp:revision>
  <dcterms:created xsi:type="dcterms:W3CDTF">2021-01-03T14:58:05Z</dcterms:created>
  <dcterms:modified xsi:type="dcterms:W3CDTF">2022-01-24T18:55:26Z</dcterms:modified>
</cp:coreProperties>
</file>